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
  </p:notesMasterIdLst>
  <p:handoutMasterIdLst>
    <p:handoutMasterId r:id="rId95"/>
  </p:handoutMasterIdLst>
  <p:sldIdLst>
    <p:sldId id="256" r:id="rId3"/>
    <p:sldId id="321" r:id="rId5"/>
    <p:sldId id="713" r:id="rId6"/>
    <p:sldId id="707" r:id="rId7"/>
    <p:sldId id="504" r:id="rId8"/>
    <p:sldId id="505" r:id="rId9"/>
    <p:sldId id="621" r:id="rId10"/>
    <p:sldId id="622" r:id="rId11"/>
    <p:sldId id="623" r:id="rId12"/>
    <p:sldId id="624" r:id="rId13"/>
    <p:sldId id="715" r:id="rId14"/>
    <p:sldId id="625" r:id="rId15"/>
    <p:sldId id="506" r:id="rId16"/>
    <p:sldId id="509" r:id="rId17"/>
    <p:sldId id="626" r:id="rId18"/>
    <p:sldId id="627" r:id="rId19"/>
    <p:sldId id="628" r:id="rId20"/>
    <p:sldId id="630" r:id="rId21"/>
    <p:sldId id="632" r:id="rId22"/>
    <p:sldId id="633" r:id="rId23"/>
    <p:sldId id="634" r:id="rId24"/>
    <p:sldId id="636" r:id="rId25"/>
    <p:sldId id="635" r:id="rId26"/>
    <p:sldId id="643" r:id="rId27"/>
    <p:sldId id="711" r:id="rId28"/>
    <p:sldId id="631" r:id="rId29"/>
    <p:sldId id="637" r:id="rId30"/>
    <p:sldId id="638" r:id="rId31"/>
    <p:sldId id="639" r:id="rId32"/>
    <p:sldId id="640" r:id="rId33"/>
    <p:sldId id="641" r:id="rId34"/>
    <p:sldId id="642" r:id="rId35"/>
    <p:sldId id="703" r:id="rId36"/>
    <p:sldId id="644" r:id="rId37"/>
    <p:sldId id="645" r:id="rId38"/>
    <p:sldId id="646" r:id="rId39"/>
    <p:sldId id="648" r:id="rId40"/>
    <p:sldId id="647" r:id="rId41"/>
    <p:sldId id="649" r:id="rId42"/>
    <p:sldId id="651" r:id="rId43"/>
    <p:sldId id="652" r:id="rId44"/>
    <p:sldId id="699" r:id="rId45"/>
    <p:sldId id="704" r:id="rId46"/>
    <p:sldId id="653" r:id="rId47"/>
    <p:sldId id="654" r:id="rId48"/>
    <p:sldId id="655" r:id="rId49"/>
    <p:sldId id="656" r:id="rId50"/>
    <p:sldId id="657" r:id="rId51"/>
    <p:sldId id="658" r:id="rId52"/>
    <p:sldId id="659" r:id="rId53"/>
    <p:sldId id="660" r:id="rId54"/>
    <p:sldId id="666" r:id="rId55"/>
    <p:sldId id="662" r:id="rId56"/>
    <p:sldId id="665" r:id="rId57"/>
    <p:sldId id="709" r:id="rId58"/>
    <p:sldId id="712" r:id="rId59"/>
    <p:sldId id="664" r:id="rId60"/>
    <p:sldId id="663" r:id="rId61"/>
    <p:sldId id="667" r:id="rId62"/>
    <p:sldId id="668" r:id="rId63"/>
    <p:sldId id="669" r:id="rId64"/>
    <p:sldId id="672" r:id="rId65"/>
    <p:sldId id="675" r:id="rId66"/>
    <p:sldId id="687" r:id="rId67"/>
    <p:sldId id="674" r:id="rId68"/>
    <p:sldId id="677" r:id="rId69"/>
    <p:sldId id="701" r:id="rId70"/>
    <p:sldId id="710" r:id="rId71"/>
    <p:sldId id="714" r:id="rId72"/>
    <p:sldId id="679" r:id="rId73"/>
    <p:sldId id="681" r:id="rId74"/>
    <p:sldId id="688" r:id="rId75"/>
    <p:sldId id="678" r:id="rId76"/>
    <p:sldId id="683" r:id="rId77"/>
    <p:sldId id="680" r:id="rId78"/>
    <p:sldId id="689" r:id="rId79"/>
    <p:sldId id="702" r:id="rId80"/>
    <p:sldId id="716" r:id="rId81"/>
    <p:sldId id="717" r:id="rId82"/>
    <p:sldId id="718" r:id="rId83"/>
    <p:sldId id="719" r:id="rId84"/>
    <p:sldId id="720" r:id="rId85"/>
    <p:sldId id="721" r:id="rId86"/>
    <p:sldId id="722" r:id="rId87"/>
    <p:sldId id="723" r:id="rId88"/>
    <p:sldId id="685" r:id="rId89"/>
    <p:sldId id="686" r:id="rId90"/>
    <p:sldId id="684" r:id="rId91"/>
    <p:sldId id="696" r:id="rId92"/>
    <p:sldId id="697" r:id="rId93"/>
    <p:sldId id="698" r:id="rId94"/>
  </p:sldIdLst>
  <p:sldSz cx="9144000" cy="6858000" type="screen4x3"/>
  <p:notesSz cx="7099300" cy="1023429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CC"/>
    <a:srgbClr val="009242"/>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9977" autoAdjust="0"/>
  </p:normalViewPr>
  <p:slideViewPr>
    <p:cSldViewPr>
      <p:cViewPr varScale="1">
        <p:scale>
          <a:sx n="103" d="100"/>
          <a:sy n="103" d="100"/>
        </p:scale>
        <p:origin x="1866" y="114"/>
      </p:cViewPr>
      <p:guideLst>
        <p:guide orient="horz" pos="2160"/>
        <p:guide pos="2880"/>
      </p:guideLst>
    </p:cSldViewPr>
  </p:slideViewPr>
  <p:outlineViewPr>
    <p:cViewPr>
      <p:scale>
        <a:sx n="33" d="100"/>
        <a:sy n="33" d="100"/>
      </p:scale>
      <p:origin x="0" y="-1215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handoutMaster" Target="handoutMasters/handoutMaster1.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a:t>2013-9-9</a:t>
            </a:r>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1486860F-67D5-4F02-B56A-1DD06599B39A}" type="slidenum">
              <a:rPr lang="zh-CN" altLang="en-US"/>
            </a:fld>
            <a:endParaRPr lang="zh-CN" alt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a:t>2013-9-9</a:t>
            </a: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D710C41A-2D64-4ECF-8E15-4E8E001C7914}" type="slidenum">
              <a:rPr lang="zh-CN" altLang="en-US"/>
            </a:fld>
            <a:endParaRPr lang="zh-CN"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p:spPr>
      </p:sp>
      <p:sp>
        <p:nvSpPr>
          <p:cNvPr id="5427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53252"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7042316B-0B62-4BA3-BA48-635790DB5C5A}" type="slidenum">
              <a:rPr lang="zh-CN" altLang="en-US" smtClean="0"/>
            </a:fld>
            <a:endParaRPr lang="zh-CN" altLang="en-US"/>
          </a:p>
        </p:txBody>
      </p:sp>
      <p:sp>
        <p:nvSpPr>
          <p:cNvPr id="5" name="日期占位符 4"/>
          <p:cNvSpPr>
            <a:spLocks noGrp="1"/>
          </p:cNvSpPr>
          <p:nvPr>
            <p:ph type="dt" idx="10"/>
          </p:nvPr>
        </p:nvSpPr>
        <p:spPr/>
        <p:txBody>
          <a:bodyPr/>
          <a:lstStyle/>
          <a:p>
            <a:pPr>
              <a:defRPr/>
            </a:pPr>
            <a:r>
              <a:rPr lang="en-US" altLang="zh-CN"/>
              <a:t>2013-9-9</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答案为</a:t>
            </a:r>
            <a:r>
              <a:rPr lang="en-US" altLang="zh-CN" dirty="0"/>
              <a:t>12.5%</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答案为</a:t>
            </a:r>
            <a:r>
              <a:rPr lang="en-US" altLang="zh-CN" dirty="0"/>
              <a:t>B</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 </a:t>
            </a:r>
            <a:r>
              <a:rPr lang="en-US" altLang="zh-CN" dirty="0"/>
              <a:t>C</a:t>
            </a:r>
            <a:endParaRPr lang="zh-CN" altLang="en-US" dirty="0"/>
          </a:p>
        </p:txBody>
      </p:sp>
      <p:sp>
        <p:nvSpPr>
          <p:cNvPr id="4" name="日期占位符 3"/>
          <p:cNvSpPr>
            <a:spLocks noGrp="1"/>
          </p:cNvSpPr>
          <p:nvPr>
            <p:ph type="dt" idx="1"/>
          </p:nvPr>
        </p:nvSpPr>
        <p:spPr/>
        <p:txBody>
          <a:bodyPr/>
          <a:lstStyle/>
          <a:p>
            <a:pPr>
              <a:defRPr/>
            </a:pPr>
            <a:r>
              <a:rPr lang="en-US" altLang="zh-CN"/>
              <a:t>2013-9-9</a:t>
            </a:r>
            <a:endParaRPr lang="zh-CN" altLang="en-US"/>
          </a:p>
        </p:txBody>
      </p:sp>
      <p:sp>
        <p:nvSpPr>
          <p:cNvPr id="5" name="灯片编号占位符 4"/>
          <p:cNvSpPr>
            <a:spLocks noGrp="1"/>
          </p:cNvSpPr>
          <p:nvPr>
            <p:ph type="sldNum" sz="quarter" idx="5"/>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答案为</a:t>
            </a:r>
            <a:r>
              <a:rPr lang="en-US" altLang="zh-CN" dirty="0"/>
              <a:t>B</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答案为</a:t>
            </a:r>
            <a:r>
              <a:rPr lang="en-US" altLang="zh-CN" dirty="0"/>
              <a:t>B</a:t>
            </a:r>
            <a:r>
              <a:rPr lang="zh-CN" altLang="en-US" dirty="0"/>
              <a:t>、</a:t>
            </a:r>
            <a:r>
              <a:rPr lang="en-US" altLang="zh-CN" dirty="0"/>
              <a:t>C</a:t>
            </a:r>
            <a:r>
              <a:rPr lang="zh-CN" altLang="en-US" dirty="0"/>
              <a:t>、</a:t>
            </a:r>
            <a:r>
              <a:rPr lang="en-US" altLang="zh-CN" dirty="0"/>
              <a:t>C</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答案为</a:t>
            </a:r>
            <a:r>
              <a:rPr lang="en-US" altLang="zh-CN" dirty="0"/>
              <a:t>A</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u="none">
                <a:latin typeface="Comic Sans MS" pitchFamily="2" charset="0"/>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mic Sans MS"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825B9456-198F-48BE-9BA9-53D4079995DC}"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dirty="0"/>
              <a:t>计算机与通信工程学院</a:t>
            </a:r>
            <a:r>
              <a:rPr lang="en-US" altLang="zh-CN" dirty="0"/>
              <a:t>—</a:t>
            </a:r>
            <a:r>
              <a:rPr lang="zh-CN" altLang="en-US" dirty="0"/>
              <a:t>计算机组成原理</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7609E7BF-F39D-4D22-9C13-979C7FEC676B}"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856984" cy="774720"/>
          </a:xfrm>
        </p:spPr>
        <p:txBody>
          <a:bodyPr/>
          <a:lstStyle>
            <a:lvl1pPr>
              <a:defRPr>
                <a:solidFill>
                  <a:srgbClr val="FF0000"/>
                </a:solidFill>
                <a:latin typeface="Comic Sans MS" pitchFamily="2" charset="0"/>
                <a:ea typeface="微软雅黑"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107504" y="743531"/>
            <a:ext cx="8856984" cy="5695367"/>
          </a:xfrm>
        </p:spPr>
        <p:txBody>
          <a:bodyPr/>
          <a:lstStyle>
            <a:lvl1pPr>
              <a:defRPr sz="2200">
                <a:latin typeface="Comic Sans MS" pitchFamily="2" charset="0"/>
              </a:defRPr>
            </a:lvl1pPr>
            <a:lvl2pPr>
              <a:lnSpc>
                <a:spcPts val="3000"/>
              </a:lnSpc>
              <a:defRPr sz="2000" b="0">
                <a:latin typeface="微软雅黑" pitchFamily="34" charset="-122"/>
                <a:ea typeface="微软雅黑" pitchFamily="34" charset="-122"/>
              </a:defRPr>
            </a:lvl2pPr>
            <a:lvl3pPr>
              <a:lnSpc>
                <a:spcPts val="3000"/>
              </a:lnSpc>
              <a:defRPr sz="2000" b="0">
                <a:latin typeface="微软雅黑" pitchFamily="34" charset="-122"/>
                <a:ea typeface="微软雅黑" pitchFamily="34" charset="-122"/>
              </a:defRPr>
            </a:lvl3pPr>
            <a:lvl4pPr>
              <a:lnSpc>
                <a:spcPts val="3000"/>
              </a:lnSpc>
              <a:defRPr sz="2000" b="0">
                <a:latin typeface="微软雅黑" pitchFamily="34" charset="-122"/>
                <a:ea typeface="微软雅黑" pitchFamily="34" charset="-122"/>
              </a:defRPr>
            </a:lvl4pPr>
            <a:lvl5pPr>
              <a:lnSpc>
                <a:spcPts val="3000"/>
              </a:lnSpc>
              <a:defRPr sz="2000" b="0">
                <a:latin typeface="微软雅黑" pitchFamily="34" charset="-122"/>
                <a:ea typeface="微软雅黑"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11"/>
          </p:nvPr>
        </p:nvSpPr>
        <p:spPr>
          <a:xfrm>
            <a:off x="3059832" y="6438898"/>
            <a:ext cx="3392016" cy="365125"/>
          </a:xfrm>
        </p:spPr>
        <p:txBody>
          <a:bodyPr/>
          <a:lstStyle>
            <a:lvl1pPr>
              <a:defRPr>
                <a:latin typeface="Comic Sans MS" pitchFamily="2" charset="0"/>
              </a:defRPr>
            </a:lvl1pPr>
          </a:lstStyle>
          <a:p>
            <a:pPr>
              <a:defRPr/>
            </a:pPr>
            <a:r>
              <a:rPr lang="zh-CN" altLang="en-US"/>
              <a:t>计算机与通信工程学院</a:t>
            </a:r>
            <a:r>
              <a:rPr lang="en-US" altLang="zh-CN"/>
              <a:t>—</a:t>
            </a:r>
            <a:r>
              <a:rPr lang="zh-CN" altLang="en-US"/>
              <a:t>计算机组成原理</a:t>
            </a:r>
            <a:endParaRPr lang="zh-CN" altLang="en-US" dirty="0"/>
          </a:p>
        </p:txBody>
      </p:sp>
      <p:sp>
        <p:nvSpPr>
          <p:cNvPr id="6" name="灯片编号占位符 5"/>
          <p:cNvSpPr>
            <a:spLocks noGrp="1"/>
          </p:cNvSpPr>
          <p:nvPr>
            <p:ph type="sldNum" sz="quarter" idx="12"/>
          </p:nvPr>
        </p:nvSpPr>
        <p:spPr>
          <a:xfrm>
            <a:off x="6804248" y="6456588"/>
            <a:ext cx="2133600" cy="365125"/>
          </a:xfrm>
        </p:spPr>
        <p:txBody>
          <a:bodyPr/>
          <a:lstStyle>
            <a:lvl1pPr>
              <a:defRPr>
                <a:latin typeface="Comic Sans MS" pitchFamily="2" charset="0"/>
              </a:defRPr>
            </a:lvl1pPr>
          </a:lstStyle>
          <a:p>
            <a:pPr>
              <a:defRPr/>
            </a:pPr>
            <a:fld id="{6D0FCEAD-6C29-4FB2-BFB9-871596BF04D3}" type="slidenum">
              <a:rPr lang="zh-CN" altLang="en-US" smtClean="0"/>
            </a:fld>
            <a:endParaRPr lang="zh-CN" altLang="en-US" dirty="0"/>
          </a:p>
        </p:txBody>
      </p:sp>
      <p:sp>
        <p:nvSpPr>
          <p:cNvPr id="7" name="日期占位符 3"/>
          <p:cNvSpPr>
            <a:spLocks noGrp="1"/>
          </p:cNvSpPr>
          <p:nvPr>
            <p:ph type="dt" sz="half" idx="10"/>
          </p:nvPr>
        </p:nvSpPr>
        <p:spPr>
          <a:xfrm>
            <a:off x="179512" y="6456589"/>
            <a:ext cx="2133600" cy="365125"/>
          </a:xfrm>
        </p:spPr>
        <p:txBody>
          <a:bodyPr/>
          <a:lstStyle>
            <a:lvl1pPr>
              <a:defRPr>
                <a:latin typeface="Comic Sans MS" pitchFamily="2" charset="0"/>
              </a:defRPr>
            </a:lvl1pPr>
          </a:lstStyle>
          <a:p>
            <a:pPr>
              <a:defRPr/>
            </a:pPr>
            <a:fld id="{D7E40264-FE0B-4371-BB93-C09CE9F4480C}" type="datetime1">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770EFDA-EB56-42EA-A73C-8F491EF780A1}" type="datetime1">
              <a:rPr lang="zh-CN" altLang="en-US" smtClean="0"/>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dirty="0"/>
              <a:t>计算机与通信工程学院</a:t>
            </a:r>
            <a:r>
              <a:rPr lang="en-US" altLang="zh-CN" dirty="0"/>
              <a:t>—</a:t>
            </a:r>
            <a:r>
              <a:rPr lang="zh-CN" altLang="en-US" dirty="0"/>
              <a:t>计算机组成原理</a:t>
            </a:r>
            <a:endParaRPr lang="zh-CN" altLang="en-US" dirty="0"/>
          </a:p>
        </p:txBody>
      </p:sp>
      <p:sp>
        <p:nvSpPr>
          <p:cNvPr id="4" name="灯片编号占位符 5"/>
          <p:cNvSpPr>
            <a:spLocks noGrp="1"/>
          </p:cNvSpPr>
          <p:nvPr>
            <p:ph type="sldNum" sz="quarter" idx="12"/>
          </p:nvPr>
        </p:nvSpPr>
        <p:spPr/>
        <p:txBody>
          <a:bodyPr/>
          <a:lstStyle>
            <a:lvl1pPr>
              <a:defRPr/>
            </a:lvl1pPr>
          </a:lstStyle>
          <a:p>
            <a:pPr>
              <a:defRPr/>
            </a:pPr>
            <a:fld id="{AC6836A8-BD9B-48E7-B047-125F94AF7AD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43508" y="53840"/>
            <a:ext cx="8856984" cy="7747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2051" name="文本占位符 2"/>
          <p:cNvSpPr>
            <a:spLocks noGrp="1"/>
          </p:cNvSpPr>
          <p:nvPr>
            <p:ph type="body" idx="1"/>
          </p:nvPr>
        </p:nvSpPr>
        <p:spPr bwMode="auto">
          <a:xfrm>
            <a:off x="143508" y="666267"/>
            <a:ext cx="8856984" cy="5787068"/>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43508" y="645333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Comic Sans MS" pitchFamily="2" charset="0"/>
                <a:ea typeface="+mn-ea"/>
              </a:defRPr>
            </a:lvl1pPr>
          </a:lstStyle>
          <a:p>
            <a:pPr>
              <a:defRPr/>
            </a:pPr>
            <a:fld id="{546E8738-6906-429F-8DCC-23076A20D83B}" type="datetime1">
              <a:rPr lang="zh-CN" altLang="en-US" smtClean="0"/>
            </a:fld>
            <a:endParaRPr lang="zh-CN" altLang="en-US"/>
          </a:p>
        </p:txBody>
      </p:sp>
      <p:sp>
        <p:nvSpPr>
          <p:cNvPr id="5" name="页脚占位符 4"/>
          <p:cNvSpPr>
            <a:spLocks noGrp="1"/>
          </p:cNvSpPr>
          <p:nvPr>
            <p:ph type="ftr" sz="quarter" idx="3"/>
          </p:nvPr>
        </p:nvSpPr>
        <p:spPr>
          <a:xfrm>
            <a:off x="3059832" y="6453335"/>
            <a:ext cx="3392016"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Comic Sans MS" pitchFamily="2" charset="0"/>
                <a:ea typeface="+mn-ea"/>
              </a:defRPr>
            </a:lvl1pPr>
          </a:lstStyle>
          <a:p>
            <a:pPr>
              <a:defRPr/>
            </a:pPr>
            <a:r>
              <a:rPr lang="zh-CN" altLang="en-US"/>
              <a:t>计算机与通信工程学院</a:t>
            </a:r>
            <a:r>
              <a:rPr lang="en-US" altLang="zh-CN"/>
              <a:t>—</a:t>
            </a:r>
            <a:r>
              <a:rPr lang="zh-CN" altLang="en-US"/>
              <a:t>计算机组成原理</a:t>
            </a:r>
            <a:endParaRPr lang="zh-CN" altLang="en-US" dirty="0"/>
          </a:p>
        </p:txBody>
      </p:sp>
      <p:sp>
        <p:nvSpPr>
          <p:cNvPr id="6" name="灯片编号占位符 5"/>
          <p:cNvSpPr>
            <a:spLocks noGrp="1"/>
          </p:cNvSpPr>
          <p:nvPr>
            <p:ph type="sldNum" sz="quarter" idx="4"/>
          </p:nvPr>
        </p:nvSpPr>
        <p:spPr>
          <a:xfrm>
            <a:off x="6834692" y="6453335"/>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Comic Sans MS" pitchFamily="2" charset="0"/>
                <a:ea typeface="+mn-ea"/>
              </a:defRPr>
            </a:lvl1pPr>
          </a:lstStyle>
          <a:p>
            <a:pPr>
              <a:defRPr/>
            </a:pPr>
            <a:fld id="{68CC72D9-4F3F-4C3D-9EA5-A07D3392F7E6}" type="slidenum">
              <a:rPr lang="zh-CN" altLang="en-US" smtClean="0"/>
            </a:fld>
            <a:endParaRPr lang="zh-CN" altLang="en-US" dirty="0"/>
          </a:p>
        </p:txBody>
      </p:sp>
      <p:pic>
        <p:nvPicPr>
          <p:cNvPr id="3" name="图片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08458" y="176304"/>
            <a:ext cx="2393809" cy="52686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p:txStyles>
    <p:titleStyle>
      <a:lvl1pPr algn="l" rtl="0" eaLnBrk="0" fontAlgn="base" hangingPunct="0">
        <a:spcBef>
          <a:spcPct val="0"/>
        </a:spcBef>
        <a:spcAft>
          <a:spcPct val="0"/>
        </a:spcAft>
        <a:defRPr sz="3600" b="1" u="heavy" kern="1200">
          <a:solidFill>
            <a:srgbClr val="FF0000"/>
          </a:solidFill>
          <a:uFill>
            <a:solidFill>
              <a:srgbClr val="0000CC"/>
            </a:solidFill>
          </a:uFill>
          <a:latin typeface="Comic Sans MS" pitchFamily="2" charset="0"/>
          <a:ea typeface="微软雅黑" pitchFamily="34" charset="-122"/>
          <a:cs typeface="+mj-cs"/>
        </a:defRPr>
      </a:lvl1pPr>
      <a:lvl2pPr algn="l" rtl="0" eaLnBrk="0" fontAlgn="base" hangingPunct="0">
        <a:spcBef>
          <a:spcPct val="0"/>
        </a:spcBef>
        <a:spcAft>
          <a:spcPct val="0"/>
        </a:spcAft>
        <a:defRPr sz="3600" b="1" u="sng">
          <a:solidFill>
            <a:srgbClr val="FF0000"/>
          </a:solidFill>
          <a:latin typeface="Comic Sans MS" pitchFamily="2" charset="0"/>
          <a:ea typeface="黑体" pitchFamily="2" charset="-122"/>
        </a:defRPr>
      </a:lvl2pPr>
      <a:lvl3pPr algn="l" rtl="0" eaLnBrk="0" fontAlgn="base" hangingPunct="0">
        <a:spcBef>
          <a:spcPct val="0"/>
        </a:spcBef>
        <a:spcAft>
          <a:spcPct val="0"/>
        </a:spcAft>
        <a:defRPr sz="3600" b="1" u="sng">
          <a:solidFill>
            <a:srgbClr val="FF0000"/>
          </a:solidFill>
          <a:latin typeface="Comic Sans MS" pitchFamily="2" charset="0"/>
          <a:ea typeface="黑体" pitchFamily="2" charset="-122"/>
        </a:defRPr>
      </a:lvl3pPr>
      <a:lvl4pPr algn="l" rtl="0" eaLnBrk="0" fontAlgn="base" hangingPunct="0">
        <a:spcBef>
          <a:spcPct val="0"/>
        </a:spcBef>
        <a:spcAft>
          <a:spcPct val="0"/>
        </a:spcAft>
        <a:defRPr sz="3600" b="1" u="sng">
          <a:solidFill>
            <a:srgbClr val="FF0000"/>
          </a:solidFill>
          <a:latin typeface="Comic Sans MS" pitchFamily="2" charset="0"/>
          <a:ea typeface="黑体" pitchFamily="2" charset="-122"/>
        </a:defRPr>
      </a:lvl4pPr>
      <a:lvl5pPr algn="l" rtl="0" eaLnBrk="0" fontAlgn="base" hangingPunct="0">
        <a:spcBef>
          <a:spcPct val="0"/>
        </a:spcBef>
        <a:spcAft>
          <a:spcPct val="0"/>
        </a:spcAft>
        <a:defRPr sz="3600" b="1" u="sng">
          <a:solidFill>
            <a:srgbClr val="FF0000"/>
          </a:solidFill>
          <a:latin typeface="Comic Sans MS" pitchFamily="2" charset="0"/>
          <a:ea typeface="黑体" pitchFamily="2" charset="-122"/>
        </a:defRPr>
      </a:lvl5pPr>
      <a:lvl6pPr marL="457200" algn="l" rtl="0" fontAlgn="base">
        <a:spcBef>
          <a:spcPct val="0"/>
        </a:spcBef>
        <a:spcAft>
          <a:spcPct val="0"/>
        </a:spcAft>
        <a:defRPr sz="3600" b="1" u="sng">
          <a:solidFill>
            <a:srgbClr val="FF0000"/>
          </a:solidFill>
          <a:latin typeface="Comic Sans MS" pitchFamily="2" charset="0"/>
          <a:ea typeface="黑体" pitchFamily="2" charset="-122"/>
        </a:defRPr>
      </a:lvl6pPr>
      <a:lvl7pPr marL="914400" algn="l" rtl="0" fontAlgn="base">
        <a:spcBef>
          <a:spcPct val="0"/>
        </a:spcBef>
        <a:spcAft>
          <a:spcPct val="0"/>
        </a:spcAft>
        <a:defRPr sz="3600" b="1" u="sng">
          <a:solidFill>
            <a:srgbClr val="FF0000"/>
          </a:solidFill>
          <a:latin typeface="Comic Sans MS" pitchFamily="2" charset="0"/>
          <a:ea typeface="黑体" pitchFamily="2" charset="-122"/>
        </a:defRPr>
      </a:lvl7pPr>
      <a:lvl8pPr marL="1371600" algn="l" rtl="0" fontAlgn="base">
        <a:spcBef>
          <a:spcPct val="0"/>
        </a:spcBef>
        <a:spcAft>
          <a:spcPct val="0"/>
        </a:spcAft>
        <a:defRPr sz="3600" b="1" u="sng">
          <a:solidFill>
            <a:srgbClr val="FF0000"/>
          </a:solidFill>
          <a:latin typeface="Comic Sans MS" pitchFamily="2" charset="0"/>
          <a:ea typeface="黑体" pitchFamily="2" charset="-122"/>
        </a:defRPr>
      </a:lvl8pPr>
      <a:lvl9pPr marL="1828800" algn="l" rtl="0" fontAlgn="base">
        <a:spcBef>
          <a:spcPct val="0"/>
        </a:spcBef>
        <a:spcAft>
          <a:spcPct val="0"/>
        </a:spcAft>
        <a:defRPr sz="3600" b="1" u="sng">
          <a:solidFill>
            <a:srgbClr val="FF0000"/>
          </a:solidFill>
          <a:latin typeface="Comic Sans MS" pitchFamily="2" charset="0"/>
          <a:ea typeface="黑体" pitchFamily="2" charset="-122"/>
        </a:defRPr>
      </a:lvl9pPr>
    </p:titleStyle>
    <p:bodyStyle>
      <a:lvl1pPr marL="342900" indent="-342900" algn="l" rtl="0" eaLnBrk="0" fontAlgn="base" hangingPunct="0">
        <a:spcBef>
          <a:spcPct val="20000"/>
        </a:spcBef>
        <a:spcAft>
          <a:spcPct val="0"/>
        </a:spcAft>
        <a:buClr>
          <a:srgbClr val="FF0000"/>
        </a:buClr>
        <a:buFont typeface="Wingdings" charset="2"/>
        <a:buChar char="p"/>
        <a:defRPr sz="2200" b="1" kern="1200">
          <a:solidFill>
            <a:schemeClr val="tx1"/>
          </a:solidFill>
          <a:latin typeface="Comic Sans MS" pitchFamily="2" charset="0"/>
          <a:ea typeface="微软雅黑" pitchFamily="34" charset="-122"/>
          <a:cs typeface="+mn-cs"/>
        </a:defRPr>
      </a:lvl1pPr>
      <a:lvl2pPr marL="742950" indent="-285750" algn="l" rtl="0" eaLnBrk="0" fontAlgn="base" hangingPunct="0">
        <a:spcBef>
          <a:spcPct val="20000"/>
        </a:spcBef>
        <a:spcAft>
          <a:spcPct val="0"/>
        </a:spcAft>
        <a:buClr>
          <a:srgbClr val="FF0000"/>
        </a:buClr>
        <a:buFont typeface="Wingdings" charset="2"/>
        <a:buChar char="n"/>
        <a:defRPr sz="2000" b="0" kern="1200">
          <a:solidFill>
            <a:schemeClr val="tx1"/>
          </a:solidFill>
          <a:latin typeface="Comic Sans MS" pitchFamily="2" charset="0"/>
          <a:ea typeface="微软雅黑" pitchFamily="34" charset="-122"/>
          <a:cs typeface="+mn-cs"/>
        </a:defRPr>
      </a:lvl2pPr>
      <a:lvl3pPr marL="1143000" indent="-228600" algn="l" rtl="0" eaLnBrk="0" fontAlgn="base" hangingPunct="0">
        <a:spcBef>
          <a:spcPct val="20000"/>
        </a:spcBef>
        <a:spcAft>
          <a:spcPct val="0"/>
        </a:spcAft>
        <a:buClr>
          <a:srgbClr val="FF0000"/>
        </a:buClr>
        <a:buFont typeface="Wingdings" charset="2"/>
        <a:buChar char="p"/>
        <a:defRPr sz="2000" b="0" kern="1200">
          <a:solidFill>
            <a:schemeClr val="tx1"/>
          </a:solidFill>
          <a:latin typeface="Comic Sans MS" pitchFamily="2" charset="0"/>
          <a:ea typeface="微软雅黑" pitchFamily="34" charset="-122"/>
          <a:cs typeface="+mn-cs"/>
        </a:defRPr>
      </a:lvl3pPr>
      <a:lvl4pPr marL="1600200" indent="-228600" algn="l" rtl="0" eaLnBrk="0" fontAlgn="base" hangingPunct="0">
        <a:spcBef>
          <a:spcPct val="20000"/>
        </a:spcBef>
        <a:spcAft>
          <a:spcPct val="0"/>
        </a:spcAft>
        <a:buClr>
          <a:srgbClr val="FF0000"/>
        </a:buClr>
        <a:buFont typeface="Wingdings" charset="2"/>
        <a:buChar char="Ø"/>
        <a:defRPr sz="2000" b="0" kern="1200">
          <a:solidFill>
            <a:schemeClr val="tx1"/>
          </a:solidFill>
          <a:latin typeface="Comic Sans MS" pitchFamily="2" charset="0"/>
          <a:ea typeface="微软雅黑" pitchFamily="34" charset="-122"/>
          <a:cs typeface="+mn-cs"/>
        </a:defRPr>
      </a:lvl4pPr>
      <a:lvl5pPr marL="2057400" indent="-228600" algn="l" rtl="0" eaLnBrk="0" fontAlgn="base" hangingPunct="0">
        <a:spcBef>
          <a:spcPct val="20000"/>
        </a:spcBef>
        <a:spcAft>
          <a:spcPct val="0"/>
        </a:spcAft>
        <a:buClr>
          <a:srgbClr val="FF0000"/>
        </a:buClr>
        <a:buFont typeface="Wingdings" charset="2"/>
        <a:buChar char="Ø"/>
        <a:defRPr sz="2000" b="0" kern="1200">
          <a:solidFill>
            <a:schemeClr val="tx1"/>
          </a:solidFill>
          <a:latin typeface="Comic Sans MS" pitchFamily="2" charset="0"/>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http://image2.sina.com.cn/IT/cr/2006/0430/2169264434.jpg" TargetMode="External"/><Relationship Id="rId1" Type="http://schemas.openxmlformats.org/officeDocument/2006/relationships/image" Target="../media/image10.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http://image2.sina.com.cn/IT/cr/2006/0430/2169264434.jpg" TargetMode="External"/><Relationship Id="rId1" Type="http://schemas.openxmlformats.org/officeDocument/2006/relationships/image" Target="../media/image1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http://news.mydrivers.com/pages/images/20040311155720_14678.jpg" TargetMode="External"/><Relationship Id="rId1" Type="http://schemas.openxmlformats.org/officeDocument/2006/relationships/image" Target="../media/image1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285875"/>
            <a:ext cx="8856983" cy="2071117"/>
          </a:xfrm>
        </p:spPr>
        <p:txBody>
          <a:bodyPr>
            <a:noAutofit/>
          </a:bodyPr>
          <a:lstStyle/>
          <a:p>
            <a:pPr eaLnBrk="1" fontAlgn="auto" hangingPunct="1">
              <a:spcAft>
                <a:spcPts val="0"/>
              </a:spcAft>
              <a:defRPr/>
            </a:pPr>
            <a:r>
              <a:rPr lang="zh-CN" altLang="en-US" sz="4800" dirty="0"/>
              <a:t>计算机组成原理</a:t>
            </a:r>
            <a:br>
              <a:rPr lang="en-US" altLang="zh-CN" sz="4800" dirty="0"/>
            </a:br>
            <a:r>
              <a:rPr lang="zh-CN" altLang="en-US" sz="4800" dirty="0"/>
              <a:t>（</a:t>
            </a:r>
            <a:r>
              <a:rPr lang="en-US" altLang="zh-CN" sz="4800" dirty="0"/>
              <a:t>Principle of Computer Organization</a:t>
            </a:r>
            <a:r>
              <a:rPr lang="zh-CN" altLang="en-US" sz="4800" dirty="0"/>
              <a:t>）</a:t>
            </a:r>
            <a:endParaRPr lang="zh-CN" altLang="en-US" sz="4800" dirty="0"/>
          </a:p>
        </p:txBody>
      </p:sp>
      <p:sp>
        <p:nvSpPr>
          <p:cNvPr id="3" name="副标题 2"/>
          <p:cNvSpPr>
            <a:spLocks noGrp="1"/>
          </p:cNvSpPr>
          <p:nvPr>
            <p:ph type="subTitle" idx="1"/>
          </p:nvPr>
        </p:nvSpPr>
        <p:spPr>
          <a:xfrm>
            <a:off x="1371600" y="4340696"/>
            <a:ext cx="6400800" cy="1752600"/>
          </a:xfrm>
        </p:spPr>
        <p:txBody>
          <a:bodyPr rtlCol="0">
            <a:normAutofit/>
          </a:bodyPr>
          <a:lstStyle/>
          <a:p>
            <a:pPr eaLnBrk="1" fontAlgn="auto" hangingPunct="1">
              <a:spcAft>
                <a:spcPts val="0"/>
              </a:spcAft>
              <a:defRPr/>
            </a:pPr>
            <a:r>
              <a:rPr lang="zh-CN" altLang="en-US" dirty="0">
                <a:solidFill>
                  <a:schemeClr val="tx1"/>
                </a:solidFill>
              </a:rPr>
              <a:t>中国石油大学（华东）</a:t>
            </a:r>
            <a:endParaRPr lang="en-US" altLang="zh-CN" dirty="0">
              <a:solidFill>
                <a:schemeClr val="tx1"/>
              </a:solidFill>
            </a:endParaRPr>
          </a:p>
          <a:p>
            <a:pPr eaLnBrk="1" fontAlgn="auto" hangingPunct="1">
              <a:spcAft>
                <a:spcPts val="0"/>
              </a:spcAft>
              <a:defRPr/>
            </a:pPr>
            <a:r>
              <a:rPr lang="zh-CN" altLang="en-US" dirty="0">
                <a:solidFill>
                  <a:schemeClr val="tx1"/>
                </a:solidFill>
              </a:rPr>
              <a:t>计算机与通信工程学院</a:t>
            </a:r>
            <a:endParaRPr lang="en-US" altLang="zh-CN" dirty="0">
              <a:solidFill>
                <a:schemeClr val="tx1"/>
              </a:solidFill>
            </a:endParaRPr>
          </a:p>
          <a:p>
            <a:pPr eaLnBrk="1" fontAlgn="auto" hangingPunct="1">
              <a:spcAft>
                <a:spcPts val="0"/>
              </a:spcAft>
              <a:defRPr/>
            </a:pPr>
            <a:r>
              <a:rPr lang="zh-CN" altLang="en-US" dirty="0">
                <a:solidFill>
                  <a:schemeClr val="tx1"/>
                </a:solidFill>
              </a:rPr>
              <a:t>主讲教师：黄庭培</a:t>
            </a:r>
            <a:endParaRPr lang="en-US" altLang="zh-CN" dirty="0">
              <a:solidFill>
                <a:schemeClr val="tx1"/>
              </a:solidFill>
            </a:endParaRPr>
          </a:p>
          <a:p>
            <a:pPr eaLnBrk="1" fontAlgn="auto" hangingPunct="1">
              <a:spcAft>
                <a:spcPts val="0"/>
              </a:spcAft>
              <a:defRPr/>
            </a:pPr>
            <a:r>
              <a:rPr lang="en-US" altLang="zh-CN" dirty="0" err="1">
                <a:solidFill>
                  <a:schemeClr val="tx1"/>
                </a:solidFill>
              </a:rPr>
              <a:t>Email:huangtingpei@upc.edu.cn</a:t>
            </a:r>
            <a:endParaRPr lang="zh-CN" altLang="en-US" dirty="0">
              <a:solidFill>
                <a:schemeClr val="tx1"/>
              </a:solidFill>
            </a:endParaRPr>
          </a:p>
          <a:p>
            <a:pPr eaLnBrk="1" fontAlgn="auto" hangingPunct="1">
              <a:spcAft>
                <a:spcPts val="0"/>
              </a:spcAft>
              <a:defRPr/>
            </a:pPr>
            <a:endParaRPr lang="zh-CN" altLang="en-US" dirty="0"/>
          </a:p>
        </p:txBody>
      </p:sp>
      <p:sp>
        <p:nvSpPr>
          <p:cNvPr id="4" name="标题 1"/>
          <p:cNvSpPr txBox="1"/>
          <p:nvPr/>
        </p:nvSpPr>
        <p:spPr>
          <a:xfrm>
            <a:off x="714375" y="3291830"/>
            <a:ext cx="7772400" cy="857250"/>
          </a:xfrm>
          <a:prstGeom prst="rect">
            <a:avLst/>
          </a:prstGeom>
        </p:spPr>
        <p:txBody>
          <a:bodyPr anchor="ctr"/>
          <a:lstStyle/>
          <a:p>
            <a:pPr algn="ctr" fontAlgn="auto">
              <a:spcAft>
                <a:spcPts val="0"/>
              </a:spcAft>
              <a:defRPr/>
            </a:pPr>
            <a:r>
              <a:rPr lang="zh-CN" altLang="en-US" sz="4000" b="1" dirty="0">
                <a:solidFill>
                  <a:srgbClr val="0033CC"/>
                </a:solidFill>
                <a:latin typeface="Comic Sans MS" pitchFamily="2" charset="0"/>
                <a:ea typeface="黑体" pitchFamily="2" charset="-122"/>
                <a:cs typeface="+mj-cs"/>
              </a:rPr>
              <a:t>第</a:t>
            </a:r>
            <a:r>
              <a:rPr lang="en-US" altLang="zh-CN" sz="4000" b="1" dirty="0">
                <a:solidFill>
                  <a:srgbClr val="0033CC"/>
                </a:solidFill>
                <a:latin typeface="Comic Sans MS" pitchFamily="2" charset="0"/>
                <a:ea typeface="黑体" pitchFamily="2" charset="-122"/>
                <a:cs typeface="+mj-cs"/>
              </a:rPr>
              <a:t>7</a:t>
            </a:r>
            <a:r>
              <a:rPr lang="zh-CN" altLang="en-US" sz="4000" b="1" dirty="0">
                <a:solidFill>
                  <a:srgbClr val="0033CC"/>
                </a:solidFill>
                <a:latin typeface="Comic Sans MS" pitchFamily="2" charset="0"/>
                <a:ea typeface="黑体" pitchFamily="2" charset="-122"/>
                <a:cs typeface="+mj-cs"/>
              </a:rPr>
              <a:t>章 存储器分层体系结构</a:t>
            </a:r>
            <a:endParaRPr lang="zh-CN" altLang="en-US" sz="4000" b="1" dirty="0">
              <a:solidFill>
                <a:srgbClr val="0033CC"/>
              </a:solidFill>
              <a:latin typeface="Comic Sans MS" pitchFamily="2" charset="0"/>
              <a:ea typeface="黑体" pitchFamily="2"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en-US" dirty="0"/>
              <a:t>存储器概述</a:t>
            </a:r>
            <a:endParaRPr lang="zh-CN" altLang="en-US" dirty="0"/>
          </a:p>
        </p:txBody>
      </p:sp>
      <p:sp>
        <p:nvSpPr>
          <p:cNvPr id="3" name="内容占位符 2"/>
          <p:cNvSpPr>
            <a:spLocks noGrp="1"/>
          </p:cNvSpPr>
          <p:nvPr>
            <p:ph idx="1"/>
          </p:nvPr>
        </p:nvSpPr>
        <p:spPr/>
        <p:txBody>
          <a:bodyPr/>
          <a:lstStyle/>
          <a:p>
            <a:pPr marL="0" indent="0">
              <a:buNone/>
            </a:pPr>
            <a:r>
              <a:rPr lang="en-US" altLang="zh-CN" dirty="0"/>
              <a:t>7.1.2 </a:t>
            </a:r>
            <a:r>
              <a:rPr lang="zh-CN" altLang="en-US" dirty="0"/>
              <a:t>主存储器的组成和基本操作</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4860032" y="743125"/>
            <a:ext cx="2884361" cy="430887"/>
          </a:xfrm>
          <a:prstGeom prst="rect">
            <a:avLst/>
          </a:prstGeom>
        </p:spPr>
        <p:txBody>
          <a:bodyPr wrap="square">
            <a:spAutoFit/>
          </a:bodyPr>
          <a:lstStyle/>
          <a:p>
            <a:pPr>
              <a:spcBef>
                <a:spcPct val="15000"/>
              </a:spcBef>
            </a:pPr>
            <a:r>
              <a:rPr lang="en-US" altLang="zh-CN" sz="2200" b="1" dirty="0">
                <a:solidFill>
                  <a:srgbClr val="063DE8"/>
                </a:solidFill>
                <a:latin typeface="微软雅黑" pitchFamily="34" charset="-122"/>
                <a:ea typeface="微软雅黑" pitchFamily="34" charset="-122"/>
              </a:rPr>
              <a:t>2.</a:t>
            </a:r>
            <a:r>
              <a:rPr lang="zh-CN" altLang="en-US" sz="2200" b="1" dirty="0">
                <a:solidFill>
                  <a:srgbClr val="063DE8"/>
                </a:solidFill>
                <a:latin typeface="微软雅黑" pitchFamily="34" charset="-122"/>
                <a:ea typeface="微软雅黑" pitchFamily="34" charset="-122"/>
              </a:rPr>
              <a:t>存储器基本术语</a:t>
            </a:r>
            <a:endParaRPr lang="zh-CN" altLang="en-US" sz="2200" b="1" dirty="0">
              <a:solidFill>
                <a:srgbClr val="063DE8"/>
              </a:solidFill>
              <a:latin typeface="微软雅黑" pitchFamily="34" charset="-122"/>
              <a:ea typeface="微软雅黑" pitchFamily="34" charset="-122"/>
            </a:endParaRPr>
          </a:p>
        </p:txBody>
      </p:sp>
      <p:sp>
        <p:nvSpPr>
          <p:cNvPr id="8" name="矩形 7"/>
          <p:cNvSpPr/>
          <p:nvPr/>
        </p:nvSpPr>
        <p:spPr>
          <a:xfrm>
            <a:off x="179512" y="1094248"/>
            <a:ext cx="7564881" cy="5603650"/>
          </a:xfrm>
          <a:prstGeom prst="rect">
            <a:avLst/>
          </a:prstGeom>
        </p:spPr>
        <p:txBody>
          <a:bodyPr wrap="square">
            <a:spAutoFit/>
          </a:bodyPr>
          <a:lstStyle/>
          <a:p>
            <a:pPr marL="285750" indent="-285750" eaLnBrk="1" hangingPunct="1">
              <a:lnSpc>
                <a:spcPct val="120000"/>
              </a:lnSpc>
              <a:buFont typeface="Wingdings" charset="2"/>
              <a:buChar char="Ø"/>
            </a:pPr>
            <a:r>
              <a:rPr lang="zh-CN" altLang="en-US" sz="2000" dirty="0">
                <a:latin typeface="Comic Sans MS" pitchFamily="2" charset="0"/>
                <a:ea typeface="微软雅黑" pitchFamily="34" charset="-122"/>
              </a:rPr>
              <a:t>记忆单元 （存储基元 </a:t>
            </a:r>
            <a:r>
              <a:rPr lang="en-US" altLang="zh-CN" sz="2000" dirty="0">
                <a:latin typeface="Comic Sans MS" pitchFamily="2" charset="0"/>
                <a:ea typeface="微软雅黑" pitchFamily="34" charset="-122"/>
              </a:rPr>
              <a:t>/ </a:t>
            </a:r>
            <a:r>
              <a:rPr lang="zh-CN" altLang="en-US" sz="2000" dirty="0">
                <a:latin typeface="Comic Sans MS" pitchFamily="2" charset="0"/>
                <a:ea typeface="微软雅黑" pitchFamily="34" charset="-122"/>
              </a:rPr>
              <a:t>存储元 </a:t>
            </a:r>
            <a:r>
              <a:rPr lang="en-US" altLang="zh-CN" sz="2000" dirty="0">
                <a:latin typeface="Comic Sans MS" pitchFamily="2" charset="0"/>
                <a:ea typeface="微软雅黑" pitchFamily="34" charset="-122"/>
              </a:rPr>
              <a:t>/ </a:t>
            </a:r>
            <a:r>
              <a:rPr lang="zh-CN" altLang="en-US" sz="2000" dirty="0">
                <a:latin typeface="Comic Sans MS" pitchFamily="2" charset="0"/>
                <a:ea typeface="微软雅黑" pitchFamily="34" charset="-122"/>
              </a:rPr>
              <a:t>位元） （</a:t>
            </a:r>
            <a:r>
              <a:rPr lang="en-US" altLang="zh-CN" sz="2000" dirty="0">
                <a:latin typeface="Comic Sans MS" pitchFamily="2" charset="0"/>
                <a:ea typeface="微软雅黑" pitchFamily="34" charset="-122"/>
              </a:rPr>
              <a:t>Cell</a:t>
            </a:r>
            <a:r>
              <a:rPr lang="zh-CN" altLang="en-US" sz="2000" dirty="0">
                <a:latin typeface="Comic Sans MS" pitchFamily="2" charset="0"/>
                <a:ea typeface="微软雅黑" pitchFamily="34" charset="-122"/>
              </a:rPr>
              <a:t>）</a:t>
            </a:r>
            <a:endParaRPr lang="zh-CN" altLang="en-US" sz="2000" dirty="0">
              <a:latin typeface="Comic Sans MS" pitchFamily="2" charset="0"/>
              <a:ea typeface="微软雅黑" pitchFamily="34" charset="-122"/>
            </a:endParaRPr>
          </a:p>
          <a:p>
            <a:pPr marL="742950" lvl="1" indent="-285750" eaLnBrk="1" hangingPunct="1">
              <a:lnSpc>
                <a:spcPct val="120000"/>
              </a:lnSpc>
              <a:buFont typeface="Wingdings" charset="2"/>
              <a:buChar char="ü"/>
            </a:pPr>
            <a:r>
              <a:rPr lang="zh-CN" altLang="en-US" sz="2000" dirty="0">
                <a:solidFill>
                  <a:srgbClr val="FF0000"/>
                </a:solidFill>
                <a:latin typeface="Comic Sans MS" pitchFamily="2" charset="0"/>
                <a:ea typeface="微软雅黑" pitchFamily="34" charset="-122"/>
              </a:rPr>
              <a:t>具有两种稳态的能够表示二进制数码0和1的物理器件</a:t>
            </a:r>
            <a:endParaRPr lang="zh-CN" altLang="en-US" sz="2000" dirty="0">
              <a:solidFill>
                <a:srgbClr val="FF0000"/>
              </a:solidFill>
              <a:latin typeface="Comic Sans MS" pitchFamily="2" charset="0"/>
              <a:ea typeface="微软雅黑" pitchFamily="34" charset="-122"/>
            </a:endParaRPr>
          </a:p>
          <a:p>
            <a:pPr marL="285750" indent="-285750" eaLnBrk="1" hangingPunct="1">
              <a:lnSpc>
                <a:spcPct val="120000"/>
              </a:lnSpc>
              <a:buFont typeface="Wingdings" charset="2"/>
              <a:buChar char="Ø"/>
            </a:pPr>
            <a:r>
              <a:rPr lang="zh-CN" altLang="en-US" sz="2000" dirty="0">
                <a:latin typeface="Comic Sans MS" pitchFamily="2" charset="0"/>
                <a:ea typeface="微软雅黑" pitchFamily="34" charset="-122"/>
              </a:rPr>
              <a:t>存储单元 </a:t>
            </a:r>
            <a:r>
              <a:rPr lang="en-US" altLang="zh-CN" sz="2000" dirty="0">
                <a:latin typeface="Comic Sans MS" pitchFamily="2" charset="0"/>
                <a:ea typeface="微软雅黑" pitchFamily="34" charset="-122"/>
              </a:rPr>
              <a:t>/ </a:t>
            </a:r>
            <a:r>
              <a:rPr lang="zh-CN" altLang="en-US" sz="2000" dirty="0">
                <a:latin typeface="Comic Sans MS" pitchFamily="2" charset="0"/>
                <a:ea typeface="微软雅黑" pitchFamily="34" charset="-122"/>
              </a:rPr>
              <a:t>编址单位（</a:t>
            </a:r>
            <a:r>
              <a:rPr lang="en-US" altLang="zh-CN" sz="2000" dirty="0">
                <a:latin typeface="Comic Sans MS" pitchFamily="2" charset="0"/>
                <a:ea typeface="微软雅黑" pitchFamily="34" charset="-122"/>
              </a:rPr>
              <a:t>Addressing Unit</a:t>
            </a:r>
            <a:r>
              <a:rPr lang="zh-CN" altLang="en-US" sz="2000" dirty="0">
                <a:latin typeface="Comic Sans MS" pitchFamily="2" charset="0"/>
                <a:ea typeface="微软雅黑" pitchFamily="34" charset="-122"/>
              </a:rPr>
              <a:t>） </a:t>
            </a:r>
            <a:endParaRPr lang="zh-CN" altLang="en-US" sz="2000" dirty="0">
              <a:latin typeface="Comic Sans MS" pitchFamily="2" charset="0"/>
              <a:ea typeface="微软雅黑" pitchFamily="34" charset="-122"/>
            </a:endParaRPr>
          </a:p>
          <a:p>
            <a:pPr marL="742950" lvl="1" indent="-285750" eaLnBrk="1" hangingPunct="1">
              <a:lnSpc>
                <a:spcPct val="120000"/>
              </a:lnSpc>
              <a:buFont typeface="Wingdings" charset="2"/>
              <a:buChar char="ü"/>
            </a:pPr>
            <a:r>
              <a:rPr lang="zh-CN" altLang="en-US" sz="2000" dirty="0">
                <a:solidFill>
                  <a:srgbClr val="FF0000"/>
                </a:solidFill>
                <a:latin typeface="Comic Sans MS" pitchFamily="2" charset="0"/>
                <a:ea typeface="微软雅黑" pitchFamily="34" charset="-122"/>
              </a:rPr>
              <a:t>主存中具有相同地址的那些位构成一个存储单元，可以是一个字节或一个字，也称为一个编址单位</a:t>
            </a:r>
            <a:endParaRPr lang="zh-CN" altLang="en-US" sz="2000" dirty="0">
              <a:solidFill>
                <a:srgbClr val="FF0000"/>
              </a:solidFill>
              <a:latin typeface="Comic Sans MS" pitchFamily="2" charset="0"/>
              <a:ea typeface="微软雅黑" pitchFamily="34" charset="-122"/>
            </a:endParaRPr>
          </a:p>
          <a:p>
            <a:pPr marL="285750" indent="-285750" eaLnBrk="1" hangingPunct="1">
              <a:lnSpc>
                <a:spcPct val="120000"/>
              </a:lnSpc>
              <a:buFont typeface="Wingdings" charset="2"/>
              <a:buChar char="Ø"/>
            </a:pPr>
            <a:r>
              <a:rPr lang="zh-CN" altLang="en-US" sz="2000" dirty="0">
                <a:latin typeface="Comic Sans MS" pitchFamily="2" charset="0"/>
                <a:ea typeface="微软雅黑" pitchFamily="34" charset="-122"/>
              </a:rPr>
              <a:t>存储体</a:t>
            </a:r>
            <a:r>
              <a:rPr lang="en-US" altLang="zh-CN" sz="2000" dirty="0">
                <a:latin typeface="Comic Sans MS" pitchFamily="2" charset="0"/>
                <a:ea typeface="微软雅黑" pitchFamily="34" charset="-122"/>
              </a:rPr>
              <a:t>/ </a:t>
            </a:r>
            <a:r>
              <a:rPr lang="zh-CN" altLang="en-US" sz="2000" dirty="0">
                <a:latin typeface="Comic Sans MS" pitchFamily="2" charset="0"/>
                <a:ea typeface="微软雅黑" pitchFamily="34" charset="-122"/>
              </a:rPr>
              <a:t>存储矩阵 </a:t>
            </a:r>
            <a:r>
              <a:rPr lang="en-US" altLang="zh-CN" sz="2000" dirty="0">
                <a:latin typeface="Comic Sans MS" pitchFamily="2" charset="0"/>
                <a:ea typeface="微软雅黑" pitchFamily="34" charset="-122"/>
              </a:rPr>
              <a:t>/ </a:t>
            </a:r>
            <a:r>
              <a:rPr lang="zh-CN" altLang="en-US" sz="2000" dirty="0">
                <a:latin typeface="Comic Sans MS" pitchFamily="2" charset="0"/>
                <a:ea typeface="微软雅黑" pitchFamily="34" charset="-122"/>
              </a:rPr>
              <a:t>存储阵列（</a:t>
            </a:r>
            <a:r>
              <a:rPr lang="en-US" altLang="zh-CN" sz="2000" dirty="0">
                <a:latin typeface="Comic Sans MS" pitchFamily="2" charset="0"/>
                <a:ea typeface="微软雅黑" pitchFamily="34" charset="-122"/>
              </a:rPr>
              <a:t>Bank</a:t>
            </a:r>
            <a:r>
              <a:rPr lang="zh-CN" altLang="en-US" sz="2000" dirty="0">
                <a:latin typeface="Comic Sans MS" pitchFamily="2" charset="0"/>
                <a:ea typeface="微软雅黑" pitchFamily="34" charset="-122"/>
              </a:rPr>
              <a:t>）</a:t>
            </a:r>
            <a:endParaRPr lang="zh-CN" altLang="en-US" sz="2000" dirty="0">
              <a:latin typeface="Comic Sans MS" pitchFamily="2" charset="0"/>
              <a:ea typeface="微软雅黑" pitchFamily="34" charset="-122"/>
            </a:endParaRPr>
          </a:p>
          <a:p>
            <a:pPr marL="742950" lvl="1" indent="-285750" eaLnBrk="1" hangingPunct="1">
              <a:lnSpc>
                <a:spcPct val="120000"/>
              </a:lnSpc>
              <a:buFont typeface="Wingdings" charset="2"/>
              <a:buChar char="ü"/>
            </a:pPr>
            <a:r>
              <a:rPr lang="zh-CN" altLang="en-US" sz="2000" dirty="0">
                <a:solidFill>
                  <a:srgbClr val="FF0000"/>
                </a:solidFill>
                <a:latin typeface="Comic Sans MS" pitchFamily="2" charset="0"/>
                <a:ea typeface="微软雅黑" pitchFamily="34" charset="-122"/>
              </a:rPr>
              <a:t>所有存储单元构成一个存储阵列</a:t>
            </a:r>
            <a:endParaRPr lang="zh-CN" altLang="en-US" sz="2000" dirty="0">
              <a:solidFill>
                <a:srgbClr val="FF0000"/>
              </a:solidFill>
              <a:latin typeface="Comic Sans MS" pitchFamily="2" charset="0"/>
              <a:ea typeface="微软雅黑" pitchFamily="34" charset="-122"/>
            </a:endParaRPr>
          </a:p>
          <a:p>
            <a:pPr marL="285750" indent="-285750" eaLnBrk="1" hangingPunct="1">
              <a:lnSpc>
                <a:spcPct val="120000"/>
              </a:lnSpc>
              <a:buFont typeface="Wingdings" charset="2"/>
              <a:buChar char="Ø"/>
            </a:pPr>
            <a:r>
              <a:rPr lang="zh-CN" altLang="en-US" sz="2000" dirty="0">
                <a:latin typeface="Comic Sans MS" pitchFamily="2" charset="0"/>
                <a:ea typeface="微软雅黑" pitchFamily="34" charset="-122"/>
              </a:rPr>
              <a:t>编址方式（</a:t>
            </a:r>
            <a:r>
              <a:rPr lang="en-US" altLang="zh-CN" sz="2000" dirty="0">
                <a:latin typeface="Comic Sans MS" pitchFamily="2" charset="0"/>
                <a:ea typeface="微软雅黑" pitchFamily="34" charset="-122"/>
              </a:rPr>
              <a:t>Addressing Mode</a:t>
            </a:r>
            <a:r>
              <a:rPr lang="zh-CN" altLang="en-US" sz="2000" dirty="0">
                <a:latin typeface="Comic Sans MS" pitchFamily="2" charset="0"/>
                <a:ea typeface="微软雅黑" pitchFamily="34" charset="-122"/>
              </a:rPr>
              <a:t>） </a:t>
            </a:r>
            <a:endParaRPr lang="zh-CN" altLang="en-US" sz="2000" dirty="0">
              <a:latin typeface="Comic Sans MS" pitchFamily="2" charset="0"/>
              <a:ea typeface="微软雅黑" pitchFamily="34" charset="-122"/>
            </a:endParaRPr>
          </a:p>
          <a:p>
            <a:pPr marL="742950" lvl="1" indent="-285750" eaLnBrk="1" hangingPunct="1">
              <a:lnSpc>
                <a:spcPct val="120000"/>
              </a:lnSpc>
              <a:buFont typeface="Wingdings" charset="2"/>
              <a:buChar char="ü"/>
            </a:pPr>
            <a:r>
              <a:rPr lang="zh-CN" altLang="en-US" sz="2000" dirty="0">
                <a:solidFill>
                  <a:srgbClr val="FF0000"/>
                </a:solidFill>
                <a:latin typeface="Comic Sans MS" pitchFamily="2" charset="0"/>
                <a:ea typeface="微软雅黑" pitchFamily="34" charset="-122"/>
              </a:rPr>
              <a:t>对存储体中各存储单元进行编号的方式</a:t>
            </a:r>
            <a:endParaRPr lang="zh-CN" altLang="en-US" sz="2000" dirty="0">
              <a:solidFill>
                <a:srgbClr val="FF0000"/>
              </a:solidFill>
              <a:latin typeface="Comic Sans MS" pitchFamily="2" charset="0"/>
              <a:ea typeface="微软雅黑" pitchFamily="34" charset="-122"/>
            </a:endParaRPr>
          </a:p>
          <a:p>
            <a:pPr marL="1200150" lvl="2" indent="-285750" eaLnBrk="1" hangingPunct="1">
              <a:lnSpc>
                <a:spcPct val="120000"/>
              </a:lnSpc>
              <a:buFont typeface="Arial" charset="0"/>
              <a:buChar char="•"/>
            </a:pPr>
            <a:r>
              <a:rPr lang="zh-CN" altLang="en-US" sz="2000" dirty="0">
                <a:latin typeface="Comic Sans MS" pitchFamily="2" charset="0"/>
                <a:ea typeface="微软雅黑" pitchFamily="34" charset="-122"/>
              </a:rPr>
              <a:t>按字节编址（基本上现代计算机都按字节编址）</a:t>
            </a:r>
            <a:endParaRPr lang="zh-CN" altLang="en-US" sz="2000" dirty="0">
              <a:latin typeface="Comic Sans MS" pitchFamily="2" charset="0"/>
              <a:ea typeface="微软雅黑" pitchFamily="34" charset="-122"/>
            </a:endParaRPr>
          </a:p>
          <a:p>
            <a:pPr marL="1200150" lvl="2" indent="-285750" eaLnBrk="1" hangingPunct="1">
              <a:lnSpc>
                <a:spcPct val="120000"/>
              </a:lnSpc>
              <a:buFont typeface="Arial" charset="0"/>
              <a:buChar char="•"/>
            </a:pPr>
            <a:r>
              <a:rPr lang="zh-CN" altLang="en-US" sz="2000" dirty="0">
                <a:latin typeface="Comic Sans MS" pitchFamily="2" charset="0"/>
                <a:ea typeface="微软雅黑" pitchFamily="34" charset="-122"/>
              </a:rPr>
              <a:t>按字编址（早期有机器按字编址）</a:t>
            </a:r>
            <a:endParaRPr lang="en-US" altLang="zh-CN" sz="2000" dirty="0">
              <a:latin typeface="Comic Sans MS" pitchFamily="2" charset="0"/>
              <a:ea typeface="微软雅黑" pitchFamily="34" charset="-122"/>
            </a:endParaRPr>
          </a:p>
          <a:p>
            <a:pPr marL="285750" indent="-285750" eaLnBrk="1" hangingPunct="1">
              <a:lnSpc>
                <a:spcPct val="120000"/>
              </a:lnSpc>
              <a:buFont typeface="Wingdings" charset="2"/>
              <a:buChar char="Ø"/>
            </a:pPr>
            <a:r>
              <a:rPr lang="zh-CN" altLang="en-US" sz="2000" dirty="0">
                <a:latin typeface="Comic Sans MS" pitchFamily="2" charset="0"/>
                <a:ea typeface="微软雅黑" pitchFamily="34" charset="-122"/>
              </a:rPr>
              <a:t>存储器地址寄存器（</a:t>
            </a:r>
            <a:r>
              <a:rPr lang="en-US" altLang="zh-CN" sz="2000" dirty="0">
                <a:latin typeface="Comic Sans MS" pitchFamily="2" charset="0"/>
                <a:ea typeface="微软雅黑" pitchFamily="34" charset="-122"/>
              </a:rPr>
              <a:t>Memory Address Register - MAR）</a:t>
            </a:r>
            <a:endParaRPr lang="en-US" altLang="zh-CN" sz="2000" dirty="0">
              <a:latin typeface="Comic Sans MS" pitchFamily="2" charset="0"/>
              <a:ea typeface="微软雅黑" pitchFamily="34" charset="-122"/>
            </a:endParaRPr>
          </a:p>
          <a:p>
            <a:pPr marL="742950" lvl="1" indent="-285750" eaLnBrk="1" hangingPunct="1">
              <a:lnSpc>
                <a:spcPct val="120000"/>
              </a:lnSpc>
              <a:buFont typeface="Wingdings" charset="2"/>
              <a:buChar char="ü"/>
            </a:pPr>
            <a:r>
              <a:rPr lang="zh-CN" altLang="en-US" sz="2000" dirty="0">
                <a:solidFill>
                  <a:srgbClr val="FF0000"/>
                </a:solidFill>
                <a:latin typeface="Comic Sans MS" pitchFamily="2" charset="0"/>
                <a:ea typeface="微软雅黑" pitchFamily="34" charset="-122"/>
              </a:rPr>
              <a:t>用于存放主存单元地址的寄存器</a:t>
            </a:r>
            <a:endParaRPr lang="zh-CN" altLang="en-US" sz="2000" dirty="0">
              <a:solidFill>
                <a:srgbClr val="FF0000"/>
              </a:solidFill>
              <a:latin typeface="Comic Sans MS" pitchFamily="2" charset="0"/>
              <a:ea typeface="微软雅黑" pitchFamily="34" charset="-122"/>
            </a:endParaRPr>
          </a:p>
          <a:p>
            <a:pPr marL="285750" indent="-285750" eaLnBrk="1" hangingPunct="1">
              <a:lnSpc>
                <a:spcPct val="120000"/>
              </a:lnSpc>
              <a:buFont typeface="Wingdings" charset="2"/>
              <a:buChar char="Ø"/>
            </a:pPr>
            <a:r>
              <a:rPr lang="zh-CN" altLang="en-US" sz="2000" dirty="0">
                <a:latin typeface="Comic Sans MS" pitchFamily="2" charset="0"/>
                <a:ea typeface="微软雅黑" pitchFamily="34" charset="-122"/>
              </a:rPr>
              <a:t>存储器数据寄存器（ </a:t>
            </a:r>
            <a:r>
              <a:rPr lang="en-US" altLang="zh-CN" sz="2000" dirty="0">
                <a:latin typeface="Comic Sans MS" pitchFamily="2" charset="0"/>
                <a:ea typeface="微软雅黑" pitchFamily="34" charset="-122"/>
              </a:rPr>
              <a:t>Memory Data Register-MDR(MBR) ）</a:t>
            </a:r>
            <a:endParaRPr lang="en-US" altLang="zh-CN" sz="2000" dirty="0">
              <a:latin typeface="Comic Sans MS" pitchFamily="2" charset="0"/>
              <a:ea typeface="微软雅黑" pitchFamily="34" charset="-122"/>
            </a:endParaRPr>
          </a:p>
          <a:p>
            <a:pPr marL="742950" lvl="1" indent="-285750" eaLnBrk="1" hangingPunct="1">
              <a:lnSpc>
                <a:spcPct val="120000"/>
              </a:lnSpc>
              <a:buFont typeface="Wingdings" charset="2"/>
              <a:buChar char="ü"/>
            </a:pPr>
            <a:r>
              <a:rPr lang="zh-CN" altLang="en-US" sz="2000" dirty="0">
                <a:solidFill>
                  <a:srgbClr val="FF0000"/>
                </a:solidFill>
                <a:latin typeface="Comic Sans MS" pitchFamily="2" charset="0"/>
                <a:ea typeface="微软雅黑" pitchFamily="34" charset="-122"/>
              </a:rPr>
              <a:t>用于存放主存单元中的数据的寄存器</a:t>
            </a:r>
            <a:endParaRPr lang="zh-CN" altLang="en-US" sz="2000" dirty="0">
              <a:solidFill>
                <a:srgbClr val="FF0000"/>
              </a:solidFill>
              <a:latin typeface="Comic Sans MS" pitchFamily="2" charset="0"/>
              <a:ea typeface="微软雅黑"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en-US" dirty="0"/>
              <a:t>存储器概述</a:t>
            </a:r>
            <a:endParaRPr lang="zh-CN" altLang="en-US" dirty="0"/>
          </a:p>
        </p:txBody>
      </p:sp>
      <p:sp>
        <p:nvSpPr>
          <p:cNvPr id="3" name="内容占位符 2"/>
          <p:cNvSpPr>
            <a:spLocks noGrp="1"/>
          </p:cNvSpPr>
          <p:nvPr>
            <p:ph idx="1"/>
          </p:nvPr>
        </p:nvSpPr>
        <p:spPr/>
        <p:txBody>
          <a:bodyPr/>
          <a:lstStyle/>
          <a:p>
            <a:pPr marL="0" indent="0">
              <a:buNone/>
            </a:pPr>
            <a:r>
              <a:rPr lang="en-US" altLang="zh-CN" dirty="0"/>
              <a:t>7.1.2 </a:t>
            </a:r>
            <a:r>
              <a:rPr lang="zh-CN" altLang="en-US" dirty="0"/>
              <a:t>主存储器的组成和基本操作</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8" name="矩形 17"/>
          <p:cNvSpPr/>
          <p:nvPr/>
        </p:nvSpPr>
        <p:spPr>
          <a:xfrm>
            <a:off x="179512" y="1124744"/>
            <a:ext cx="8390839" cy="5632311"/>
          </a:xfrm>
          <a:prstGeom prst="rect">
            <a:avLst/>
          </a:prstGeom>
        </p:spPr>
        <p:txBody>
          <a:bodyPr wrap="square">
            <a:spAutoFit/>
          </a:bodyPr>
          <a:lstStyle/>
          <a:p>
            <a:pPr lvl="1" indent="-457200" algn="just">
              <a:spcBef>
                <a:spcPct val="50000"/>
              </a:spcBef>
              <a:buFont typeface="+mj-lt"/>
              <a:buAutoNum type="arabicPeriod"/>
            </a:pPr>
            <a:r>
              <a:rPr lang="en-US" altLang="zh-CN" sz="2000" dirty="0">
                <a:latin typeface="Comic Sans MS" pitchFamily="2" charset="0"/>
                <a:ea typeface="微软雅黑" pitchFamily="34" charset="-122"/>
                <a:cs typeface="Arial" charset="0"/>
              </a:rPr>
              <a:t>CPU</a:t>
            </a:r>
            <a:r>
              <a:rPr lang="zh-CN" altLang="en-US" sz="2000" dirty="0">
                <a:latin typeface="Comic Sans MS" pitchFamily="2" charset="0"/>
                <a:ea typeface="微软雅黑" pitchFamily="34" charset="-122"/>
                <a:cs typeface="Arial" charset="0"/>
              </a:rPr>
              <a:t>首先把被访问单元的</a:t>
            </a:r>
            <a:r>
              <a:rPr lang="zh-CN" altLang="en-US" sz="2000" dirty="0">
                <a:solidFill>
                  <a:srgbClr val="FF0000"/>
                </a:solidFill>
                <a:latin typeface="Comic Sans MS" pitchFamily="2" charset="0"/>
                <a:ea typeface="微软雅黑" pitchFamily="34" charset="-122"/>
                <a:cs typeface="Arial" charset="0"/>
              </a:rPr>
              <a:t>地址</a:t>
            </a:r>
            <a:r>
              <a:rPr lang="zh-CN" altLang="en-US" sz="2000" dirty="0">
                <a:latin typeface="Comic Sans MS" pitchFamily="2" charset="0"/>
                <a:ea typeface="微软雅黑" pitchFamily="34" charset="-122"/>
                <a:cs typeface="Arial" charset="0"/>
              </a:rPr>
              <a:t>送</a:t>
            </a:r>
            <a:r>
              <a:rPr lang="zh-CN" altLang="en-US" sz="2000" dirty="0">
                <a:solidFill>
                  <a:srgbClr val="FF0000"/>
                </a:solidFill>
                <a:latin typeface="Comic Sans MS" pitchFamily="2" charset="0"/>
                <a:ea typeface="微软雅黑" pitchFamily="34" charset="-122"/>
                <a:cs typeface="Arial" charset="0"/>
              </a:rPr>
              <a:t>主存地址寄存器</a:t>
            </a:r>
            <a:r>
              <a:rPr lang="zh-CN" altLang="en-US" sz="2000" dirty="0">
                <a:latin typeface="Comic Sans MS" pitchFamily="2" charset="0"/>
                <a:ea typeface="微软雅黑" pitchFamily="34" charset="-122"/>
                <a:cs typeface="Arial" charset="0"/>
              </a:rPr>
              <a:t>（</a:t>
            </a:r>
            <a:r>
              <a:rPr lang="en-US" altLang="zh-CN" sz="2000" dirty="0">
                <a:latin typeface="Comic Sans MS" pitchFamily="2" charset="0"/>
                <a:ea typeface="微软雅黑" pitchFamily="34" charset="-122"/>
                <a:cs typeface="Arial" charset="0"/>
              </a:rPr>
              <a:t>Memory Address Register</a:t>
            </a:r>
            <a:r>
              <a:rPr lang="zh-CN" altLang="en-US" sz="2000" dirty="0">
                <a:latin typeface="Comic Sans MS" pitchFamily="2" charset="0"/>
                <a:ea typeface="微软雅黑" pitchFamily="34" charset="-122"/>
                <a:cs typeface="Arial" charset="0"/>
              </a:rPr>
              <a:t>， </a:t>
            </a:r>
            <a:r>
              <a:rPr lang="en-US" altLang="zh-CN" sz="2000" dirty="0">
                <a:latin typeface="Comic Sans MS" pitchFamily="2" charset="0"/>
                <a:ea typeface="微软雅黑" pitchFamily="34" charset="-122"/>
                <a:cs typeface="Arial" charset="0"/>
              </a:rPr>
              <a:t>MAR</a:t>
            </a:r>
            <a:r>
              <a:rPr lang="zh-CN" altLang="en-US" sz="2000" dirty="0">
                <a:latin typeface="Comic Sans MS" pitchFamily="2" charset="0"/>
                <a:ea typeface="微软雅黑" pitchFamily="34" charset="-122"/>
                <a:cs typeface="Arial" charset="0"/>
              </a:rPr>
              <a:t>）</a:t>
            </a:r>
            <a:endParaRPr lang="en-US" altLang="zh-CN" sz="2000" dirty="0">
              <a:latin typeface="Comic Sans MS" pitchFamily="2" charset="0"/>
              <a:ea typeface="微软雅黑" pitchFamily="34" charset="-122"/>
              <a:cs typeface="Arial" charset="0"/>
            </a:endParaRPr>
          </a:p>
          <a:p>
            <a:pPr lvl="1" indent="-457200" algn="just">
              <a:spcBef>
                <a:spcPct val="50000"/>
              </a:spcBef>
              <a:buFont typeface="+mj-lt"/>
              <a:buAutoNum type="arabicPeriod"/>
            </a:pPr>
            <a:r>
              <a:rPr lang="zh-CN" altLang="en-US" sz="2000" dirty="0">
                <a:latin typeface="Comic Sans MS" pitchFamily="2" charset="0"/>
                <a:ea typeface="微软雅黑" pitchFamily="34" charset="-122"/>
                <a:cs typeface="Arial" charset="0"/>
              </a:rPr>
              <a:t>通过</a:t>
            </a:r>
            <a:r>
              <a:rPr lang="zh-CN" altLang="en-US" sz="2000" dirty="0">
                <a:solidFill>
                  <a:srgbClr val="FF0000"/>
                </a:solidFill>
                <a:latin typeface="Comic Sans MS" pitchFamily="2" charset="0"/>
                <a:ea typeface="微软雅黑" pitchFamily="34" charset="-122"/>
                <a:cs typeface="Arial" charset="0"/>
              </a:rPr>
              <a:t>地址线</a:t>
            </a:r>
            <a:r>
              <a:rPr lang="zh-CN" altLang="en-US" sz="2000" dirty="0">
                <a:latin typeface="Comic Sans MS" pitchFamily="2" charset="0"/>
                <a:ea typeface="微软雅黑" pitchFamily="34" charset="-122"/>
                <a:cs typeface="Arial" charset="0"/>
              </a:rPr>
              <a:t>将</a:t>
            </a:r>
            <a:r>
              <a:rPr lang="zh-CN" altLang="en-US" sz="2000" dirty="0">
                <a:solidFill>
                  <a:srgbClr val="FF0000"/>
                </a:solidFill>
                <a:latin typeface="Comic Sans MS" pitchFamily="2" charset="0"/>
                <a:ea typeface="微软雅黑" pitchFamily="34" charset="-122"/>
                <a:cs typeface="Arial" charset="0"/>
              </a:rPr>
              <a:t>主存地址</a:t>
            </a:r>
            <a:r>
              <a:rPr lang="zh-CN" altLang="en-US" sz="2000" dirty="0">
                <a:latin typeface="Comic Sans MS" pitchFamily="2" charset="0"/>
                <a:ea typeface="微软雅黑" pitchFamily="34" charset="-122"/>
                <a:cs typeface="Arial" charset="0"/>
              </a:rPr>
              <a:t>送到</a:t>
            </a:r>
            <a:r>
              <a:rPr lang="zh-CN" altLang="en-US" sz="2000" dirty="0">
                <a:solidFill>
                  <a:srgbClr val="FF0000"/>
                </a:solidFill>
                <a:latin typeface="Comic Sans MS" pitchFamily="2" charset="0"/>
                <a:ea typeface="微软雅黑" pitchFamily="34" charset="-122"/>
                <a:cs typeface="Arial" charset="0"/>
              </a:rPr>
              <a:t>主存中的地址寄存器</a:t>
            </a:r>
            <a:r>
              <a:rPr lang="zh-CN" altLang="en-US" sz="2000" dirty="0">
                <a:latin typeface="Comic Sans MS" pitchFamily="2" charset="0"/>
                <a:ea typeface="微软雅黑" pitchFamily="34" charset="-122"/>
                <a:cs typeface="Arial" charset="0"/>
              </a:rPr>
              <a:t>，以便地址译码器进行译码选中相应单元。同时，</a:t>
            </a:r>
            <a:r>
              <a:rPr lang="en-US" altLang="zh-CN" sz="2000" dirty="0">
                <a:latin typeface="Comic Sans MS" pitchFamily="2" charset="0"/>
                <a:ea typeface="微软雅黑" pitchFamily="34" charset="-122"/>
                <a:cs typeface="Arial" charset="0"/>
              </a:rPr>
              <a:t>CPU</a:t>
            </a:r>
            <a:r>
              <a:rPr lang="zh-CN" altLang="en-US" sz="2000" dirty="0">
                <a:latin typeface="Comic Sans MS" pitchFamily="2" charset="0"/>
                <a:ea typeface="微软雅黑" pitchFamily="34" charset="-122"/>
                <a:cs typeface="Arial" charset="0"/>
              </a:rPr>
              <a:t>将</a:t>
            </a:r>
            <a:r>
              <a:rPr lang="zh-CN" altLang="en-US" sz="2000" dirty="0">
                <a:solidFill>
                  <a:srgbClr val="FF0000"/>
                </a:solidFill>
                <a:latin typeface="Comic Sans MS" pitchFamily="2" charset="0"/>
                <a:ea typeface="微软雅黑" pitchFamily="34" charset="-122"/>
                <a:cs typeface="Arial" charset="0"/>
              </a:rPr>
              <a:t>读写信号</a:t>
            </a:r>
            <a:r>
              <a:rPr lang="zh-CN" altLang="en-US" sz="2000" dirty="0">
                <a:latin typeface="Comic Sans MS" pitchFamily="2" charset="0"/>
                <a:ea typeface="微软雅黑" pitchFamily="34" charset="-122"/>
                <a:cs typeface="Arial" charset="0"/>
              </a:rPr>
              <a:t>通过</a:t>
            </a:r>
            <a:r>
              <a:rPr lang="zh-CN" altLang="en-US" sz="2000" dirty="0">
                <a:solidFill>
                  <a:srgbClr val="FF0000"/>
                </a:solidFill>
                <a:latin typeface="Comic Sans MS" pitchFamily="2" charset="0"/>
                <a:ea typeface="微软雅黑" pitchFamily="34" charset="-122"/>
                <a:cs typeface="Arial" charset="0"/>
              </a:rPr>
              <a:t>控制总线</a:t>
            </a:r>
            <a:r>
              <a:rPr lang="zh-CN" altLang="en-US" sz="2000" dirty="0">
                <a:latin typeface="Comic Sans MS" pitchFamily="2" charset="0"/>
                <a:ea typeface="微软雅黑" pitchFamily="34" charset="-122"/>
                <a:cs typeface="Arial" charset="0"/>
              </a:rPr>
              <a:t>送到主存的</a:t>
            </a:r>
            <a:r>
              <a:rPr lang="zh-CN" altLang="en-US" sz="2000" dirty="0">
                <a:solidFill>
                  <a:srgbClr val="FF0000"/>
                </a:solidFill>
                <a:latin typeface="Comic Sans MS" pitchFamily="2" charset="0"/>
                <a:ea typeface="微软雅黑" pitchFamily="34" charset="-122"/>
                <a:cs typeface="Arial" charset="0"/>
              </a:rPr>
              <a:t>读写控制电路</a:t>
            </a:r>
            <a:endParaRPr lang="en-US" altLang="zh-CN" sz="2000" dirty="0">
              <a:solidFill>
                <a:srgbClr val="FF0000"/>
              </a:solidFill>
              <a:latin typeface="Comic Sans MS" pitchFamily="2" charset="0"/>
              <a:ea typeface="微软雅黑" pitchFamily="34" charset="-122"/>
              <a:cs typeface="Arial" charset="0"/>
            </a:endParaRPr>
          </a:p>
          <a:p>
            <a:pPr lvl="1" indent="-457200" algn="just">
              <a:spcBef>
                <a:spcPct val="50000"/>
              </a:spcBef>
              <a:buFont typeface="+mj-lt"/>
              <a:buAutoNum type="arabicPeriod"/>
            </a:pPr>
            <a:r>
              <a:rPr lang="zh-CN" altLang="en-US" sz="2000" dirty="0">
                <a:latin typeface="Comic Sans MS" pitchFamily="2" charset="0"/>
                <a:ea typeface="微软雅黑" pitchFamily="34" charset="-122"/>
                <a:cs typeface="Arial" charset="0"/>
              </a:rPr>
              <a:t>如果是写操作，</a:t>
            </a:r>
            <a:r>
              <a:rPr lang="en-US" altLang="zh-CN" sz="2000" dirty="0">
                <a:latin typeface="Comic Sans MS" pitchFamily="2" charset="0"/>
                <a:ea typeface="微软雅黑" pitchFamily="34" charset="-122"/>
                <a:cs typeface="Arial" charset="0"/>
              </a:rPr>
              <a:t>CPU</a:t>
            </a:r>
            <a:r>
              <a:rPr lang="zh-CN" altLang="en-US" sz="2000" dirty="0">
                <a:latin typeface="Comic Sans MS" pitchFamily="2" charset="0"/>
                <a:ea typeface="微软雅黑" pitchFamily="34" charset="-122"/>
                <a:cs typeface="Arial" charset="0"/>
              </a:rPr>
              <a:t>同时将要写的信息送</a:t>
            </a:r>
            <a:r>
              <a:rPr lang="zh-CN" altLang="en-US" sz="2000" dirty="0">
                <a:solidFill>
                  <a:srgbClr val="FF0000"/>
                </a:solidFill>
                <a:latin typeface="Comic Sans MS" pitchFamily="2" charset="0"/>
                <a:ea typeface="微软雅黑" pitchFamily="34" charset="-122"/>
                <a:cs typeface="Arial" charset="0"/>
              </a:rPr>
              <a:t>主存数据寄存器</a:t>
            </a:r>
            <a:r>
              <a:rPr lang="zh-CN" altLang="en-US" sz="2000" dirty="0">
                <a:latin typeface="Comic Sans MS" pitchFamily="2" charset="0"/>
                <a:ea typeface="微软雅黑" pitchFamily="34" charset="-122"/>
                <a:cs typeface="Arial" charset="0"/>
              </a:rPr>
              <a:t>（</a:t>
            </a:r>
            <a:r>
              <a:rPr lang="en-US" altLang="zh-CN" sz="2000" dirty="0">
                <a:latin typeface="Comic Sans MS" pitchFamily="2" charset="0"/>
                <a:ea typeface="微软雅黑" pitchFamily="34" charset="-122"/>
                <a:cs typeface="Arial" charset="0"/>
              </a:rPr>
              <a:t>memory Data Register</a:t>
            </a:r>
            <a:r>
              <a:rPr lang="zh-CN" altLang="en-US" sz="2000" dirty="0">
                <a:latin typeface="Comic Sans MS" pitchFamily="2" charset="0"/>
                <a:ea typeface="微软雅黑" pitchFamily="34" charset="-122"/>
                <a:cs typeface="Arial" charset="0"/>
              </a:rPr>
              <a:t>， </a:t>
            </a:r>
            <a:r>
              <a:rPr lang="en-US" altLang="zh-CN" sz="2000" dirty="0">
                <a:latin typeface="Comic Sans MS" pitchFamily="2" charset="0"/>
                <a:ea typeface="微软雅黑" pitchFamily="34" charset="-122"/>
                <a:cs typeface="Arial" charset="0"/>
              </a:rPr>
              <a:t>MDR</a:t>
            </a:r>
            <a:r>
              <a:rPr lang="zh-CN" altLang="en-US" sz="2000" dirty="0">
                <a:latin typeface="Comic Sans MS" pitchFamily="2" charset="0"/>
                <a:ea typeface="微软雅黑" pitchFamily="34" charset="-122"/>
                <a:cs typeface="Arial" charset="0"/>
              </a:rPr>
              <a:t>），在读写控制电路的控制下，经数据线将信息写入选中的单元</a:t>
            </a:r>
            <a:endParaRPr lang="zh-CN" altLang="en-US" sz="2000" dirty="0">
              <a:latin typeface="Comic Sans MS" pitchFamily="2" charset="0"/>
              <a:ea typeface="微软雅黑" pitchFamily="34" charset="-122"/>
              <a:cs typeface="Arial" charset="0"/>
            </a:endParaRPr>
          </a:p>
          <a:p>
            <a:pPr lvl="1" indent="-457200" algn="just">
              <a:spcBef>
                <a:spcPct val="50000"/>
              </a:spcBef>
              <a:buFont typeface="+mj-lt"/>
              <a:buAutoNum type="arabicPeriod"/>
            </a:pPr>
            <a:r>
              <a:rPr lang="zh-CN" altLang="en-US" sz="2000" dirty="0">
                <a:latin typeface="Comic Sans MS" pitchFamily="2" charset="0"/>
                <a:ea typeface="微软雅黑" pitchFamily="34" charset="-122"/>
                <a:cs typeface="Arial" charset="0"/>
              </a:rPr>
              <a:t>如果是读操作，则主存读出选中单元的内容送数据线，然后被送到</a:t>
            </a:r>
            <a:r>
              <a:rPr lang="en-US" altLang="zh-CN" sz="2000" dirty="0">
                <a:latin typeface="Comic Sans MS" pitchFamily="2" charset="0"/>
                <a:ea typeface="微软雅黑" pitchFamily="34" charset="-122"/>
                <a:cs typeface="Arial" charset="0"/>
              </a:rPr>
              <a:t>MDR</a:t>
            </a:r>
            <a:r>
              <a:rPr lang="zh-CN" altLang="en-US" sz="2000" dirty="0">
                <a:latin typeface="Comic Sans MS" pitchFamily="2" charset="0"/>
                <a:ea typeface="微软雅黑" pitchFamily="34" charset="-122"/>
                <a:cs typeface="Arial" charset="0"/>
              </a:rPr>
              <a:t>中</a:t>
            </a:r>
            <a:endParaRPr lang="en-US" altLang="zh-CN" sz="2000" dirty="0">
              <a:latin typeface="Comic Sans MS" pitchFamily="2" charset="0"/>
              <a:ea typeface="微软雅黑" pitchFamily="34" charset="-122"/>
              <a:cs typeface="Arial" charset="0"/>
            </a:endParaRPr>
          </a:p>
          <a:p>
            <a:pPr lvl="2" indent="-457200" algn="just">
              <a:spcBef>
                <a:spcPct val="50000"/>
              </a:spcBef>
              <a:buFont typeface="+mj-ea"/>
              <a:buAutoNum type="circleNumDbPlain"/>
            </a:pPr>
            <a:r>
              <a:rPr lang="zh-CN" altLang="en-US" sz="2000" dirty="0">
                <a:latin typeface="Comic Sans MS" pitchFamily="2" charset="0"/>
                <a:ea typeface="微软雅黑" pitchFamily="34" charset="-122"/>
                <a:cs typeface="Arial" charset="0"/>
              </a:rPr>
              <a:t>数据线的宽度与</a:t>
            </a:r>
            <a:r>
              <a:rPr lang="en-US" altLang="zh-CN" sz="2000" dirty="0">
                <a:latin typeface="Comic Sans MS" pitchFamily="2" charset="0"/>
                <a:ea typeface="微软雅黑" pitchFamily="34" charset="-122"/>
                <a:cs typeface="Arial" charset="0"/>
              </a:rPr>
              <a:t>MDR</a:t>
            </a:r>
            <a:r>
              <a:rPr lang="zh-CN" altLang="en-US" sz="2000" dirty="0">
                <a:latin typeface="Comic Sans MS" pitchFamily="2" charset="0"/>
                <a:ea typeface="微软雅黑" pitchFamily="34" charset="-122"/>
                <a:cs typeface="Arial" charset="0"/>
              </a:rPr>
              <a:t>的宽度相同，地址线的宽度与</a:t>
            </a:r>
            <a:r>
              <a:rPr lang="en-US" altLang="zh-CN" sz="2000" dirty="0">
                <a:latin typeface="Comic Sans MS" pitchFamily="2" charset="0"/>
                <a:ea typeface="微软雅黑" pitchFamily="34" charset="-122"/>
                <a:cs typeface="Arial" charset="0"/>
              </a:rPr>
              <a:t>MAR</a:t>
            </a:r>
            <a:r>
              <a:rPr lang="zh-CN" altLang="en-US" sz="2000" dirty="0">
                <a:latin typeface="Comic Sans MS" pitchFamily="2" charset="0"/>
                <a:ea typeface="微软雅黑" pitchFamily="34" charset="-122"/>
                <a:cs typeface="Arial" charset="0"/>
              </a:rPr>
              <a:t>的宽度相同</a:t>
            </a:r>
            <a:endParaRPr lang="en-US" altLang="zh-CN" sz="2000" dirty="0">
              <a:latin typeface="Comic Sans MS" pitchFamily="2" charset="0"/>
              <a:ea typeface="微软雅黑" pitchFamily="34" charset="-122"/>
              <a:cs typeface="Arial" charset="0"/>
            </a:endParaRPr>
          </a:p>
          <a:p>
            <a:pPr lvl="2" indent="-457200" algn="just">
              <a:spcBef>
                <a:spcPct val="50000"/>
              </a:spcBef>
              <a:buFont typeface="+mj-ea"/>
              <a:buAutoNum type="circleNumDbPlain"/>
            </a:pPr>
            <a:r>
              <a:rPr lang="zh-CN" altLang="en-US" sz="2000" dirty="0">
                <a:latin typeface="Comic Sans MS" pitchFamily="2" charset="0"/>
                <a:ea typeface="微软雅黑" pitchFamily="34" charset="-122"/>
                <a:cs typeface="Arial" charset="0"/>
              </a:rPr>
              <a:t>地址线的位数决定了主存地址空间的最大可寻址范围，如</a:t>
            </a:r>
            <a:r>
              <a:rPr lang="en-US" altLang="zh-CN" sz="2000" dirty="0">
                <a:latin typeface="Comic Sans MS" pitchFamily="2" charset="0"/>
                <a:ea typeface="微软雅黑" pitchFamily="34" charset="-122"/>
                <a:cs typeface="Arial" charset="0"/>
              </a:rPr>
              <a:t>36</a:t>
            </a:r>
            <a:r>
              <a:rPr lang="zh-CN" altLang="en-US" sz="2000" dirty="0">
                <a:latin typeface="Comic Sans MS" pitchFamily="2" charset="0"/>
                <a:ea typeface="微软雅黑" pitchFamily="34" charset="-122"/>
                <a:cs typeface="Arial" charset="0"/>
              </a:rPr>
              <a:t>位地址的</a:t>
            </a:r>
            <a:r>
              <a:rPr lang="zh-CN" altLang="en-US" sz="2000" dirty="0">
                <a:solidFill>
                  <a:srgbClr val="FF0000"/>
                </a:solidFill>
                <a:latin typeface="Comic Sans MS" pitchFamily="2" charset="0"/>
                <a:ea typeface="微软雅黑" pitchFamily="34" charset="-122"/>
                <a:cs typeface="Arial" charset="0"/>
              </a:rPr>
              <a:t>最大寻址范围</a:t>
            </a:r>
            <a:r>
              <a:rPr lang="zh-CN" altLang="en-US" sz="2000" dirty="0">
                <a:latin typeface="Comic Sans MS" pitchFamily="2" charset="0"/>
                <a:ea typeface="微软雅黑" pitchFamily="34" charset="-122"/>
                <a:cs typeface="Arial" charset="0"/>
              </a:rPr>
              <a:t>为</a:t>
            </a:r>
            <a:r>
              <a:rPr lang="en-US" altLang="zh-CN" sz="2000" dirty="0">
                <a:latin typeface="Comic Sans MS" pitchFamily="2" charset="0"/>
                <a:ea typeface="微软雅黑" pitchFamily="34" charset="-122"/>
                <a:cs typeface="Arial" charset="0"/>
              </a:rPr>
              <a:t>0~2</a:t>
            </a:r>
            <a:r>
              <a:rPr lang="en-US" altLang="zh-CN" sz="2000" baseline="30000" dirty="0">
                <a:latin typeface="Comic Sans MS" pitchFamily="2" charset="0"/>
                <a:ea typeface="微软雅黑" pitchFamily="34" charset="-122"/>
                <a:cs typeface="Arial" charset="0"/>
              </a:rPr>
              <a:t>36</a:t>
            </a:r>
            <a:r>
              <a:rPr lang="en-US" altLang="zh-CN" sz="2000" dirty="0">
                <a:latin typeface="Comic Sans MS" pitchFamily="2" charset="0"/>
                <a:ea typeface="微软雅黑" pitchFamily="34" charset="-122"/>
                <a:cs typeface="Arial" charset="0"/>
              </a:rPr>
              <a:t>-1</a:t>
            </a:r>
            <a:endParaRPr lang="en-US" altLang="zh-CN" sz="2000" dirty="0">
              <a:latin typeface="Comic Sans MS" pitchFamily="2" charset="0"/>
              <a:ea typeface="微软雅黑" pitchFamily="34" charset="-122"/>
              <a:cs typeface="Arial" charset="0"/>
            </a:endParaRPr>
          </a:p>
          <a:p>
            <a:pPr lvl="1" indent="-457200" algn="just">
              <a:spcBef>
                <a:spcPct val="50000"/>
              </a:spcBef>
              <a:buFont typeface="+mj-lt"/>
              <a:buAutoNum type="arabicPeriod"/>
            </a:pPr>
            <a:endParaRPr lang="zh-CN" altLang="en-US" sz="2000" dirty="0">
              <a:latin typeface="Comic Sans MS" pitchFamily="2" charset="0"/>
              <a:ea typeface="微软雅黑" pitchFamily="34" charset="-122"/>
              <a:cs typeface="Arial" charset="0"/>
            </a:endParaRPr>
          </a:p>
        </p:txBody>
      </p:sp>
      <p:sp>
        <p:nvSpPr>
          <p:cNvPr id="9" name="矩形 8"/>
          <p:cNvSpPr/>
          <p:nvPr/>
        </p:nvSpPr>
        <p:spPr>
          <a:xfrm>
            <a:off x="4784441" y="725840"/>
            <a:ext cx="3027920" cy="430887"/>
          </a:xfrm>
          <a:prstGeom prst="rect">
            <a:avLst/>
          </a:prstGeom>
        </p:spPr>
        <p:txBody>
          <a:bodyPr wrap="square">
            <a:spAutoFit/>
          </a:bodyPr>
          <a:lstStyle/>
          <a:p>
            <a:pPr>
              <a:spcBef>
                <a:spcPct val="15000"/>
              </a:spcBef>
            </a:pPr>
            <a:r>
              <a:rPr lang="en-US" altLang="zh-CN" sz="2200" b="1" dirty="0">
                <a:solidFill>
                  <a:srgbClr val="063DE8"/>
                </a:solidFill>
                <a:latin typeface="微软雅黑" pitchFamily="34" charset="-122"/>
                <a:ea typeface="微软雅黑" pitchFamily="34" charset="-122"/>
              </a:rPr>
              <a:t>3. CPU</a:t>
            </a:r>
            <a:r>
              <a:rPr lang="zh-CN" altLang="en-US" sz="2200" b="1" dirty="0">
                <a:solidFill>
                  <a:srgbClr val="063DE8"/>
                </a:solidFill>
                <a:latin typeface="微软雅黑" pitchFamily="34" charset="-122"/>
                <a:ea typeface="微软雅黑" pitchFamily="34" charset="-122"/>
              </a:rPr>
              <a:t>访问主存过程</a:t>
            </a:r>
            <a:endParaRPr lang="zh-CN" altLang="en-US" sz="2200" b="1" dirty="0">
              <a:solidFill>
                <a:srgbClr val="063DE8"/>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fade">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8">
                                            <p:txEl>
                                              <p:pRg st="3" end="3"/>
                                            </p:txEl>
                                          </p:spTgt>
                                        </p:tgtEl>
                                        <p:attrNameLst>
                                          <p:attrName>style.visibility</p:attrName>
                                        </p:attrNameLst>
                                      </p:cBhvr>
                                      <p:to>
                                        <p:strVal val="visible"/>
                                      </p:to>
                                    </p:set>
                                    <p:animEffect transition="in" filter="wipe(down)">
                                      <p:cBhvr>
                                        <p:cTn id="16" dur="500"/>
                                        <p:tgtEl>
                                          <p:spTgt spid="1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8">
                                            <p:txEl>
                                              <p:pRg st="4" end="4"/>
                                            </p:txEl>
                                          </p:spTgt>
                                        </p:tgtEl>
                                        <p:attrNameLst>
                                          <p:attrName>style.visibility</p:attrName>
                                        </p:attrNameLst>
                                      </p:cBhvr>
                                      <p:to>
                                        <p:strVal val="visible"/>
                                      </p:to>
                                    </p:set>
                                    <p:animEffect transition="in" filter="randombar(horizontal)">
                                      <p:cBhvr>
                                        <p:cTn id="21" dur="500"/>
                                        <p:tgtEl>
                                          <p:spTgt spid="18">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8">
                                            <p:txEl>
                                              <p:pRg st="5" end="5"/>
                                            </p:txEl>
                                          </p:spTgt>
                                        </p:tgtEl>
                                        <p:attrNameLst>
                                          <p:attrName>style.visibility</p:attrName>
                                        </p:attrNameLst>
                                      </p:cBhvr>
                                      <p:to>
                                        <p:strVal val="visible"/>
                                      </p:to>
                                    </p:set>
                                    <p:animEffect transition="in" filter="randombar(horizontal)">
                                      <p:cBhvr>
                                        <p:cTn id="24"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en-US" dirty="0"/>
              <a:t>存储器概述</a:t>
            </a:r>
            <a:endParaRPr lang="zh-CN" altLang="en-US" dirty="0"/>
          </a:p>
        </p:txBody>
      </p:sp>
      <p:sp>
        <p:nvSpPr>
          <p:cNvPr id="3" name="内容占位符 2"/>
          <p:cNvSpPr>
            <a:spLocks noGrp="1"/>
          </p:cNvSpPr>
          <p:nvPr>
            <p:ph idx="1"/>
          </p:nvPr>
        </p:nvSpPr>
        <p:spPr/>
        <p:txBody>
          <a:bodyPr/>
          <a:lstStyle/>
          <a:p>
            <a:pPr marL="0" indent="0">
              <a:buNone/>
            </a:pPr>
            <a:r>
              <a:rPr lang="en-US" altLang="zh-CN" dirty="0"/>
              <a:t>7.1.3 </a:t>
            </a:r>
            <a:r>
              <a:rPr lang="zh-CN" altLang="en-US" dirty="0"/>
              <a:t>存储器的主要性能指标</a:t>
            </a:r>
            <a:endParaRPr lang="en-US" altLang="zh-CN" dirty="0"/>
          </a:p>
          <a:p>
            <a:r>
              <a:rPr lang="zh-CN" altLang="en-US" dirty="0"/>
              <a:t>容量、价格和速度</a:t>
            </a:r>
            <a:endParaRPr lang="en-US" altLang="zh-CN" dirty="0"/>
          </a:p>
          <a:p>
            <a:pPr marL="582930" lvl="1" indent="-224155" algn="just" defTabSz="717550" eaLnBrk="1" hangingPunct="1">
              <a:lnSpc>
                <a:spcPct val="115000"/>
              </a:lnSpc>
              <a:spcBef>
                <a:spcPct val="10000"/>
              </a:spcBef>
            </a:pPr>
            <a:r>
              <a:rPr lang="zh-CN" altLang="pt-BR" dirty="0">
                <a:latin typeface="Comic Sans MS" pitchFamily="2" charset="0"/>
                <a:cs typeface="Arial" charset="0"/>
              </a:rPr>
              <a:t>以字节为单位进行</a:t>
            </a:r>
            <a:r>
              <a:rPr lang="zh-CN" altLang="pt-BR" dirty="0">
                <a:solidFill>
                  <a:schemeClr val="hlink"/>
                </a:solidFill>
                <a:latin typeface="Comic Sans MS" pitchFamily="2" charset="0"/>
                <a:cs typeface="Arial" charset="0"/>
              </a:rPr>
              <a:t>连续编址</a:t>
            </a:r>
            <a:r>
              <a:rPr lang="zh-CN" altLang="pt-BR" dirty="0">
                <a:latin typeface="Comic Sans MS" pitchFamily="2" charset="0"/>
                <a:cs typeface="Arial" charset="0"/>
              </a:rPr>
              <a:t>，每个存储单元为</a:t>
            </a:r>
            <a:r>
              <a:rPr lang="pt-BR" altLang="zh-CN" dirty="0">
                <a:latin typeface="Comic Sans MS" pitchFamily="2" charset="0"/>
                <a:cs typeface="Arial" charset="0"/>
              </a:rPr>
              <a:t>1</a:t>
            </a:r>
            <a:r>
              <a:rPr lang="zh-CN" altLang="pt-BR" dirty="0">
                <a:latin typeface="Comic Sans MS" pitchFamily="2" charset="0"/>
                <a:cs typeface="Arial" charset="0"/>
              </a:rPr>
              <a:t>个字节（</a:t>
            </a:r>
            <a:r>
              <a:rPr lang="pt-BR" altLang="zh-CN" dirty="0">
                <a:latin typeface="Comic Sans MS" pitchFamily="2" charset="0"/>
                <a:cs typeface="Arial" charset="0"/>
              </a:rPr>
              <a:t>8</a:t>
            </a:r>
            <a:r>
              <a:rPr lang="zh-CN" altLang="pt-BR" dirty="0">
                <a:latin typeface="Comic Sans MS" pitchFamily="2" charset="0"/>
                <a:cs typeface="Arial" charset="0"/>
              </a:rPr>
              <a:t>个二进位）</a:t>
            </a:r>
            <a:endParaRPr lang="pt-BR" altLang="zh-CN" dirty="0">
              <a:latin typeface="Comic Sans MS" pitchFamily="2" charset="0"/>
              <a:cs typeface="Arial" charset="0"/>
            </a:endParaRPr>
          </a:p>
          <a:p>
            <a:pPr marL="582930" lvl="1" indent="-224155" algn="just" defTabSz="717550" eaLnBrk="1" hangingPunct="1">
              <a:lnSpc>
                <a:spcPct val="115000"/>
              </a:lnSpc>
              <a:spcBef>
                <a:spcPct val="10000"/>
              </a:spcBef>
            </a:pPr>
            <a:r>
              <a:rPr lang="zh-CN" altLang="en-US" dirty="0">
                <a:solidFill>
                  <a:schemeClr val="hlink"/>
                </a:solidFill>
                <a:latin typeface="Comic Sans MS" pitchFamily="2" charset="0"/>
                <a:cs typeface="Arial" charset="0"/>
              </a:rPr>
              <a:t> 存储容量</a:t>
            </a:r>
            <a:r>
              <a:rPr lang="zh-CN" altLang="en-US" dirty="0">
                <a:solidFill>
                  <a:srgbClr val="0000FF"/>
                </a:solidFill>
                <a:latin typeface="Comic Sans MS" pitchFamily="2" charset="0"/>
                <a:cs typeface="Arial" charset="0"/>
              </a:rPr>
              <a:t>：</a:t>
            </a:r>
            <a:r>
              <a:rPr lang="zh-CN" altLang="en-US" dirty="0">
                <a:latin typeface="Comic Sans MS" pitchFamily="2" charset="0"/>
                <a:cs typeface="Arial" charset="0"/>
              </a:rPr>
              <a:t>主存储器中所包含的存储单元的总数（单位：</a:t>
            </a:r>
            <a:r>
              <a:rPr lang="en-US" altLang="zh-CN" dirty="0">
                <a:latin typeface="Comic Sans MS" pitchFamily="2" charset="0"/>
                <a:cs typeface="Arial" charset="0"/>
              </a:rPr>
              <a:t>MB</a:t>
            </a:r>
            <a:r>
              <a:rPr lang="zh-CN" altLang="en-US" dirty="0">
                <a:latin typeface="Comic Sans MS" pitchFamily="2" charset="0"/>
                <a:cs typeface="Arial" charset="0"/>
              </a:rPr>
              <a:t>或</a:t>
            </a:r>
            <a:r>
              <a:rPr lang="en-US" altLang="zh-CN" dirty="0">
                <a:latin typeface="Comic Sans MS" pitchFamily="2" charset="0"/>
                <a:cs typeface="Arial" charset="0"/>
              </a:rPr>
              <a:t>GB</a:t>
            </a:r>
            <a:r>
              <a:rPr lang="zh-CN" altLang="en-US" dirty="0">
                <a:latin typeface="Comic Sans MS" pitchFamily="2" charset="0"/>
                <a:cs typeface="Arial" charset="0"/>
              </a:rPr>
              <a:t>）</a:t>
            </a:r>
            <a:endParaRPr lang="zh-CN" altLang="en-US" dirty="0">
              <a:solidFill>
                <a:srgbClr val="0000FF"/>
              </a:solidFill>
              <a:latin typeface="Comic Sans MS" pitchFamily="2" charset="0"/>
              <a:cs typeface="Arial" charset="0"/>
            </a:endParaRPr>
          </a:p>
          <a:p>
            <a:pPr marL="582930" lvl="1" indent="-224155" algn="just" defTabSz="717550" eaLnBrk="1" hangingPunct="1">
              <a:lnSpc>
                <a:spcPct val="115000"/>
              </a:lnSpc>
              <a:spcBef>
                <a:spcPct val="10000"/>
              </a:spcBef>
            </a:pPr>
            <a:r>
              <a:rPr lang="zh-CN" altLang="en-US" dirty="0">
                <a:solidFill>
                  <a:schemeClr val="hlink"/>
                </a:solidFill>
                <a:latin typeface="Comic Sans MS" pitchFamily="2" charset="0"/>
                <a:cs typeface="Arial" charset="0"/>
              </a:rPr>
              <a:t> 存取时间</a:t>
            </a:r>
            <a:r>
              <a:rPr lang="en-US" altLang="zh-CN" dirty="0">
                <a:solidFill>
                  <a:schemeClr val="hlink"/>
                </a:solidFill>
                <a:latin typeface="Comic Sans MS" pitchFamily="2" charset="0"/>
                <a:cs typeface="Arial" charset="0"/>
              </a:rPr>
              <a:t>T</a:t>
            </a:r>
            <a:r>
              <a:rPr lang="en-US" altLang="zh-CN" baseline="-30000" dirty="0">
                <a:solidFill>
                  <a:schemeClr val="hlink"/>
                </a:solidFill>
                <a:latin typeface="Comic Sans MS" pitchFamily="2" charset="0"/>
                <a:cs typeface="Arial" charset="0"/>
              </a:rPr>
              <a:t>A</a:t>
            </a:r>
            <a:r>
              <a:rPr lang="en-US" altLang="zh-CN" dirty="0">
                <a:solidFill>
                  <a:schemeClr val="hlink"/>
                </a:solidFill>
                <a:latin typeface="Comic Sans MS" pitchFamily="2" charset="0"/>
                <a:cs typeface="Arial" charset="0"/>
              </a:rPr>
              <a:t> </a:t>
            </a:r>
            <a:r>
              <a:rPr lang="zh-CN" altLang="en-US" dirty="0">
                <a:solidFill>
                  <a:schemeClr val="hlink"/>
                </a:solidFill>
                <a:latin typeface="Comic Sans MS" pitchFamily="2" charset="0"/>
                <a:cs typeface="Arial" charset="0"/>
              </a:rPr>
              <a:t>、</a:t>
            </a:r>
            <a:r>
              <a:rPr lang="en-US" altLang="zh-CN" dirty="0">
                <a:solidFill>
                  <a:schemeClr val="hlink"/>
                </a:solidFill>
                <a:latin typeface="Comic Sans MS" pitchFamily="2" charset="0"/>
                <a:cs typeface="Arial" charset="0"/>
              </a:rPr>
              <a:t>T</a:t>
            </a:r>
            <a:r>
              <a:rPr lang="en-US" altLang="zh-CN" baseline="-30000" dirty="0">
                <a:solidFill>
                  <a:schemeClr val="hlink"/>
                </a:solidFill>
                <a:latin typeface="Comic Sans MS" pitchFamily="2" charset="0"/>
                <a:cs typeface="Arial" charset="0"/>
              </a:rPr>
              <a:t>w </a:t>
            </a:r>
            <a:r>
              <a:rPr lang="zh-CN" altLang="en-US" dirty="0">
                <a:latin typeface="Comic Sans MS" pitchFamily="2" charset="0"/>
                <a:cs typeface="Arial" charset="0"/>
              </a:rPr>
              <a:t>：从</a:t>
            </a:r>
            <a:r>
              <a:rPr lang="en-US" altLang="zh-CN" dirty="0">
                <a:latin typeface="Comic Sans MS" pitchFamily="2" charset="0"/>
                <a:cs typeface="Arial" charset="0"/>
              </a:rPr>
              <a:t>CPU</a:t>
            </a:r>
            <a:r>
              <a:rPr lang="zh-CN" altLang="en-US" dirty="0">
                <a:latin typeface="Comic Sans MS" pitchFamily="2" charset="0"/>
                <a:cs typeface="Arial" charset="0"/>
              </a:rPr>
              <a:t>送出内存单元的地址码开始，到主存读出数据并送到</a:t>
            </a:r>
            <a:r>
              <a:rPr lang="en-US" altLang="zh-CN" dirty="0">
                <a:latin typeface="Comic Sans MS" pitchFamily="2" charset="0"/>
                <a:cs typeface="Arial" charset="0"/>
              </a:rPr>
              <a:t>CPU</a:t>
            </a:r>
            <a:r>
              <a:rPr lang="zh-CN" altLang="en-US" dirty="0">
                <a:latin typeface="Comic Sans MS" pitchFamily="2" charset="0"/>
                <a:cs typeface="Arial" charset="0"/>
              </a:rPr>
              <a:t>（或者是把</a:t>
            </a:r>
            <a:r>
              <a:rPr lang="en-US" altLang="zh-CN" dirty="0">
                <a:latin typeface="Comic Sans MS" pitchFamily="2" charset="0"/>
                <a:cs typeface="Arial" charset="0"/>
              </a:rPr>
              <a:t>CPU</a:t>
            </a:r>
            <a:r>
              <a:rPr lang="zh-CN" altLang="en-US" dirty="0">
                <a:latin typeface="Comic Sans MS" pitchFamily="2" charset="0"/>
                <a:cs typeface="Arial" charset="0"/>
              </a:rPr>
              <a:t>数据写入主存）所需要的时间（单位：</a:t>
            </a:r>
            <a:r>
              <a:rPr lang="en-US" altLang="zh-CN" dirty="0">
                <a:latin typeface="Comic Sans MS" pitchFamily="2" charset="0"/>
                <a:cs typeface="Arial" charset="0"/>
              </a:rPr>
              <a:t>ns</a:t>
            </a:r>
            <a:r>
              <a:rPr lang="zh-CN" altLang="en-US" dirty="0">
                <a:latin typeface="Comic Sans MS" pitchFamily="2" charset="0"/>
                <a:cs typeface="Arial" charset="0"/>
              </a:rPr>
              <a:t>，</a:t>
            </a:r>
            <a:r>
              <a:rPr lang="en-US" altLang="zh-CN" dirty="0">
                <a:latin typeface="Comic Sans MS" pitchFamily="2" charset="0"/>
                <a:cs typeface="Arial" charset="0"/>
              </a:rPr>
              <a:t>1 ns = 10</a:t>
            </a:r>
            <a:r>
              <a:rPr lang="en-US" altLang="zh-CN" baseline="30000" dirty="0">
                <a:latin typeface="Comic Sans MS" pitchFamily="2" charset="0"/>
                <a:cs typeface="Arial" charset="0"/>
              </a:rPr>
              <a:t>-9 </a:t>
            </a:r>
            <a:r>
              <a:rPr lang="en-US" altLang="zh-CN" dirty="0">
                <a:latin typeface="Comic Sans MS" pitchFamily="2" charset="0"/>
                <a:cs typeface="Arial" charset="0"/>
              </a:rPr>
              <a:t>s</a:t>
            </a:r>
            <a:r>
              <a:rPr lang="zh-CN" altLang="en-US" dirty="0">
                <a:latin typeface="Comic Sans MS" pitchFamily="2" charset="0"/>
                <a:cs typeface="Arial" charset="0"/>
              </a:rPr>
              <a:t>）</a:t>
            </a:r>
            <a:endParaRPr lang="zh-CN" altLang="en-US" dirty="0">
              <a:latin typeface="Comic Sans MS" pitchFamily="2" charset="0"/>
              <a:cs typeface="Arial" charset="0"/>
            </a:endParaRPr>
          </a:p>
          <a:p>
            <a:pPr marL="582930" lvl="1" indent="-224155" algn="just" defTabSz="717550" eaLnBrk="1" hangingPunct="1">
              <a:lnSpc>
                <a:spcPct val="115000"/>
              </a:lnSpc>
              <a:spcBef>
                <a:spcPct val="10000"/>
              </a:spcBef>
            </a:pPr>
            <a:r>
              <a:rPr lang="zh-CN" altLang="en-US" dirty="0">
                <a:solidFill>
                  <a:schemeClr val="hlink"/>
                </a:solidFill>
                <a:latin typeface="Comic Sans MS" pitchFamily="2" charset="0"/>
                <a:cs typeface="Arial" charset="0"/>
              </a:rPr>
              <a:t> 存储周期</a:t>
            </a:r>
            <a:r>
              <a:rPr lang="en-US" altLang="zh-CN" dirty="0">
                <a:solidFill>
                  <a:schemeClr val="hlink"/>
                </a:solidFill>
                <a:latin typeface="Comic Sans MS" pitchFamily="2" charset="0"/>
                <a:cs typeface="Arial" charset="0"/>
              </a:rPr>
              <a:t>T</a:t>
            </a:r>
            <a:r>
              <a:rPr lang="en-US" altLang="zh-CN" baseline="-30000" dirty="0">
                <a:solidFill>
                  <a:schemeClr val="hlink"/>
                </a:solidFill>
                <a:latin typeface="Comic Sans MS" pitchFamily="2" charset="0"/>
                <a:cs typeface="Arial" charset="0"/>
              </a:rPr>
              <a:t>MC</a:t>
            </a:r>
            <a:r>
              <a:rPr lang="zh-CN" altLang="en-US" dirty="0">
                <a:latin typeface="Comic Sans MS" pitchFamily="2" charset="0"/>
                <a:cs typeface="Arial" charset="0"/>
              </a:rPr>
              <a:t>：连读两次访问存储器所需的最小时间间隔，它应等于存取时间加上下一次存取开始前所要求的附加时间，因此，</a:t>
            </a:r>
            <a:r>
              <a:rPr lang="en-US" altLang="zh-CN" dirty="0">
                <a:latin typeface="Comic Sans MS" pitchFamily="2" charset="0"/>
                <a:cs typeface="Arial" charset="0"/>
              </a:rPr>
              <a:t>T</a:t>
            </a:r>
            <a:r>
              <a:rPr lang="en-US" altLang="zh-CN" baseline="-30000" dirty="0">
                <a:latin typeface="Comic Sans MS" pitchFamily="2" charset="0"/>
                <a:cs typeface="Arial" charset="0"/>
              </a:rPr>
              <a:t>MC</a:t>
            </a:r>
            <a:r>
              <a:rPr lang="zh-CN" altLang="en-US" dirty="0">
                <a:latin typeface="Comic Sans MS" pitchFamily="2" charset="0"/>
                <a:cs typeface="Arial" charset="0"/>
              </a:rPr>
              <a:t>比</a:t>
            </a:r>
            <a:r>
              <a:rPr lang="en-US" altLang="zh-CN" dirty="0">
                <a:latin typeface="Comic Sans MS" pitchFamily="2" charset="0"/>
                <a:cs typeface="Arial" charset="0"/>
              </a:rPr>
              <a:t>T</a:t>
            </a:r>
            <a:r>
              <a:rPr lang="en-US" altLang="zh-CN" baseline="-30000" dirty="0">
                <a:latin typeface="Comic Sans MS" pitchFamily="2" charset="0"/>
                <a:cs typeface="Arial" charset="0"/>
              </a:rPr>
              <a:t>A</a:t>
            </a:r>
            <a:r>
              <a:rPr lang="zh-CN" altLang="en-US" dirty="0">
                <a:latin typeface="Comic Sans MS" pitchFamily="2" charset="0"/>
                <a:cs typeface="Arial" charset="0"/>
              </a:rPr>
              <a:t>大</a:t>
            </a:r>
            <a:endParaRPr lang="en-US" altLang="zh-CN" dirty="0">
              <a:latin typeface="Comic Sans MS" pitchFamily="2" charset="0"/>
              <a:cs typeface="Arial" charset="0"/>
            </a:endParaRPr>
          </a:p>
          <a:p>
            <a:pPr marL="982980" lvl="2" indent="-224155" algn="just" defTabSz="717550" eaLnBrk="1" hangingPunct="1">
              <a:lnSpc>
                <a:spcPct val="115000"/>
              </a:lnSpc>
              <a:spcBef>
                <a:spcPct val="10000"/>
              </a:spcBef>
            </a:pPr>
            <a:r>
              <a:rPr lang="zh-CN" altLang="en-US" dirty="0">
                <a:solidFill>
                  <a:srgbClr val="006600"/>
                </a:solidFill>
                <a:latin typeface="Comic Sans MS" pitchFamily="2" charset="0"/>
                <a:cs typeface="Arial" charset="0"/>
              </a:rPr>
              <a:t> </a:t>
            </a:r>
            <a:r>
              <a:rPr lang="zh-CN" altLang="en-US" dirty="0">
                <a:solidFill>
                  <a:srgbClr val="FF0000"/>
                </a:solidFill>
                <a:latin typeface="Comic Sans MS" pitchFamily="2" charset="0"/>
                <a:cs typeface="Arial" charset="0"/>
              </a:rPr>
              <a:t>因为存储器由于读出放大器、驱动电路等都有一段稳定恢复时间，所以读出后不能立即进行下一次访问。</a:t>
            </a:r>
            <a:endParaRPr lang="en-US" altLang="zh-CN" dirty="0">
              <a:solidFill>
                <a:srgbClr val="FF0000"/>
              </a:solidFill>
              <a:latin typeface="Comic Sans MS" pitchFamily="2" charset="0"/>
              <a:cs typeface="Arial" charset="0"/>
            </a:endParaRPr>
          </a:p>
          <a:p>
            <a:pPr marL="582930" lvl="1" indent="-224155" algn="just" defTabSz="717550" eaLnBrk="1" hangingPunct="1">
              <a:lnSpc>
                <a:spcPct val="115000"/>
              </a:lnSpc>
              <a:spcBef>
                <a:spcPct val="10000"/>
              </a:spcBef>
            </a:pPr>
            <a:r>
              <a:rPr lang="zh-CN" altLang="en-US" dirty="0">
                <a:solidFill>
                  <a:schemeClr val="hlink"/>
                </a:solidFill>
                <a:latin typeface="Comic Sans MS" pitchFamily="2" charset="0"/>
                <a:cs typeface="Arial" charset="0"/>
              </a:rPr>
              <a:t>存储器的带宽</a:t>
            </a:r>
            <a:r>
              <a:rPr lang="zh-CN" altLang="en-US" dirty="0">
                <a:latin typeface="Comic Sans MS" pitchFamily="2" charset="0"/>
                <a:cs typeface="Arial" charset="0"/>
              </a:rPr>
              <a:t>：存储器被连续访问时可以提供的数据传输速率，通常以每秒钟传送信息的位数（或字节数）来衡量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6192688" cy="774720"/>
          </a:xfrm>
        </p:spPr>
        <p:txBody>
          <a:bodyPr/>
          <a:lstStyle/>
          <a:p>
            <a:r>
              <a:rPr lang="en-US" altLang="zh-CN" dirty="0"/>
              <a:t>7.1 </a:t>
            </a:r>
            <a:r>
              <a:rPr lang="zh-CN" altLang="en-US" dirty="0"/>
              <a:t>存储器概述</a:t>
            </a:r>
            <a:endParaRPr lang="zh-CN" altLang="en-US" dirty="0"/>
          </a:p>
        </p:txBody>
      </p:sp>
      <p:sp>
        <p:nvSpPr>
          <p:cNvPr id="3" name="内容占位符 2"/>
          <p:cNvSpPr>
            <a:spLocks noGrp="1"/>
          </p:cNvSpPr>
          <p:nvPr>
            <p:ph idx="1"/>
          </p:nvPr>
        </p:nvSpPr>
        <p:spPr/>
        <p:txBody>
          <a:bodyPr/>
          <a:lstStyle/>
          <a:p>
            <a:pPr marL="0" indent="0">
              <a:buNone/>
            </a:pPr>
            <a:r>
              <a:rPr lang="en-US" altLang="zh-CN" dirty="0"/>
              <a:t>7.1.4 </a:t>
            </a:r>
            <a:r>
              <a:rPr lang="zh-CN" altLang="en-US" dirty="0"/>
              <a:t>存储器的层次化结构</a:t>
            </a:r>
            <a:endParaRPr lang="en-US" altLang="zh-CN"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Text Box 4"/>
          <p:cNvSpPr txBox="1">
            <a:spLocks noChangeArrowheads="1"/>
          </p:cNvSpPr>
          <p:nvPr/>
        </p:nvSpPr>
        <p:spPr bwMode="auto">
          <a:xfrm>
            <a:off x="3564634" y="2033265"/>
            <a:ext cx="1589087" cy="4318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lnSpc>
                <a:spcPct val="110000"/>
              </a:lnSpc>
              <a:spcBef>
                <a:spcPct val="0"/>
              </a:spcBef>
            </a:pPr>
            <a:r>
              <a:rPr lang="en-US" altLang="zh-CN" i="0">
                <a:solidFill>
                  <a:srgbClr val="000000"/>
                </a:solidFill>
                <a:latin typeface="Comic Sans MS" pitchFamily="2" charset="0"/>
                <a:ea typeface="微软雅黑" pitchFamily="34" charset="-122"/>
              </a:rPr>
              <a:t>cache</a:t>
            </a:r>
            <a:r>
              <a:rPr lang="zh-CN" altLang="en-US" i="0">
                <a:solidFill>
                  <a:srgbClr val="000000"/>
                </a:solidFill>
                <a:latin typeface="Comic Sans MS" pitchFamily="2" charset="0"/>
                <a:ea typeface="微软雅黑" pitchFamily="34" charset="-122"/>
              </a:rPr>
              <a:t>存储器</a:t>
            </a:r>
            <a:endParaRPr lang="zh-CN" altLang="en-US" i="0">
              <a:solidFill>
                <a:srgbClr val="000000"/>
              </a:solidFill>
              <a:latin typeface="Comic Sans MS" pitchFamily="2" charset="0"/>
              <a:ea typeface="微软雅黑" pitchFamily="34" charset="-122"/>
            </a:endParaRPr>
          </a:p>
        </p:txBody>
      </p:sp>
      <p:sp>
        <p:nvSpPr>
          <p:cNvPr id="9" name="Text Box 5"/>
          <p:cNvSpPr txBox="1">
            <a:spLocks noChangeArrowheads="1"/>
          </p:cNvSpPr>
          <p:nvPr/>
        </p:nvSpPr>
        <p:spPr bwMode="auto">
          <a:xfrm>
            <a:off x="3007421" y="2469827"/>
            <a:ext cx="2703513" cy="430213"/>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lnSpc>
                <a:spcPct val="110000"/>
              </a:lnSpc>
              <a:spcBef>
                <a:spcPct val="0"/>
              </a:spcBef>
            </a:pPr>
            <a:r>
              <a:rPr lang="zh-CN" altLang="en-US" i="0">
                <a:solidFill>
                  <a:srgbClr val="000000"/>
                </a:solidFill>
                <a:latin typeface="Comic Sans MS" pitchFamily="2" charset="0"/>
                <a:ea typeface="微软雅黑" pitchFamily="34" charset="-122"/>
              </a:rPr>
              <a:t>主存储器</a:t>
            </a:r>
            <a:r>
              <a:rPr lang="en-US" altLang="zh-CN" i="0">
                <a:solidFill>
                  <a:srgbClr val="000000"/>
                </a:solidFill>
                <a:latin typeface="Comic Sans MS" pitchFamily="2" charset="0"/>
                <a:ea typeface="微软雅黑" pitchFamily="34" charset="-122"/>
              </a:rPr>
              <a:t>(RAM</a:t>
            </a:r>
            <a:r>
              <a:rPr lang="zh-CN" altLang="en-US" i="0">
                <a:solidFill>
                  <a:srgbClr val="000000"/>
                </a:solidFill>
                <a:latin typeface="Comic Sans MS" pitchFamily="2" charset="0"/>
                <a:ea typeface="微软雅黑" pitchFamily="34" charset="-122"/>
              </a:rPr>
              <a:t>和</a:t>
            </a:r>
            <a:r>
              <a:rPr lang="en-US" altLang="zh-CN" i="0">
                <a:solidFill>
                  <a:srgbClr val="000000"/>
                </a:solidFill>
                <a:latin typeface="Comic Sans MS" pitchFamily="2" charset="0"/>
                <a:ea typeface="微软雅黑" pitchFamily="34" charset="-122"/>
              </a:rPr>
              <a:t>ROM)</a:t>
            </a:r>
            <a:endParaRPr lang="en-US" altLang="zh-CN" i="0">
              <a:solidFill>
                <a:srgbClr val="000000"/>
              </a:solidFill>
              <a:latin typeface="Comic Sans MS" pitchFamily="2" charset="0"/>
              <a:ea typeface="微软雅黑" pitchFamily="34" charset="-122"/>
            </a:endParaRPr>
          </a:p>
        </p:txBody>
      </p:sp>
      <p:sp>
        <p:nvSpPr>
          <p:cNvPr id="10" name="Text Box 6"/>
          <p:cNvSpPr txBox="1">
            <a:spLocks noChangeArrowheads="1"/>
          </p:cNvSpPr>
          <p:nvPr/>
        </p:nvSpPr>
        <p:spPr bwMode="auto">
          <a:xfrm>
            <a:off x="2297809" y="2900040"/>
            <a:ext cx="4122737" cy="4318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lnSpc>
                <a:spcPct val="110000"/>
              </a:lnSpc>
              <a:spcBef>
                <a:spcPct val="0"/>
              </a:spcBef>
            </a:pPr>
            <a:r>
              <a:rPr lang="zh-CN" altLang="en-US" i="0">
                <a:solidFill>
                  <a:srgbClr val="000000"/>
                </a:solidFill>
                <a:latin typeface="Comic Sans MS" pitchFamily="2" charset="0"/>
                <a:ea typeface="微软雅黑" pitchFamily="34" charset="-122"/>
              </a:rPr>
              <a:t>外存储器（软盘、硬盘、光盘）</a:t>
            </a:r>
            <a:endParaRPr lang="zh-CN" altLang="en-US" i="0">
              <a:solidFill>
                <a:srgbClr val="000000"/>
              </a:solidFill>
              <a:latin typeface="Comic Sans MS" pitchFamily="2" charset="0"/>
              <a:ea typeface="微软雅黑" pitchFamily="34" charset="-122"/>
            </a:endParaRPr>
          </a:p>
        </p:txBody>
      </p:sp>
      <p:sp>
        <p:nvSpPr>
          <p:cNvPr id="11" name="Text Box 7"/>
          <p:cNvSpPr txBox="1">
            <a:spLocks noChangeArrowheads="1"/>
          </p:cNvSpPr>
          <p:nvPr/>
        </p:nvSpPr>
        <p:spPr bwMode="auto">
          <a:xfrm>
            <a:off x="1692971" y="3335015"/>
            <a:ext cx="5334000" cy="4318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lnSpc>
                <a:spcPct val="110000"/>
              </a:lnSpc>
              <a:spcBef>
                <a:spcPct val="0"/>
              </a:spcBef>
            </a:pPr>
            <a:r>
              <a:rPr lang="zh-CN" altLang="en-US" i="0">
                <a:solidFill>
                  <a:srgbClr val="000000"/>
                </a:solidFill>
                <a:latin typeface="Comic Sans MS" pitchFamily="2" charset="0"/>
                <a:ea typeface="微软雅黑" pitchFamily="34" charset="-122"/>
              </a:rPr>
              <a:t>后备存储器（磁带库、光盘库）</a:t>
            </a:r>
            <a:endParaRPr lang="zh-CN" altLang="en-US" i="0">
              <a:solidFill>
                <a:srgbClr val="000000"/>
              </a:solidFill>
              <a:latin typeface="Comic Sans MS" pitchFamily="2" charset="0"/>
              <a:ea typeface="微软雅黑" pitchFamily="34" charset="-122"/>
            </a:endParaRPr>
          </a:p>
        </p:txBody>
      </p:sp>
      <p:sp>
        <p:nvSpPr>
          <p:cNvPr id="12" name="Line 8"/>
          <p:cNvSpPr>
            <a:spLocks noChangeShapeType="1"/>
          </p:cNvSpPr>
          <p:nvPr/>
        </p:nvSpPr>
        <p:spPr bwMode="auto">
          <a:xfrm flipV="1">
            <a:off x="742059" y="2892102"/>
            <a:ext cx="7954962" cy="9525"/>
          </a:xfrm>
          <a:prstGeom prst="line">
            <a:avLst/>
          </a:prstGeom>
          <a:noFill/>
          <a:ln w="1905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kumimoji="1" lang="zh-CN" altLang="en-US" b="1" i="1">
              <a:solidFill>
                <a:srgbClr val="666699"/>
              </a:solidFill>
              <a:latin typeface="Comic Sans MS" pitchFamily="2" charset="0"/>
              <a:ea typeface="微软雅黑" pitchFamily="34" charset="-122"/>
            </a:endParaRPr>
          </a:p>
        </p:txBody>
      </p:sp>
      <p:sp>
        <p:nvSpPr>
          <p:cNvPr id="13" name="Text Box 9"/>
          <p:cNvSpPr txBox="1">
            <a:spLocks noChangeArrowheads="1"/>
          </p:cNvSpPr>
          <p:nvPr/>
        </p:nvSpPr>
        <p:spPr bwMode="auto">
          <a:xfrm>
            <a:off x="5760271" y="2326952"/>
            <a:ext cx="1265113"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lnSpc>
                <a:spcPct val="110000"/>
              </a:lnSpc>
              <a:spcBef>
                <a:spcPct val="0"/>
              </a:spcBef>
            </a:pPr>
            <a:r>
              <a:rPr lang="zh-CN" altLang="en-US" i="0" dirty="0">
                <a:solidFill>
                  <a:srgbClr val="0000CC"/>
                </a:solidFill>
                <a:latin typeface="Comic Sans MS" pitchFamily="2" charset="0"/>
                <a:ea typeface="微软雅黑" pitchFamily="34" charset="-122"/>
              </a:rPr>
              <a:t>内存储器</a:t>
            </a:r>
            <a:endParaRPr lang="zh-CN" altLang="en-US" i="0" dirty="0">
              <a:solidFill>
                <a:srgbClr val="0000CC"/>
              </a:solidFill>
              <a:latin typeface="Comic Sans MS" pitchFamily="2" charset="0"/>
              <a:ea typeface="微软雅黑" pitchFamily="34" charset="-122"/>
            </a:endParaRPr>
          </a:p>
        </p:txBody>
      </p:sp>
      <p:sp>
        <p:nvSpPr>
          <p:cNvPr id="14" name="Text Box 10"/>
          <p:cNvSpPr txBox="1">
            <a:spLocks noChangeArrowheads="1"/>
          </p:cNvSpPr>
          <p:nvPr/>
        </p:nvSpPr>
        <p:spPr bwMode="auto">
          <a:xfrm>
            <a:off x="5514133" y="2863527"/>
            <a:ext cx="1739363"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lnSpc>
                <a:spcPct val="110000"/>
              </a:lnSpc>
              <a:spcBef>
                <a:spcPct val="0"/>
              </a:spcBef>
            </a:pPr>
            <a:r>
              <a:rPr lang="zh-CN" altLang="en-US" i="0" dirty="0">
                <a:solidFill>
                  <a:srgbClr val="0000CC"/>
                </a:solidFill>
                <a:latin typeface="Comic Sans MS" pitchFamily="2" charset="0"/>
                <a:ea typeface="微软雅黑" pitchFamily="34" charset="-122"/>
              </a:rPr>
              <a:t>外存储器</a:t>
            </a:r>
            <a:endParaRPr lang="zh-CN" altLang="en-US" i="0" dirty="0">
              <a:solidFill>
                <a:srgbClr val="0000CC"/>
              </a:solidFill>
              <a:latin typeface="Comic Sans MS" pitchFamily="2" charset="0"/>
              <a:ea typeface="微软雅黑" pitchFamily="34" charset="-122"/>
            </a:endParaRPr>
          </a:p>
        </p:txBody>
      </p:sp>
      <p:sp>
        <p:nvSpPr>
          <p:cNvPr id="15" name="Text Box 11"/>
          <p:cNvSpPr txBox="1">
            <a:spLocks noChangeArrowheads="1"/>
          </p:cNvSpPr>
          <p:nvPr/>
        </p:nvSpPr>
        <p:spPr bwMode="auto">
          <a:xfrm>
            <a:off x="3975796" y="1631627"/>
            <a:ext cx="887413" cy="395288"/>
          </a:xfrm>
          <a:prstGeom prst="rect">
            <a:avLst/>
          </a:prstGeom>
          <a:solidFill>
            <a:srgbClr val="FFFFFF"/>
          </a:solidFill>
          <a:ln w="9525">
            <a:solidFill>
              <a:srgbClr val="000000"/>
            </a:solidFill>
            <a:miter lim="800000"/>
          </a:ln>
        </p:spPr>
        <p:txBody>
          <a:bodyPr lIns="0" tIns="0" rIns="0" bIns="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algn="ctr" defTabSz="914400" eaLnBrk="1" fontAlgn="auto" latinLnBrk="0" hangingPunct="1">
              <a:lnSpc>
                <a:spcPct val="110000"/>
              </a:lnSpc>
              <a:spcBef>
                <a:spcPct val="0"/>
              </a:spcBef>
              <a:spcAft>
                <a:spcPts val="0"/>
              </a:spcAft>
              <a:buClrTx/>
              <a:buSzTx/>
              <a:buFontTx/>
              <a:buNone/>
              <a:defRPr/>
            </a:pPr>
            <a:r>
              <a:rPr kumimoji="1" lang="zh-CN" altLang="en-US" b="1" i="0" u="none" strike="noStrike" kern="0" cap="none" spc="0" normalizeH="0" baseline="0" noProof="0">
                <a:ln>
                  <a:noFill/>
                </a:ln>
                <a:solidFill>
                  <a:srgbClr val="000000"/>
                </a:solidFill>
                <a:effectLst/>
                <a:uLnTx/>
                <a:uFillTx/>
                <a:latin typeface="Comic Sans MS" pitchFamily="2" charset="0"/>
                <a:ea typeface="微软雅黑" pitchFamily="34" charset="-122"/>
              </a:rPr>
              <a:t>寄存器</a:t>
            </a:r>
            <a:endParaRPr kumimoji="1" lang="zh-CN" altLang="en-US" b="1" i="0" u="none" strike="noStrike" kern="0" cap="none" spc="0" normalizeH="0" baseline="0" noProof="0">
              <a:ln>
                <a:noFill/>
              </a:ln>
              <a:solidFill>
                <a:srgbClr val="000000"/>
              </a:solidFill>
              <a:effectLst/>
              <a:uLnTx/>
              <a:uFillTx/>
              <a:latin typeface="Comic Sans MS" pitchFamily="2" charset="0"/>
              <a:ea typeface="微软雅黑" pitchFamily="34" charset="-122"/>
            </a:endParaRPr>
          </a:p>
        </p:txBody>
      </p:sp>
      <p:grpSp>
        <p:nvGrpSpPr>
          <p:cNvPr id="16" name="Group 12"/>
          <p:cNvGrpSpPr/>
          <p:nvPr/>
        </p:nvGrpSpPr>
        <p:grpSpPr bwMode="auto">
          <a:xfrm>
            <a:off x="6968234" y="1269060"/>
            <a:ext cx="1979612" cy="2519978"/>
            <a:chOff x="7094" y="6860"/>
            <a:chExt cx="1640" cy="2125"/>
          </a:xfrm>
        </p:grpSpPr>
        <p:sp>
          <p:nvSpPr>
            <p:cNvPr id="17" name="Text Box 13"/>
            <p:cNvSpPr txBox="1">
              <a:spLocks noChangeArrowheads="1"/>
            </p:cNvSpPr>
            <p:nvPr/>
          </p:nvSpPr>
          <p:spPr bwMode="auto">
            <a:xfrm>
              <a:off x="7094" y="6860"/>
              <a:ext cx="131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lnSpc>
                  <a:spcPct val="110000"/>
                </a:lnSpc>
                <a:spcBef>
                  <a:spcPct val="0"/>
                </a:spcBef>
              </a:pPr>
              <a:r>
                <a:rPr lang="zh-CN" altLang="en-US" i="0" dirty="0">
                  <a:solidFill>
                    <a:srgbClr val="000000"/>
                  </a:solidFill>
                  <a:latin typeface="Comic Sans MS" pitchFamily="2" charset="0"/>
                  <a:ea typeface="微软雅黑" pitchFamily="34" charset="-122"/>
                </a:rPr>
                <a:t>典型容量</a:t>
              </a:r>
              <a:endParaRPr lang="zh-CN" altLang="en-US" i="0" dirty="0">
                <a:solidFill>
                  <a:srgbClr val="000000"/>
                </a:solidFill>
                <a:latin typeface="Comic Sans MS" pitchFamily="2" charset="0"/>
                <a:ea typeface="微软雅黑" pitchFamily="34" charset="-122"/>
              </a:endParaRPr>
            </a:p>
          </p:txBody>
        </p:sp>
        <p:sp>
          <p:nvSpPr>
            <p:cNvPr id="19" name="Text Box 14"/>
            <p:cNvSpPr txBox="1">
              <a:spLocks noChangeArrowheads="1"/>
            </p:cNvSpPr>
            <p:nvPr/>
          </p:nvSpPr>
          <p:spPr bwMode="auto">
            <a:xfrm>
              <a:off x="7420" y="7260"/>
              <a:ext cx="131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just">
                <a:lnSpc>
                  <a:spcPct val="110000"/>
                </a:lnSpc>
                <a:spcBef>
                  <a:spcPct val="0"/>
                </a:spcBef>
              </a:pPr>
              <a:r>
                <a:rPr lang="en-US" altLang="zh-CN" i="0" dirty="0">
                  <a:solidFill>
                    <a:srgbClr val="993300"/>
                  </a:solidFill>
                  <a:latin typeface="Comic Sans MS" pitchFamily="2" charset="0"/>
                  <a:ea typeface="微软雅黑" pitchFamily="34" charset="-122"/>
                </a:rPr>
                <a:t>&lt;1KB</a:t>
              </a:r>
              <a:endParaRPr lang="en-US" altLang="zh-CN" i="0" dirty="0">
                <a:solidFill>
                  <a:srgbClr val="993300"/>
                </a:solidFill>
                <a:latin typeface="Comic Sans MS" pitchFamily="2" charset="0"/>
                <a:ea typeface="微软雅黑" pitchFamily="34" charset="-122"/>
              </a:endParaRPr>
            </a:p>
          </p:txBody>
        </p:sp>
        <p:sp>
          <p:nvSpPr>
            <p:cNvPr id="20" name="Text Box 15"/>
            <p:cNvSpPr txBox="1">
              <a:spLocks noChangeArrowheads="1"/>
            </p:cNvSpPr>
            <p:nvPr/>
          </p:nvSpPr>
          <p:spPr bwMode="auto">
            <a:xfrm>
              <a:off x="7420" y="7554"/>
              <a:ext cx="131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just">
                <a:lnSpc>
                  <a:spcPct val="110000"/>
                </a:lnSpc>
                <a:spcBef>
                  <a:spcPct val="0"/>
                </a:spcBef>
              </a:pPr>
              <a:r>
                <a:rPr lang="en-US" altLang="zh-CN" i="0" dirty="0">
                  <a:solidFill>
                    <a:srgbClr val="993300"/>
                  </a:solidFill>
                  <a:latin typeface="Comic Sans MS" pitchFamily="2" charset="0"/>
                  <a:ea typeface="微软雅黑" pitchFamily="34" charset="-122"/>
                </a:rPr>
                <a:t>1MB</a:t>
              </a:r>
              <a:endParaRPr lang="en-US" altLang="zh-CN" i="0" dirty="0">
                <a:solidFill>
                  <a:srgbClr val="993300"/>
                </a:solidFill>
                <a:latin typeface="Comic Sans MS" pitchFamily="2" charset="0"/>
                <a:ea typeface="微软雅黑" pitchFamily="34" charset="-122"/>
              </a:endParaRPr>
            </a:p>
          </p:txBody>
        </p:sp>
        <p:sp>
          <p:nvSpPr>
            <p:cNvPr id="21" name="Text Box 16"/>
            <p:cNvSpPr txBox="1">
              <a:spLocks noChangeArrowheads="1"/>
            </p:cNvSpPr>
            <p:nvPr/>
          </p:nvSpPr>
          <p:spPr bwMode="auto">
            <a:xfrm>
              <a:off x="7308" y="7904"/>
              <a:ext cx="131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just">
                <a:lnSpc>
                  <a:spcPct val="110000"/>
                </a:lnSpc>
                <a:spcBef>
                  <a:spcPct val="0"/>
                </a:spcBef>
              </a:pPr>
              <a:r>
                <a:rPr lang="en-US" altLang="zh-CN" i="0" dirty="0">
                  <a:solidFill>
                    <a:srgbClr val="993300"/>
                  </a:solidFill>
                  <a:latin typeface="Comic Sans MS" pitchFamily="2" charset="0"/>
                  <a:ea typeface="微软雅黑" pitchFamily="34" charset="-122"/>
                </a:rPr>
                <a:t>256MB-1GB</a:t>
              </a:r>
              <a:endParaRPr lang="en-US" altLang="zh-CN" i="0" dirty="0">
                <a:solidFill>
                  <a:srgbClr val="993300"/>
                </a:solidFill>
                <a:latin typeface="Comic Sans MS" pitchFamily="2" charset="0"/>
                <a:ea typeface="微软雅黑" pitchFamily="34" charset="-122"/>
              </a:endParaRPr>
            </a:p>
          </p:txBody>
        </p:sp>
        <p:sp>
          <p:nvSpPr>
            <p:cNvPr id="22" name="Text Box 17"/>
            <p:cNvSpPr txBox="1">
              <a:spLocks noChangeArrowheads="1"/>
            </p:cNvSpPr>
            <p:nvPr/>
          </p:nvSpPr>
          <p:spPr bwMode="auto">
            <a:xfrm>
              <a:off x="7261" y="8310"/>
              <a:ext cx="1473"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just">
                <a:lnSpc>
                  <a:spcPct val="110000"/>
                </a:lnSpc>
                <a:spcBef>
                  <a:spcPct val="0"/>
                </a:spcBef>
              </a:pPr>
              <a:r>
                <a:rPr lang="en-US" altLang="zh-CN" i="0" dirty="0">
                  <a:solidFill>
                    <a:srgbClr val="993300"/>
                  </a:solidFill>
                  <a:latin typeface="Comic Sans MS" pitchFamily="2" charset="0"/>
                  <a:ea typeface="微软雅黑" pitchFamily="34" charset="-122"/>
                </a:rPr>
                <a:t>40GB-200GB</a:t>
              </a:r>
              <a:endParaRPr lang="en-US" altLang="zh-CN" i="0" dirty="0">
                <a:solidFill>
                  <a:srgbClr val="993300"/>
                </a:solidFill>
                <a:latin typeface="Comic Sans MS" pitchFamily="2" charset="0"/>
                <a:ea typeface="微软雅黑" pitchFamily="34" charset="-122"/>
              </a:endParaRPr>
            </a:p>
          </p:txBody>
        </p:sp>
        <p:sp>
          <p:nvSpPr>
            <p:cNvPr id="23" name="Text Box 18"/>
            <p:cNvSpPr txBox="1">
              <a:spLocks noChangeArrowheads="1"/>
            </p:cNvSpPr>
            <p:nvPr/>
          </p:nvSpPr>
          <p:spPr bwMode="auto">
            <a:xfrm>
              <a:off x="7261" y="8643"/>
              <a:ext cx="1473"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just">
                <a:lnSpc>
                  <a:spcPct val="110000"/>
                </a:lnSpc>
                <a:spcBef>
                  <a:spcPct val="0"/>
                </a:spcBef>
              </a:pPr>
              <a:r>
                <a:rPr lang="en-US" altLang="zh-CN" i="0" dirty="0">
                  <a:solidFill>
                    <a:srgbClr val="993300"/>
                  </a:solidFill>
                  <a:latin typeface="Comic Sans MS" pitchFamily="2" charset="0"/>
                  <a:ea typeface="微软雅黑" pitchFamily="34" charset="-122"/>
                </a:rPr>
                <a:t>10TB-100TB</a:t>
              </a:r>
              <a:endParaRPr lang="en-US" altLang="zh-CN" i="0" dirty="0">
                <a:solidFill>
                  <a:srgbClr val="993300"/>
                </a:solidFill>
                <a:latin typeface="Comic Sans MS" pitchFamily="2" charset="0"/>
                <a:ea typeface="微软雅黑" pitchFamily="34" charset="-122"/>
              </a:endParaRPr>
            </a:p>
          </p:txBody>
        </p:sp>
      </p:grpSp>
      <p:sp>
        <p:nvSpPr>
          <p:cNvPr id="24" name="Text Box 19"/>
          <p:cNvSpPr txBox="1">
            <a:spLocks noChangeArrowheads="1"/>
          </p:cNvSpPr>
          <p:nvPr/>
        </p:nvSpPr>
        <p:spPr bwMode="auto">
          <a:xfrm>
            <a:off x="251520" y="1205347"/>
            <a:ext cx="1706562"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lnSpc>
                <a:spcPct val="110000"/>
              </a:lnSpc>
              <a:spcBef>
                <a:spcPct val="0"/>
              </a:spcBef>
            </a:pPr>
            <a:r>
              <a:rPr lang="zh-CN" altLang="en-US" i="0" dirty="0">
                <a:solidFill>
                  <a:srgbClr val="000000"/>
                </a:solidFill>
                <a:latin typeface="微软雅黑" pitchFamily="34" charset="-122"/>
                <a:ea typeface="微软雅黑" pitchFamily="34" charset="-122"/>
              </a:rPr>
              <a:t>典型存取时间</a:t>
            </a:r>
            <a:endParaRPr lang="zh-CN" altLang="en-US" sz="2600" i="0" dirty="0">
              <a:solidFill>
                <a:srgbClr val="000000"/>
              </a:solidFill>
              <a:latin typeface="微软雅黑" pitchFamily="34" charset="-122"/>
              <a:ea typeface="微软雅黑" pitchFamily="34" charset="-122"/>
            </a:endParaRPr>
          </a:p>
        </p:txBody>
      </p:sp>
      <p:sp>
        <p:nvSpPr>
          <p:cNvPr id="25" name="Text Box 20"/>
          <p:cNvSpPr txBox="1">
            <a:spLocks noChangeArrowheads="1"/>
          </p:cNvSpPr>
          <p:nvPr/>
        </p:nvSpPr>
        <p:spPr bwMode="auto">
          <a:xfrm>
            <a:off x="251521" y="1743410"/>
            <a:ext cx="2886348" cy="405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just">
              <a:lnSpc>
                <a:spcPct val="110000"/>
              </a:lnSpc>
              <a:spcBef>
                <a:spcPct val="0"/>
              </a:spcBef>
            </a:pPr>
            <a:r>
              <a:rPr lang="en-US" altLang="zh-CN" i="0" dirty="0">
                <a:solidFill>
                  <a:srgbClr val="993300"/>
                </a:solidFill>
                <a:latin typeface="Comic Sans MS" pitchFamily="2" charset="0"/>
                <a:ea typeface="微软雅黑" pitchFamily="34" charset="-122"/>
              </a:rPr>
              <a:t>1 ns(0.5</a:t>
            </a:r>
            <a:r>
              <a:rPr lang="en-US" altLang="zh-CN" i="0" dirty="0">
                <a:solidFill>
                  <a:srgbClr val="993300"/>
                </a:solidFill>
                <a:latin typeface="Comic Sans MS" pitchFamily="2" charset="0"/>
                <a:ea typeface="微软雅黑" pitchFamily="34" charset="-122"/>
                <a:cs typeface="Times New Roman" pitchFamily="18" charset="0"/>
              </a:rPr>
              <a:t>~</a:t>
            </a:r>
            <a:r>
              <a:rPr lang="en-US" altLang="zh-CN" i="0" dirty="0">
                <a:solidFill>
                  <a:srgbClr val="993300"/>
                </a:solidFill>
                <a:latin typeface="Comic Sans MS" pitchFamily="2" charset="0"/>
                <a:ea typeface="微软雅黑" pitchFamily="34" charset="-122"/>
              </a:rPr>
              <a:t>1cycle)</a:t>
            </a:r>
            <a:endParaRPr lang="zh-CN" altLang="en-US" i="0" dirty="0">
              <a:solidFill>
                <a:srgbClr val="993300"/>
              </a:solidFill>
              <a:latin typeface="Comic Sans MS" pitchFamily="2" charset="0"/>
              <a:ea typeface="微软雅黑" pitchFamily="34" charset="-122"/>
            </a:endParaRPr>
          </a:p>
        </p:txBody>
      </p:sp>
      <p:sp>
        <p:nvSpPr>
          <p:cNvPr id="26" name="Text Box 21"/>
          <p:cNvSpPr txBox="1">
            <a:spLocks noChangeArrowheads="1"/>
          </p:cNvSpPr>
          <p:nvPr/>
        </p:nvSpPr>
        <p:spPr bwMode="auto">
          <a:xfrm>
            <a:off x="251521" y="2092002"/>
            <a:ext cx="270656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just">
              <a:lnSpc>
                <a:spcPct val="110000"/>
              </a:lnSpc>
              <a:spcBef>
                <a:spcPct val="0"/>
              </a:spcBef>
            </a:pPr>
            <a:r>
              <a:rPr lang="en-US" altLang="zh-CN" i="0" dirty="0">
                <a:solidFill>
                  <a:srgbClr val="993300"/>
                </a:solidFill>
                <a:latin typeface="Comic Sans MS" pitchFamily="2" charset="0"/>
                <a:ea typeface="微软雅黑" pitchFamily="34" charset="-122"/>
              </a:rPr>
              <a:t>2 ns(1~3cycle)</a:t>
            </a:r>
            <a:endParaRPr lang="en-US" altLang="zh-CN" i="0" dirty="0">
              <a:solidFill>
                <a:srgbClr val="993300"/>
              </a:solidFill>
              <a:latin typeface="Comic Sans MS" pitchFamily="2" charset="0"/>
              <a:ea typeface="微软雅黑" pitchFamily="34" charset="-122"/>
            </a:endParaRPr>
          </a:p>
        </p:txBody>
      </p:sp>
      <p:sp>
        <p:nvSpPr>
          <p:cNvPr id="27" name="Text Box 22"/>
          <p:cNvSpPr txBox="1">
            <a:spLocks noChangeArrowheads="1"/>
          </p:cNvSpPr>
          <p:nvPr/>
        </p:nvSpPr>
        <p:spPr bwMode="auto">
          <a:xfrm>
            <a:off x="251521" y="2498402"/>
            <a:ext cx="27559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just">
              <a:lnSpc>
                <a:spcPct val="110000"/>
              </a:lnSpc>
              <a:spcBef>
                <a:spcPct val="0"/>
              </a:spcBef>
            </a:pPr>
            <a:r>
              <a:rPr lang="en-US" altLang="zh-CN" i="0" dirty="0">
                <a:solidFill>
                  <a:srgbClr val="993300"/>
                </a:solidFill>
                <a:latin typeface="Comic Sans MS" pitchFamily="2" charset="0"/>
                <a:ea typeface="微软雅黑" pitchFamily="34" charset="-122"/>
              </a:rPr>
              <a:t>10 ns(10~100cycle)</a:t>
            </a:r>
            <a:endParaRPr lang="en-US" altLang="zh-CN" i="0" dirty="0">
              <a:solidFill>
                <a:srgbClr val="993300"/>
              </a:solidFill>
              <a:latin typeface="Comic Sans MS" pitchFamily="2" charset="0"/>
              <a:ea typeface="微软雅黑" pitchFamily="34" charset="-122"/>
            </a:endParaRPr>
          </a:p>
        </p:txBody>
      </p:sp>
      <p:sp>
        <p:nvSpPr>
          <p:cNvPr id="28" name="Text Box 23"/>
          <p:cNvSpPr txBox="1">
            <a:spLocks noChangeArrowheads="1"/>
          </p:cNvSpPr>
          <p:nvPr/>
        </p:nvSpPr>
        <p:spPr bwMode="auto">
          <a:xfrm>
            <a:off x="251520" y="2988940"/>
            <a:ext cx="2706563"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just">
              <a:lnSpc>
                <a:spcPct val="110000"/>
              </a:lnSpc>
              <a:spcBef>
                <a:spcPct val="0"/>
              </a:spcBef>
            </a:pPr>
            <a:r>
              <a:rPr lang="en-US" altLang="zh-CN" i="0" dirty="0">
                <a:solidFill>
                  <a:srgbClr val="993300"/>
                </a:solidFill>
                <a:latin typeface="Comic Sans MS" pitchFamily="2" charset="0"/>
                <a:ea typeface="微软雅黑" pitchFamily="34" charset="-122"/>
              </a:rPr>
              <a:t>10 </a:t>
            </a:r>
            <a:r>
              <a:rPr lang="en-US" altLang="zh-CN" i="0" dirty="0" err="1">
                <a:solidFill>
                  <a:srgbClr val="993300"/>
                </a:solidFill>
                <a:latin typeface="Comic Sans MS" pitchFamily="2" charset="0"/>
                <a:ea typeface="微软雅黑" pitchFamily="34" charset="-122"/>
              </a:rPr>
              <a:t>ms</a:t>
            </a:r>
            <a:r>
              <a:rPr lang="en-US" altLang="zh-CN" i="0" dirty="0">
                <a:solidFill>
                  <a:srgbClr val="993300"/>
                </a:solidFill>
                <a:latin typeface="Comic Sans MS" pitchFamily="2" charset="0"/>
                <a:ea typeface="微软雅黑" pitchFamily="34" charset="-122"/>
              </a:rPr>
              <a:t> (10~100cycle)</a:t>
            </a:r>
            <a:endParaRPr lang="en-US" altLang="zh-CN" i="0" dirty="0">
              <a:solidFill>
                <a:srgbClr val="993300"/>
              </a:solidFill>
              <a:latin typeface="Comic Sans MS" pitchFamily="2" charset="0"/>
              <a:ea typeface="微软雅黑" pitchFamily="34" charset="-122"/>
            </a:endParaRPr>
          </a:p>
        </p:txBody>
      </p:sp>
      <p:sp>
        <p:nvSpPr>
          <p:cNvPr id="29" name="Text Box 24"/>
          <p:cNvSpPr txBox="1">
            <a:spLocks noChangeArrowheads="1"/>
          </p:cNvSpPr>
          <p:nvPr/>
        </p:nvSpPr>
        <p:spPr bwMode="auto">
          <a:xfrm>
            <a:off x="251521" y="3384227"/>
            <a:ext cx="2598316"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just">
              <a:lnSpc>
                <a:spcPct val="110000"/>
              </a:lnSpc>
              <a:spcBef>
                <a:spcPct val="0"/>
              </a:spcBef>
            </a:pPr>
            <a:r>
              <a:rPr lang="en-US" altLang="zh-CN" i="0">
                <a:solidFill>
                  <a:srgbClr val="993300"/>
                </a:solidFill>
                <a:latin typeface="Comic Sans MS" pitchFamily="2" charset="0"/>
                <a:ea typeface="微软雅黑" pitchFamily="34" charset="-122"/>
              </a:rPr>
              <a:t>10 s</a:t>
            </a:r>
            <a:endParaRPr lang="en-US" altLang="zh-CN" i="0">
              <a:solidFill>
                <a:srgbClr val="993300"/>
              </a:solidFill>
              <a:latin typeface="Comic Sans MS" pitchFamily="2" charset="0"/>
              <a:ea typeface="微软雅黑" pitchFamily="34" charset="-122"/>
            </a:endParaRPr>
          </a:p>
        </p:txBody>
      </p:sp>
      <p:sp>
        <p:nvSpPr>
          <p:cNvPr id="7" name="矩形 6"/>
          <p:cNvSpPr/>
          <p:nvPr/>
        </p:nvSpPr>
        <p:spPr>
          <a:xfrm>
            <a:off x="284599" y="3877200"/>
            <a:ext cx="8381725" cy="2566857"/>
          </a:xfrm>
          <a:prstGeom prst="rect">
            <a:avLst/>
          </a:prstGeom>
        </p:spPr>
        <p:txBody>
          <a:bodyPr wrap="square">
            <a:spAutoFit/>
          </a:bodyPr>
          <a:lstStyle/>
          <a:p>
            <a:pPr marL="285750" indent="-285750" eaLnBrk="1" hangingPunct="1">
              <a:lnSpc>
                <a:spcPct val="120000"/>
              </a:lnSpc>
              <a:spcBef>
                <a:spcPct val="10000"/>
              </a:spcBef>
              <a:buFont typeface="Wingdings" charset="2"/>
              <a:buChar char="Ø"/>
            </a:pPr>
            <a:r>
              <a:rPr lang="zh-CN" altLang="en-US" dirty="0">
                <a:latin typeface="Comic Sans MS" pitchFamily="2" charset="0"/>
                <a:ea typeface="微软雅黑" pitchFamily="34" charset="-122"/>
              </a:rPr>
              <a:t>分析：速度越快，成本较高</a:t>
            </a:r>
            <a:endParaRPr lang="zh-CN" altLang="en-US" dirty="0">
              <a:latin typeface="Comic Sans MS" pitchFamily="2" charset="0"/>
              <a:ea typeface="微软雅黑" pitchFamily="34" charset="-122"/>
            </a:endParaRPr>
          </a:p>
          <a:p>
            <a:pPr marL="285750" indent="-285750" eaLnBrk="1" hangingPunct="1">
              <a:lnSpc>
                <a:spcPct val="120000"/>
              </a:lnSpc>
              <a:spcBef>
                <a:spcPct val="10000"/>
              </a:spcBef>
              <a:buFont typeface="Wingdings" charset="2"/>
              <a:buChar char="Ø"/>
            </a:pPr>
            <a:r>
              <a:rPr lang="zh-CN" altLang="en-US" dirty="0">
                <a:latin typeface="Comic Sans MS" pitchFamily="2" charset="0"/>
                <a:ea typeface="微软雅黑" pitchFamily="34" charset="-122"/>
              </a:rPr>
              <a:t>为提高</a:t>
            </a:r>
            <a:r>
              <a:rPr lang="zh-CN" altLang="en-US" dirty="0">
                <a:solidFill>
                  <a:schemeClr val="hlink"/>
                </a:solidFill>
                <a:latin typeface="Comic Sans MS" pitchFamily="2" charset="0"/>
                <a:ea typeface="微软雅黑" pitchFamily="34" charset="-122"/>
              </a:rPr>
              <a:t>性能</a:t>
            </a:r>
            <a:r>
              <a:rPr lang="en-US" altLang="zh-CN" dirty="0">
                <a:solidFill>
                  <a:schemeClr val="hlink"/>
                </a:solidFill>
                <a:latin typeface="Comic Sans MS" pitchFamily="2" charset="0"/>
                <a:ea typeface="微软雅黑" pitchFamily="34" charset="-122"/>
              </a:rPr>
              <a:t>/</a:t>
            </a:r>
            <a:r>
              <a:rPr lang="zh-CN" altLang="en-US" dirty="0">
                <a:solidFill>
                  <a:schemeClr val="hlink"/>
                </a:solidFill>
                <a:latin typeface="Comic Sans MS" pitchFamily="2" charset="0"/>
                <a:ea typeface="微软雅黑" pitchFamily="34" charset="-122"/>
              </a:rPr>
              <a:t>价格，</a:t>
            </a:r>
            <a:r>
              <a:rPr lang="zh-CN" altLang="en-US" dirty="0">
                <a:latin typeface="Comic Sans MS" pitchFamily="2" charset="0"/>
                <a:ea typeface="微软雅黑" pitchFamily="34" charset="-122"/>
              </a:rPr>
              <a:t>各存储器组成一个层状塔式结构，取长补短，协调工作</a:t>
            </a:r>
            <a:endParaRPr lang="zh-CN" altLang="en-US" dirty="0">
              <a:latin typeface="Comic Sans MS" pitchFamily="2" charset="0"/>
              <a:ea typeface="微软雅黑" pitchFamily="34" charset="-122"/>
            </a:endParaRPr>
          </a:p>
          <a:p>
            <a:pPr marL="285750" indent="-285750" eaLnBrk="1" hangingPunct="1">
              <a:lnSpc>
                <a:spcPct val="120000"/>
              </a:lnSpc>
              <a:spcBef>
                <a:spcPct val="10000"/>
              </a:spcBef>
              <a:buFont typeface="Wingdings" charset="2"/>
              <a:buChar char="Ø"/>
            </a:pPr>
            <a:r>
              <a:rPr lang="zh-CN" altLang="en-US" dirty="0">
                <a:latin typeface="Comic Sans MS" pitchFamily="2" charset="0"/>
                <a:ea typeface="微软雅黑" pitchFamily="34" charset="-122"/>
              </a:rPr>
              <a:t> 工作过程：</a:t>
            </a:r>
            <a:endParaRPr lang="zh-CN" altLang="en-US" dirty="0">
              <a:latin typeface="Comic Sans MS" pitchFamily="2" charset="0"/>
              <a:ea typeface="微软雅黑" pitchFamily="34" charset="-122"/>
            </a:endParaRPr>
          </a:p>
          <a:p>
            <a:pPr lvl="1">
              <a:lnSpc>
                <a:spcPct val="120000"/>
              </a:lnSpc>
            </a:pPr>
            <a:r>
              <a:rPr lang="en-US" altLang="zh-CN" dirty="0">
                <a:solidFill>
                  <a:srgbClr val="0000FF"/>
                </a:solidFill>
                <a:latin typeface="Comic Sans MS" pitchFamily="2" charset="0"/>
                <a:ea typeface="微软雅黑" pitchFamily="34" charset="-122"/>
              </a:rPr>
              <a:t>1</a:t>
            </a:r>
            <a:r>
              <a:rPr lang="zh-CN" altLang="en-US" dirty="0">
                <a:solidFill>
                  <a:srgbClr val="0000FF"/>
                </a:solidFill>
                <a:latin typeface="Comic Sans MS" pitchFamily="2" charset="0"/>
                <a:ea typeface="微软雅黑" pitchFamily="34" charset="-122"/>
              </a:rPr>
              <a:t>）</a:t>
            </a:r>
            <a:r>
              <a:rPr lang="en-US" altLang="zh-CN" dirty="0">
                <a:solidFill>
                  <a:srgbClr val="0000FF"/>
                </a:solidFill>
                <a:latin typeface="Comic Sans MS" pitchFamily="2" charset="0"/>
                <a:ea typeface="微软雅黑" pitchFamily="34" charset="-122"/>
              </a:rPr>
              <a:t>CPU</a:t>
            </a:r>
            <a:r>
              <a:rPr lang="zh-CN" altLang="en-US" dirty="0">
                <a:solidFill>
                  <a:srgbClr val="0000FF"/>
                </a:solidFill>
                <a:latin typeface="Comic Sans MS" pitchFamily="2" charset="0"/>
                <a:ea typeface="微软雅黑" pitchFamily="34" charset="-122"/>
              </a:rPr>
              <a:t>运行时，需要的操作数大部分来自寄存器</a:t>
            </a:r>
            <a:endParaRPr lang="zh-CN" altLang="en-US" dirty="0">
              <a:solidFill>
                <a:srgbClr val="0000FF"/>
              </a:solidFill>
              <a:latin typeface="Comic Sans MS" pitchFamily="2" charset="0"/>
              <a:ea typeface="微软雅黑" pitchFamily="34" charset="-122"/>
            </a:endParaRPr>
          </a:p>
          <a:p>
            <a:pPr lvl="1">
              <a:lnSpc>
                <a:spcPct val="120000"/>
              </a:lnSpc>
            </a:pPr>
            <a:r>
              <a:rPr lang="en-US" altLang="zh-CN" dirty="0">
                <a:solidFill>
                  <a:srgbClr val="0000FF"/>
                </a:solidFill>
                <a:latin typeface="Comic Sans MS" pitchFamily="2" charset="0"/>
                <a:ea typeface="微软雅黑" pitchFamily="34" charset="-122"/>
              </a:rPr>
              <a:t>2</a:t>
            </a:r>
            <a:r>
              <a:rPr lang="zh-CN" altLang="en-US" dirty="0">
                <a:solidFill>
                  <a:srgbClr val="0000FF"/>
                </a:solidFill>
                <a:latin typeface="Comic Sans MS" pitchFamily="2" charset="0"/>
                <a:ea typeface="微软雅黑" pitchFamily="34" charset="-122"/>
              </a:rPr>
              <a:t>）如需要从</a:t>
            </a:r>
            <a:r>
              <a:rPr lang="en-US" altLang="zh-CN" dirty="0">
                <a:solidFill>
                  <a:srgbClr val="0000FF"/>
                </a:solidFill>
                <a:latin typeface="Comic Sans MS" pitchFamily="2" charset="0"/>
                <a:ea typeface="微软雅黑" pitchFamily="34" charset="-122"/>
              </a:rPr>
              <a:t>(</a:t>
            </a:r>
            <a:r>
              <a:rPr lang="zh-CN" altLang="en-US" dirty="0">
                <a:solidFill>
                  <a:srgbClr val="0000FF"/>
                </a:solidFill>
                <a:latin typeface="Comic Sans MS" pitchFamily="2" charset="0"/>
                <a:ea typeface="微软雅黑" pitchFamily="34" charset="-122"/>
              </a:rPr>
              <a:t>向</a:t>
            </a:r>
            <a:r>
              <a:rPr lang="en-US" altLang="zh-CN" dirty="0">
                <a:solidFill>
                  <a:srgbClr val="0000FF"/>
                </a:solidFill>
                <a:latin typeface="Comic Sans MS" pitchFamily="2" charset="0"/>
                <a:ea typeface="微软雅黑" pitchFamily="34" charset="-122"/>
              </a:rPr>
              <a:t>)</a:t>
            </a:r>
            <a:r>
              <a:rPr lang="zh-CN" altLang="en-US" dirty="0">
                <a:solidFill>
                  <a:srgbClr val="0000FF"/>
                </a:solidFill>
                <a:latin typeface="Comic Sans MS" pitchFamily="2" charset="0"/>
                <a:ea typeface="微软雅黑" pitchFamily="34" charset="-122"/>
              </a:rPr>
              <a:t>存储器中取</a:t>
            </a:r>
            <a:r>
              <a:rPr lang="en-US" altLang="zh-CN" dirty="0">
                <a:solidFill>
                  <a:srgbClr val="0000FF"/>
                </a:solidFill>
                <a:latin typeface="Comic Sans MS" pitchFamily="2" charset="0"/>
                <a:ea typeface="微软雅黑" pitchFamily="34" charset="-122"/>
              </a:rPr>
              <a:t>(</a:t>
            </a:r>
            <a:r>
              <a:rPr lang="zh-CN" altLang="en-US" dirty="0">
                <a:solidFill>
                  <a:srgbClr val="0000FF"/>
                </a:solidFill>
                <a:latin typeface="Comic Sans MS" pitchFamily="2" charset="0"/>
                <a:ea typeface="微软雅黑" pitchFamily="34" charset="-122"/>
              </a:rPr>
              <a:t>存</a:t>
            </a:r>
            <a:r>
              <a:rPr lang="en-US" altLang="zh-CN" dirty="0">
                <a:solidFill>
                  <a:srgbClr val="0000FF"/>
                </a:solidFill>
                <a:latin typeface="Comic Sans MS" pitchFamily="2" charset="0"/>
                <a:ea typeface="微软雅黑" pitchFamily="34" charset="-122"/>
              </a:rPr>
              <a:t>)</a:t>
            </a:r>
            <a:r>
              <a:rPr lang="zh-CN" altLang="en-US" dirty="0">
                <a:solidFill>
                  <a:srgbClr val="0000FF"/>
                </a:solidFill>
                <a:latin typeface="Comic Sans MS" pitchFamily="2" charset="0"/>
                <a:ea typeface="微软雅黑" pitchFamily="34" charset="-122"/>
              </a:rPr>
              <a:t> 数据时，先访问</a:t>
            </a:r>
            <a:r>
              <a:rPr lang="en-US" altLang="zh-CN" dirty="0">
                <a:solidFill>
                  <a:srgbClr val="0000FF"/>
                </a:solidFill>
                <a:latin typeface="Comic Sans MS" pitchFamily="2" charset="0"/>
                <a:ea typeface="微软雅黑" pitchFamily="34" charset="-122"/>
              </a:rPr>
              <a:t>cache</a:t>
            </a:r>
            <a:r>
              <a:rPr lang="zh-CN" altLang="en-US" dirty="0">
                <a:solidFill>
                  <a:srgbClr val="0000FF"/>
                </a:solidFill>
                <a:latin typeface="Comic Sans MS" pitchFamily="2" charset="0"/>
                <a:ea typeface="微软雅黑" pitchFamily="34" charset="-122"/>
              </a:rPr>
              <a:t>，如在，取自</a:t>
            </a:r>
            <a:r>
              <a:rPr lang="en-US" altLang="zh-CN" dirty="0">
                <a:solidFill>
                  <a:srgbClr val="0000FF"/>
                </a:solidFill>
                <a:latin typeface="Comic Sans MS" pitchFamily="2" charset="0"/>
                <a:ea typeface="微软雅黑" pitchFamily="34" charset="-122"/>
              </a:rPr>
              <a:t>cache</a:t>
            </a:r>
            <a:endParaRPr lang="en-US" altLang="zh-CN" dirty="0">
              <a:solidFill>
                <a:srgbClr val="0000FF"/>
              </a:solidFill>
              <a:latin typeface="Comic Sans MS" pitchFamily="2" charset="0"/>
              <a:ea typeface="微软雅黑" pitchFamily="34" charset="-122"/>
            </a:endParaRPr>
          </a:p>
          <a:p>
            <a:pPr lvl="1">
              <a:lnSpc>
                <a:spcPct val="120000"/>
              </a:lnSpc>
            </a:pPr>
            <a:r>
              <a:rPr lang="en-US" altLang="zh-CN" dirty="0">
                <a:solidFill>
                  <a:srgbClr val="0000FF"/>
                </a:solidFill>
                <a:latin typeface="Comic Sans MS" pitchFamily="2" charset="0"/>
                <a:ea typeface="微软雅黑" pitchFamily="34" charset="-122"/>
              </a:rPr>
              <a:t>3</a:t>
            </a:r>
            <a:r>
              <a:rPr lang="zh-CN" altLang="en-US" dirty="0">
                <a:solidFill>
                  <a:srgbClr val="0000FF"/>
                </a:solidFill>
                <a:latin typeface="Comic Sans MS" pitchFamily="2" charset="0"/>
                <a:ea typeface="微软雅黑" pitchFamily="34" charset="-122"/>
              </a:rPr>
              <a:t>）如操作数不在</a:t>
            </a:r>
            <a:r>
              <a:rPr lang="en-US" altLang="zh-CN" dirty="0">
                <a:solidFill>
                  <a:srgbClr val="0000FF"/>
                </a:solidFill>
                <a:latin typeface="Comic Sans MS" pitchFamily="2" charset="0"/>
                <a:ea typeface="微软雅黑" pitchFamily="34" charset="-122"/>
              </a:rPr>
              <a:t>cache</a:t>
            </a:r>
            <a:r>
              <a:rPr lang="zh-CN" altLang="en-US" dirty="0">
                <a:solidFill>
                  <a:srgbClr val="0000FF"/>
                </a:solidFill>
                <a:latin typeface="Comic Sans MS" pitchFamily="2" charset="0"/>
                <a:ea typeface="微软雅黑" pitchFamily="34" charset="-122"/>
              </a:rPr>
              <a:t>，则访问主存，如在主存中，则取自主存</a:t>
            </a:r>
            <a:endParaRPr lang="en-US" altLang="zh-CN" dirty="0">
              <a:solidFill>
                <a:srgbClr val="0000FF"/>
              </a:solidFill>
              <a:latin typeface="Comic Sans MS" pitchFamily="2" charset="0"/>
              <a:ea typeface="微软雅黑" pitchFamily="34" charset="-122"/>
            </a:endParaRPr>
          </a:p>
          <a:p>
            <a:pPr lvl="1">
              <a:lnSpc>
                <a:spcPct val="120000"/>
              </a:lnSpc>
            </a:pPr>
            <a:r>
              <a:rPr lang="en-US" altLang="zh-CN" dirty="0">
                <a:solidFill>
                  <a:srgbClr val="0000FF"/>
                </a:solidFill>
                <a:latin typeface="Comic Sans MS" pitchFamily="2" charset="0"/>
                <a:ea typeface="微软雅黑" pitchFamily="34" charset="-122"/>
              </a:rPr>
              <a:t>4</a:t>
            </a:r>
            <a:r>
              <a:rPr lang="zh-CN" altLang="en-US" dirty="0">
                <a:solidFill>
                  <a:srgbClr val="0000FF"/>
                </a:solidFill>
                <a:latin typeface="Comic Sans MS" pitchFamily="2" charset="0"/>
                <a:ea typeface="微软雅黑" pitchFamily="34" charset="-122"/>
              </a:rPr>
              <a:t>）如操作数不在主存，则访问硬盘，操作数从硬盘中读出</a:t>
            </a:r>
            <a:r>
              <a:rPr lang="en-US" altLang="zh-CN" dirty="0">
                <a:solidFill>
                  <a:srgbClr val="0000FF"/>
                </a:solidFill>
                <a:latin typeface="Comic Sans MS" pitchFamily="2" charset="0"/>
                <a:ea typeface="微软雅黑" pitchFamily="34" charset="-122"/>
              </a:rPr>
              <a:t>→</a:t>
            </a:r>
            <a:r>
              <a:rPr lang="zh-CN" altLang="en-US" dirty="0">
                <a:solidFill>
                  <a:srgbClr val="0000FF"/>
                </a:solidFill>
                <a:latin typeface="Comic Sans MS" pitchFamily="2" charset="0"/>
                <a:ea typeface="微软雅黑" pitchFamily="34" charset="-122"/>
              </a:rPr>
              <a:t>主存</a:t>
            </a:r>
            <a:r>
              <a:rPr lang="en-US" altLang="zh-CN" dirty="0">
                <a:solidFill>
                  <a:srgbClr val="0000FF"/>
                </a:solidFill>
                <a:latin typeface="Comic Sans MS" pitchFamily="2" charset="0"/>
                <a:ea typeface="微软雅黑" pitchFamily="34" charset="-122"/>
              </a:rPr>
              <a:t>→cache</a:t>
            </a:r>
            <a:endParaRPr lang="zh-CN" altLang="en-US" sz="2300" dirty="0">
              <a:solidFill>
                <a:srgbClr val="0000FF"/>
              </a:solidFill>
              <a:latin typeface="Comic Sans MS"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4" dur="500"/>
                                        <p:tgtEl>
                                          <p:spTgt spid="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 calcmode="lin" valueType="num">
                                      <p:cBhvr>
                                        <p:cTn id="24"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1" dur="500"/>
                                        <p:tgtEl>
                                          <p:spTgt spid="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 calcmode="lin" valueType="num">
                                      <p:cBhvr>
                                        <p:cTn id="36"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p:cTn id="43"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7">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7.2.1 </a:t>
            </a:r>
            <a:r>
              <a:rPr lang="zh-CN" altLang="en-US" dirty="0"/>
              <a:t>基本存储器元件</a:t>
            </a:r>
            <a:endParaRPr lang="en-US" altLang="zh-CN" dirty="0"/>
          </a:p>
          <a:p>
            <a:pPr marL="0" indent="0">
              <a:buNone/>
            </a:pPr>
            <a:r>
              <a:rPr lang="en-US" altLang="zh-CN" dirty="0">
                <a:solidFill>
                  <a:srgbClr val="063DE8"/>
                </a:solidFill>
                <a:latin typeface="微软雅黑" pitchFamily="34" charset="-122"/>
              </a:rPr>
              <a:t>1. </a:t>
            </a:r>
            <a:r>
              <a:rPr lang="zh-CN" altLang="en-US" dirty="0">
                <a:solidFill>
                  <a:srgbClr val="063DE8"/>
                </a:solidFill>
                <a:latin typeface="微软雅黑" pitchFamily="34" charset="-122"/>
              </a:rPr>
              <a:t>六管静态</a:t>
            </a:r>
            <a:r>
              <a:rPr lang="en-US" altLang="zh-CN" dirty="0">
                <a:solidFill>
                  <a:srgbClr val="063DE8"/>
                </a:solidFill>
                <a:latin typeface="微软雅黑" pitchFamily="34" charset="-122"/>
              </a:rPr>
              <a:t>MOS</a:t>
            </a:r>
            <a:r>
              <a:rPr lang="zh-CN" altLang="en-US" dirty="0">
                <a:solidFill>
                  <a:srgbClr val="063DE8"/>
                </a:solidFill>
                <a:latin typeface="微软雅黑" pitchFamily="34" charset="-122"/>
              </a:rPr>
              <a:t>管存储元件</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Text Box 8"/>
          <p:cNvSpPr txBox="1">
            <a:spLocks noChangeArrowheads="1"/>
          </p:cNvSpPr>
          <p:nvPr/>
        </p:nvSpPr>
        <p:spPr bwMode="auto">
          <a:xfrm>
            <a:off x="4355976" y="1167596"/>
            <a:ext cx="44023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a:solidFill>
                  <a:srgbClr val="FC0128"/>
                </a:solidFill>
                <a:latin typeface="Comic Sans MS" pitchFamily="2" charset="0"/>
                <a:ea typeface="微软雅黑" pitchFamily="34" charset="-122"/>
              </a:rPr>
              <a:t>1</a:t>
            </a:r>
            <a:r>
              <a:rPr lang="zh-CN" altLang="en-US" sz="2000" b="1" dirty="0">
                <a:solidFill>
                  <a:srgbClr val="FC0128"/>
                </a:solidFill>
                <a:latin typeface="Comic Sans MS" pitchFamily="2" charset="0"/>
                <a:ea typeface="微软雅黑" pitchFamily="34" charset="-122"/>
              </a:rPr>
              <a:t>）信息保持：</a:t>
            </a:r>
            <a:r>
              <a:rPr lang="zh-CN" altLang="en-US" sz="2000" dirty="0">
                <a:latin typeface="Comic Sans MS" pitchFamily="2" charset="0"/>
                <a:ea typeface="微软雅黑" pitchFamily="34" charset="-122"/>
              </a:rPr>
              <a:t>字选择线</a:t>
            </a:r>
            <a:r>
              <a:rPr lang="en-US" altLang="zh-CN" sz="2000" dirty="0">
                <a:latin typeface="Comic Sans MS" pitchFamily="2" charset="0"/>
                <a:ea typeface="微软雅黑" pitchFamily="34" charset="-122"/>
              </a:rPr>
              <a:t>W</a:t>
            </a:r>
            <a:r>
              <a:rPr lang="zh-CN" altLang="en-US" sz="2000" dirty="0">
                <a:latin typeface="Comic Sans MS" pitchFamily="2" charset="0"/>
                <a:ea typeface="微软雅黑" pitchFamily="34" charset="-122"/>
              </a:rPr>
              <a:t>加低电平，</a:t>
            </a:r>
            <a:r>
              <a:rPr lang="en-US" altLang="zh-CN" sz="2000" dirty="0">
                <a:latin typeface="Comic Sans MS" pitchFamily="2" charset="0"/>
                <a:ea typeface="微软雅黑" pitchFamily="34" charset="-122"/>
              </a:rPr>
              <a:t>T3</a:t>
            </a:r>
            <a:r>
              <a:rPr lang="zh-CN" altLang="en-US" sz="2000" dirty="0">
                <a:latin typeface="Comic Sans MS" pitchFamily="2" charset="0"/>
                <a:ea typeface="微软雅黑" pitchFamily="34" charset="-122"/>
              </a:rPr>
              <a:t>与</a:t>
            </a:r>
            <a:r>
              <a:rPr lang="en-US" altLang="zh-CN" sz="2000" dirty="0">
                <a:latin typeface="Comic Sans MS" pitchFamily="2" charset="0"/>
                <a:ea typeface="微软雅黑" pitchFamily="34" charset="-122"/>
              </a:rPr>
              <a:t>T4</a:t>
            </a:r>
            <a:r>
              <a:rPr lang="zh-CN" altLang="en-US" sz="2000" dirty="0">
                <a:latin typeface="Comic Sans MS" pitchFamily="2" charset="0"/>
                <a:ea typeface="微软雅黑" pitchFamily="34" charset="-122"/>
              </a:rPr>
              <a:t>截止，触发器与外界隔离，保持原有信息不变。</a:t>
            </a:r>
            <a:endParaRPr lang="en-US" altLang="zh-CN" sz="2000" dirty="0">
              <a:latin typeface="Comic Sans MS" pitchFamily="2" charset="0"/>
              <a:ea typeface="微软雅黑" pitchFamily="34" charset="-122"/>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6381" y="1518251"/>
            <a:ext cx="3590925" cy="2962275"/>
          </a:xfrm>
          <a:prstGeom prst="rect">
            <a:avLst/>
          </a:prstGeom>
        </p:spPr>
      </p:pic>
      <p:sp>
        <p:nvSpPr>
          <p:cNvPr id="10" name="Text Box 8"/>
          <p:cNvSpPr txBox="1">
            <a:spLocks noChangeArrowheads="1"/>
          </p:cNvSpPr>
          <p:nvPr/>
        </p:nvSpPr>
        <p:spPr bwMode="auto">
          <a:xfrm>
            <a:off x="4356484" y="2420888"/>
            <a:ext cx="442849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a:solidFill>
                  <a:srgbClr val="FC0128"/>
                </a:solidFill>
                <a:latin typeface="Comic Sans MS" pitchFamily="2" charset="0"/>
                <a:ea typeface="微软雅黑" pitchFamily="34" charset="-122"/>
              </a:rPr>
              <a:t>2</a:t>
            </a:r>
            <a:r>
              <a:rPr lang="zh-CN" altLang="en-US" sz="2000" b="1" dirty="0">
                <a:solidFill>
                  <a:srgbClr val="FC0128"/>
                </a:solidFill>
                <a:latin typeface="Comic Sans MS" pitchFamily="2" charset="0"/>
                <a:ea typeface="微软雅黑" pitchFamily="34" charset="-122"/>
              </a:rPr>
              <a:t>）读出</a:t>
            </a:r>
            <a:endParaRPr lang="en-US" altLang="zh-CN" sz="2000" b="1" dirty="0">
              <a:solidFill>
                <a:srgbClr val="FC0128"/>
              </a:solidFill>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置</a:t>
            </a:r>
            <a:r>
              <a:rPr lang="en-US" altLang="zh-CN" sz="2000" dirty="0">
                <a:latin typeface="Comic Sans MS" pitchFamily="2" charset="0"/>
                <a:ea typeface="微软雅黑" pitchFamily="34" charset="-122"/>
              </a:rPr>
              <a:t>2</a:t>
            </a:r>
            <a:r>
              <a:rPr lang="zh-CN" altLang="en-US" sz="2000" dirty="0">
                <a:latin typeface="Comic Sans MS" pitchFamily="2" charset="0"/>
                <a:ea typeface="微软雅黑" pitchFamily="34" charset="-122"/>
              </a:rPr>
              <a:t>个位线为高电平</a:t>
            </a:r>
            <a:endParaRPr lang="zh-CN" altLang="en-US"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置字线为</a:t>
            </a:r>
            <a:r>
              <a:rPr lang="en-US" altLang="zh-CN" sz="2000" dirty="0">
                <a:latin typeface="Comic Sans MS" pitchFamily="2" charset="0"/>
                <a:ea typeface="微软雅黑" pitchFamily="34" charset="-122"/>
              </a:rPr>
              <a:t>1</a:t>
            </a:r>
            <a:endParaRPr lang="en-US" altLang="zh-CN"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根据存储单元的状态改变位线的输出电平</a:t>
            </a:r>
            <a:endParaRPr lang="zh-CN" altLang="en-US" sz="2000" dirty="0">
              <a:latin typeface="Comic Sans MS" pitchFamily="2" charset="0"/>
              <a:ea typeface="微软雅黑" pitchFamily="34" charset="-122"/>
            </a:endParaRPr>
          </a:p>
        </p:txBody>
      </p:sp>
      <p:sp>
        <p:nvSpPr>
          <p:cNvPr id="11" name="Text Box 8"/>
          <p:cNvSpPr txBox="1">
            <a:spLocks noChangeArrowheads="1"/>
          </p:cNvSpPr>
          <p:nvPr/>
        </p:nvSpPr>
        <p:spPr bwMode="auto">
          <a:xfrm>
            <a:off x="4355976" y="4370328"/>
            <a:ext cx="4429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a:solidFill>
                  <a:srgbClr val="FC0128"/>
                </a:solidFill>
                <a:latin typeface="Comic Sans MS" pitchFamily="2" charset="0"/>
                <a:ea typeface="微软雅黑" pitchFamily="34" charset="-122"/>
              </a:rPr>
              <a:t>3</a:t>
            </a:r>
            <a:r>
              <a:rPr lang="zh-CN" altLang="en-US" sz="2000" b="1" dirty="0">
                <a:solidFill>
                  <a:srgbClr val="FC0128"/>
                </a:solidFill>
                <a:latin typeface="Comic Sans MS" pitchFamily="2" charset="0"/>
                <a:ea typeface="微软雅黑" pitchFamily="34" charset="-122"/>
              </a:rPr>
              <a:t>）写入</a:t>
            </a:r>
            <a:endParaRPr lang="en-US" altLang="zh-CN" sz="2000" b="1" dirty="0">
              <a:solidFill>
                <a:srgbClr val="FC0128"/>
              </a:solidFill>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位线上是被写入的二进位信息</a:t>
            </a:r>
            <a:r>
              <a:rPr lang="en-US" altLang="zh-CN" sz="2000" dirty="0">
                <a:latin typeface="Comic Sans MS" pitchFamily="2" charset="0"/>
                <a:ea typeface="微软雅黑" pitchFamily="34" charset="-122"/>
              </a:rPr>
              <a:t>0</a:t>
            </a:r>
            <a:r>
              <a:rPr lang="zh-CN" altLang="en-US" sz="2000" dirty="0">
                <a:latin typeface="Comic Sans MS" pitchFamily="2" charset="0"/>
                <a:ea typeface="微软雅黑" pitchFamily="34" charset="-122"/>
              </a:rPr>
              <a:t>或</a:t>
            </a:r>
            <a:r>
              <a:rPr lang="en-US" altLang="zh-CN" sz="2000" dirty="0">
                <a:latin typeface="Comic Sans MS" pitchFamily="2" charset="0"/>
                <a:ea typeface="微软雅黑" pitchFamily="34" charset="-122"/>
              </a:rPr>
              <a:t>1</a:t>
            </a:r>
            <a:endParaRPr lang="en-US" altLang="zh-CN"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置字线为</a:t>
            </a:r>
            <a:r>
              <a:rPr lang="en-US" altLang="zh-CN" sz="2000" dirty="0">
                <a:latin typeface="Comic Sans MS" pitchFamily="2" charset="0"/>
                <a:ea typeface="微软雅黑" pitchFamily="34" charset="-122"/>
              </a:rPr>
              <a:t>1</a:t>
            </a:r>
            <a:endParaRPr lang="en-US" altLang="zh-CN"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存储单元</a:t>
            </a:r>
            <a:r>
              <a:rPr lang="en-US" altLang="zh-CN" sz="2000" dirty="0">
                <a:latin typeface="Comic Sans MS" pitchFamily="2" charset="0"/>
                <a:ea typeface="微软雅黑" pitchFamily="34" charset="-122"/>
              </a:rPr>
              <a:t>(</a:t>
            </a:r>
            <a:r>
              <a:rPr lang="zh-CN" altLang="en-US" sz="2000" dirty="0">
                <a:latin typeface="Comic Sans MS" pitchFamily="2" charset="0"/>
                <a:ea typeface="微软雅黑" pitchFamily="34" charset="-122"/>
              </a:rPr>
              <a:t>触发器</a:t>
            </a:r>
            <a:r>
              <a:rPr lang="en-US" altLang="zh-CN" sz="2000" dirty="0">
                <a:latin typeface="Comic Sans MS" pitchFamily="2" charset="0"/>
                <a:ea typeface="微软雅黑" pitchFamily="34" charset="-122"/>
              </a:rPr>
              <a:t>)</a:t>
            </a:r>
            <a:r>
              <a:rPr lang="zh-CN" altLang="en-US" sz="2000" dirty="0">
                <a:latin typeface="Comic Sans MS" pitchFamily="2" charset="0"/>
                <a:ea typeface="微软雅黑" pitchFamily="34" charset="-122"/>
              </a:rPr>
              <a:t>按位线的状态设置成</a:t>
            </a:r>
            <a:r>
              <a:rPr lang="en-US" altLang="zh-CN" sz="2000" dirty="0">
                <a:latin typeface="Comic Sans MS" pitchFamily="2" charset="0"/>
                <a:ea typeface="微软雅黑" pitchFamily="34" charset="-122"/>
              </a:rPr>
              <a:t>0</a:t>
            </a:r>
            <a:r>
              <a:rPr lang="zh-CN" altLang="en-US" sz="2000" dirty="0">
                <a:latin typeface="Comic Sans MS" pitchFamily="2" charset="0"/>
                <a:ea typeface="微软雅黑" pitchFamily="34" charset="-122"/>
              </a:rPr>
              <a:t>或</a:t>
            </a:r>
            <a:r>
              <a:rPr lang="en-US" altLang="zh-CN" sz="2000" dirty="0">
                <a:latin typeface="Comic Sans MS" pitchFamily="2" charset="0"/>
                <a:ea typeface="微软雅黑" pitchFamily="34" charset="-122"/>
              </a:rPr>
              <a:t>1</a:t>
            </a:r>
            <a:endParaRPr lang="en-US" altLang="zh-CN" sz="2000" dirty="0">
              <a:latin typeface="Comic Sans MS" pitchFamily="2" charset="0"/>
              <a:ea typeface="微软雅黑" pitchFamily="34" charset="-122"/>
            </a:endParaRPr>
          </a:p>
        </p:txBody>
      </p:sp>
      <p:sp>
        <p:nvSpPr>
          <p:cNvPr id="12" name="Text Box 18"/>
          <p:cNvSpPr txBox="1">
            <a:spLocks noChangeArrowheads="1"/>
          </p:cNvSpPr>
          <p:nvPr/>
        </p:nvSpPr>
        <p:spPr bwMode="auto">
          <a:xfrm>
            <a:off x="323528" y="4385716"/>
            <a:ext cx="3456384" cy="1923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lnSpc>
                <a:spcPct val="125000"/>
              </a:lnSpc>
            </a:pPr>
            <a:r>
              <a:rPr lang="en-US" altLang="zh-CN" sz="2000" b="0" i="0" dirty="0">
                <a:solidFill>
                  <a:schemeClr val="tx1"/>
                </a:solidFill>
                <a:latin typeface="Comic Sans MS" pitchFamily="2" charset="0"/>
                <a:ea typeface="微软雅黑" pitchFamily="34" charset="-122"/>
                <a:cs typeface="Arial" charset="0"/>
              </a:rPr>
              <a:t>SRAM</a:t>
            </a:r>
            <a:r>
              <a:rPr lang="zh-CN" altLang="en-US" sz="2000" b="0" i="0" dirty="0">
                <a:solidFill>
                  <a:schemeClr val="tx1"/>
                </a:solidFill>
                <a:latin typeface="Comic Sans MS" pitchFamily="2" charset="0"/>
                <a:ea typeface="微软雅黑" pitchFamily="34" charset="-122"/>
                <a:cs typeface="Arial" charset="0"/>
              </a:rPr>
              <a:t>中数据保存在</a:t>
            </a:r>
            <a:r>
              <a:rPr lang="zh-CN" altLang="en-US" sz="2000" b="0" i="0" dirty="0">
                <a:solidFill>
                  <a:srgbClr val="CC0000"/>
                </a:solidFill>
                <a:latin typeface="Comic Sans MS" pitchFamily="2" charset="0"/>
                <a:ea typeface="微软雅黑" pitchFamily="34" charset="-122"/>
                <a:cs typeface="Arial" charset="0"/>
              </a:rPr>
              <a:t>一对正负反馈门电路</a:t>
            </a:r>
            <a:r>
              <a:rPr lang="zh-CN" altLang="en-US" sz="2000" b="0" i="0" dirty="0">
                <a:solidFill>
                  <a:schemeClr val="tx1"/>
                </a:solidFill>
                <a:latin typeface="Comic Sans MS" pitchFamily="2" charset="0"/>
                <a:ea typeface="微软雅黑" pitchFamily="34" charset="-122"/>
                <a:cs typeface="Arial" charset="0"/>
              </a:rPr>
              <a:t>中，只要供电，数据就一直保持，所以不是破环性读出，也不需要重写数据来保持数据不变。即：无需刷新！</a:t>
            </a:r>
            <a:endParaRPr lang="en-US" altLang="zh-CN" sz="2000" b="0" i="0" dirty="0">
              <a:solidFill>
                <a:schemeClr val="tx1"/>
              </a:solidFill>
              <a:latin typeface="Comic Sans MS" pitchFamily="2" charset="0"/>
              <a:ea typeface="微软雅黑" pitchFamily="34" charset="-122"/>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7.2.1 </a:t>
            </a:r>
            <a:r>
              <a:rPr lang="zh-CN" altLang="en-US" dirty="0"/>
              <a:t>基本存储器元件</a:t>
            </a:r>
            <a:endParaRPr lang="en-US" altLang="zh-CN" dirty="0"/>
          </a:p>
          <a:p>
            <a:pPr marL="0" indent="0">
              <a:buNone/>
            </a:pPr>
            <a:r>
              <a:rPr lang="en-US" altLang="zh-CN" dirty="0">
                <a:solidFill>
                  <a:srgbClr val="063DE8"/>
                </a:solidFill>
                <a:latin typeface="微软雅黑" pitchFamily="34" charset="-122"/>
              </a:rPr>
              <a:t>2. </a:t>
            </a:r>
            <a:r>
              <a:rPr lang="zh-CN" altLang="en-US" dirty="0">
                <a:solidFill>
                  <a:srgbClr val="063DE8"/>
                </a:solidFill>
                <a:latin typeface="微软雅黑" pitchFamily="34" charset="-122"/>
              </a:rPr>
              <a:t>单管动态</a:t>
            </a:r>
            <a:r>
              <a:rPr lang="en-US" altLang="zh-CN" dirty="0">
                <a:solidFill>
                  <a:srgbClr val="063DE8"/>
                </a:solidFill>
                <a:latin typeface="微软雅黑" pitchFamily="34" charset="-122"/>
              </a:rPr>
              <a:t>MOS</a:t>
            </a:r>
            <a:r>
              <a:rPr lang="zh-CN" altLang="en-US" dirty="0">
                <a:solidFill>
                  <a:srgbClr val="063DE8"/>
                </a:solidFill>
                <a:latin typeface="微软雅黑" pitchFamily="34" charset="-122"/>
              </a:rPr>
              <a:t>管存储元件</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Text Box 8"/>
          <p:cNvSpPr txBox="1">
            <a:spLocks noChangeArrowheads="1"/>
          </p:cNvSpPr>
          <p:nvPr/>
        </p:nvSpPr>
        <p:spPr bwMode="auto">
          <a:xfrm>
            <a:off x="4535996" y="1196752"/>
            <a:ext cx="442849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a:solidFill>
                  <a:srgbClr val="FC0128"/>
                </a:solidFill>
                <a:latin typeface="Comic Sans MS" pitchFamily="2" charset="0"/>
                <a:ea typeface="微软雅黑" pitchFamily="34" charset="-122"/>
              </a:rPr>
              <a:t>1</a:t>
            </a:r>
            <a:r>
              <a:rPr lang="zh-CN" altLang="en-US" sz="2000" b="1" dirty="0">
                <a:solidFill>
                  <a:srgbClr val="FC0128"/>
                </a:solidFill>
                <a:latin typeface="Comic Sans MS" pitchFamily="2" charset="0"/>
                <a:ea typeface="微软雅黑" pitchFamily="34" charset="-122"/>
              </a:rPr>
              <a:t>）读出</a:t>
            </a:r>
            <a:endParaRPr lang="en-US" altLang="zh-CN" sz="2000" b="1" dirty="0">
              <a:solidFill>
                <a:srgbClr val="FC0128"/>
              </a:solidFill>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若存</a:t>
            </a:r>
            <a:r>
              <a:rPr lang="en-US" altLang="zh-CN" sz="2000" dirty="0">
                <a:latin typeface="Comic Sans MS" pitchFamily="2" charset="0"/>
                <a:ea typeface="微软雅黑" pitchFamily="34" charset="-122"/>
              </a:rPr>
              <a:t>1</a:t>
            </a:r>
            <a:r>
              <a:rPr lang="zh-CN" altLang="en-US" sz="2000" dirty="0">
                <a:latin typeface="Comic Sans MS" pitchFamily="2" charset="0"/>
                <a:ea typeface="微软雅黑" pitchFamily="34" charset="-122"/>
              </a:rPr>
              <a:t>，则</a:t>
            </a:r>
            <a:r>
              <a:rPr lang="en-US" altLang="zh-CN" sz="2000" dirty="0">
                <a:latin typeface="Comic Sans MS" pitchFamily="2" charset="0"/>
                <a:ea typeface="微软雅黑" pitchFamily="34" charset="-122"/>
              </a:rPr>
              <a:t>Cs</a:t>
            </a:r>
            <a:r>
              <a:rPr lang="zh-CN" altLang="en-US" sz="2000" dirty="0">
                <a:latin typeface="Comic Sans MS" pitchFamily="2" charset="0"/>
                <a:ea typeface="微软雅黑" pitchFamily="34" charset="-122"/>
              </a:rPr>
              <a:t>上电荷通过</a:t>
            </a:r>
            <a:r>
              <a:rPr lang="en-US" altLang="zh-CN" sz="2000" dirty="0">
                <a:latin typeface="Comic Sans MS" pitchFamily="2" charset="0"/>
                <a:ea typeface="微软雅黑" pitchFamily="34" charset="-122"/>
              </a:rPr>
              <a:t>T</a:t>
            </a:r>
            <a:r>
              <a:rPr lang="zh-CN" altLang="en-US" sz="2000" dirty="0">
                <a:latin typeface="Comic Sans MS" pitchFamily="2" charset="0"/>
                <a:ea typeface="微软雅黑" pitchFamily="34" charset="-122"/>
              </a:rPr>
              <a:t>管在数据线上产生电流。</a:t>
            </a:r>
            <a:endParaRPr lang="en-US" altLang="zh-CN"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若存</a:t>
            </a:r>
            <a:r>
              <a:rPr lang="en-US" altLang="zh-CN" sz="2000" dirty="0">
                <a:latin typeface="Comic Sans MS" pitchFamily="2" charset="0"/>
                <a:ea typeface="微软雅黑" pitchFamily="34" charset="-122"/>
              </a:rPr>
              <a:t>0</a:t>
            </a:r>
            <a:r>
              <a:rPr lang="zh-CN" altLang="en-US" sz="2000" dirty="0">
                <a:latin typeface="Comic Sans MS" pitchFamily="2" charset="0"/>
                <a:ea typeface="微软雅黑" pitchFamily="34" charset="-122"/>
              </a:rPr>
              <a:t>，则无电流。</a:t>
            </a:r>
            <a:endParaRPr lang="en-US" altLang="zh-CN"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因为读出时</a:t>
            </a:r>
            <a:r>
              <a:rPr lang="en-US" altLang="zh-CN" sz="2000" dirty="0">
                <a:latin typeface="Comic Sans MS" pitchFamily="2" charset="0"/>
                <a:ea typeface="微软雅黑" pitchFamily="34" charset="-122"/>
              </a:rPr>
              <a:t>Cs</a:t>
            </a:r>
            <a:r>
              <a:rPr lang="zh-CN" altLang="en-US" sz="2000" dirty="0">
                <a:latin typeface="Comic Sans MS" pitchFamily="2" charset="0"/>
                <a:ea typeface="微软雅黑" pitchFamily="34" charset="-122"/>
              </a:rPr>
              <a:t>上电荷放电，电位下降，所以是破坏性读，读后应有重写操作，称为“</a:t>
            </a:r>
            <a:r>
              <a:rPr lang="zh-CN" altLang="en-US" sz="2000" dirty="0">
                <a:solidFill>
                  <a:srgbClr val="FF0000"/>
                </a:solidFill>
                <a:latin typeface="Comic Sans MS" pitchFamily="2" charset="0"/>
                <a:ea typeface="微软雅黑" pitchFamily="34" charset="-122"/>
              </a:rPr>
              <a:t>再生</a:t>
            </a:r>
            <a:r>
              <a:rPr lang="zh-CN" altLang="en-US" sz="2000" dirty="0">
                <a:latin typeface="Comic Sans MS" pitchFamily="2" charset="0"/>
                <a:ea typeface="微软雅黑" pitchFamily="34" charset="-122"/>
              </a:rPr>
              <a:t>”。</a:t>
            </a:r>
            <a:endParaRPr lang="zh-CN" altLang="en-US" sz="2000" dirty="0">
              <a:latin typeface="Comic Sans MS" pitchFamily="2" charset="0"/>
              <a:ea typeface="微软雅黑" pitchFamily="34" charset="-122"/>
            </a:endParaRPr>
          </a:p>
        </p:txBody>
      </p:sp>
      <p:sp>
        <p:nvSpPr>
          <p:cNvPr id="11" name="Text Box 8"/>
          <p:cNvSpPr txBox="1">
            <a:spLocks noChangeArrowheads="1"/>
          </p:cNvSpPr>
          <p:nvPr/>
        </p:nvSpPr>
        <p:spPr bwMode="auto">
          <a:xfrm>
            <a:off x="4535488" y="3794264"/>
            <a:ext cx="4429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a:solidFill>
                  <a:srgbClr val="FC0128"/>
                </a:solidFill>
                <a:latin typeface="Comic Sans MS" pitchFamily="2" charset="0"/>
                <a:ea typeface="微软雅黑" pitchFamily="34" charset="-122"/>
              </a:rPr>
              <a:t>2</a:t>
            </a:r>
            <a:r>
              <a:rPr lang="zh-CN" altLang="en-US" sz="2000" b="1" dirty="0">
                <a:solidFill>
                  <a:srgbClr val="FC0128"/>
                </a:solidFill>
                <a:latin typeface="Comic Sans MS" pitchFamily="2" charset="0"/>
                <a:ea typeface="微软雅黑" pitchFamily="34" charset="-122"/>
              </a:rPr>
              <a:t>）写入</a:t>
            </a:r>
            <a:endParaRPr lang="en-US" altLang="zh-CN" sz="2000" b="1" dirty="0">
              <a:solidFill>
                <a:srgbClr val="FC0128"/>
              </a:solidFill>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写“</a:t>
            </a:r>
            <a:r>
              <a:rPr lang="en-US" altLang="zh-CN" sz="2000" dirty="0">
                <a:latin typeface="Comic Sans MS" pitchFamily="2" charset="0"/>
                <a:ea typeface="微软雅黑" pitchFamily="34" charset="-122"/>
              </a:rPr>
              <a:t>0”</a:t>
            </a:r>
            <a:r>
              <a:rPr lang="zh-CN" altLang="en-US" sz="2000" dirty="0">
                <a:latin typeface="Comic Sans MS" pitchFamily="2" charset="0"/>
                <a:ea typeface="微软雅黑" pitchFamily="34" charset="-122"/>
              </a:rPr>
              <a:t>时，在数据线上加低电平，</a:t>
            </a:r>
            <a:r>
              <a:rPr lang="en-US" altLang="zh-CN" sz="2000" dirty="0">
                <a:latin typeface="Comic Sans MS" pitchFamily="2" charset="0"/>
                <a:ea typeface="微软雅黑" pitchFamily="34" charset="-122"/>
              </a:rPr>
              <a:t>Cs</a:t>
            </a:r>
            <a:r>
              <a:rPr lang="zh-CN" altLang="en-US" sz="2000" dirty="0">
                <a:latin typeface="Comic Sans MS" pitchFamily="2" charset="0"/>
                <a:ea typeface="微软雅黑" pitchFamily="34" charset="-122"/>
              </a:rPr>
              <a:t>充分放电使其上无电荷；</a:t>
            </a:r>
            <a:endParaRPr lang="zh-CN" altLang="en-US"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写“</a:t>
            </a:r>
            <a:r>
              <a:rPr lang="en-US" altLang="zh-CN" sz="2000" dirty="0">
                <a:latin typeface="Comic Sans MS" pitchFamily="2" charset="0"/>
                <a:ea typeface="微软雅黑" pitchFamily="34" charset="-122"/>
              </a:rPr>
              <a:t>1”</a:t>
            </a:r>
            <a:r>
              <a:rPr lang="zh-CN" altLang="en-US" sz="2000" dirty="0">
                <a:latin typeface="Comic Sans MS" pitchFamily="2" charset="0"/>
                <a:ea typeface="微软雅黑" pitchFamily="34" charset="-122"/>
              </a:rPr>
              <a:t>时，在数据线上加高电平，经</a:t>
            </a:r>
            <a:r>
              <a:rPr lang="en-US" altLang="zh-CN" sz="2000" dirty="0">
                <a:latin typeface="Comic Sans MS" pitchFamily="2" charset="0"/>
                <a:ea typeface="微软雅黑" pitchFamily="34" charset="-122"/>
              </a:rPr>
              <a:t>T</a:t>
            </a:r>
            <a:r>
              <a:rPr lang="zh-CN" altLang="en-US" sz="2000" dirty="0">
                <a:latin typeface="Comic Sans MS" pitchFamily="2" charset="0"/>
                <a:ea typeface="微软雅黑" pitchFamily="34" charset="-122"/>
              </a:rPr>
              <a:t>管对</a:t>
            </a:r>
            <a:r>
              <a:rPr lang="en-US" altLang="zh-CN" sz="2000" dirty="0">
                <a:latin typeface="Comic Sans MS" pitchFamily="2" charset="0"/>
                <a:ea typeface="微软雅黑" pitchFamily="34" charset="-122"/>
              </a:rPr>
              <a:t>Cs</a:t>
            </a:r>
            <a:r>
              <a:rPr lang="zh-CN" altLang="en-US" sz="2000" dirty="0">
                <a:latin typeface="Comic Sans MS" pitchFamily="2" charset="0"/>
                <a:ea typeface="微软雅黑" pitchFamily="34" charset="-122"/>
              </a:rPr>
              <a:t>充电；</a:t>
            </a:r>
            <a:endParaRPr lang="zh-CN" altLang="en-US" sz="2000" dirty="0">
              <a:latin typeface="Comic Sans MS" pitchFamily="2" charset="0"/>
              <a:ea typeface="微软雅黑" pitchFamily="34"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7544" y="1628800"/>
            <a:ext cx="2762250" cy="2228850"/>
          </a:xfrm>
          <a:prstGeom prst="rect">
            <a:avLst/>
          </a:prstGeom>
        </p:spPr>
      </p:pic>
      <p:sp>
        <p:nvSpPr>
          <p:cNvPr id="13" name="Text Box 8"/>
          <p:cNvSpPr txBox="1">
            <a:spLocks noChangeArrowheads="1"/>
          </p:cNvSpPr>
          <p:nvPr/>
        </p:nvSpPr>
        <p:spPr bwMode="auto">
          <a:xfrm>
            <a:off x="199381" y="4323543"/>
            <a:ext cx="422860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a:solidFill>
                  <a:srgbClr val="FC0128"/>
                </a:solidFill>
                <a:latin typeface="Comic Sans MS" pitchFamily="2" charset="0"/>
                <a:ea typeface="微软雅黑" pitchFamily="34" charset="-122"/>
              </a:rPr>
              <a:t>3</a:t>
            </a:r>
            <a:r>
              <a:rPr lang="zh-CN" altLang="en-US" sz="2000" b="1" dirty="0">
                <a:solidFill>
                  <a:srgbClr val="FC0128"/>
                </a:solidFill>
                <a:latin typeface="Comic Sans MS" pitchFamily="2" charset="0"/>
                <a:ea typeface="微软雅黑" pitchFamily="34" charset="-122"/>
              </a:rPr>
              <a:t>）刷新</a:t>
            </a:r>
            <a:endParaRPr lang="zh-CN" altLang="en-US" sz="2000" b="1" dirty="0">
              <a:solidFill>
                <a:srgbClr val="FC0128"/>
              </a:solidFill>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由于</a:t>
            </a:r>
            <a:r>
              <a:rPr lang="en-US" altLang="zh-CN" sz="2000" dirty="0">
                <a:latin typeface="Comic Sans MS" pitchFamily="2" charset="0"/>
                <a:ea typeface="微软雅黑" pitchFamily="34" charset="-122"/>
              </a:rPr>
              <a:t>MOS</a:t>
            </a:r>
            <a:r>
              <a:rPr lang="zh-CN" altLang="en-US" sz="2000" dirty="0">
                <a:latin typeface="Comic Sans MS" pitchFamily="2" charset="0"/>
                <a:ea typeface="微软雅黑" pitchFamily="34" charset="-122"/>
              </a:rPr>
              <a:t>管栅极上存储的电荷会缓慢放电，超过一定时间，就会丢失信息。因此，必须定时给栅极电容充电，这一过程称为</a:t>
            </a:r>
            <a:r>
              <a:rPr lang="zh-CN" altLang="en-US" sz="2000" dirty="0">
                <a:solidFill>
                  <a:srgbClr val="FF0000"/>
                </a:solidFill>
                <a:latin typeface="Comic Sans MS" pitchFamily="2" charset="0"/>
                <a:ea typeface="微软雅黑" pitchFamily="34" charset="-122"/>
              </a:rPr>
              <a:t>刷新</a:t>
            </a:r>
            <a:endParaRPr lang="zh-CN" altLang="en-US" sz="2000" dirty="0">
              <a:solidFill>
                <a:srgbClr val="FF0000"/>
              </a:solidFill>
              <a:latin typeface="Comic Sans MS"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743531"/>
            <a:ext cx="8830344" cy="5695367"/>
          </a:xfrm>
        </p:spPr>
        <p:txBody>
          <a:bodyPr/>
          <a:lstStyle/>
          <a:p>
            <a:pPr marL="0" indent="0">
              <a:buNone/>
            </a:pPr>
            <a:r>
              <a:rPr lang="en-US" altLang="zh-CN" dirty="0"/>
              <a:t>7.2.1 </a:t>
            </a:r>
            <a:r>
              <a:rPr lang="zh-CN" altLang="en-US" dirty="0"/>
              <a:t>基本存储器元件</a:t>
            </a:r>
            <a:endParaRPr lang="en-US" altLang="zh-CN" dirty="0"/>
          </a:p>
          <a:p>
            <a:pPr marL="0" indent="0">
              <a:buNone/>
            </a:pPr>
            <a:r>
              <a:rPr lang="en-US" altLang="zh-CN" dirty="0">
                <a:solidFill>
                  <a:srgbClr val="063DE8"/>
                </a:solidFill>
                <a:latin typeface="微软雅黑" pitchFamily="34" charset="-122"/>
              </a:rPr>
              <a:t>3. </a:t>
            </a:r>
            <a:r>
              <a:rPr lang="zh-CN" altLang="en-US" dirty="0">
                <a:solidFill>
                  <a:srgbClr val="063DE8"/>
                </a:solidFill>
                <a:latin typeface="微软雅黑" pitchFamily="34" charset="-122"/>
              </a:rPr>
              <a:t>静态存储元件和动态存储元件的比较</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Text Box 8"/>
          <p:cNvSpPr txBox="1">
            <a:spLocks noChangeArrowheads="1"/>
          </p:cNvSpPr>
          <p:nvPr/>
        </p:nvSpPr>
        <p:spPr bwMode="auto">
          <a:xfrm>
            <a:off x="172972" y="1556792"/>
            <a:ext cx="778340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a:solidFill>
                  <a:srgbClr val="FC0128"/>
                </a:solidFill>
                <a:latin typeface="Comic Sans MS" pitchFamily="2" charset="0"/>
                <a:ea typeface="微软雅黑" pitchFamily="34" charset="-122"/>
              </a:rPr>
              <a:t>1</a:t>
            </a:r>
            <a:r>
              <a:rPr lang="zh-CN" altLang="en-US" sz="2000" b="1" dirty="0">
                <a:solidFill>
                  <a:srgbClr val="FC0128"/>
                </a:solidFill>
                <a:latin typeface="Comic Sans MS" pitchFamily="2" charset="0"/>
                <a:ea typeface="微软雅黑" pitchFamily="34" charset="-122"/>
              </a:rPr>
              <a:t>）静态存储元件</a:t>
            </a:r>
            <a:endParaRPr lang="en-US" altLang="zh-CN" sz="2000" b="1" dirty="0">
              <a:solidFill>
                <a:srgbClr val="FC0128"/>
              </a:solidFill>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功耗大，集成度低</a:t>
            </a:r>
            <a:endParaRPr lang="en-US" altLang="zh-CN"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无需刷新、速度快</a:t>
            </a:r>
            <a:endParaRPr lang="en-US" altLang="zh-CN"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价格比较昂贵，适合做高速小容量的半导体存储器，如</a:t>
            </a:r>
            <a:r>
              <a:rPr lang="en-US" altLang="zh-CN" sz="2000" dirty="0">
                <a:latin typeface="Comic Sans MS" pitchFamily="2" charset="0"/>
                <a:ea typeface="微软雅黑" pitchFamily="34" charset="-122"/>
              </a:rPr>
              <a:t>Cache</a:t>
            </a:r>
            <a:endParaRPr lang="zh-CN" altLang="en-US" sz="2000" dirty="0">
              <a:latin typeface="Comic Sans MS" pitchFamily="2" charset="0"/>
              <a:ea typeface="微软雅黑" pitchFamily="34" charset="-122"/>
            </a:endParaRPr>
          </a:p>
        </p:txBody>
      </p:sp>
      <p:sp>
        <p:nvSpPr>
          <p:cNvPr id="11" name="Text Box 8"/>
          <p:cNvSpPr txBox="1">
            <a:spLocks noChangeArrowheads="1"/>
          </p:cNvSpPr>
          <p:nvPr/>
        </p:nvSpPr>
        <p:spPr bwMode="auto">
          <a:xfrm>
            <a:off x="179512" y="3346253"/>
            <a:ext cx="806489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a:solidFill>
                  <a:srgbClr val="FC0128"/>
                </a:solidFill>
                <a:latin typeface="Comic Sans MS" pitchFamily="2" charset="0"/>
                <a:ea typeface="微软雅黑" pitchFamily="34" charset="-122"/>
              </a:rPr>
              <a:t>2</a:t>
            </a:r>
            <a:r>
              <a:rPr lang="zh-CN" altLang="en-US" sz="2000" b="1" dirty="0">
                <a:solidFill>
                  <a:srgbClr val="FC0128"/>
                </a:solidFill>
                <a:latin typeface="Comic Sans MS" pitchFamily="2" charset="0"/>
                <a:ea typeface="微软雅黑" pitchFamily="34" charset="-122"/>
              </a:rPr>
              <a:t>）动态存储元件</a:t>
            </a:r>
            <a:endParaRPr lang="en-US" altLang="zh-CN" sz="2000" b="1" dirty="0">
              <a:solidFill>
                <a:srgbClr val="FC0128"/>
              </a:solidFill>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功耗小，集成度高；</a:t>
            </a:r>
            <a:endParaRPr lang="zh-CN" altLang="en-US"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需要刷新，速度慢；</a:t>
            </a:r>
            <a:endParaRPr lang="en-US" altLang="zh-CN"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价格较低，适合做慢速大容量的半导体存储器，如主存</a:t>
            </a:r>
            <a:endParaRPr lang="zh-CN" altLang="en-US" sz="2000" dirty="0">
              <a:latin typeface="Comic Sans MS"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7.2.2 SRAM</a:t>
            </a:r>
            <a:r>
              <a:rPr lang="zh-CN" altLang="en-US" dirty="0"/>
              <a:t>芯片和</a:t>
            </a:r>
            <a:r>
              <a:rPr lang="en-US" altLang="zh-CN" dirty="0"/>
              <a:t>DRAM</a:t>
            </a:r>
            <a:r>
              <a:rPr lang="zh-CN" altLang="en-US" dirty="0"/>
              <a:t>芯片</a:t>
            </a:r>
            <a:endParaRPr lang="en-US" altLang="zh-CN" dirty="0"/>
          </a:p>
          <a:p>
            <a:pPr marL="0" indent="0">
              <a:buNone/>
            </a:pPr>
            <a:r>
              <a:rPr lang="en-US" altLang="zh-CN" dirty="0">
                <a:solidFill>
                  <a:srgbClr val="063DE8"/>
                </a:solidFill>
                <a:latin typeface="微软雅黑" pitchFamily="34" charset="-122"/>
              </a:rPr>
              <a:t>1. </a:t>
            </a:r>
            <a:r>
              <a:rPr lang="zh-CN" altLang="en-US" dirty="0">
                <a:solidFill>
                  <a:srgbClr val="063DE8"/>
                </a:solidFill>
                <a:latin typeface="微软雅黑" pitchFamily="34" charset="-122"/>
              </a:rPr>
              <a:t>存储芯片的内部结构</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3568" y="2204864"/>
            <a:ext cx="7239000" cy="3867150"/>
          </a:xfrm>
          <a:prstGeom prst="rect">
            <a:avLst/>
          </a:prstGeom>
        </p:spPr>
      </p:pic>
      <p:sp>
        <p:nvSpPr>
          <p:cNvPr id="12" name="Text Box 14"/>
          <p:cNvSpPr txBox="1">
            <a:spLocks noChangeArrowheads="1"/>
          </p:cNvSpPr>
          <p:nvPr/>
        </p:nvSpPr>
        <p:spPr bwMode="auto">
          <a:xfrm>
            <a:off x="467544" y="1637925"/>
            <a:ext cx="82809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000" b="1" dirty="0">
                <a:solidFill>
                  <a:srgbClr val="000000"/>
                </a:solidFill>
                <a:latin typeface="Comic Sans MS" pitchFamily="2" charset="0"/>
                <a:ea typeface="微软雅黑" pitchFamily="34" charset="-122"/>
              </a:rPr>
              <a:t>存储器芯片由</a:t>
            </a:r>
            <a:r>
              <a:rPr lang="zh-CN" altLang="en-US" sz="2000" b="1" dirty="0">
                <a:solidFill>
                  <a:srgbClr val="FF0000"/>
                </a:solidFill>
                <a:latin typeface="Comic Sans MS" pitchFamily="2" charset="0"/>
                <a:ea typeface="微软雅黑" pitchFamily="34" charset="-122"/>
              </a:rPr>
              <a:t>存储体</a:t>
            </a:r>
            <a:r>
              <a:rPr lang="zh-CN" altLang="en-US" sz="2000" b="1" dirty="0">
                <a:solidFill>
                  <a:srgbClr val="000000"/>
                </a:solidFill>
                <a:latin typeface="Comic Sans MS" pitchFamily="2" charset="0"/>
                <a:ea typeface="微软雅黑" pitchFamily="34" charset="-122"/>
              </a:rPr>
              <a:t>、</a:t>
            </a:r>
            <a:r>
              <a:rPr lang="en-US" altLang="zh-CN" sz="2000" b="1" dirty="0">
                <a:solidFill>
                  <a:srgbClr val="FF0000"/>
                </a:solidFill>
                <a:latin typeface="Comic Sans MS" pitchFamily="2" charset="0"/>
                <a:ea typeface="微软雅黑" pitchFamily="34" charset="-122"/>
              </a:rPr>
              <a:t>I/O</a:t>
            </a:r>
            <a:r>
              <a:rPr lang="zh-CN" altLang="en-US" sz="2000" b="1" dirty="0">
                <a:solidFill>
                  <a:srgbClr val="FF0000"/>
                </a:solidFill>
                <a:latin typeface="Comic Sans MS" pitchFamily="2" charset="0"/>
                <a:ea typeface="微软雅黑" pitchFamily="34" charset="-122"/>
              </a:rPr>
              <a:t>读写电路</a:t>
            </a:r>
            <a:r>
              <a:rPr lang="zh-CN" altLang="en-US" sz="2000" b="1" dirty="0">
                <a:solidFill>
                  <a:srgbClr val="000000"/>
                </a:solidFill>
                <a:latin typeface="Comic Sans MS" pitchFamily="2" charset="0"/>
                <a:ea typeface="微软雅黑" pitchFamily="34" charset="-122"/>
              </a:rPr>
              <a:t>、</a:t>
            </a:r>
            <a:r>
              <a:rPr lang="zh-CN" altLang="en-US" sz="2000" b="1" dirty="0">
                <a:solidFill>
                  <a:srgbClr val="FF0000"/>
                </a:solidFill>
                <a:latin typeface="Comic Sans MS" pitchFamily="2" charset="0"/>
                <a:ea typeface="微软雅黑" pitchFamily="34" charset="-122"/>
              </a:rPr>
              <a:t>地址译码</a:t>
            </a:r>
            <a:r>
              <a:rPr lang="zh-CN" altLang="en-US" sz="2000" b="1" dirty="0">
                <a:solidFill>
                  <a:srgbClr val="000000"/>
                </a:solidFill>
                <a:latin typeface="Comic Sans MS" pitchFamily="2" charset="0"/>
                <a:ea typeface="微软雅黑" pitchFamily="34" charset="-122"/>
              </a:rPr>
              <a:t>和</a:t>
            </a:r>
            <a:r>
              <a:rPr lang="zh-CN" altLang="en-US" sz="2000" b="1" dirty="0">
                <a:solidFill>
                  <a:srgbClr val="FF0000"/>
                </a:solidFill>
                <a:latin typeface="Comic Sans MS" pitchFamily="2" charset="0"/>
                <a:ea typeface="微软雅黑" pitchFamily="34" charset="-122"/>
              </a:rPr>
              <a:t>控制电路</a:t>
            </a:r>
            <a:r>
              <a:rPr lang="zh-CN" altLang="en-US" sz="2000" b="1" dirty="0">
                <a:solidFill>
                  <a:srgbClr val="000000"/>
                </a:solidFill>
                <a:latin typeface="Comic Sans MS" pitchFamily="2" charset="0"/>
                <a:ea typeface="微软雅黑" pitchFamily="34" charset="-122"/>
              </a:rPr>
              <a:t>等部分组成。</a:t>
            </a:r>
            <a:endParaRPr lang="zh-CN" altLang="en-US" sz="2000" b="1" dirty="0">
              <a:solidFill>
                <a:srgbClr val="000000"/>
              </a:solidFill>
              <a:latin typeface="Comic Sans MS"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7.2.2 SRAM</a:t>
            </a:r>
            <a:r>
              <a:rPr lang="zh-CN" altLang="en-US" dirty="0"/>
              <a:t>芯片和</a:t>
            </a:r>
            <a:r>
              <a:rPr lang="en-US" altLang="zh-CN" dirty="0"/>
              <a:t>DRAM</a:t>
            </a:r>
            <a:r>
              <a:rPr lang="zh-CN" altLang="en-US" dirty="0"/>
              <a:t>芯片</a:t>
            </a:r>
            <a:endParaRPr lang="en-US" altLang="zh-CN" dirty="0"/>
          </a:p>
          <a:p>
            <a:pPr marL="0" indent="0">
              <a:buNone/>
            </a:pPr>
            <a:r>
              <a:rPr lang="en-US" altLang="zh-CN" dirty="0">
                <a:solidFill>
                  <a:srgbClr val="063DE8"/>
                </a:solidFill>
                <a:latin typeface="微软雅黑" pitchFamily="34" charset="-122"/>
              </a:rPr>
              <a:t>1. </a:t>
            </a:r>
            <a:r>
              <a:rPr lang="zh-CN" altLang="en-US" dirty="0">
                <a:solidFill>
                  <a:srgbClr val="063DE8"/>
                </a:solidFill>
                <a:latin typeface="微软雅黑" pitchFamily="34" charset="-122"/>
              </a:rPr>
              <a:t>存储芯片的内部结构</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Text Box 8"/>
          <p:cNvSpPr txBox="1">
            <a:spLocks noChangeArrowheads="1"/>
          </p:cNvSpPr>
          <p:nvPr/>
        </p:nvSpPr>
        <p:spPr bwMode="auto">
          <a:xfrm>
            <a:off x="179512" y="1628800"/>
            <a:ext cx="316835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a:solidFill>
                  <a:srgbClr val="FC0128"/>
                </a:solidFill>
                <a:latin typeface="Comic Sans MS" pitchFamily="2" charset="0"/>
                <a:ea typeface="微软雅黑" pitchFamily="34" charset="-122"/>
              </a:rPr>
              <a:t>1</a:t>
            </a:r>
            <a:r>
              <a:rPr lang="zh-CN" altLang="en-US" sz="2000" b="1" dirty="0">
                <a:solidFill>
                  <a:srgbClr val="FC0128"/>
                </a:solidFill>
                <a:latin typeface="Comic Sans MS" pitchFamily="2" charset="0"/>
                <a:ea typeface="微软雅黑" pitchFamily="34" charset="-122"/>
              </a:rPr>
              <a:t>）存储体（存储矩阵）</a:t>
            </a:r>
            <a:endParaRPr lang="en-US" altLang="zh-CN" sz="2000" b="1" dirty="0">
              <a:solidFill>
                <a:srgbClr val="FC0128"/>
              </a:solidFill>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存储单元的集合</a:t>
            </a:r>
            <a:endParaRPr lang="en-US" altLang="zh-CN"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en-US" altLang="zh-CN" sz="2000" dirty="0">
                <a:latin typeface="Comic Sans MS" pitchFamily="2" charset="0"/>
                <a:ea typeface="微软雅黑" pitchFamily="34" charset="-122"/>
              </a:rPr>
              <a:t>4096</a:t>
            </a:r>
            <a:r>
              <a:rPr lang="zh-CN" altLang="en-US" sz="2000" dirty="0">
                <a:latin typeface="Comic Sans MS" pitchFamily="2" charset="0"/>
                <a:ea typeface="微软雅黑" pitchFamily="34" charset="-122"/>
              </a:rPr>
              <a:t>个存储元被排成</a:t>
            </a:r>
            <a:r>
              <a:rPr lang="en-US" altLang="zh-CN" sz="2000" dirty="0">
                <a:latin typeface="Comic Sans MS" pitchFamily="2" charset="0"/>
                <a:ea typeface="微软雅黑" pitchFamily="34" charset="-122"/>
              </a:rPr>
              <a:t>64X64</a:t>
            </a:r>
            <a:r>
              <a:rPr lang="zh-CN" altLang="en-US" sz="2000" dirty="0">
                <a:latin typeface="Comic Sans MS" pitchFamily="2" charset="0"/>
                <a:ea typeface="微软雅黑" pitchFamily="34" charset="-122"/>
              </a:rPr>
              <a:t>的存储阵列，称为位平面</a:t>
            </a:r>
            <a:endParaRPr lang="en-US" altLang="zh-CN"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en-US" altLang="zh-CN" sz="2000" dirty="0">
                <a:latin typeface="Comic Sans MS" pitchFamily="2" charset="0"/>
                <a:ea typeface="微软雅黑" pitchFamily="34" charset="-122"/>
              </a:rPr>
              <a:t>8</a:t>
            </a:r>
            <a:r>
              <a:rPr lang="zh-CN" altLang="en-US" sz="2000" dirty="0">
                <a:latin typeface="Comic Sans MS" pitchFamily="2" charset="0"/>
                <a:ea typeface="微软雅黑" pitchFamily="34" charset="-122"/>
              </a:rPr>
              <a:t>个位平面构成</a:t>
            </a:r>
            <a:r>
              <a:rPr lang="en-US" altLang="zh-CN" sz="2000" dirty="0">
                <a:latin typeface="Comic Sans MS" pitchFamily="2" charset="0"/>
                <a:ea typeface="微软雅黑" pitchFamily="34" charset="-122"/>
              </a:rPr>
              <a:t>4096</a:t>
            </a:r>
            <a:r>
              <a:rPr lang="zh-CN" altLang="en-US" sz="2000" dirty="0">
                <a:latin typeface="Comic Sans MS" pitchFamily="2" charset="0"/>
                <a:ea typeface="微软雅黑" pitchFamily="34" charset="-122"/>
              </a:rPr>
              <a:t>字节的存储体</a:t>
            </a:r>
            <a:endParaRPr lang="en-US" altLang="zh-CN" sz="2000" dirty="0">
              <a:latin typeface="Comic Sans MS" pitchFamily="2" charset="0"/>
              <a:ea typeface="微软雅黑" pitchFamily="34" charset="-122"/>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33981" y="1124744"/>
            <a:ext cx="5661318" cy="3024336"/>
          </a:xfrm>
          <a:prstGeom prst="rect">
            <a:avLst/>
          </a:prstGeom>
        </p:spPr>
      </p:pic>
      <p:sp>
        <p:nvSpPr>
          <p:cNvPr id="11" name="Text Box 8"/>
          <p:cNvSpPr txBox="1">
            <a:spLocks noChangeArrowheads="1"/>
          </p:cNvSpPr>
          <p:nvPr/>
        </p:nvSpPr>
        <p:spPr bwMode="auto">
          <a:xfrm>
            <a:off x="190658" y="4221088"/>
            <a:ext cx="89898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由</a:t>
            </a:r>
            <a:r>
              <a:rPr lang="en-US" altLang="zh-CN" sz="2000" dirty="0">
                <a:latin typeface="Comic Sans MS" pitchFamily="2" charset="0"/>
                <a:ea typeface="微软雅黑" pitchFamily="34" charset="-122"/>
              </a:rPr>
              <a:t>X</a:t>
            </a:r>
            <a:r>
              <a:rPr lang="zh-CN" altLang="en-US" sz="2000" dirty="0">
                <a:latin typeface="Comic Sans MS" pitchFamily="2" charset="0"/>
                <a:ea typeface="微软雅黑" pitchFamily="34" charset="-122"/>
              </a:rPr>
              <a:t>选择线（行选择线）和</a:t>
            </a:r>
            <a:r>
              <a:rPr lang="en-US" altLang="zh-CN" sz="2000" dirty="0">
                <a:latin typeface="Comic Sans MS" pitchFamily="2" charset="0"/>
                <a:ea typeface="微软雅黑" pitchFamily="34" charset="-122"/>
              </a:rPr>
              <a:t>Y</a:t>
            </a:r>
            <a:r>
              <a:rPr lang="zh-CN" altLang="en-US" sz="2000" dirty="0">
                <a:latin typeface="Comic Sans MS" pitchFamily="2" charset="0"/>
                <a:ea typeface="微软雅黑" pitchFamily="34" charset="-122"/>
              </a:rPr>
              <a:t>选择线（列选择线）来选择所需单元</a:t>
            </a:r>
            <a:endParaRPr lang="en-US" altLang="zh-CN"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不同位平面的相同行、列上的位同时被读出或写入</a:t>
            </a:r>
            <a:endParaRPr lang="zh-CN" altLang="en-US" sz="2000" dirty="0">
              <a:latin typeface="Comic Sans MS"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7.2.2 SRAM</a:t>
            </a:r>
            <a:r>
              <a:rPr lang="zh-CN" altLang="en-US" dirty="0"/>
              <a:t>芯片和</a:t>
            </a:r>
            <a:r>
              <a:rPr lang="en-US" altLang="zh-CN" dirty="0"/>
              <a:t>DRAM</a:t>
            </a:r>
            <a:r>
              <a:rPr lang="zh-CN" altLang="en-US" dirty="0"/>
              <a:t>芯片</a:t>
            </a:r>
            <a:endParaRPr lang="en-US" altLang="zh-CN" dirty="0"/>
          </a:p>
          <a:p>
            <a:pPr marL="0" indent="0">
              <a:buNone/>
            </a:pPr>
            <a:r>
              <a:rPr lang="en-US" altLang="zh-CN" dirty="0">
                <a:solidFill>
                  <a:srgbClr val="063DE8"/>
                </a:solidFill>
                <a:latin typeface="微软雅黑" pitchFamily="34" charset="-122"/>
              </a:rPr>
              <a:t>1. </a:t>
            </a:r>
            <a:r>
              <a:rPr lang="zh-CN" altLang="en-US" dirty="0">
                <a:solidFill>
                  <a:srgbClr val="063DE8"/>
                </a:solidFill>
                <a:latin typeface="微软雅黑" pitchFamily="34" charset="-122"/>
              </a:rPr>
              <a:t>存储芯片的内部结构</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Text Box 8"/>
          <p:cNvSpPr txBox="1">
            <a:spLocks noChangeArrowheads="1"/>
          </p:cNvSpPr>
          <p:nvPr/>
        </p:nvSpPr>
        <p:spPr bwMode="auto">
          <a:xfrm>
            <a:off x="107504" y="1556792"/>
            <a:ext cx="403244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a:solidFill>
                  <a:srgbClr val="FC0128"/>
                </a:solidFill>
                <a:latin typeface="Comic Sans MS" pitchFamily="2" charset="0"/>
                <a:ea typeface="微软雅黑" pitchFamily="34" charset="-122"/>
              </a:rPr>
              <a:t>2</a:t>
            </a:r>
            <a:r>
              <a:rPr lang="zh-CN" altLang="en-US" sz="2000" b="1" dirty="0">
                <a:solidFill>
                  <a:srgbClr val="FC0128"/>
                </a:solidFill>
                <a:latin typeface="Comic Sans MS" pitchFamily="2" charset="0"/>
                <a:ea typeface="微软雅黑" pitchFamily="34" charset="-122"/>
              </a:rPr>
              <a:t>）地址译码器：</a:t>
            </a:r>
            <a:r>
              <a:rPr lang="zh-CN" altLang="en-US" sz="2000" b="1" dirty="0">
                <a:latin typeface="Comic Sans MS" pitchFamily="2" charset="0"/>
                <a:ea typeface="微软雅黑" pitchFamily="34" charset="-122"/>
              </a:rPr>
              <a:t>将地址转换为译码输出线上的高电平，以便驱动相应的读写电路</a:t>
            </a:r>
            <a:endParaRPr lang="en-US" altLang="zh-CN" sz="2000" b="1" dirty="0">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一维译码</a:t>
            </a:r>
            <a:endParaRPr lang="en-US" altLang="zh-CN" sz="2000" dirty="0">
              <a:latin typeface="Comic Sans MS" pitchFamily="2" charset="0"/>
              <a:ea typeface="微软雅黑" pitchFamily="34" charset="-122"/>
            </a:endParaRPr>
          </a:p>
          <a:p>
            <a:pPr marL="800100" lvl="1" indent="-342900" eaLnBrk="0" hangingPunct="0">
              <a:lnSpc>
                <a:spcPct val="120000"/>
              </a:lnSpc>
              <a:buFont typeface="Wingdings" charset="2"/>
              <a:buChar char="ü"/>
            </a:pPr>
            <a:r>
              <a:rPr lang="zh-CN" altLang="en-US" sz="2000" dirty="0">
                <a:latin typeface="Comic Sans MS" pitchFamily="2" charset="0"/>
                <a:ea typeface="微软雅黑" pitchFamily="34" charset="-122"/>
              </a:rPr>
              <a:t>适用于小容量的静态存储器</a:t>
            </a:r>
            <a:endParaRPr lang="en-US" altLang="zh-CN" sz="2000" dirty="0">
              <a:latin typeface="Comic Sans MS" pitchFamily="2" charset="0"/>
              <a:ea typeface="微软雅黑" pitchFamily="34" charset="-122"/>
            </a:endParaRPr>
          </a:p>
          <a:p>
            <a:pPr marL="800100" lvl="1" indent="-342900" eaLnBrk="0" hangingPunct="0">
              <a:lnSpc>
                <a:spcPct val="120000"/>
              </a:lnSpc>
              <a:buFont typeface="Wingdings" charset="2"/>
              <a:buChar char="ü"/>
            </a:pPr>
            <a:r>
              <a:rPr lang="zh-CN" altLang="en-US" sz="2000" dirty="0">
                <a:latin typeface="Comic Sans MS" pitchFamily="2" charset="0"/>
                <a:ea typeface="微软雅黑" pitchFamily="34" charset="-122"/>
              </a:rPr>
              <a:t>字片式芯片</a:t>
            </a:r>
            <a:endParaRPr lang="en-US" altLang="zh-CN"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二维译码</a:t>
            </a:r>
            <a:endParaRPr lang="en-US" altLang="zh-CN" sz="2000" dirty="0">
              <a:latin typeface="Comic Sans MS" pitchFamily="2" charset="0"/>
              <a:ea typeface="微软雅黑" pitchFamily="34" charset="-122"/>
            </a:endParaRPr>
          </a:p>
          <a:p>
            <a:pPr marL="800100" lvl="1" indent="-342900" eaLnBrk="0" hangingPunct="0">
              <a:lnSpc>
                <a:spcPct val="120000"/>
              </a:lnSpc>
              <a:buFont typeface="Wingdings" charset="2"/>
              <a:buChar char="Ø"/>
            </a:pPr>
            <a:r>
              <a:rPr lang="zh-CN" altLang="en-US" sz="2000" dirty="0">
                <a:latin typeface="Comic Sans MS" pitchFamily="2" charset="0"/>
                <a:ea typeface="微软雅黑" pitchFamily="34" charset="-122"/>
              </a:rPr>
              <a:t>适用于大容量的动态存储器</a:t>
            </a:r>
            <a:endParaRPr lang="en-US" altLang="zh-CN" sz="2000" dirty="0">
              <a:latin typeface="Comic Sans MS" pitchFamily="2" charset="0"/>
              <a:ea typeface="微软雅黑" pitchFamily="34" charset="-122"/>
            </a:endParaRPr>
          </a:p>
          <a:p>
            <a:pPr marL="800100" lvl="1" indent="-342900" eaLnBrk="0" hangingPunct="0">
              <a:lnSpc>
                <a:spcPct val="120000"/>
              </a:lnSpc>
              <a:buFont typeface="Wingdings" charset="2"/>
              <a:buChar char="Ø"/>
            </a:pPr>
            <a:r>
              <a:rPr lang="zh-CN" altLang="en-US" sz="2000" dirty="0">
                <a:latin typeface="Comic Sans MS" pitchFamily="2" charset="0"/>
                <a:ea typeface="微软雅黑" pitchFamily="34" charset="-122"/>
              </a:rPr>
              <a:t>位片式芯片</a:t>
            </a:r>
            <a:endParaRPr lang="en-US" altLang="zh-CN" sz="2000" dirty="0">
              <a:latin typeface="Comic Sans MS" pitchFamily="2" charset="0"/>
              <a:ea typeface="微软雅黑" pitchFamily="34"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17180" y="1191667"/>
            <a:ext cx="5038725" cy="35528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   </a:t>
            </a:r>
            <a:endParaRPr lang="zh-CN" altLang="en-US" dirty="0"/>
          </a:p>
        </p:txBody>
      </p:sp>
      <p:sp>
        <p:nvSpPr>
          <p:cNvPr id="4099" name="内容占位符 2"/>
          <p:cNvSpPr>
            <a:spLocks noGrp="1"/>
          </p:cNvSpPr>
          <p:nvPr>
            <p:ph idx="1"/>
          </p:nvPr>
        </p:nvSpPr>
        <p:spPr/>
        <p:txBody>
          <a:bodyPr/>
          <a:lstStyle/>
          <a:p>
            <a:pPr marL="0" indent="0">
              <a:buNone/>
            </a:pPr>
            <a:r>
              <a:rPr lang="en-US" altLang="zh-CN" dirty="0"/>
              <a:t>7.1 </a:t>
            </a:r>
            <a:r>
              <a:rPr lang="zh-CN" altLang="en-US" dirty="0"/>
              <a:t>存储器概述</a:t>
            </a:r>
            <a:endParaRPr lang="en-US" altLang="zh-CN" dirty="0"/>
          </a:p>
          <a:p>
            <a:pPr marL="0" indent="0">
              <a:buNone/>
            </a:pPr>
            <a:r>
              <a:rPr lang="en-US" altLang="zh-CN" dirty="0"/>
              <a:t>7.2 </a:t>
            </a:r>
            <a:r>
              <a:rPr lang="zh-CN" altLang="en-US" dirty="0"/>
              <a:t>半导体随机存取存储器</a:t>
            </a:r>
            <a:r>
              <a:rPr lang="zh-CN" altLang="en-US" dirty="0">
                <a:solidFill>
                  <a:srgbClr val="FF0000"/>
                </a:solidFill>
              </a:rPr>
              <a:t>（重点、难点）</a:t>
            </a:r>
            <a:endParaRPr lang="en-US" altLang="zh-CN" dirty="0">
              <a:solidFill>
                <a:srgbClr val="FF0000"/>
              </a:solidFill>
            </a:endParaRPr>
          </a:p>
          <a:p>
            <a:pPr marL="0" indent="0">
              <a:buNone/>
            </a:pPr>
            <a:r>
              <a:rPr lang="en-US" altLang="zh-CN" dirty="0"/>
              <a:t>7.3 </a:t>
            </a:r>
            <a:r>
              <a:rPr lang="zh-CN" altLang="en-US" dirty="0"/>
              <a:t>存储器芯片的扩展及其与</a:t>
            </a:r>
            <a:r>
              <a:rPr lang="en-US" altLang="zh-CN" dirty="0"/>
              <a:t>CPU</a:t>
            </a:r>
            <a:r>
              <a:rPr lang="zh-CN" altLang="en-US" dirty="0"/>
              <a:t>的连接</a:t>
            </a:r>
            <a:r>
              <a:rPr lang="zh-CN" altLang="en-US" dirty="0">
                <a:solidFill>
                  <a:srgbClr val="FF0000"/>
                </a:solidFill>
              </a:rPr>
              <a:t>（重点、难点）</a:t>
            </a:r>
            <a:endParaRPr lang="en-US" altLang="zh-CN" dirty="0"/>
          </a:p>
          <a:p>
            <a:pPr marL="0" indent="0">
              <a:buNone/>
            </a:pPr>
            <a:r>
              <a:rPr lang="en-US" altLang="zh-CN" dirty="0"/>
              <a:t>7.4 </a:t>
            </a:r>
            <a:r>
              <a:rPr lang="zh-CN" altLang="en-US" dirty="0"/>
              <a:t>半导体只读存储器和</a:t>
            </a:r>
            <a:r>
              <a:rPr lang="en-US" altLang="zh-CN" dirty="0"/>
              <a:t>Flash</a:t>
            </a:r>
            <a:r>
              <a:rPr lang="zh-CN" altLang="en-US" dirty="0"/>
              <a:t>存储器</a:t>
            </a:r>
            <a:r>
              <a:rPr lang="zh-CN" altLang="en-US" dirty="0">
                <a:solidFill>
                  <a:srgbClr val="FF0000"/>
                </a:solidFill>
              </a:rPr>
              <a:t>（自学）</a:t>
            </a:r>
            <a:endParaRPr lang="en-US" altLang="zh-CN" dirty="0"/>
          </a:p>
          <a:p>
            <a:pPr marL="0" indent="0">
              <a:buNone/>
            </a:pPr>
            <a:r>
              <a:rPr lang="en-US" altLang="zh-CN" dirty="0"/>
              <a:t>7.5 </a:t>
            </a:r>
            <a:r>
              <a:rPr lang="zh-CN" altLang="en-US" dirty="0"/>
              <a:t>并行存储器结构技术</a:t>
            </a:r>
            <a:endParaRPr lang="en-US" altLang="zh-CN" dirty="0"/>
          </a:p>
          <a:p>
            <a:pPr marL="0" indent="0">
              <a:buNone/>
            </a:pPr>
            <a:r>
              <a:rPr lang="en-US" altLang="zh-CN" dirty="0"/>
              <a:t>7.6 </a:t>
            </a:r>
            <a:r>
              <a:rPr lang="zh-CN" altLang="en-US" dirty="0"/>
              <a:t>高速缓冲存储器</a:t>
            </a:r>
            <a:r>
              <a:rPr lang="zh-CN" altLang="en-US" dirty="0">
                <a:solidFill>
                  <a:srgbClr val="FF0000"/>
                </a:solidFill>
              </a:rPr>
              <a:t>（重点、难点）</a:t>
            </a:r>
            <a:endParaRPr lang="en-US" altLang="zh-CN" dirty="0"/>
          </a:p>
          <a:p>
            <a:pPr marL="0" indent="0">
              <a:buNone/>
            </a:pPr>
            <a:r>
              <a:rPr lang="en-US" altLang="zh-CN" dirty="0"/>
              <a:t>7.7 </a:t>
            </a:r>
            <a:r>
              <a:rPr lang="zh-CN" altLang="en-US" dirty="0"/>
              <a:t>虚拟存储器</a:t>
            </a:r>
            <a:r>
              <a:rPr lang="zh-CN" altLang="en-US" dirty="0">
                <a:solidFill>
                  <a:srgbClr val="FF0000"/>
                </a:solidFill>
              </a:rPr>
              <a:t>（自学）</a:t>
            </a:r>
            <a:endParaRPr lang="en-US" altLang="zh-CN" dirty="0">
              <a:solidFill>
                <a:srgbClr val="FF0000"/>
              </a:solidFill>
            </a:endParaRPr>
          </a:p>
          <a:p>
            <a:pPr marL="0" indent="0">
              <a:buNone/>
            </a:pPr>
            <a:endParaRPr lang="en-US" altLang="zh-CN" dirty="0"/>
          </a:p>
        </p:txBody>
      </p:sp>
      <p:sp>
        <p:nvSpPr>
          <p:cNvPr id="5" name="页脚占位符 4"/>
          <p:cNvSpPr>
            <a:spLocks noGrp="1"/>
          </p:cNvSpPr>
          <p:nvPr>
            <p:ph type="ftr" sz="quarter" idx="11"/>
          </p:nvPr>
        </p:nvSpPr>
        <p:spPr/>
        <p:txBody>
          <a:bodyPr/>
          <a:lstStyle/>
          <a:p>
            <a:r>
              <a:rPr lang="zh-CN" altLang="en-US" dirty="0"/>
              <a:t>计算机与通信工程学院</a:t>
            </a:r>
            <a:r>
              <a:rPr lang="en-US" altLang="zh-CN" dirty="0"/>
              <a:t>—</a:t>
            </a:r>
            <a:r>
              <a:rPr lang="zh-CN" altLang="en-US" dirty="0"/>
              <a:t>计算机组成原理</a:t>
            </a:r>
            <a:endParaRPr lang="zh-CN" altLang="en-US" dirty="0"/>
          </a:p>
        </p:txBody>
      </p:sp>
      <p:sp>
        <p:nvSpPr>
          <p:cNvPr id="6" name="灯片编号占位符 5"/>
          <p:cNvSpPr>
            <a:spLocks noGrp="1"/>
          </p:cNvSpPr>
          <p:nvPr>
            <p:ph type="sldNum" sz="quarter" idx="12"/>
          </p:nvPr>
        </p:nvSpPr>
        <p:spPr/>
        <p:txBody>
          <a:bodyPr/>
          <a:lstStyle/>
          <a:p>
            <a:fld id="{9096A2B2-0481-42F5-B7CC-47EEF504A14A}" type="slidenum">
              <a:rPr lang="zh-CN" altLang="en-US" smtClean="0"/>
            </a:fld>
            <a:endParaRPr lang="zh-CN" altLang="en-US"/>
          </a:p>
        </p:txBody>
      </p:sp>
      <p:sp>
        <p:nvSpPr>
          <p:cNvPr id="4" name="日期占位符 3"/>
          <p:cNvSpPr>
            <a:spLocks noGrp="1"/>
          </p:cNvSpPr>
          <p:nvPr>
            <p:ph type="dt" sz="quarter" idx="10"/>
          </p:nvPr>
        </p:nvSpPr>
        <p:spPr/>
        <p:txBody>
          <a:bodyPr/>
          <a:lstStyle/>
          <a:p>
            <a:fld id="{E1DE5919-6F87-499E-ABEF-6636EFFDBF2E}" type="datetime1">
              <a:rPr lang="zh-CN" altLang="en-US" smtClean="0"/>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7.2.2 SRAM</a:t>
            </a:r>
            <a:r>
              <a:rPr lang="zh-CN" altLang="en-US" dirty="0"/>
              <a:t>芯片和</a:t>
            </a:r>
            <a:r>
              <a:rPr lang="en-US" altLang="zh-CN" dirty="0"/>
              <a:t>DRAM</a:t>
            </a:r>
            <a:r>
              <a:rPr lang="zh-CN" altLang="en-US" dirty="0"/>
              <a:t>芯片</a:t>
            </a:r>
            <a:endParaRPr lang="en-US" altLang="zh-CN" dirty="0"/>
          </a:p>
          <a:p>
            <a:pPr marL="0" indent="0">
              <a:buNone/>
            </a:pPr>
            <a:r>
              <a:rPr lang="en-US" altLang="zh-CN" dirty="0">
                <a:solidFill>
                  <a:srgbClr val="063DE8"/>
                </a:solidFill>
                <a:latin typeface="微软雅黑" pitchFamily="34" charset="-122"/>
              </a:rPr>
              <a:t>1. </a:t>
            </a:r>
            <a:r>
              <a:rPr lang="zh-CN" altLang="en-US" dirty="0">
                <a:solidFill>
                  <a:srgbClr val="063DE8"/>
                </a:solidFill>
                <a:latin typeface="微软雅黑" pitchFamily="34" charset="-122"/>
              </a:rPr>
              <a:t>存储芯片的内部结构</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Text Box 8"/>
          <p:cNvSpPr txBox="1">
            <a:spLocks noChangeArrowheads="1"/>
          </p:cNvSpPr>
          <p:nvPr/>
        </p:nvSpPr>
        <p:spPr bwMode="auto">
          <a:xfrm>
            <a:off x="107504" y="1556792"/>
            <a:ext cx="338437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a:solidFill>
                  <a:srgbClr val="FC0128"/>
                </a:solidFill>
                <a:latin typeface="Comic Sans MS" pitchFamily="2" charset="0"/>
                <a:ea typeface="微软雅黑" pitchFamily="34" charset="-122"/>
              </a:rPr>
              <a:t>3</a:t>
            </a:r>
            <a:r>
              <a:rPr lang="zh-CN" altLang="en-US" sz="2000" b="1" dirty="0">
                <a:solidFill>
                  <a:srgbClr val="FC0128"/>
                </a:solidFill>
                <a:latin typeface="Comic Sans MS" pitchFamily="2" charset="0"/>
                <a:ea typeface="微软雅黑" pitchFamily="34" charset="-122"/>
              </a:rPr>
              <a:t>）驱动器</a:t>
            </a:r>
            <a:endParaRPr lang="en-US" altLang="zh-CN" sz="2000" b="1" dirty="0">
              <a:solidFill>
                <a:srgbClr val="FC0128"/>
              </a:solidFill>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双译码结构中，一条</a:t>
            </a:r>
            <a:r>
              <a:rPr lang="en-US" altLang="zh-CN" sz="2000" dirty="0">
                <a:latin typeface="Comic Sans MS" pitchFamily="2" charset="0"/>
                <a:ea typeface="微软雅黑" pitchFamily="34" charset="-122"/>
              </a:rPr>
              <a:t>X</a:t>
            </a:r>
            <a:r>
              <a:rPr lang="zh-CN" altLang="en-US" sz="2000" dirty="0">
                <a:latin typeface="Comic Sans MS" pitchFamily="2" charset="0"/>
                <a:ea typeface="微软雅黑" pitchFamily="34" charset="-122"/>
              </a:rPr>
              <a:t>方向的选择线要控制在其上的各个存储单元的字选择线，所以负载较大，因此需要在译码器输出后加驱动器。</a:t>
            </a:r>
            <a:endParaRPr lang="en-US" altLang="zh-CN" sz="2000" dirty="0">
              <a:latin typeface="Comic Sans MS" pitchFamily="2" charset="0"/>
              <a:ea typeface="微软雅黑" pitchFamily="34" charset="-122"/>
            </a:endParaRPr>
          </a:p>
        </p:txBody>
      </p:sp>
      <p:sp>
        <p:nvSpPr>
          <p:cNvPr id="10" name="Text Box 8"/>
          <p:cNvSpPr txBox="1">
            <a:spLocks noChangeArrowheads="1"/>
          </p:cNvSpPr>
          <p:nvPr/>
        </p:nvSpPr>
        <p:spPr bwMode="auto">
          <a:xfrm>
            <a:off x="107504" y="4316903"/>
            <a:ext cx="81369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a:solidFill>
                  <a:srgbClr val="FC0128"/>
                </a:solidFill>
                <a:latin typeface="Comic Sans MS" pitchFamily="2" charset="0"/>
                <a:ea typeface="微软雅黑" pitchFamily="34" charset="-122"/>
              </a:rPr>
              <a:t>4</a:t>
            </a:r>
            <a:r>
              <a:rPr lang="zh-CN" altLang="en-US" sz="2000" b="1" dirty="0">
                <a:solidFill>
                  <a:srgbClr val="FC0128"/>
                </a:solidFill>
                <a:latin typeface="Comic Sans MS" pitchFamily="2" charset="0"/>
                <a:ea typeface="微软雅黑" pitchFamily="34" charset="-122"/>
              </a:rPr>
              <a:t>）</a:t>
            </a:r>
            <a:r>
              <a:rPr lang="en-US" altLang="zh-CN" sz="2000" b="1" dirty="0">
                <a:solidFill>
                  <a:srgbClr val="FC0128"/>
                </a:solidFill>
                <a:latin typeface="Comic Sans MS" pitchFamily="2" charset="0"/>
                <a:ea typeface="微软雅黑" pitchFamily="34" charset="-122"/>
              </a:rPr>
              <a:t>I/O</a:t>
            </a:r>
            <a:r>
              <a:rPr lang="zh-CN" altLang="en-US" sz="2000" b="1" dirty="0">
                <a:solidFill>
                  <a:srgbClr val="FC0128"/>
                </a:solidFill>
                <a:latin typeface="Comic Sans MS" pitchFamily="2" charset="0"/>
                <a:ea typeface="微软雅黑" pitchFamily="34" charset="-122"/>
              </a:rPr>
              <a:t>控制电路</a:t>
            </a:r>
            <a:endParaRPr lang="en-US" altLang="zh-CN" sz="2000" b="1" dirty="0">
              <a:solidFill>
                <a:srgbClr val="FC0128"/>
              </a:solidFill>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用以控制被选中的单元的读出和写入，具有放大信息的作用。</a:t>
            </a:r>
            <a:endParaRPr lang="en-US" altLang="zh-CN" sz="2000" dirty="0">
              <a:latin typeface="Comic Sans MS" pitchFamily="2" charset="0"/>
              <a:ea typeface="微软雅黑" pitchFamily="34" charset="-122"/>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47864" y="992657"/>
            <a:ext cx="5863459" cy="31323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7.2.2 SRAM</a:t>
            </a:r>
            <a:r>
              <a:rPr lang="zh-CN" altLang="en-US" dirty="0"/>
              <a:t>芯片和</a:t>
            </a:r>
            <a:r>
              <a:rPr lang="en-US" altLang="zh-CN" dirty="0"/>
              <a:t>DRAM</a:t>
            </a:r>
            <a:r>
              <a:rPr lang="zh-CN" altLang="en-US" dirty="0"/>
              <a:t>芯片</a:t>
            </a:r>
            <a:endParaRPr lang="en-US" altLang="zh-CN" dirty="0"/>
          </a:p>
          <a:p>
            <a:pPr marL="0" indent="0">
              <a:buNone/>
            </a:pPr>
            <a:r>
              <a:rPr lang="en-US" altLang="zh-CN" dirty="0">
                <a:solidFill>
                  <a:srgbClr val="063DE8"/>
                </a:solidFill>
                <a:latin typeface="微软雅黑" pitchFamily="34" charset="-122"/>
              </a:rPr>
              <a:t>1. </a:t>
            </a:r>
            <a:r>
              <a:rPr lang="zh-CN" altLang="en-US" dirty="0">
                <a:solidFill>
                  <a:srgbClr val="063DE8"/>
                </a:solidFill>
                <a:latin typeface="微软雅黑" pitchFamily="34" charset="-122"/>
              </a:rPr>
              <a:t>存储芯片的内部结构</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Text Box 8"/>
          <p:cNvSpPr txBox="1">
            <a:spLocks noChangeArrowheads="1"/>
          </p:cNvSpPr>
          <p:nvPr/>
        </p:nvSpPr>
        <p:spPr bwMode="auto">
          <a:xfrm>
            <a:off x="107504" y="1556792"/>
            <a:ext cx="338437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a:solidFill>
                  <a:srgbClr val="FC0128"/>
                </a:solidFill>
                <a:latin typeface="Comic Sans MS" pitchFamily="2" charset="0"/>
                <a:ea typeface="微软雅黑" pitchFamily="34" charset="-122"/>
              </a:rPr>
              <a:t>5</a:t>
            </a:r>
            <a:r>
              <a:rPr lang="zh-CN" altLang="en-US" sz="2000" b="1" dirty="0">
                <a:solidFill>
                  <a:srgbClr val="FC0128"/>
                </a:solidFill>
                <a:latin typeface="Comic Sans MS" pitchFamily="2" charset="0"/>
                <a:ea typeface="微软雅黑" pitchFamily="34" charset="-122"/>
              </a:rPr>
              <a:t>）片选控制信号</a:t>
            </a:r>
            <a:endParaRPr lang="en-US" altLang="zh-CN" sz="2000" b="1" dirty="0">
              <a:solidFill>
                <a:srgbClr val="FC0128"/>
              </a:solidFill>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将一定数量的芯片按特定方式连接成一个完整的存储器</a:t>
            </a:r>
            <a:endParaRPr lang="en-US" altLang="zh-CN"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访问某个字是，必须选中该字所在的芯片，而其他芯片不被选中</a:t>
            </a:r>
            <a:endParaRPr lang="en-US" altLang="zh-CN" sz="2000" dirty="0">
              <a:latin typeface="Comic Sans MS" pitchFamily="2" charset="0"/>
              <a:ea typeface="微软雅黑" pitchFamily="34" charset="-122"/>
            </a:endParaRPr>
          </a:p>
        </p:txBody>
      </p:sp>
      <p:sp>
        <p:nvSpPr>
          <p:cNvPr id="10" name="Text Box 8"/>
          <p:cNvSpPr txBox="1">
            <a:spLocks noChangeArrowheads="1"/>
          </p:cNvSpPr>
          <p:nvPr/>
        </p:nvSpPr>
        <p:spPr bwMode="auto">
          <a:xfrm>
            <a:off x="107504" y="4316903"/>
            <a:ext cx="89289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en-US" altLang="zh-CN" sz="2000" b="1" dirty="0">
                <a:solidFill>
                  <a:srgbClr val="FC0128"/>
                </a:solidFill>
                <a:latin typeface="Comic Sans MS" pitchFamily="2" charset="0"/>
                <a:ea typeface="微软雅黑" pitchFamily="34" charset="-122"/>
              </a:rPr>
              <a:t>6</a:t>
            </a:r>
            <a:r>
              <a:rPr lang="zh-CN" altLang="en-US" sz="2000" b="1" dirty="0">
                <a:solidFill>
                  <a:srgbClr val="FC0128"/>
                </a:solidFill>
                <a:latin typeface="Comic Sans MS" pitchFamily="2" charset="0"/>
                <a:ea typeface="微软雅黑" pitchFamily="34" charset="-122"/>
              </a:rPr>
              <a:t>）读写控制信号</a:t>
            </a:r>
            <a:endParaRPr lang="en-US" altLang="zh-CN" sz="2000" b="1" dirty="0">
              <a:solidFill>
                <a:srgbClr val="FC0128"/>
              </a:solidFill>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根据</a:t>
            </a:r>
            <a:r>
              <a:rPr lang="en-US" altLang="zh-CN" sz="2000" dirty="0">
                <a:latin typeface="Comic Sans MS" pitchFamily="2" charset="0"/>
                <a:ea typeface="微软雅黑" pitchFamily="34" charset="-122"/>
              </a:rPr>
              <a:t>CPU</a:t>
            </a:r>
            <a:r>
              <a:rPr lang="zh-CN" altLang="en-US" sz="2000" dirty="0">
                <a:latin typeface="Comic Sans MS" pitchFamily="2" charset="0"/>
                <a:ea typeface="微软雅黑" pitchFamily="34" charset="-122"/>
              </a:rPr>
              <a:t>给出的是读命令还是写命令，控制被选中的存储单元进行读或写。</a:t>
            </a:r>
            <a:endParaRPr lang="en-US" altLang="zh-CN" sz="2000" dirty="0">
              <a:latin typeface="Comic Sans MS" pitchFamily="2" charset="0"/>
              <a:ea typeface="微软雅黑" pitchFamily="34" charset="-122"/>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47864" y="992657"/>
            <a:ext cx="5863459" cy="31323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7.2.2 SRAM</a:t>
            </a:r>
            <a:r>
              <a:rPr lang="zh-CN" altLang="en-US" dirty="0"/>
              <a:t>芯片和</a:t>
            </a:r>
            <a:r>
              <a:rPr lang="en-US" altLang="zh-CN" dirty="0"/>
              <a:t>DRAM</a:t>
            </a:r>
            <a:r>
              <a:rPr lang="zh-CN" altLang="en-US" dirty="0"/>
              <a:t>芯片</a:t>
            </a:r>
            <a:endParaRPr lang="en-US" altLang="zh-CN" dirty="0"/>
          </a:p>
          <a:p>
            <a:pPr marL="0" indent="0">
              <a:buNone/>
            </a:pPr>
            <a:r>
              <a:rPr lang="en-US" altLang="zh-CN" dirty="0">
                <a:solidFill>
                  <a:srgbClr val="063DE8"/>
                </a:solidFill>
                <a:latin typeface="微软雅黑" pitchFamily="34" charset="-122"/>
              </a:rPr>
              <a:t>1. </a:t>
            </a:r>
            <a:r>
              <a:rPr lang="zh-CN" altLang="en-US" dirty="0">
                <a:solidFill>
                  <a:srgbClr val="063DE8"/>
                </a:solidFill>
                <a:latin typeface="微软雅黑" pitchFamily="34" charset="-122"/>
              </a:rPr>
              <a:t>存储芯片的内部结构</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48" name="Text Box 14"/>
          <p:cNvSpPr txBox="1">
            <a:spLocks noChangeArrowheads="1"/>
          </p:cNvSpPr>
          <p:nvPr/>
        </p:nvSpPr>
        <p:spPr bwMode="auto">
          <a:xfrm>
            <a:off x="3851920" y="1216699"/>
            <a:ext cx="35958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000" b="1" dirty="0">
                <a:solidFill>
                  <a:srgbClr val="FF0000"/>
                </a:solidFill>
                <a:latin typeface="Comic Sans MS" pitchFamily="2" charset="0"/>
                <a:ea typeface="微软雅黑" pitchFamily="34" charset="-122"/>
              </a:rPr>
              <a:t>例：</a:t>
            </a:r>
            <a:r>
              <a:rPr lang="en-US" altLang="zh-CN" sz="2000" b="1" dirty="0">
                <a:solidFill>
                  <a:srgbClr val="FF0000"/>
                </a:solidFill>
                <a:latin typeface="Comic Sans MS" pitchFamily="2" charset="0"/>
                <a:ea typeface="微软雅黑" pitchFamily="34" charset="-122"/>
              </a:rPr>
              <a:t>4MX4</a:t>
            </a:r>
            <a:r>
              <a:rPr lang="zh-CN" altLang="en-US" sz="2000" b="1" dirty="0">
                <a:solidFill>
                  <a:srgbClr val="FF0000"/>
                </a:solidFill>
                <a:latin typeface="Comic Sans MS" pitchFamily="2" charset="0"/>
                <a:ea typeface="微软雅黑" pitchFamily="34" charset="-122"/>
              </a:rPr>
              <a:t>位</a:t>
            </a:r>
            <a:r>
              <a:rPr lang="en-US" altLang="zh-CN" sz="2000" b="1" dirty="0">
                <a:solidFill>
                  <a:srgbClr val="FF0000"/>
                </a:solidFill>
                <a:latin typeface="Comic Sans MS" pitchFamily="2" charset="0"/>
                <a:ea typeface="微软雅黑" pitchFamily="34" charset="-122"/>
              </a:rPr>
              <a:t>DRAM</a:t>
            </a:r>
            <a:r>
              <a:rPr lang="zh-CN" altLang="en-US" sz="2000" b="1" dirty="0">
                <a:solidFill>
                  <a:srgbClr val="FF0000"/>
                </a:solidFill>
                <a:latin typeface="Comic Sans MS" pitchFamily="2" charset="0"/>
                <a:ea typeface="微软雅黑" pitchFamily="34" charset="-122"/>
              </a:rPr>
              <a:t>芯片</a:t>
            </a:r>
            <a:endParaRPr lang="zh-CN" altLang="en-US" sz="2000" b="1" dirty="0">
              <a:solidFill>
                <a:srgbClr val="000000"/>
              </a:solidFill>
              <a:latin typeface="Comic Sans MS" pitchFamily="2" charset="0"/>
              <a:ea typeface="微软雅黑" pitchFamily="34"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839" y="1616809"/>
            <a:ext cx="2830025" cy="4350082"/>
          </a:xfrm>
          <a:prstGeom prst="rect">
            <a:avLst/>
          </a:prstGeom>
        </p:spPr>
      </p:pic>
      <p:sp>
        <p:nvSpPr>
          <p:cNvPr id="46" name="Text Box 8"/>
          <p:cNvSpPr txBox="1">
            <a:spLocks noChangeArrowheads="1"/>
          </p:cNvSpPr>
          <p:nvPr/>
        </p:nvSpPr>
        <p:spPr bwMode="auto">
          <a:xfrm>
            <a:off x="3851920" y="2088816"/>
            <a:ext cx="385293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lang="zh-CN" altLang="en-US" sz="2000" b="1" dirty="0">
                <a:solidFill>
                  <a:srgbClr val="FC0128"/>
                </a:solidFill>
                <a:latin typeface="Comic Sans MS" pitchFamily="2" charset="0"/>
                <a:ea typeface="微软雅黑" pitchFamily="34" charset="-122"/>
              </a:rPr>
              <a:t>地址引脚复用技术</a:t>
            </a:r>
            <a:endParaRPr lang="en-US" altLang="zh-CN" sz="2000" b="1" dirty="0">
              <a:solidFill>
                <a:srgbClr val="FC0128"/>
              </a:solidFill>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减少芯片的地址引脚数，从而减小体积</a:t>
            </a:r>
            <a:endParaRPr lang="en-US" altLang="zh-CN" sz="2000" dirty="0">
              <a:latin typeface="Comic Sans MS" pitchFamily="2" charset="0"/>
              <a:ea typeface="微软雅黑" pitchFamily="34" charset="-122"/>
            </a:endParaRPr>
          </a:p>
          <a:p>
            <a:pPr marL="342900" indent="-342900" eaLnBrk="0" hangingPunct="0">
              <a:lnSpc>
                <a:spcPct val="120000"/>
              </a:lnSpc>
              <a:buFont typeface="Wingdings" charset="2"/>
              <a:buChar char="Ø"/>
            </a:pPr>
            <a:r>
              <a:rPr lang="zh-CN" altLang="en-US" sz="2000" dirty="0">
                <a:latin typeface="Comic Sans MS" pitchFamily="2" charset="0"/>
                <a:ea typeface="微软雅黑" pitchFamily="34" charset="-122"/>
              </a:rPr>
              <a:t>在行选通信号</a:t>
            </a:r>
            <a:r>
              <a:rPr lang="en-US" altLang="zh-CN" sz="2000" dirty="0">
                <a:latin typeface="Comic Sans MS" pitchFamily="2" charset="0"/>
                <a:ea typeface="微软雅黑" pitchFamily="34" charset="-122"/>
              </a:rPr>
              <a:t>RAS</a:t>
            </a:r>
            <a:r>
              <a:rPr lang="zh-CN" altLang="en-US" sz="2000" dirty="0">
                <a:latin typeface="Comic Sans MS" pitchFamily="2" charset="0"/>
                <a:ea typeface="微软雅黑" pitchFamily="34" charset="-122"/>
              </a:rPr>
              <a:t>和列选通信号</a:t>
            </a:r>
            <a:r>
              <a:rPr lang="en-US" altLang="zh-CN" sz="2000" dirty="0">
                <a:latin typeface="Comic Sans MS" pitchFamily="2" charset="0"/>
                <a:ea typeface="微软雅黑" pitchFamily="34" charset="-122"/>
              </a:rPr>
              <a:t>CAS</a:t>
            </a:r>
            <a:r>
              <a:rPr lang="zh-CN" altLang="en-US" sz="2000" dirty="0">
                <a:latin typeface="Comic Sans MS" pitchFamily="2" charset="0"/>
                <a:ea typeface="微软雅黑" pitchFamily="34" charset="-122"/>
              </a:rPr>
              <a:t>的控制下，分时传送行、列地址</a:t>
            </a:r>
            <a:r>
              <a:rPr lang="en-US" altLang="zh-CN" sz="2000" dirty="0">
                <a:latin typeface="Comic Sans MS" pitchFamily="2" charset="0"/>
                <a:ea typeface="微软雅黑" pitchFamily="34" charset="-122"/>
              </a:rPr>
              <a:t> </a:t>
            </a:r>
            <a:endParaRPr lang="en-US" altLang="zh-CN" sz="2000" dirty="0">
              <a:latin typeface="Comic Sans MS"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7.2.2 SRAM</a:t>
            </a:r>
            <a:r>
              <a:rPr lang="zh-CN" altLang="en-US" dirty="0"/>
              <a:t>芯片和</a:t>
            </a:r>
            <a:r>
              <a:rPr lang="en-US" altLang="zh-CN" dirty="0"/>
              <a:t>DRAM</a:t>
            </a:r>
            <a:r>
              <a:rPr lang="zh-CN" altLang="en-US" dirty="0"/>
              <a:t>芯片</a:t>
            </a:r>
            <a:endParaRPr lang="en-US" altLang="zh-CN" dirty="0"/>
          </a:p>
          <a:p>
            <a:pPr marL="0" indent="0">
              <a:buNone/>
            </a:pPr>
            <a:r>
              <a:rPr lang="en-US" altLang="zh-CN" dirty="0">
                <a:solidFill>
                  <a:srgbClr val="063DE8"/>
                </a:solidFill>
                <a:latin typeface="微软雅黑" pitchFamily="34" charset="-122"/>
              </a:rPr>
              <a:t>1. </a:t>
            </a:r>
            <a:r>
              <a:rPr lang="zh-CN" altLang="en-US" dirty="0">
                <a:solidFill>
                  <a:srgbClr val="063DE8"/>
                </a:solidFill>
                <a:latin typeface="微软雅黑" pitchFamily="34" charset="-122"/>
              </a:rPr>
              <a:t>存储芯片的内部结构</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pic>
        <p:nvPicPr>
          <p:cNvPr id="12" name="Picture 4" descr="典型的16兆位DRAM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1219026"/>
            <a:ext cx="84582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45"/>
          <p:cNvGrpSpPr/>
          <p:nvPr/>
        </p:nvGrpSpPr>
        <p:grpSpPr bwMode="auto">
          <a:xfrm>
            <a:off x="5616700" y="1533351"/>
            <a:ext cx="2844800" cy="2208213"/>
            <a:chOff x="3611" y="584"/>
            <a:chExt cx="1912" cy="1561"/>
          </a:xfrm>
        </p:grpSpPr>
        <p:sp>
          <p:nvSpPr>
            <p:cNvPr id="14" name="Rectangle 6"/>
            <p:cNvSpPr>
              <a:spLocks noChangeArrowheads="1"/>
            </p:cNvSpPr>
            <p:nvPr/>
          </p:nvSpPr>
          <p:spPr bwMode="auto">
            <a:xfrm>
              <a:off x="3973" y="1186"/>
              <a:ext cx="737" cy="618"/>
            </a:xfrm>
            <a:prstGeom prst="rect">
              <a:avLst/>
            </a:prstGeom>
            <a:noFill/>
            <a:ln w="28575">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5" name="Line 7"/>
            <p:cNvSpPr>
              <a:spLocks noChangeShapeType="1"/>
            </p:cNvSpPr>
            <p:nvPr/>
          </p:nvSpPr>
          <p:spPr bwMode="auto">
            <a:xfrm>
              <a:off x="3973" y="1262"/>
              <a:ext cx="737" cy="0"/>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6" name="Line 8"/>
            <p:cNvSpPr>
              <a:spLocks noChangeShapeType="1"/>
            </p:cNvSpPr>
            <p:nvPr/>
          </p:nvSpPr>
          <p:spPr bwMode="auto">
            <a:xfrm>
              <a:off x="3984" y="1358"/>
              <a:ext cx="737" cy="0"/>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7" name="Line 9"/>
            <p:cNvSpPr>
              <a:spLocks noChangeShapeType="1"/>
            </p:cNvSpPr>
            <p:nvPr/>
          </p:nvSpPr>
          <p:spPr bwMode="auto">
            <a:xfrm>
              <a:off x="3971" y="1454"/>
              <a:ext cx="737" cy="0"/>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8" name="Line 10"/>
            <p:cNvSpPr>
              <a:spLocks noChangeShapeType="1"/>
            </p:cNvSpPr>
            <p:nvPr/>
          </p:nvSpPr>
          <p:spPr bwMode="auto">
            <a:xfrm>
              <a:off x="3982" y="1543"/>
              <a:ext cx="737" cy="0"/>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9" name="Line 12"/>
            <p:cNvSpPr>
              <a:spLocks noChangeShapeType="1"/>
            </p:cNvSpPr>
            <p:nvPr/>
          </p:nvSpPr>
          <p:spPr bwMode="auto">
            <a:xfrm>
              <a:off x="4048" y="1185"/>
              <a:ext cx="0" cy="627"/>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0" name="Line 13"/>
            <p:cNvSpPr>
              <a:spLocks noChangeShapeType="1"/>
            </p:cNvSpPr>
            <p:nvPr/>
          </p:nvSpPr>
          <p:spPr bwMode="auto">
            <a:xfrm>
              <a:off x="4120" y="1185"/>
              <a:ext cx="0" cy="627"/>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1" name="Line 14"/>
            <p:cNvSpPr>
              <a:spLocks noChangeShapeType="1"/>
            </p:cNvSpPr>
            <p:nvPr/>
          </p:nvSpPr>
          <p:spPr bwMode="auto">
            <a:xfrm>
              <a:off x="4182" y="1188"/>
              <a:ext cx="0" cy="627"/>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2" name="Line 16"/>
            <p:cNvSpPr>
              <a:spLocks noChangeShapeType="1"/>
            </p:cNvSpPr>
            <p:nvPr/>
          </p:nvSpPr>
          <p:spPr bwMode="auto">
            <a:xfrm>
              <a:off x="4134" y="958"/>
              <a:ext cx="0" cy="237"/>
            </a:xfrm>
            <a:prstGeom prst="line">
              <a:avLst/>
            </a:prstGeom>
            <a:noFill/>
            <a:ln w="28575">
              <a:solidFill>
                <a:srgbClr val="CC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3" name="Line 17"/>
            <p:cNvSpPr>
              <a:spLocks noChangeShapeType="1"/>
            </p:cNvSpPr>
            <p:nvPr/>
          </p:nvSpPr>
          <p:spPr bwMode="auto">
            <a:xfrm>
              <a:off x="4134" y="966"/>
              <a:ext cx="754" cy="0"/>
            </a:xfrm>
            <a:prstGeom prst="line">
              <a:avLst/>
            </a:prstGeom>
            <a:noFill/>
            <a:ln w="28575">
              <a:solidFill>
                <a:srgbClr val="CC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4" name="Line 18"/>
            <p:cNvSpPr>
              <a:spLocks noChangeShapeType="1"/>
            </p:cNvSpPr>
            <p:nvPr/>
          </p:nvSpPr>
          <p:spPr bwMode="auto">
            <a:xfrm>
              <a:off x="4879" y="965"/>
              <a:ext cx="0" cy="635"/>
            </a:xfrm>
            <a:prstGeom prst="line">
              <a:avLst/>
            </a:prstGeom>
            <a:noFill/>
            <a:ln w="28575">
              <a:solidFill>
                <a:srgbClr val="CC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5" name="Line 19"/>
            <p:cNvSpPr>
              <a:spLocks noChangeShapeType="1"/>
            </p:cNvSpPr>
            <p:nvPr/>
          </p:nvSpPr>
          <p:spPr bwMode="auto">
            <a:xfrm>
              <a:off x="4710" y="1591"/>
              <a:ext cx="169" cy="0"/>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6" name="Line 20"/>
            <p:cNvSpPr>
              <a:spLocks noChangeShapeType="1"/>
            </p:cNvSpPr>
            <p:nvPr/>
          </p:nvSpPr>
          <p:spPr bwMode="auto">
            <a:xfrm>
              <a:off x="4146" y="1036"/>
              <a:ext cx="737" cy="0"/>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7" name="Line 21"/>
            <p:cNvSpPr>
              <a:spLocks noChangeShapeType="1"/>
            </p:cNvSpPr>
            <p:nvPr/>
          </p:nvSpPr>
          <p:spPr bwMode="auto">
            <a:xfrm>
              <a:off x="4202" y="966"/>
              <a:ext cx="0" cy="220"/>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8" name="Oval 24"/>
            <p:cNvSpPr>
              <a:spLocks noChangeArrowheads="1"/>
            </p:cNvSpPr>
            <p:nvPr/>
          </p:nvSpPr>
          <p:spPr bwMode="auto">
            <a:xfrm>
              <a:off x="4015" y="1237"/>
              <a:ext cx="56" cy="56"/>
            </a:xfrm>
            <a:prstGeom prst="ellipse">
              <a:avLst/>
            </a:prstGeom>
            <a:solidFill>
              <a:srgbClr val="0099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9" name="Oval 25"/>
            <p:cNvSpPr>
              <a:spLocks noChangeArrowheads="1"/>
            </p:cNvSpPr>
            <p:nvPr/>
          </p:nvSpPr>
          <p:spPr bwMode="auto">
            <a:xfrm>
              <a:off x="4168" y="1005"/>
              <a:ext cx="56" cy="56"/>
            </a:xfrm>
            <a:prstGeom prst="ellipse">
              <a:avLst/>
            </a:prstGeom>
            <a:solidFill>
              <a:srgbClr val="0099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0" name="Line 26"/>
            <p:cNvSpPr>
              <a:spLocks noChangeShapeType="1"/>
            </p:cNvSpPr>
            <p:nvPr/>
          </p:nvSpPr>
          <p:spPr bwMode="auto">
            <a:xfrm>
              <a:off x="4278" y="762"/>
              <a:ext cx="0" cy="204"/>
            </a:xfrm>
            <a:prstGeom prst="line">
              <a:avLst/>
            </a:prstGeom>
            <a:noFill/>
            <a:ln w="28575">
              <a:solidFill>
                <a:srgbClr val="CC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1" name="Line 27"/>
            <p:cNvSpPr>
              <a:spLocks noChangeShapeType="1"/>
            </p:cNvSpPr>
            <p:nvPr/>
          </p:nvSpPr>
          <p:spPr bwMode="auto">
            <a:xfrm>
              <a:off x="4278" y="754"/>
              <a:ext cx="770" cy="0"/>
            </a:xfrm>
            <a:prstGeom prst="line">
              <a:avLst/>
            </a:prstGeom>
            <a:noFill/>
            <a:ln w="28575">
              <a:solidFill>
                <a:srgbClr val="CC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2" name="Line 28"/>
            <p:cNvSpPr>
              <a:spLocks noChangeShapeType="1"/>
            </p:cNvSpPr>
            <p:nvPr/>
          </p:nvSpPr>
          <p:spPr bwMode="auto">
            <a:xfrm>
              <a:off x="5048" y="754"/>
              <a:ext cx="0" cy="610"/>
            </a:xfrm>
            <a:prstGeom prst="line">
              <a:avLst/>
            </a:prstGeom>
            <a:noFill/>
            <a:ln w="28575">
              <a:solidFill>
                <a:srgbClr val="CC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3" name="Line 29"/>
            <p:cNvSpPr>
              <a:spLocks noChangeShapeType="1"/>
            </p:cNvSpPr>
            <p:nvPr/>
          </p:nvSpPr>
          <p:spPr bwMode="auto">
            <a:xfrm>
              <a:off x="4879" y="1368"/>
              <a:ext cx="169" cy="0"/>
            </a:xfrm>
            <a:prstGeom prst="line">
              <a:avLst/>
            </a:prstGeom>
            <a:noFill/>
            <a:ln w="28575">
              <a:solidFill>
                <a:srgbClr val="CC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4" name="Oval 30"/>
            <p:cNvSpPr>
              <a:spLocks noChangeArrowheads="1"/>
            </p:cNvSpPr>
            <p:nvPr/>
          </p:nvSpPr>
          <p:spPr bwMode="auto">
            <a:xfrm>
              <a:off x="4323" y="797"/>
              <a:ext cx="56" cy="56"/>
            </a:xfrm>
            <a:prstGeom prst="ellipse">
              <a:avLst/>
            </a:prstGeom>
            <a:solidFill>
              <a:srgbClr val="0099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5" name="AutoShape 33"/>
            <p:cNvSpPr>
              <a:spLocks noChangeArrowheads="1"/>
            </p:cNvSpPr>
            <p:nvPr/>
          </p:nvSpPr>
          <p:spPr bwMode="auto">
            <a:xfrm rot="-2407925">
              <a:off x="3611" y="1764"/>
              <a:ext cx="398" cy="381"/>
            </a:xfrm>
            <a:prstGeom prst="leftArrow">
              <a:avLst>
                <a:gd name="adj1" fmla="val 39481"/>
                <a:gd name="adj2" fmla="val 48178"/>
              </a:avLst>
            </a:prstGeom>
            <a:solidFill>
              <a:srgbClr val="99CC00"/>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6" name="Line 34"/>
            <p:cNvSpPr>
              <a:spLocks noChangeShapeType="1"/>
            </p:cNvSpPr>
            <p:nvPr/>
          </p:nvSpPr>
          <p:spPr bwMode="auto">
            <a:xfrm>
              <a:off x="4481" y="593"/>
              <a:ext cx="0" cy="169"/>
            </a:xfrm>
            <a:prstGeom prst="line">
              <a:avLst/>
            </a:prstGeom>
            <a:noFill/>
            <a:ln w="28575">
              <a:solidFill>
                <a:srgbClr val="CC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7" name="Line 35"/>
            <p:cNvSpPr>
              <a:spLocks noChangeShapeType="1"/>
            </p:cNvSpPr>
            <p:nvPr/>
          </p:nvSpPr>
          <p:spPr bwMode="auto">
            <a:xfrm>
              <a:off x="4481" y="584"/>
              <a:ext cx="754" cy="0"/>
            </a:xfrm>
            <a:prstGeom prst="line">
              <a:avLst/>
            </a:prstGeom>
            <a:noFill/>
            <a:ln w="28575">
              <a:solidFill>
                <a:srgbClr val="CC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8" name="Line 36"/>
            <p:cNvSpPr>
              <a:spLocks noChangeShapeType="1"/>
            </p:cNvSpPr>
            <p:nvPr/>
          </p:nvSpPr>
          <p:spPr bwMode="auto">
            <a:xfrm>
              <a:off x="5224" y="584"/>
              <a:ext cx="0" cy="619"/>
            </a:xfrm>
            <a:prstGeom prst="line">
              <a:avLst/>
            </a:prstGeom>
            <a:noFill/>
            <a:ln w="28575">
              <a:solidFill>
                <a:srgbClr val="CC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9" name="Line 37"/>
            <p:cNvSpPr>
              <a:spLocks noChangeShapeType="1"/>
            </p:cNvSpPr>
            <p:nvPr/>
          </p:nvSpPr>
          <p:spPr bwMode="auto">
            <a:xfrm>
              <a:off x="5048" y="1184"/>
              <a:ext cx="187" cy="0"/>
            </a:xfrm>
            <a:prstGeom prst="line">
              <a:avLst/>
            </a:prstGeom>
            <a:noFill/>
            <a:ln w="28575">
              <a:solidFill>
                <a:srgbClr val="CC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40" name="Oval 38"/>
            <p:cNvSpPr>
              <a:spLocks noChangeArrowheads="1"/>
            </p:cNvSpPr>
            <p:nvPr/>
          </p:nvSpPr>
          <p:spPr bwMode="auto">
            <a:xfrm>
              <a:off x="4563" y="614"/>
              <a:ext cx="56" cy="56"/>
            </a:xfrm>
            <a:prstGeom prst="ellipse">
              <a:avLst/>
            </a:prstGeom>
            <a:solidFill>
              <a:srgbClr val="0099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41" name="Text Box 39"/>
            <p:cNvSpPr txBox="1">
              <a:spLocks noChangeArrowheads="1"/>
            </p:cNvSpPr>
            <p:nvPr/>
          </p:nvSpPr>
          <p:spPr bwMode="auto">
            <a:xfrm>
              <a:off x="4572" y="1846"/>
              <a:ext cx="951"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1800" b="1" i="0" u="none" strike="noStrike" kern="0" cap="none" spc="0" normalizeH="0" baseline="0" noProof="0">
                  <a:ln>
                    <a:noFill/>
                  </a:ln>
                  <a:solidFill>
                    <a:srgbClr val="CC0000"/>
                  </a:solidFill>
                  <a:effectLst/>
                  <a:uLnTx/>
                  <a:uFillTx/>
                  <a:latin typeface="Arial" charset="0"/>
                  <a:ea typeface="宋体" charset="-122"/>
                  <a:cs typeface="Arial" charset="0"/>
                </a:rPr>
                <a:t>四个位平面</a:t>
              </a:r>
              <a:endParaRPr kumimoji="1" lang="zh-CN" altLang="en-US" sz="1800" b="1" i="0" u="none" strike="noStrike" kern="0" cap="none" spc="0" normalizeH="0" baseline="0" noProof="0">
                <a:ln>
                  <a:noFill/>
                </a:ln>
                <a:solidFill>
                  <a:srgbClr val="CC0000"/>
                </a:solidFill>
                <a:effectLst/>
                <a:uLnTx/>
                <a:uFillTx/>
                <a:latin typeface="Arial" charset="0"/>
                <a:ea typeface="宋体" charset="-122"/>
                <a:cs typeface="Arial" charset="0"/>
              </a:endParaRPr>
            </a:p>
          </p:txBody>
        </p:sp>
      </p:grpSp>
      <p:sp>
        <p:nvSpPr>
          <p:cNvPr id="42" name="Rectangle 40"/>
          <p:cNvSpPr>
            <a:spLocks noChangeArrowheads="1"/>
          </p:cNvSpPr>
          <p:nvPr/>
        </p:nvSpPr>
        <p:spPr bwMode="auto">
          <a:xfrm>
            <a:off x="406525" y="1369839"/>
            <a:ext cx="2251075"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r>
              <a:rPr lang="zh-CN" altLang="en-US" sz="1600" i="0" dirty="0">
                <a:solidFill>
                  <a:srgbClr val="0000FF"/>
                </a:solidFill>
                <a:ea typeface="宋体" charset="-122"/>
              </a:rPr>
              <a:t>所有</a:t>
            </a:r>
            <a:r>
              <a:rPr lang="en-US" altLang="zh-CN" sz="1600" i="0" dirty="0">
                <a:solidFill>
                  <a:srgbClr val="0000FF"/>
                </a:solidFill>
                <a:ea typeface="宋体" charset="-122"/>
              </a:rPr>
              <a:t>DRAM</a:t>
            </a:r>
            <a:r>
              <a:rPr lang="zh-CN" altLang="en-US" sz="1600" i="0" dirty="0">
                <a:solidFill>
                  <a:srgbClr val="0000FF"/>
                </a:solidFill>
                <a:ea typeface="宋体" charset="-122"/>
              </a:rPr>
              <a:t>芯片同时刷新，由刷新计数器自动计数，按行刷新</a:t>
            </a:r>
            <a:r>
              <a:rPr lang="en-US" altLang="zh-CN" sz="1600" i="0" dirty="0">
                <a:solidFill>
                  <a:srgbClr val="0000FF"/>
                </a:solidFill>
                <a:ea typeface="宋体" charset="-122"/>
              </a:rPr>
              <a:t>(</a:t>
            </a:r>
            <a:r>
              <a:rPr lang="zh-CN" altLang="en-US" sz="1600" i="0" dirty="0">
                <a:solidFill>
                  <a:srgbClr val="0000FF"/>
                </a:solidFill>
                <a:ea typeface="宋体" charset="-122"/>
              </a:rPr>
              <a:t>只产生行地址</a:t>
            </a:r>
            <a:r>
              <a:rPr lang="en-US" altLang="zh-CN" sz="1600" i="0" dirty="0">
                <a:solidFill>
                  <a:srgbClr val="0000FF"/>
                </a:solidFill>
                <a:ea typeface="宋体" charset="-122"/>
              </a:rPr>
              <a:t>)</a:t>
            </a:r>
            <a:r>
              <a:rPr lang="zh-CN" altLang="en-US" sz="1600" i="0" dirty="0">
                <a:solidFill>
                  <a:srgbClr val="0000FF"/>
                </a:solidFill>
                <a:ea typeface="宋体" charset="-122"/>
              </a:rPr>
              <a:t>，对</a:t>
            </a:r>
            <a:r>
              <a:rPr lang="en-US" altLang="zh-CN" sz="1600" i="0" dirty="0">
                <a:solidFill>
                  <a:srgbClr val="0000FF"/>
                </a:solidFill>
                <a:ea typeface="宋体" charset="-122"/>
              </a:rPr>
              <a:t>CPU</a:t>
            </a:r>
            <a:r>
              <a:rPr lang="zh-CN" altLang="en-US" sz="1600" i="0" dirty="0">
                <a:solidFill>
                  <a:srgbClr val="0000FF"/>
                </a:solidFill>
                <a:ea typeface="宋体" charset="-122"/>
              </a:rPr>
              <a:t>透明。</a:t>
            </a:r>
            <a:endParaRPr lang="zh-CN" altLang="en-US" sz="1600" i="0" dirty="0">
              <a:solidFill>
                <a:srgbClr val="0000FF"/>
              </a:solidFill>
              <a:ea typeface="宋体" charset="-122"/>
            </a:endParaRPr>
          </a:p>
        </p:txBody>
      </p:sp>
      <p:sp>
        <p:nvSpPr>
          <p:cNvPr id="43" name="Line 41"/>
          <p:cNvSpPr>
            <a:spLocks noChangeShapeType="1"/>
          </p:cNvSpPr>
          <p:nvPr/>
        </p:nvSpPr>
        <p:spPr bwMode="auto">
          <a:xfrm>
            <a:off x="1170112" y="2389014"/>
            <a:ext cx="225425" cy="255587"/>
          </a:xfrm>
          <a:prstGeom prst="line">
            <a:avLst/>
          </a:prstGeom>
          <a:noFill/>
          <a:ln w="9525">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endParaRPr kumimoji="1" lang="zh-CN" altLang="en-US" b="1" i="1">
              <a:solidFill>
                <a:srgbClr val="666699"/>
              </a:solidFill>
              <a:latin typeface="Arial" charset="0"/>
              <a:ea typeface="华文新魏" pitchFamily="2" charset="-122"/>
            </a:endParaRPr>
          </a:p>
        </p:txBody>
      </p:sp>
      <p:sp>
        <p:nvSpPr>
          <p:cNvPr id="44" name="Rectangle 42"/>
          <p:cNvSpPr>
            <a:spLocks noChangeArrowheads="1"/>
          </p:cNvSpPr>
          <p:nvPr/>
        </p:nvSpPr>
        <p:spPr bwMode="auto">
          <a:xfrm>
            <a:off x="2656012" y="2595389"/>
            <a:ext cx="3140075"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r>
              <a:rPr lang="zh-CN" altLang="en-US" sz="1400" i="0" dirty="0">
                <a:solidFill>
                  <a:srgbClr val="0000FF"/>
                </a:solidFill>
                <a:ea typeface="宋体" charset="-122"/>
              </a:rPr>
              <a:t>读</a:t>
            </a:r>
            <a:r>
              <a:rPr lang="en-US" altLang="zh-CN" sz="1400" i="0" dirty="0">
                <a:solidFill>
                  <a:srgbClr val="0000FF"/>
                </a:solidFill>
                <a:ea typeface="宋体" charset="-122"/>
              </a:rPr>
              <a:t>/</a:t>
            </a:r>
            <a:r>
              <a:rPr lang="zh-CN" altLang="en-US" sz="1400" i="0" dirty="0">
                <a:solidFill>
                  <a:srgbClr val="0000FF"/>
                </a:solidFill>
                <a:ea typeface="宋体" charset="-122"/>
              </a:rPr>
              <a:t>写行地址和刷新行地址被送到一个多路选择器，由内部控制电路选择哪个地址被送到行译码器</a:t>
            </a:r>
            <a:endParaRPr lang="zh-CN" altLang="en-US" sz="1400" i="0" dirty="0">
              <a:solidFill>
                <a:srgbClr val="0000FF"/>
              </a:solidFill>
              <a:ea typeface="宋体" charset="-122"/>
            </a:endParaRPr>
          </a:p>
        </p:txBody>
      </p:sp>
      <p:sp>
        <p:nvSpPr>
          <p:cNvPr id="45" name="Line 43"/>
          <p:cNvSpPr>
            <a:spLocks noChangeShapeType="1"/>
          </p:cNvSpPr>
          <p:nvPr/>
        </p:nvSpPr>
        <p:spPr bwMode="auto">
          <a:xfrm flipH="1">
            <a:off x="2656012" y="3217689"/>
            <a:ext cx="269875" cy="323850"/>
          </a:xfrm>
          <a:prstGeom prst="line">
            <a:avLst/>
          </a:prstGeom>
          <a:noFill/>
          <a:ln w="9525">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endParaRPr kumimoji="1" lang="zh-CN" altLang="en-US" b="1" i="1">
              <a:solidFill>
                <a:srgbClr val="666699"/>
              </a:solidFill>
              <a:latin typeface="Arial" charset="0"/>
              <a:ea typeface="华文新魏" pitchFamily="2" charset="-122"/>
            </a:endParaRPr>
          </a:p>
        </p:txBody>
      </p:sp>
      <p:sp>
        <p:nvSpPr>
          <p:cNvPr id="47" name="Text Box 46"/>
          <p:cNvSpPr txBox="1">
            <a:spLocks noChangeArrowheads="1"/>
          </p:cNvSpPr>
          <p:nvPr/>
        </p:nvSpPr>
        <p:spPr bwMode="auto">
          <a:xfrm>
            <a:off x="293812" y="2803351"/>
            <a:ext cx="6477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r>
              <a:rPr lang="zh-CN" altLang="en-US" sz="1500" i="0" dirty="0">
                <a:solidFill>
                  <a:srgbClr val="CC0000"/>
                </a:solidFill>
                <a:ea typeface="宋体" charset="-122"/>
              </a:rPr>
              <a:t>问题：刷新计数器的位数是几位？</a:t>
            </a:r>
            <a:endParaRPr lang="zh-CN" altLang="en-US" sz="1500" i="0" dirty="0">
              <a:solidFill>
                <a:srgbClr val="CC0000"/>
              </a:solidFill>
              <a:ea typeface="宋体" charset="-122"/>
            </a:endParaRPr>
          </a:p>
        </p:txBody>
      </p:sp>
      <p:sp>
        <p:nvSpPr>
          <p:cNvPr id="48" name="Text Box 14"/>
          <p:cNvSpPr txBox="1">
            <a:spLocks noChangeArrowheads="1"/>
          </p:cNvSpPr>
          <p:nvPr/>
        </p:nvSpPr>
        <p:spPr bwMode="auto">
          <a:xfrm>
            <a:off x="4614798" y="734220"/>
            <a:ext cx="35958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000" b="1" dirty="0">
                <a:solidFill>
                  <a:srgbClr val="FF0000"/>
                </a:solidFill>
                <a:latin typeface="Comic Sans MS" pitchFamily="2" charset="0"/>
                <a:ea typeface="微软雅黑" pitchFamily="34" charset="-122"/>
              </a:rPr>
              <a:t>例：</a:t>
            </a:r>
            <a:r>
              <a:rPr lang="en-US" altLang="zh-CN" sz="2000" b="1" dirty="0">
                <a:solidFill>
                  <a:srgbClr val="FF0000"/>
                </a:solidFill>
                <a:latin typeface="Comic Sans MS" pitchFamily="2" charset="0"/>
                <a:ea typeface="微软雅黑" pitchFamily="34" charset="-122"/>
              </a:rPr>
              <a:t>4MX4</a:t>
            </a:r>
            <a:r>
              <a:rPr lang="zh-CN" altLang="en-US" sz="2000" b="1" dirty="0">
                <a:solidFill>
                  <a:srgbClr val="FF0000"/>
                </a:solidFill>
                <a:latin typeface="Comic Sans MS" pitchFamily="2" charset="0"/>
                <a:ea typeface="微软雅黑" pitchFamily="34" charset="-122"/>
              </a:rPr>
              <a:t>位</a:t>
            </a:r>
            <a:r>
              <a:rPr lang="en-US" altLang="zh-CN" sz="2000" b="1" dirty="0">
                <a:solidFill>
                  <a:srgbClr val="FF0000"/>
                </a:solidFill>
                <a:latin typeface="Comic Sans MS" pitchFamily="2" charset="0"/>
                <a:ea typeface="微软雅黑" pitchFamily="34" charset="-122"/>
              </a:rPr>
              <a:t>DRAM</a:t>
            </a:r>
            <a:r>
              <a:rPr lang="zh-CN" altLang="en-US" sz="2000" b="1" dirty="0">
                <a:solidFill>
                  <a:srgbClr val="FF0000"/>
                </a:solidFill>
                <a:latin typeface="Comic Sans MS" pitchFamily="2" charset="0"/>
                <a:ea typeface="微软雅黑" pitchFamily="34" charset="-122"/>
              </a:rPr>
              <a:t>芯片</a:t>
            </a:r>
            <a:endParaRPr lang="zh-CN" altLang="en-US" sz="2000" b="1" dirty="0">
              <a:solidFill>
                <a:srgbClr val="000000"/>
              </a:solidFill>
              <a:latin typeface="Comic Sans MS"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blinds(horizontal)">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blinds(horizontal)">
                                      <p:cBhvr>
                                        <p:cTn id="20" dur="500"/>
                                        <p:tgtEl>
                                          <p:spTgt spid="4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blinds(horizontal)">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blinds(horizontal)">
                                      <p:cBhvr>
                                        <p:cTn id="28" dur="5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blinds(horizontal)">
                                      <p:cBhvr>
                                        <p:cTn id="3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P spid="44" grpId="0"/>
      <p:bldP spid="45" grpId="0" animBg="1"/>
      <p:bldP spid="47" grpId="0"/>
      <p:bldP spid="4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7" name="矩形 1"/>
          <p:cNvSpPr>
            <a:spLocks noGrp="1" noChangeArrowheads="1"/>
          </p:cNvSpPr>
          <p:nvPr>
            <p:ph idx="1"/>
          </p:nvPr>
        </p:nvSpPr>
        <p:spPr bwMode="auto">
          <a:xfrm>
            <a:off x="107504" y="743531"/>
            <a:ext cx="8856984" cy="52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35">
              <a:lnSpc>
                <a:spcPct val="115000"/>
              </a:lnSpc>
              <a:spcBef>
                <a:spcPct val="20000"/>
              </a:spcBef>
              <a:buChar char="•"/>
              <a:tabLst>
                <a:tab pos="2082800" algn="l"/>
              </a:tabLst>
              <a:defRPr sz="2400" b="1">
                <a:solidFill>
                  <a:schemeClr val="tx1"/>
                </a:solidFill>
                <a:latin typeface="Arial" charset="0"/>
                <a:ea typeface="宋体" charset="-122"/>
              </a:defRPr>
            </a:lvl1pPr>
            <a:lvl2pPr marL="742950" indent="-285750" defTabSz="-635">
              <a:lnSpc>
                <a:spcPct val="115000"/>
              </a:lnSpc>
              <a:spcBef>
                <a:spcPct val="20000"/>
              </a:spcBef>
              <a:buChar char="–"/>
              <a:tabLst>
                <a:tab pos="2082800" algn="l"/>
              </a:tabLst>
              <a:defRPr sz="2000" b="1">
                <a:solidFill>
                  <a:srgbClr val="0000CC"/>
                </a:solidFill>
                <a:latin typeface="Arial" charset="0"/>
                <a:ea typeface="宋体" charset="-122"/>
              </a:defRPr>
            </a:lvl2pPr>
            <a:lvl3pPr marL="1143000" indent="-228600" defTabSz="-635">
              <a:lnSpc>
                <a:spcPct val="115000"/>
              </a:lnSpc>
              <a:spcBef>
                <a:spcPct val="20000"/>
              </a:spcBef>
              <a:buChar char="•"/>
              <a:tabLst>
                <a:tab pos="2082800" algn="l"/>
              </a:tabLst>
              <a:defRPr sz="2400" b="1">
                <a:solidFill>
                  <a:srgbClr val="006600"/>
                </a:solidFill>
                <a:latin typeface="Arial" charset="0"/>
                <a:ea typeface="宋体" charset="-122"/>
              </a:defRPr>
            </a:lvl3pPr>
            <a:lvl4pPr marL="1600200" indent="-228600" defTabSz="-635">
              <a:lnSpc>
                <a:spcPct val="115000"/>
              </a:lnSpc>
              <a:spcBef>
                <a:spcPct val="20000"/>
              </a:spcBef>
              <a:buChar char="–"/>
              <a:tabLst>
                <a:tab pos="2082800" algn="l"/>
              </a:tabLst>
              <a:defRPr sz="1600" b="1">
                <a:solidFill>
                  <a:srgbClr val="CC3300"/>
                </a:solidFill>
                <a:latin typeface="Arial" charset="0"/>
                <a:ea typeface="宋体" charset="-122"/>
              </a:defRPr>
            </a:lvl4pPr>
            <a:lvl5pPr marL="2057400" indent="-228600" defTabSz="-635">
              <a:lnSpc>
                <a:spcPct val="115000"/>
              </a:lnSpc>
              <a:spcBef>
                <a:spcPct val="20000"/>
              </a:spcBef>
              <a:buChar char="»"/>
              <a:tabLst>
                <a:tab pos="2082800" algn="l"/>
              </a:tabLst>
              <a:defRPr sz="1500" b="1">
                <a:solidFill>
                  <a:srgbClr val="996600"/>
                </a:solidFill>
                <a:latin typeface="Arial" charset="0"/>
                <a:ea typeface="宋体" charset="-122"/>
              </a:defRPr>
            </a:lvl5pPr>
            <a:lvl6pPr marL="2514600" indent="-228600" defTabSz="-635" eaLnBrk="0" fontAlgn="base" hangingPunct="0">
              <a:lnSpc>
                <a:spcPct val="115000"/>
              </a:lnSpc>
              <a:spcBef>
                <a:spcPct val="20000"/>
              </a:spcBef>
              <a:spcAft>
                <a:spcPct val="0"/>
              </a:spcAft>
              <a:buChar char="»"/>
              <a:tabLst>
                <a:tab pos="2082800" algn="l"/>
              </a:tabLst>
              <a:defRPr sz="1500" b="1">
                <a:solidFill>
                  <a:srgbClr val="996600"/>
                </a:solidFill>
                <a:latin typeface="Arial" charset="0"/>
                <a:ea typeface="宋体" charset="-122"/>
              </a:defRPr>
            </a:lvl6pPr>
            <a:lvl7pPr marL="2971800" indent="-228600" defTabSz="-635" eaLnBrk="0" fontAlgn="base" hangingPunct="0">
              <a:lnSpc>
                <a:spcPct val="115000"/>
              </a:lnSpc>
              <a:spcBef>
                <a:spcPct val="20000"/>
              </a:spcBef>
              <a:spcAft>
                <a:spcPct val="0"/>
              </a:spcAft>
              <a:buChar char="»"/>
              <a:tabLst>
                <a:tab pos="2082800" algn="l"/>
              </a:tabLst>
              <a:defRPr sz="1500" b="1">
                <a:solidFill>
                  <a:srgbClr val="996600"/>
                </a:solidFill>
                <a:latin typeface="Arial" charset="0"/>
                <a:ea typeface="宋体" charset="-122"/>
              </a:defRPr>
            </a:lvl7pPr>
            <a:lvl8pPr marL="3429000" indent="-228600" defTabSz="-635" eaLnBrk="0" fontAlgn="base" hangingPunct="0">
              <a:lnSpc>
                <a:spcPct val="115000"/>
              </a:lnSpc>
              <a:spcBef>
                <a:spcPct val="20000"/>
              </a:spcBef>
              <a:spcAft>
                <a:spcPct val="0"/>
              </a:spcAft>
              <a:buChar char="»"/>
              <a:tabLst>
                <a:tab pos="2082800" algn="l"/>
              </a:tabLst>
              <a:defRPr sz="1500" b="1">
                <a:solidFill>
                  <a:srgbClr val="996600"/>
                </a:solidFill>
                <a:latin typeface="Arial" charset="0"/>
                <a:ea typeface="宋体" charset="-122"/>
              </a:defRPr>
            </a:lvl8pPr>
            <a:lvl9pPr marL="3886200" indent="-228600" defTabSz="-635" eaLnBrk="0" fontAlgn="base" hangingPunct="0">
              <a:lnSpc>
                <a:spcPct val="115000"/>
              </a:lnSpc>
              <a:spcBef>
                <a:spcPct val="20000"/>
              </a:spcBef>
              <a:spcAft>
                <a:spcPct val="0"/>
              </a:spcAft>
              <a:buChar char="»"/>
              <a:tabLst>
                <a:tab pos="2082800" algn="l"/>
              </a:tabLst>
              <a:defRPr sz="1500" b="1">
                <a:solidFill>
                  <a:srgbClr val="996600"/>
                </a:solidFill>
                <a:latin typeface="Arial" charset="0"/>
                <a:ea typeface="宋体" charset="-122"/>
              </a:defRPr>
            </a:lvl9pPr>
          </a:lstStyle>
          <a:p>
            <a:pPr marL="0" lvl="0" indent="0" defTabSz="-635">
              <a:lnSpc>
                <a:spcPct val="100000"/>
              </a:lnSpc>
              <a:buNone/>
            </a:pPr>
            <a:r>
              <a:rPr lang="en-US" altLang="zh-CN" sz="2200" dirty="0">
                <a:solidFill>
                  <a:prstClr val="black"/>
                </a:solidFill>
                <a:latin typeface="Comic Sans MS" pitchFamily="2" charset="0"/>
                <a:ea typeface="微软雅黑" pitchFamily="34" charset="-122"/>
              </a:rPr>
              <a:t>7.2.2 SRAM</a:t>
            </a:r>
            <a:r>
              <a:rPr lang="zh-CN" altLang="en-US" sz="2200" dirty="0">
                <a:solidFill>
                  <a:prstClr val="black"/>
                </a:solidFill>
                <a:latin typeface="Comic Sans MS" pitchFamily="2" charset="0"/>
                <a:ea typeface="微软雅黑" pitchFamily="34" charset="-122"/>
              </a:rPr>
              <a:t>芯片和</a:t>
            </a:r>
            <a:r>
              <a:rPr lang="en-US" altLang="zh-CN" sz="2200" dirty="0">
                <a:solidFill>
                  <a:prstClr val="black"/>
                </a:solidFill>
                <a:latin typeface="Comic Sans MS" pitchFamily="2" charset="0"/>
                <a:ea typeface="微软雅黑" pitchFamily="34" charset="-122"/>
              </a:rPr>
              <a:t>DRAM</a:t>
            </a:r>
            <a:r>
              <a:rPr lang="zh-CN" altLang="en-US" sz="2200" dirty="0">
                <a:solidFill>
                  <a:prstClr val="black"/>
                </a:solidFill>
                <a:latin typeface="Comic Sans MS" pitchFamily="2" charset="0"/>
                <a:ea typeface="微软雅黑" pitchFamily="34" charset="-122"/>
              </a:rPr>
              <a:t>芯片</a:t>
            </a:r>
            <a:endParaRPr lang="en-US" altLang="zh-CN" sz="2200" dirty="0">
              <a:solidFill>
                <a:prstClr val="black"/>
              </a:solidFill>
              <a:latin typeface="Comic Sans MS" pitchFamily="2" charset="0"/>
              <a:ea typeface="微软雅黑" pitchFamily="34" charset="-122"/>
            </a:endParaRPr>
          </a:p>
          <a:p>
            <a:pPr marL="0" lvl="0" indent="0" defTabSz="-635">
              <a:lnSpc>
                <a:spcPct val="100000"/>
              </a:lnSpc>
              <a:buNone/>
            </a:pPr>
            <a:r>
              <a:rPr lang="zh-CN" altLang="en-US" sz="2200" dirty="0">
                <a:solidFill>
                  <a:srgbClr val="063DE8"/>
                </a:solidFill>
                <a:latin typeface="微软雅黑" pitchFamily="34" charset="-122"/>
                <a:ea typeface="微软雅黑" pitchFamily="34" charset="-122"/>
              </a:rPr>
              <a:t>例题：</a:t>
            </a:r>
            <a:endParaRPr lang="en-US" altLang="zh-CN" sz="2000" b="0" dirty="0">
              <a:latin typeface="Comic Sans MS" pitchFamily="2" charset="0"/>
              <a:ea typeface="微软雅黑" pitchFamily="34" charset="-122"/>
              <a:cs typeface="Times New Roman" pitchFamily="18" charset="0"/>
            </a:endParaRPr>
          </a:p>
          <a:p>
            <a:pPr algn="just">
              <a:lnSpc>
                <a:spcPct val="150000"/>
              </a:lnSpc>
              <a:spcBef>
                <a:spcPts val="90"/>
              </a:spcBef>
              <a:spcAft>
                <a:spcPts val="600"/>
              </a:spcAft>
              <a:buFontTx/>
              <a:buNone/>
            </a:pPr>
            <a:r>
              <a:rPr lang="en-US" altLang="zh-CN" sz="2000" b="0" dirty="0">
                <a:latin typeface="Comic Sans MS" pitchFamily="2" charset="0"/>
                <a:ea typeface="微软雅黑" pitchFamily="34" charset="-122"/>
                <a:cs typeface="Times New Roman" pitchFamily="18" charset="0"/>
              </a:rPr>
              <a:t>15</a:t>
            </a:r>
            <a:r>
              <a:rPr lang="zh-CN" altLang="zh-CN" sz="2000" b="0" dirty="0">
                <a:latin typeface="Comic Sans MS" pitchFamily="2" charset="0"/>
                <a:ea typeface="微软雅黑" pitchFamily="34" charset="-122"/>
              </a:rPr>
              <a:t>．某容量为 </a:t>
            </a:r>
            <a:r>
              <a:rPr lang="en-US" altLang="zh-CN" sz="2000" b="0" dirty="0">
                <a:latin typeface="Comic Sans MS" pitchFamily="2" charset="0"/>
                <a:ea typeface="微软雅黑" pitchFamily="34" charset="-122"/>
                <a:cs typeface="Times New Roman" pitchFamily="18" charset="0"/>
              </a:rPr>
              <a:t>256MB </a:t>
            </a:r>
            <a:r>
              <a:rPr lang="zh-CN" altLang="zh-CN" sz="2000" b="0" dirty="0">
                <a:latin typeface="Comic Sans MS" pitchFamily="2" charset="0"/>
                <a:ea typeface="微软雅黑" pitchFamily="34" charset="-122"/>
              </a:rPr>
              <a:t>的存储器由若干 </a:t>
            </a:r>
            <a:r>
              <a:rPr lang="en-US" altLang="zh-CN" sz="2000" b="0" dirty="0">
                <a:latin typeface="Comic Sans MS" pitchFamily="2" charset="0"/>
                <a:ea typeface="微软雅黑" pitchFamily="34" charset="-122"/>
                <a:cs typeface="Times New Roman" pitchFamily="18" charset="0"/>
              </a:rPr>
              <a:t>4M×8 </a:t>
            </a:r>
            <a:r>
              <a:rPr lang="zh-CN" altLang="zh-CN" sz="2000" b="0" dirty="0">
                <a:latin typeface="Comic Sans MS" pitchFamily="2" charset="0"/>
                <a:ea typeface="微软雅黑" pitchFamily="34" charset="-122"/>
              </a:rPr>
              <a:t>位的 </a:t>
            </a:r>
            <a:r>
              <a:rPr lang="en-US" altLang="zh-CN" sz="2000" b="0" dirty="0">
                <a:latin typeface="Comic Sans MS" pitchFamily="2" charset="0"/>
                <a:ea typeface="微软雅黑" pitchFamily="34" charset="-122"/>
                <a:cs typeface="Times New Roman" pitchFamily="18" charset="0"/>
              </a:rPr>
              <a:t>DRAM </a:t>
            </a:r>
            <a:r>
              <a:rPr lang="zh-CN" altLang="zh-CN" sz="2000" b="0" dirty="0">
                <a:latin typeface="Comic Sans MS" pitchFamily="2" charset="0"/>
                <a:ea typeface="微软雅黑" pitchFamily="34" charset="-122"/>
              </a:rPr>
              <a:t>芯片构成，该 </a:t>
            </a:r>
            <a:r>
              <a:rPr lang="en-US" altLang="zh-CN" sz="2000" b="0" dirty="0">
                <a:latin typeface="Comic Sans MS" pitchFamily="2" charset="0"/>
                <a:ea typeface="微软雅黑" pitchFamily="34" charset="-122"/>
                <a:cs typeface="Times New Roman" pitchFamily="18" charset="0"/>
              </a:rPr>
              <a:t>DRAM </a:t>
            </a:r>
            <a:r>
              <a:rPr lang="zh-CN" altLang="zh-CN" sz="2000" b="0" dirty="0">
                <a:latin typeface="Comic Sans MS" pitchFamily="2" charset="0"/>
                <a:ea typeface="微软雅黑" pitchFamily="34" charset="-122"/>
              </a:rPr>
              <a:t>芯片的地址引脚和数据引脚总数是</a:t>
            </a:r>
            <a:r>
              <a:rPr lang="en-US" altLang="zh-CN" sz="2000" b="0" u="sng" dirty="0">
                <a:latin typeface="Comic Sans MS" pitchFamily="2" charset="0"/>
                <a:ea typeface="微软雅黑" pitchFamily="34" charset="-122"/>
              </a:rPr>
              <a:t> 	</a:t>
            </a:r>
            <a:r>
              <a:rPr lang="zh-CN" altLang="zh-CN" sz="2000" b="0" dirty="0">
                <a:latin typeface="Comic Sans MS" pitchFamily="2" charset="0"/>
                <a:ea typeface="微软雅黑" pitchFamily="34" charset="-122"/>
              </a:rPr>
              <a:t>。</a:t>
            </a:r>
            <a:endParaRPr lang="zh-CN" altLang="zh-CN" sz="2000" b="0" dirty="0">
              <a:latin typeface="Comic Sans MS" pitchFamily="2" charset="0"/>
              <a:ea typeface="微软雅黑" pitchFamily="34" charset="-122"/>
              <a:cs typeface="Times New Roman" pitchFamily="18" charset="0"/>
            </a:endParaRPr>
          </a:p>
          <a:p>
            <a:pPr algn="just">
              <a:lnSpc>
                <a:spcPct val="150000"/>
              </a:lnSpc>
              <a:spcBef>
                <a:spcPct val="0"/>
              </a:spcBef>
              <a:spcAft>
                <a:spcPts val="600"/>
              </a:spcAft>
              <a:buFontTx/>
              <a:buNone/>
            </a:pPr>
            <a:r>
              <a:rPr lang="en-US" altLang="zh-CN" sz="2000" b="0" dirty="0">
                <a:latin typeface="Comic Sans MS" pitchFamily="2" charset="0"/>
                <a:ea typeface="微软雅黑" pitchFamily="34" charset="-122"/>
                <a:cs typeface="Times New Roman" pitchFamily="18" charset="0"/>
              </a:rPr>
              <a:t>     A</a:t>
            </a:r>
            <a:r>
              <a:rPr lang="zh-CN" altLang="zh-CN" sz="2000" b="0" dirty="0">
                <a:latin typeface="Comic Sans MS" pitchFamily="2" charset="0"/>
                <a:ea typeface="微软雅黑" pitchFamily="34" charset="-122"/>
              </a:rPr>
              <a:t>．</a:t>
            </a:r>
            <a:r>
              <a:rPr lang="en-US" altLang="zh-CN" sz="2000" b="0" dirty="0">
                <a:latin typeface="Comic Sans MS" pitchFamily="2" charset="0"/>
                <a:ea typeface="微软雅黑" pitchFamily="34" charset="-122"/>
                <a:cs typeface="Times New Roman" pitchFamily="18" charset="0"/>
              </a:rPr>
              <a:t>19         B</a:t>
            </a:r>
            <a:r>
              <a:rPr lang="zh-CN" altLang="zh-CN" sz="2000" b="0" dirty="0">
                <a:latin typeface="Comic Sans MS" pitchFamily="2" charset="0"/>
                <a:ea typeface="微软雅黑" pitchFamily="34" charset="-122"/>
              </a:rPr>
              <a:t>．</a:t>
            </a:r>
            <a:r>
              <a:rPr lang="en-US" altLang="zh-CN" sz="2000" b="0" dirty="0">
                <a:latin typeface="Comic Sans MS" pitchFamily="2" charset="0"/>
                <a:ea typeface="微软雅黑" pitchFamily="34" charset="-122"/>
                <a:cs typeface="Times New Roman" pitchFamily="18" charset="0"/>
              </a:rPr>
              <a:t>22	      C</a:t>
            </a:r>
            <a:r>
              <a:rPr lang="zh-CN" altLang="zh-CN" sz="2000" b="0" dirty="0">
                <a:latin typeface="Comic Sans MS" pitchFamily="2" charset="0"/>
                <a:ea typeface="微软雅黑" pitchFamily="34" charset="-122"/>
              </a:rPr>
              <a:t>．</a:t>
            </a:r>
            <a:r>
              <a:rPr lang="en-US" altLang="zh-CN" sz="2000" b="0" dirty="0">
                <a:latin typeface="Comic Sans MS" pitchFamily="2" charset="0"/>
                <a:ea typeface="微软雅黑" pitchFamily="34" charset="-122"/>
                <a:cs typeface="Times New Roman" pitchFamily="18" charset="0"/>
              </a:rPr>
              <a:t>30	D</a:t>
            </a:r>
            <a:r>
              <a:rPr lang="zh-CN" altLang="zh-CN" sz="2000" b="0" dirty="0">
                <a:latin typeface="Comic Sans MS" pitchFamily="2" charset="0"/>
                <a:ea typeface="微软雅黑" pitchFamily="34" charset="-122"/>
              </a:rPr>
              <a:t>．</a:t>
            </a:r>
            <a:r>
              <a:rPr lang="en-US" altLang="zh-CN" sz="2000" b="0" dirty="0">
                <a:latin typeface="Comic Sans MS" pitchFamily="2" charset="0"/>
                <a:ea typeface="微软雅黑" pitchFamily="34" charset="-122"/>
                <a:cs typeface="Times New Roman" pitchFamily="18" charset="0"/>
              </a:rPr>
              <a:t>36</a:t>
            </a:r>
            <a:endParaRPr lang="zh-CN" altLang="zh-CN" sz="2000" b="0" dirty="0">
              <a:latin typeface="Comic Sans MS" pitchFamily="2" charset="0"/>
              <a:ea typeface="微软雅黑" pitchFamily="34" charset="-122"/>
              <a:cs typeface="Times New Roman" pitchFamily="18" charset="0"/>
            </a:endParaRPr>
          </a:p>
          <a:p>
            <a:pPr algn="just">
              <a:lnSpc>
                <a:spcPct val="150000"/>
              </a:lnSpc>
              <a:spcBef>
                <a:spcPct val="0"/>
              </a:spcBef>
              <a:spcAft>
                <a:spcPts val="600"/>
              </a:spcAft>
              <a:buFontTx/>
              <a:buNone/>
            </a:pPr>
            <a:r>
              <a:rPr lang="zh-CN" altLang="zh-CN" sz="2000" b="0" dirty="0">
                <a:latin typeface="Comic Sans MS" pitchFamily="2" charset="0"/>
                <a:ea typeface="微软雅黑" pitchFamily="34" charset="-122"/>
                <a:cs typeface="Times New Roman" pitchFamily="18" charset="0"/>
              </a:rPr>
              <a:t>解．</a:t>
            </a:r>
            <a:r>
              <a:rPr lang="en-US" altLang="zh-CN" sz="2000" b="0" dirty="0">
                <a:latin typeface="Comic Sans MS" pitchFamily="2" charset="0"/>
                <a:ea typeface="微软雅黑" pitchFamily="34" charset="-122"/>
                <a:cs typeface="Times New Roman" pitchFamily="18" charset="0"/>
              </a:rPr>
              <a:t>4M×8 </a:t>
            </a:r>
            <a:r>
              <a:rPr lang="zh-CN" altLang="zh-CN" sz="2000" b="0" dirty="0">
                <a:latin typeface="Comic Sans MS" pitchFamily="2" charset="0"/>
                <a:ea typeface="微软雅黑" pitchFamily="34" charset="-122"/>
                <a:cs typeface="Times New Roman" pitchFamily="18" charset="0"/>
              </a:rPr>
              <a:t>位的芯片数据线应为 </a:t>
            </a:r>
            <a:r>
              <a:rPr lang="en-US" altLang="zh-CN" sz="2000" b="0" dirty="0">
                <a:latin typeface="Comic Sans MS" pitchFamily="2" charset="0"/>
                <a:ea typeface="微软雅黑" pitchFamily="34" charset="-122"/>
                <a:cs typeface="Times New Roman" pitchFamily="18" charset="0"/>
              </a:rPr>
              <a:t>8 </a:t>
            </a:r>
            <a:r>
              <a:rPr lang="zh-CN" altLang="zh-CN" sz="2000" b="0" dirty="0">
                <a:latin typeface="Comic Sans MS" pitchFamily="2" charset="0"/>
                <a:ea typeface="微软雅黑" pitchFamily="34" charset="-122"/>
                <a:cs typeface="Times New Roman" pitchFamily="18" charset="0"/>
              </a:rPr>
              <a:t>根，地址线应为 </a:t>
            </a:r>
            <a:r>
              <a:rPr lang="en-US" altLang="zh-CN" sz="2000" b="0" dirty="0">
                <a:latin typeface="Comic Sans MS" pitchFamily="2" charset="0"/>
                <a:ea typeface="微软雅黑" pitchFamily="34" charset="-122"/>
                <a:cs typeface="Times New Roman" pitchFamily="18" charset="0"/>
              </a:rPr>
              <a:t>log</a:t>
            </a:r>
            <a:r>
              <a:rPr lang="en-US" altLang="zh-CN" sz="2000" b="0" baseline="-25000" dirty="0">
                <a:latin typeface="Comic Sans MS" pitchFamily="2" charset="0"/>
                <a:ea typeface="微软雅黑" pitchFamily="34" charset="-122"/>
                <a:cs typeface="Times New Roman" pitchFamily="18" charset="0"/>
              </a:rPr>
              <a:t>2</a:t>
            </a:r>
            <a:r>
              <a:rPr lang="en-US" altLang="zh-CN" sz="2000" b="0" dirty="0">
                <a:latin typeface="Comic Sans MS" pitchFamily="2" charset="0"/>
                <a:ea typeface="微软雅黑" pitchFamily="34" charset="-122"/>
                <a:cs typeface="Times New Roman" pitchFamily="18" charset="0"/>
              </a:rPr>
              <a:t>4M=22 </a:t>
            </a:r>
            <a:r>
              <a:rPr lang="zh-CN" altLang="zh-CN" sz="2000" b="0" dirty="0">
                <a:latin typeface="Comic Sans MS" pitchFamily="2" charset="0"/>
                <a:ea typeface="微软雅黑" pitchFamily="34" charset="-122"/>
                <a:cs typeface="Times New Roman" pitchFamily="18" charset="0"/>
              </a:rPr>
              <a:t>根，而 </a:t>
            </a:r>
            <a:r>
              <a:rPr lang="en-US" altLang="zh-CN" sz="2000" b="0" dirty="0">
                <a:latin typeface="Comic Sans MS" pitchFamily="2" charset="0"/>
                <a:ea typeface="微软雅黑" pitchFamily="34" charset="-122"/>
                <a:cs typeface="Times New Roman" pitchFamily="18" charset="0"/>
              </a:rPr>
              <a:t>DRAM </a:t>
            </a:r>
            <a:r>
              <a:rPr lang="zh-CN" altLang="zh-CN" sz="2000" b="0" dirty="0">
                <a:latin typeface="Comic Sans MS" pitchFamily="2" charset="0"/>
                <a:ea typeface="微软雅黑" pitchFamily="34" charset="-122"/>
                <a:cs typeface="Times New Roman" pitchFamily="18" charset="0"/>
              </a:rPr>
              <a:t>采用地址复用技术，地址线是原来的 </a:t>
            </a:r>
            <a:r>
              <a:rPr lang="en-US" altLang="zh-CN" sz="2000" b="0" dirty="0">
                <a:latin typeface="Comic Sans MS" pitchFamily="2" charset="0"/>
                <a:ea typeface="微软雅黑" pitchFamily="34" charset="-122"/>
                <a:cs typeface="Times New Roman" pitchFamily="18" charset="0"/>
              </a:rPr>
              <a:t>1/2</a:t>
            </a:r>
            <a:r>
              <a:rPr lang="zh-CN" altLang="zh-CN" sz="2000" b="0" dirty="0">
                <a:latin typeface="Comic Sans MS" pitchFamily="2" charset="0"/>
                <a:ea typeface="微软雅黑" pitchFamily="34" charset="-122"/>
                <a:cs typeface="Times New Roman" pitchFamily="18" charset="0"/>
              </a:rPr>
              <a:t>，且地址信号分行、列两次传送。地址线数为 </a:t>
            </a:r>
            <a:r>
              <a:rPr lang="en-US" altLang="zh-CN" sz="2000" b="0" dirty="0">
                <a:latin typeface="Comic Sans MS" pitchFamily="2" charset="0"/>
                <a:ea typeface="微软雅黑" pitchFamily="34" charset="-122"/>
                <a:cs typeface="Times New Roman" pitchFamily="18" charset="0"/>
              </a:rPr>
              <a:t>22/2=11 </a:t>
            </a:r>
            <a:r>
              <a:rPr lang="zh-CN" altLang="zh-CN" sz="2000" b="0" dirty="0">
                <a:latin typeface="Comic Sans MS" pitchFamily="2" charset="0"/>
                <a:ea typeface="微软雅黑" pitchFamily="34" charset="-122"/>
                <a:cs typeface="Times New Roman" pitchFamily="18" charset="0"/>
              </a:rPr>
              <a:t>根，所以地址引脚与数据引脚的总数为 </a:t>
            </a:r>
            <a:r>
              <a:rPr lang="en-US" altLang="zh-CN" sz="2000" b="0" dirty="0">
                <a:latin typeface="Comic Sans MS" pitchFamily="2" charset="0"/>
                <a:ea typeface="微软雅黑" pitchFamily="34" charset="-122"/>
                <a:cs typeface="Times New Roman" pitchFamily="18" charset="0"/>
              </a:rPr>
              <a:t>11+8=19 </a:t>
            </a:r>
            <a:r>
              <a:rPr lang="zh-CN" altLang="zh-CN" sz="2000" b="0" dirty="0">
                <a:latin typeface="Comic Sans MS" pitchFamily="2" charset="0"/>
                <a:ea typeface="微软雅黑" pitchFamily="34" charset="-122"/>
                <a:cs typeface="Times New Roman" pitchFamily="18" charset="0"/>
              </a:rPr>
              <a:t>根，选 </a:t>
            </a:r>
            <a:r>
              <a:rPr lang="en-US" altLang="zh-CN" sz="2000" b="0" dirty="0">
                <a:latin typeface="Comic Sans MS" pitchFamily="2" charset="0"/>
                <a:ea typeface="微软雅黑" pitchFamily="34" charset="-122"/>
                <a:cs typeface="Times New Roman" pitchFamily="18" charset="0"/>
              </a:rPr>
              <a:t>A</a:t>
            </a:r>
            <a:r>
              <a:rPr lang="zh-CN" altLang="zh-CN" sz="2000" b="0" dirty="0">
                <a:latin typeface="Comic Sans MS" pitchFamily="2" charset="0"/>
                <a:ea typeface="微软雅黑" pitchFamily="34" charset="-122"/>
                <a:cs typeface="Times New Roman" pitchFamily="18" charset="0"/>
              </a:rPr>
              <a:t>。</a:t>
            </a:r>
            <a:endParaRPr lang="zh-CN" altLang="zh-CN" sz="2000" b="0" dirty="0">
              <a:latin typeface="Comic Sans MS" pitchFamily="2" charset="0"/>
              <a:ea typeface="微软雅黑" pitchFamily="34" charset="-122"/>
              <a:cs typeface="Times New Roman" pitchFamily="18" charset="0"/>
            </a:endParaRPr>
          </a:p>
          <a:p>
            <a:pPr algn="just">
              <a:lnSpc>
                <a:spcPct val="150000"/>
              </a:lnSpc>
              <a:spcBef>
                <a:spcPct val="0"/>
              </a:spcBef>
              <a:spcAft>
                <a:spcPts val="600"/>
              </a:spcAft>
              <a:buFontTx/>
              <a:buNone/>
            </a:pPr>
            <a:r>
              <a:rPr lang="zh-CN" altLang="zh-CN" sz="2000" b="0" dirty="0">
                <a:latin typeface="Comic Sans MS" pitchFamily="2" charset="0"/>
                <a:ea typeface="微软雅黑" pitchFamily="34" charset="-122"/>
                <a:cs typeface="Times New Roman" pitchFamily="18" charset="0"/>
              </a:rPr>
              <a:t>此题需要注意的是 </a:t>
            </a:r>
            <a:r>
              <a:rPr lang="en-US" altLang="zh-CN" sz="2000" b="0" dirty="0">
                <a:latin typeface="Comic Sans MS" pitchFamily="2" charset="0"/>
                <a:ea typeface="微软雅黑" pitchFamily="34" charset="-122"/>
                <a:cs typeface="Times New Roman" pitchFamily="18" charset="0"/>
              </a:rPr>
              <a:t>DRAM </a:t>
            </a:r>
            <a:r>
              <a:rPr lang="zh-CN" altLang="zh-CN" sz="2000" b="0" dirty="0">
                <a:latin typeface="Comic Sans MS" pitchFamily="2" charset="0"/>
                <a:ea typeface="微软雅黑" pitchFamily="34" charset="-122"/>
                <a:cs typeface="Times New Roman" pitchFamily="18" charset="0"/>
              </a:rPr>
              <a:t>是采用传两次地址的策略的，所以地址线为正常的一半，这是很多考生容易忽略的地方</a:t>
            </a:r>
            <a:r>
              <a:rPr lang="zh-CN" altLang="en-US" sz="2000" b="0" dirty="0">
                <a:latin typeface="Comic Sans MS" pitchFamily="2" charset="0"/>
                <a:ea typeface="微软雅黑" pitchFamily="34" charset="-122"/>
                <a:cs typeface="Times New Roman" pitchFamily="18" charset="0"/>
              </a:rPr>
              <a:t>。</a:t>
            </a:r>
            <a:endParaRPr lang="zh-CN" altLang="zh-CN" sz="2000" b="0" dirty="0">
              <a:latin typeface="Comic Sans MS" pitchFamily="2" charset="0"/>
              <a:ea typeface="微软雅黑" pitchFamily="34" charset="-122"/>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7" name="矩形 1"/>
          <p:cNvSpPr>
            <a:spLocks noGrp="1" noChangeArrowheads="1"/>
          </p:cNvSpPr>
          <p:nvPr>
            <p:ph idx="1"/>
          </p:nvPr>
        </p:nvSpPr>
        <p:spPr bwMode="auto">
          <a:xfrm>
            <a:off x="107504" y="743531"/>
            <a:ext cx="885698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35">
              <a:lnSpc>
                <a:spcPct val="115000"/>
              </a:lnSpc>
              <a:spcBef>
                <a:spcPct val="20000"/>
              </a:spcBef>
              <a:buChar char="•"/>
              <a:tabLst>
                <a:tab pos="2082800" algn="l"/>
              </a:tabLst>
              <a:defRPr sz="2400" b="1">
                <a:solidFill>
                  <a:schemeClr val="tx1"/>
                </a:solidFill>
                <a:latin typeface="Arial" charset="0"/>
                <a:ea typeface="宋体" charset="-122"/>
              </a:defRPr>
            </a:lvl1pPr>
            <a:lvl2pPr marL="742950" indent="-285750" defTabSz="-635">
              <a:lnSpc>
                <a:spcPct val="115000"/>
              </a:lnSpc>
              <a:spcBef>
                <a:spcPct val="20000"/>
              </a:spcBef>
              <a:buChar char="–"/>
              <a:tabLst>
                <a:tab pos="2082800" algn="l"/>
              </a:tabLst>
              <a:defRPr sz="2000" b="1">
                <a:solidFill>
                  <a:srgbClr val="0000CC"/>
                </a:solidFill>
                <a:latin typeface="Arial" charset="0"/>
                <a:ea typeface="宋体" charset="-122"/>
              </a:defRPr>
            </a:lvl2pPr>
            <a:lvl3pPr marL="1143000" indent="-228600" defTabSz="-635">
              <a:lnSpc>
                <a:spcPct val="115000"/>
              </a:lnSpc>
              <a:spcBef>
                <a:spcPct val="20000"/>
              </a:spcBef>
              <a:buChar char="•"/>
              <a:tabLst>
                <a:tab pos="2082800" algn="l"/>
              </a:tabLst>
              <a:defRPr sz="2400" b="1">
                <a:solidFill>
                  <a:srgbClr val="006600"/>
                </a:solidFill>
                <a:latin typeface="Arial" charset="0"/>
                <a:ea typeface="宋体" charset="-122"/>
              </a:defRPr>
            </a:lvl3pPr>
            <a:lvl4pPr marL="1600200" indent="-228600" defTabSz="-635">
              <a:lnSpc>
                <a:spcPct val="115000"/>
              </a:lnSpc>
              <a:spcBef>
                <a:spcPct val="20000"/>
              </a:spcBef>
              <a:buChar char="–"/>
              <a:tabLst>
                <a:tab pos="2082800" algn="l"/>
              </a:tabLst>
              <a:defRPr sz="1600" b="1">
                <a:solidFill>
                  <a:srgbClr val="CC3300"/>
                </a:solidFill>
                <a:latin typeface="Arial" charset="0"/>
                <a:ea typeface="宋体" charset="-122"/>
              </a:defRPr>
            </a:lvl4pPr>
            <a:lvl5pPr marL="2057400" indent="-228600" defTabSz="-635">
              <a:lnSpc>
                <a:spcPct val="115000"/>
              </a:lnSpc>
              <a:spcBef>
                <a:spcPct val="20000"/>
              </a:spcBef>
              <a:buChar char="»"/>
              <a:tabLst>
                <a:tab pos="2082800" algn="l"/>
              </a:tabLst>
              <a:defRPr sz="1500" b="1">
                <a:solidFill>
                  <a:srgbClr val="996600"/>
                </a:solidFill>
                <a:latin typeface="Arial" charset="0"/>
                <a:ea typeface="宋体" charset="-122"/>
              </a:defRPr>
            </a:lvl5pPr>
            <a:lvl6pPr marL="2514600" indent="-228600" defTabSz="-635" eaLnBrk="0" fontAlgn="base" hangingPunct="0">
              <a:lnSpc>
                <a:spcPct val="115000"/>
              </a:lnSpc>
              <a:spcBef>
                <a:spcPct val="20000"/>
              </a:spcBef>
              <a:spcAft>
                <a:spcPct val="0"/>
              </a:spcAft>
              <a:buChar char="»"/>
              <a:tabLst>
                <a:tab pos="2082800" algn="l"/>
              </a:tabLst>
              <a:defRPr sz="1500" b="1">
                <a:solidFill>
                  <a:srgbClr val="996600"/>
                </a:solidFill>
                <a:latin typeface="Arial" charset="0"/>
                <a:ea typeface="宋体" charset="-122"/>
              </a:defRPr>
            </a:lvl6pPr>
            <a:lvl7pPr marL="2971800" indent="-228600" defTabSz="-635" eaLnBrk="0" fontAlgn="base" hangingPunct="0">
              <a:lnSpc>
                <a:spcPct val="115000"/>
              </a:lnSpc>
              <a:spcBef>
                <a:spcPct val="20000"/>
              </a:spcBef>
              <a:spcAft>
                <a:spcPct val="0"/>
              </a:spcAft>
              <a:buChar char="»"/>
              <a:tabLst>
                <a:tab pos="2082800" algn="l"/>
              </a:tabLst>
              <a:defRPr sz="1500" b="1">
                <a:solidFill>
                  <a:srgbClr val="996600"/>
                </a:solidFill>
                <a:latin typeface="Arial" charset="0"/>
                <a:ea typeface="宋体" charset="-122"/>
              </a:defRPr>
            </a:lvl7pPr>
            <a:lvl8pPr marL="3429000" indent="-228600" defTabSz="-635" eaLnBrk="0" fontAlgn="base" hangingPunct="0">
              <a:lnSpc>
                <a:spcPct val="115000"/>
              </a:lnSpc>
              <a:spcBef>
                <a:spcPct val="20000"/>
              </a:spcBef>
              <a:spcAft>
                <a:spcPct val="0"/>
              </a:spcAft>
              <a:buChar char="»"/>
              <a:tabLst>
                <a:tab pos="2082800" algn="l"/>
              </a:tabLst>
              <a:defRPr sz="1500" b="1">
                <a:solidFill>
                  <a:srgbClr val="996600"/>
                </a:solidFill>
                <a:latin typeface="Arial" charset="0"/>
                <a:ea typeface="宋体" charset="-122"/>
              </a:defRPr>
            </a:lvl8pPr>
            <a:lvl9pPr marL="3886200" indent="-228600" defTabSz="-635" eaLnBrk="0" fontAlgn="base" hangingPunct="0">
              <a:lnSpc>
                <a:spcPct val="115000"/>
              </a:lnSpc>
              <a:spcBef>
                <a:spcPct val="20000"/>
              </a:spcBef>
              <a:spcAft>
                <a:spcPct val="0"/>
              </a:spcAft>
              <a:buChar char="»"/>
              <a:tabLst>
                <a:tab pos="2082800" algn="l"/>
              </a:tabLst>
              <a:defRPr sz="1500" b="1">
                <a:solidFill>
                  <a:srgbClr val="996600"/>
                </a:solidFill>
                <a:latin typeface="Arial" charset="0"/>
                <a:ea typeface="宋体" charset="-122"/>
              </a:defRPr>
            </a:lvl9pPr>
          </a:lstStyle>
          <a:p>
            <a:pPr marL="0" lvl="0" indent="0" defTabSz="-635">
              <a:lnSpc>
                <a:spcPct val="100000"/>
              </a:lnSpc>
              <a:buNone/>
            </a:pPr>
            <a:r>
              <a:rPr lang="en-US" altLang="zh-CN" sz="2200" dirty="0">
                <a:solidFill>
                  <a:prstClr val="black"/>
                </a:solidFill>
                <a:latin typeface="Comic Sans MS" pitchFamily="2" charset="0"/>
                <a:ea typeface="微软雅黑" pitchFamily="34" charset="-122"/>
              </a:rPr>
              <a:t>7.2.2 SRAM</a:t>
            </a:r>
            <a:r>
              <a:rPr lang="zh-CN" altLang="en-US" sz="2200" dirty="0">
                <a:solidFill>
                  <a:prstClr val="black"/>
                </a:solidFill>
                <a:latin typeface="Comic Sans MS" pitchFamily="2" charset="0"/>
                <a:ea typeface="微软雅黑" pitchFamily="34" charset="-122"/>
              </a:rPr>
              <a:t>芯片和</a:t>
            </a:r>
            <a:r>
              <a:rPr lang="en-US" altLang="zh-CN" sz="2200" dirty="0">
                <a:solidFill>
                  <a:prstClr val="black"/>
                </a:solidFill>
                <a:latin typeface="Comic Sans MS" pitchFamily="2" charset="0"/>
                <a:ea typeface="微软雅黑" pitchFamily="34" charset="-122"/>
              </a:rPr>
              <a:t>DRAM</a:t>
            </a:r>
            <a:r>
              <a:rPr lang="zh-CN" altLang="en-US" sz="2200" dirty="0">
                <a:solidFill>
                  <a:prstClr val="black"/>
                </a:solidFill>
                <a:latin typeface="Comic Sans MS" pitchFamily="2" charset="0"/>
                <a:ea typeface="微软雅黑" pitchFamily="34" charset="-122"/>
              </a:rPr>
              <a:t>芯片</a:t>
            </a:r>
            <a:endParaRPr lang="en-US" altLang="zh-CN" sz="2200" dirty="0">
              <a:solidFill>
                <a:prstClr val="black"/>
              </a:solidFill>
              <a:latin typeface="Comic Sans MS" pitchFamily="2" charset="0"/>
              <a:ea typeface="微软雅黑" pitchFamily="34" charset="-122"/>
            </a:endParaRPr>
          </a:p>
          <a:p>
            <a:pPr marL="0" lvl="0" indent="0" defTabSz="-635">
              <a:lnSpc>
                <a:spcPct val="100000"/>
              </a:lnSpc>
              <a:buNone/>
            </a:pPr>
            <a:r>
              <a:rPr lang="zh-CN" altLang="en-US" sz="2200" dirty="0">
                <a:solidFill>
                  <a:srgbClr val="063DE8"/>
                </a:solidFill>
                <a:latin typeface="微软雅黑" pitchFamily="34" charset="-122"/>
                <a:ea typeface="微软雅黑" pitchFamily="34" charset="-122"/>
              </a:rPr>
              <a:t>例题：</a:t>
            </a:r>
            <a:endParaRPr lang="en-US" altLang="zh-CN" sz="2200" dirty="0">
              <a:solidFill>
                <a:srgbClr val="063DE8"/>
              </a:solidFill>
              <a:latin typeface="微软雅黑" pitchFamily="34" charset="-122"/>
              <a:ea typeface="微软雅黑" pitchFamily="34" charset="-122"/>
            </a:endParaRPr>
          </a:p>
          <a:p>
            <a:pPr marL="0" lvl="0" indent="0" defTabSz="-635">
              <a:lnSpc>
                <a:spcPct val="100000"/>
              </a:lnSpc>
              <a:buNone/>
            </a:pPr>
            <a:r>
              <a:rPr lang="zh-CN" altLang="en-US" sz="2200" dirty="0">
                <a:latin typeface="微软雅黑" pitchFamily="34" charset="-122"/>
                <a:ea typeface="微软雅黑" pitchFamily="34" charset="-122"/>
              </a:rPr>
              <a:t>为节省引脚数，</a:t>
            </a:r>
            <a:r>
              <a:rPr lang="en-US" altLang="zh-CN" sz="2200" dirty="0">
                <a:latin typeface="微软雅黑" pitchFamily="34" charset="-122"/>
                <a:ea typeface="微软雅黑" pitchFamily="34" charset="-122"/>
              </a:rPr>
              <a:t>DRAM </a:t>
            </a:r>
            <a:r>
              <a:rPr lang="zh-CN" altLang="en-US" sz="2200" dirty="0">
                <a:latin typeface="微软雅黑" pitchFamily="34" charset="-122"/>
                <a:ea typeface="微软雅黑" pitchFamily="34" charset="-122"/>
              </a:rPr>
              <a:t>芯片大都采用地址线复用技术。假定一个</a:t>
            </a:r>
            <a:r>
              <a:rPr lang="en-US" altLang="zh-CN" sz="2200" dirty="0">
                <a:latin typeface="微软雅黑" pitchFamily="34" charset="-122"/>
                <a:ea typeface="微软雅黑" pitchFamily="34" charset="-122"/>
              </a:rPr>
              <a:t>DRAM </a:t>
            </a:r>
            <a:r>
              <a:rPr lang="zh-CN" altLang="en-US" sz="2200" dirty="0">
                <a:latin typeface="微软雅黑" pitchFamily="34" charset="-122"/>
                <a:ea typeface="微软雅黑" pitchFamily="34" charset="-122"/>
              </a:rPr>
              <a:t>芯片的地址引脚线为</a:t>
            </a:r>
            <a:r>
              <a:rPr lang="en-US" altLang="zh-CN" sz="2200" dirty="0">
                <a:latin typeface="微软雅黑" pitchFamily="34" charset="-122"/>
                <a:ea typeface="微软雅黑" pitchFamily="34" charset="-122"/>
              </a:rPr>
              <a:t>8 </a:t>
            </a:r>
            <a:r>
              <a:rPr lang="zh-CN" altLang="en-US" sz="2200" dirty="0">
                <a:latin typeface="微软雅黑" pitchFamily="34" charset="-122"/>
                <a:ea typeface="微软雅黑" pitchFamily="34" charset="-122"/>
              </a:rPr>
              <a:t>根，则该芯片的存储阵列中有 </a:t>
            </a:r>
            <a:r>
              <a:rPr lang="en-US" altLang="zh-CN" sz="2200" dirty="0">
                <a:latin typeface="微软雅黑" pitchFamily="34" charset="-122"/>
                <a:ea typeface="微软雅黑" pitchFamily="34" charset="-122"/>
              </a:rPr>
              <a:t>65536 (</a:t>
            </a:r>
            <a:r>
              <a:rPr lang="zh-CN" altLang="en-US" sz="2200" dirty="0">
                <a:latin typeface="微软雅黑" pitchFamily="34" charset="-122"/>
                <a:ea typeface="微软雅黑" pitchFamily="34" charset="-122"/>
              </a:rPr>
              <a:t>或</a:t>
            </a:r>
            <a:r>
              <a:rPr lang="en-US" altLang="zh-CN" sz="2200" dirty="0">
                <a:latin typeface="微软雅黑" pitchFamily="34" charset="-122"/>
                <a:ea typeface="微软雅黑" pitchFamily="34" charset="-122"/>
              </a:rPr>
              <a:t>64K </a:t>
            </a:r>
            <a:r>
              <a:rPr lang="zh-CN" altLang="en-US" sz="2200" dirty="0">
                <a:latin typeface="微软雅黑" pitchFamily="34" charset="-122"/>
                <a:ea typeface="微软雅黑" pitchFamily="34" charset="-122"/>
              </a:rPr>
              <a:t>或</a:t>
            </a:r>
            <a:r>
              <a:rPr lang="en-US" altLang="zh-CN" sz="2200" dirty="0">
                <a:latin typeface="微软雅黑" pitchFamily="34" charset="-122"/>
                <a:ea typeface="微软雅黑" pitchFamily="34" charset="-122"/>
              </a:rPr>
              <a:t>2</a:t>
            </a:r>
            <a:r>
              <a:rPr lang="en-US" altLang="zh-CN" sz="2200" baseline="30000" dirty="0">
                <a:latin typeface="微软雅黑" pitchFamily="34" charset="-122"/>
                <a:ea typeface="微软雅黑" pitchFamily="34" charset="-122"/>
              </a:rPr>
              <a:t>16</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个位单元</a:t>
            </a:r>
            <a:endParaRPr lang="en-US" altLang="zh-CN" sz="2000" b="0" dirty="0">
              <a:latin typeface="Comic Sans MS" pitchFamily="2" charset="0"/>
              <a:ea typeface="微软雅黑" pitchFamily="34" charset="-122"/>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968402"/>
            <a:ext cx="9144000" cy="92119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7.2.2 SRAM</a:t>
            </a:r>
            <a:r>
              <a:rPr lang="zh-CN" altLang="en-US" dirty="0"/>
              <a:t>芯片和</a:t>
            </a:r>
            <a:r>
              <a:rPr lang="en-US" altLang="zh-CN" dirty="0"/>
              <a:t>DRAM</a:t>
            </a:r>
            <a:r>
              <a:rPr lang="zh-CN" altLang="en-US" dirty="0"/>
              <a:t>芯片</a:t>
            </a:r>
            <a:endParaRPr lang="en-US" altLang="zh-CN" dirty="0"/>
          </a:p>
          <a:p>
            <a:pPr marL="0" indent="0">
              <a:buNone/>
            </a:pPr>
            <a:r>
              <a:rPr lang="en-US" altLang="zh-CN" dirty="0">
                <a:solidFill>
                  <a:srgbClr val="063DE8"/>
                </a:solidFill>
                <a:latin typeface="微软雅黑" pitchFamily="34" charset="-122"/>
              </a:rPr>
              <a:t>2. DRAM</a:t>
            </a:r>
            <a:r>
              <a:rPr lang="zh-CN" altLang="en-US" dirty="0">
                <a:solidFill>
                  <a:srgbClr val="063DE8"/>
                </a:solidFill>
                <a:latin typeface="微软雅黑" pitchFamily="34" charset="-122"/>
              </a:rPr>
              <a:t>芯片的刷新</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矩形 7"/>
          <p:cNvSpPr/>
          <p:nvPr/>
        </p:nvSpPr>
        <p:spPr>
          <a:xfrm>
            <a:off x="109286" y="1530975"/>
            <a:ext cx="9001000" cy="4808496"/>
          </a:xfrm>
          <a:prstGeom prst="rect">
            <a:avLst/>
          </a:prstGeom>
        </p:spPr>
        <p:txBody>
          <a:bodyPr wrap="square">
            <a:spAutoFit/>
          </a:bodyPr>
          <a:lstStyle/>
          <a:p>
            <a:pPr marL="342900" indent="-342900" eaLnBrk="1" hangingPunct="1">
              <a:lnSpc>
                <a:spcPct val="110000"/>
              </a:lnSpc>
              <a:buFont typeface="Wingdings" charset="2"/>
              <a:buChar char="p"/>
            </a:pPr>
            <a:r>
              <a:rPr lang="zh-CN" altLang="en-US" sz="2000" dirty="0">
                <a:solidFill>
                  <a:srgbClr val="FF0000"/>
                </a:solidFill>
                <a:latin typeface="Comic Sans MS" pitchFamily="2" charset="0"/>
                <a:ea typeface="微软雅黑" pitchFamily="34" charset="-122"/>
              </a:rPr>
              <a:t>刷新周期</a:t>
            </a:r>
            <a:r>
              <a:rPr lang="zh-CN" altLang="en-US" sz="2000" dirty="0">
                <a:latin typeface="Comic Sans MS" pitchFamily="2" charset="0"/>
                <a:ea typeface="微软雅黑" pitchFamily="34" charset="-122"/>
              </a:rPr>
              <a:t>：从上次对整个存储器刷新结束到下次对整个存储器全部刷新一遍为止的时间间隔，为电容数据有效保存期的上限（</a:t>
            </a:r>
            <a:r>
              <a:rPr lang="en-US" altLang="zh-CN" sz="2000" dirty="0">
                <a:latin typeface="Comic Sans MS" pitchFamily="2" charset="0"/>
                <a:ea typeface="微软雅黑" pitchFamily="34" charset="-122"/>
              </a:rPr>
              <a:t>64ms</a:t>
            </a:r>
            <a:r>
              <a:rPr lang="zh-CN" altLang="en-US" sz="2000" dirty="0">
                <a:latin typeface="Comic Sans MS" pitchFamily="2" charset="0"/>
                <a:ea typeface="微软雅黑" pitchFamily="34" charset="-122"/>
              </a:rPr>
              <a:t>）。</a:t>
            </a:r>
            <a:endParaRPr lang="zh-CN" altLang="en-US" sz="2000" dirty="0">
              <a:latin typeface="Comic Sans MS" pitchFamily="2" charset="0"/>
              <a:ea typeface="微软雅黑" pitchFamily="34" charset="-122"/>
            </a:endParaRPr>
          </a:p>
          <a:p>
            <a:pPr marL="342900" indent="-342900" eaLnBrk="1" hangingPunct="1">
              <a:lnSpc>
                <a:spcPct val="110000"/>
              </a:lnSpc>
              <a:buFont typeface="Wingdings" charset="2"/>
              <a:buChar char="p"/>
            </a:pPr>
            <a:r>
              <a:rPr lang="zh-CN" altLang="en-US" sz="2000" dirty="0">
                <a:latin typeface="Comic Sans MS" pitchFamily="2" charset="0"/>
                <a:ea typeface="微软雅黑" pitchFamily="34" charset="-122"/>
              </a:rPr>
              <a:t>有三种刷新方式：集中式、分散式、异步刷新。</a:t>
            </a:r>
            <a:endParaRPr lang="zh-CN" altLang="en-US" sz="2000" dirty="0">
              <a:latin typeface="Comic Sans MS" pitchFamily="2" charset="0"/>
              <a:ea typeface="微软雅黑" pitchFamily="34" charset="-122"/>
            </a:endParaRPr>
          </a:p>
          <a:p>
            <a:pPr lvl="1" eaLnBrk="1" hangingPunct="1">
              <a:lnSpc>
                <a:spcPct val="110000"/>
              </a:lnSpc>
            </a:pPr>
            <a:r>
              <a:rPr lang="zh-CN" altLang="en-US" sz="2000" dirty="0">
                <a:latin typeface="Comic Sans MS" pitchFamily="2" charset="0"/>
                <a:ea typeface="微软雅黑" pitchFamily="34" charset="-122"/>
              </a:rPr>
              <a:t>① 集中刷新</a:t>
            </a:r>
            <a:endParaRPr lang="zh-CN" altLang="en-US" sz="2000" dirty="0">
              <a:latin typeface="Comic Sans MS" pitchFamily="2" charset="0"/>
              <a:ea typeface="微软雅黑" pitchFamily="34" charset="-122"/>
            </a:endParaRPr>
          </a:p>
          <a:p>
            <a:pPr marL="1257300" lvl="2" indent="-342900">
              <a:lnSpc>
                <a:spcPct val="110000"/>
              </a:lnSpc>
              <a:buFont typeface="Wingdings" charset="2"/>
              <a:buChar char="Ø"/>
            </a:pPr>
            <a:r>
              <a:rPr lang="zh-CN" altLang="en-US" sz="2000" dirty="0">
                <a:latin typeface="Comic Sans MS" pitchFamily="2" charset="0"/>
                <a:ea typeface="微软雅黑" pitchFamily="34" charset="-122"/>
              </a:rPr>
              <a:t>前一段时间正常读</a:t>
            </a:r>
            <a:r>
              <a:rPr lang="en-US" altLang="zh-CN" sz="2000" dirty="0">
                <a:latin typeface="Comic Sans MS" pitchFamily="2" charset="0"/>
                <a:ea typeface="微软雅黑" pitchFamily="34" charset="-122"/>
              </a:rPr>
              <a:t>/</a:t>
            </a:r>
            <a:r>
              <a:rPr lang="zh-CN" altLang="en-US" sz="2000" dirty="0">
                <a:latin typeface="Comic Sans MS" pitchFamily="2" charset="0"/>
                <a:ea typeface="微软雅黑" pitchFamily="34" charset="-122"/>
              </a:rPr>
              <a:t>写，后一段时间停止读</a:t>
            </a:r>
            <a:r>
              <a:rPr lang="en-US" altLang="zh-CN" sz="2000" dirty="0">
                <a:latin typeface="Comic Sans MS" pitchFamily="2" charset="0"/>
                <a:ea typeface="微软雅黑" pitchFamily="34" charset="-122"/>
              </a:rPr>
              <a:t>/</a:t>
            </a:r>
            <a:r>
              <a:rPr lang="zh-CN" altLang="en-US" sz="2000" dirty="0">
                <a:latin typeface="Comic Sans MS" pitchFamily="2" charset="0"/>
                <a:ea typeface="微软雅黑" pitchFamily="34" charset="-122"/>
              </a:rPr>
              <a:t>写，集中逐行刷新。</a:t>
            </a:r>
            <a:endParaRPr lang="zh-CN" altLang="en-US" sz="2000" dirty="0">
              <a:latin typeface="Comic Sans MS" pitchFamily="2" charset="0"/>
              <a:ea typeface="微软雅黑" pitchFamily="34" charset="-122"/>
            </a:endParaRPr>
          </a:p>
          <a:p>
            <a:pPr marL="1257300" lvl="2" indent="-342900">
              <a:lnSpc>
                <a:spcPct val="110000"/>
              </a:lnSpc>
              <a:buFont typeface="Wingdings" charset="2"/>
              <a:buChar char="Ø"/>
            </a:pPr>
            <a:r>
              <a:rPr lang="zh-CN" altLang="en-US" sz="2000" dirty="0">
                <a:solidFill>
                  <a:srgbClr val="CC0000"/>
                </a:solidFill>
                <a:latin typeface="Comic Sans MS" pitchFamily="2" charset="0"/>
                <a:ea typeface="微软雅黑" pitchFamily="34" charset="-122"/>
              </a:rPr>
              <a:t>特点：集中刷新时间长，不能正常读</a:t>
            </a:r>
            <a:r>
              <a:rPr lang="en-US" altLang="zh-CN" sz="2000" dirty="0">
                <a:solidFill>
                  <a:srgbClr val="CC0000"/>
                </a:solidFill>
                <a:latin typeface="Comic Sans MS" pitchFamily="2" charset="0"/>
                <a:ea typeface="微软雅黑" pitchFamily="34" charset="-122"/>
              </a:rPr>
              <a:t>/</a:t>
            </a:r>
            <a:r>
              <a:rPr lang="zh-CN" altLang="en-US" sz="2000" dirty="0">
                <a:solidFill>
                  <a:srgbClr val="CC0000"/>
                </a:solidFill>
                <a:latin typeface="Comic Sans MS" pitchFamily="2" charset="0"/>
                <a:ea typeface="微软雅黑" pitchFamily="34" charset="-122"/>
              </a:rPr>
              <a:t>写（死区），很少使用。</a:t>
            </a:r>
            <a:endParaRPr lang="zh-CN" altLang="en-US" sz="2000" dirty="0">
              <a:solidFill>
                <a:srgbClr val="CC0000"/>
              </a:solidFill>
              <a:latin typeface="Comic Sans MS" pitchFamily="2" charset="0"/>
              <a:ea typeface="微软雅黑" pitchFamily="34" charset="-122"/>
            </a:endParaRPr>
          </a:p>
          <a:p>
            <a:pPr lvl="1" eaLnBrk="1" hangingPunct="1">
              <a:lnSpc>
                <a:spcPct val="110000"/>
              </a:lnSpc>
            </a:pPr>
            <a:r>
              <a:rPr lang="zh-CN" altLang="en-US" sz="2000" dirty="0">
                <a:latin typeface="Comic Sans MS" pitchFamily="2" charset="0"/>
                <a:ea typeface="微软雅黑" pitchFamily="34" charset="-122"/>
              </a:rPr>
              <a:t>② 分散刷新</a:t>
            </a:r>
            <a:endParaRPr lang="zh-CN" altLang="en-US" sz="2000" dirty="0">
              <a:latin typeface="Comic Sans MS" pitchFamily="2" charset="0"/>
              <a:ea typeface="微软雅黑" pitchFamily="34" charset="-122"/>
            </a:endParaRPr>
          </a:p>
          <a:p>
            <a:pPr marL="1257300" lvl="2" indent="-342900">
              <a:lnSpc>
                <a:spcPct val="110000"/>
              </a:lnSpc>
              <a:buFont typeface="Wingdings" charset="2"/>
              <a:buChar char="Ø"/>
            </a:pPr>
            <a:r>
              <a:rPr lang="zh-CN" altLang="en-US" sz="2000" dirty="0">
                <a:latin typeface="Comic Sans MS" pitchFamily="2" charset="0"/>
                <a:ea typeface="微软雅黑" pitchFamily="34" charset="-122"/>
              </a:rPr>
              <a:t>一个存储周期分为两段</a:t>
            </a:r>
            <a:r>
              <a:rPr lang="en-US" altLang="zh-CN" sz="2000" dirty="0">
                <a:latin typeface="Comic Sans MS" pitchFamily="2" charset="0"/>
                <a:ea typeface="微软雅黑" pitchFamily="34" charset="-122"/>
              </a:rPr>
              <a:t>: </a:t>
            </a:r>
            <a:r>
              <a:rPr lang="zh-CN" altLang="en-US" sz="2000" dirty="0">
                <a:latin typeface="Comic Sans MS" pitchFamily="2" charset="0"/>
                <a:ea typeface="微软雅黑" pitchFamily="34" charset="-122"/>
              </a:rPr>
              <a:t>前一段用于正常读</a:t>
            </a:r>
            <a:r>
              <a:rPr lang="en-US" altLang="zh-CN" sz="2000" dirty="0">
                <a:latin typeface="Comic Sans MS" pitchFamily="2" charset="0"/>
                <a:ea typeface="微软雅黑" pitchFamily="34" charset="-122"/>
              </a:rPr>
              <a:t>/</a:t>
            </a:r>
            <a:r>
              <a:rPr lang="zh-CN" altLang="en-US" sz="2000" dirty="0">
                <a:latin typeface="Comic Sans MS" pitchFamily="2" charset="0"/>
                <a:ea typeface="微软雅黑" pitchFamily="34" charset="-122"/>
              </a:rPr>
              <a:t>写操作，后一段用于刷新操作。</a:t>
            </a:r>
            <a:endParaRPr lang="zh-CN" altLang="en-US" sz="2000" dirty="0">
              <a:latin typeface="Comic Sans MS" pitchFamily="2" charset="0"/>
              <a:ea typeface="微软雅黑" pitchFamily="34" charset="-122"/>
            </a:endParaRPr>
          </a:p>
          <a:p>
            <a:pPr marL="1257300" lvl="2" indent="-342900">
              <a:lnSpc>
                <a:spcPct val="110000"/>
              </a:lnSpc>
              <a:buFont typeface="Wingdings" charset="2"/>
              <a:buChar char="Ø"/>
            </a:pPr>
            <a:r>
              <a:rPr lang="zh-CN" altLang="en-US" sz="2000" dirty="0">
                <a:solidFill>
                  <a:srgbClr val="CC0000"/>
                </a:solidFill>
                <a:latin typeface="Comic Sans MS" pitchFamily="2" charset="0"/>
                <a:ea typeface="微软雅黑" pitchFamily="34" charset="-122"/>
              </a:rPr>
              <a:t>特点：不存在死区，但每个存储周期加长。很少使用。</a:t>
            </a:r>
            <a:endParaRPr lang="zh-CN" altLang="en-US" sz="2000" dirty="0">
              <a:solidFill>
                <a:srgbClr val="CC0000"/>
              </a:solidFill>
              <a:latin typeface="Comic Sans MS" pitchFamily="2" charset="0"/>
              <a:ea typeface="微软雅黑" pitchFamily="34" charset="-122"/>
            </a:endParaRPr>
          </a:p>
          <a:p>
            <a:pPr lvl="1" eaLnBrk="1" hangingPunct="1">
              <a:lnSpc>
                <a:spcPct val="110000"/>
              </a:lnSpc>
            </a:pPr>
            <a:r>
              <a:rPr lang="zh-CN" altLang="en-US" sz="2000" dirty="0">
                <a:latin typeface="Comic Sans MS" pitchFamily="2" charset="0"/>
                <a:ea typeface="微软雅黑" pitchFamily="34" charset="-122"/>
              </a:rPr>
              <a:t>③ 异步刷新</a:t>
            </a:r>
            <a:endParaRPr lang="zh-CN" altLang="en-US" sz="2000" dirty="0">
              <a:latin typeface="Comic Sans MS" pitchFamily="2" charset="0"/>
              <a:ea typeface="微软雅黑" pitchFamily="34" charset="-122"/>
            </a:endParaRPr>
          </a:p>
          <a:p>
            <a:pPr marL="1257300" lvl="2" indent="-342900">
              <a:lnSpc>
                <a:spcPct val="110000"/>
              </a:lnSpc>
              <a:buFont typeface="Wingdings" charset="2"/>
              <a:buChar char="Ø"/>
            </a:pPr>
            <a:r>
              <a:rPr lang="zh-CN" altLang="en-US" sz="2000" dirty="0">
                <a:latin typeface="Comic Sans MS" pitchFamily="2" charset="0"/>
                <a:ea typeface="微软雅黑" pitchFamily="34" charset="-122"/>
              </a:rPr>
              <a:t>结合上述两种方式。以</a:t>
            </a:r>
            <a:r>
              <a:rPr lang="en-US" altLang="zh-CN" sz="2000" dirty="0">
                <a:latin typeface="Comic Sans MS" pitchFamily="2" charset="0"/>
                <a:ea typeface="微软雅黑" pitchFamily="34" charset="-122"/>
              </a:rPr>
              <a:t>4096</a:t>
            </a:r>
            <a:r>
              <a:rPr lang="zh-CN" altLang="en-US" sz="2000" dirty="0">
                <a:latin typeface="Comic Sans MS" pitchFamily="2" charset="0"/>
                <a:ea typeface="微软雅黑" pitchFamily="34" charset="-122"/>
              </a:rPr>
              <a:t>行为例，在</a:t>
            </a:r>
            <a:r>
              <a:rPr lang="en-US" altLang="zh-CN" sz="2000" dirty="0">
                <a:latin typeface="Comic Sans MS" pitchFamily="2" charset="0"/>
                <a:ea typeface="微软雅黑" pitchFamily="34" charset="-122"/>
              </a:rPr>
              <a:t>64ms</a:t>
            </a:r>
            <a:r>
              <a:rPr lang="zh-CN" altLang="en-US" sz="2000" dirty="0">
                <a:latin typeface="Comic Sans MS" pitchFamily="2" charset="0"/>
                <a:ea typeface="微软雅黑" pitchFamily="34" charset="-122"/>
              </a:rPr>
              <a:t>时间内必须轮流对每一行刷新一次，即每隔</a:t>
            </a:r>
            <a:r>
              <a:rPr lang="en-US" altLang="zh-CN" sz="2000" dirty="0">
                <a:latin typeface="Comic Sans MS" pitchFamily="2" charset="0"/>
                <a:ea typeface="微软雅黑" pitchFamily="34" charset="-122"/>
              </a:rPr>
              <a:t>64ms/4096=15.625μs</a:t>
            </a:r>
            <a:r>
              <a:rPr lang="zh-CN" altLang="en-US" sz="2000" dirty="0">
                <a:latin typeface="Comic Sans MS" pitchFamily="2" charset="0"/>
                <a:ea typeface="微软雅黑" pitchFamily="34" charset="-122"/>
              </a:rPr>
              <a:t>刷新一行。</a:t>
            </a:r>
            <a:endParaRPr lang="zh-CN" altLang="en-US" sz="2000" dirty="0">
              <a:latin typeface="Comic Sans MS" pitchFamily="2" charset="0"/>
              <a:ea typeface="微软雅黑" pitchFamily="34" charset="-122"/>
            </a:endParaRPr>
          </a:p>
          <a:p>
            <a:pPr marL="1257300" lvl="2" indent="-342900">
              <a:lnSpc>
                <a:spcPct val="110000"/>
              </a:lnSpc>
              <a:buFont typeface="Wingdings" charset="2"/>
              <a:buChar char="Ø"/>
            </a:pPr>
            <a:r>
              <a:rPr lang="zh-CN" altLang="en-US" sz="2000" dirty="0">
                <a:solidFill>
                  <a:srgbClr val="CC0000"/>
                </a:solidFill>
                <a:latin typeface="Comic Sans MS" pitchFamily="2" charset="0"/>
                <a:ea typeface="微软雅黑" pitchFamily="34" charset="-122"/>
              </a:rPr>
              <a:t>特点：结合前两种，效率高，用得较多。</a:t>
            </a:r>
            <a:endParaRPr lang="zh-CN" altLang="en-US" sz="2000" dirty="0">
              <a:solidFill>
                <a:srgbClr val="CC0000"/>
              </a:solidFill>
              <a:latin typeface="Comic Sans MS" pitchFamily="2" charset="0"/>
              <a:ea typeface="微软雅黑"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7.2.2 SRAM</a:t>
            </a:r>
            <a:r>
              <a:rPr lang="zh-CN" altLang="en-US" dirty="0"/>
              <a:t>芯片和</a:t>
            </a:r>
            <a:r>
              <a:rPr lang="en-US" altLang="zh-CN" dirty="0"/>
              <a:t>DRAM</a:t>
            </a:r>
            <a:r>
              <a:rPr lang="zh-CN" altLang="en-US" dirty="0"/>
              <a:t>芯片</a:t>
            </a:r>
            <a:endParaRPr lang="en-US" altLang="zh-CN" dirty="0"/>
          </a:p>
          <a:p>
            <a:pPr marL="0" indent="0">
              <a:buNone/>
            </a:pPr>
            <a:r>
              <a:rPr lang="en-US" altLang="zh-CN" dirty="0">
                <a:solidFill>
                  <a:srgbClr val="063DE8"/>
                </a:solidFill>
                <a:latin typeface="微软雅黑" pitchFamily="34" charset="-122"/>
              </a:rPr>
              <a:t>3. DRAM</a:t>
            </a:r>
            <a:r>
              <a:rPr lang="zh-CN" altLang="en-US" dirty="0">
                <a:solidFill>
                  <a:srgbClr val="063DE8"/>
                </a:solidFill>
                <a:latin typeface="微软雅黑" pitchFamily="34" charset="-122"/>
              </a:rPr>
              <a:t>芯片读写周期</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0019" y="1700808"/>
            <a:ext cx="7787057" cy="440993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7.2.3 SDRAM</a:t>
            </a:r>
            <a:r>
              <a:rPr lang="zh-CN" altLang="en-US" dirty="0"/>
              <a:t>芯片技术</a:t>
            </a:r>
            <a:endParaRPr lang="en-US" altLang="zh-CN" dirty="0"/>
          </a:p>
          <a:p>
            <a:pPr marL="0" indent="0">
              <a:buNone/>
            </a:pPr>
            <a:r>
              <a:rPr lang="en-US" altLang="zh-CN" dirty="0">
                <a:solidFill>
                  <a:srgbClr val="063DE8"/>
                </a:solidFill>
                <a:latin typeface="微软雅黑" pitchFamily="34" charset="-122"/>
              </a:rPr>
              <a:t>1. SDRAM</a:t>
            </a:r>
            <a:r>
              <a:rPr lang="zh-CN" altLang="en-US" dirty="0">
                <a:solidFill>
                  <a:srgbClr val="063DE8"/>
                </a:solidFill>
                <a:latin typeface="微软雅黑" pitchFamily="34" charset="-122"/>
              </a:rPr>
              <a:t>芯片技术</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矩形 7"/>
          <p:cNvSpPr/>
          <p:nvPr/>
        </p:nvSpPr>
        <p:spPr>
          <a:xfrm>
            <a:off x="179512" y="1573924"/>
            <a:ext cx="8640960" cy="5047536"/>
          </a:xfrm>
          <a:prstGeom prst="rect">
            <a:avLst/>
          </a:prstGeom>
        </p:spPr>
        <p:txBody>
          <a:bodyPr wrap="square">
            <a:spAutoFit/>
          </a:bodyPr>
          <a:lstStyle/>
          <a:p>
            <a:pPr eaLnBrk="1" hangingPunct="1">
              <a:lnSpc>
                <a:spcPct val="90000"/>
              </a:lnSpc>
              <a:spcBef>
                <a:spcPct val="35000"/>
              </a:spcBef>
            </a:pPr>
            <a:r>
              <a:rPr lang="en-US" altLang="zh-CN" sz="2000" b="1" dirty="0">
                <a:latin typeface="Comic Sans MS" pitchFamily="2" charset="0"/>
                <a:ea typeface="微软雅黑" pitchFamily="34" charset="-122"/>
              </a:rPr>
              <a:t>CPU</a:t>
            </a:r>
            <a:r>
              <a:rPr lang="zh-CN" altLang="en-US" sz="2000" b="1" dirty="0">
                <a:latin typeface="Comic Sans MS" pitchFamily="2" charset="0"/>
                <a:ea typeface="微软雅黑" pitchFamily="34" charset="-122"/>
              </a:rPr>
              <a:t>和主存之间有同步和异步两种通信方式</a:t>
            </a:r>
            <a:endParaRPr lang="zh-CN" altLang="en-US" sz="2000" b="1" dirty="0">
              <a:latin typeface="Comic Sans MS" pitchFamily="2" charset="0"/>
              <a:ea typeface="微软雅黑" pitchFamily="34" charset="-122"/>
            </a:endParaRPr>
          </a:p>
          <a:p>
            <a:pPr marL="342900" lvl="1" indent="-342900" eaLnBrk="1" hangingPunct="1">
              <a:lnSpc>
                <a:spcPct val="90000"/>
              </a:lnSpc>
              <a:spcBef>
                <a:spcPct val="35000"/>
              </a:spcBef>
              <a:buFont typeface="Wingdings" charset="2"/>
              <a:buChar char="Ø"/>
            </a:pPr>
            <a:r>
              <a:rPr lang="zh-CN" altLang="en-US" sz="2000" dirty="0">
                <a:latin typeface="Comic Sans MS" pitchFamily="2" charset="0"/>
                <a:ea typeface="微软雅黑" pitchFamily="34" charset="-122"/>
              </a:rPr>
              <a:t>异步方式（读操作）过程（需握手信号）</a:t>
            </a:r>
            <a:endParaRPr lang="zh-CN" altLang="en-US"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en-US" altLang="zh-CN" sz="2000" dirty="0">
                <a:latin typeface="Comic Sans MS" pitchFamily="2" charset="0"/>
                <a:ea typeface="微软雅黑" pitchFamily="34" charset="-122"/>
              </a:rPr>
              <a:t>CPU</a:t>
            </a:r>
            <a:r>
              <a:rPr lang="zh-CN" altLang="en-US" sz="2000" dirty="0">
                <a:latin typeface="Comic Sans MS" pitchFamily="2" charset="0"/>
                <a:ea typeface="微软雅黑" pitchFamily="34" charset="-122"/>
              </a:rPr>
              <a:t>送地址到地址线，主存译码</a:t>
            </a:r>
            <a:endParaRPr lang="zh-CN" altLang="en-US"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en-US" altLang="zh-CN" sz="2000" dirty="0">
                <a:latin typeface="Comic Sans MS" pitchFamily="2" charset="0"/>
                <a:ea typeface="微软雅黑" pitchFamily="34" charset="-122"/>
              </a:rPr>
              <a:t>CPU</a:t>
            </a:r>
            <a:r>
              <a:rPr lang="zh-CN" altLang="en-US" sz="2000" dirty="0">
                <a:latin typeface="Comic Sans MS" pitchFamily="2" charset="0"/>
                <a:ea typeface="微软雅黑" pitchFamily="34" charset="-122"/>
              </a:rPr>
              <a:t>发读命令，然后等待存储器发回“完成”信号</a:t>
            </a:r>
            <a:endParaRPr lang="zh-CN" altLang="en-US"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 主存接收到读命令后，读数据送至数据线，然后发“完成”信号（</a:t>
            </a:r>
            <a:r>
              <a:rPr lang="en-US" altLang="zh-CN" sz="2000" dirty="0">
                <a:latin typeface="Comic Sans MS" pitchFamily="2" charset="0"/>
                <a:ea typeface="微软雅黑" pitchFamily="34" charset="-122"/>
              </a:rPr>
              <a:t>WMFC</a:t>
            </a:r>
            <a:r>
              <a:rPr lang="zh-CN" altLang="en-US" sz="2000" dirty="0">
                <a:latin typeface="Comic Sans MS" pitchFamily="2" charset="0"/>
                <a:ea typeface="微软雅黑" pitchFamily="34" charset="-122"/>
              </a:rPr>
              <a:t>）给</a:t>
            </a:r>
            <a:r>
              <a:rPr lang="en-US" altLang="zh-CN" sz="2000" dirty="0">
                <a:latin typeface="Comic Sans MS" pitchFamily="2" charset="0"/>
                <a:ea typeface="微软雅黑" pitchFamily="34" charset="-122"/>
              </a:rPr>
              <a:t>CPU</a:t>
            </a:r>
            <a:endParaRPr lang="en-US" altLang="zh-CN"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en-US" altLang="zh-CN" sz="2000" dirty="0">
                <a:latin typeface="Comic Sans MS" pitchFamily="2" charset="0"/>
                <a:ea typeface="微软雅黑" pitchFamily="34" charset="-122"/>
              </a:rPr>
              <a:t>CPU</a:t>
            </a:r>
            <a:r>
              <a:rPr lang="zh-CN" altLang="en-US" sz="2000" dirty="0">
                <a:latin typeface="Comic Sans MS" pitchFamily="2" charset="0"/>
                <a:ea typeface="微软雅黑" pitchFamily="34" charset="-122"/>
              </a:rPr>
              <a:t>接收到“完成”信号，从数据线取数</a:t>
            </a:r>
            <a:endParaRPr lang="zh-CN" altLang="en-US"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solidFill>
                  <a:srgbClr val="0000FF"/>
                </a:solidFill>
                <a:latin typeface="Comic Sans MS" pitchFamily="2" charset="0"/>
                <a:ea typeface="微软雅黑" pitchFamily="34" charset="-122"/>
              </a:rPr>
              <a:t>写操作过程类似</a:t>
            </a:r>
            <a:endParaRPr lang="zh-CN" altLang="en-US" sz="2000" dirty="0">
              <a:solidFill>
                <a:srgbClr val="0000FF"/>
              </a:solidFill>
              <a:latin typeface="Comic Sans MS" pitchFamily="2" charset="0"/>
              <a:ea typeface="微软雅黑" pitchFamily="34" charset="-122"/>
            </a:endParaRPr>
          </a:p>
          <a:p>
            <a:pPr marL="342900" lvl="1" indent="-342900" eaLnBrk="1" hangingPunct="1">
              <a:lnSpc>
                <a:spcPct val="90000"/>
              </a:lnSpc>
              <a:spcBef>
                <a:spcPct val="35000"/>
              </a:spcBef>
              <a:buFont typeface="Wingdings" charset="2"/>
              <a:buChar char="Ø"/>
            </a:pPr>
            <a:r>
              <a:rPr lang="zh-CN" altLang="en-US" sz="2000" dirty="0">
                <a:latin typeface="Comic Sans MS" pitchFamily="2" charset="0"/>
                <a:ea typeface="微软雅黑" pitchFamily="34" charset="-122"/>
              </a:rPr>
              <a:t>同步方式的特点</a:t>
            </a:r>
            <a:endParaRPr lang="zh-CN" altLang="en-US"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en-US" altLang="zh-CN" sz="2000" dirty="0">
                <a:latin typeface="Comic Sans MS" pitchFamily="2" charset="0"/>
                <a:ea typeface="微软雅黑" pitchFamily="34" charset="-122"/>
              </a:rPr>
              <a:t>CPU</a:t>
            </a:r>
            <a:r>
              <a:rPr lang="zh-CN" altLang="en-US" sz="2000" dirty="0">
                <a:latin typeface="Comic Sans MS" pitchFamily="2" charset="0"/>
                <a:ea typeface="微软雅黑" pitchFamily="34" charset="-122"/>
              </a:rPr>
              <a:t>和主存在同一个时钟信号控制下工作，不需要应答信号（如“完成”）</a:t>
            </a:r>
            <a:endParaRPr lang="zh-CN" altLang="en-US"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主存总是在确定的时间内准备好数据，</a:t>
            </a:r>
            <a:r>
              <a:rPr lang="en-US" altLang="zh-CN" sz="2000" dirty="0">
                <a:latin typeface="Comic Sans MS" pitchFamily="2" charset="0"/>
                <a:ea typeface="微软雅黑" pitchFamily="34" charset="-122"/>
              </a:rPr>
              <a:t>CPU</a:t>
            </a:r>
            <a:r>
              <a:rPr lang="zh-CN" altLang="en-US" sz="2000" dirty="0">
                <a:latin typeface="Comic Sans MS" pitchFamily="2" charset="0"/>
                <a:ea typeface="微软雅黑" pitchFamily="34" charset="-122"/>
              </a:rPr>
              <a:t>送出地址和读命令后，总是在确定的几个时钟周期后去取数据 </a:t>
            </a:r>
            <a:endParaRPr lang="zh-CN" altLang="en-US"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存储器芯片必须支持同步方式</a:t>
            </a:r>
            <a:endParaRPr lang="zh-CN" altLang="en-US" sz="2000" dirty="0">
              <a:latin typeface="Comic Sans MS" pitchFamily="2" charset="0"/>
              <a:ea typeface="微软雅黑"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37268"/>
            <a:ext cx="8856984" cy="774720"/>
          </a:xfrm>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620688"/>
            <a:ext cx="8280920" cy="5695367"/>
          </a:xfrm>
        </p:spPr>
        <p:txBody>
          <a:bodyPr/>
          <a:lstStyle/>
          <a:p>
            <a:pPr marL="0" indent="0">
              <a:buNone/>
            </a:pPr>
            <a:r>
              <a:rPr lang="en-US" altLang="zh-CN" dirty="0"/>
              <a:t>7.2.3 SDRAM</a:t>
            </a:r>
            <a:r>
              <a:rPr lang="zh-CN" altLang="en-US" dirty="0"/>
              <a:t>芯片技术 </a:t>
            </a:r>
            <a:r>
              <a:rPr lang="en-US" altLang="zh-CN" dirty="0">
                <a:solidFill>
                  <a:srgbClr val="063DE8"/>
                </a:solidFill>
                <a:latin typeface="微软雅黑" pitchFamily="34" charset="-122"/>
              </a:rPr>
              <a:t>1. SDRAM</a:t>
            </a:r>
            <a:r>
              <a:rPr lang="zh-CN" altLang="en-US" dirty="0">
                <a:solidFill>
                  <a:srgbClr val="063DE8"/>
                </a:solidFill>
                <a:latin typeface="微软雅黑" pitchFamily="34" charset="-122"/>
              </a:rPr>
              <a:t>芯片技术</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矩形 7"/>
          <p:cNvSpPr/>
          <p:nvPr/>
        </p:nvSpPr>
        <p:spPr>
          <a:xfrm>
            <a:off x="179512" y="980728"/>
            <a:ext cx="8964488" cy="5940088"/>
          </a:xfrm>
          <a:prstGeom prst="rect">
            <a:avLst/>
          </a:prstGeom>
        </p:spPr>
        <p:txBody>
          <a:bodyPr wrap="square">
            <a:spAutoFit/>
          </a:bodyPr>
          <a:lstStyle/>
          <a:p>
            <a:pPr marL="342900" lvl="1" indent="-342900" eaLnBrk="1" hangingPunct="1">
              <a:lnSpc>
                <a:spcPct val="90000"/>
              </a:lnSpc>
              <a:spcBef>
                <a:spcPct val="35000"/>
              </a:spcBef>
              <a:buFont typeface="Wingdings" charset="2"/>
              <a:buChar char="Ø"/>
            </a:pPr>
            <a:r>
              <a:rPr lang="en-US" altLang="zh-CN" sz="2000" dirty="0">
                <a:latin typeface="Comic Sans MS" pitchFamily="2" charset="0"/>
                <a:ea typeface="微软雅黑" pitchFamily="34" charset="-122"/>
              </a:rPr>
              <a:t>SDRAM</a:t>
            </a:r>
            <a:r>
              <a:rPr lang="zh-CN" altLang="en-US" sz="2000" dirty="0">
                <a:latin typeface="Comic Sans MS" pitchFamily="2" charset="0"/>
                <a:ea typeface="微软雅黑" pitchFamily="34" charset="-122"/>
              </a:rPr>
              <a:t>与</a:t>
            </a:r>
            <a:r>
              <a:rPr lang="en-US" altLang="zh-CN" sz="2000" dirty="0">
                <a:latin typeface="Comic Sans MS" pitchFamily="2" charset="0"/>
                <a:ea typeface="微软雅黑" pitchFamily="34" charset="-122"/>
              </a:rPr>
              <a:t>CPU</a:t>
            </a:r>
            <a:r>
              <a:rPr lang="zh-CN" altLang="en-US" sz="2000" dirty="0">
                <a:latin typeface="Comic Sans MS" pitchFamily="2" charset="0"/>
                <a:ea typeface="微软雅黑" pitchFamily="34" charset="-122"/>
              </a:rPr>
              <a:t>之间采用同步方式交换数据</a:t>
            </a:r>
            <a:endParaRPr lang="zh-CN" altLang="en-US"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读写受系统时钟（即前端总线时钟</a:t>
            </a:r>
            <a:r>
              <a:rPr lang="en-US" altLang="zh-CN" sz="2000" dirty="0">
                <a:latin typeface="Comic Sans MS" pitchFamily="2" charset="0"/>
                <a:ea typeface="微软雅黑" pitchFamily="34" charset="-122"/>
              </a:rPr>
              <a:t>CLK</a:t>
            </a:r>
            <a:r>
              <a:rPr lang="zh-CN" altLang="en-US" sz="2000" dirty="0">
                <a:latin typeface="Comic Sans MS" pitchFamily="2" charset="0"/>
                <a:ea typeface="微软雅黑" pitchFamily="34" charset="-122"/>
              </a:rPr>
              <a:t>）控制</a:t>
            </a:r>
            <a:endParaRPr lang="en-US" altLang="zh-CN"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将</a:t>
            </a:r>
            <a:r>
              <a:rPr lang="en-US" altLang="zh-CN" sz="2000" dirty="0">
                <a:latin typeface="Comic Sans MS" pitchFamily="2" charset="0"/>
                <a:ea typeface="微软雅黑" pitchFamily="34" charset="-122"/>
              </a:rPr>
              <a:t>CPU</a:t>
            </a:r>
            <a:r>
              <a:rPr lang="zh-CN" altLang="en-US" sz="2000" dirty="0">
                <a:latin typeface="Comic Sans MS" pitchFamily="2" charset="0"/>
                <a:ea typeface="微软雅黑" pitchFamily="34" charset="-122"/>
              </a:rPr>
              <a:t>或其他主设备发出的地址和控制信息锁存起来，经过确定的几个时钟中期后给出响应。因此，主设备在这段时间内可以安全地进行其他操作。</a:t>
            </a:r>
            <a:endParaRPr lang="zh-CN" altLang="en-US" sz="2000" dirty="0">
              <a:latin typeface="Comic Sans MS" pitchFamily="2" charset="0"/>
              <a:ea typeface="微软雅黑" pitchFamily="34" charset="-122"/>
            </a:endParaRPr>
          </a:p>
          <a:p>
            <a:pPr marL="342900" lvl="1" indent="-342900" eaLnBrk="1" hangingPunct="1">
              <a:lnSpc>
                <a:spcPct val="90000"/>
              </a:lnSpc>
              <a:spcBef>
                <a:spcPct val="35000"/>
              </a:spcBef>
              <a:buFont typeface="Wingdings" charset="2"/>
              <a:buChar char="Ø"/>
            </a:pPr>
            <a:r>
              <a:rPr lang="zh-CN" altLang="en-US" sz="2000" dirty="0">
                <a:latin typeface="Comic Sans MS" pitchFamily="2" charset="0"/>
                <a:ea typeface="微软雅黑" pitchFamily="34" charset="-122"/>
              </a:rPr>
              <a:t>支持突发（</a:t>
            </a:r>
            <a:r>
              <a:rPr lang="en-US" altLang="zh-CN" sz="2000" dirty="0">
                <a:latin typeface="Comic Sans MS" pitchFamily="2" charset="0"/>
                <a:ea typeface="微软雅黑" pitchFamily="34" charset="-122"/>
              </a:rPr>
              <a:t>burst</a:t>
            </a:r>
            <a:r>
              <a:rPr lang="zh-CN" altLang="en-US" sz="2000" dirty="0">
                <a:latin typeface="Comic Sans MS" pitchFamily="2" charset="0"/>
                <a:ea typeface="微软雅黑" pitchFamily="34" charset="-122"/>
              </a:rPr>
              <a:t>）传输方式：只要在第一次存取时给出首地址，以后按地址顺序读写即可，而不再需要地址建立时间和行、列预充电时间，就能快速连续地从行缓冲器（</a:t>
            </a:r>
            <a:r>
              <a:rPr lang="en-US" altLang="zh-CN" sz="2000" dirty="0">
                <a:latin typeface="Comic Sans MS" pitchFamily="2" charset="0"/>
                <a:ea typeface="微软雅黑" pitchFamily="34" charset="-122"/>
              </a:rPr>
              <a:t>row buffer</a:t>
            </a:r>
            <a:r>
              <a:rPr lang="zh-CN" altLang="en-US" sz="2000" dirty="0">
                <a:latin typeface="Comic Sans MS" pitchFamily="2" charset="0"/>
                <a:ea typeface="微软雅黑" pitchFamily="34" charset="-122"/>
              </a:rPr>
              <a:t>）中输出一连串数据</a:t>
            </a:r>
            <a:endParaRPr lang="zh-CN" altLang="en-US"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行缓冲器：用来缓存指定行中每一行的数据，通常用</a:t>
            </a:r>
            <a:r>
              <a:rPr lang="en-US" altLang="zh-CN" sz="2000" dirty="0">
                <a:latin typeface="Comic Sans MS" pitchFamily="2" charset="0"/>
                <a:ea typeface="微软雅黑" pitchFamily="34" charset="-122"/>
              </a:rPr>
              <a:t>SRAM</a:t>
            </a:r>
            <a:r>
              <a:rPr lang="zh-CN" altLang="en-US" sz="2000" dirty="0">
                <a:latin typeface="Comic Sans MS" pitchFamily="2" charset="0"/>
                <a:ea typeface="微软雅黑" pitchFamily="34" charset="-122"/>
              </a:rPr>
              <a:t>元件实现。</a:t>
            </a:r>
            <a:endParaRPr lang="en-US" altLang="zh-CN"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模式寄存器：行缓冲器内部的工作方式寄存器可用来设置突发长度和</a:t>
            </a:r>
            <a:r>
              <a:rPr lang="en-US" altLang="zh-CN" sz="2000" dirty="0">
                <a:latin typeface="Comic Sans MS" pitchFamily="2" charset="0"/>
                <a:ea typeface="微软雅黑" pitchFamily="34" charset="-122"/>
              </a:rPr>
              <a:t>CAS</a:t>
            </a:r>
            <a:r>
              <a:rPr lang="zh-CN" altLang="en-US" sz="2000" dirty="0">
                <a:latin typeface="Comic Sans MS" pitchFamily="2" charset="0"/>
                <a:ea typeface="微软雅黑" pitchFamily="34" charset="-122"/>
              </a:rPr>
              <a:t>潜伏期</a:t>
            </a:r>
            <a:endParaRPr lang="en-US" altLang="zh-CN" sz="2000" dirty="0">
              <a:latin typeface="Comic Sans MS" pitchFamily="2" charset="0"/>
              <a:ea typeface="微软雅黑" pitchFamily="34" charset="-122"/>
            </a:endParaRPr>
          </a:p>
          <a:p>
            <a:pPr marL="1257300" lvl="4" indent="-342900">
              <a:lnSpc>
                <a:spcPct val="90000"/>
              </a:lnSpc>
              <a:spcBef>
                <a:spcPct val="35000"/>
              </a:spcBef>
              <a:buFont typeface="Wingdings" charset="2"/>
              <a:buChar char="Ø"/>
            </a:pPr>
            <a:r>
              <a:rPr lang="zh-CN" altLang="en-US" sz="2000" dirty="0">
                <a:latin typeface="Comic Sans MS" pitchFamily="2" charset="0"/>
                <a:ea typeface="微软雅黑" pitchFamily="34" charset="-122"/>
              </a:rPr>
              <a:t>突发长度（</a:t>
            </a:r>
            <a:r>
              <a:rPr lang="en-US" altLang="zh-CN" sz="2000" dirty="0">
                <a:latin typeface="Comic Sans MS" pitchFamily="2" charset="0"/>
                <a:ea typeface="微软雅黑" pitchFamily="34" charset="-122"/>
              </a:rPr>
              <a:t>burst length</a:t>
            </a:r>
            <a:r>
              <a:rPr lang="zh-CN" altLang="en-US" sz="2000" dirty="0">
                <a:latin typeface="Comic Sans MS" pitchFamily="2" charset="0"/>
                <a:ea typeface="微软雅黑" pitchFamily="34" charset="-122"/>
              </a:rPr>
              <a:t>，</a:t>
            </a:r>
            <a:r>
              <a:rPr lang="en-US" altLang="zh-CN" sz="2000" dirty="0">
                <a:latin typeface="Comic Sans MS" pitchFamily="2" charset="0"/>
                <a:ea typeface="微软雅黑" pitchFamily="34" charset="-122"/>
              </a:rPr>
              <a:t>BL</a:t>
            </a:r>
            <a:r>
              <a:rPr lang="zh-CN" altLang="en-US" sz="2000" dirty="0">
                <a:latin typeface="Comic Sans MS" pitchFamily="2" charset="0"/>
                <a:ea typeface="微软雅黑" pitchFamily="34" charset="-122"/>
              </a:rPr>
              <a:t>）：传送数据的长度</a:t>
            </a:r>
            <a:endParaRPr lang="en-US" altLang="zh-CN" sz="2000" dirty="0">
              <a:latin typeface="Comic Sans MS" pitchFamily="2" charset="0"/>
              <a:ea typeface="微软雅黑" pitchFamily="34" charset="-122"/>
            </a:endParaRPr>
          </a:p>
          <a:p>
            <a:pPr marL="1257300" lvl="4" indent="-342900">
              <a:lnSpc>
                <a:spcPct val="90000"/>
              </a:lnSpc>
              <a:spcBef>
                <a:spcPct val="35000"/>
              </a:spcBef>
              <a:buFont typeface="Wingdings" charset="2"/>
              <a:buChar char="Ø"/>
            </a:pPr>
            <a:r>
              <a:rPr lang="en-US" altLang="zh-CN" sz="2000" dirty="0">
                <a:latin typeface="Comic Sans MS" pitchFamily="2" charset="0"/>
                <a:ea typeface="微软雅黑" pitchFamily="34" charset="-122"/>
              </a:rPr>
              <a:t>CAS</a:t>
            </a:r>
            <a:r>
              <a:rPr lang="zh-CN" altLang="en-US" sz="2000" dirty="0">
                <a:latin typeface="Comic Sans MS" pitchFamily="2" charset="0"/>
                <a:ea typeface="微软雅黑" pitchFamily="34" charset="-122"/>
              </a:rPr>
              <a:t>潜伏期（</a:t>
            </a:r>
            <a:r>
              <a:rPr lang="en-US" altLang="zh-CN" sz="2000" dirty="0">
                <a:latin typeface="Comic Sans MS" pitchFamily="2" charset="0"/>
                <a:ea typeface="微软雅黑" pitchFamily="34" charset="-122"/>
              </a:rPr>
              <a:t>CAS latency</a:t>
            </a:r>
            <a:r>
              <a:rPr lang="zh-CN" altLang="en-US" sz="2000" dirty="0">
                <a:latin typeface="Comic Sans MS" pitchFamily="2" charset="0"/>
                <a:ea typeface="微软雅黑" pitchFamily="34" charset="-122"/>
              </a:rPr>
              <a:t>， </a:t>
            </a:r>
            <a:r>
              <a:rPr lang="en-US" altLang="zh-CN" sz="2000" dirty="0">
                <a:latin typeface="Comic Sans MS" pitchFamily="2" charset="0"/>
                <a:ea typeface="微软雅黑" pitchFamily="34" charset="-122"/>
              </a:rPr>
              <a:t>CL</a:t>
            </a:r>
            <a:r>
              <a:rPr lang="zh-CN" altLang="en-US" sz="2000" dirty="0">
                <a:latin typeface="Comic Sans MS" pitchFamily="2" charset="0"/>
                <a:ea typeface="微软雅黑" pitchFamily="34" charset="-122"/>
              </a:rPr>
              <a:t>）：从收到读命令（与</a:t>
            </a:r>
            <a:r>
              <a:rPr lang="en-US" altLang="zh-CN" sz="2000" dirty="0">
                <a:latin typeface="Comic Sans MS" pitchFamily="2" charset="0"/>
                <a:ea typeface="微软雅黑" pitchFamily="34" charset="-122"/>
              </a:rPr>
              <a:t>CAS</a:t>
            </a:r>
            <a:r>
              <a:rPr lang="zh-CN" altLang="en-US" sz="2000" dirty="0">
                <a:latin typeface="Comic Sans MS" pitchFamily="2" charset="0"/>
                <a:ea typeface="微软雅黑" pitchFamily="34" charset="-122"/>
              </a:rPr>
              <a:t>信号同时发出）到开始传送数据的延迟</a:t>
            </a:r>
            <a:endParaRPr lang="en-US" altLang="zh-CN"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根据设定的</a:t>
            </a:r>
            <a:r>
              <a:rPr lang="en-US" altLang="zh-CN" sz="2000" dirty="0">
                <a:latin typeface="Comic Sans MS" pitchFamily="2" charset="0"/>
                <a:ea typeface="微软雅黑" pitchFamily="34" charset="-122"/>
              </a:rPr>
              <a:t>BL</a:t>
            </a:r>
            <a:r>
              <a:rPr lang="zh-CN" altLang="en-US" sz="2000" dirty="0">
                <a:latin typeface="Comic Sans MS" pitchFamily="2" charset="0"/>
                <a:ea typeface="微软雅黑" pitchFamily="34" charset="-122"/>
              </a:rPr>
              <a:t>和</a:t>
            </a:r>
            <a:r>
              <a:rPr lang="en-US" altLang="zh-CN" sz="2000" dirty="0">
                <a:latin typeface="Comic Sans MS" pitchFamily="2" charset="0"/>
                <a:ea typeface="微软雅黑" pitchFamily="34" charset="-122"/>
              </a:rPr>
              <a:t>CL</a:t>
            </a:r>
            <a:r>
              <a:rPr lang="zh-CN" altLang="en-US" sz="2000" dirty="0">
                <a:latin typeface="Comic Sans MS" pitchFamily="2" charset="0"/>
                <a:ea typeface="微软雅黑" pitchFamily="34" charset="-122"/>
              </a:rPr>
              <a:t>，</a:t>
            </a:r>
            <a:r>
              <a:rPr lang="en-US" altLang="zh-CN" sz="2000" dirty="0">
                <a:latin typeface="Comic Sans MS" pitchFamily="2" charset="0"/>
                <a:ea typeface="微软雅黑" pitchFamily="34" charset="-122"/>
              </a:rPr>
              <a:t>CPU</a:t>
            </a:r>
            <a:r>
              <a:rPr lang="zh-CN" altLang="en-US" sz="2000" dirty="0">
                <a:latin typeface="Comic Sans MS" pitchFamily="2" charset="0"/>
                <a:ea typeface="微软雅黑" pitchFamily="34" charset="-122"/>
              </a:rPr>
              <a:t>可确定何时开始从总线上取数以及连续取多少个数据。读出第一个数据后，同一行所有数据都被送到行缓冲器中，因此，以后每个时钟可以从</a:t>
            </a:r>
            <a:r>
              <a:rPr lang="en-US" altLang="zh-CN" sz="2000" dirty="0">
                <a:latin typeface="Comic Sans MS" pitchFamily="2" charset="0"/>
                <a:ea typeface="微软雅黑" pitchFamily="34" charset="-122"/>
              </a:rPr>
              <a:t>SDRAM</a:t>
            </a:r>
            <a:r>
              <a:rPr lang="zh-CN" altLang="en-US" sz="2000" dirty="0">
                <a:latin typeface="Comic Sans MS" pitchFamily="2" charset="0"/>
                <a:ea typeface="微软雅黑" pitchFamily="34" charset="-122"/>
              </a:rPr>
              <a:t>读取一个数据，并在下一个时钟内通过总线送到</a:t>
            </a:r>
            <a:r>
              <a:rPr lang="en-US" altLang="zh-CN" sz="2000" dirty="0">
                <a:latin typeface="Comic Sans MS" pitchFamily="2" charset="0"/>
                <a:ea typeface="微软雅黑" pitchFamily="34" charset="-122"/>
              </a:rPr>
              <a:t>CPU</a:t>
            </a:r>
            <a:endParaRPr lang="zh-CN" altLang="en-US" sz="2000" dirty="0">
              <a:latin typeface="Comic Sans MS" pitchFamily="2" charset="0"/>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重点知识点   </a:t>
            </a:r>
            <a:endParaRPr lang="zh-CN" altLang="en-US" dirty="0"/>
          </a:p>
        </p:txBody>
      </p:sp>
      <p:sp>
        <p:nvSpPr>
          <p:cNvPr id="4099" name="内容占位符 2"/>
          <p:cNvSpPr>
            <a:spLocks noGrp="1"/>
          </p:cNvSpPr>
          <p:nvPr>
            <p:ph idx="1"/>
          </p:nvPr>
        </p:nvSpPr>
        <p:spPr/>
        <p:txBody>
          <a:bodyPr/>
          <a:lstStyle/>
          <a:p>
            <a:pPr marL="0" indent="0">
              <a:buNone/>
            </a:pPr>
            <a:r>
              <a:rPr lang="en-US" altLang="zh-CN" dirty="0"/>
              <a:t>1. </a:t>
            </a:r>
            <a:r>
              <a:rPr lang="zh-CN" altLang="en-US" dirty="0"/>
              <a:t>存储芯片的扩展（位扩展、字扩展）：地址线、数据线、控制线如何连接</a:t>
            </a:r>
            <a:endParaRPr lang="en-US" altLang="zh-CN" dirty="0"/>
          </a:p>
          <a:p>
            <a:pPr marL="0" indent="0">
              <a:buNone/>
            </a:pPr>
            <a:r>
              <a:rPr lang="en-US" altLang="zh-CN" dirty="0"/>
              <a:t>2. DRAM</a:t>
            </a:r>
            <a:r>
              <a:rPr lang="zh-CN" altLang="en-US" dirty="0"/>
              <a:t>芯片：刷新技术、地址复用技术、</a:t>
            </a:r>
            <a:r>
              <a:rPr lang="en-US" altLang="zh-CN" dirty="0"/>
              <a:t>DDR</a:t>
            </a:r>
            <a:r>
              <a:rPr lang="zh-CN" altLang="en-US" dirty="0"/>
              <a:t>技术</a:t>
            </a:r>
            <a:endParaRPr lang="en-US" altLang="zh-CN" dirty="0"/>
          </a:p>
          <a:p>
            <a:pPr marL="0" indent="0">
              <a:buNone/>
            </a:pPr>
            <a:r>
              <a:rPr lang="en-US" altLang="zh-CN" dirty="0"/>
              <a:t>3. Cache</a:t>
            </a:r>
            <a:endParaRPr lang="en-US" altLang="zh-CN" dirty="0"/>
          </a:p>
          <a:p>
            <a:pPr marL="0" indent="0">
              <a:buNone/>
            </a:pPr>
            <a:r>
              <a:rPr lang="en-US" altLang="zh-CN" dirty="0"/>
              <a:t>   3.1 Cache</a:t>
            </a:r>
            <a:r>
              <a:rPr lang="zh-CN" altLang="en-US" dirty="0"/>
              <a:t>与主存的地址映射</a:t>
            </a:r>
            <a:endParaRPr lang="en-US" altLang="zh-CN" dirty="0"/>
          </a:p>
          <a:p>
            <a:pPr marL="0" indent="0">
              <a:buNone/>
            </a:pPr>
            <a:r>
              <a:rPr lang="en-US" altLang="zh-CN" dirty="0"/>
              <a:t>   3.2 Cache</a:t>
            </a:r>
            <a:r>
              <a:rPr lang="zh-CN" altLang="en-US" dirty="0"/>
              <a:t>的容量</a:t>
            </a:r>
            <a:endParaRPr lang="en-US" altLang="zh-CN" dirty="0"/>
          </a:p>
          <a:p>
            <a:pPr marL="0" indent="0">
              <a:buNone/>
            </a:pPr>
            <a:r>
              <a:rPr lang="en-US" altLang="zh-CN" dirty="0"/>
              <a:t>   3.3 Cache</a:t>
            </a:r>
            <a:r>
              <a:rPr lang="zh-CN" altLang="en-US" dirty="0"/>
              <a:t>的命中率</a:t>
            </a:r>
            <a:endParaRPr lang="en-US" altLang="zh-CN" dirty="0"/>
          </a:p>
          <a:p>
            <a:pPr marL="0" indent="0">
              <a:buNone/>
            </a:pPr>
            <a:r>
              <a:rPr lang="en-US" altLang="zh-CN" dirty="0"/>
              <a:t>   3.4 Cache</a:t>
            </a:r>
            <a:r>
              <a:rPr lang="zh-CN" altLang="en-US" dirty="0"/>
              <a:t>的写一致性问题</a:t>
            </a:r>
            <a:endParaRPr lang="en-US" altLang="zh-CN" dirty="0"/>
          </a:p>
          <a:p>
            <a:pPr marL="0" indent="0">
              <a:buNone/>
            </a:pPr>
            <a:r>
              <a:rPr lang="en-US" altLang="zh-CN" dirty="0"/>
              <a:t>   3.5 Cache</a:t>
            </a:r>
            <a:r>
              <a:rPr lang="zh-CN" altLang="en-US" dirty="0"/>
              <a:t>中主存块替换策略</a:t>
            </a:r>
            <a:endParaRPr lang="en-US" altLang="zh-CN" dirty="0"/>
          </a:p>
          <a:p>
            <a:pPr marL="0" indent="0">
              <a:buNone/>
            </a:pPr>
            <a:r>
              <a:rPr lang="en-US" altLang="zh-CN" dirty="0"/>
              <a:t>4. </a:t>
            </a:r>
            <a:r>
              <a:rPr lang="zh-CN" altLang="en-US" dirty="0"/>
              <a:t>理解什么是存储器分层体系结构？</a:t>
            </a:r>
            <a:endParaRPr lang="en-US" altLang="zh-CN" dirty="0"/>
          </a:p>
          <a:p>
            <a:pPr marL="0" indent="0">
              <a:buNone/>
            </a:pPr>
            <a:endParaRPr lang="en-US" altLang="zh-CN" dirty="0"/>
          </a:p>
        </p:txBody>
      </p:sp>
      <p:sp>
        <p:nvSpPr>
          <p:cNvPr id="5" name="页脚占位符 4"/>
          <p:cNvSpPr>
            <a:spLocks noGrp="1"/>
          </p:cNvSpPr>
          <p:nvPr>
            <p:ph type="ftr" sz="quarter" idx="11"/>
          </p:nvPr>
        </p:nvSpPr>
        <p:spPr/>
        <p:txBody>
          <a:bodyPr/>
          <a:lstStyle/>
          <a:p>
            <a:r>
              <a:rPr lang="zh-CN" altLang="en-US" dirty="0"/>
              <a:t>计算机与通信工程学院</a:t>
            </a:r>
            <a:r>
              <a:rPr lang="en-US" altLang="zh-CN" dirty="0"/>
              <a:t>—</a:t>
            </a:r>
            <a:r>
              <a:rPr lang="zh-CN" altLang="en-US" dirty="0"/>
              <a:t>计算机组成原理</a:t>
            </a:r>
            <a:endParaRPr lang="zh-CN" altLang="en-US" dirty="0"/>
          </a:p>
        </p:txBody>
      </p:sp>
      <p:sp>
        <p:nvSpPr>
          <p:cNvPr id="6" name="灯片编号占位符 5"/>
          <p:cNvSpPr>
            <a:spLocks noGrp="1"/>
          </p:cNvSpPr>
          <p:nvPr>
            <p:ph type="sldNum" sz="quarter" idx="12"/>
          </p:nvPr>
        </p:nvSpPr>
        <p:spPr/>
        <p:txBody>
          <a:bodyPr/>
          <a:lstStyle/>
          <a:p>
            <a:fld id="{9096A2B2-0481-42F5-B7CC-47EEF504A14A}" type="slidenum">
              <a:rPr lang="zh-CN" altLang="en-US" smtClean="0"/>
            </a:fld>
            <a:endParaRPr lang="zh-CN" altLang="en-US"/>
          </a:p>
        </p:txBody>
      </p:sp>
      <p:sp>
        <p:nvSpPr>
          <p:cNvPr id="4" name="日期占位符 3"/>
          <p:cNvSpPr>
            <a:spLocks noGrp="1"/>
          </p:cNvSpPr>
          <p:nvPr>
            <p:ph type="dt" sz="quarter" idx="10"/>
          </p:nvPr>
        </p:nvSpPr>
        <p:spPr/>
        <p:txBody>
          <a:bodyPr/>
          <a:lstStyle/>
          <a:p>
            <a:fld id="{E1DE5919-6F87-499E-ABEF-6636EFFDBF2E}" type="datetime1">
              <a:rPr lang="zh-CN" altLang="en-US" smtClean="0"/>
            </a:fld>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7.2.3 SDRAM</a:t>
            </a:r>
            <a:r>
              <a:rPr lang="zh-CN" altLang="en-US" dirty="0"/>
              <a:t>芯片技术</a:t>
            </a:r>
            <a:endParaRPr lang="en-US" altLang="zh-CN" dirty="0"/>
          </a:p>
          <a:p>
            <a:pPr marL="0" indent="0">
              <a:buNone/>
            </a:pPr>
            <a:r>
              <a:rPr lang="en-US" altLang="zh-CN" dirty="0">
                <a:solidFill>
                  <a:srgbClr val="063DE8"/>
                </a:solidFill>
                <a:latin typeface="微软雅黑" pitchFamily="34" charset="-122"/>
              </a:rPr>
              <a:t>2. DDR SDRAM</a:t>
            </a:r>
            <a:r>
              <a:rPr lang="zh-CN" altLang="en-US" dirty="0">
                <a:solidFill>
                  <a:srgbClr val="063DE8"/>
                </a:solidFill>
                <a:latin typeface="微软雅黑" pitchFamily="34" charset="-122"/>
              </a:rPr>
              <a:t>芯片技术</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矩形 7"/>
          <p:cNvSpPr/>
          <p:nvPr/>
        </p:nvSpPr>
        <p:spPr>
          <a:xfrm>
            <a:off x="179512" y="1573924"/>
            <a:ext cx="8568952" cy="3508653"/>
          </a:xfrm>
          <a:prstGeom prst="rect">
            <a:avLst/>
          </a:prstGeom>
        </p:spPr>
        <p:txBody>
          <a:bodyPr wrap="square">
            <a:spAutoFit/>
          </a:bodyPr>
          <a:lstStyle/>
          <a:p>
            <a:pPr marL="342900" lvl="1" indent="-342900" eaLnBrk="1" hangingPunct="1">
              <a:lnSpc>
                <a:spcPct val="90000"/>
              </a:lnSpc>
              <a:spcBef>
                <a:spcPct val="35000"/>
              </a:spcBef>
              <a:buFont typeface="Wingdings" charset="2"/>
              <a:buChar char="Ø"/>
            </a:pPr>
            <a:r>
              <a:rPr lang="en-US" altLang="zh-CN" sz="2000" dirty="0">
                <a:latin typeface="Comic Sans MS" pitchFamily="2" charset="0"/>
                <a:ea typeface="微软雅黑" pitchFamily="34" charset="-122"/>
              </a:rPr>
              <a:t>DDR</a:t>
            </a:r>
            <a:r>
              <a:rPr lang="zh-CN" altLang="en-US" sz="2000" dirty="0">
                <a:latin typeface="Comic Sans MS" pitchFamily="2" charset="0"/>
                <a:ea typeface="微软雅黑" pitchFamily="34" charset="-122"/>
              </a:rPr>
              <a:t>，</a:t>
            </a:r>
            <a:r>
              <a:rPr lang="en-US" altLang="zh-CN" sz="2000" dirty="0">
                <a:latin typeface="Comic Sans MS" pitchFamily="2" charset="0"/>
                <a:ea typeface="微软雅黑" pitchFamily="34" charset="-122"/>
              </a:rPr>
              <a:t>Double Data Rate</a:t>
            </a:r>
            <a:endParaRPr lang="en-US" altLang="zh-CN" sz="2000" dirty="0">
              <a:latin typeface="Comic Sans MS" pitchFamily="2" charset="0"/>
              <a:ea typeface="微软雅黑" pitchFamily="34" charset="-122"/>
            </a:endParaRPr>
          </a:p>
          <a:p>
            <a:pPr marL="342900" lvl="1" indent="-342900" eaLnBrk="1" hangingPunct="1">
              <a:lnSpc>
                <a:spcPct val="90000"/>
              </a:lnSpc>
              <a:spcBef>
                <a:spcPct val="35000"/>
              </a:spcBef>
              <a:buFont typeface="Wingdings" charset="2"/>
              <a:buChar char="Ø"/>
            </a:pPr>
            <a:r>
              <a:rPr lang="zh-CN" altLang="en-US" sz="2000" dirty="0">
                <a:latin typeface="Comic Sans MS" pitchFamily="2" charset="0"/>
                <a:ea typeface="微软雅黑" pitchFamily="34" charset="-122"/>
              </a:rPr>
              <a:t>通过芯片内部</a:t>
            </a:r>
            <a:r>
              <a:rPr lang="en-US" altLang="zh-CN" sz="2000" dirty="0">
                <a:latin typeface="Comic Sans MS" pitchFamily="2" charset="0"/>
                <a:ea typeface="微软雅黑" pitchFamily="34" charset="-122"/>
              </a:rPr>
              <a:t>I/O</a:t>
            </a:r>
            <a:r>
              <a:rPr lang="zh-CN" altLang="en-US" sz="2000" dirty="0">
                <a:latin typeface="Comic Sans MS" pitchFamily="2" charset="0"/>
                <a:ea typeface="微软雅黑" pitchFamily="34" charset="-122"/>
              </a:rPr>
              <a:t>缓冲数据的</a:t>
            </a:r>
            <a:r>
              <a:rPr lang="en-US" altLang="zh-CN" sz="2000" dirty="0">
                <a:latin typeface="Comic Sans MS" pitchFamily="2" charset="0"/>
                <a:ea typeface="微软雅黑" pitchFamily="34" charset="-122"/>
              </a:rPr>
              <a:t>2</a:t>
            </a:r>
            <a:r>
              <a:rPr lang="zh-CN" altLang="en-US" sz="2000" dirty="0">
                <a:latin typeface="Comic Sans MS" pitchFamily="2" charset="0"/>
                <a:ea typeface="微软雅黑" pitchFamily="34" charset="-122"/>
              </a:rPr>
              <a:t>位预取功能，并利用存储器总线上时钟信号的上升沿和下降沿进行两次传送，以实现一个时钟周期内传送两次数据的功能</a:t>
            </a:r>
            <a:endParaRPr lang="zh-CN" altLang="en-US" sz="2000" dirty="0">
              <a:latin typeface="Comic Sans MS" pitchFamily="2" charset="0"/>
              <a:ea typeface="微软雅黑" pitchFamily="34" charset="-122"/>
            </a:endParaRPr>
          </a:p>
          <a:p>
            <a:pPr marL="342900" lvl="1" indent="-342900" eaLnBrk="1" hangingPunct="1">
              <a:lnSpc>
                <a:spcPct val="90000"/>
              </a:lnSpc>
              <a:spcBef>
                <a:spcPct val="35000"/>
              </a:spcBef>
              <a:buFont typeface="Wingdings" charset="2"/>
              <a:buChar char="Ø"/>
            </a:pPr>
            <a:r>
              <a:rPr lang="zh-CN" altLang="en-US" sz="2000" dirty="0">
                <a:latin typeface="Comic Sans MS" pitchFamily="2" charset="0"/>
                <a:ea typeface="微软雅黑" pitchFamily="34" charset="-122"/>
              </a:rPr>
              <a:t>例：</a:t>
            </a:r>
            <a:r>
              <a:rPr lang="en-US" altLang="zh-CN" sz="2000" dirty="0">
                <a:latin typeface="Comic Sans MS" pitchFamily="2" charset="0"/>
                <a:ea typeface="微软雅黑" pitchFamily="34" charset="-122"/>
              </a:rPr>
              <a:t>DDR400</a:t>
            </a:r>
            <a:endParaRPr lang="zh-CN" altLang="en-US"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若存储芯片内</a:t>
            </a:r>
            <a:r>
              <a:rPr lang="en-US" altLang="zh-CN" sz="2000" dirty="0">
                <a:latin typeface="Comic Sans MS" pitchFamily="2" charset="0"/>
                <a:ea typeface="微软雅黑" pitchFamily="34" charset="-122"/>
              </a:rPr>
              <a:t>CLK</a:t>
            </a:r>
            <a:r>
              <a:rPr lang="zh-CN" altLang="en-US" sz="2000" dirty="0">
                <a:latin typeface="Comic Sans MS" pitchFamily="2" charset="0"/>
                <a:ea typeface="微软雅黑" pitchFamily="34" charset="-122"/>
              </a:rPr>
              <a:t>时钟频率为</a:t>
            </a:r>
            <a:r>
              <a:rPr lang="en-US" altLang="zh-CN" sz="2000" dirty="0">
                <a:latin typeface="Comic Sans MS" pitchFamily="2" charset="0"/>
                <a:ea typeface="微软雅黑" pitchFamily="34" charset="-122"/>
              </a:rPr>
              <a:t>200MHz</a:t>
            </a:r>
            <a:endParaRPr lang="en-US" altLang="zh-CN"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则存储器总线上的时钟频率为</a:t>
            </a:r>
            <a:r>
              <a:rPr lang="en-US" altLang="zh-CN" sz="2000" dirty="0">
                <a:latin typeface="Comic Sans MS" pitchFamily="2" charset="0"/>
                <a:ea typeface="微软雅黑" pitchFamily="34" charset="-122"/>
              </a:rPr>
              <a:t>200MHz</a:t>
            </a:r>
            <a:endParaRPr lang="en-US" altLang="zh-CN"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若存储器总线中数据线位宽为</a:t>
            </a:r>
            <a:r>
              <a:rPr lang="en-US" altLang="zh-CN" sz="2000" dirty="0">
                <a:latin typeface="Comic Sans MS" pitchFamily="2" charset="0"/>
                <a:ea typeface="微软雅黑" pitchFamily="34" charset="-122"/>
              </a:rPr>
              <a:t>64</a:t>
            </a:r>
            <a:r>
              <a:rPr lang="zh-CN" altLang="en-US" sz="2000" dirty="0">
                <a:latin typeface="Comic Sans MS" pitchFamily="2" charset="0"/>
                <a:ea typeface="微软雅黑" pitchFamily="34" charset="-122"/>
              </a:rPr>
              <a:t>位，即每次传送</a:t>
            </a:r>
            <a:r>
              <a:rPr lang="en-US" altLang="zh-CN" sz="2000" dirty="0">
                <a:latin typeface="Comic Sans MS" pitchFamily="2" charset="0"/>
                <a:ea typeface="微软雅黑" pitchFamily="34" charset="-122"/>
              </a:rPr>
              <a:t>64</a:t>
            </a:r>
            <a:r>
              <a:rPr lang="zh-CN" altLang="en-US" sz="2000" dirty="0">
                <a:latin typeface="Comic Sans MS" pitchFamily="2" charset="0"/>
                <a:ea typeface="微软雅黑" pitchFamily="34" charset="-122"/>
              </a:rPr>
              <a:t>位</a:t>
            </a:r>
            <a:endParaRPr lang="en-US" altLang="zh-CN"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则存储器总线上数据的最大传送速率（带宽）为</a:t>
            </a:r>
            <a:r>
              <a:rPr lang="en-US" altLang="zh-CN" sz="2000" dirty="0">
                <a:latin typeface="Comic Sans MS" pitchFamily="2" charset="0"/>
                <a:ea typeface="微软雅黑" pitchFamily="34" charset="-122"/>
              </a:rPr>
              <a:t>200MHzX2X64/8=3.2GB/s</a:t>
            </a:r>
            <a:endParaRPr lang="zh-CN" altLang="en-US" sz="2000" dirty="0">
              <a:latin typeface="Comic Sans MS" pitchFamily="2" charset="0"/>
              <a:ea typeface="微软雅黑" pitchFamily="34" charset="-122"/>
            </a:endParaRPr>
          </a:p>
        </p:txBody>
      </p:sp>
      <p:grpSp>
        <p:nvGrpSpPr>
          <p:cNvPr id="9" name="Group 5"/>
          <p:cNvGrpSpPr/>
          <p:nvPr/>
        </p:nvGrpSpPr>
        <p:grpSpPr bwMode="auto">
          <a:xfrm>
            <a:off x="2553431" y="5082577"/>
            <a:ext cx="3821113" cy="800100"/>
            <a:chOff x="3149" y="2874"/>
            <a:chExt cx="2407" cy="504"/>
          </a:xfrm>
        </p:grpSpPr>
        <p:grpSp>
          <p:nvGrpSpPr>
            <p:cNvPr id="10" name="Group 6"/>
            <p:cNvGrpSpPr/>
            <p:nvPr/>
          </p:nvGrpSpPr>
          <p:grpSpPr bwMode="auto">
            <a:xfrm>
              <a:off x="3149" y="2874"/>
              <a:ext cx="1767" cy="504"/>
              <a:chOff x="1634" y="5307"/>
              <a:chExt cx="3833" cy="849"/>
            </a:xfrm>
          </p:grpSpPr>
          <p:pic>
            <p:nvPicPr>
              <p:cNvPr id="12" name="Picture 7" descr="DDR2内存技术解析"/>
              <p:cNvPicPr>
                <a:picLocks noChangeAspect="1" noChangeArrowheads="1"/>
              </p:cNvPicPr>
              <p:nvPr/>
            </p:nvPicPr>
            <p:blipFill>
              <a:blip r:embed="rId1" r:link="rId2">
                <a:extLst>
                  <a:ext uri="{28A0092B-C50C-407E-A947-70E740481C1C}">
                    <a14:useLocalDpi xmlns:a14="http://schemas.microsoft.com/office/drawing/2010/main" val="0"/>
                  </a:ext>
                </a:extLst>
              </a:blip>
              <a:srcRect t="21042" r="4436" b="56290"/>
              <a:stretch>
                <a:fillRect/>
              </a:stretch>
            </p:blipFill>
            <p:spPr bwMode="auto">
              <a:xfrm>
                <a:off x="1634" y="5307"/>
                <a:ext cx="3833"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8"/>
              <p:cNvSpPr txBox="1">
                <a:spLocks noChangeArrowheads="1"/>
              </p:cNvSpPr>
              <p:nvPr/>
            </p:nvSpPr>
            <p:spPr bwMode="auto">
              <a:xfrm>
                <a:off x="1906" y="5445"/>
                <a:ext cx="1110" cy="5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26640" rIns="0" bIns="2664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eaLnBrk="1" hangingPunct="1">
                  <a:spcBef>
                    <a:spcPct val="25000"/>
                  </a:spcBef>
                </a:pPr>
                <a:r>
                  <a:rPr lang="zh-CN" altLang="en-US" sz="1400" i="0">
                    <a:solidFill>
                      <a:srgbClr val="000000"/>
                    </a:solidFill>
                    <a:latin typeface="Times New Roman" pitchFamily="18" charset="0"/>
                    <a:ea typeface="宋体" charset="-122"/>
                  </a:rPr>
                  <a:t>存储单元</a:t>
                </a:r>
                <a:endParaRPr lang="zh-CN" altLang="en-US" sz="1400" i="0">
                  <a:solidFill>
                    <a:srgbClr val="000000"/>
                  </a:solidFill>
                  <a:latin typeface="宋体" charset="-122"/>
                  <a:ea typeface="宋体" charset="-122"/>
                </a:endParaRPr>
              </a:p>
              <a:p>
                <a:pPr algn="ctr" eaLnBrk="1" hangingPunct="1">
                  <a:spcBef>
                    <a:spcPct val="25000"/>
                  </a:spcBef>
                </a:pPr>
                <a:r>
                  <a:rPr lang="zh-CN" altLang="en-US" sz="1400" i="0">
                    <a:solidFill>
                      <a:srgbClr val="000000"/>
                    </a:solidFill>
                    <a:latin typeface="Times New Roman" pitchFamily="18" charset="0"/>
                    <a:ea typeface="宋体" charset="-122"/>
                  </a:rPr>
                  <a:t>阵列</a:t>
                </a:r>
                <a:endParaRPr lang="zh-CN" altLang="en-US" sz="1400"/>
              </a:p>
            </p:txBody>
          </p:sp>
          <p:sp>
            <p:nvSpPr>
              <p:cNvPr id="14" name="Rectangle 9"/>
              <p:cNvSpPr>
                <a:spLocks noChangeArrowheads="1"/>
              </p:cNvSpPr>
              <p:nvPr/>
            </p:nvSpPr>
            <p:spPr bwMode="auto">
              <a:xfrm>
                <a:off x="4310" y="5520"/>
                <a:ext cx="710"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5" name="Text Box 10"/>
              <p:cNvSpPr txBox="1">
                <a:spLocks noChangeArrowheads="1"/>
              </p:cNvSpPr>
              <p:nvPr/>
            </p:nvSpPr>
            <p:spPr bwMode="auto">
              <a:xfrm>
                <a:off x="4174" y="5430"/>
                <a:ext cx="111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6640" rIns="0" bIns="2664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eaLnBrk="1" hangingPunct="1"/>
                <a:r>
                  <a:rPr lang="zh-CN" altLang="en-US" sz="1400" i="0">
                    <a:solidFill>
                      <a:srgbClr val="000000"/>
                    </a:solidFill>
                    <a:latin typeface="Times New Roman" pitchFamily="18" charset="0"/>
                    <a:ea typeface="宋体" charset="-122"/>
                  </a:rPr>
                  <a:t>  数据总线</a:t>
                </a:r>
                <a:endParaRPr lang="zh-CN" altLang="en-US" sz="1400"/>
              </a:p>
            </p:txBody>
          </p:sp>
        </p:grpSp>
        <p:sp>
          <p:nvSpPr>
            <p:cNvPr id="11" name="Text Box 11"/>
            <p:cNvSpPr txBox="1">
              <a:spLocks noChangeArrowheads="1"/>
            </p:cNvSpPr>
            <p:nvPr/>
          </p:nvSpPr>
          <p:spPr bwMode="auto">
            <a:xfrm>
              <a:off x="4866" y="3054"/>
              <a:ext cx="69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en-US" altLang="zh-CN" sz="1300" i="0">
                  <a:solidFill>
                    <a:schemeClr val="tx1"/>
                  </a:solidFill>
                </a:rPr>
                <a:t>DDR SDRAM</a:t>
              </a:r>
              <a:endParaRPr lang="en-US" altLang="zh-CN" sz="1300" i="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7.2.3 SDRAM</a:t>
            </a:r>
            <a:r>
              <a:rPr lang="zh-CN" altLang="en-US" dirty="0"/>
              <a:t>芯片技术</a:t>
            </a:r>
            <a:endParaRPr lang="en-US" altLang="zh-CN" dirty="0"/>
          </a:p>
          <a:p>
            <a:pPr marL="0" indent="0">
              <a:buNone/>
            </a:pPr>
            <a:r>
              <a:rPr lang="en-US" altLang="zh-CN" dirty="0">
                <a:solidFill>
                  <a:srgbClr val="063DE8"/>
                </a:solidFill>
                <a:latin typeface="微软雅黑" pitchFamily="34" charset="-122"/>
              </a:rPr>
              <a:t>3. DDR2 SDRAM</a:t>
            </a:r>
            <a:r>
              <a:rPr lang="zh-CN" altLang="en-US" dirty="0">
                <a:solidFill>
                  <a:srgbClr val="063DE8"/>
                </a:solidFill>
                <a:latin typeface="微软雅黑" pitchFamily="34" charset="-122"/>
              </a:rPr>
              <a:t>芯片技术</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矩形 7"/>
          <p:cNvSpPr/>
          <p:nvPr/>
        </p:nvSpPr>
        <p:spPr>
          <a:xfrm>
            <a:off x="179512" y="1573924"/>
            <a:ext cx="8568952" cy="2954655"/>
          </a:xfrm>
          <a:prstGeom prst="rect">
            <a:avLst/>
          </a:prstGeom>
        </p:spPr>
        <p:txBody>
          <a:bodyPr wrap="square">
            <a:spAutoFit/>
          </a:bodyPr>
          <a:lstStyle/>
          <a:p>
            <a:pPr marL="342900" lvl="1" indent="-342900" eaLnBrk="1" hangingPunct="1">
              <a:lnSpc>
                <a:spcPct val="90000"/>
              </a:lnSpc>
              <a:spcBef>
                <a:spcPct val="35000"/>
              </a:spcBef>
              <a:buFont typeface="Wingdings" charset="2"/>
              <a:buChar char="Ø"/>
            </a:pPr>
            <a:r>
              <a:rPr lang="en-US" altLang="zh-CN" sz="2000" dirty="0">
                <a:latin typeface="Comic Sans MS" pitchFamily="2" charset="0"/>
                <a:ea typeface="微软雅黑" pitchFamily="34" charset="-122"/>
              </a:rPr>
              <a:t>DDR</a:t>
            </a:r>
            <a:r>
              <a:rPr lang="zh-CN" altLang="en-US" sz="2000" dirty="0">
                <a:latin typeface="Comic Sans MS" pitchFamily="2" charset="0"/>
                <a:ea typeface="微软雅黑" pitchFamily="34" charset="-122"/>
              </a:rPr>
              <a:t>，</a:t>
            </a:r>
            <a:r>
              <a:rPr lang="en-US" altLang="zh-CN" sz="2000" dirty="0">
                <a:latin typeface="Comic Sans MS" pitchFamily="2" charset="0"/>
                <a:ea typeface="微软雅黑" pitchFamily="34" charset="-122"/>
              </a:rPr>
              <a:t>Double Data Rate</a:t>
            </a:r>
            <a:endParaRPr lang="en-US" altLang="zh-CN" sz="2000" dirty="0">
              <a:latin typeface="Comic Sans MS" pitchFamily="2" charset="0"/>
              <a:ea typeface="微软雅黑" pitchFamily="34" charset="-122"/>
            </a:endParaRPr>
          </a:p>
          <a:p>
            <a:pPr marL="342900" lvl="1" indent="-342900" eaLnBrk="1" hangingPunct="1">
              <a:lnSpc>
                <a:spcPct val="90000"/>
              </a:lnSpc>
              <a:spcBef>
                <a:spcPct val="35000"/>
              </a:spcBef>
              <a:buFont typeface="Wingdings" charset="2"/>
              <a:buChar char="Ø"/>
            </a:pPr>
            <a:r>
              <a:rPr lang="zh-CN" altLang="en-US" sz="2000" dirty="0">
                <a:latin typeface="Comic Sans MS" pitchFamily="2" charset="0"/>
                <a:ea typeface="微软雅黑" pitchFamily="34" charset="-122"/>
              </a:rPr>
              <a:t>通过芯片内部的</a:t>
            </a:r>
            <a:r>
              <a:rPr lang="en-US" altLang="zh-CN" sz="2000" dirty="0">
                <a:latin typeface="Comic Sans MS" pitchFamily="2" charset="0"/>
                <a:ea typeface="微软雅黑" pitchFamily="34" charset="-122"/>
              </a:rPr>
              <a:t>I/O</a:t>
            </a:r>
            <a:r>
              <a:rPr lang="zh-CN" altLang="en-US" sz="2000" dirty="0">
                <a:latin typeface="Comic Sans MS" pitchFamily="2" charset="0"/>
                <a:ea typeface="微软雅黑" pitchFamily="34" charset="-122"/>
              </a:rPr>
              <a:t>缓冲可以进行</a:t>
            </a:r>
            <a:r>
              <a:rPr lang="en-US" altLang="zh-CN" sz="2000" dirty="0">
                <a:latin typeface="Comic Sans MS" pitchFamily="2" charset="0"/>
                <a:ea typeface="微软雅黑" pitchFamily="34" charset="-122"/>
              </a:rPr>
              <a:t>4</a:t>
            </a:r>
            <a:r>
              <a:rPr lang="zh-CN" altLang="en-US" sz="2000" dirty="0">
                <a:latin typeface="Comic Sans MS" pitchFamily="2" charset="0"/>
                <a:ea typeface="微软雅黑" pitchFamily="34" charset="-122"/>
              </a:rPr>
              <a:t>位预取功能</a:t>
            </a:r>
            <a:endParaRPr lang="en-US" altLang="zh-CN" sz="2000" dirty="0">
              <a:latin typeface="Comic Sans MS" pitchFamily="2" charset="0"/>
              <a:ea typeface="微软雅黑" pitchFamily="34" charset="-122"/>
            </a:endParaRPr>
          </a:p>
          <a:p>
            <a:pPr marL="342900" lvl="1" indent="-342900" eaLnBrk="1" hangingPunct="1">
              <a:lnSpc>
                <a:spcPct val="90000"/>
              </a:lnSpc>
              <a:spcBef>
                <a:spcPct val="35000"/>
              </a:spcBef>
              <a:buFont typeface="Wingdings" charset="2"/>
              <a:buChar char="Ø"/>
            </a:pPr>
            <a:r>
              <a:rPr lang="zh-CN" altLang="en-US" sz="2000" dirty="0">
                <a:latin typeface="Comic Sans MS" pitchFamily="2" charset="0"/>
                <a:ea typeface="微软雅黑" pitchFamily="34" charset="-122"/>
              </a:rPr>
              <a:t>例：</a:t>
            </a:r>
            <a:r>
              <a:rPr lang="en-US" altLang="zh-CN" sz="2000" dirty="0">
                <a:latin typeface="Comic Sans MS" pitchFamily="2" charset="0"/>
                <a:ea typeface="微软雅黑" pitchFamily="34" charset="-122"/>
              </a:rPr>
              <a:t>DDR2-400</a:t>
            </a:r>
            <a:endParaRPr lang="zh-CN" altLang="en-US"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若存储芯片内</a:t>
            </a:r>
            <a:r>
              <a:rPr lang="en-US" altLang="zh-CN" sz="2000" dirty="0">
                <a:latin typeface="Comic Sans MS" pitchFamily="2" charset="0"/>
                <a:ea typeface="微软雅黑" pitchFamily="34" charset="-122"/>
              </a:rPr>
              <a:t>CLK</a:t>
            </a:r>
            <a:r>
              <a:rPr lang="zh-CN" altLang="en-US" sz="2000" dirty="0">
                <a:latin typeface="Comic Sans MS" pitchFamily="2" charset="0"/>
                <a:ea typeface="微软雅黑" pitchFamily="34" charset="-122"/>
              </a:rPr>
              <a:t>时钟频率为</a:t>
            </a:r>
            <a:r>
              <a:rPr lang="en-US" altLang="zh-CN" sz="2000" dirty="0">
                <a:latin typeface="Comic Sans MS" pitchFamily="2" charset="0"/>
                <a:ea typeface="微软雅黑" pitchFamily="34" charset="-122"/>
              </a:rPr>
              <a:t>200MHz</a:t>
            </a:r>
            <a:endParaRPr lang="en-US" altLang="zh-CN"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则存储器总线上的时钟频率为</a:t>
            </a:r>
            <a:r>
              <a:rPr lang="en-US" altLang="zh-CN" sz="2000" dirty="0">
                <a:latin typeface="Comic Sans MS" pitchFamily="2" charset="0"/>
                <a:ea typeface="微软雅黑" pitchFamily="34" charset="-122"/>
              </a:rPr>
              <a:t>400MHz</a:t>
            </a:r>
            <a:endParaRPr lang="en-US" altLang="zh-CN"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若存储器总线中数据线位宽为</a:t>
            </a:r>
            <a:r>
              <a:rPr lang="en-US" altLang="zh-CN" sz="2000" dirty="0">
                <a:latin typeface="Comic Sans MS" pitchFamily="2" charset="0"/>
                <a:ea typeface="微软雅黑" pitchFamily="34" charset="-122"/>
              </a:rPr>
              <a:t>64</a:t>
            </a:r>
            <a:r>
              <a:rPr lang="zh-CN" altLang="en-US" sz="2000" dirty="0">
                <a:latin typeface="Comic Sans MS" pitchFamily="2" charset="0"/>
                <a:ea typeface="微软雅黑" pitchFamily="34" charset="-122"/>
              </a:rPr>
              <a:t>位，即每次传送</a:t>
            </a:r>
            <a:r>
              <a:rPr lang="en-US" altLang="zh-CN" sz="2000" dirty="0">
                <a:latin typeface="Comic Sans MS" pitchFamily="2" charset="0"/>
                <a:ea typeface="微软雅黑" pitchFamily="34" charset="-122"/>
              </a:rPr>
              <a:t>64</a:t>
            </a:r>
            <a:r>
              <a:rPr lang="zh-CN" altLang="en-US" sz="2000" dirty="0">
                <a:latin typeface="Comic Sans MS" pitchFamily="2" charset="0"/>
                <a:ea typeface="微软雅黑" pitchFamily="34" charset="-122"/>
              </a:rPr>
              <a:t>位</a:t>
            </a:r>
            <a:endParaRPr lang="en-US" altLang="zh-CN"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则存储器总线上数据的最大传送速率（带宽）为</a:t>
            </a:r>
            <a:r>
              <a:rPr lang="en-US" altLang="zh-CN" sz="2000" dirty="0">
                <a:latin typeface="Comic Sans MS" pitchFamily="2" charset="0"/>
                <a:ea typeface="微软雅黑" pitchFamily="34" charset="-122"/>
              </a:rPr>
              <a:t>200MHzX4X64/8=400MHzX2X64/8=6.4GB/s</a:t>
            </a:r>
            <a:endParaRPr lang="zh-CN" altLang="en-US" sz="2000" dirty="0">
              <a:latin typeface="Comic Sans MS" pitchFamily="2" charset="0"/>
              <a:ea typeface="微软雅黑" pitchFamily="34" charset="-122"/>
            </a:endParaRPr>
          </a:p>
        </p:txBody>
      </p:sp>
      <p:grpSp>
        <p:nvGrpSpPr>
          <p:cNvPr id="16" name="Group 12"/>
          <p:cNvGrpSpPr/>
          <p:nvPr/>
        </p:nvGrpSpPr>
        <p:grpSpPr bwMode="auto">
          <a:xfrm>
            <a:off x="1907704" y="4725144"/>
            <a:ext cx="4025900" cy="874713"/>
            <a:chOff x="3139" y="3443"/>
            <a:chExt cx="2536" cy="551"/>
          </a:xfrm>
        </p:grpSpPr>
        <p:grpSp>
          <p:nvGrpSpPr>
            <p:cNvPr id="17" name="Group 13"/>
            <p:cNvGrpSpPr/>
            <p:nvPr/>
          </p:nvGrpSpPr>
          <p:grpSpPr bwMode="auto">
            <a:xfrm>
              <a:off x="3139" y="3443"/>
              <a:ext cx="1933" cy="551"/>
              <a:chOff x="5716" y="5397"/>
              <a:chExt cx="3784" cy="841"/>
            </a:xfrm>
          </p:grpSpPr>
          <p:pic>
            <p:nvPicPr>
              <p:cNvPr id="19" name="Picture 14" descr="DDR2内存技术解析"/>
              <p:cNvPicPr>
                <a:picLocks noChangeAspect="1" noChangeArrowheads="1"/>
              </p:cNvPicPr>
              <p:nvPr/>
            </p:nvPicPr>
            <p:blipFill>
              <a:blip r:embed="rId1" r:link="rId2">
                <a:extLst>
                  <a:ext uri="{28A0092B-C50C-407E-A947-70E740481C1C}">
                    <a14:useLocalDpi xmlns:a14="http://schemas.microsoft.com/office/drawing/2010/main" val="0"/>
                  </a:ext>
                </a:extLst>
              </a:blip>
              <a:srcRect t="72942" r="4210" b="4349"/>
              <a:stretch>
                <a:fillRect/>
              </a:stretch>
            </p:blipFill>
            <p:spPr bwMode="auto">
              <a:xfrm>
                <a:off x="5716" y="5397"/>
                <a:ext cx="3784"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5"/>
              <p:cNvSpPr txBox="1">
                <a:spLocks noChangeArrowheads="1"/>
              </p:cNvSpPr>
              <p:nvPr/>
            </p:nvSpPr>
            <p:spPr bwMode="auto">
              <a:xfrm>
                <a:off x="5976" y="5526"/>
                <a:ext cx="1110" cy="5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26640" rIns="0" bIns="2664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eaLnBrk="1" hangingPunct="1">
                  <a:spcBef>
                    <a:spcPct val="25000"/>
                  </a:spcBef>
                </a:pPr>
                <a:r>
                  <a:rPr lang="zh-CN" altLang="en-US" sz="1400" i="0">
                    <a:solidFill>
                      <a:srgbClr val="000000"/>
                    </a:solidFill>
                    <a:latin typeface="Times New Roman" pitchFamily="18" charset="0"/>
                    <a:ea typeface="宋体" charset="-122"/>
                  </a:rPr>
                  <a:t>存储单元</a:t>
                </a:r>
                <a:endParaRPr lang="zh-CN" altLang="en-US" sz="1400" i="0">
                  <a:solidFill>
                    <a:srgbClr val="000000"/>
                  </a:solidFill>
                  <a:latin typeface="宋体" charset="-122"/>
                  <a:ea typeface="宋体" charset="-122"/>
                </a:endParaRPr>
              </a:p>
              <a:p>
                <a:pPr algn="ctr" eaLnBrk="1" hangingPunct="1">
                  <a:spcBef>
                    <a:spcPct val="25000"/>
                  </a:spcBef>
                </a:pPr>
                <a:r>
                  <a:rPr lang="zh-CN" altLang="en-US" sz="1400" i="0">
                    <a:solidFill>
                      <a:srgbClr val="000000"/>
                    </a:solidFill>
                    <a:latin typeface="Times New Roman" pitchFamily="18" charset="0"/>
                    <a:ea typeface="宋体" charset="-122"/>
                  </a:rPr>
                  <a:t>阵列</a:t>
                </a:r>
                <a:endParaRPr lang="zh-CN" altLang="en-US" sz="1400"/>
              </a:p>
            </p:txBody>
          </p:sp>
          <p:sp>
            <p:nvSpPr>
              <p:cNvPr id="21" name="Rectangle 16"/>
              <p:cNvSpPr>
                <a:spLocks noChangeArrowheads="1"/>
              </p:cNvSpPr>
              <p:nvPr/>
            </p:nvSpPr>
            <p:spPr bwMode="auto">
              <a:xfrm>
                <a:off x="8360" y="5601"/>
                <a:ext cx="710"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22" name="Text Box 17"/>
              <p:cNvSpPr txBox="1">
                <a:spLocks noChangeArrowheads="1"/>
              </p:cNvSpPr>
              <p:nvPr/>
            </p:nvSpPr>
            <p:spPr bwMode="auto">
              <a:xfrm>
                <a:off x="8216" y="5490"/>
                <a:ext cx="111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6640" rIns="0" bIns="2664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eaLnBrk="1" hangingPunct="1"/>
                <a:r>
                  <a:rPr lang="zh-CN" altLang="en-US" sz="1400" i="0">
                    <a:solidFill>
                      <a:srgbClr val="000000"/>
                    </a:solidFill>
                    <a:latin typeface="Times New Roman" pitchFamily="18" charset="0"/>
                    <a:ea typeface="宋体" charset="-122"/>
                  </a:rPr>
                  <a:t> 数据总线</a:t>
                </a:r>
                <a:endParaRPr lang="zh-CN" altLang="en-US" sz="1400"/>
              </a:p>
            </p:txBody>
          </p:sp>
        </p:grpSp>
        <p:sp>
          <p:nvSpPr>
            <p:cNvPr id="18" name="Text Box 18"/>
            <p:cNvSpPr txBox="1">
              <a:spLocks noChangeArrowheads="1"/>
            </p:cNvSpPr>
            <p:nvPr/>
          </p:nvSpPr>
          <p:spPr bwMode="auto">
            <a:xfrm>
              <a:off x="4919" y="3635"/>
              <a:ext cx="756"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en-US" altLang="zh-CN" sz="1300" i="0">
                  <a:solidFill>
                    <a:schemeClr val="tx1"/>
                  </a:solidFill>
                </a:rPr>
                <a:t>DDR2 SDRAM</a:t>
              </a:r>
              <a:endParaRPr lang="en-US" altLang="zh-CN" sz="1300" i="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半导体随机存取存储器</a:t>
            </a:r>
            <a:endParaRPr lang="zh-CN" altLang="en-US"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7.2.3 SDRAM</a:t>
            </a:r>
            <a:r>
              <a:rPr lang="zh-CN" altLang="en-US" dirty="0"/>
              <a:t>芯片技术</a:t>
            </a:r>
            <a:endParaRPr lang="en-US" altLang="zh-CN" dirty="0"/>
          </a:p>
          <a:p>
            <a:pPr marL="0" indent="0">
              <a:buNone/>
            </a:pPr>
            <a:r>
              <a:rPr lang="en-US" altLang="zh-CN" dirty="0">
                <a:solidFill>
                  <a:srgbClr val="063DE8"/>
                </a:solidFill>
                <a:latin typeface="微软雅黑" pitchFamily="34" charset="-122"/>
              </a:rPr>
              <a:t>4. DDR3 SDRAM</a:t>
            </a:r>
            <a:r>
              <a:rPr lang="zh-CN" altLang="en-US" dirty="0">
                <a:solidFill>
                  <a:srgbClr val="063DE8"/>
                </a:solidFill>
                <a:latin typeface="微软雅黑" pitchFamily="34" charset="-122"/>
              </a:rPr>
              <a:t>芯片技术</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矩形 7"/>
          <p:cNvSpPr/>
          <p:nvPr/>
        </p:nvSpPr>
        <p:spPr>
          <a:xfrm>
            <a:off x="179512" y="1573924"/>
            <a:ext cx="8568952" cy="2954655"/>
          </a:xfrm>
          <a:prstGeom prst="rect">
            <a:avLst/>
          </a:prstGeom>
        </p:spPr>
        <p:txBody>
          <a:bodyPr wrap="square">
            <a:spAutoFit/>
          </a:bodyPr>
          <a:lstStyle/>
          <a:p>
            <a:pPr marL="342900" lvl="1" indent="-342900" eaLnBrk="1" hangingPunct="1">
              <a:lnSpc>
                <a:spcPct val="90000"/>
              </a:lnSpc>
              <a:spcBef>
                <a:spcPct val="35000"/>
              </a:spcBef>
              <a:buFont typeface="Wingdings" charset="2"/>
              <a:buChar char="Ø"/>
            </a:pPr>
            <a:r>
              <a:rPr lang="en-US" altLang="zh-CN" sz="2000" dirty="0">
                <a:latin typeface="Comic Sans MS" pitchFamily="2" charset="0"/>
                <a:ea typeface="微软雅黑" pitchFamily="34" charset="-122"/>
              </a:rPr>
              <a:t>DDR</a:t>
            </a:r>
            <a:r>
              <a:rPr lang="zh-CN" altLang="en-US" sz="2000" dirty="0">
                <a:latin typeface="Comic Sans MS" pitchFamily="2" charset="0"/>
                <a:ea typeface="微软雅黑" pitchFamily="34" charset="-122"/>
              </a:rPr>
              <a:t>，</a:t>
            </a:r>
            <a:r>
              <a:rPr lang="en-US" altLang="zh-CN" sz="2000" dirty="0">
                <a:latin typeface="Comic Sans MS" pitchFamily="2" charset="0"/>
                <a:ea typeface="微软雅黑" pitchFamily="34" charset="-122"/>
              </a:rPr>
              <a:t>Double Data Rate</a:t>
            </a:r>
            <a:endParaRPr lang="en-US" altLang="zh-CN" sz="2000" dirty="0">
              <a:latin typeface="Comic Sans MS" pitchFamily="2" charset="0"/>
              <a:ea typeface="微软雅黑" pitchFamily="34" charset="-122"/>
            </a:endParaRPr>
          </a:p>
          <a:p>
            <a:pPr marL="342900" lvl="1" indent="-342900" eaLnBrk="1" hangingPunct="1">
              <a:lnSpc>
                <a:spcPct val="90000"/>
              </a:lnSpc>
              <a:spcBef>
                <a:spcPct val="35000"/>
              </a:spcBef>
              <a:buFont typeface="Wingdings" charset="2"/>
              <a:buChar char="Ø"/>
            </a:pPr>
            <a:r>
              <a:rPr lang="zh-CN" altLang="en-US" sz="2000" dirty="0">
                <a:latin typeface="Comic Sans MS" pitchFamily="2" charset="0"/>
                <a:ea typeface="微软雅黑" pitchFamily="34" charset="-122"/>
              </a:rPr>
              <a:t>通过芯片内部的</a:t>
            </a:r>
            <a:r>
              <a:rPr lang="en-US" altLang="zh-CN" sz="2000" dirty="0">
                <a:latin typeface="Comic Sans MS" pitchFamily="2" charset="0"/>
                <a:ea typeface="微软雅黑" pitchFamily="34" charset="-122"/>
              </a:rPr>
              <a:t>I/O</a:t>
            </a:r>
            <a:r>
              <a:rPr lang="zh-CN" altLang="en-US" sz="2000" dirty="0">
                <a:latin typeface="Comic Sans MS" pitchFamily="2" charset="0"/>
                <a:ea typeface="微软雅黑" pitchFamily="34" charset="-122"/>
              </a:rPr>
              <a:t>缓冲可以进行</a:t>
            </a:r>
            <a:r>
              <a:rPr lang="en-US" altLang="zh-CN" sz="2000" dirty="0">
                <a:latin typeface="Comic Sans MS" pitchFamily="2" charset="0"/>
                <a:ea typeface="微软雅黑" pitchFamily="34" charset="-122"/>
              </a:rPr>
              <a:t>8</a:t>
            </a:r>
            <a:r>
              <a:rPr lang="zh-CN" altLang="en-US" sz="2000" dirty="0">
                <a:latin typeface="Comic Sans MS" pitchFamily="2" charset="0"/>
                <a:ea typeface="微软雅黑" pitchFamily="34" charset="-122"/>
              </a:rPr>
              <a:t>位预期功能</a:t>
            </a:r>
            <a:endParaRPr lang="en-US" altLang="zh-CN" sz="2000" dirty="0">
              <a:latin typeface="Comic Sans MS" pitchFamily="2" charset="0"/>
              <a:ea typeface="微软雅黑" pitchFamily="34" charset="-122"/>
            </a:endParaRPr>
          </a:p>
          <a:p>
            <a:pPr marL="342900" lvl="1" indent="-342900" eaLnBrk="1" hangingPunct="1">
              <a:lnSpc>
                <a:spcPct val="90000"/>
              </a:lnSpc>
              <a:spcBef>
                <a:spcPct val="35000"/>
              </a:spcBef>
              <a:buFont typeface="Wingdings" charset="2"/>
              <a:buChar char="Ø"/>
            </a:pPr>
            <a:r>
              <a:rPr lang="zh-CN" altLang="en-US" sz="2000" dirty="0">
                <a:latin typeface="Comic Sans MS" pitchFamily="2" charset="0"/>
                <a:ea typeface="微软雅黑" pitchFamily="34" charset="-122"/>
              </a:rPr>
              <a:t>例：</a:t>
            </a:r>
            <a:r>
              <a:rPr lang="en-US" altLang="zh-CN" sz="2000" dirty="0">
                <a:latin typeface="Comic Sans MS" pitchFamily="2" charset="0"/>
                <a:ea typeface="微软雅黑" pitchFamily="34" charset="-122"/>
              </a:rPr>
              <a:t>DDR3</a:t>
            </a:r>
            <a:endParaRPr lang="en-US" altLang="zh-CN" sz="2000" dirty="0">
              <a:latin typeface="Comic Sans MS" pitchFamily="2" charset="0"/>
              <a:ea typeface="微软雅黑" pitchFamily="34" charset="-122"/>
            </a:endParaRPr>
          </a:p>
          <a:p>
            <a:pPr marL="800100" lvl="2"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若存储芯片内</a:t>
            </a:r>
            <a:r>
              <a:rPr lang="en-US" altLang="zh-CN" sz="2000" dirty="0">
                <a:latin typeface="Comic Sans MS" pitchFamily="2" charset="0"/>
                <a:ea typeface="微软雅黑" pitchFamily="34" charset="-122"/>
              </a:rPr>
              <a:t>CLK</a:t>
            </a:r>
            <a:r>
              <a:rPr lang="zh-CN" altLang="en-US" sz="2000" dirty="0">
                <a:latin typeface="Comic Sans MS" pitchFamily="2" charset="0"/>
                <a:ea typeface="微软雅黑" pitchFamily="34" charset="-122"/>
              </a:rPr>
              <a:t>时钟频率为</a:t>
            </a:r>
            <a:r>
              <a:rPr lang="en-US" altLang="zh-CN" sz="2000" dirty="0">
                <a:latin typeface="Comic Sans MS" pitchFamily="2" charset="0"/>
                <a:ea typeface="微软雅黑" pitchFamily="34" charset="-122"/>
              </a:rPr>
              <a:t>200MHz</a:t>
            </a:r>
            <a:endParaRPr lang="en-US" altLang="zh-CN"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则存储器总线上的时钟频率为</a:t>
            </a:r>
            <a:r>
              <a:rPr lang="en-US" altLang="zh-CN" sz="2000" dirty="0">
                <a:latin typeface="Comic Sans MS" pitchFamily="2" charset="0"/>
                <a:ea typeface="微软雅黑" pitchFamily="34" charset="-122"/>
              </a:rPr>
              <a:t>800MHz</a:t>
            </a:r>
            <a:endParaRPr lang="en-US" altLang="zh-CN"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若存储器总线中数据线位宽为</a:t>
            </a:r>
            <a:r>
              <a:rPr lang="en-US" altLang="zh-CN" sz="2000" dirty="0">
                <a:latin typeface="Comic Sans MS" pitchFamily="2" charset="0"/>
                <a:ea typeface="微软雅黑" pitchFamily="34" charset="-122"/>
              </a:rPr>
              <a:t>64</a:t>
            </a:r>
            <a:r>
              <a:rPr lang="zh-CN" altLang="en-US" sz="2000" dirty="0">
                <a:latin typeface="Comic Sans MS" pitchFamily="2" charset="0"/>
                <a:ea typeface="微软雅黑" pitchFamily="34" charset="-122"/>
              </a:rPr>
              <a:t>位，即每次传送</a:t>
            </a:r>
            <a:r>
              <a:rPr lang="en-US" altLang="zh-CN" sz="2000" dirty="0">
                <a:latin typeface="Comic Sans MS" pitchFamily="2" charset="0"/>
                <a:ea typeface="微软雅黑" pitchFamily="34" charset="-122"/>
              </a:rPr>
              <a:t>64</a:t>
            </a:r>
            <a:r>
              <a:rPr lang="zh-CN" altLang="en-US" sz="2000" dirty="0">
                <a:latin typeface="Comic Sans MS" pitchFamily="2" charset="0"/>
                <a:ea typeface="微软雅黑" pitchFamily="34" charset="-122"/>
              </a:rPr>
              <a:t>位</a:t>
            </a:r>
            <a:endParaRPr lang="en-US" altLang="zh-CN" sz="2000" dirty="0">
              <a:latin typeface="Comic Sans MS" pitchFamily="2" charset="0"/>
              <a:ea typeface="微软雅黑" pitchFamily="34" charset="-122"/>
            </a:endParaRPr>
          </a:p>
          <a:p>
            <a:pPr marL="800100" lvl="3" indent="-342900">
              <a:lnSpc>
                <a:spcPct val="90000"/>
              </a:lnSpc>
              <a:spcBef>
                <a:spcPct val="35000"/>
              </a:spcBef>
              <a:buFont typeface="Wingdings" charset="2"/>
              <a:buChar char="ü"/>
            </a:pPr>
            <a:r>
              <a:rPr lang="zh-CN" altLang="en-US" sz="2000" dirty="0">
                <a:latin typeface="Comic Sans MS" pitchFamily="2" charset="0"/>
                <a:ea typeface="微软雅黑" pitchFamily="34" charset="-122"/>
              </a:rPr>
              <a:t>则存储器总线上数据的最大传送速率（带宽）为</a:t>
            </a:r>
            <a:r>
              <a:rPr lang="en-US" altLang="zh-CN" sz="2000" dirty="0">
                <a:latin typeface="Comic Sans MS" pitchFamily="2" charset="0"/>
                <a:ea typeface="微软雅黑" pitchFamily="34" charset="-122"/>
              </a:rPr>
              <a:t>200MHzX8X64/8=800MHzX2X64/8=12.8GB/s</a:t>
            </a:r>
            <a:endParaRPr lang="zh-CN" altLang="en-US" sz="2000" dirty="0">
              <a:latin typeface="Comic Sans MS" pitchFamily="2" charset="0"/>
              <a:ea typeface="微软雅黑"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内容占位符 7"/>
          <p:cNvSpPr>
            <a:spLocks noGrp="1" noChangeArrowheads="1"/>
          </p:cNvSpPr>
          <p:nvPr>
            <p:ph idx="1"/>
          </p:nvPr>
        </p:nvSpPr>
        <p:spPr bwMode="auto">
          <a:xfrm>
            <a:off x="107504" y="743531"/>
            <a:ext cx="885698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50000"/>
              </a:lnSpc>
              <a:spcBef>
                <a:spcPct val="0"/>
              </a:spcBef>
              <a:spcAft>
                <a:spcPts val="750"/>
              </a:spcAft>
              <a:buFontTx/>
              <a:buNone/>
            </a:pPr>
            <a:r>
              <a:rPr lang="en-US" altLang="zh-CN" sz="2000" b="0" dirty="0">
                <a:solidFill>
                  <a:srgbClr val="333333"/>
                </a:solidFill>
                <a:latin typeface="Comic Sans MS" pitchFamily="2" charset="0"/>
                <a:ea typeface="微软雅黑" pitchFamily="34" charset="-122"/>
                <a:cs typeface="Times New Roman" pitchFamily="18" charset="0"/>
              </a:rPr>
              <a:t>6.</a:t>
            </a:r>
            <a:r>
              <a:rPr lang="zh-CN" altLang="zh-CN" sz="2000" b="0" dirty="0">
                <a:solidFill>
                  <a:srgbClr val="333333"/>
                </a:solidFill>
                <a:latin typeface="Comic Sans MS" pitchFamily="2" charset="0"/>
                <a:ea typeface="微软雅黑" pitchFamily="34" charset="-122"/>
                <a:cs typeface="Arial" charset="0"/>
              </a:rPr>
              <a:t>下列存储器中，在工作期间需要周期性刷新的是</a:t>
            </a:r>
            <a:r>
              <a:rPr lang="en-US" altLang="zh-CN" sz="2000" b="0" dirty="0">
                <a:solidFill>
                  <a:srgbClr val="333333"/>
                </a:solidFill>
                <a:latin typeface="Comic Sans MS" pitchFamily="2" charset="0"/>
                <a:ea typeface="微软雅黑" pitchFamily="34" charset="-122"/>
                <a:cs typeface="Times New Roman" pitchFamily="18" charset="0"/>
              </a:rPr>
              <a:t>(  )</a:t>
            </a:r>
            <a:br>
              <a:rPr lang="en-US" altLang="zh-CN" sz="2000" b="0" dirty="0">
                <a:solidFill>
                  <a:srgbClr val="333333"/>
                </a:solidFill>
                <a:latin typeface="Comic Sans MS" pitchFamily="2" charset="0"/>
                <a:ea typeface="微软雅黑" pitchFamily="34" charset="-122"/>
                <a:cs typeface="Times New Roman" pitchFamily="18" charset="0"/>
              </a:rPr>
            </a:br>
            <a:r>
              <a:rPr lang="en-US" altLang="zh-CN" sz="2000" b="0" dirty="0">
                <a:solidFill>
                  <a:srgbClr val="333333"/>
                </a:solidFill>
                <a:latin typeface="Comic Sans MS" pitchFamily="2" charset="0"/>
                <a:ea typeface="微软雅黑" pitchFamily="34" charset="-122"/>
                <a:cs typeface="Times New Roman" pitchFamily="18" charset="0"/>
              </a:rPr>
              <a:t>A. SRAM	                B. SDRAM</a:t>
            </a:r>
            <a:br>
              <a:rPr lang="en-US" altLang="zh-CN" sz="2000" b="0" dirty="0">
                <a:solidFill>
                  <a:srgbClr val="333333"/>
                </a:solidFill>
                <a:latin typeface="Comic Sans MS" pitchFamily="2" charset="0"/>
                <a:ea typeface="微软雅黑" pitchFamily="34" charset="-122"/>
                <a:cs typeface="Times New Roman" pitchFamily="18" charset="0"/>
              </a:rPr>
            </a:br>
            <a:r>
              <a:rPr lang="en-US" altLang="zh-CN" sz="2000" b="0" dirty="0">
                <a:solidFill>
                  <a:srgbClr val="333333"/>
                </a:solidFill>
                <a:latin typeface="Comic Sans MS" pitchFamily="2" charset="0"/>
                <a:ea typeface="微软雅黑" pitchFamily="34" charset="-122"/>
                <a:cs typeface="Times New Roman" pitchFamily="18" charset="0"/>
              </a:rPr>
              <a:t>C. ROM	                D. FLASH </a:t>
            </a:r>
            <a:endParaRPr lang="zh-CN" altLang="zh-CN" sz="2000" b="0" dirty="0">
              <a:latin typeface="Comic Sans MS" pitchFamily="2" charset="0"/>
              <a:ea typeface="微软雅黑" pitchFamily="34" charset="-122"/>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7.3</a:t>
            </a:r>
            <a:r>
              <a:rPr lang="zh-CN" altLang="en-US" sz="2800" dirty="0"/>
              <a:t>存储器芯片的扩展及其与</a:t>
            </a:r>
            <a:r>
              <a:rPr lang="en-US" altLang="zh-CN" sz="2800" dirty="0"/>
              <a:t>CPU</a:t>
            </a:r>
            <a:r>
              <a:rPr lang="zh-CN" altLang="en-US" sz="2800" dirty="0"/>
              <a:t>的连接</a:t>
            </a:r>
            <a:endParaRPr lang="zh-CN" altLang="en-US" sz="2800"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7.3.1 </a:t>
            </a:r>
            <a:r>
              <a:rPr lang="zh-CN" altLang="en-US" dirty="0"/>
              <a:t>内存条和内存条插槽</a:t>
            </a:r>
            <a:endParaRPr lang="en-US" altLang="zh-CN" dirty="0"/>
          </a:p>
          <a:p>
            <a:pPr marL="0" indent="0">
              <a:buNone/>
            </a:pPr>
            <a:r>
              <a:rPr lang="en-US" altLang="zh-CN" dirty="0">
                <a:solidFill>
                  <a:srgbClr val="063DE8"/>
                </a:solidFill>
                <a:latin typeface="微软雅黑" pitchFamily="34" charset="-122"/>
              </a:rPr>
              <a:t>1. </a:t>
            </a:r>
            <a:r>
              <a:rPr lang="zh-CN" altLang="en-US" dirty="0">
                <a:solidFill>
                  <a:srgbClr val="063DE8"/>
                </a:solidFill>
                <a:latin typeface="微软雅黑" pitchFamily="34" charset="-122"/>
              </a:rPr>
              <a:t>主存与</a:t>
            </a:r>
            <a:r>
              <a:rPr lang="en-US" altLang="zh-CN" dirty="0">
                <a:solidFill>
                  <a:srgbClr val="063DE8"/>
                </a:solidFill>
                <a:latin typeface="微软雅黑" pitchFamily="34" charset="-122"/>
              </a:rPr>
              <a:t>CPU</a:t>
            </a:r>
            <a:r>
              <a:rPr lang="zh-CN" altLang="en-US" dirty="0">
                <a:solidFill>
                  <a:srgbClr val="063DE8"/>
                </a:solidFill>
                <a:latin typeface="微软雅黑" pitchFamily="34" charset="-122"/>
              </a:rPr>
              <a:t>的连接</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pic>
        <p:nvPicPr>
          <p:cNvPr id="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1772816"/>
            <a:ext cx="8748464" cy="416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p:nvSpPr>
        <p:spPr bwMode="auto">
          <a:xfrm>
            <a:off x="188913" y="1989138"/>
            <a:ext cx="3816350" cy="3773487"/>
          </a:xfrm>
          <a:prstGeom prst="rect">
            <a:avLst/>
          </a:prstGeom>
          <a:solidFill>
            <a:schemeClr val="accent1">
              <a:alpha val="10196"/>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endParaRPr lang="zh-CN" altLang="en-US">
              <a:ea typeface="宋体" charset="-122"/>
            </a:endParaRPr>
          </a:p>
        </p:txBody>
      </p:sp>
      <p:sp>
        <p:nvSpPr>
          <p:cNvPr id="11" name="Rectangle 6"/>
          <p:cNvSpPr>
            <a:spLocks noChangeArrowheads="1"/>
          </p:cNvSpPr>
          <p:nvPr/>
        </p:nvSpPr>
        <p:spPr bwMode="auto">
          <a:xfrm>
            <a:off x="7867650" y="4325938"/>
            <a:ext cx="1162050" cy="1436687"/>
          </a:xfrm>
          <a:prstGeom prst="rect">
            <a:avLst/>
          </a:prstGeom>
          <a:solidFill>
            <a:schemeClr val="accent2">
              <a:alpha val="18039"/>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endParaRPr lang="zh-CN" altLang="en-US">
              <a:ea typeface="宋体" charset="-122"/>
            </a:endParaRPr>
          </a:p>
        </p:txBody>
      </p:sp>
      <p:sp>
        <p:nvSpPr>
          <p:cNvPr id="12" name="Text Box 7"/>
          <p:cNvSpPr txBox="1">
            <a:spLocks noChangeArrowheads="1"/>
          </p:cNvSpPr>
          <p:nvPr/>
        </p:nvSpPr>
        <p:spPr bwMode="auto">
          <a:xfrm>
            <a:off x="4444628" y="993502"/>
            <a:ext cx="4375844"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kumimoji="1" lang="zh-CN" altLang="en-US" sz="2400" b="1" dirty="0">
                <a:solidFill>
                  <a:srgbClr val="FF3300"/>
                </a:solidFill>
                <a:ea typeface="微软雅黑" pitchFamily="34" charset="-122"/>
              </a:rPr>
              <a:t>总线中有哪三种类型传输线？</a:t>
            </a:r>
            <a:endParaRPr kumimoji="1" lang="zh-CN" altLang="en-US" sz="2400" b="1" dirty="0">
              <a:solidFill>
                <a:srgbClr val="FF3300"/>
              </a:solidFill>
              <a:ea typeface="微软雅黑" pitchFamily="34" charset="-122"/>
            </a:endParaRPr>
          </a:p>
          <a:p>
            <a:pPr eaLnBrk="1" hangingPunct="1">
              <a:spcBef>
                <a:spcPct val="50000"/>
              </a:spcBef>
            </a:pPr>
            <a:r>
              <a:rPr kumimoji="1" lang="zh-CN" altLang="en-US" sz="2400" b="1" dirty="0">
                <a:solidFill>
                  <a:srgbClr val="009900"/>
                </a:solidFill>
                <a:ea typeface="微软雅黑" pitchFamily="34" charset="-122"/>
              </a:rPr>
              <a:t>数据线、地址线、控制线</a:t>
            </a:r>
            <a:endParaRPr kumimoji="1" lang="zh-CN" altLang="en-US" sz="2400" b="1" dirty="0">
              <a:solidFill>
                <a:srgbClr val="009900"/>
              </a:solidFill>
              <a:ea typeface="微软雅黑" pitchFamily="34" charset="-122"/>
            </a:endParaRPr>
          </a:p>
        </p:txBody>
      </p:sp>
      <p:sp>
        <p:nvSpPr>
          <p:cNvPr id="13" name="Text Box 8"/>
          <p:cNvSpPr txBox="1">
            <a:spLocks noChangeArrowheads="1"/>
          </p:cNvSpPr>
          <p:nvPr/>
        </p:nvSpPr>
        <p:spPr bwMode="auto">
          <a:xfrm>
            <a:off x="6081713" y="3613150"/>
            <a:ext cx="1525587" cy="3968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zh-CN" altLang="en-US" sz="2000" b="1">
                <a:latin typeface="微软雅黑" pitchFamily="34" charset="-122"/>
                <a:ea typeface="微软雅黑" pitchFamily="34" charset="-122"/>
              </a:rPr>
              <a:t>存储器总线</a:t>
            </a:r>
            <a:endParaRPr lang="zh-CN" altLang="en-US" sz="2000" b="1">
              <a:latin typeface="微软雅黑" pitchFamily="34" charset="-122"/>
              <a:ea typeface="微软雅黑" pitchFamily="34" charset="-122"/>
            </a:endParaRPr>
          </a:p>
        </p:txBody>
      </p:sp>
      <p:sp>
        <p:nvSpPr>
          <p:cNvPr id="14" name="Text Box 9"/>
          <p:cNvSpPr txBox="1">
            <a:spLocks noChangeArrowheads="1"/>
          </p:cNvSpPr>
          <p:nvPr/>
        </p:nvSpPr>
        <p:spPr bwMode="auto">
          <a:xfrm>
            <a:off x="4170363" y="3662363"/>
            <a:ext cx="1525587" cy="3968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zh-CN" altLang="en-US" sz="2000" b="1">
                <a:latin typeface="微软雅黑" pitchFamily="34" charset="-122"/>
                <a:ea typeface="微软雅黑" pitchFamily="34" charset="-122"/>
              </a:rPr>
              <a:t>前端总线</a:t>
            </a:r>
            <a:endParaRPr lang="zh-CN" altLang="en-US" sz="20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blinds(horizontal)">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blinds(horizontal)">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xEl>
                                              <p:pRg st="1" end="1"/>
                                            </p:txEl>
                                          </p:spTgt>
                                        </p:tgtEl>
                                        <p:attrNameLst>
                                          <p:attrName>style.visibility</p:attrName>
                                        </p:attrNameLst>
                                      </p:cBhvr>
                                      <p:to>
                                        <p:strVal val="visible"/>
                                      </p:to>
                                    </p:set>
                                    <p:animEffect transition="in" filter="blinds(horizontal)">
                                      <p:cBhvr>
                                        <p:cTn id="3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7.3</a:t>
            </a:r>
            <a:r>
              <a:rPr lang="zh-CN" altLang="en-US" sz="2800" dirty="0"/>
              <a:t>存储器芯片的扩展及其与</a:t>
            </a:r>
            <a:r>
              <a:rPr lang="en-US" altLang="zh-CN" sz="2800" dirty="0"/>
              <a:t>CPU</a:t>
            </a:r>
            <a:r>
              <a:rPr lang="zh-CN" altLang="en-US" sz="2800" dirty="0"/>
              <a:t>的连接</a:t>
            </a:r>
            <a:endParaRPr lang="zh-CN" altLang="en-US" sz="2800" dirty="0"/>
          </a:p>
        </p:txBody>
      </p:sp>
      <p:sp>
        <p:nvSpPr>
          <p:cNvPr id="3" name="内容占位符 2"/>
          <p:cNvSpPr>
            <a:spLocks noGrp="1"/>
          </p:cNvSpPr>
          <p:nvPr>
            <p:ph idx="1"/>
          </p:nvPr>
        </p:nvSpPr>
        <p:spPr>
          <a:xfrm>
            <a:off x="107504" y="743531"/>
            <a:ext cx="8280920" cy="5695367"/>
          </a:xfrm>
        </p:spPr>
        <p:txBody>
          <a:bodyPr/>
          <a:lstStyle/>
          <a:p>
            <a:pPr marL="0" indent="0">
              <a:buNone/>
            </a:pPr>
            <a:r>
              <a:rPr lang="en-US" altLang="zh-CN" dirty="0"/>
              <a:t>7.3.1 </a:t>
            </a:r>
            <a:r>
              <a:rPr lang="zh-CN" altLang="en-US" dirty="0"/>
              <a:t>内存条和内存条插槽</a:t>
            </a:r>
            <a:endParaRPr lang="en-US" altLang="zh-CN" dirty="0"/>
          </a:p>
          <a:p>
            <a:pPr marL="0" indent="0">
              <a:buNone/>
            </a:pPr>
            <a:r>
              <a:rPr lang="en-US" altLang="zh-CN" dirty="0">
                <a:solidFill>
                  <a:srgbClr val="063DE8"/>
                </a:solidFill>
                <a:latin typeface="微软雅黑" pitchFamily="34" charset="-122"/>
              </a:rPr>
              <a:t>2. DRAM</a:t>
            </a:r>
            <a:r>
              <a:rPr lang="zh-CN" altLang="en-US" dirty="0">
                <a:solidFill>
                  <a:srgbClr val="063DE8"/>
                </a:solidFill>
                <a:latin typeface="微软雅黑" pitchFamily="34" charset="-122"/>
              </a:rPr>
              <a:t>芯片在系统中的位置及其连接</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5" name="Rectangle 15"/>
          <p:cNvSpPr>
            <a:spLocks noChangeArrowheads="1"/>
          </p:cNvSpPr>
          <p:nvPr/>
        </p:nvSpPr>
        <p:spPr bwMode="auto">
          <a:xfrm>
            <a:off x="899592" y="3618433"/>
            <a:ext cx="965200" cy="6985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16" name="Line 16"/>
          <p:cNvSpPr>
            <a:spLocks noChangeShapeType="1"/>
          </p:cNvSpPr>
          <p:nvPr/>
        </p:nvSpPr>
        <p:spPr bwMode="auto">
          <a:xfrm>
            <a:off x="1858442" y="3986733"/>
            <a:ext cx="64770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Rectangle 17"/>
          <p:cNvSpPr>
            <a:spLocks noChangeArrowheads="1"/>
          </p:cNvSpPr>
          <p:nvPr/>
        </p:nvSpPr>
        <p:spPr bwMode="auto">
          <a:xfrm>
            <a:off x="989112" y="3678032"/>
            <a:ext cx="73944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zh-CN" altLang="en-US" sz="1400" b="1" dirty="0">
                <a:latin typeface="Times New Roman" pitchFamily="18" charset="0"/>
                <a:ea typeface="宋体" charset="-122"/>
              </a:rPr>
              <a:t>存储器控制器</a:t>
            </a:r>
            <a:endParaRPr lang="en-US" altLang="zh-CN" sz="1400" b="1" dirty="0">
              <a:latin typeface="Times New Roman" pitchFamily="18" charset="0"/>
              <a:ea typeface="宋体" charset="-122"/>
            </a:endParaRPr>
          </a:p>
        </p:txBody>
      </p:sp>
      <p:sp>
        <p:nvSpPr>
          <p:cNvPr id="18" name="Rectangle 18"/>
          <p:cNvSpPr>
            <a:spLocks noChangeArrowheads="1"/>
          </p:cNvSpPr>
          <p:nvPr/>
        </p:nvSpPr>
        <p:spPr bwMode="auto">
          <a:xfrm>
            <a:off x="6168505" y="3599383"/>
            <a:ext cx="147316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zh-CN" altLang="en-US" sz="2000" b="1" dirty="0">
                <a:latin typeface="Times New Roman" pitchFamily="18" charset="0"/>
                <a:ea typeface="宋体" charset="-122"/>
              </a:rPr>
              <a:t>存储器总线</a:t>
            </a:r>
            <a:endParaRPr lang="en-US" altLang="zh-CN" sz="2000" b="1" dirty="0">
              <a:latin typeface="Times New Roman" pitchFamily="18" charset="0"/>
              <a:ea typeface="宋体" charset="-122"/>
            </a:endParaRPr>
          </a:p>
        </p:txBody>
      </p:sp>
      <p:sp>
        <p:nvSpPr>
          <p:cNvPr id="19" name="Rectangle 19"/>
          <p:cNvSpPr>
            <a:spLocks noChangeArrowheads="1"/>
          </p:cNvSpPr>
          <p:nvPr/>
        </p:nvSpPr>
        <p:spPr bwMode="auto">
          <a:xfrm>
            <a:off x="1013892" y="5447233"/>
            <a:ext cx="4908550" cy="965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20" name="Group 20"/>
          <p:cNvGrpSpPr/>
          <p:nvPr/>
        </p:nvGrpSpPr>
        <p:grpSpPr bwMode="auto">
          <a:xfrm>
            <a:off x="2537892" y="3389833"/>
            <a:ext cx="336550" cy="1270000"/>
            <a:chOff x="1844" y="968"/>
            <a:chExt cx="212" cy="800"/>
          </a:xfrm>
        </p:grpSpPr>
        <p:sp>
          <p:nvSpPr>
            <p:cNvPr id="21" name="Rectangle 21"/>
            <p:cNvSpPr>
              <a:spLocks noChangeArrowheads="1"/>
            </p:cNvSpPr>
            <p:nvPr/>
          </p:nvSpPr>
          <p:spPr bwMode="auto">
            <a:xfrm>
              <a:off x="1844" y="968"/>
              <a:ext cx="212" cy="800"/>
            </a:xfrm>
            <a:prstGeom prst="rect">
              <a:avLst/>
            </a:prstGeom>
            <a:solidFill>
              <a:schemeClr val="bg1"/>
            </a:solidFill>
            <a:ln w="25400">
              <a:solidFill>
                <a:schemeClr val="tx1"/>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22" name="Rectangle 22"/>
            <p:cNvSpPr>
              <a:spLocks noChangeArrowheads="1"/>
            </p:cNvSpPr>
            <p:nvPr/>
          </p:nvSpPr>
          <p:spPr bwMode="auto">
            <a:xfrm rot="-5400000">
              <a:off x="1574"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CN" sz="1400" b="1">
                  <a:latin typeface="Times New Roman" pitchFamily="18" charset="0"/>
                  <a:ea typeface="宋体" charset="-122"/>
                </a:rPr>
                <a:t>SIMM Slot 0</a:t>
              </a:r>
              <a:endParaRPr lang="en-US" altLang="zh-CN" sz="1400" b="1">
                <a:latin typeface="Times New Roman" pitchFamily="18" charset="0"/>
                <a:ea typeface="宋体" charset="-122"/>
              </a:endParaRPr>
            </a:p>
          </p:txBody>
        </p:sp>
      </p:grpSp>
      <p:grpSp>
        <p:nvGrpSpPr>
          <p:cNvPr id="23" name="Group 23"/>
          <p:cNvGrpSpPr/>
          <p:nvPr/>
        </p:nvGrpSpPr>
        <p:grpSpPr bwMode="auto">
          <a:xfrm>
            <a:off x="2995092" y="3389833"/>
            <a:ext cx="336550" cy="1270000"/>
            <a:chOff x="2132" y="968"/>
            <a:chExt cx="212" cy="800"/>
          </a:xfrm>
        </p:grpSpPr>
        <p:sp>
          <p:nvSpPr>
            <p:cNvPr id="24" name="Rectangle 24"/>
            <p:cNvSpPr>
              <a:spLocks noChangeArrowheads="1"/>
            </p:cNvSpPr>
            <p:nvPr/>
          </p:nvSpPr>
          <p:spPr bwMode="auto">
            <a:xfrm>
              <a:off x="2132" y="968"/>
              <a:ext cx="212" cy="800"/>
            </a:xfrm>
            <a:prstGeom prst="rect">
              <a:avLst/>
            </a:prstGeom>
            <a:solidFill>
              <a:schemeClr val="bg1"/>
            </a:solidFill>
            <a:ln w="25400">
              <a:solidFill>
                <a:schemeClr val="tx1"/>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25" name="Rectangle 25"/>
            <p:cNvSpPr>
              <a:spLocks noChangeArrowheads="1"/>
            </p:cNvSpPr>
            <p:nvPr/>
          </p:nvSpPr>
          <p:spPr bwMode="auto">
            <a:xfrm rot="-5400000">
              <a:off x="1862"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CN" sz="1400" b="1">
                  <a:latin typeface="Times New Roman" pitchFamily="18" charset="0"/>
                  <a:ea typeface="宋体" charset="-122"/>
                </a:rPr>
                <a:t>SIMM Slot 1</a:t>
              </a:r>
              <a:endParaRPr lang="en-US" altLang="zh-CN" sz="1400" b="1">
                <a:latin typeface="Times New Roman" pitchFamily="18" charset="0"/>
                <a:ea typeface="宋体" charset="-122"/>
              </a:endParaRPr>
            </a:p>
          </p:txBody>
        </p:sp>
      </p:grpSp>
      <p:grpSp>
        <p:nvGrpSpPr>
          <p:cNvPr id="26" name="Group 26"/>
          <p:cNvGrpSpPr/>
          <p:nvPr/>
        </p:nvGrpSpPr>
        <p:grpSpPr bwMode="auto">
          <a:xfrm>
            <a:off x="3452292" y="3389833"/>
            <a:ext cx="336550" cy="1270000"/>
            <a:chOff x="2420" y="968"/>
            <a:chExt cx="212" cy="800"/>
          </a:xfrm>
        </p:grpSpPr>
        <p:sp>
          <p:nvSpPr>
            <p:cNvPr id="27" name="Rectangle 27"/>
            <p:cNvSpPr>
              <a:spLocks noChangeArrowheads="1"/>
            </p:cNvSpPr>
            <p:nvPr/>
          </p:nvSpPr>
          <p:spPr bwMode="auto">
            <a:xfrm>
              <a:off x="2420" y="968"/>
              <a:ext cx="212" cy="800"/>
            </a:xfrm>
            <a:prstGeom prst="rect">
              <a:avLst/>
            </a:prstGeom>
            <a:solidFill>
              <a:schemeClr val="bg1"/>
            </a:solidFill>
            <a:ln w="25400">
              <a:solidFill>
                <a:schemeClr val="tx1"/>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28" name="Rectangle 28"/>
            <p:cNvSpPr>
              <a:spLocks noChangeArrowheads="1"/>
            </p:cNvSpPr>
            <p:nvPr/>
          </p:nvSpPr>
          <p:spPr bwMode="auto">
            <a:xfrm rot="-5400000">
              <a:off x="2150"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CN" sz="1400" b="1">
                  <a:latin typeface="Times New Roman" pitchFamily="18" charset="0"/>
                  <a:ea typeface="宋体" charset="-122"/>
                </a:rPr>
                <a:t>SIMM Slot 2</a:t>
              </a:r>
              <a:endParaRPr lang="en-US" altLang="zh-CN" sz="1400" b="1">
                <a:latin typeface="Times New Roman" pitchFamily="18" charset="0"/>
                <a:ea typeface="宋体" charset="-122"/>
              </a:endParaRPr>
            </a:p>
          </p:txBody>
        </p:sp>
      </p:grpSp>
      <p:grpSp>
        <p:nvGrpSpPr>
          <p:cNvPr id="29" name="Group 29"/>
          <p:cNvGrpSpPr/>
          <p:nvPr/>
        </p:nvGrpSpPr>
        <p:grpSpPr bwMode="auto">
          <a:xfrm>
            <a:off x="3909492" y="3389833"/>
            <a:ext cx="336550" cy="1270000"/>
            <a:chOff x="2708" y="968"/>
            <a:chExt cx="212" cy="800"/>
          </a:xfrm>
        </p:grpSpPr>
        <p:sp>
          <p:nvSpPr>
            <p:cNvPr id="30" name="Rectangle 30"/>
            <p:cNvSpPr>
              <a:spLocks noChangeArrowheads="1"/>
            </p:cNvSpPr>
            <p:nvPr/>
          </p:nvSpPr>
          <p:spPr bwMode="auto">
            <a:xfrm>
              <a:off x="2708" y="968"/>
              <a:ext cx="212" cy="800"/>
            </a:xfrm>
            <a:prstGeom prst="rect">
              <a:avLst/>
            </a:prstGeom>
            <a:solidFill>
              <a:schemeClr val="bg1"/>
            </a:solidFill>
            <a:ln w="25400">
              <a:solidFill>
                <a:schemeClr val="tx1"/>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31" name="Rectangle 31"/>
            <p:cNvSpPr>
              <a:spLocks noChangeArrowheads="1"/>
            </p:cNvSpPr>
            <p:nvPr/>
          </p:nvSpPr>
          <p:spPr bwMode="auto">
            <a:xfrm rot="-5400000">
              <a:off x="2438"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CN" sz="1400" b="1">
                  <a:latin typeface="Times New Roman" pitchFamily="18" charset="0"/>
                  <a:ea typeface="宋体" charset="-122"/>
                </a:rPr>
                <a:t>SIMM Slot 3</a:t>
              </a:r>
              <a:endParaRPr lang="en-US" altLang="zh-CN" sz="1400" b="1">
                <a:latin typeface="Times New Roman" pitchFamily="18" charset="0"/>
                <a:ea typeface="宋体" charset="-122"/>
              </a:endParaRPr>
            </a:p>
          </p:txBody>
        </p:sp>
      </p:grpSp>
      <p:grpSp>
        <p:nvGrpSpPr>
          <p:cNvPr id="32" name="Group 32"/>
          <p:cNvGrpSpPr/>
          <p:nvPr/>
        </p:nvGrpSpPr>
        <p:grpSpPr bwMode="auto">
          <a:xfrm>
            <a:off x="4366692" y="3389833"/>
            <a:ext cx="336550" cy="1270000"/>
            <a:chOff x="2996" y="968"/>
            <a:chExt cx="212" cy="800"/>
          </a:xfrm>
        </p:grpSpPr>
        <p:sp>
          <p:nvSpPr>
            <p:cNvPr id="33" name="Rectangle 33"/>
            <p:cNvSpPr>
              <a:spLocks noChangeArrowheads="1"/>
            </p:cNvSpPr>
            <p:nvPr/>
          </p:nvSpPr>
          <p:spPr bwMode="auto">
            <a:xfrm>
              <a:off x="2996" y="968"/>
              <a:ext cx="212" cy="800"/>
            </a:xfrm>
            <a:prstGeom prst="rect">
              <a:avLst/>
            </a:prstGeom>
            <a:solidFill>
              <a:schemeClr val="bg1"/>
            </a:solidFill>
            <a:ln w="25400">
              <a:solidFill>
                <a:schemeClr val="tx1"/>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34" name="Rectangle 34"/>
            <p:cNvSpPr>
              <a:spLocks noChangeArrowheads="1"/>
            </p:cNvSpPr>
            <p:nvPr/>
          </p:nvSpPr>
          <p:spPr bwMode="auto">
            <a:xfrm rot="-5400000">
              <a:off x="2727"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CN" sz="1400" b="1">
                  <a:latin typeface="Times New Roman" pitchFamily="18" charset="0"/>
                  <a:ea typeface="宋体" charset="-122"/>
                </a:rPr>
                <a:t>SIMM Slot 4</a:t>
              </a:r>
              <a:endParaRPr lang="en-US" altLang="zh-CN" sz="1400" b="1">
                <a:latin typeface="Times New Roman" pitchFamily="18" charset="0"/>
                <a:ea typeface="宋体" charset="-122"/>
              </a:endParaRPr>
            </a:p>
          </p:txBody>
        </p:sp>
      </p:grpSp>
      <p:grpSp>
        <p:nvGrpSpPr>
          <p:cNvPr id="35" name="Group 35"/>
          <p:cNvGrpSpPr/>
          <p:nvPr/>
        </p:nvGrpSpPr>
        <p:grpSpPr bwMode="auto">
          <a:xfrm>
            <a:off x="4823892" y="3389833"/>
            <a:ext cx="336550" cy="1270000"/>
            <a:chOff x="3284" y="968"/>
            <a:chExt cx="212" cy="800"/>
          </a:xfrm>
        </p:grpSpPr>
        <p:sp>
          <p:nvSpPr>
            <p:cNvPr id="36" name="Rectangle 36"/>
            <p:cNvSpPr>
              <a:spLocks noChangeArrowheads="1"/>
            </p:cNvSpPr>
            <p:nvPr/>
          </p:nvSpPr>
          <p:spPr bwMode="auto">
            <a:xfrm>
              <a:off x="3284" y="968"/>
              <a:ext cx="212" cy="800"/>
            </a:xfrm>
            <a:prstGeom prst="rect">
              <a:avLst/>
            </a:prstGeom>
            <a:solidFill>
              <a:schemeClr val="bg1"/>
            </a:solidFill>
            <a:ln w="25400">
              <a:solidFill>
                <a:schemeClr val="tx1"/>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37" name="Rectangle 37"/>
            <p:cNvSpPr>
              <a:spLocks noChangeArrowheads="1"/>
            </p:cNvSpPr>
            <p:nvPr/>
          </p:nvSpPr>
          <p:spPr bwMode="auto">
            <a:xfrm rot="-5400000">
              <a:off x="3014"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CN" sz="1400" b="1">
                  <a:latin typeface="Times New Roman" pitchFamily="18" charset="0"/>
                  <a:ea typeface="宋体" charset="-122"/>
                </a:rPr>
                <a:t>SIMM Slot 5</a:t>
              </a:r>
              <a:endParaRPr lang="en-US" altLang="zh-CN" sz="1400" b="1">
                <a:latin typeface="Times New Roman" pitchFamily="18" charset="0"/>
                <a:ea typeface="宋体" charset="-122"/>
              </a:endParaRPr>
            </a:p>
          </p:txBody>
        </p:sp>
      </p:grpSp>
      <p:grpSp>
        <p:nvGrpSpPr>
          <p:cNvPr id="38" name="Group 38"/>
          <p:cNvGrpSpPr/>
          <p:nvPr/>
        </p:nvGrpSpPr>
        <p:grpSpPr bwMode="auto">
          <a:xfrm>
            <a:off x="5281092" y="3389833"/>
            <a:ext cx="336550" cy="1270000"/>
            <a:chOff x="3572" y="968"/>
            <a:chExt cx="212" cy="800"/>
          </a:xfrm>
        </p:grpSpPr>
        <p:sp>
          <p:nvSpPr>
            <p:cNvPr id="39" name="Rectangle 39"/>
            <p:cNvSpPr>
              <a:spLocks noChangeArrowheads="1"/>
            </p:cNvSpPr>
            <p:nvPr/>
          </p:nvSpPr>
          <p:spPr bwMode="auto">
            <a:xfrm>
              <a:off x="3572" y="968"/>
              <a:ext cx="212" cy="800"/>
            </a:xfrm>
            <a:prstGeom prst="rect">
              <a:avLst/>
            </a:prstGeom>
            <a:solidFill>
              <a:schemeClr val="bg1"/>
            </a:solidFill>
            <a:ln w="25400">
              <a:solidFill>
                <a:schemeClr val="tx1"/>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40" name="Rectangle 40"/>
            <p:cNvSpPr>
              <a:spLocks noChangeArrowheads="1"/>
            </p:cNvSpPr>
            <p:nvPr/>
          </p:nvSpPr>
          <p:spPr bwMode="auto">
            <a:xfrm rot="-5400000">
              <a:off x="3302"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CN" sz="1400" b="1">
                  <a:latin typeface="Times New Roman" pitchFamily="18" charset="0"/>
                  <a:ea typeface="宋体" charset="-122"/>
                </a:rPr>
                <a:t>SIMM Slot 6</a:t>
              </a:r>
              <a:endParaRPr lang="en-US" altLang="zh-CN" sz="1400" b="1">
                <a:latin typeface="Times New Roman" pitchFamily="18" charset="0"/>
                <a:ea typeface="宋体" charset="-122"/>
              </a:endParaRPr>
            </a:p>
          </p:txBody>
        </p:sp>
      </p:grpSp>
      <p:grpSp>
        <p:nvGrpSpPr>
          <p:cNvPr id="41" name="Group 41"/>
          <p:cNvGrpSpPr/>
          <p:nvPr/>
        </p:nvGrpSpPr>
        <p:grpSpPr bwMode="auto">
          <a:xfrm>
            <a:off x="5738292" y="3389833"/>
            <a:ext cx="336550" cy="1270000"/>
            <a:chOff x="3860" y="968"/>
            <a:chExt cx="212" cy="800"/>
          </a:xfrm>
        </p:grpSpPr>
        <p:sp>
          <p:nvSpPr>
            <p:cNvPr id="42" name="Rectangle 42"/>
            <p:cNvSpPr>
              <a:spLocks noChangeArrowheads="1"/>
            </p:cNvSpPr>
            <p:nvPr/>
          </p:nvSpPr>
          <p:spPr bwMode="auto">
            <a:xfrm>
              <a:off x="3860" y="968"/>
              <a:ext cx="212" cy="800"/>
            </a:xfrm>
            <a:prstGeom prst="rect">
              <a:avLst/>
            </a:prstGeom>
            <a:solidFill>
              <a:schemeClr val="bg1"/>
            </a:solidFill>
            <a:ln w="25400">
              <a:solidFill>
                <a:schemeClr val="tx1"/>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43" name="Rectangle 43"/>
            <p:cNvSpPr>
              <a:spLocks noChangeArrowheads="1"/>
            </p:cNvSpPr>
            <p:nvPr/>
          </p:nvSpPr>
          <p:spPr bwMode="auto">
            <a:xfrm rot="-5400000">
              <a:off x="3590"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CN" sz="1400" b="1">
                  <a:latin typeface="Times New Roman" pitchFamily="18" charset="0"/>
                  <a:ea typeface="宋体" charset="-122"/>
                </a:rPr>
                <a:t>SIMM Slot 7</a:t>
              </a:r>
              <a:endParaRPr lang="en-US" altLang="zh-CN" sz="1400" b="1">
                <a:latin typeface="Times New Roman" pitchFamily="18" charset="0"/>
                <a:ea typeface="宋体" charset="-122"/>
              </a:endParaRPr>
            </a:p>
          </p:txBody>
        </p:sp>
      </p:grpSp>
      <p:sp>
        <p:nvSpPr>
          <p:cNvPr id="44" name="Line 44"/>
          <p:cNvSpPr>
            <a:spLocks noChangeShapeType="1"/>
          </p:cNvSpPr>
          <p:nvPr/>
        </p:nvSpPr>
        <p:spPr bwMode="auto">
          <a:xfrm flipH="1">
            <a:off x="1128192" y="4755083"/>
            <a:ext cx="1308100" cy="5969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5"/>
          <p:cNvSpPr>
            <a:spLocks noChangeShapeType="1"/>
          </p:cNvSpPr>
          <p:nvPr/>
        </p:nvSpPr>
        <p:spPr bwMode="auto">
          <a:xfrm>
            <a:off x="2893492" y="4755083"/>
            <a:ext cx="3035300" cy="5969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Rectangle 46"/>
          <p:cNvSpPr>
            <a:spLocks noChangeArrowheads="1"/>
          </p:cNvSpPr>
          <p:nvPr/>
        </p:nvSpPr>
        <p:spPr bwMode="auto">
          <a:xfrm>
            <a:off x="2187055" y="5085283"/>
            <a:ext cx="1755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CN" sz="2000" b="1">
                <a:latin typeface="Times New Roman" pitchFamily="18" charset="0"/>
                <a:ea typeface="宋体" charset="-122"/>
              </a:rPr>
              <a:t>DRAM SIMM</a:t>
            </a:r>
            <a:endParaRPr lang="en-US" altLang="zh-CN" sz="2000" b="1">
              <a:latin typeface="Times New Roman" pitchFamily="18" charset="0"/>
              <a:ea typeface="宋体" charset="-122"/>
            </a:endParaRPr>
          </a:p>
        </p:txBody>
      </p:sp>
      <p:grpSp>
        <p:nvGrpSpPr>
          <p:cNvPr id="47" name="Group 47"/>
          <p:cNvGrpSpPr/>
          <p:nvPr/>
        </p:nvGrpSpPr>
        <p:grpSpPr bwMode="auto">
          <a:xfrm>
            <a:off x="1121842" y="5586933"/>
            <a:ext cx="811213" cy="333375"/>
            <a:chOff x="952" y="2352"/>
            <a:chExt cx="511" cy="210"/>
          </a:xfrm>
        </p:grpSpPr>
        <p:sp>
          <p:nvSpPr>
            <p:cNvPr id="48" name="Rectangle 48"/>
            <p:cNvSpPr>
              <a:spLocks noChangeArrowheads="1"/>
            </p:cNvSpPr>
            <p:nvPr/>
          </p:nvSpPr>
          <p:spPr bwMode="auto">
            <a:xfrm>
              <a:off x="964" y="2356"/>
              <a:ext cx="472"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49" name="Rectangle 49"/>
            <p:cNvSpPr>
              <a:spLocks noChangeArrowheads="1"/>
            </p:cNvSpPr>
            <p:nvPr/>
          </p:nvSpPr>
          <p:spPr bwMode="auto">
            <a:xfrm>
              <a:off x="952"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CN" b="1">
                  <a:latin typeface="Times New Roman" pitchFamily="18" charset="0"/>
                  <a:ea typeface="宋体" charset="-122"/>
                </a:rPr>
                <a:t>DRAM</a:t>
              </a:r>
              <a:endParaRPr lang="en-US" altLang="zh-CN" b="1">
                <a:latin typeface="Times New Roman" pitchFamily="18" charset="0"/>
                <a:ea typeface="宋体" charset="-122"/>
              </a:endParaRPr>
            </a:p>
          </p:txBody>
        </p:sp>
      </p:grpSp>
      <p:grpSp>
        <p:nvGrpSpPr>
          <p:cNvPr id="50" name="Group 50"/>
          <p:cNvGrpSpPr/>
          <p:nvPr/>
        </p:nvGrpSpPr>
        <p:grpSpPr bwMode="auto">
          <a:xfrm>
            <a:off x="1121842" y="5967933"/>
            <a:ext cx="811213" cy="333375"/>
            <a:chOff x="952" y="2592"/>
            <a:chExt cx="511" cy="210"/>
          </a:xfrm>
        </p:grpSpPr>
        <p:sp>
          <p:nvSpPr>
            <p:cNvPr id="51" name="Rectangle 51"/>
            <p:cNvSpPr>
              <a:spLocks noChangeArrowheads="1"/>
            </p:cNvSpPr>
            <p:nvPr/>
          </p:nvSpPr>
          <p:spPr bwMode="auto">
            <a:xfrm>
              <a:off x="964" y="2596"/>
              <a:ext cx="472"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52" name="Rectangle 52"/>
            <p:cNvSpPr>
              <a:spLocks noChangeArrowheads="1"/>
            </p:cNvSpPr>
            <p:nvPr/>
          </p:nvSpPr>
          <p:spPr bwMode="auto">
            <a:xfrm>
              <a:off x="952"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CN" b="1">
                  <a:latin typeface="Times New Roman" pitchFamily="18" charset="0"/>
                  <a:ea typeface="宋体" charset="-122"/>
                </a:rPr>
                <a:t>DRAM</a:t>
              </a:r>
              <a:endParaRPr lang="en-US" altLang="zh-CN" b="1">
                <a:latin typeface="Times New Roman" pitchFamily="18" charset="0"/>
                <a:ea typeface="宋体" charset="-122"/>
              </a:endParaRPr>
            </a:p>
          </p:txBody>
        </p:sp>
      </p:grpSp>
      <p:grpSp>
        <p:nvGrpSpPr>
          <p:cNvPr id="53" name="Group 53"/>
          <p:cNvGrpSpPr/>
          <p:nvPr/>
        </p:nvGrpSpPr>
        <p:grpSpPr bwMode="auto">
          <a:xfrm>
            <a:off x="5008042" y="5586933"/>
            <a:ext cx="811213" cy="333375"/>
            <a:chOff x="3400" y="2352"/>
            <a:chExt cx="511" cy="210"/>
          </a:xfrm>
        </p:grpSpPr>
        <p:sp>
          <p:nvSpPr>
            <p:cNvPr id="54" name="Rectangle 54"/>
            <p:cNvSpPr>
              <a:spLocks noChangeArrowheads="1"/>
            </p:cNvSpPr>
            <p:nvPr/>
          </p:nvSpPr>
          <p:spPr bwMode="auto">
            <a:xfrm>
              <a:off x="3412" y="2356"/>
              <a:ext cx="472"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55" name="Rectangle 55"/>
            <p:cNvSpPr>
              <a:spLocks noChangeArrowheads="1"/>
            </p:cNvSpPr>
            <p:nvPr/>
          </p:nvSpPr>
          <p:spPr bwMode="auto">
            <a:xfrm>
              <a:off x="3400"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CN" b="1">
                  <a:latin typeface="Times New Roman" pitchFamily="18" charset="0"/>
                  <a:ea typeface="宋体" charset="-122"/>
                </a:rPr>
                <a:t>DRAM</a:t>
              </a:r>
              <a:endParaRPr lang="en-US" altLang="zh-CN" b="1">
                <a:latin typeface="Times New Roman" pitchFamily="18" charset="0"/>
                <a:ea typeface="宋体" charset="-122"/>
              </a:endParaRPr>
            </a:p>
          </p:txBody>
        </p:sp>
      </p:grpSp>
      <p:grpSp>
        <p:nvGrpSpPr>
          <p:cNvPr id="56" name="Group 56"/>
          <p:cNvGrpSpPr/>
          <p:nvPr/>
        </p:nvGrpSpPr>
        <p:grpSpPr bwMode="auto">
          <a:xfrm>
            <a:off x="5008042" y="5967933"/>
            <a:ext cx="811213" cy="333375"/>
            <a:chOff x="3400" y="2592"/>
            <a:chExt cx="511" cy="210"/>
          </a:xfrm>
        </p:grpSpPr>
        <p:sp>
          <p:nvSpPr>
            <p:cNvPr id="57" name="Rectangle 57"/>
            <p:cNvSpPr>
              <a:spLocks noChangeArrowheads="1"/>
            </p:cNvSpPr>
            <p:nvPr/>
          </p:nvSpPr>
          <p:spPr bwMode="auto">
            <a:xfrm>
              <a:off x="3412" y="2596"/>
              <a:ext cx="472"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58" name="Rectangle 58"/>
            <p:cNvSpPr>
              <a:spLocks noChangeArrowheads="1"/>
            </p:cNvSpPr>
            <p:nvPr/>
          </p:nvSpPr>
          <p:spPr bwMode="auto">
            <a:xfrm>
              <a:off x="3400"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CN" b="1">
                  <a:latin typeface="Times New Roman" pitchFamily="18" charset="0"/>
                  <a:ea typeface="宋体" charset="-122"/>
                </a:rPr>
                <a:t>DRAM</a:t>
              </a:r>
              <a:endParaRPr lang="en-US" altLang="zh-CN" b="1">
                <a:latin typeface="Times New Roman" pitchFamily="18" charset="0"/>
                <a:ea typeface="宋体" charset="-122"/>
              </a:endParaRPr>
            </a:p>
          </p:txBody>
        </p:sp>
      </p:grpSp>
      <p:grpSp>
        <p:nvGrpSpPr>
          <p:cNvPr id="59" name="Group 59"/>
          <p:cNvGrpSpPr/>
          <p:nvPr/>
        </p:nvGrpSpPr>
        <p:grpSpPr bwMode="auto">
          <a:xfrm>
            <a:off x="4017442" y="5967933"/>
            <a:ext cx="811213" cy="333375"/>
            <a:chOff x="2776" y="2592"/>
            <a:chExt cx="511" cy="210"/>
          </a:xfrm>
        </p:grpSpPr>
        <p:sp>
          <p:nvSpPr>
            <p:cNvPr id="60" name="Rectangle 60"/>
            <p:cNvSpPr>
              <a:spLocks noChangeArrowheads="1"/>
            </p:cNvSpPr>
            <p:nvPr/>
          </p:nvSpPr>
          <p:spPr bwMode="auto">
            <a:xfrm>
              <a:off x="2788" y="2596"/>
              <a:ext cx="472"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61" name="Rectangle 61"/>
            <p:cNvSpPr>
              <a:spLocks noChangeArrowheads="1"/>
            </p:cNvSpPr>
            <p:nvPr/>
          </p:nvSpPr>
          <p:spPr bwMode="auto">
            <a:xfrm>
              <a:off x="2776"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CN" b="1">
                  <a:latin typeface="Times New Roman" pitchFamily="18" charset="0"/>
                  <a:ea typeface="宋体" charset="-122"/>
                </a:rPr>
                <a:t>DRAM</a:t>
              </a:r>
              <a:endParaRPr lang="en-US" altLang="zh-CN" b="1">
                <a:latin typeface="Times New Roman" pitchFamily="18" charset="0"/>
                <a:ea typeface="宋体" charset="-122"/>
              </a:endParaRPr>
            </a:p>
          </p:txBody>
        </p:sp>
      </p:grpSp>
      <p:grpSp>
        <p:nvGrpSpPr>
          <p:cNvPr id="62" name="Group 65"/>
          <p:cNvGrpSpPr/>
          <p:nvPr/>
        </p:nvGrpSpPr>
        <p:grpSpPr bwMode="auto">
          <a:xfrm>
            <a:off x="2036242" y="5967933"/>
            <a:ext cx="811213" cy="333375"/>
            <a:chOff x="1528" y="2592"/>
            <a:chExt cx="511" cy="210"/>
          </a:xfrm>
        </p:grpSpPr>
        <p:sp>
          <p:nvSpPr>
            <p:cNvPr id="63" name="Rectangle 66"/>
            <p:cNvSpPr>
              <a:spLocks noChangeArrowheads="1"/>
            </p:cNvSpPr>
            <p:nvPr/>
          </p:nvSpPr>
          <p:spPr bwMode="auto">
            <a:xfrm>
              <a:off x="1540" y="2596"/>
              <a:ext cx="472"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64" name="Rectangle 67"/>
            <p:cNvSpPr>
              <a:spLocks noChangeArrowheads="1"/>
            </p:cNvSpPr>
            <p:nvPr/>
          </p:nvSpPr>
          <p:spPr bwMode="auto">
            <a:xfrm>
              <a:off x="1528"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CN" b="1">
                  <a:latin typeface="Times New Roman" pitchFamily="18" charset="0"/>
                  <a:ea typeface="宋体" charset="-122"/>
                </a:rPr>
                <a:t>DRAM</a:t>
              </a:r>
              <a:endParaRPr lang="en-US" altLang="zh-CN" b="1">
                <a:latin typeface="Times New Roman" pitchFamily="18" charset="0"/>
                <a:ea typeface="宋体" charset="-122"/>
              </a:endParaRPr>
            </a:p>
          </p:txBody>
        </p:sp>
      </p:grpSp>
      <p:grpSp>
        <p:nvGrpSpPr>
          <p:cNvPr id="65" name="Group 68"/>
          <p:cNvGrpSpPr/>
          <p:nvPr/>
        </p:nvGrpSpPr>
        <p:grpSpPr bwMode="auto">
          <a:xfrm>
            <a:off x="4017442" y="5586933"/>
            <a:ext cx="811213" cy="333375"/>
            <a:chOff x="2776" y="2352"/>
            <a:chExt cx="511" cy="210"/>
          </a:xfrm>
        </p:grpSpPr>
        <p:sp>
          <p:nvSpPr>
            <p:cNvPr id="66" name="Rectangle 69"/>
            <p:cNvSpPr>
              <a:spLocks noChangeArrowheads="1"/>
            </p:cNvSpPr>
            <p:nvPr/>
          </p:nvSpPr>
          <p:spPr bwMode="auto">
            <a:xfrm>
              <a:off x="2788" y="2356"/>
              <a:ext cx="472"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67" name="Rectangle 70"/>
            <p:cNvSpPr>
              <a:spLocks noChangeArrowheads="1"/>
            </p:cNvSpPr>
            <p:nvPr/>
          </p:nvSpPr>
          <p:spPr bwMode="auto">
            <a:xfrm>
              <a:off x="2776"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CN" b="1">
                  <a:latin typeface="Times New Roman" pitchFamily="18" charset="0"/>
                  <a:ea typeface="宋体" charset="-122"/>
                </a:rPr>
                <a:t>DRAM</a:t>
              </a:r>
              <a:endParaRPr lang="en-US" altLang="zh-CN" b="1">
                <a:latin typeface="Times New Roman" pitchFamily="18" charset="0"/>
                <a:ea typeface="宋体" charset="-122"/>
              </a:endParaRPr>
            </a:p>
          </p:txBody>
        </p:sp>
      </p:grpSp>
      <p:grpSp>
        <p:nvGrpSpPr>
          <p:cNvPr id="68" name="Group 74"/>
          <p:cNvGrpSpPr/>
          <p:nvPr/>
        </p:nvGrpSpPr>
        <p:grpSpPr bwMode="auto">
          <a:xfrm>
            <a:off x="2036242" y="5586933"/>
            <a:ext cx="811213" cy="333375"/>
            <a:chOff x="1528" y="2352"/>
            <a:chExt cx="511" cy="210"/>
          </a:xfrm>
        </p:grpSpPr>
        <p:sp>
          <p:nvSpPr>
            <p:cNvPr id="69" name="Rectangle 75"/>
            <p:cNvSpPr>
              <a:spLocks noChangeArrowheads="1"/>
            </p:cNvSpPr>
            <p:nvPr/>
          </p:nvSpPr>
          <p:spPr bwMode="auto">
            <a:xfrm>
              <a:off x="1540" y="2356"/>
              <a:ext cx="472"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kumimoji="1" lang="zh-CN" altLang="en-US" sz="1800" b="1" i="1">
                <a:solidFill>
                  <a:srgbClr val="666699"/>
                </a:solidFill>
                <a:ea typeface="华文新魏" pitchFamily="2" charset="-122"/>
              </a:endParaRPr>
            </a:p>
          </p:txBody>
        </p:sp>
        <p:sp>
          <p:nvSpPr>
            <p:cNvPr id="70" name="Rectangle 76"/>
            <p:cNvSpPr>
              <a:spLocks noChangeArrowheads="1"/>
            </p:cNvSpPr>
            <p:nvPr/>
          </p:nvSpPr>
          <p:spPr bwMode="auto">
            <a:xfrm>
              <a:off x="1528"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CN" b="1">
                  <a:latin typeface="Times New Roman" pitchFamily="18" charset="0"/>
                  <a:ea typeface="宋体" charset="-122"/>
                </a:rPr>
                <a:t>DRAM</a:t>
              </a:r>
              <a:endParaRPr lang="en-US" altLang="zh-CN" b="1">
                <a:latin typeface="Times New Roman" pitchFamily="18" charset="0"/>
                <a:ea typeface="宋体" charset="-122"/>
              </a:endParaRPr>
            </a:p>
          </p:txBody>
        </p:sp>
      </p:grpSp>
      <p:sp>
        <p:nvSpPr>
          <p:cNvPr id="71" name="Text Box 79"/>
          <p:cNvSpPr txBox="1">
            <a:spLocks noChangeArrowheads="1"/>
          </p:cNvSpPr>
          <p:nvPr/>
        </p:nvSpPr>
        <p:spPr bwMode="auto">
          <a:xfrm>
            <a:off x="6312967" y="5236889"/>
            <a:ext cx="202247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zh-CN" altLang="en-US" sz="2200" b="1" dirty="0">
                <a:solidFill>
                  <a:srgbClr val="CC0000"/>
                </a:solidFill>
                <a:latin typeface="微软雅黑" pitchFamily="34" charset="-122"/>
                <a:ea typeface="微软雅黑" pitchFamily="34" charset="-122"/>
                <a:cs typeface="Arial" charset="0"/>
              </a:rPr>
              <a:t>每个</a:t>
            </a:r>
            <a:r>
              <a:rPr kumimoji="1" lang="zh-CN" altLang="en-US" sz="2200" b="1" dirty="0">
                <a:solidFill>
                  <a:srgbClr val="CC0000"/>
                </a:solidFill>
                <a:latin typeface="微软雅黑" pitchFamily="34" charset="-122"/>
                <a:ea typeface="微软雅黑" pitchFamily="34" charset="-122"/>
                <a:cs typeface="Arial" charset="0"/>
              </a:rPr>
              <a:t>内存条</a:t>
            </a:r>
            <a:r>
              <a:rPr kumimoji="1" lang="zh-CN" altLang="en-US" sz="2200" b="1" dirty="0">
                <a:solidFill>
                  <a:srgbClr val="0000FF"/>
                </a:solidFill>
                <a:latin typeface="微软雅黑" pitchFamily="34" charset="-122"/>
                <a:ea typeface="微软雅黑" pitchFamily="34" charset="-122"/>
                <a:cs typeface="Arial" charset="0"/>
              </a:rPr>
              <a:t>最多</a:t>
            </a:r>
            <a:r>
              <a:rPr kumimoji="1" lang="zh-CN" altLang="en-US" sz="2200" b="1" dirty="0">
                <a:solidFill>
                  <a:srgbClr val="CC0000"/>
                </a:solidFill>
                <a:latin typeface="微软雅黑" pitchFamily="34" charset="-122"/>
                <a:ea typeface="微软雅黑" pitchFamily="34" charset="-122"/>
                <a:cs typeface="Arial" charset="0"/>
              </a:rPr>
              <a:t>能同时读出</a:t>
            </a:r>
            <a:r>
              <a:rPr kumimoji="1" lang="en-US" altLang="zh-CN" sz="2200" b="1" dirty="0">
                <a:solidFill>
                  <a:srgbClr val="CC0000"/>
                </a:solidFill>
                <a:latin typeface="微软雅黑" pitchFamily="34" charset="-122"/>
                <a:ea typeface="微软雅黑" pitchFamily="34" charset="-122"/>
                <a:cs typeface="Arial" charset="0"/>
              </a:rPr>
              <a:t>128</a:t>
            </a:r>
            <a:r>
              <a:rPr kumimoji="1" lang="zh-CN" altLang="en-US" sz="2200" b="1" dirty="0">
                <a:solidFill>
                  <a:srgbClr val="CC0000"/>
                </a:solidFill>
                <a:latin typeface="微软雅黑" pitchFamily="34" charset="-122"/>
                <a:ea typeface="微软雅黑" pitchFamily="34" charset="-122"/>
                <a:cs typeface="Arial" charset="0"/>
              </a:rPr>
              <a:t>位数据</a:t>
            </a:r>
            <a:endParaRPr kumimoji="1" lang="zh-CN" altLang="en-US" sz="2200" b="1" dirty="0">
              <a:solidFill>
                <a:srgbClr val="CC0000"/>
              </a:solidFill>
              <a:latin typeface="微软雅黑" pitchFamily="34" charset="-122"/>
              <a:ea typeface="微软雅黑" pitchFamily="34" charset="-122"/>
              <a:cs typeface="Arial" charset="0"/>
            </a:endParaRPr>
          </a:p>
        </p:txBody>
      </p:sp>
      <p:sp>
        <p:nvSpPr>
          <p:cNvPr id="72" name="Text Box 80"/>
          <p:cNvSpPr txBox="1">
            <a:spLocks noChangeArrowheads="1"/>
          </p:cNvSpPr>
          <p:nvPr/>
        </p:nvSpPr>
        <p:spPr bwMode="auto">
          <a:xfrm>
            <a:off x="6311380" y="4120083"/>
            <a:ext cx="21447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kumimoji="1" lang="zh-CN" altLang="en-US" sz="2200" b="1" dirty="0">
                <a:solidFill>
                  <a:srgbClr val="CC0000"/>
                </a:solidFill>
                <a:latin typeface="微软雅黑" pitchFamily="34" charset="-122"/>
                <a:ea typeface="微软雅黑" pitchFamily="34" charset="-122"/>
                <a:cs typeface="Arial" charset="0"/>
              </a:rPr>
              <a:t>存储器总线的总线宽度为</a:t>
            </a:r>
            <a:r>
              <a:rPr kumimoji="1" lang="en-US" altLang="zh-CN" sz="2200" b="1" dirty="0">
                <a:solidFill>
                  <a:srgbClr val="CC0000"/>
                </a:solidFill>
                <a:latin typeface="微软雅黑" pitchFamily="34" charset="-122"/>
                <a:ea typeface="微软雅黑" pitchFamily="34" charset="-122"/>
                <a:cs typeface="Arial" charset="0"/>
              </a:rPr>
              <a:t>128</a:t>
            </a:r>
            <a:r>
              <a:rPr kumimoji="1" lang="zh-CN" altLang="en-US" sz="2200" b="1" dirty="0">
                <a:solidFill>
                  <a:srgbClr val="CC0000"/>
                </a:solidFill>
                <a:latin typeface="微软雅黑" pitchFamily="34" charset="-122"/>
                <a:ea typeface="微软雅黑" pitchFamily="34" charset="-122"/>
                <a:cs typeface="Arial" charset="0"/>
              </a:rPr>
              <a:t>位</a:t>
            </a:r>
            <a:endParaRPr kumimoji="1" lang="zh-CN" altLang="en-US" sz="2200" b="1" dirty="0">
              <a:solidFill>
                <a:srgbClr val="CC0000"/>
              </a:solidFill>
              <a:latin typeface="微软雅黑" pitchFamily="34" charset="-122"/>
              <a:ea typeface="微软雅黑" pitchFamily="34" charset="-122"/>
              <a:cs typeface="Arial" charset="0"/>
            </a:endParaRPr>
          </a:p>
        </p:txBody>
      </p:sp>
      <p:sp>
        <p:nvSpPr>
          <p:cNvPr id="73" name="Text Box 81"/>
          <p:cNvSpPr txBox="1">
            <a:spLocks noChangeArrowheads="1"/>
          </p:cNvSpPr>
          <p:nvPr/>
        </p:nvSpPr>
        <p:spPr bwMode="auto">
          <a:xfrm>
            <a:off x="523354" y="2978371"/>
            <a:ext cx="5616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kumimoji="1" lang="zh-CN" altLang="en-US" sz="2200" b="1" dirty="0">
                <a:solidFill>
                  <a:srgbClr val="0000FF"/>
                </a:solidFill>
                <a:ea typeface="微软雅黑" pitchFamily="34" charset="-122"/>
              </a:rPr>
              <a:t>每次访存操作总是在某一个内存条内进行！</a:t>
            </a:r>
            <a:endParaRPr kumimoji="1" lang="zh-CN" altLang="en-US" sz="2200" b="1" dirty="0">
              <a:solidFill>
                <a:srgbClr val="0000FF"/>
              </a:solidFill>
              <a:ea typeface="微软雅黑" pitchFamily="34" charset="-122"/>
            </a:endParaRPr>
          </a:p>
        </p:txBody>
      </p:sp>
      <p:sp>
        <p:nvSpPr>
          <p:cNvPr id="74" name="Line 72"/>
          <p:cNvSpPr>
            <a:spLocks noChangeShapeType="1"/>
          </p:cNvSpPr>
          <p:nvPr/>
        </p:nvSpPr>
        <p:spPr bwMode="auto">
          <a:xfrm>
            <a:off x="3030017" y="5955233"/>
            <a:ext cx="765175" cy="0"/>
          </a:xfrm>
          <a:prstGeom prst="line">
            <a:avLst/>
          </a:prstGeom>
          <a:noFill/>
          <a:ln w="28575">
            <a:solidFill>
              <a:srgbClr val="8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pic>
        <p:nvPicPr>
          <p:cNvPr id="75" name="Picture 5" descr="http://news.mydrivers.com/pages/images/20040311155720_14678.jpg"/>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455779" y="1637060"/>
            <a:ext cx="3714665" cy="74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6" descr="2v623rmqs16m"/>
          <p:cNvPicPr>
            <a:picLocks noChangeAspect="1" noChangeArrowheads="1"/>
          </p:cNvPicPr>
          <p:nvPr/>
        </p:nvPicPr>
        <p:blipFill>
          <a:blip r:embed="rId3">
            <a:extLst>
              <a:ext uri="{28A0092B-C50C-407E-A947-70E740481C1C}">
                <a14:useLocalDpi xmlns:a14="http://schemas.microsoft.com/office/drawing/2010/main" val="0"/>
              </a:ext>
            </a:extLst>
          </a:blip>
          <a:srcRect t="26459" b="23047"/>
          <a:stretch>
            <a:fillRect/>
          </a:stretch>
        </p:blipFill>
        <p:spPr bwMode="auto">
          <a:xfrm>
            <a:off x="4470244" y="1616635"/>
            <a:ext cx="4467604" cy="1253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par>
                                <p:cTn id="8" presetID="3" presetClass="entr" presetSubtype="10" fill="hold"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blinds(horizontal)">
                                      <p:cBhvr>
                                        <p:cTn id="1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7.3</a:t>
            </a:r>
            <a:r>
              <a:rPr lang="zh-CN" altLang="en-US" sz="2800" dirty="0"/>
              <a:t>存储器芯片的扩展及其与</a:t>
            </a:r>
            <a:r>
              <a:rPr lang="en-US" altLang="zh-CN" sz="2800" dirty="0"/>
              <a:t>CPU</a:t>
            </a:r>
            <a:r>
              <a:rPr lang="zh-CN" altLang="en-US" sz="2800" dirty="0"/>
              <a:t>的连接</a:t>
            </a:r>
            <a:endParaRPr lang="zh-CN" altLang="en-US" sz="2800" dirty="0"/>
          </a:p>
        </p:txBody>
      </p:sp>
      <p:sp>
        <p:nvSpPr>
          <p:cNvPr id="3" name="内容占位符 2"/>
          <p:cNvSpPr>
            <a:spLocks noGrp="1"/>
          </p:cNvSpPr>
          <p:nvPr>
            <p:ph idx="1"/>
          </p:nvPr>
        </p:nvSpPr>
        <p:spPr>
          <a:xfrm>
            <a:off x="107504" y="743531"/>
            <a:ext cx="8280920" cy="957277"/>
          </a:xfrm>
        </p:spPr>
        <p:txBody>
          <a:bodyPr/>
          <a:lstStyle/>
          <a:p>
            <a:pPr marL="0" indent="0">
              <a:buNone/>
            </a:pPr>
            <a:r>
              <a:rPr lang="en-US" altLang="zh-CN" dirty="0"/>
              <a:t>7.3.2 </a:t>
            </a:r>
            <a:r>
              <a:rPr lang="zh-CN" altLang="en-US" dirty="0"/>
              <a:t>存储器芯片的扩展</a:t>
            </a:r>
            <a:endParaRPr lang="en-US" altLang="zh-CN" dirty="0"/>
          </a:p>
          <a:p>
            <a:pPr marL="0" indent="0">
              <a:buNone/>
            </a:pPr>
            <a:r>
              <a:rPr lang="en-US" altLang="zh-CN" dirty="0">
                <a:solidFill>
                  <a:srgbClr val="063DE8"/>
                </a:solidFill>
                <a:latin typeface="微软雅黑" pitchFamily="34" charset="-122"/>
              </a:rPr>
              <a:t>1. </a:t>
            </a:r>
            <a:r>
              <a:rPr lang="zh-CN" altLang="en-US" dirty="0">
                <a:solidFill>
                  <a:srgbClr val="063DE8"/>
                </a:solidFill>
                <a:latin typeface="微软雅黑" pitchFamily="34" charset="-122"/>
              </a:rPr>
              <a:t>位扩展</a:t>
            </a:r>
            <a:endParaRPr lang="zh-CN" altLang="en-US" dirty="0">
              <a:solidFill>
                <a:srgbClr val="063DE8"/>
              </a:solidFill>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207504" y="1700808"/>
            <a:ext cx="8730344" cy="3016210"/>
          </a:xfrm>
          <a:prstGeom prst="rect">
            <a:avLst/>
          </a:prstGeom>
        </p:spPr>
        <p:txBody>
          <a:bodyPr wrap="square">
            <a:spAutoFit/>
          </a:bodyPr>
          <a:lstStyle/>
          <a:p>
            <a:pPr marL="0" lvl="1" eaLnBrk="1" hangingPunct="1">
              <a:spcBef>
                <a:spcPct val="10000"/>
              </a:spcBef>
            </a:pPr>
            <a:r>
              <a:rPr lang="zh-CN" altLang="en-US" sz="2000" b="1" dirty="0">
                <a:latin typeface="Comic Sans MS" pitchFamily="2" charset="0"/>
                <a:ea typeface="微软雅黑" pitchFamily="34" charset="-122"/>
              </a:rPr>
              <a:t>用若干片位数少的存储器芯片构成给定字长的内存条时，需要进行位扩展</a:t>
            </a:r>
            <a:r>
              <a:rPr lang="zh-CN" altLang="en-US" sz="2000" dirty="0">
                <a:latin typeface="Comic Sans MS" pitchFamily="2" charset="0"/>
                <a:ea typeface="微软雅黑" pitchFamily="34" charset="-122"/>
              </a:rPr>
              <a:t>。</a:t>
            </a:r>
            <a:endParaRPr lang="en-US" altLang="zh-CN" sz="2000" dirty="0">
              <a:latin typeface="Comic Sans MS" pitchFamily="2" charset="0"/>
              <a:ea typeface="微软雅黑" pitchFamily="34" charset="-122"/>
            </a:endParaRPr>
          </a:p>
          <a:p>
            <a:pPr marL="342900" lvl="1" indent="-342900" eaLnBrk="1" hangingPunct="1">
              <a:spcBef>
                <a:spcPct val="10000"/>
              </a:spcBef>
              <a:buFont typeface="Wingdings" charset="2"/>
              <a:buChar char="Ø"/>
            </a:pPr>
            <a:r>
              <a:rPr lang="zh-CN" altLang="en-US" sz="2000" dirty="0">
                <a:latin typeface="Comic Sans MS" pitchFamily="2" charset="0"/>
                <a:ea typeface="微软雅黑" pitchFamily="34" charset="-122"/>
              </a:rPr>
              <a:t>字数不变，位数扩展</a:t>
            </a:r>
            <a:endParaRPr lang="zh-CN" altLang="en-US" sz="2000" dirty="0">
              <a:latin typeface="Comic Sans MS" pitchFamily="2" charset="0"/>
              <a:ea typeface="微软雅黑" pitchFamily="34" charset="-122"/>
            </a:endParaRPr>
          </a:p>
          <a:p>
            <a:pPr marL="0" lvl="1" eaLnBrk="1" hangingPunct="1">
              <a:spcBef>
                <a:spcPct val="10000"/>
              </a:spcBef>
              <a:buFontTx/>
              <a:buNone/>
            </a:pPr>
            <a:r>
              <a:rPr lang="zh-CN" altLang="en-US" sz="2000" dirty="0">
                <a:solidFill>
                  <a:srgbClr val="CC0000"/>
                </a:solidFill>
                <a:latin typeface="Comic Sans MS" pitchFamily="2" charset="0"/>
                <a:ea typeface="微软雅黑" pitchFamily="34" charset="-122"/>
              </a:rPr>
              <a:t>      例如，用</a:t>
            </a:r>
            <a:r>
              <a:rPr lang="en-US" altLang="zh-CN" sz="2000" dirty="0">
                <a:solidFill>
                  <a:srgbClr val="CC0000"/>
                </a:solidFill>
                <a:latin typeface="Comic Sans MS" pitchFamily="2" charset="0"/>
                <a:ea typeface="微软雅黑" pitchFamily="34" charset="-122"/>
              </a:rPr>
              <a:t>4096×1</a:t>
            </a:r>
            <a:r>
              <a:rPr lang="zh-CN" altLang="en-US" sz="2000" dirty="0">
                <a:solidFill>
                  <a:srgbClr val="CC0000"/>
                </a:solidFill>
                <a:latin typeface="Comic Sans MS" pitchFamily="2" charset="0"/>
                <a:ea typeface="微软雅黑" pitchFamily="34" charset="-122"/>
              </a:rPr>
              <a:t>位芯片构成</a:t>
            </a:r>
            <a:r>
              <a:rPr lang="en-US" altLang="zh-CN" sz="2000" dirty="0">
                <a:solidFill>
                  <a:srgbClr val="CC0000"/>
                </a:solidFill>
                <a:latin typeface="Comic Sans MS" pitchFamily="2" charset="0"/>
                <a:ea typeface="微软雅黑" pitchFamily="34" charset="-122"/>
              </a:rPr>
              <a:t>4K×8</a:t>
            </a:r>
            <a:r>
              <a:rPr lang="zh-CN" altLang="en-US" sz="2000" dirty="0">
                <a:solidFill>
                  <a:srgbClr val="CC0000"/>
                </a:solidFill>
                <a:latin typeface="Comic Sans MS" pitchFamily="2" charset="0"/>
                <a:ea typeface="微软雅黑" pitchFamily="34" charset="-122"/>
              </a:rPr>
              <a:t>位存储器，需几个芯片？地址范围各是多少？</a:t>
            </a:r>
            <a:endParaRPr lang="zh-CN" altLang="en-US" sz="2000" dirty="0">
              <a:solidFill>
                <a:srgbClr val="CC0000"/>
              </a:solidFill>
              <a:latin typeface="Comic Sans MS" pitchFamily="2" charset="0"/>
              <a:ea typeface="微软雅黑" pitchFamily="34" charset="-122"/>
            </a:endParaRPr>
          </a:p>
          <a:p>
            <a:pPr marL="0" lvl="1" eaLnBrk="1" hangingPunct="1">
              <a:spcBef>
                <a:spcPct val="10000"/>
              </a:spcBef>
              <a:buFontTx/>
              <a:buNone/>
            </a:pPr>
            <a:r>
              <a:rPr lang="zh-CN" altLang="en-US" sz="2000" dirty="0">
                <a:latin typeface="Comic Sans MS" pitchFamily="2" charset="0"/>
                <a:ea typeface="微软雅黑" pitchFamily="34" charset="-122"/>
              </a:rPr>
              <a:t>      </a:t>
            </a:r>
            <a:r>
              <a:rPr lang="zh-CN" altLang="en-US" sz="2000" dirty="0">
                <a:solidFill>
                  <a:srgbClr val="0033CC"/>
                </a:solidFill>
                <a:latin typeface="Comic Sans MS" pitchFamily="2" charset="0"/>
                <a:ea typeface="微软雅黑" pitchFamily="34" charset="-122"/>
              </a:rPr>
              <a:t>位方向扩展</a:t>
            </a:r>
            <a:r>
              <a:rPr lang="en-US" altLang="zh-CN" sz="2000" dirty="0">
                <a:solidFill>
                  <a:srgbClr val="0033CC"/>
                </a:solidFill>
                <a:latin typeface="Comic Sans MS" pitchFamily="2" charset="0"/>
                <a:ea typeface="微软雅黑" pitchFamily="34" charset="-122"/>
              </a:rPr>
              <a:t>8</a:t>
            </a:r>
            <a:r>
              <a:rPr lang="zh-CN" altLang="en-US" sz="2000" dirty="0">
                <a:solidFill>
                  <a:srgbClr val="0033CC"/>
                </a:solidFill>
                <a:latin typeface="Comic Sans MS" pitchFamily="2" charset="0"/>
                <a:ea typeface="微软雅黑" pitchFamily="34" charset="-122"/>
              </a:rPr>
              <a:t>倍，字方向无需扩展。即</a:t>
            </a:r>
            <a:r>
              <a:rPr lang="en-US" altLang="zh-CN" sz="2000" dirty="0">
                <a:solidFill>
                  <a:srgbClr val="0033CC"/>
                </a:solidFill>
                <a:latin typeface="Comic Sans MS" pitchFamily="2" charset="0"/>
                <a:ea typeface="微软雅黑" pitchFamily="34" charset="-122"/>
              </a:rPr>
              <a:t>8</a:t>
            </a:r>
            <a:r>
              <a:rPr lang="zh-CN" altLang="en-US" sz="2000" dirty="0">
                <a:solidFill>
                  <a:srgbClr val="0033CC"/>
                </a:solidFill>
                <a:latin typeface="Comic Sans MS" pitchFamily="2" charset="0"/>
                <a:ea typeface="微软雅黑" pitchFamily="34" charset="-122"/>
              </a:rPr>
              <a:t>个芯片，地址范围都一样：</a:t>
            </a:r>
            <a:r>
              <a:rPr lang="en-US" altLang="zh-CN" sz="2000" dirty="0">
                <a:solidFill>
                  <a:srgbClr val="0033CC"/>
                </a:solidFill>
                <a:latin typeface="Comic Sans MS" pitchFamily="2" charset="0"/>
                <a:ea typeface="微软雅黑" pitchFamily="34" charset="-122"/>
              </a:rPr>
              <a:t>000-FFFH</a:t>
            </a:r>
            <a:endParaRPr lang="en-US" altLang="zh-CN" sz="2000" dirty="0">
              <a:solidFill>
                <a:srgbClr val="0033CC"/>
              </a:solidFill>
              <a:latin typeface="Comic Sans MS" pitchFamily="2" charset="0"/>
              <a:ea typeface="微软雅黑" pitchFamily="34" charset="-122"/>
            </a:endParaRPr>
          </a:p>
          <a:p>
            <a:pPr marL="0" lvl="1" eaLnBrk="1" hangingPunct="1">
              <a:spcBef>
                <a:spcPct val="10000"/>
              </a:spcBef>
              <a:buFontTx/>
              <a:buNone/>
            </a:pPr>
            <a:r>
              <a:rPr lang="en-US" altLang="zh-CN" sz="2000" dirty="0">
                <a:solidFill>
                  <a:srgbClr val="0033CC"/>
                </a:solidFill>
                <a:latin typeface="Comic Sans MS" pitchFamily="2" charset="0"/>
                <a:ea typeface="微软雅黑" pitchFamily="34" charset="-122"/>
              </a:rPr>
              <a:t>      </a:t>
            </a:r>
            <a:r>
              <a:rPr lang="zh-CN" altLang="en-US" sz="2000" dirty="0">
                <a:solidFill>
                  <a:srgbClr val="0033CC"/>
                </a:solidFill>
                <a:latin typeface="Comic Sans MS" pitchFamily="2" charset="0"/>
                <a:ea typeface="微软雅黑" pitchFamily="34" charset="-122"/>
              </a:rPr>
              <a:t>地址共</a:t>
            </a:r>
            <a:r>
              <a:rPr lang="en-US" altLang="zh-CN" sz="2000" dirty="0">
                <a:solidFill>
                  <a:srgbClr val="0033CC"/>
                </a:solidFill>
                <a:latin typeface="Comic Sans MS" pitchFamily="2" charset="0"/>
                <a:ea typeface="微软雅黑" pitchFamily="34" charset="-122"/>
              </a:rPr>
              <a:t>12</a:t>
            </a:r>
            <a:r>
              <a:rPr lang="zh-CN" altLang="en-US" sz="2000" dirty="0">
                <a:solidFill>
                  <a:srgbClr val="0033CC"/>
                </a:solidFill>
                <a:latin typeface="Comic Sans MS" pitchFamily="2" charset="0"/>
                <a:ea typeface="微软雅黑" pitchFamily="34" charset="-122"/>
              </a:rPr>
              <a:t>位，全部作为片内地址 </a:t>
            </a:r>
            <a:endParaRPr lang="zh-CN" altLang="en-US" sz="2000" dirty="0">
              <a:solidFill>
                <a:srgbClr val="0033CC"/>
              </a:solidFill>
              <a:latin typeface="Comic Sans MS" pitchFamily="2" charset="0"/>
              <a:ea typeface="微软雅黑" pitchFamily="34" charset="-122"/>
            </a:endParaRPr>
          </a:p>
          <a:p>
            <a:pPr marL="342900" lvl="1" indent="-342900" eaLnBrk="1" hangingPunct="1">
              <a:spcBef>
                <a:spcPct val="10000"/>
              </a:spcBef>
              <a:buFont typeface="Wingdings" charset="2"/>
              <a:buChar char="Ø"/>
            </a:pPr>
            <a:r>
              <a:rPr lang="zh-CN" altLang="en-US" sz="2000" dirty="0">
                <a:latin typeface="Comic Sans MS" pitchFamily="2" charset="0"/>
                <a:ea typeface="微软雅黑" pitchFamily="34" charset="-122"/>
              </a:rPr>
              <a:t>芯片的地址线、读</a:t>
            </a:r>
            <a:r>
              <a:rPr lang="en-US" altLang="zh-CN" sz="2000" dirty="0">
                <a:latin typeface="Comic Sans MS" pitchFamily="2" charset="0"/>
                <a:ea typeface="微软雅黑" pitchFamily="34" charset="-122"/>
              </a:rPr>
              <a:t>/</a:t>
            </a:r>
            <a:r>
              <a:rPr lang="zh-CN" altLang="en-US" sz="2000" dirty="0">
                <a:latin typeface="Comic Sans MS" pitchFamily="2" charset="0"/>
                <a:ea typeface="微软雅黑" pitchFamily="34" charset="-122"/>
              </a:rPr>
              <a:t>写控制线等引脚对应相接，而数据线单独引出，没有外部译码器 </a:t>
            </a:r>
            <a:endParaRPr lang="zh-CN" altLang="en-US" sz="2000" dirty="0">
              <a:latin typeface="Comic Sans MS" pitchFamily="2" charset="0"/>
              <a:ea typeface="微软雅黑"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7.3</a:t>
            </a:r>
            <a:r>
              <a:rPr lang="zh-CN" altLang="en-US" sz="2800" dirty="0"/>
              <a:t>存储器芯片的扩展及其与</a:t>
            </a:r>
            <a:r>
              <a:rPr lang="en-US" altLang="zh-CN" sz="2800" dirty="0"/>
              <a:t>CPU</a:t>
            </a:r>
            <a:r>
              <a:rPr lang="zh-CN" altLang="en-US" sz="2800" dirty="0"/>
              <a:t>的连接</a:t>
            </a:r>
            <a:endParaRPr lang="zh-CN" altLang="en-US" sz="2800" dirty="0"/>
          </a:p>
        </p:txBody>
      </p:sp>
      <p:sp>
        <p:nvSpPr>
          <p:cNvPr id="3" name="内容占位符 2"/>
          <p:cNvSpPr>
            <a:spLocks noGrp="1"/>
          </p:cNvSpPr>
          <p:nvPr>
            <p:ph idx="1"/>
          </p:nvPr>
        </p:nvSpPr>
        <p:spPr>
          <a:xfrm>
            <a:off x="107504" y="743531"/>
            <a:ext cx="8280920" cy="813261"/>
          </a:xfrm>
        </p:spPr>
        <p:txBody>
          <a:bodyPr/>
          <a:lstStyle/>
          <a:p>
            <a:pPr marL="0" indent="0">
              <a:buNone/>
            </a:pPr>
            <a:r>
              <a:rPr lang="en-US" altLang="zh-CN" dirty="0"/>
              <a:t>7.3.2 </a:t>
            </a:r>
            <a:r>
              <a:rPr lang="zh-CN" altLang="en-US" dirty="0"/>
              <a:t>存储器芯片的扩展</a:t>
            </a:r>
            <a:endParaRPr lang="en-US" altLang="zh-CN" dirty="0"/>
          </a:p>
          <a:p>
            <a:pPr marL="0" indent="0">
              <a:buNone/>
            </a:pPr>
            <a:r>
              <a:rPr lang="en-US" altLang="zh-CN" dirty="0">
                <a:solidFill>
                  <a:srgbClr val="063DE8"/>
                </a:solidFill>
                <a:latin typeface="微软雅黑" pitchFamily="34" charset="-122"/>
              </a:rPr>
              <a:t>2. </a:t>
            </a:r>
            <a:r>
              <a:rPr lang="zh-CN" altLang="en-US" dirty="0">
                <a:solidFill>
                  <a:srgbClr val="063DE8"/>
                </a:solidFill>
                <a:latin typeface="微软雅黑" pitchFamily="34" charset="-122"/>
              </a:rPr>
              <a:t>字扩展</a:t>
            </a:r>
            <a:endParaRPr lang="zh-CN" altLang="en-US" dirty="0">
              <a:solidFill>
                <a:srgbClr val="063DE8"/>
              </a:solidFill>
              <a:latin typeface="微软雅黑" pitchFamily="34" charset="-122"/>
            </a:endParaRP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207504" y="1700808"/>
            <a:ext cx="8730344" cy="2985433"/>
          </a:xfrm>
          <a:prstGeom prst="rect">
            <a:avLst/>
          </a:prstGeom>
        </p:spPr>
        <p:txBody>
          <a:bodyPr wrap="square">
            <a:spAutoFit/>
          </a:bodyPr>
          <a:lstStyle/>
          <a:p>
            <a:pPr marL="342900" lvl="1" indent="-342900" eaLnBrk="1" hangingPunct="1">
              <a:spcBef>
                <a:spcPct val="10000"/>
              </a:spcBef>
              <a:buFont typeface="Wingdings" charset="2"/>
              <a:buChar char="Ø"/>
            </a:pPr>
            <a:r>
              <a:rPr lang="zh-CN" altLang="en-US" sz="2000" dirty="0">
                <a:latin typeface="Comic Sans MS" pitchFamily="2" charset="0"/>
                <a:ea typeface="微软雅黑" pitchFamily="34" charset="-122"/>
              </a:rPr>
              <a:t>位数不变、扩充容量</a:t>
            </a:r>
            <a:endParaRPr lang="zh-CN" altLang="en-US" sz="2000" dirty="0">
              <a:latin typeface="Comic Sans MS" pitchFamily="2" charset="0"/>
              <a:ea typeface="微软雅黑" pitchFamily="34" charset="-122"/>
            </a:endParaRPr>
          </a:p>
          <a:p>
            <a:pPr marL="0" lvl="1" eaLnBrk="1" hangingPunct="1">
              <a:spcBef>
                <a:spcPct val="10000"/>
              </a:spcBef>
              <a:buFontTx/>
              <a:buNone/>
            </a:pPr>
            <a:r>
              <a:rPr lang="zh-CN" altLang="en-US" sz="2000" dirty="0">
                <a:solidFill>
                  <a:srgbClr val="CC0000"/>
                </a:solidFill>
                <a:latin typeface="Comic Sans MS" pitchFamily="2" charset="0"/>
                <a:ea typeface="微软雅黑" pitchFamily="34" charset="-122"/>
              </a:rPr>
              <a:t>     例如，用</a:t>
            </a:r>
            <a:r>
              <a:rPr lang="en-US" altLang="zh-CN" sz="2000" dirty="0">
                <a:solidFill>
                  <a:srgbClr val="CC0000"/>
                </a:solidFill>
                <a:latin typeface="Comic Sans MS" pitchFamily="2" charset="0"/>
                <a:ea typeface="微软雅黑" pitchFamily="34" charset="-122"/>
              </a:rPr>
              <a:t>16K×8</a:t>
            </a:r>
            <a:r>
              <a:rPr lang="zh-CN" altLang="en-US" sz="2000" dirty="0">
                <a:solidFill>
                  <a:srgbClr val="CC0000"/>
                </a:solidFill>
                <a:latin typeface="Comic Sans MS" pitchFamily="2" charset="0"/>
                <a:ea typeface="微软雅黑" pitchFamily="34" charset="-122"/>
              </a:rPr>
              <a:t>位芯片扩展成</a:t>
            </a:r>
            <a:r>
              <a:rPr lang="en-US" altLang="zh-CN" sz="2000" dirty="0">
                <a:solidFill>
                  <a:srgbClr val="CC0000"/>
                </a:solidFill>
                <a:latin typeface="Comic Sans MS" pitchFamily="2" charset="0"/>
                <a:ea typeface="微软雅黑" pitchFamily="34" charset="-122"/>
              </a:rPr>
              <a:t>64K×8</a:t>
            </a:r>
            <a:r>
              <a:rPr lang="zh-CN" altLang="en-US" sz="2000" dirty="0">
                <a:solidFill>
                  <a:srgbClr val="CC0000"/>
                </a:solidFill>
                <a:latin typeface="Comic Sans MS" pitchFamily="2" charset="0"/>
                <a:ea typeface="微软雅黑" pitchFamily="34" charset="-122"/>
              </a:rPr>
              <a:t>位存储器，需几个芯片？地址范围各是多少？</a:t>
            </a:r>
            <a:endParaRPr lang="zh-CN" altLang="en-US" sz="2000" dirty="0">
              <a:solidFill>
                <a:srgbClr val="CC0000"/>
              </a:solidFill>
              <a:latin typeface="Comic Sans MS" pitchFamily="2" charset="0"/>
              <a:ea typeface="微软雅黑" pitchFamily="34" charset="-122"/>
            </a:endParaRPr>
          </a:p>
          <a:p>
            <a:pPr marL="0" lvl="1" eaLnBrk="1" hangingPunct="1">
              <a:spcBef>
                <a:spcPct val="10000"/>
              </a:spcBef>
              <a:buFontTx/>
              <a:buNone/>
            </a:pPr>
            <a:r>
              <a:rPr lang="zh-CN" altLang="en-US" sz="2000" dirty="0">
                <a:latin typeface="Comic Sans MS" pitchFamily="2" charset="0"/>
                <a:ea typeface="微软雅黑" pitchFamily="34" charset="-122"/>
              </a:rPr>
              <a:t>     </a:t>
            </a:r>
            <a:r>
              <a:rPr lang="zh-CN" altLang="en-US" sz="2000" dirty="0">
                <a:solidFill>
                  <a:srgbClr val="0033CC"/>
                </a:solidFill>
                <a:latin typeface="Comic Sans MS" pitchFamily="2" charset="0"/>
                <a:ea typeface="微软雅黑" pitchFamily="34" charset="-122"/>
              </a:rPr>
              <a:t>字方向扩展</a:t>
            </a:r>
            <a:r>
              <a:rPr lang="en-US" altLang="zh-CN" sz="2000" dirty="0">
                <a:solidFill>
                  <a:srgbClr val="0033CC"/>
                </a:solidFill>
                <a:latin typeface="Comic Sans MS" pitchFamily="2" charset="0"/>
                <a:ea typeface="微软雅黑" pitchFamily="34" charset="-122"/>
              </a:rPr>
              <a:t>4</a:t>
            </a:r>
            <a:r>
              <a:rPr lang="zh-CN" altLang="en-US" sz="2000" dirty="0">
                <a:solidFill>
                  <a:srgbClr val="0033CC"/>
                </a:solidFill>
                <a:latin typeface="Comic Sans MS" pitchFamily="2" charset="0"/>
                <a:ea typeface="微软雅黑" pitchFamily="34" charset="-122"/>
              </a:rPr>
              <a:t>倍，即</a:t>
            </a:r>
            <a:r>
              <a:rPr lang="en-US" altLang="zh-CN" sz="2000" dirty="0">
                <a:solidFill>
                  <a:srgbClr val="0033CC"/>
                </a:solidFill>
                <a:latin typeface="Comic Sans MS" pitchFamily="2" charset="0"/>
                <a:ea typeface="微软雅黑" pitchFamily="34" charset="-122"/>
              </a:rPr>
              <a:t>4</a:t>
            </a:r>
            <a:r>
              <a:rPr lang="zh-CN" altLang="en-US" sz="2000" dirty="0">
                <a:solidFill>
                  <a:srgbClr val="0033CC"/>
                </a:solidFill>
                <a:latin typeface="Comic Sans MS" pitchFamily="2" charset="0"/>
                <a:ea typeface="微软雅黑" pitchFamily="34" charset="-122"/>
              </a:rPr>
              <a:t>个芯片。</a:t>
            </a:r>
            <a:r>
              <a:rPr lang="en-US" altLang="zh-CN" sz="2000" dirty="0">
                <a:solidFill>
                  <a:srgbClr val="0033CC"/>
                </a:solidFill>
                <a:latin typeface="Comic Sans MS" pitchFamily="2" charset="0"/>
                <a:ea typeface="微软雅黑" pitchFamily="34" charset="-122"/>
              </a:rPr>
              <a:t>0000-3FFFH</a:t>
            </a:r>
            <a:r>
              <a:rPr lang="zh-CN" altLang="en-US" sz="2000" dirty="0">
                <a:solidFill>
                  <a:srgbClr val="0033CC"/>
                </a:solidFill>
                <a:latin typeface="Comic Sans MS" pitchFamily="2" charset="0"/>
                <a:ea typeface="微软雅黑" pitchFamily="34" charset="-122"/>
              </a:rPr>
              <a:t>， </a:t>
            </a:r>
            <a:r>
              <a:rPr lang="en-US" altLang="zh-CN" sz="2000" dirty="0">
                <a:solidFill>
                  <a:srgbClr val="0033CC"/>
                </a:solidFill>
                <a:latin typeface="Comic Sans MS" pitchFamily="2" charset="0"/>
                <a:ea typeface="微软雅黑" pitchFamily="34" charset="-122"/>
              </a:rPr>
              <a:t>4000-7FFFH</a:t>
            </a:r>
            <a:r>
              <a:rPr lang="zh-CN" altLang="en-US" sz="2000" dirty="0">
                <a:solidFill>
                  <a:srgbClr val="0033CC"/>
                </a:solidFill>
                <a:latin typeface="Comic Sans MS" pitchFamily="2" charset="0"/>
                <a:ea typeface="微软雅黑" pitchFamily="34" charset="-122"/>
              </a:rPr>
              <a:t>， </a:t>
            </a:r>
            <a:r>
              <a:rPr lang="en-US" altLang="zh-CN" sz="2000" dirty="0">
                <a:solidFill>
                  <a:srgbClr val="0033CC"/>
                </a:solidFill>
                <a:latin typeface="Comic Sans MS" pitchFamily="2" charset="0"/>
                <a:ea typeface="微软雅黑" pitchFamily="34" charset="-122"/>
              </a:rPr>
              <a:t>8000-BFFFH</a:t>
            </a:r>
            <a:r>
              <a:rPr lang="zh-CN" altLang="en-US" sz="2000" dirty="0">
                <a:solidFill>
                  <a:srgbClr val="0033CC"/>
                </a:solidFill>
                <a:latin typeface="Comic Sans MS" pitchFamily="2" charset="0"/>
                <a:ea typeface="微软雅黑" pitchFamily="34" charset="-122"/>
              </a:rPr>
              <a:t>， </a:t>
            </a:r>
            <a:r>
              <a:rPr lang="en-US" altLang="zh-CN" sz="2000" dirty="0">
                <a:solidFill>
                  <a:srgbClr val="0033CC"/>
                </a:solidFill>
                <a:latin typeface="Comic Sans MS" pitchFamily="2" charset="0"/>
                <a:ea typeface="微软雅黑" pitchFamily="34" charset="-122"/>
              </a:rPr>
              <a:t>C000- FFFFH</a:t>
            </a:r>
            <a:endParaRPr lang="en-US" altLang="zh-CN" sz="2000" dirty="0">
              <a:solidFill>
                <a:srgbClr val="0033CC"/>
              </a:solidFill>
              <a:latin typeface="Comic Sans MS" pitchFamily="2" charset="0"/>
              <a:ea typeface="微软雅黑" pitchFamily="34" charset="-122"/>
            </a:endParaRPr>
          </a:p>
          <a:p>
            <a:pPr marL="0" lvl="1" eaLnBrk="1" hangingPunct="1">
              <a:spcBef>
                <a:spcPct val="10000"/>
              </a:spcBef>
              <a:buFontTx/>
              <a:buNone/>
            </a:pPr>
            <a:r>
              <a:rPr lang="zh-CN" altLang="en-US" sz="2000" dirty="0">
                <a:solidFill>
                  <a:srgbClr val="0033CC"/>
                </a:solidFill>
                <a:latin typeface="Comic Sans MS" pitchFamily="2" charset="0"/>
                <a:ea typeface="微软雅黑" pitchFamily="34" charset="-122"/>
              </a:rPr>
              <a:t>     地址共</a:t>
            </a:r>
            <a:r>
              <a:rPr lang="en-US" altLang="zh-CN" sz="2000" dirty="0">
                <a:solidFill>
                  <a:srgbClr val="0033CC"/>
                </a:solidFill>
                <a:latin typeface="Comic Sans MS" pitchFamily="2" charset="0"/>
                <a:ea typeface="微软雅黑" pitchFamily="34" charset="-122"/>
              </a:rPr>
              <a:t>16</a:t>
            </a:r>
            <a:r>
              <a:rPr lang="zh-CN" altLang="en-US" sz="2000" dirty="0">
                <a:solidFill>
                  <a:srgbClr val="0033CC"/>
                </a:solidFill>
                <a:latin typeface="Comic Sans MS" pitchFamily="2" charset="0"/>
                <a:ea typeface="微软雅黑" pitchFamily="34" charset="-122"/>
              </a:rPr>
              <a:t>位，高两位由外部译码器译码生成</a:t>
            </a:r>
            <a:r>
              <a:rPr lang="en-US" altLang="zh-CN" sz="2000" dirty="0">
                <a:solidFill>
                  <a:srgbClr val="0033CC"/>
                </a:solidFill>
                <a:latin typeface="Comic Sans MS" pitchFamily="2" charset="0"/>
                <a:ea typeface="微软雅黑" pitchFamily="34" charset="-122"/>
              </a:rPr>
              <a:t>4</a:t>
            </a:r>
            <a:r>
              <a:rPr lang="zh-CN" altLang="en-US" sz="2000" dirty="0">
                <a:solidFill>
                  <a:srgbClr val="0033CC"/>
                </a:solidFill>
                <a:latin typeface="Comic Sans MS" pitchFamily="2" charset="0"/>
                <a:ea typeface="微软雅黑" pitchFamily="34" charset="-122"/>
              </a:rPr>
              <a:t>个输出，分别连到</a:t>
            </a:r>
            <a:r>
              <a:rPr lang="en-US" altLang="zh-CN" sz="2000" dirty="0">
                <a:solidFill>
                  <a:srgbClr val="0033CC"/>
                </a:solidFill>
                <a:latin typeface="Comic Sans MS" pitchFamily="2" charset="0"/>
                <a:ea typeface="微软雅黑" pitchFamily="34" charset="-122"/>
              </a:rPr>
              <a:t>4</a:t>
            </a:r>
            <a:r>
              <a:rPr lang="zh-CN" altLang="en-US" sz="2000" dirty="0">
                <a:solidFill>
                  <a:srgbClr val="0033CC"/>
                </a:solidFill>
                <a:latin typeface="Comic Sans MS" pitchFamily="2" charset="0"/>
                <a:ea typeface="微软雅黑" pitchFamily="34" charset="-122"/>
              </a:rPr>
              <a:t>个片选信号，片内地址有</a:t>
            </a:r>
            <a:r>
              <a:rPr lang="en-US" altLang="zh-CN" sz="2000" dirty="0">
                <a:solidFill>
                  <a:srgbClr val="0033CC"/>
                </a:solidFill>
                <a:latin typeface="Comic Sans MS" pitchFamily="2" charset="0"/>
                <a:ea typeface="微软雅黑" pitchFamily="34" charset="-122"/>
              </a:rPr>
              <a:t>14</a:t>
            </a:r>
            <a:r>
              <a:rPr lang="zh-CN" altLang="en-US" sz="2000" dirty="0">
                <a:solidFill>
                  <a:srgbClr val="0033CC"/>
                </a:solidFill>
                <a:latin typeface="Comic Sans MS" pitchFamily="2" charset="0"/>
                <a:ea typeface="微软雅黑" pitchFamily="34" charset="-122"/>
              </a:rPr>
              <a:t>位</a:t>
            </a:r>
            <a:endParaRPr lang="zh-CN" altLang="en-US" sz="2000" dirty="0">
              <a:solidFill>
                <a:srgbClr val="0033CC"/>
              </a:solidFill>
              <a:latin typeface="Comic Sans MS" pitchFamily="2" charset="0"/>
              <a:ea typeface="微软雅黑" pitchFamily="34" charset="-122"/>
            </a:endParaRPr>
          </a:p>
          <a:p>
            <a:pPr marL="342900" lvl="1" indent="-342900" eaLnBrk="1" hangingPunct="1">
              <a:spcBef>
                <a:spcPct val="10000"/>
              </a:spcBef>
              <a:buFont typeface="Wingdings" charset="2"/>
              <a:buChar char="Ø"/>
            </a:pPr>
            <a:r>
              <a:rPr lang="zh-CN" altLang="en-US" sz="2000" dirty="0">
                <a:latin typeface="Comic Sans MS" pitchFamily="2" charset="0"/>
                <a:ea typeface="微软雅黑" pitchFamily="34" charset="-122"/>
              </a:rPr>
              <a:t>地址线、读</a:t>
            </a:r>
            <a:r>
              <a:rPr lang="en-US" altLang="zh-CN" sz="2000" dirty="0">
                <a:latin typeface="Comic Sans MS" pitchFamily="2" charset="0"/>
                <a:ea typeface="微软雅黑" pitchFamily="34" charset="-122"/>
              </a:rPr>
              <a:t>/</a:t>
            </a:r>
            <a:r>
              <a:rPr lang="zh-CN" altLang="en-US" sz="2000" dirty="0">
                <a:latin typeface="Comic Sans MS" pitchFamily="2" charset="0"/>
                <a:ea typeface="微软雅黑" pitchFamily="34" charset="-122"/>
              </a:rPr>
              <a:t>写控制线等对应相接，片选信号则分别与外部译码器各个译码输出端相连</a:t>
            </a:r>
            <a:endParaRPr lang="zh-CN" altLang="en-US" sz="2000" dirty="0">
              <a:latin typeface="Comic Sans MS" pitchFamily="2" charset="0"/>
              <a:ea typeface="微软雅黑"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7.3</a:t>
            </a:r>
            <a:r>
              <a:rPr lang="zh-CN" altLang="en-US" sz="2800" dirty="0"/>
              <a:t>存储器芯片的扩展及其与</a:t>
            </a:r>
            <a:r>
              <a:rPr lang="en-US" altLang="zh-CN" sz="2800" dirty="0"/>
              <a:t>CPU</a:t>
            </a:r>
            <a:r>
              <a:rPr lang="zh-CN" altLang="en-US" sz="2800" dirty="0"/>
              <a:t>的连接</a:t>
            </a:r>
            <a:endParaRPr lang="zh-CN" altLang="en-US" sz="2800" dirty="0"/>
          </a:p>
        </p:txBody>
      </p:sp>
      <p:sp>
        <p:nvSpPr>
          <p:cNvPr id="3" name="内容占位符 2"/>
          <p:cNvSpPr>
            <a:spLocks noGrp="1"/>
          </p:cNvSpPr>
          <p:nvPr>
            <p:ph idx="1"/>
          </p:nvPr>
        </p:nvSpPr>
        <p:spPr>
          <a:xfrm>
            <a:off x="107504" y="743531"/>
            <a:ext cx="8280920" cy="813261"/>
          </a:xfrm>
        </p:spPr>
        <p:txBody>
          <a:bodyPr/>
          <a:lstStyle/>
          <a:p>
            <a:pPr marL="0" indent="0">
              <a:buNone/>
            </a:pPr>
            <a:r>
              <a:rPr lang="en-US" altLang="zh-CN" dirty="0"/>
              <a:t>7.3.2 </a:t>
            </a:r>
            <a:r>
              <a:rPr lang="zh-CN" altLang="en-US" dirty="0"/>
              <a:t>存储器芯片的扩展</a:t>
            </a:r>
            <a:endParaRPr lang="en-US" altLang="zh-CN" dirty="0"/>
          </a:p>
          <a:p>
            <a:pPr marL="0" indent="0">
              <a:buNone/>
            </a:pPr>
            <a:r>
              <a:rPr lang="en-US" altLang="zh-CN" dirty="0">
                <a:solidFill>
                  <a:srgbClr val="063DE8"/>
                </a:solidFill>
                <a:latin typeface="微软雅黑" pitchFamily="34" charset="-122"/>
              </a:rPr>
              <a:t>3. </a:t>
            </a:r>
            <a:r>
              <a:rPr lang="zh-CN" altLang="en-US" dirty="0">
                <a:solidFill>
                  <a:srgbClr val="063DE8"/>
                </a:solidFill>
                <a:latin typeface="微软雅黑" pitchFamily="34" charset="-122"/>
              </a:rPr>
              <a:t>字、位同时扩展</a:t>
            </a:r>
            <a:endParaRPr lang="zh-CN" altLang="en-US" dirty="0">
              <a:solidFill>
                <a:srgbClr val="063DE8"/>
              </a:solidFill>
              <a:latin typeface="微软雅黑" pitchFamily="34" charset="-122"/>
            </a:endParaRP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207504" y="1700808"/>
            <a:ext cx="8730344" cy="2646878"/>
          </a:xfrm>
          <a:prstGeom prst="rect">
            <a:avLst/>
          </a:prstGeom>
        </p:spPr>
        <p:txBody>
          <a:bodyPr wrap="square">
            <a:spAutoFit/>
          </a:bodyPr>
          <a:lstStyle/>
          <a:p>
            <a:pPr marL="342900" lvl="1" indent="-342900" eaLnBrk="1" hangingPunct="1">
              <a:spcBef>
                <a:spcPct val="10000"/>
              </a:spcBef>
              <a:buFont typeface="Wingdings" charset="2"/>
              <a:buChar char="Ø"/>
            </a:pPr>
            <a:r>
              <a:rPr lang="zh-CN" altLang="en-US" sz="2000" dirty="0">
                <a:latin typeface="Comic Sans MS" pitchFamily="2" charset="0"/>
                <a:ea typeface="微软雅黑" pitchFamily="34" charset="-122"/>
              </a:rPr>
              <a:t>当芯片在容量和位数都不满足存储器要求的情况下，需要对字和位同时扩展</a:t>
            </a:r>
            <a:endParaRPr lang="zh-CN" altLang="en-US" sz="2000" dirty="0">
              <a:latin typeface="Comic Sans MS" pitchFamily="2" charset="0"/>
              <a:ea typeface="微软雅黑" pitchFamily="34" charset="-122"/>
            </a:endParaRPr>
          </a:p>
          <a:p>
            <a:pPr marL="0" lvl="1" eaLnBrk="1" hangingPunct="1">
              <a:spcBef>
                <a:spcPct val="10000"/>
              </a:spcBef>
              <a:buFontTx/>
              <a:buNone/>
            </a:pPr>
            <a:r>
              <a:rPr lang="zh-CN" altLang="en-US" sz="2000" dirty="0">
                <a:latin typeface="Comic Sans MS" pitchFamily="2" charset="0"/>
                <a:ea typeface="微软雅黑" pitchFamily="34" charset="-122"/>
              </a:rPr>
              <a:t>     </a:t>
            </a:r>
            <a:r>
              <a:rPr lang="zh-CN" altLang="en-US" sz="2000" dirty="0">
                <a:solidFill>
                  <a:srgbClr val="CC0000"/>
                </a:solidFill>
                <a:latin typeface="Comic Sans MS" pitchFamily="2" charset="0"/>
                <a:ea typeface="微软雅黑" pitchFamily="34" charset="-122"/>
              </a:rPr>
              <a:t>例如，用</a:t>
            </a:r>
            <a:r>
              <a:rPr lang="en-US" altLang="zh-CN" sz="2000" dirty="0">
                <a:solidFill>
                  <a:srgbClr val="CC0000"/>
                </a:solidFill>
                <a:latin typeface="Comic Sans MS" pitchFamily="2" charset="0"/>
                <a:ea typeface="微软雅黑" pitchFamily="34" charset="-122"/>
              </a:rPr>
              <a:t>16K×4</a:t>
            </a:r>
            <a:r>
              <a:rPr lang="zh-CN" altLang="en-US" sz="2000" dirty="0">
                <a:solidFill>
                  <a:srgbClr val="CC0000"/>
                </a:solidFill>
                <a:latin typeface="Comic Sans MS" pitchFamily="2" charset="0"/>
                <a:ea typeface="微软雅黑" pitchFamily="34" charset="-122"/>
              </a:rPr>
              <a:t>位芯片构成</a:t>
            </a:r>
            <a:r>
              <a:rPr lang="en-US" altLang="zh-CN" sz="2000" dirty="0">
                <a:solidFill>
                  <a:srgbClr val="CC0000"/>
                </a:solidFill>
                <a:latin typeface="Comic Sans MS" pitchFamily="2" charset="0"/>
                <a:ea typeface="微软雅黑" pitchFamily="34" charset="-122"/>
              </a:rPr>
              <a:t>64K×8</a:t>
            </a:r>
            <a:r>
              <a:rPr lang="zh-CN" altLang="en-US" sz="2000" dirty="0">
                <a:solidFill>
                  <a:srgbClr val="CC0000"/>
                </a:solidFill>
                <a:latin typeface="Comic Sans MS" pitchFamily="2" charset="0"/>
                <a:ea typeface="微软雅黑" pitchFamily="34" charset="-122"/>
              </a:rPr>
              <a:t>位存储器，需几个芯片，地址范围各是多少？</a:t>
            </a:r>
            <a:endParaRPr lang="zh-CN" altLang="en-US" sz="2000" dirty="0">
              <a:solidFill>
                <a:srgbClr val="CC0000"/>
              </a:solidFill>
              <a:latin typeface="Comic Sans MS" pitchFamily="2" charset="0"/>
              <a:ea typeface="微软雅黑" pitchFamily="34" charset="-122"/>
            </a:endParaRPr>
          </a:p>
          <a:p>
            <a:pPr marL="0" lvl="1" eaLnBrk="1" hangingPunct="1">
              <a:spcBef>
                <a:spcPct val="10000"/>
              </a:spcBef>
              <a:buFontTx/>
              <a:buNone/>
            </a:pPr>
            <a:r>
              <a:rPr lang="zh-CN" altLang="en-US" sz="2000" dirty="0">
                <a:solidFill>
                  <a:srgbClr val="CC0000"/>
                </a:solidFill>
                <a:latin typeface="Comic Sans MS" pitchFamily="2" charset="0"/>
                <a:ea typeface="微软雅黑" pitchFamily="34" charset="-122"/>
              </a:rPr>
              <a:t>     </a:t>
            </a:r>
            <a:r>
              <a:rPr lang="zh-CN" altLang="en-US" sz="2000" dirty="0">
                <a:solidFill>
                  <a:srgbClr val="0033CC"/>
                </a:solidFill>
                <a:latin typeface="Comic Sans MS" pitchFamily="2" charset="0"/>
                <a:ea typeface="微软雅黑" pitchFamily="34" charset="-122"/>
              </a:rPr>
              <a:t>字方向</a:t>
            </a:r>
            <a:r>
              <a:rPr lang="en-US" altLang="zh-CN" sz="2000" dirty="0">
                <a:solidFill>
                  <a:srgbClr val="0033CC"/>
                </a:solidFill>
                <a:latin typeface="Comic Sans MS" pitchFamily="2" charset="0"/>
                <a:ea typeface="微软雅黑" pitchFamily="34" charset="-122"/>
              </a:rPr>
              <a:t>4</a:t>
            </a:r>
            <a:r>
              <a:rPr lang="zh-CN" altLang="en-US" sz="2000" dirty="0">
                <a:solidFill>
                  <a:srgbClr val="0033CC"/>
                </a:solidFill>
                <a:latin typeface="Comic Sans MS" pitchFamily="2" charset="0"/>
                <a:ea typeface="微软雅黑" pitchFamily="34" charset="-122"/>
              </a:rPr>
              <a:t>倍、位方向</a:t>
            </a:r>
            <a:r>
              <a:rPr lang="en-US" altLang="zh-CN" sz="2000" dirty="0">
                <a:solidFill>
                  <a:srgbClr val="0033CC"/>
                </a:solidFill>
                <a:latin typeface="Comic Sans MS" pitchFamily="2" charset="0"/>
                <a:ea typeface="微软雅黑" pitchFamily="34" charset="-122"/>
              </a:rPr>
              <a:t>2</a:t>
            </a:r>
            <a:r>
              <a:rPr lang="zh-CN" altLang="en-US" sz="2000" dirty="0">
                <a:solidFill>
                  <a:srgbClr val="0033CC"/>
                </a:solidFill>
                <a:latin typeface="Comic Sans MS" pitchFamily="2" charset="0"/>
                <a:ea typeface="微软雅黑" pitchFamily="34" charset="-122"/>
              </a:rPr>
              <a:t>倍，</a:t>
            </a:r>
            <a:r>
              <a:rPr lang="en-US" altLang="zh-CN" sz="2000" dirty="0">
                <a:solidFill>
                  <a:srgbClr val="0033CC"/>
                </a:solidFill>
                <a:latin typeface="Comic Sans MS" pitchFamily="2" charset="0"/>
                <a:ea typeface="微软雅黑" pitchFamily="34" charset="-122"/>
              </a:rPr>
              <a:t>8</a:t>
            </a:r>
            <a:r>
              <a:rPr lang="zh-CN" altLang="en-US" sz="2000" dirty="0">
                <a:solidFill>
                  <a:srgbClr val="0033CC"/>
                </a:solidFill>
                <a:latin typeface="Comic Sans MS" pitchFamily="2" charset="0"/>
                <a:ea typeface="微软雅黑" pitchFamily="34" charset="-122"/>
              </a:rPr>
              <a:t>个芯片。</a:t>
            </a:r>
            <a:r>
              <a:rPr lang="en-US" altLang="zh-CN" sz="2000" dirty="0">
                <a:solidFill>
                  <a:srgbClr val="0033CC"/>
                </a:solidFill>
                <a:latin typeface="Comic Sans MS" pitchFamily="2" charset="0"/>
                <a:ea typeface="微软雅黑" pitchFamily="34" charset="-122"/>
              </a:rPr>
              <a:t>0000-3FFFH</a:t>
            </a:r>
            <a:r>
              <a:rPr lang="zh-CN" altLang="en-US" sz="2000" dirty="0">
                <a:solidFill>
                  <a:srgbClr val="0033CC"/>
                </a:solidFill>
                <a:latin typeface="Comic Sans MS" pitchFamily="2" charset="0"/>
                <a:ea typeface="微软雅黑" pitchFamily="34" charset="-122"/>
              </a:rPr>
              <a:t>， </a:t>
            </a:r>
            <a:r>
              <a:rPr lang="en-US" altLang="zh-CN" sz="2000" dirty="0">
                <a:solidFill>
                  <a:srgbClr val="0033CC"/>
                </a:solidFill>
                <a:latin typeface="Comic Sans MS" pitchFamily="2" charset="0"/>
                <a:ea typeface="微软雅黑" pitchFamily="34" charset="-122"/>
              </a:rPr>
              <a:t>4000-7FFFH</a:t>
            </a:r>
            <a:r>
              <a:rPr lang="zh-CN" altLang="en-US" sz="2000" dirty="0">
                <a:solidFill>
                  <a:srgbClr val="0033CC"/>
                </a:solidFill>
                <a:latin typeface="Comic Sans MS" pitchFamily="2" charset="0"/>
                <a:ea typeface="微软雅黑" pitchFamily="34" charset="-122"/>
              </a:rPr>
              <a:t>， </a:t>
            </a:r>
            <a:r>
              <a:rPr lang="en-US" altLang="zh-CN" sz="2000" dirty="0">
                <a:solidFill>
                  <a:srgbClr val="0033CC"/>
                </a:solidFill>
                <a:latin typeface="Comic Sans MS" pitchFamily="2" charset="0"/>
                <a:ea typeface="微软雅黑" pitchFamily="34" charset="-122"/>
              </a:rPr>
              <a:t>8000-BFFFH</a:t>
            </a:r>
            <a:r>
              <a:rPr lang="zh-CN" altLang="en-US" sz="2000" dirty="0">
                <a:solidFill>
                  <a:srgbClr val="0033CC"/>
                </a:solidFill>
                <a:latin typeface="Comic Sans MS" pitchFamily="2" charset="0"/>
                <a:ea typeface="微软雅黑" pitchFamily="34" charset="-122"/>
              </a:rPr>
              <a:t>， </a:t>
            </a:r>
            <a:r>
              <a:rPr lang="en-US" altLang="zh-CN" sz="2000" dirty="0">
                <a:solidFill>
                  <a:srgbClr val="0033CC"/>
                </a:solidFill>
                <a:latin typeface="Comic Sans MS" pitchFamily="2" charset="0"/>
                <a:ea typeface="微软雅黑" pitchFamily="34" charset="-122"/>
              </a:rPr>
              <a:t>C000- FFFFH</a:t>
            </a:r>
            <a:endParaRPr lang="en-US" altLang="zh-CN" sz="2000" dirty="0">
              <a:solidFill>
                <a:srgbClr val="0033CC"/>
              </a:solidFill>
              <a:latin typeface="Comic Sans MS" pitchFamily="2" charset="0"/>
              <a:ea typeface="微软雅黑" pitchFamily="34" charset="-122"/>
            </a:endParaRPr>
          </a:p>
          <a:p>
            <a:pPr marL="342900" lvl="1" indent="-342900" eaLnBrk="1" hangingPunct="1">
              <a:spcBef>
                <a:spcPct val="10000"/>
              </a:spcBef>
              <a:buFont typeface="Wingdings" charset="2"/>
              <a:buChar char="Ø"/>
            </a:pPr>
            <a:r>
              <a:rPr lang="zh-CN" altLang="en-US" sz="2000" dirty="0">
                <a:latin typeface="Comic Sans MS" pitchFamily="2" charset="0"/>
                <a:ea typeface="微软雅黑" pitchFamily="34" charset="-122"/>
              </a:rPr>
              <a:t>地址线、读</a:t>
            </a:r>
            <a:r>
              <a:rPr lang="en-US" altLang="zh-CN" sz="2000" dirty="0">
                <a:latin typeface="Comic Sans MS" pitchFamily="2" charset="0"/>
                <a:ea typeface="微软雅黑" pitchFamily="34" charset="-122"/>
              </a:rPr>
              <a:t>/</a:t>
            </a:r>
            <a:r>
              <a:rPr lang="zh-CN" altLang="en-US" sz="2000" dirty="0">
                <a:latin typeface="Comic Sans MS" pitchFamily="2" charset="0"/>
                <a:ea typeface="微软雅黑" pitchFamily="34" charset="-122"/>
              </a:rPr>
              <a:t>写控制线等对应相接，片选信号则分别与外部译码器各个译码输出端相连</a:t>
            </a:r>
            <a:endParaRPr lang="zh-CN" altLang="en-US" sz="2000" dirty="0">
              <a:solidFill>
                <a:srgbClr val="006600"/>
              </a:solidFill>
              <a:latin typeface="Comic Sans MS" pitchFamily="2" charset="0"/>
              <a:ea typeface="微软雅黑" pitchFamily="34" charset="-122"/>
            </a:endParaRPr>
          </a:p>
        </p:txBody>
      </p:sp>
      <p:sp>
        <p:nvSpPr>
          <p:cNvPr id="8" name="Text Box 4"/>
          <p:cNvSpPr txBox="1">
            <a:spLocks noChangeArrowheads="1"/>
          </p:cNvSpPr>
          <p:nvPr/>
        </p:nvSpPr>
        <p:spPr bwMode="auto">
          <a:xfrm>
            <a:off x="1623492" y="4725144"/>
            <a:ext cx="5036740"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000" i="0" dirty="0">
                <a:solidFill>
                  <a:srgbClr val="FF0000"/>
                </a:solidFill>
                <a:latin typeface="微软雅黑" pitchFamily="34" charset="-122"/>
                <a:ea typeface="微软雅黑" pitchFamily="34" charset="-122"/>
              </a:rPr>
              <a:t>有两种容量扩展方式：交叉编址和连续编址。</a:t>
            </a:r>
            <a:endParaRPr lang="zh-CN" altLang="en-US" sz="2000" i="0"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7.3</a:t>
            </a:r>
            <a:r>
              <a:rPr lang="zh-CN" altLang="en-US" sz="2800" dirty="0"/>
              <a:t>存储器芯片的扩展及其与</a:t>
            </a:r>
            <a:r>
              <a:rPr lang="en-US" altLang="zh-CN" sz="2800" dirty="0"/>
              <a:t>CPU</a:t>
            </a:r>
            <a:r>
              <a:rPr lang="zh-CN" altLang="en-US" sz="2800" dirty="0"/>
              <a:t>的连接</a:t>
            </a:r>
            <a:endParaRPr lang="zh-CN" altLang="en-US" sz="2800" dirty="0"/>
          </a:p>
        </p:txBody>
      </p:sp>
      <p:sp>
        <p:nvSpPr>
          <p:cNvPr id="3" name="内容占位符 2"/>
          <p:cNvSpPr>
            <a:spLocks noGrp="1"/>
          </p:cNvSpPr>
          <p:nvPr>
            <p:ph idx="1"/>
          </p:nvPr>
        </p:nvSpPr>
        <p:spPr>
          <a:xfrm>
            <a:off x="107504" y="671523"/>
            <a:ext cx="8280920" cy="813261"/>
          </a:xfrm>
        </p:spPr>
        <p:txBody>
          <a:bodyPr/>
          <a:lstStyle/>
          <a:p>
            <a:pPr marL="0" indent="0">
              <a:buNone/>
            </a:pPr>
            <a:r>
              <a:rPr lang="en-US" altLang="zh-CN" dirty="0"/>
              <a:t>7.3.2 </a:t>
            </a:r>
            <a:r>
              <a:rPr lang="zh-CN" altLang="en-US" dirty="0"/>
              <a:t>存储器芯片的扩展  </a:t>
            </a:r>
            <a:r>
              <a:rPr lang="en-US" altLang="zh-CN" dirty="0">
                <a:solidFill>
                  <a:srgbClr val="063DE8"/>
                </a:solidFill>
                <a:latin typeface="微软雅黑" pitchFamily="34" charset="-122"/>
              </a:rPr>
              <a:t> </a:t>
            </a:r>
            <a:endParaRPr lang="en-US" altLang="zh-CN" dirty="0">
              <a:solidFill>
                <a:srgbClr val="063DE8"/>
              </a:solidFill>
              <a:latin typeface="微软雅黑" pitchFamily="34" charset="-122"/>
            </a:endParaRPr>
          </a:p>
          <a:p>
            <a:pPr marL="0" indent="0">
              <a:buNone/>
            </a:pPr>
            <a:r>
              <a:rPr lang="zh-CN" altLang="en-US" dirty="0">
                <a:solidFill>
                  <a:srgbClr val="063DE8"/>
                </a:solidFill>
                <a:latin typeface="微软雅黑" pitchFamily="34" charset="-122"/>
              </a:rPr>
              <a:t>举例：用</a:t>
            </a:r>
            <a:r>
              <a:rPr lang="en-US" altLang="zh-CN" dirty="0">
                <a:solidFill>
                  <a:srgbClr val="063DE8"/>
                </a:solidFill>
                <a:latin typeface="微软雅黑" pitchFamily="34" charset="-122"/>
              </a:rPr>
              <a:t>8</a:t>
            </a:r>
            <a:r>
              <a:rPr lang="zh-CN" altLang="en-US" dirty="0">
                <a:solidFill>
                  <a:srgbClr val="063DE8"/>
                </a:solidFill>
                <a:latin typeface="微软雅黑" pitchFamily="34" charset="-122"/>
              </a:rPr>
              <a:t>个</a:t>
            </a:r>
            <a:r>
              <a:rPr lang="en-US" altLang="zh-CN" dirty="0">
                <a:solidFill>
                  <a:srgbClr val="063DE8"/>
                </a:solidFill>
                <a:latin typeface="微软雅黑" pitchFamily="34" charset="-122"/>
              </a:rPr>
              <a:t>16MX8</a:t>
            </a:r>
            <a:r>
              <a:rPr lang="zh-CN" altLang="en-US" dirty="0">
                <a:solidFill>
                  <a:srgbClr val="063DE8"/>
                </a:solidFill>
                <a:latin typeface="微软雅黑" pitchFamily="34" charset="-122"/>
              </a:rPr>
              <a:t>位的</a:t>
            </a:r>
            <a:r>
              <a:rPr lang="en-US" altLang="zh-CN" dirty="0">
                <a:solidFill>
                  <a:srgbClr val="063DE8"/>
                </a:solidFill>
                <a:latin typeface="微软雅黑" pitchFamily="34" charset="-122"/>
              </a:rPr>
              <a:t>DRAM</a:t>
            </a:r>
            <a:r>
              <a:rPr lang="zh-CN" altLang="en-US" dirty="0">
                <a:solidFill>
                  <a:srgbClr val="063DE8"/>
                </a:solidFill>
                <a:latin typeface="微软雅黑" pitchFamily="34" charset="-122"/>
              </a:rPr>
              <a:t>芯片扩展成一个</a:t>
            </a:r>
            <a:r>
              <a:rPr lang="en-US" altLang="zh-CN" dirty="0">
                <a:solidFill>
                  <a:srgbClr val="063DE8"/>
                </a:solidFill>
                <a:latin typeface="微软雅黑" pitchFamily="34" charset="-122"/>
              </a:rPr>
              <a:t>128MB</a:t>
            </a:r>
            <a:r>
              <a:rPr lang="zh-CN" altLang="en-US" dirty="0">
                <a:solidFill>
                  <a:srgbClr val="063DE8"/>
                </a:solidFill>
                <a:latin typeface="微软雅黑" pitchFamily="34" charset="-122"/>
              </a:rPr>
              <a:t>内存条</a:t>
            </a:r>
            <a:endParaRPr lang="zh-CN" altLang="en-US" dirty="0">
              <a:solidFill>
                <a:srgbClr val="063DE8"/>
              </a:solidFill>
              <a:latin typeface="微软雅黑" pitchFamily="34" charset="-122"/>
            </a:endParaRP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grpSp>
        <p:nvGrpSpPr>
          <p:cNvPr id="9" name="Group 7"/>
          <p:cNvGrpSpPr/>
          <p:nvPr/>
        </p:nvGrpSpPr>
        <p:grpSpPr bwMode="auto">
          <a:xfrm>
            <a:off x="179512" y="1564671"/>
            <a:ext cx="7094736" cy="4824536"/>
            <a:chOff x="430" y="872"/>
            <a:chExt cx="4384" cy="3064"/>
          </a:xfrm>
        </p:grpSpPr>
        <p:sp>
          <p:nvSpPr>
            <p:cNvPr id="10" name="Text Box 8"/>
            <p:cNvSpPr txBox="1">
              <a:spLocks noChangeAspect="1" noChangeArrowheads="1"/>
            </p:cNvSpPr>
            <p:nvPr/>
          </p:nvSpPr>
          <p:spPr bwMode="auto">
            <a:xfrm>
              <a:off x="4060" y="3100"/>
              <a:ext cx="7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Helvetica" pitchFamily="34" charset="0"/>
                  <a:ea typeface="微软雅黑" pitchFamily="34" charset="-122"/>
                </a:rPr>
                <a:t>存储控制器</a:t>
              </a:r>
              <a:endParaRPr kumimoji="0" lang="zh-CN" altLang="en-US" sz="1800" b="1" i="0" u="none" strike="noStrike" kern="0" cap="none" spc="0" normalizeH="0" baseline="0" noProof="0">
                <a:ln>
                  <a:noFill/>
                </a:ln>
                <a:solidFill>
                  <a:srgbClr val="000000"/>
                </a:solidFill>
                <a:effectLst/>
                <a:uLnTx/>
                <a:uFillTx/>
                <a:latin typeface="Helvetica" pitchFamily="34" charset="0"/>
                <a:ea typeface="微软雅黑" pitchFamily="34" charset="-122"/>
              </a:endParaRPr>
            </a:p>
          </p:txBody>
        </p:sp>
        <p:sp>
          <p:nvSpPr>
            <p:cNvPr id="11" name="Rectangle 9"/>
            <p:cNvSpPr>
              <a:spLocks noChangeAspect="1" noChangeArrowheads="1"/>
            </p:cNvSpPr>
            <p:nvPr/>
          </p:nvSpPr>
          <p:spPr bwMode="auto">
            <a:xfrm>
              <a:off x="1250" y="887"/>
              <a:ext cx="2832" cy="1506"/>
            </a:xfrm>
            <a:prstGeom prst="rect">
              <a:avLst/>
            </a:prstGeom>
            <a:solidFill>
              <a:srgbClr val="FFFFFF"/>
            </a:solidFill>
            <a:ln w="12700">
              <a:solidFill>
                <a:srgbClr val="000000"/>
              </a:solidFill>
              <a:miter lim="800000"/>
            </a:ln>
            <a:effectLst>
              <a:outerShdw dist="107763" dir="2700000" algn="ctr" rotWithShape="0">
                <a:srgbClr val="000004"/>
              </a:outerShdw>
            </a:effec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2" name="Rectangle 10"/>
            <p:cNvSpPr>
              <a:spLocks noChangeAspect="1" noChangeArrowheads="1"/>
            </p:cNvSpPr>
            <p:nvPr/>
          </p:nvSpPr>
          <p:spPr bwMode="auto">
            <a:xfrm>
              <a:off x="1527" y="2779"/>
              <a:ext cx="2524" cy="710"/>
            </a:xfrm>
            <a:prstGeom prst="rect">
              <a:avLst/>
            </a:prstGeom>
            <a:solidFill>
              <a:srgbClr val="FFFFFF"/>
            </a:solidFill>
            <a:ln w="12700">
              <a:solidFill>
                <a:srgbClr val="000000"/>
              </a:solidFill>
              <a:miter lim="800000"/>
            </a:ln>
            <a:effectLst>
              <a:outerShdw dist="107763" dir="2700000" algn="ctr" rotWithShape="0">
                <a:srgbClr val="000004"/>
              </a:outerShdw>
            </a:effec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3" name="Rectangle 11"/>
            <p:cNvSpPr>
              <a:spLocks noChangeAspect="1" noChangeArrowheads="1"/>
            </p:cNvSpPr>
            <p:nvPr/>
          </p:nvSpPr>
          <p:spPr bwMode="auto">
            <a:xfrm>
              <a:off x="3236" y="1304"/>
              <a:ext cx="613" cy="545"/>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4" name="Rectangle 12"/>
            <p:cNvSpPr>
              <a:spLocks noChangeAspect="1" noChangeArrowheads="1"/>
            </p:cNvSpPr>
            <p:nvPr/>
          </p:nvSpPr>
          <p:spPr bwMode="auto">
            <a:xfrm>
              <a:off x="2963" y="1372"/>
              <a:ext cx="614" cy="546"/>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5" name="Rectangle 13"/>
            <p:cNvSpPr>
              <a:spLocks noChangeAspect="1" noChangeArrowheads="1"/>
            </p:cNvSpPr>
            <p:nvPr/>
          </p:nvSpPr>
          <p:spPr bwMode="auto">
            <a:xfrm>
              <a:off x="2690" y="1441"/>
              <a:ext cx="614" cy="545"/>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6" name="Rectangle 14"/>
            <p:cNvSpPr>
              <a:spLocks noChangeAspect="1" noChangeArrowheads="1"/>
            </p:cNvSpPr>
            <p:nvPr/>
          </p:nvSpPr>
          <p:spPr bwMode="auto">
            <a:xfrm>
              <a:off x="2418" y="1508"/>
              <a:ext cx="613" cy="546"/>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7" name="Rectangle 15"/>
            <p:cNvSpPr>
              <a:spLocks noChangeAspect="1" noChangeArrowheads="1"/>
            </p:cNvSpPr>
            <p:nvPr/>
          </p:nvSpPr>
          <p:spPr bwMode="auto">
            <a:xfrm>
              <a:off x="2145" y="1577"/>
              <a:ext cx="614" cy="546"/>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8" name="Rectangle 16"/>
            <p:cNvSpPr>
              <a:spLocks noChangeAspect="1" noChangeArrowheads="1"/>
            </p:cNvSpPr>
            <p:nvPr/>
          </p:nvSpPr>
          <p:spPr bwMode="auto">
            <a:xfrm>
              <a:off x="1872" y="1645"/>
              <a:ext cx="614" cy="545"/>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9" name="Rectangle 17"/>
            <p:cNvSpPr>
              <a:spLocks noChangeAspect="1" noChangeArrowheads="1"/>
            </p:cNvSpPr>
            <p:nvPr/>
          </p:nvSpPr>
          <p:spPr bwMode="auto">
            <a:xfrm>
              <a:off x="1599" y="1713"/>
              <a:ext cx="613" cy="546"/>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0" name="Rectangle 18"/>
            <p:cNvSpPr>
              <a:spLocks noChangeAspect="1" noChangeArrowheads="1"/>
            </p:cNvSpPr>
            <p:nvPr/>
          </p:nvSpPr>
          <p:spPr bwMode="auto">
            <a:xfrm>
              <a:off x="1326" y="1782"/>
              <a:ext cx="614" cy="545"/>
            </a:xfrm>
            <a:prstGeom prst="rect">
              <a:avLst/>
            </a:prstGeom>
            <a:solidFill>
              <a:srgbClr val="FFFFFF"/>
            </a:solidFill>
            <a:ln w="12700">
              <a:solidFill>
                <a:srgbClr val="000000"/>
              </a:solidFill>
              <a:miter lim="800000"/>
            </a:ln>
          </p:spPr>
          <p:txBody>
            <a:bodyPr wrap="none" lIns="88950" tIns="44480" rIns="88950" bIns="44480"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000000"/>
                </a:solidFill>
                <a:effectLst/>
                <a:uLnTx/>
                <a:uFillTx/>
                <a:latin typeface="Helvetica" pitchFamily="34" charset="0"/>
                <a:ea typeface="宋体" charset="-122"/>
              </a:endParaRPr>
            </a:p>
          </p:txBody>
        </p:sp>
        <p:grpSp>
          <p:nvGrpSpPr>
            <p:cNvPr id="21" name="Group 19"/>
            <p:cNvGrpSpPr/>
            <p:nvPr/>
          </p:nvGrpSpPr>
          <p:grpSpPr bwMode="auto">
            <a:xfrm>
              <a:off x="1065" y="872"/>
              <a:ext cx="2330" cy="2253"/>
              <a:chOff x="768" y="724"/>
              <a:chExt cx="2623" cy="2537"/>
            </a:xfrm>
          </p:grpSpPr>
          <p:sp>
            <p:nvSpPr>
              <p:cNvPr id="113" name="Line 20"/>
              <p:cNvSpPr>
                <a:spLocks noChangeAspect="1" noChangeShapeType="1"/>
              </p:cNvSpPr>
              <p:nvPr/>
            </p:nvSpPr>
            <p:spPr bwMode="auto">
              <a:xfrm>
                <a:off x="768" y="913"/>
                <a:ext cx="2623" cy="0"/>
              </a:xfrm>
              <a:prstGeom prst="line">
                <a:avLst/>
              </a:prstGeom>
              <a:noFill/>
              <a:ln w="38100">
                <a:solidFill>
                  <a:srgbClr val="99CC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grpSp>
            <p:nvGrpSpPr>
              <p:cNvPr id="114" name="Group 21"/>
              <p:cNvGrpSpPr/>
              <p:nvPr/>
            </p:nvGrpSpPr>
            <p:grpSpPr bwMode="auto">
              <a:xfrm>
                <a:off x="768" y="724"/>
                <a:ext cx="2610" cy="2537"/>
                <a:chOff x="768" y="724"/>
                <a:chExt cx="2610" cy="2537"/>
              </a:xfrm>
            </p:grpSpPr>
            <p:sp>
              <p:nvSpPr>
                <p:cNvPr id="115" name="Text Box 22"/>
                <p:cNvSpPr txBox="1">
                  <a:spLocks noChangeAspect="1" noChangeArrowheads="1"/>
                </p:cNvSpPr>
                <p:nvPr/>
              </p:nvSpPr>
              <p:spPr bwMode="auto">
                <a:xfrm>
                  <a:off x="1769" y="724"/>
                  <a:ext cx="12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Courier New" pitchFamily="49" charset="0"/>
                      <a:ea typeface="宋体" charset="-122"/>
                    </a:rPr>
                    <a:t>(</a:t>
                  </a:r>
                  <a:r>
                    <a:rPr kumimoji="0" lang="zh-CN" altLang="en-US" sz="1400" b="1" i="0" u="none" strike="noStrike" kern="0" cap="none" spc="0" normalizeH="0" baseline="0" noProof="0">
                      <a:ln>
                        <a:noFill/>
                      </a:ln>
                      <a:solidFill>
                        <a:srgbClr val="0099FF"/>
                      </a:solidFill>
                      <a:effectLst/>
                      <a:uLnTx/>
                      <a:uFillTx/>
                      <a:latin typeface="Courier New" pitchFamily="49" charset="0"/>
                      <a:ea typeface="宋体" charset="-122"/>
                    </a:rPr>
                    <a:t>行地址</a:t>
                  </a:r>
                  <a:r>
                    <a:rPr kumimoji="0" lang="en-US" altLang="zh-CN" sz="1400" b="1" i="0" u="none" strike="noStrike" kern="0" cap="none" spc="0" normalizeH="0" baseline="0" noProof="0">
                      <a:ln>
                        <a:noFill/>
                      </a:ln>
                      <a:solidFill>
                        <a:srgbClr val="0099FF"/>
                      </a:solidFill>
                      <a:effectLst/>
                      <a:uLnTx/>
                      <a:uFillTx/>
                      <a:latin typeface="Courier New" pitchFamily="49" charset="0"/>
                      <a:ea typeface="宋体" charset="-122"/>
                    </a:rPr>
                    <a:t>i, </a:t>
                  </a:r>
                  <a:r>
                    <a:rPr kumimoji="0" lang="zh-CN" altLang="en-US" sz="1400" b="1" i="0" u="none" strike="noStrike" kern="0" cap="none" spc="0" normalizeH="0" baseline="0" noProof="0">
                      <a:ln>
                        <a:noFill/>
                      </a:ln>
                      <a:solidFill>
                        <a:srgbClr val="0099FF"/>
                      </a:solidFill>
                      <a:effectLst/>
                      <a:uLnTx/>
                      <a:uFillTx/>
                      <a:latin typeface="Courier New" pitchFamily="49" charset="0"/>
                      <a:ea typeface="宋体" charset="-122"/>
                    </a:rPr>
                    <a:t>列地址</a:t>
                  </a:r>
                  <a:r>
                    <a:rPr kumimoji="0" lang="en-US" altLang="zh-CN" sz="1400" b="1" i="0" u="none" strike="noStrike" kern="0" cap="none" spc="0" normalizeH="0" baseline="0" noProof="0">
                      <a:ln>
                        <a:noFill/>
                      </a:ln>
                      <a:solidFill>
                        <a:srgbClr val="0099FF"/>
                      </a:solidFill>
                      <a:effectLst/>
                      <a:uLnTx/>
                      <a:uFillTx/>
                      <a:latin typeface="Courier New" pitchFamily="49" charset="0"/>
                      <a:ea typeface="宋体" charset="-122"/>
                    </a:rPr>
                    <a:t>j)</a:t>
                  </a:r>
                  <a:endParaRPr kumimoji="0" lang="en-US" altLang="zh-CN" sz="1400" b="1" i="0" u="none" strike="noStrike" kern="0" cap="none" spc="0" normalizeH="0" baseline="0" noProof="0">
                    <a:ln>
                      <a:noFill/>
                    </a:ln>
                    <a:solidFill>
                      <a:srgbClr val="0099FF"/>
                    </a:solidFill>
                    <a:effectLst/>
                    <a:uLnTx/>
                    <a:uFillTx/>
                    <a:latin typeface="Courier New" pitchFamily="49" charset="0"/>
                    <a:ea typeface="宋体" charset="-122"/>
                  </a:endParaRPr>
                </a:p>
              </p:txBody>
            </p:sp>
            <p:sp>
              <p:nvSpPr>
                <p:cNvPr id="116" name="Line 23"/>
                <p:cNvSpPr>
                  <a:spLocks noChangeAspect="1" noChangeShapeType="1"/>
                </p:cNvSpPr>
                <p:nvPr/>
              </p:nvSpPr>
              <p:spPr bwMode="auto">
                <a:xfrm>
                  <a:off x="3378" y="913"/>
                  <a:ext cx="0" cy="300"/>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17" name="Line 24"/>
                <p:cNvSpPr>
                  <a:spLocks noChangeAspect="1" noChangeShapeType="1"/>
                </p:cNvSpPr>
                <p:nvPr/>
              </p:nvSpPr>
              <p:spPr bwMode="auto">
                <a:xfrm>
                  <a:off x="3033" y="913"/>
                  <a:ext cx="0" cy="377"/>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18" name="Line 25"/>
                <p:cNvSpPr>
                  <a:spLocks noChangeAspect="1" noChangeShapeType="1"/>
                </p:cNvSpPr>
                <p:nvPr/>
              </p:nvSpPr>
              <p:spPr bwMode="auto">
                <a:xfrm>
                  <a:off x="2726" y="913"/>
                  <a:ext cx="0" cy="460"/>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19" name="Line 26"/>
                <p:cNvSpPr>
                  <a:spLocks noChangeAspect="1" noChangeShapeType="1"/>
                </p:cNvSpPr>
                <p:nvPr/>
              </p:nvSpPr>
              <p:spPr bwMode="auto">
                <a:xfrm>
                  <a:off x="2419" y="913"/>
                  <a:ext cx="0" cy="537"/>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0" name="Line 27"/>
                <p:cNvSpPr>
                  <a:spLocks noChangeAspect="1" noChangeShapeType="1"/>
                </p:cNvSpPr>
                <p:nvPr/>
              </p:nvSpPr>
              <p:spPr bwMode="auto">
                <a:xfrm>
                  <a:off x="2112" y="913"/>
                  <a:ext cx="0" cy="614"/>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1" name="Line 28"/>
                <p:cNvSpPr>
                  <a:spLocks noChangeAspect="1" noChangeShapeType="1"/>
                </p:cNvSpPr>
                <p:nvPr/>
              </p:nvSpPr>
              <p:spPr bwMode="auto">
                <a:xfrm>
                  <a:off x="1766" y="913"/>
                  <a:ext cx="0" cy="691"/>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2" name="Line 29"/>
                <p:cNvSpPr>
                  <a:spLocks noChangeAspect="1" noChangeShapeType="1"/>
                </p:cNvSpPr>
                <p:nvPr/>
              </p:nvSpPr>
              <p:spPr bwMode="auto">
                <a:xfrm>
                  <a:off x="1497" y="913"/>
                  <a:ext cx="0" cy="767"/>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3" name="Line 30"/>
                <p:cNvSpPr>
                  <a:spLocks noChangeAspect="1" noChangeShapeType="1"/>
                </p:cNvSpPr>
                <p:nvPr/>
              </p:nvSpPr>
              <p:spPr bwMode="auto">
                <a:xfrm>
                  <a:off x="1190" y="913"/>
                  <a:ext cx="0" cy="844"/>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4" name="Line 31"/>
                <p:cNvSpPr>
                  <a:spLocks noChangeAspect="1" noChangeShapeType="1"/>
                </p:cNvSpPr>
                <p:nvPr/>
              </p:nvSpPr>
              <p:spPr bwMode="auto">
                <a:xfrm flipH="1" flipV="1">
                  <a:off x="768" y="3255"/>
                  <a:ext cx="518" cy="6"/>
                </a:xfrm>
                <a:prstGeom prst="line">
                  <a:avLst/>
                </a:prstGeom>
                <a:noFill/>
                <a:ln w="38100">
                  <a:solidFill>
                    <a:srgbClr val="99CC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5" name="Line 32"/>
                <p:cNvSpPr>
                  <a:spLocks noChangeAspect="1" noChangeShapeType="1"/>
                </p:cNvSpPr>
                <p:nvPr/>
              </p:nvSpPr>
              <p:spPr bwMode="auto">
                <a:xfrm flipV="1">
                  <a:off x="768" y="913"/>
                  <a:ext cx="0" cy="2342"/>
                </a:xfrm>
                <a:prstGeom prst="line">
                  <a:avLst/>
                </a:prstGeom>
                <a:noFill/>
                <a:ln w="38100">
                  <a:solidFill>
                    <a:srgbClr val="99CC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grpSp>
        </p:grpSp>
        <p:sp>
          <p:nvSpPr>
            <p:cNvPr id="22" name="Rectangle 33"/>
            <p:cNvSpPr>
              <a:spLocks noChangeAspect="1" noChangeArrowheads="1"/>
            </p:cNvSpPr>
            <p:nvPr/>
          </p:nvSpPr>
          <p:spPr bwMode="auto">
            <a:xfrm>
              <a:off x="2105" y="1946"/>
              <a:ext cx="57" cy="63"/>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3" name="Rectangle 34"/>
            <p:cNvSpPr>
              <a:spLocks noChangeAspect="1" noChangeArrowheads="1"/>
            </p:cNvSpPr>
            <p:nvPr/>
          </p:nvSpPr>
          <p:spPr bwMode="auto">
            <a:xfrm>
              <a:off x="1844" y="2012"/>
              <a:ext cx="57" cy="62"/>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4" name="Rectangle 35"/>
            <p:cNvSpPr>
              <a:spLocks noChangeAspect="1" noChangeArrowheads="1"/>
            </p:cNvSpPr>
            <p:nvPr/>
          </p:nvSpPr>
          <p:spPr bwMode="auto">
            <a:xfrm>
              <a:off x="2378" y="1875"/>
              <a:ext cx="56" cy="63"/>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5" name="Rectangle 36"/>
            <p:cNvSpPr>
              <a:spLocks noChangeAspect="1" noChangeArrowheads="1"/>
            </p:cNvSpPr>
            <p:nvPr/>
          </p:nvSpPr>
          <p:spPr bwMode="auto">
            <a:xfrm>
              <a:off x="2653" y="1804"/>
              <a:ext cx="57" cy="63"/>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6" name="Rectangle 37"/>
            <p:cNvSpPr>
              <a:spLocks noChangeAspect="1" noChangeArrowheads="1"/>
            </p:cNvSpPr>
            <p:nvPr/>
          </p:nvSpPr>
          <p:spPr bwMode="auto">
            <a:xfrm>
              <a:off x="2934" y="1730"/>
              <a:ext cx="57" cy="62"/>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7" name="Rectangle 38"/>
            <p:cNvSpPr>
              <a:spLocks noChangeAspect="1" noChangeArrowheads="1"/>
            </p:cNvSpPr>
            <p:nvPr/>
          </p:nvSpPr>
          <p:spPr bwMode="auto">
            <a:xfrm>
              <a:off x="3202" y="1668"/>
              <a:ext cx="57" cy="62"/>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8" name="Rectangle 39"/>
            <p:cNvSpPr>
              <a:spLocks noChangeAspect="1" noChangeArrowheads="1"/>
            </p:cNvSpPr>
            <p:nvPr/>
          </p:nvSpPr>
          <p:spPr bwMode="auto">
            <a:xfrm>
              <a:off x="3474" y="1593"/>
              <a:ext cx="57" cy="6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9" name="Rectangle 40"/>
            <p:cNvSpPr>
              <a:spLocks noChangeAspect="1" noChangeArrowheads="1"/>
            </p:cNvSpPr>
            <p:nvPr/>
          </p:nvSpPr>
          <p:spPr bwMode="auto">
            <a:xfrm>
              <a:off x="3742" y="1526"/>
              <a:ext cx="57" cy="62"/>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0" name="Text Box 41"/>
            <p:cNvSpPr txBox="1">
              <a:spLocks noChangeAspect="1" noChangeArrowheads="1"/>
            </p:cNvSpPr>
            <p:nvPr/>
          </p:nvSpPr>
          <p:spPr bwMode="auto">
            <a:xfrm>
              <a:off x="1571" y="1758"/>
              <a:ext cx="3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33CC"/>
                  </a:solidFill>
                  <a:effectLst/>
                  <a:uLnTx/>
                  <a:uFillTx/>
                  <a:latin typeface="Helvetica" pitchFamily="34" charset="0"/>
                  <a:ea typeface="宋体" charset="-122"/>
                </a:rPr>
                <a:t>DRAM 7</a:t>
              </a:r>
              <a:endParaRPr kumimoji="0" lang="en-US" altLang="zh-CN" sz="1000" b="1" i="0" u="none" strike="noStrike" kern="0" cap="none" spc="0" normalizeH="0" baseline="0" noProof="0">
                <a:ln>
                  <a:noFill/>
                </a:ln>
                <a:solidFill>
                  <a:srgbClr val="0033CC"/>
                </a:solidFill>
                <a:effectLst/>
                <a:uLnTx/>
                <a:uFillTx/>
                <a:latin typeface="Helvetica" pitchFamily="34" charset="0"/>
                <a:ea typeface="宋体" charset="-122"/>
              </a:endParaRPr>
            </a:p>
          </p:txBody>
        </p:sp>
        <p:sp>
          <p:nvSpPr>
            <p:cNvPr id="31" name="Text Box 42"/>
            <p:cNvSpPr txBox="1">
              <a:spLocks noChangeAspect="1" noChangeArrowheads="1"/>
            </p:cNvSpPr>
            <p:nvPr/>
          </p:nvSpPr>
          <p:spPr bwMode="auto">
            <a:xfrm>
              <a:off x="3502" y="1264"/>
              <a:ext cx="38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33CC"/>
                  </a:solidFill>
                  <a:effectLst/>
                  <a:uLnTx/>
                  <a:uFillTx/>
                  <a:latin typeface="Helvetica" pitchFamily="34" charset="0"/>
                  <a:ea typeface="宋体" charset="-122"/>
                </a:rPr>
                <a:t>DRAM 0</a:t>
              </a:r>
              <a:endParaRPr kumimoji="0" lang="en-US" altLang="zh-CN" sz="1000" b="1" i="0" u="none" strike="noStrike" kern="0" cap="none" spc="0" normalizeH="0" baseline="0" noProof="0">
                <a:ln>
                  <a:noFill/>
                </a:ln>
                <a:solidFill>
                  <a:srgbClr val="0033CC"/>
                </a:solidFill>
                <a:effectLst/>
                <a:uLnTx/>
                <a:uFillTx/>
                <a:latin typeface="Helvetica" pitchFamily="34" charset="0"/>
                <a:ea typeface="宋体" charset="-122"/>
              </a:endParaRPr>
            </a:p>
          </p:txBody>
        </p:sp>
        <p:grpSp>
          <p:nvGrpSpPr>
            <p:cNvPr id="32" name="Group 43"/>
            <p:cNvGrpSpPr/>
            <p:nvPr/>
          </p:nvGrpSpPr>
          <p:grpSpPr bwMode="auto">
            <a:xfrm>
              <a:off x="1689" y="2917"/>
              <a:ext cx="2286" cy="428"/>
              <a:chOff x="1471" y="3026"/>
              <a:chExt cx="2575" cy="482"/>
            </a:xfrm>
          </p:grpSpPr>
          <p:sp>
            <p:nvSpPr>
              <p:cNvPr id="86" name="Text Box 44"/>
              <p:cNvSpPr txBox="1">
                <a:spLocks noChangeAspect="1" noChangeArrowheads="1"/>
              </p:cNvSpPr>
              <p:nvPr/>
            </p:nvSpPr>
            <p:spPr bwMode="auto">
              <a:xfrm>
                <a:off x="3891"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0</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87" name="Text Box 45"/>
              <p:cNvSpPr txBox="1">
                <a:spLocks noChangeAspect="1" noChangeArrowheads="1"/>
              </p:cNvSpPr>
              <p:nvPr/>
            </p:nvSpPr>
            <p:spPr bwMode="auto">
              <a:xfrm>
                <a:off x="269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31</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88" name="Text Box 46"/>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7</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89" name="Text Box 47"/>
              <p:cNvSpPr txBox="1">
                <a:spLocks noChangeAspect="1" noChangeArrowheads="1"/>
              </p:cNvSpPr>
              <p:nvPr/>
            </p:nvSpPr>
            <p:spPr bwMode="auto">
              <a:xfrm>
                <a:off x="3558"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8</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0" name="Text Box 48"/>
              <p:cNvSpPr txBox="1">
                <a:spLocks noChangeAspect="1" noChangeArrowheads="1"/>
              </p:cNvSpPr>
              <p:nvPr/>
            </p:nvSpPr>
            <p:spPr bwMode="auto">
              <a:xfrm>
                <a:off x="33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15</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1" name="Text Box 49"/>
              <p:cNvSpPr txBox="1">
                <a:spLocks noChangeAspect="1" noChangeArrowheads="1"/>
              </p:cNvSpPr>
              <p:nvPr/>
            </p:nvSpPr>
            <p:spPr bwMode="auto">
              <a:xfrm>
                <a:off x="319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16</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2" name="Text Box 50"/>
              <p:cNvSpPr txBox="1">
                <a:spLocks noChangeAspect="1" noChangeArrowheads="1"/>
              </p:cNvSpPr>
              <p:nvPr/>
            </p:nvSpPr>
            <p:spPr bwMode="auto">
              <a:xfrm>
                <a:off x="3034"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23</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3" name="Text Box 51"/>
              <p:cNvSpPr txBox="1">
                <a:spLocks noChangeAspect="1" noChangeArrowheads="1"/>
              </p:cNvSpPr>
              <p:nvPr/>
            </p:nvSpPr>
            <p:spPr bwMode="auto">
              <a:xfrm>
                <a:off x="292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24</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4" name="Text Box 52"/>
              <p:cNvSpPr txBox="1">
                <a:spLocks noChangeAspect="1" noChangeArrowheads="1"/>
              </p:cNvSpPr>
              <p:nvPr/>
            </p:nvSpPr>
            <p:spPr bwMode="auto">
              <a:xfrm>
                <a:off x="2594"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32</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5" name="Text Box 53"/>
              <p:cNvSpPr txBox="1">
                <a:spLocks noChangeAspect="1" noChangeArrowheads="1"/>
              </p:cNvSpPr>
              <p:nvPr/>
            </p:nvSpPr>
            <p:spPr bwMode="auto">
              <a:xfrm>
                <a:off x="147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63</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6" name="Text Box 54"/>
              <p:cNvSpPr txBox="1">
                <a:spLocks noChangeAspect="1" noChangeArrowheads="1"/>
              </p:cNvSpPr>
              <p:nvPr/>
            </p:nvSpPr>
            <p:spPr bwMode="auto">
              <a:xfrm>
                <a:off x="241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39</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7" name="Text Box 55"/>
              <p:cNvSpPr txBox="1">
                <a:spLocks noChangeAspect="1" noChangeArrowheads="1"/>
              </p:cNvSpPr>
              <p:nvPr/>
            </p:nvSpPr>
            <p:spPr bwMode="auto">
              <a:xfrm>
                <a:off x="2286"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40</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8" name="Text Box 56"/>
              <p:cNvSpPr txBox="1">
                <a:spLocks noChangeAspect="1" noChangeArrowheads="1"/>
              </p:cNvSpPr>
              <p:nvPr/>
            </p:nvSpPr>
            <p:spPr bwMode="auto">
              <a:xfrm>
                <a:off x="20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47</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9" name="Text Box 57"/>
              <p:cNvSpPr txBox="1">
                <a:spLocks noChangeAspect="1" noChangeArrowheads="1"/>
              </p:cNvSpPr>
              <p:nvPr/>
            </p:nvSpPr>
            <p:spPr bwMode="auto">
              <a:xfrm>
                <a:off x="197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48</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100" name="Text Box 58"/>
              <p:cNvSpPr txBox="1">
                <a:spLocks noChangeAspect="1" noChangeArrowheads="1"/>
              </p:cNvSpPr>
              <p:nvPr/>
            </p:nvSpPr>
            <p:spPr bwMode="auto">
              <a:xfrm>
                <a:off x="17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55</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101" name="Text Box 59"/>
              <p:cNvSpPr txBox="1">
                <a:spLocks noChangeAspect="1" noChangeArrowheads="1"/>
              </p:cNvSpPr>
              <p:nvPr/>
            </p:nvSpPr>
            <p:spPr bwMode="auto">
              <a:xfrm>
                <a:off x="166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56</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grpSp>
            <p:nvGrpSpPr>
              <p:cNvPr id="102" name="Group 60"/>
              <p:cNvGrpSpPr/>
              <p:nvPr/>
            </p:nvGrpSpPr>
            <p:grpSpPr bwMode="auto">
              <a:xfrm>
                <a:off x="1536" y="3153"/>
                <a:ext cx="2446" cy="355"/>
                <a:chOff x="1536" y="3153"/>
                <a:chExt cx="2446" cy="355"/>
              </a:xfrm>
            </p:grpSpPr>
            <p:grpSp>
              <p:nvGrpSpPr>
                <p:cNvPr id="103" name="Group 61"/>
                <p:cNvGrpSpPr/>
                <p:nvPr/>
              </p:nvGrpSpPr>
              <p:grpSpPr bwMode="auto">
                <a:xfrm>
                  <a:off x="1536" y="3153"/>
                  <a:ext cx="2446" cy="154"/>
                  <a:chOff x="1536" y="3153"/>
                  <a:chExt cx="2446" cy="154"/>
                </a:xfrm>
              </p:grpSpPr>
              <p:sp>
                <p:nvSpPr>
                  <p:cNvPr id="105" name="Rectangle 62"/>
                  <p:cNvSpPr>
                    <a:spLocks noChangeAspect="1" noChangeArrowheads="1"/>
                  </p:cNvSpPr>
                  <p:nvPr/>
                </p:nvSpPr>
                <p:spPr bwMode="auto">
                  <a:xfrm>
                    <a:off x="2753"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06" name="Rectangle 63"/>
                  <p:cNvSpPr>
                    <a:spLocks noChangeAspect="1" noChangeArrowheads="1"/>
                  </p:cNvSpPr>
                  <p:nvPr/>
                </p:nvSpPr>
                <p:spPr bwMode="auto">
                  <a:xfrm>
                    <a:off x="3060"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07" name="Rectangle 64"/>
                  <p:cNvSpPr>
                    <a:spLocks noChangeAspect="1" noChangeArrowheads="1"/>
                  </p:cNvSpPr>
                  <p:nvPr/>
                </p:nvSpPr>
                <p:spPr bwMode="auto">
                  <a:xfrm>
                    <a:off x="3367"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08" name="Rectangle 65"/>
                  <p:cNvSpPr>
                    <a:spLocks noChangeAspect="1" noChangeArrowheads="1"/>
                  </p:cNvSpPr>
                  <p:nvPr/>
                </p:nvSpPr>
                <p:spPr bwMode="auto">
                  <a:xfrm>
                    <a:off x="3674" y="3153"/>
                    <a:ext cx="308"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09" name="Rectangle 66"/>
                  <p:cNvSpPr>
                    <a:spLocks noChangeAspect="1" noChangeArrowheads="1"/>
                  </p:cNvSpPr>
                  <p:nvPr/>
                </p:nvSpPr>
                <p:spPr bwMode="auto">
                  <a:xfrm>
                    <a:off x="1536"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10" name="Rectangle 67"/>
                  <p:cNvSpPr>
                    <a:spLocks noChangeAspect="1" noChangeArrowheads="1"/>
                  </p:cNvSpPr>
                  <p:nvPr/>
                </p:nvSpPr>
                <p:spPr bwMode="auto">
                  <a:xfrm>
                    <a:off x="1843"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11" name="Rectangle 68"/>
                  <p:cNvSpPr>
                    <a:spLocks noChangeAspect="1" noChangeArrowheads="1"/>
                  </p:cNvSpPr>
                  <p:nvPr/>
                </p:nvSpPr>
                <p:spPr bwMode="auto">
                  <a:xfrm>
                    <a:off x="2150"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12" name="Rectangle 69"/>
                  <p:cNvSpPr>
                    <a:spLocks noChangeAspect="1" noChangeArrowheads="1"/>
                  </p:cNvSpPr>
                  <p:nvPr/>
                </p:nvSpPr>
                <p:spPr bwMode="auto">
                  <a:xfrm>
                    <a:off x="2457"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sp>
              <p:nvSpPr>
                <p:cNvPr id="104" name="Text Box 70"/>
                <p:cNvSpPr txBox="1">
                  <a:spLocks noChangeAspect="1" noChangeArrowheads="1"/>
                </p:cNvSpPr>
                <p:nvPr/>
              </p:nvSpPr>
              <p:spPr bwMode="auto">
                <a:xfrm>
                  <a:off x="2653" y="3307"/>
                  <a:ext cx="11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000000"/>
                    </a:solidFill>
                    <a:effectLst/>
                    <a:uLnTx/>
                    <a:uFillTx/>
                    <a:latin typeface="Helvetica" pitchFamily="34" charset="0"/>
                    <a:ea typeface="宋体" charset="-122"/>
                  </a:endParaRPr>
                </a:p>
              </p:txBody>
            </p:sp>
          </p:grpSp>
        </p:grpSp>
        <p:grpSp>
          <p:nvGrpSpPr>
            <p:cNvPr id="33" name="Group 71"/>
            <p:cNvGrpSpPr/>
            <p:nvPr/>
          </p:nvGrpSpPr>
          <p:grpSpPr bwMode="auto">
            <a:xfrm>
              <a:off x="1850" y="1585"/>
              <a:ext cx="2132" cy="1330"/>
              <a:chOff x="1652" y="1527"/>
              <a:chExt cx="2400" cy="1497"/>
            </a:xfrm>
          </p:grpSpPr>
          <p:grpSp>
            <p:nvGrpSpPr>
              <p:cNvPr id="69" name="Group 72"/>
              <p:cNvGrpSpPr/>
              <p:nvPr/>
            </p:nvGrpSpPr>
            <p:grpSpPr bwMode="auto">
              <a:xfrm>
                <a:off x="1677" y="1527"/>
                <a:ext cx="2137" cy="1497"/>
                <a:chOff x="1677" y="1527"/>
                <a:chExt cx="2137" cy="1497"/>
              </a:xfrm>
            </p:grpSpPr>
            <p:sp>
              <p:nvSpPr>
                <p:cNvPr id="78" name="Line 73"/>
                <p:cNvSpPr>
                  <a:spLocks noChangeAspect="1" noChangeShapeType="1"/>
                </p:cNvSpPr>
                <p:nvPr/>
              </p:nvSpPr>
              <p:spPr bwMode="auto">
                <a:xfrm>
                  <a:off x="3814" y="1527"/>
                  <a:ext cx="0" cy="1497"/>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79" name="Line 74"/>
                <p:cNvSpPr>
                  <a:spLocks noChangeAspect="1" noChangeShapeType="1"/>
                </p:cNvSpPr>
                <p:nvPr/>
              </p:nvSpPr>
              <p:spPr bwMode="auto">
                <a:xfrm>
                  <a:off x="3513" y="1604"/>
                  <a:ext cx="0" cy="1414"/>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0" name="Line 75"/>
                <p:cNvSpPr>
                  <a:spLocks noChangeAspect="1" noChangeShapeType="1"/>
                </p:cNvSpPr>
                <p:nvPr/>
              </p:nvSpPr>
              <p:spPr bwMode="auto">
                <a:xfrm flipH="1">
                  <a:off x="3206" y="1680"/>
                  <a:ext cx="0" cy="1344"/>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1" name="Line 76"/>
                <p:cNvSpPr>
                  <a:spLocks noChangeAspect="1" noChangeShapeType="1"/>
                </p:cNvSpPr>
                <p:nvPr/>
              </p:nvSpPr>
              <p:spPr bwMode="auto">
                <a:xfrm>
                  <a:off x="2905" y="1757"/>
                  <a:ext cx="0" cy="1261"/>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2" name="Line 77"/>
                <p:cNvSpPr>
                  <a:spLocks noChangeAspect="1" noChangeShapeType="1"/>
                </p:cNvSpPr>
                <p:nvPr/>
              </p:nvSpPr>
              <p:spPr bwMode="auto">
                <a:xfrm>
                  <a:off x="2592" y="1834"/>
                  <a:ext cx="0" cy="1190"/>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3" name="Line 78"/>
                <p:cNvSpPr>
                  <a:spLocks noChangeAspect="1" noChangeShapeType="1"/>
                </p:cNvSpPr>
                <p:nvPr/>
              </p:nvSpPr>
              <p:spPr bwMode="auto">
                <a:xfrm>
                  <a:off x="2278" y="1911"/>
                  <a:ext cx="0" cy="1113"/>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4" name="Line 79"/>
                <p:cNvSpPr>
                  <a:spLocks noChangeAspect="1" noChangeShapeType="1"/>
                </p:cNvSpPr>
                <p:nvPr/>
              </p:nvSpPr>
              <p:spPr bwMode="auto">
                <a:xfrm flipH="1">
                  <a:off x="1971" y="1988"/>
                  <a:ext cx="0" cy="1036"/>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5" name="Line 80"/>
                <p:cNvSpPr>
                  <a:spLocks noChangeAspect="1" noChangeShapeType="1"/>
                </p:cNvSpPr>
                <p:nvPr/>
              </p:nvSpPr>
              <p:spPr bwMode="auto">
                <a:xfrm>
                  <a:off x="1677" y="2064"/>
                  <a:ext cx="0" cy="954"/>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grpSp>
          <p:sp>
            <p:nvSpPr>
              <p:cNvPr id="70" name="Text Box 81"/>
              <p:cNvSpPr txBox="1">
                <a:spLocks noChangeAspect="1" noChangeArrowheads="1"/>
              </p:cNvSpPr>
              <p:nvPr/>
            </p:nvSpPr>
            <p:spPr bwMode="auto">
              <a:xfrm>
                <a:off x="3792" y="2510"/>
                <a:ext cx="2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0-7</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1" name="Text Box 82"/>
              <p:cNvSpPr txBox="1">
                <a:spLocks noChangeAspect="1" noChangeArrowheads="1"/>
              </p:cNvSpPr>
              <p:nvPr/>
            </p:nvSpPr>
            <p:spPr bwMode="auto">
              <a:xfrm>
                <a:off x="3494" y="2510"/>
                <a:ext cx="27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8-15</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2" name="Text Box 83"/>
              <p:cNvSpPr txBox="1">
                <a:spLocks noChangeAspect="1" noChangeArrowheads="1"/>
              </p:cNvSpPr>
              <p:nvPr/>
            </p:nvSpPr>
            <p:spPr bwMode="auto">
              <a:xfrm>
                <a:off x="3186"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16-23</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3" name="Text Box 84"/>
              <p:cNvSpPr txBox="1">
                <a:spLocks noChangeAspect="1" noChangeArrowheads="1"/>
              </p:cNvSpPr>
              <p:nvPr/>
            </p:nvSpPr>
            <p:spPr bwMode="auto">
              <a:xfrm>
                <a:off x="287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24-31</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4" name="Text Box 85"/>
              <p:cNvSpPr txBox="1">
                <a:spLocks noChangeAspect="1" noChangeArrowheads="1"/>
              </p:cNvSpPr>
              <p:nvPr/>
            </p:nvSpPr>
            <p:spPr bwMode="auto">
              <a:xfrm>
                <a:off x="257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32-39</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5" name="Text Box 86"/>
              <p:cNvSpPr txBox="1">
                <a:spLocks noChangeAspect="1" noChangeArrowheads="1"/>
              </p:cNvSpPr>
              <p:nvPr/>
            </p:nvSpPr>
            <p:spPr bwMode="auto">
              <a:xfrm>
                <a:off x="2248"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40-47</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6" name="Text Box 87"/>
              <p:cNvSpPr txBox="1">
                <a:spLocks noChangeAspect="1" noChangeArrowheads="1"/>
              </p:cNvSpPr>
              <p:nvPr/>
            </p:nvSpPr>
            <p:spPr bwMode="auto">
              <a:xfrm>
                <a:off x="193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48-55</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7" name="Text Box 88"/>
              <p:cNvSpPr txBox="1">
                <a:spLocks noChangeAspect="1" noChangeArrowheads="1"/>
              </p:cNvSpPr>
              <p:nvPr/>
            </p:nvSpPr>
            <p:spPr bwMode="auto">
              <a:xfrm>
                <a:off x="165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56-63</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grpSp>
        <p:sp>
          <p:nvSpPr>
            <p:cNvPr id="34"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ln>
            <a:effectLst>
              <a:outerShdw dist="35921" dir="2700000" algn="ctr" rotWithShape="0">
                <a:srgbClr val="000004"/>
              </a:outerShdw>
            </a:effec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5" name="Text Box 90"/>
            <p:cNvSpPr txBox="1">
              <a:spLocks noChangeAspect="1" noChangeArrowheads="1"/>
            </p:cNvSpPr>
            <p:nvPr/>
          </p:nvSpPr>
          <p:spPr bwMode="auto">
            <a:xfrm>
              <a:off x="3073" y="3646"/>
              <a:ext cx="8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00"/>
                  </a:solidFill>
                  <a:effectLst/>
                  <a:uLnTx/>
                  <a:uFillTx/>
                  <a:latin typeface="Arial" charset="0"/>
                  <a:ea typeface="黑体" pitchFamily="2" charset="-122"/>
                </a:rPr>
                <a:t> 最多读64位</a:t>
              </a:r>
              <a:endParaRPr kumimoji="0" lang="zh-CN" altLang="en-US" sz="2000" b="1" i="0" u="none" strike="noStrike" kern="0" cap="none" spc="0" normalizeH="0" baseline="0" noProof="0">
                <a:ln>
                  <a:noFill/>
                </a:ln>
                <a:solidFill>
                  <a:srgbClr val="000000"/>
                </a:solidFill>
                <a:effectLst/>
                <a:uLnTx/>
                <a:uFillTx/>
                <a:latin typeface="Arial" charset="0"/>
                <a:ea typeface="黑体" pitchFamily="2" charset="-122"/>
              </a:endParaRPr>
            </a:p>
          </p:txBody>
        </p:sp>
        <p:grpSp>
          <p:nvGrpSpPr>
            <p:cNvPr id="36" name="Group 91"/>
            <p:cNvGrpSpPr/>
            <p:nvPr/>
          </p:nvGrpSpPr>
          <p:grpSpPr bwMode="auto">
            <a:xfrm>
              <a:off x="1690" y="2917"/>
              <a:ext cx="2286" cy="447"/>
              <a:chOff x="1472" y="3026"/>
              <a:chExt cx="2575" cy="504"/>
            </a:xfrm>
          </p:grpSpPr>
          <p:sp>
            <p:nvSpPr>
              <p:cNvPr id="42" name="Text Box 92"/>
              <p:cNvSpPr txBox="1">
                <a:spLocks noChangeAspect="1" noChangeArrowheads="1"/>
              </p:cNvSpPr>
              <p:nvPr/>
            </p:nvSpPr>
            <p:spPr bwMode="auto">
              <a:xfrm>
                <a:off x="3892"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0</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3" name="Text Box 93"/>
              <p:cNvSpPr txBox="1">
                <a:spLocks noChangeAspect="1" noChangeArrowheads="1"/>
              </p:cNvSpPr>
              <p:nvPr/>
            </p:nvSpPr>
            <p:spPr bwMode="auto">
              <a:xfrm>
                <a:off x="270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31</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4" name="Text Box 94"/>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7</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5" name="Text Box 95"/>
              <p:cNvSpPr txBox="1">
                <a:spLocks noChangeAspect="1" noChangeArrowheads="1"/>
              </p:cNvSpPr>
              <p:nvPr/>
            </p:nvSpPr>
            <p:spPr bwMode="auto">
              <a:xfrm>
                <a:off x="3555"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8</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6" name="Text Box 96"/>
              <p:cNvSpPr txBox="1">
                <a:spLocks noChangeAspect="1" noChangeArrowheads="1"/>
              </p:cNvSpPr>
              <p:nvPr/>
            </p:nvSpPr>
            <p:spPr bwMode="auto">
              <a:xfrm>
                <a:off x="331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15</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7" name="Text Box 97"/>
              <p:cNvSpPr txBox="1">
                <a:spLocks noChangeAspect="1" noChangeArrowheads="1"/>
              </p:cNvSpPr>
              <p:nvPr/>
            </p:nvSpPr>
            <p:spPr bwMode="auto">
              <a:xfrm>
                <a:off x="319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16</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8" name="Text Box 98"/>
              <p:cNvSpPr txBox="1">
                <a:spLocks noChangeAspect="1" noChangeArrowheads="1"/>
              </p:cNvSpPr>
              <p:nvPr/>
            </p:nvSpPr>
            <p:spPr bwMode="auto">
              <a:xfrm>
                <a:off x="3035"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23</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9" name="Text Box 99"/>
              <p:cNvSpPr txBox="1">
                <a:spLocks noChangeAspect="1" noChangeArrowheads="1"/>
              </p:cNvSpPr>
              <p:nvPr/>
            </p:nvSpPr>
            <p:spPr bwMode="auto">
              <a:xfrm>
                <a:off x="292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24</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0" name="Text Box 100"/>
              <p:cNvSpPr txBox="1">
                <a:spLocks noChangeAspect="1" noChangeArrowheads="1"/>
              </p:cNvSpPr>
              <p:nvPr/>
            </p:nvSpPr>
            <p:spPr bwMode="auto">
              <a:xfrm>
                <a:off x="2595"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32</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1" name="Text Box 101"/>
              <p:cNvSpPr txBox="1">
                <a:spLocks noChangeAspect="1" noChangeArrowheads="1"/>
              </p:cNvSpPr>
              <p:nvPr/>
            </p:nvSpPr>
            <p:spPr bwMode="auto">
              <a:xfrm>
                <a:off x="147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63</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2" name="Text Box 102"/>
              <p:cNvSpPr txBox="1">
                <a:spLocks noChangeAspect="1" noChangeArrowheads="1"/>
              </p:cNvSpPr>
              <p:nvPr/>
            </p:nvSpPr>
            <p:spPr bwMode="auto">
              <a:xfrm>
                <a:off x="24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39</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3" name="Text Box 103"/>
              <p:cNvSpPr txBox="1">
                <a:spLocks noChangeAspect="1" noChangeArrowheads="1"/>
              </p:cNvSpPr>
              <p:nvPr/>
            </p:nvSpPr>
            <p:spPr bwMode="auto">
              <a:xfrm>
                <a:off x="2288"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40</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4" name="Text Box 104"/>
              <p:cNvSpPr txBox="1">
                <a:spLocks noChangeAspect="1" noChangeArrowheads="1"/>
              </p:cNvSpPr>
              <p:nvPr/>
            </p:nvSpPr>
            <p:spPr bwMode="auto">
              <a:xfrm>
                <a:off x="20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47</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5" name="Text Box 105"/>
              <p:cNvSpPr txBox="1">
                <a:spLocks noChangeAspect="1" noChangeArrowheads="1"/>
              </p:cNvSpPr>
              <p:nvPr/>
            </p:nvSpPr>
            <p:spPr bwMode="auto">
              <a:xfrm>
                <a:off x="198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48</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6" name="Text Box 106"/>
              <p:cNvSpPr txBox="1">
                <a:spLocks noChangeAspect="1" noChangeArrowheads="1"/>
              </p:cNvSpPr>
              <p:nvPr/>
            </p:nvSpPr>
            <p:spPr bwMode="auto">
              <a:xfrm>
                <a:off x="17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55</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7" name="Text Box 107"/>
              <p:cNvSpPr txBox="1">
                <a:spLocks noChangeAspect="1" noChangeArrowheads="1"/>
              </p:cNvSpPr>
              <p:nvPr/>
            </p:nvSpPr>
            <p:spPr bwMode="auto">
              <a:xfrm>
                <a:off x="166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56</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grpSp>
            <p:nvGrpSpPr>
              <p:cNvPr id="58" name="Group 108"/>
              <p:cNvGrpSpPr/>
              <p:nvPr/>
            </p:nvGrpSpPr>
            <p:grpSpPr bwMode="auto">
              <a:xfrm>
                <a:off x="1536" y="3153"/>
                <a:ext cx="2446" cy="377"/>
                <a:chOff x="1536" y="3153"/>
                <a:chExt cx="2446" cy="377"/>
              </a:xfrm>
            </p:grpSpPr>
            <p:grpSp>
              <p:nvGrpSpPr>
                <p:cNvPr id="59" name="Group 109"/>
                <p:cNvGrpSpPr/>
                <p:nvPr/>
              </p:nvGrpSpPr>
              <p:grpSpPr bwMode="auto">
                <a:xfrm>
                  <a:off x="1536" y="3153"/>
                  <a:ext cx="2446" cy="154"/>
                  <a:chOff x="1536" y="3153"/>
                  <a:chExt cx="2446" cy="154"/>
                </a:xfrm>
              </p:grpSpPr>
              <p:sp>
                <p:nvSpPr>
                  <p:cNvPr id="61" name="Rectangle 110"/>
                  <p:cNvSpPr>
                    <a:spLocks noChangeAspect="1" noChangeArrowheads="1"/>
                  </p:cNvSpPr>
                  <p:nvPr/>
                </p:nvSpPr>
                <p:spPr bwMode="auto">
                  <a:xfrm>
                    <a:off x="2753"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2" name="Rectangle 111"/>
                  <p:cNvSpPr>
                    <a:spLocks noChangeAspect="1" noChangeArrowheads="1"/>
                  </p:cNvSpPr>
                  <p:nvPr/>
                </p:nvSpPr>
                <p:spPr bwMode="auto">
                  <a:xfrm>
                    <a:off x="3060"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3" name="Rectangle 112"/>
                  <p:cNvSpPr>
                    <a:spLocks noChangeAspect="1" noChangeArrowheads="1"/>
                  </p:cNvSpPr>
                  <p:nvPr/>
                </p:nvSpPr>
                <p:spPr bwMode="auto">
                  <a:xfrm>
                    <a:off x="3367"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4" name="Rectangle 113"/>
                  <p:cNvSpPr>
                    <a:spLocks noChangeAspect="1" noChangeArrowheads="1"/>
                  </p:cNvSpPr>
                  <p:nvPr/>
                </p:nvSpPr>
                <p:spPr bwMode="auto">
                  <a:xfrm>
                    <a:off x="3674" y="3153"/>
                    <a:ext cx="308"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5" name="Rectangle 114"/>
                  <p:cNvSpPr>
                    <a:spLocks noChangeAspect="1" noChangeArrowheads="1"/>
                  </p:cNvSpPr>
                  <p:nvPr/>
                </p:nvSpPr>
                <p:spPr bwMode="auto">
                  <a:xfrm>
                    <a:off x="1536"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6" name="Rectangle 115"/>
                  <p:cNvSpPr>
                    <a:spLocks noChangeAspect="1" noChangeArrowheads="1"/>
                  </p:cNvSpPr>
                  <p:nvPr/>
                </p:nvSpPr>
                <p:spPr bwMode="auto">
                  <a:xfrm>
                    <a:off x="1843"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7" name="Rectangle 116"/>
                  <p:cNvSpPr>
                    <a:spLocks noChangeAspect="1" noChangeArrowheads="1"/>
                  </p:cNvSpPr>
                  <p:nvPr/>
                </p:nvSpPr>
                <p:spPr bwMode="auto">
                  <a:xfrm>
                    <a:off x="2150"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8" name="Rectangle 117"/>
                  <p:cNvSpPr>
                    <a:spLocks noChangeAspect="1" noChangeArrowheads="1"/>
                  </p:cNvSpPr>
                  <p:nvPr/>
                </p:nvSpPr>
                <p:spPr bwMode="auto">
                  <a:xfrm>
                    <a:off x="2457"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sp>
              <p:nvSpPr>
                <p:cNvPr id="60" name="Text Box 118"/>
                <p:cNvSpPr txBox="1">
                  <a:spLocks noChangeAspect="1" noChangeArrowheads="1"/>
                </p:cNvSpPr>
                <p:nvPr/>
              </p:nvSpPr>
              <p:spPr bwMode="auto">
                <a:xfrm>
                  <a:off x="1596" y="3288"/>
                  <a:ext cx="223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微软雅黑" pitchFamily="34" charset="-122"/>
                      <a:ea typeface="微软雅黑" pitchFamily="34" charset="-122"/>
                    </a:rPr>
                    <a:t>主存储器地址 </a:t>
                  </a:r>
                  <a:r>
                    <a:rPr kumimoji="0" lang="en-US" altLang="zh-CN" sz="1800" b="1" i="0" u="none" strike="noStrike" kern="0" cap="none" spc="0" normalizeH="0" baseline="0" noProof="0">
                      <a:ln>
                        <a:noFill/>
                      </a:ln>
                      <a:solidFill>
                        <a:srgbClr val="000000"/>
                      </a:solidFill>
                      <a:effectLst/>
                      <a:uLnTx/>
                      <a:uFillTx/>
                      <a:latin typeface="微软雅黑" pitchFamily="34" charset="-122"/>
                      <a:ea typeface="微软雅黑" pitchFamily="34" charset="-122"/>
                    </a:rPr>
                    <a:t>A </a:t>
                  </a:r>
                  <a:r>
                    <a:rPr kumimoji="0" lang="zh-CN" altLang="en-US" sz="1800" b="1" i="0" u="none" strike="noStrike" kern="0" cap="none" spc="0" normalizeH="0" baseline="0" noProof="0">
                      <a:ln>
                        <a:noFill/>
                      </a:ln>
                      <a:solidFill>
                        <a:srgbClr val="000000"/>
                      </a:solidFill>
                      <a:effectLst/>
                      <a:uLnTx/>
                      <a:uFillTx/>
                      <a:latin typeface="微软雅黑" pitchFamily="34" charset="-122"/>
                      <a:ea typeface="微软雅黑" pitchFamily="34" charset="-122"/>
                    </a:rPr>
                    <a:t>处的64-</a:t>
                  </a:r>
                  <a:r>
                    <a:rPr kumimoji="0" lang="en-US" altLang="zh-CN" sz="1800" b="1" i="0" u="none" strike="noStrike" kern="0" cap="none" spc="0" normalizeH="0" baseline="0" noProof="0">
                      <a:ln>
                        <a:noFill/>
                      </a:ln>
                      <a:solidFill>
                        <a:srgbClr val="000000"/>
                      </a:solidFill>
                      <a:effectLst/>
                      <a:uLnTx/>
                      <a:uFillTx/>
                      <a:latin typeface="微软雅黑" pitchFamily="34" charset="-122"/>
                      <a:ea typeface="微软雅黑" pitchFamily="34" charset="-122"/>
                    </a:rPr>
                    <a:t>bit</a:t>
                  </a:r>
                  <a:r>
                    <a:rPr kumimoji="0" lang="zh-CN" altLang="en-US" sz="1800" b="1" i="0" u="none" strike="noStrike" kern="0" cap="none" spc="0" normalizeH="0" baseline="0" noProof="0">
                      <a:ln>
                        <a:noFill/>
                      </a:ln>
                      <a:solidFill>
                        <a:srgbClr val="000000"/>
                      </a:solidFill>
                      <a:effectLst/>
                      <a:uLnTx/>
                      <a:uFillTx/>
                      <a:latin typeface="微软雅黑" pitchFamily="34" charset="-122"/>
                      <a:ea typeface="微软雅黑" pitchFamily="34" charset="-122"/>
                    </a:rPr>
                    <a:t>数据</a:t>
                  </a:r>
                  <a:endParaRPr kumimoji="0" lang="en-US" altLang="zh-CN" sz="1800" b="1" i="0" u="none" strike="noStrike" kern="0" cap="none" spc="0" normalizeH="0" baseline="0" noProof="0">
                    <a:ln>
                      <a:noFill/>
                    </a:ln>
                    <a:solidFill>
                      <a:srgbClr val="000000"/>
                    </a:solidFill>
                    <a:effectLst/>
                    <a:uLnTx/>
                    <a:uFillTx/>
                    <a:latin typeface="微软雅黑" pitchFamily="34" charset="-122"/>
                    <a:ea typeface="微软雅黑" pitchFamily="34" charset="-122"/>
                  </a:endParaRPr>
                </a:p>
              </p:txBody>
            </p:sp>
          </p:grpSp>
        </p:grpSp>
        <p:sp>
          <p:nvSpPr>
            <p:cNvPr id="37" name="Text Box 119"/>
            <p:cNvSpPr txBox="1">
              <a:spLocks noChangeArrowheads="1"/>
            </p:cNvSpPr>
            <p:nvPr/>
          </p:nvSpPr>
          <p:spPr bwMode="auto">
            <a:xfrm>
              <a:off x="430" y="2047"/>
              <a:ext cx="59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1800" b="1" i="0" u="none" strike="noStrike" kern="0" cap="none" spc="0" normalizeH="0" baseline="0" noProof="0">
                  <a:ln>
                    <a:noFill/>
                  </a:ln>
                  <a:solidFill>
                    <a:srgbClr val="3399FF"/>
                  </a:solidFill>
                  <a:effectLst/>
                  <a:uLnTx/>
                  <a:uFillTx/>
                  <a:latin typeface="Arial" charset="0"/>
                  <a:ea typeface="宋体" charset="-122"/>
                </a:rPr>
                <a:t>地址</a:t>
              </a:r>
              <a:r>
                <a:rPr kumimoji="1" lang="en-US" altLang="zh-CN" sz="1800" b="1" i="0" u="none" strike="noStrike" kern="0" cap="none" spc="0" normalizeH="0" baseline="0" noProof="0">
                  <a:ln>
                    <a:noFill/>
                  </a:ln>
                  <a:solidFill>
                    <a:srgbClr val="3399FF"/>
                  </a:solidFill>
                  <a:effectLst/>
                  <a:uLnTx/>
                  <a:uFillTx/>
                  <a:latin typeface="Arial" charset="0"/>
                  <a:ea typeface="宋体" charset="-122"/>
                </a:rPr>
                <a:t>A</a:t>
              </a:r>
              <a:endParaRPr kumimoji="1" lang="en-US" altLang="zh-CN" sz="1800" b="1" i="0" u="none" strike="noStrike" kern="0" cap="none" spc="0" normalizeH="0" baseline="0" noProof="0">
                <a:ln>
                  <a:noFill/>
                </a:ln>
                <a:solidFill>
                  <a:srgbClr val="3399FF"/>
                </a:solidFill>
                <a:effectLst/>
                <a:uLnTx/>
                <a:uFillTx/>
                <a:latin typeface="Arial" charset="0"/>
                <a:ea typeface="宋体" charset="-122"/>
              </a:endParaRPr>
            </a:p>
          </p:txBody>
        </p:sp>
        <p:sp>
          <p:nvSpPr>
            <p:cNvPr id="38"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9" name="Line 121"/>
            <p:cNvSpPr>
              <a:spLocks noChangeShapeType="1"/>
            </p:cNvSpPr>
            <p:nvPr/>
          </p:nvSpPr>
          <p:spPr bwMode="auto">
            <a:xfrm>
              <a:off x="1337" y="1933"/>
              <a:ext cx="590" cy="0"/>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40" name="Line 122"/>
            <p:cNvSpPr>
              <a:spLocks noChangeShapeType="1"/>
            </p:cNvSpPr>
            <p:nvPr/>
          </p:nvSpPr>
          <p:spPr bwMode="auto">
            <a:xfrm>
              <a:off x="1496" y="1774"/>
              <a:ext cx="0" cy="545"/>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41" name="Text Box 123"/>
            <p:cNvSpPr txBox="1">
              <a:spLocks noChangeArrowheads="1"/>
            </p:cNvSpPr>
            <p:nvPr/>
          </p:nvSpPr>
          <p:spPr bwMode="auto">
            <a:xfrm>
              <a:off x="1450" y="2068"/>
              <a:ext cx="45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1100" b="1" i="0" u="none" strike="noStrike" kern="0" cap="none" spc="0" normalizeH="0" baseline="0" noProof="0">
                  <a:ln>
                    <a:noFill/>
                  </a:ln>
                  <a:solidFill>
                    <a:srgbClr val="000000"/>
                  </a:solidFill>
                  <a:effectLst/>
                  <a:uLnTx/>
                  <a:uFillTx/>
                  <a:latin typeface="Arial" charset="0"/>
                  <a:ea typeface="宋体" charset="-122"/>
                </a:rPr>
                <a:t>4096</a:t>
              </a:r>
              <a:r>
                <a:rPr kumimoji="1" lang="zh-CN" altLang="en-US" sz="1100" b="1" i="0" u="none" strike="noStrike" kern="0" cap="none" spc="0" normalizeH="0" baseline="0" noProof="0">
                  <a:ln>
                    <a:noFill/>
                  </a:ln>
                  <a:solidFill>
                    <a:srgbClr val="000000"/>
                  </a:solidFill>
                  <a:effectLst/>
                  <a:uLnTx/>
                  <a:uFillTx/>
                  <a:latin typeface="Arial" charset="0"/>
                  <a:ea typeface="宋体" charset="-122"/>
                </a:rPr>
                <a:t>行</a:t>
              </a:r>
              <a:endParaRPr kumimoji="1" lang="zh-CN" altLang="en-US" sz="1100" b="1" i="0" u="none" strike="noStrike" kern="0" cap="none" spc="0" normalizeH="0" baseline="0" noProof="0">
                <a:ln>
                  <a:noFill/>
                </a:ln>
                <a:solidFill>
                  <a:srgbClr val="000000"/>
                </a:solidFill>
                <a:effectLst/>
                <a:uLnTx/>
                <a:uFillTx/>
                <a:latin typeface="Arial" charset="0"/>
                <a:ea typeface="宋体" charset="-122"/>
              </a:endParaRPr>
            </a:p>
          </p:txBody>
        </p:sp>
      </p:grpSp>
      <p:sp>
        <p:nvSpPr>
          <p:cNvPr id="129" name="Text Box 6"/>
          <p:cNvSpPr txBox="1">
            <a:spLocks noChangeAspect="1" noChangeArrowheads="1"/>
          </p:cNvSpPr>
          <p:nvPr/>
        </p:nvSpPr>
        <p:spPr bwMode="auto">
          <a:xfrm>
            <a:off x="6332811" y="1506447"/>
            <a:ext cx="2775693" cy="329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285750" indent="-285750" eaLnBrk="0" hangingPunct="0">
              <a:lnSpc>
                <a:spcPct val="130000"/>
              </a:lnSpc>
              <a:buFont typeface="Wingdings" charset="2"/>
              <a:buChar char="Ø"/>
            </a:pPr>
            <a:r>
              <a:rPr lang="zh-CN" altLang="en-US" sz="2000" b="1" dirty="0">
                <a:solidFill>
                  <a:srgbClr val="000000"/>
                </a:solidFill>
                <a:latin typeface="微软雅黑" pitchFamily="34" charset="-122"/>
                <a:ea typeface="微软雅黑" pitchFamily="34" charset="-122"/>
              </a:rPr>
              <a:t>行地址、列地址各</a:t>
            </a:r>
            <a:r>
              <a:rPr lang="en-US" altLang="zh-CN" sz="2000" b="1" dirty="0">
                <a:solidFill>
                  <a:srgbClr val="000000"/>
                </a:solidFill>
                <a:latin typeface="微软雅黑" pitchFamily="34" charset="-122"/>
                <a:ea typeface="微软雅黑" pitchFamily="34" charset="-122"/>
              </a:rPr>
              <a:t>12</a:t>
            </a:r>
            <a:r>
              <a:rPr lang="zh-CN" altLang="en-US" sz="2000" b="1" dirty="0">
                <a:solidFill>
                  <a:srgbClr val="000000"/>
                </a:solidFill>
                <a:latin typeface="微软雅黑" pitchFamily="34" charset="-122"/>
                <a:ea typeface="微软雅黑" pitchFamily="34" charset="-122"/>
              </a:rPr>
              <a:t>位</a:t>
            </a:r>
            <a:endParaRPr lang="zh-CN" altLang="en-US" sz="2000" b="1" dirty="0">
              <a:solidFill>
                <a:srgbClr val="000000"/>
              </a:solidFill>
              <a:latin typeface="微软雅黑" pitchFamily="34" charset="-122"/>
              <a:ea typeface="微软雅黑" pitchFamily="34" charset="-122"/>
            </a:endParaRPr>
          </a:p>
          <a:p>
            <a:pPr marL="285750" indent="-285750" eaLnBrk="0" hangingPunct="0">
              <a:lnSpc>
                <a:spcPct val="130000"/>
              </a:lnSpc>
              <a:buFont typeface="Wingdings" charset="2"/>
              <a:buChar char="Ø"/>
            </a:pPr>
            <a:r>
              <a:rPr lang="zh-CN" altLang="en-US" sz="2000" b="1" dirty="0">
                <a:solidFill>
                  <a:srgbClr val="000000"/>
                </a:solidFill>
                <a:latin typeface="微软雅黑" pitchFamily="34" charset="-122"/>
                <a:ea typeface="微软雅黑" pitchFamily="34" charset="-122"/>
              </a:rPr>
              <a:t>每行共</a:t>
            </a:r>
            <a:r>
              <a:rPr lang="en-US" altLang="zh-CN" sz="2000" b="1" dirty="0">
                <a:solidFill>
                  <a:srgbClr val="000000"/>
                </a:solidFill>
                <a:latin typeface="微软雅黑" pitchFamily="34" charset="-122"/>
                <a:ea typeface="微软雅黑" pitchFamily="34" charset="-122"/>
              </a:rPr>
              <a:t>4096</a:t>
            </a:r>
            <a:r>
              <a:rPr lang="zh-CN" altLang="en-US" sz="2000" b="1" dirty="0">
                <a:solidFill>
                  <a:srgbClr val="000000"/>
                </a:solidFill>
                <a:latin typeface="微软雅黑" pitchFamily="34" charset="-122"/>
                <a:ea typeface="微软雅黑" pitchFamily="34" charset="-122"/>
              </a:rPr>
              <a:t>列</a:t>
            </a:r>
            <a:r>
              <a:rPr lang="en-US" altLang="zh-CN" sz="2000" b="1" dirty="0">
                <a:solidFill>
                  <a:srgbClr val="000000"/>
                </a:solidFill>
                <a:latin typeface="微软雅黑" pitchFamily="34" charset="-122"/>
                <a:ea typeface="微软雅黑" pitchFamily="34" charset="-122"/>
              </a:rPr>
              <a:t>(8</a:t>
            </a:r>
            <a:r>
              <a:rPr lang="zh-CN" altLang="en-US" sz="2000" b="1" dirty="0">
                <a:solidFill>
                  <a:srgbClr val="000000"/>
                </a:solidFill>
                <a:latin typeface="微软雅黑" pitchFamily="34" charset="-122"/>
                <a:ea typeface="微软雅黑" pitchFamily="34" charset="-122"/>
              </a:rPr>
              <a:t>位</a:t>
            </a:r>
            <a:r>
              <a:rPr lang="en-US" altLang="zh-CN" sz="2000" b="1" dirty="0">
                <a:solidFill>
                  <a:srgbClr val="000000"/>
                </a:solidFill>
                <a:latin typeface="微软雅黑" pitchFamily="34" charset="-122"/>
                <a:ea typeface="微软雅黑" pitchFamily="34" charset="-122"/>
              </a:rPr>
              <a:t>/</a:t>
            </a:r>
            <a:r>
              <a:rPr lang="zh-CN" altLang="en-US" sz="2000" b="1" dirty="0">
                <a:solidFill>
                  <a:srgbClr val="000000"/>
                </a:solidFill>
                <a:latin typeface="微软雅黑" pitchFamily="34" charset="-122"/>
                <a:ea typeface="微软雅黑" pitchFamily="34" charset="-122"/>
              </a:rPr>
              <a:t>列</a:t>
            </a:r>
            <a:r>
              <a:rPr lang="en-US" altLang="zh-CN" sz="2000" b="1" dirty="0">
                <a:solidFill>
                  <a:srgbClr val="000000"/>
                </a:solidFill>
                <a:latin typeface="微软雅黑" pitchFamily="34" charset="-122"/>
                <a:ea typeface="微软雅黑" pitchFamily="34" charset="-122"/>
              </a:rPr>
              <a:t>)</a:t>
            </a:r>
            <a:endParaRPr lang="en-US" altLang="zh-CN" sz="2000" b="1" dirty="0">
              <a:solidFill>
                <a:srgbClr val="000000"/>
              </a:solidFill>
              <a:latin typeface="微软雅黑" pitchFamily="34" charset="-122"/>
              <a:ea typeface="微软雅黑" pitchFamily="34" charset="-122"/>
            </a:endParaRPr>
          </a:p>
          <a:p>
            <a:pPr marL="285750" indent="-285750" eaLnBrk="0" hangingPunct="0">
              <a:lnSpc>
                <a:spcPct val="130000"/>
              </a:lnSpc>
              <a:buFont typeface="Wingdings" charset="2"/>
              <a:buChar char="Ø"/>
            </a:pPr>
            <a:r>
              <a:rPr lang="zh-CN" altLang="en-US" sz="2000" b="1" dirty="0">
                <a:solidFill>
                  <a:srgbClr val="000000"/>
                </a:solidFill>
                <a:latin typeface="微软雅黑" pitchFamily="34" charset="-122"/>
                <a:ea typeface="微软雅黑" pitchFamily="34" charset="-122"/>
              </a:rPr>
              <a:t>选中某一行并读出之后再由列地址选择其中的一列</a:t>
            </a:r>
            <a:r>
              <a:rPr lang="en-US" altLang="zh-CN" sz="2000" b="1" dirty="0">
                <a:solidFill>
                  <a:srgbClr val="000000"/>
                </a:solidFill>
                <a:latin typeface="微软雅黑" pitchFamily="34" charset="-122"/>
                <a:ea typeface="微软雅黑" pitchFamily="34" charset="-122"/>
              </a:rPr>
              <a:t>(8</a:t>
            </a:r>
            <a:r>
              <a:rPr lang="zh-CN" altLang="en-US" sz="2000" b="1" dirty="0">
                <a:solidFill>
                  <a:srgbClr val="000000"/>
                </a:solidFill>
                <a:latin typeface="微软雅黑" pitchFamily="34" charset="-122"/>
                <a:ea typeface="微软雅黑" pitchFamily="34" charset="-122"/>
              </a:rPr>
              <a:t>个二进位</a:t>
            </a:r>
            <a:r>
              <a:rPr lang="en-US" altLang="zh-CN" sz="2000" b="1" dirty="0">
                <a:solidFill>
                  <a:srgbClr val="000000"/>
                </a:solidFill>
                <a:latin typeface="微软雅黑" pitchFamily="34" charset="-122"/>
                <a:ea typeface="微软雅黑" pitchFamily="34" charset="-122"/>
              </a:rPr>
              <a:t>) </a:t>
            </a:r>
            <a:r>
              <a:rPr lang="zh-CN" altLang="en-US" sz="2000" b="1" dirty="0">
                <a:solidFill>
                  <a:srgbClr val="000000"/>
                </a:solidFill>
                <a:latin typeface="微软雅黑" pitchFamily="34" charset="-122"/>
                <a:ea typeface="微软雅黑" pitchFamily="34" charset="-122"/>
              </a:rPr>
              <a:t>送出</a:t>
            </a:r>
            <a:endParaRPr lang="zh-CN" altLang="en-US" sz="2000" b="1" dirty="0">
              <a:solidFill>
                <a:srgbClr val="000000"/>
              </a:solidFill>
              <a:latin typeface="微软雅黑" pitchFamily="34" charset="-122"/>
              <a:ea typeface="微软雅黑"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endParaRPr lang="zh-CN" altLang="en-US" dirty="0"/>
          </a:p>
        </p:txBody>
      </p:sp>
      <p:sp>
        <p:nvSpPr>
          <p:cNvPr id="3" name="内容占位符 2"/>
          <p:cNvSpPr>
            <a:spLocks noGrp="1"/>
          </p:cNvSpPr>
          <p:nvPr>
            <p:ph idx="1"/>
          </p:nvPr>
        </p:nvSpPr>
        <p:spPr/>
        <p:txBody>
          <a:bodyPr/>
          <a:lstStyle/>
          <a:p>
            <a:pPr marL="0" indent="0">
              <a:buNone/>
            </a:pPr>
            <a:r>
              <a:rPr lang="zh-CN" altLang="en-US" dirty="0"/>
              <a:t>袁老师第</a:t>
            </a:r>
            <a:r>
              <a:rPr lang="en-US" altLang="zh-CN" dirty="0"/>
              <a:t>2</a:t>
            </a:r>
            <a:r>
              <a:rPr lang="zh-CN" altLang="en-US" dirty="0"/>
              <a:t>版教材第</a:t>
            </a:r>
            <a:r>
              <a:rPr lang="en-US" altLang="zh-CN" dirty="0"/>
              <a:t>7</a:t>
            </a:r>
            <a:r>
              <a:rPr lang="zh-CN" altLang="en-US" dirty="0"/>
              <a:t>章课后习题：</a:t>
            </a:r>
            <a:endParaRPr lang="en-US" altLang="zh-CN" dirty="0"/>
          </a:p>
          <a:p>
            <a:pPr marL="0" indent="0">
              <a:buNone/>
            </a:pPr>
            <a:r>
              <a:rPr lang="en-US" altLang="zh-CN" dirty="0"/>
              <a:t>2</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7</a:t>
            </a:r>
            <a:r>
              <a:rPr lang="zh-CN" altLang="en-US" dirty="0"/>
              <a:t>）、（</a:t>
            </a:r>
            <a:r>
              <a:rPr lang="en-US" altLang="zh-CN" dirty="0"/>
              <a:t>8</a:t>
            </a:r>
            <a:r>
              <a:rPr lang="zh-CN" altLang="en-US" dirty="0"/>
              <a:t>）</a:t>
            </a:r>
            <a:endParaRPr lang="en-US" altLang="zh-CN" dirty="0"/>
          </a:p>
          <a:p>
            <a:pPr marL="0" indent="0">
              <a:buNone/>
            </a:pPr>
            <a:r>
              <a:rPr lang="en-US" altLang="zh-CN" dirty="0" smtClean="0"/>
              <a:t>5</a:t>
            </a:r>
            <a:endParaRPr lang="en-US" altLang="zh-CN" dirty="0" smtClean="0"/>
          </a:p>
          <a:p>
            <a:pPr marL="0" indent="0">
              <a:buNone/>
            </a:pPr>
            <a:r>
              <a:rPr lang="en-US" altLang="zh-CN" dirty="0"/>
              <a:t>6</a:t>
            </a:r>
            <a:endParaRPr lang="en-US" altLang="zh-CN" dirty="0"/>
          </a:p>
          <a:p>
            <a:pPr marL="0" indent="0">
              <a:buNone/>
            </a:pPr>
            <a:r>
              <a:rPr lang="en-US" altLang="zh-CN" dirty="0"/>
              <a:t>10</a:t>
            </a:r>
            <a:endParaRPr lang="en-US" altLang="zh-CN" dirty="0"/>
          </a:p>
          <a:p>
            <a:pPr marL="0" indent="0">
              <a:buNone/>
            </a:pPr>
            <a:r>
              <a:rPr lang="en-US" altLang="zh-CN" dirty="0" smtClean="0"/>
              <a:t>11</a:t>
            </a:r>
            <a:endParaRPr lang="en-US" altLang="zh-CN" dirty="0" smtClean="0"/>
          </a:p>
          <a:p>
            <a:pPr marL="0" indent="0">
              <a:buNone/>
            </a:pPr>
            <a:r>
              <a:rPr lang="en-US" altLang="zh-CN" dirty="0" smtClean="0"/>
              <a:t>15</a:t>
            </a:r>
            <a:endParaRPr lang="en-US" altLang="zh-CN" dirty="0"/>
          </a:p>
          <a:p>
            <a:pPr marL="0" indent="0">
              <a:buNone/>
            </a:pPr>
            <a:r>
              <a:rPr lang="en-US" altLang="zh-CN" dirty="0" smtClean="0"/>
              <a:t>17</a:t>
            </a:r>
            <a:endParaRPr lang="en-US" altLang="zh-CN" dirty="0" smtClean="0"/>
          </a:p>
          <a:p>
            <a:pPr marL="0" indent="0">
              <a:buNone/>
            </a:pPr>
            <a:r>
              <a:rPr lang="en-US" altLang="zh-CN" smtClean="0"/>
              <a:t>22</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7.3</a:t>
            </a:r>
            <a:r>
              <a:rPr lang="zh-CN" altLang="en-US" sz="2800" dirty="0"/>
              <a:t>存储器芯片的扩展及其与</a:t>
            </a:r>
            <a:r>
              <a:rPr lang="en-US" altLang="zh-CN" sz="2800" dirty="0"/>
              <a:t>CPU</a:t>
            </a:r>
            <a:r>
              <a:rPr lang="zh-CN" altLang="en-US" sz="2800" dirty="0"/>
              <a:t>的连接</a:t>
            </a:r>
            <a:endParaRPr lang="zh-CN" altLang="en-US" sz="2800" dirty="0"/>
          </a:p>
        </p:txBody>
      </p:sp>
      <p:sp>
        <p:nvSpPr>
          <p:cNvPr id="3" name="内容占位符 2"/>
          <p:cNvSpPr>
            <a:spLocks noGrp="1"/>
          </p:cNvSpPr>
          <p:nvPr>
            <p:ph idx="1"/>
          </p:nvPr>
        </p:nvSpPr>
        <p:spPr>
          <a:xfrm>
            <a:off x="107504" y="671523"/>
            <a:ext cx="8280920" cy="813261"/>
          </a:xfrm>
        </p:spPr>
        <p:txBody>
          <a:bodyPr/>
          <a:lstStyle/>
          <a:p>
            <a:pPr marL="0" indent="0">
              <a:buNone/>
            </a:pPr>
            <a:r>
              <a:rPr lang="en-US" altLang="zh-CN" dirty="0"/>
              <a:t>7.3.2 </a:t>
            </a:r>
            <a:r>
              <a:rPr lang="zh-CN" altLang="en-US" dirty="0"/>
              <a:t>存储器芯片的扩展  </a:t>
            </a:r>
            <a:r>
              <a:rPr lang="en-US" altLang="zh-CN" dirty="0">
                <a:solidFill>
                  <a:srgbClr val="063DE8"/>
                </a:solidFill>
                <a:latin typeface="微软雅黑" pitchFamily="34" charset="-122"/>
              </a:rPr>
              <a:t> </a:t>
            </a:r>
            <a:endParaRPr lang="en-US" altLang="zh-CN" dirty="0">
              <a:solidFill>
                <a:srgbClr val="063DE8"/>
              </a:solidFill>
              <a:latin typeface="微软雅黑" pitchFamily="34" charset="-122"/>
            </a:endParaRPr>
          </a:p>
          <a:p>
            <a:pPr marL="0" indent="0">
              <a:buNone/>
            </a:pPr>
            <a:r>
              <a:rPr lang="zh-CN" altLang="en-US" dirty="0">
                <a:solidFill>
                  <a:srgbClr val="063DE8"/>
                </a:solidFill>
                <a:latin typeface="微软雅黑" pitchFamily="34" charset="-122"/>
              </a:rPr>
              <a:t>举例：用</a:t>
            </a:r>
            <a:r>
              <a:rPr lang="en-US" altLang="zh-CN" dirty="0">
                <a:solidFill>
                  <a:srgbClr val="063DE8"/>
                </a:solidFill>
                <a:latin typeface="微软雅黑" pitchFamily="34" charset="-122"/>
              </a:rPr>
              <a:t>8</a:t>
            </a:r>
            <a:r>
              <a:rPr lang="zh-CN" altLang="en-US" dirty="0">
                <a:solidFill>
                  <a:srgbClr val="063DE8"/>
                </a:solidFill>
                <a:latin typeface="微软雅黑" pitchFamily="34" charset="-122"/>
              </a:rPr>
              <a:t>个</a:t>
            </a:r>
            <a:r>
              <a:rPr lang="en-US" altLang="zh-CN" dirty="0">
                <a:solidFill>
                  <a:srgbClr val="063DE8"/>
                </a:solidFill>
                <a:latin typeface="微软雅黑" pitchFamily="34" charset="-122"/>
              </a:rPr>
              <a:t>16MX8</a:t>
            </a:r>
            <a:r>
              <a:rPr lang="zh-CN" altLang="en-US" dirty="0">
                <a:solidFill>
                  <a:srgbClr val="063DE8"/>
                </a:solidFill>
                <a:latin typeface="微软雅黑" pitchFamily="34" charset="-122"/>
              </a:rPr>
              <a:t>位的</a:t>
            </a:r>
            <a:r>
              <a:rPr lang="en-US" altLang="zh-CN" dirty="0">
                <a:solidFill>
                  <a:srgbClr val="063DE8"/>
                </a:solidFill>
                <a:latin typeface="微软雅黑" pitchFamily="34" charset="-122"/>
              </a:rPr>
              <a:t>DRAM</a:t>
            </a:r>
            <a:r>
              <a:rPr lang="zh-CN" altLang="en-US" dirty="0">
                <a:solidFill>
                  <a:srgbClr val="063DE8"/>
                </a:solidFill>
                <a:latin typeface="微软雅黑" pitchFamily="34" charset="-122"/>
              </a:rPr>
              <a:t>芯片扩展成一个</a:t>
            </a:r>
            <a:r>
              <a:rPr lang="en-US" altLang="zh-CN" dirty="0">
                <a:solidFill>
                  <a:srgbClr val="063DE8"/>
                </a:solidFill>
                <a:latin typeface="微软雅黑" pitchFamily="34" charset="-122"/>
              </a:rPr>
              <a:t>128MB</a:t>
            </a:r>
            <a:r>
              <a:rPr lang="zh-CN" altLang="en-US" dirty="0">
                <a:solidFill>
                  <a:srgbClr val="063DE8"/>
                </a:solidFill>
                <a:latin typeface="微软雅黑" pitchFamily="34" charset="-122"/>
              </a:rPr>
              <a:t>内存条</a:t>
            </a:r>
            <a:endParaRPr lang="zh-CN" altLang="en-US" dirty="0">
              <a:solidFill>
                <a:srgbClr val="063DE8"/>
              </a:solidFill>
              <a:latin typeface="微软雅黑" pitchFamily="34" charset="-122"/>
            </a:endParaRP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grpSp>
        <p:nvGrpSpPr>
          <p:cNvPr id="9" name="Group 7"/>
          <p:cNvGrpSpPr/>
          <p:nvPr/>
        </p:nvGrpSpPr>
        <p:grpSpPr bwMode="auto">
          <a:xfrm>
            <a:off x="202519" y="1574110"/>
            <a:ext cx="7094736" cy="4824536"/>
            <a:chOff x="430" y="872"/>
            <a:chExt cx="4384" cy="3064"/>
          </a:xfrm>
        </p:grpSpPr>
        <p:sp>
          <p:nvSpPr>
            <p:cNvPr id="10" name="Text Box 8"/>
            <p:cNvSpPr txBox="1">
              <a:spLocks noChangeAspect="1" noChangeArrowheads="1"/>
            </p:cNvSpPr>
            <p:nvPr/>
          </p:nvSpPr>
          <p:spPr bwMode="auto">
            <a:xfrm>
              <a:off x="4060" y="3100"/>
              <a:ext cx="7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Helvetica" pitchFamily="34" charset="0"/>
                  <a:ea typeface="微软雅黑" pitchFamily="34" charset="-122"/>
                </a:rPr>
                <a:t>存储控制器</a:t>
              </a:r>
              <a:endParaRPr kumimoji="0" lang="zh-CN" altLang="en-US" sz="1800" b="1" i="0" u="none" strike="noStrike" kern="0" cap="none" spc="0" normalizeH="0" baseline="0" noProof="0">
                <a:ln>
                  <a:noFill/>
                </a:ln>
                <a:solidFill>
                  <a:srgbClr val="000000"/>
                </a:solidFill>
                <a:effectLst/>
                <a:uLnTx/>
                <a:uFillTx/>
                <a:latin typeface="Helvetica" pitchFamily="34" charset="0"/>
                <a:ea typeface="微软雅黑" pitchFamily="34" charset="-122"/>
              </a:endParaRPr>
            </a:p>
          </p:txBody>
        </p:sp>
        <p:sp>
          <p:nvSpPr>
            <p:cNvPr id="11" name="Rectangle 9"/>
            <p:cNvSpPr>
              <a:spLocks noChangeAspect="1" noChangeArrowheads="1"/>
            </p:cNvSpPr>
            <p:nvPr/>
          </p:nvSpPr>
          <p:spPr bwMode="auto">
            <a:xfrm>
              <a:off x="1250" y="887"/>
              <a:ext cx="2832" cy="1506"/>
            </a:xfrm>
            <a:prstGeom prst="rect">
              <a:avLst/>
            </a:prstGeom>
            <a:solidFill>
              <a:srgbClr val="FFFFFF"/>
            </a:solidFill>
            <a:ln w="12700">
              <a:solidFill>
                <a:srgbClr val="000000"/>
              </a:solidFill>
              <a:miter lim="800000"/>
            </a:ln>
            <a:effectLst>
              <a:outerShdw dist="107763" dir="2700000" algn="ctr" rotWithShape="0">
                <a:srgbClr val="000004"/>
              </a:outerShdw>
            </a:effec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2" name="Rectangle 10"/>
            <p:cNvSpPr>
              <a:spLocks noChangeAspect="1" noChangeArrowheads="1"/>
            </p:cNvSpPr>
            <p:nvPr/>
          </p:nvSpPr>
          <p:spPr bwMode="auto">
            <a:xfrm>
              <a:off x="1527" y="2779"/>
              <a:ext cx="2524" cy="710"/>
            </a:xfrm>
            <a:prstGeom prst="rect">
              <a:avLst/>
            </a:prstGeom>
            <a:solidFill>
              <a:srgbClr val="FFFFFF"/>
            </a:solidFill>
            <a:ln w="12700">
              <a:solidFill>
                <a:srgbClr val="000000"/>
              </a:solidFill>
              <a:miter lim="800000"/>
            </a:ln>
            <a:effectLst>
              <a:outerShdw dist="107763" dir="2700000" algn="ctr" rotWithShape="0">
                <a:srgbClr val="000004"/>
              </a:outerShdw>
            </a:effec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3" name="Rectangle 11"/>
            <p:cNvSpPr>
              <a:spLocks noChangeAspect="1" noChangeArrowheads="1"/>
            </p:cNvSpPr>
            <p:nvPr/>
          </p:nvSpPr>
          <p:spPr bwMode="auto">
            <a:xfrm>
              <a:off x="3236" y="1304"/>
              <a:ext cx="613" cy="545"/>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4" name="Rectangle 12"/>
            <p:cNvSpPr>
              <a:spLocks noChangeAspect="1" noChangeArrowheads="1"/>
            </p:cNvSpPr>
            <p:nvPr/>
          </p:nvSpPr>
          <p:spPr bwMode="auto">
            <a:xfrm>
              <a:off x="2963" y="1372"/>
              <a:ext cx="614" cy="546"/>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5" name="Rectangle 13"/>
            <p:cNvSpPr>
              <a:spLocks noChangeAspect="1" noChangeArrowheads="1"/>
            </p:cNvSpPr>
            <p:nvPr/>
          </p:nvSpPr>
          <p:spPr bwMode="auto">
            <a:xfrm>
              <a:off x="2690" y="1441"/>
              <a:ext cx="614" cy="545"/>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6" name="Rectangle 14"/>
            <p:cNvSpPr>
              <a:spLocks noChangeAspect="1" noChangeArrowheads="1"/>
            </p:cNvSpPr>
            <p:nvPr/>
          </p:nvSpPr>
          <p:spPr bwMode="auto">
            <a:xfrm>
              <a:off x="2418" y="1508"/>
              <a:ext cx="613" cy="546"/>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7" name="Rectangle 15"/>
            <p:cNvSpPr>
              <a:spLocks noChangeAspect="1" noChangeArrowheads="1"/>
            </p:cNvSpPr>
            <p:nvPr/>
          </p:nvSpPr>
          <p:spPr bwMode="auto">
            <a:xfrm>
              <a:off x="2145" y="1577"/>
              <a:ext cx="614" cy="546"/>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8" name="Rectangle 16"/>
            <p:cNvSpPr>
              <a:spLocks noChangeAspect="1" noChangeArrowheads="1"/>
            </p:cNvSpPr>
            <p:nvPr/>
          </p:nvSpPr>
          <p:spPr bwMode="auto">
            <a:xfrm>
              <a:off x="1872" y="1645"/>
              <a:ext cx="614" cy="545"/>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9" name="Rectangle 17"/>
            <p:cNvSpPr>
              <a:spLocks noChangeAspect="1" noChangeArrowheads="1"/>
            </p:cNvSpPr>
            <p:nvPr/>
          </p:nvSpPr>
          <p:spPr bwMode="auto">
            <a:xfrm>
              <a:off x="1599" y="1713"/>
              <a:ext cx="613" cy="546"/>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0" name="Rectangle 18"/>
            <p:cNvSpPr>
              <a:spLocks noChangeAspect="1" noChangeArrowheads="1"/>
            </p:cNvSpPr>
            <p:nvPr/>
          </p:nvSpPr>
          <p:spPr bwMode="auto">
            <a:xfrm>
              <a:off x="1326" y="1782"/>
              <a:ext cx="614" cy="545"/>
            </a:xfrm>
            <a:prstGeom prst="rect">
              <a:avLst/>
            </a:prstGeom>
            <a:solidFill>
              <a:srgbClr val="FFFFFF"/>
            </a:solidFill>
            <a:ln w="12700">
              <a:solidFill>
                <a:srgbClr val="000000"/>
              </a:solidFill>
              <a:miter lim="800000"/>
            </a:ln>
          </p:spPr>
          <p:txBody>
            <a:bodyPr wrap="none" lIns="88950" tIns="44480" rIns="88950" bIns="44480"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000000"/>
                </a:solidFill>
                <a:effectLst/>
                <a:uLnTx/>
                <a:uFillTx/>
                <a:latin typeface="Helvetica" pitchFamily="34" charset="0"/>
                <a:ea typeface="宋体" charset="-122"/>
              </a:endParaRPr>
            </a:p>
          </p:txBody>
        </p:sp>
        <p:grpSp>
          <p:nvGrpSpPr>
            <p:cNvPr id="21" name="Group 19"/>
            <p:cNvGrpSpPr/>
            <p:nvPr/>
          </p:nvGrpSpPr>
          <p:grpSpPr bwMode="auto">
            <a:xfrm>
              <a:off x="1065" y="872"/>
              <a:ext cx="2330" cy="2253"/>
              <a:chOff x="768" y="724"/>
              <a:chExt cx="2623" cy="2537"/>
            </a:xfrm>
          </p:grpSpPr>
          <p:sp>
            <p:nvSpPr>
              <p:cNvPr id="113" name="Line 20"/>
              <p:cNvSpPr>
                <a:spLocks noChangeAspect="1" noChangeShapeType="1"/>
              </p:cNvSpPr>
              <p:nvPr/>
            </p:nvSpPr>
            <p:spPr bwMode="auto">
              <a:xfrm>
                <a:off x="768" y="913"/>
                <a:ext cx="2623" cy="0"/>
              </a:xfrm>
              <a:prstGeom prst="line">
                <a:avLst/>
              </a:prstGeom>
              <a:noFill/>
              <a:ln w="38100">
                <a:solidFill>
                  <a:srgbClr val="99CC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grpSp>
            <p:nvGrpSpPr>
              <p:cNvPr id="114" name="Group 21"/>
              <p:cNvGrpSpPr/>
              <p:nvPr/>
            </p:nvGrpSpPr>
            <p:grpSpPr bwMode="auto">
              <a:xfrm>
                <a:off x="768" y="724"/>
                <a:ext cx="2610" cy="2537"/>
                <a:chOff x="768" y="724"/>
                <a:chExt cx="2610" cy="2537"/>
              </a:xfrm>
            </p:grpSpPr>
            <p:sp>
              <p:nvSpPr>
                <p:cNvPr id="115" name="Text Box 22"/>
                <p:cNvSpPr txBox="1">
                  <a:spLocks noChangeAspect="1" noChangeArrowheads="1"/>
                </p:cNvSpPr>
                <p:nvPr/>
              </p:nvSpPr>
              <p:spPr bwMode="auto">
                <a:xfrm>
                  <a:off x="1769" y="724"/>
                  <a:ext cx="12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Courier New" pitchFamily="49" charset="0"/>
                      <a:ea typeface="宋体" charset="-122"/>
                    </a:rPr>
                    <a:t>(</a:t>
                  </a:r>
                  <a:r>
                    <a:rPr kumimoji="0" lang="zh-CN" altLang="en-US" sz="1400" b="1" i="0" u="none" strike="noStrike" kern="0" cap="none" spc="0" normalizeH="0" baseline="0" noProof="0">
                      <a:ln>
                        <a:noFill/>
                      </a:ln>
                      <a:solidFill>
                        <a:srgbClr val="0099FF"/>
                      </a:solidFill>
                      <a:effectLst/>
                      <a:uLnTx/>
                      <a:uFillTx/>
                      <a:latin typeface="Courier New" pitchFamily="49" charset="0"/>
                      <a:ea typeface="宋体" charset="-122"/>
                    </a:rPr>
                    <a:t>行地址</a:t>
                  </a:r>
                  <a:r>
                    <a:rPr kumimoji="0" lang="en-US" altLang="zh-CN" sz="1400" b="1" i="0" u="none" strike="noStrike" kern="0" cap="none" spc="0" normalizeH="0" baseline="0" noProof="0">
                      <a:ln>
                        <a:noFill/>
                      </a:ln>
                      <a:solidFill>
                        <a:srgbClr val="0099FF"/>
                      </a:solidFill>
                      <a:effectLst/>
                      <a:uLnTx/>
                      <a:uFillTx/>
                      <a:latin typeface="Courier New" pitchFamily="49" charset="0"/>
                      <a:ea typeface="宋体" charset="-122"/>
                    </a:rPr>
                    <a:t>i, </a:t>
                  </a:r>
                  <a:r>
                    <a:rPr kumimoji="0" lang="zh-CN" altLang="en-US" sz="1400" b="1" i="0" u="none" strike="noStrike" kern="0" cap="none" spc="0" normalizeH="0" baseline="0" noProof="0">
                      <a:ln>
                        <a:noFill/>
                      </a:ln>
                      <a:solidFill>
                        <a:srgbClr val="0099FF"/>
                      </a:solidFill>
                      <a:effectLst/>
                      <a:uLnTx/>
                      <a:uFillTx/>
                      <a:latin typeface="Courier New" pitchFamily="49" charset="0"/>
                      <a:ea typeface="宋体" charset="-122"/>
                    </a:rPr>
                    <a:t>列地址</a:t>
                  </a:r>
                  <a:r>
                    <a:rPr kumimoji="0" lang="en-US" altLang="zh-CN" sz="1400" b="1" i="0" u="none" strike="noStrike" kern="0" cap="none" spc="0" normalizeH="0" baseline="0" noProof="0">
                      <a:ln>
                        <a:noFill/>
                      </a:ln>
                      <a:solidFill>
                        <a:srgbClr val="0099FF"/>
                      </a:solidFill>
                      <a:effectLst/>
                      <a:uLnTx/>
                      <a:uFillTx/>
                      <a:latin typeface="Courier New" pitchFamily="49" charset="0"/>
                      <a:ea typeface="宋体" charset="-122"/>
                    </a:rPr>
                    <a:t>j)</a:t>
                  </a:r>
                  <a:endParaRPr kumimoji="0" lang="en-US" altLang="zh-CN" sz="1400" b="1" i="0" u="none" strike="noStrike" kern="0" cap="none" spc="0" normalizeH="0" baseline="0" noProof="0">
                    <a:ln>
                      <a:noFill/>
                    </a:ln>
                    <a:solidFill>
                      <a:srgbClr val="0099FF"/>
                    </a:solidFill>
                    <a:effectLst/>
                    <a:uLnTx/>
                    <a:uFillTx/>
                    <a:latin typeface="Courier New" pitchFamily="49" charset="0"/>
                    <a:ea typeface="宋体" charset="-122"/>
                  </a:endParaRPr>
                </a:p>
              </p:txBody>
            </p:sp>
            <p:sp>
              <p:nvSpPr>
                <p:cNvPr id="116" name="Line 23"/>
                <p:cNvSpPr>
                  <a:spLocks noChangeAspect="1" noChangeShapeType="1"/>
                </p:cNvSpPr>
                <p:nvPr/>
              </p:nvSpPr>
              <p:spPr bwMode="auto">
                <a:xfrm>
                  <a:off x="3378" y="913"/>
                  <a:ext cx="0" cy="300"/>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17" name="Line 24"/>
                <p:cNvSpPr>
                  <a:spLocks noChangeAspect="1" noChangeShapeType="1"/>
                </p:cNvSpPr>
                <p:nvPr/>
              </p:nvSpPr>
              <p:spPr bwMode="auto">
                <a:xfrm>
                  <a:off x="3033" y="913"/>
                  <a:ext cx="0" cy="377"/>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18" name="Line 25"/>
                <p:cNvSpPr>
                  <a:spLocks noChangeAspect="1" noChangeShapeType="1"/>
                </p:cNvSpPr>
                <p:nvPr/>
              </p:nvSpPr>
              <p:spPr bwMode="auto">
                <a:xfrm>
                  <a:off x="2726" y="913"/>
                  <a:ext cx="0" cy="460"/>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19" name="Line 26"/>
                <p:cNvSpPr>
                  <a:spLocks noChangeAspect="1" noChangeShapeType="1"/>
                </p:cNvSpPr>
                <p:nvPr/>
              </p:nvSpPr>
              <p:spPr bwMode="auto">
                <a:xfrm>
                  <a:off x="2419" y="913"/>
                  <a:ext cx="0" cy="537"/>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0" name="Line 27"/>
                <p:cNvSpPr>
                  <a:spLocks noChangeAspect="1" noChangeShapeType="1"/>
                </p:cNvSpPr>
                <p:nvPr/>
              </p:nvSpPr>
              <p:spPr bwMode="auto">
                <a:xfrm>
                  <a:off x="2112" y="913"/>
                  <a:ext cx="0" cy="614"/>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1" name="Line 28"/>
                <p:cNvSpPr>
                  <a:spLocks noChangeAspect="1" noChangeShapeType="1"/>
                </p:cNvSpPr>
                <p:nvPr/>
              </p:nvSpPr>
              <p:spPr bwMode="auto">
                <a:xfrm>
                  <a:off x="1766" y="913"/>
                  <a:ext cx="0" cy="691"/>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2" name="Line 29"/>
                <p:cNvSpPr>
                  <a:spLocks noChangeAspect="1" noChangeShapeType="1"/>
                </p:cNvSpPr>
                <p:nvPr/>
              </p:nvSpPr>
              <p:spPr bwMode="auto">
                <a:xfrm>
                  <a:off x="1497" y="913"/>
                  <a:ext cx="0" cy="767"/>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3" name="Line 30"/>
                <p:cNvSpPr>
                  <a:spLocks noChangeAspect="1" noChangeShapeType="1"/>
                </p:cNvSpPr>
                <p:nvPr/>
              </p:nvSpPr>
              <p:spPr bwMode="auto">
                <a:xfrm>
                  <a:off x="1190" y="913"/>
                  <a:ext cx="0" cy="844"/>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4" name="Line 31"/>
                <p:cNvSpPr>
                  <a:spLocks noChangeAspect="1" noChangeShapeType="1"/>
                </p:cNvSpPr>
                <p:nvPr/>
              </p:nvSpPr>
              <p:spPr bwMode="auto">
                <a:xfrm flipH="1" flipV="1">
                  <a:off x="768" y="3255"/>
                  <a:ext cx="518" cy="6"/>
                </a:xfrm>
                <a:prstGeom prst="line">
                  <a:avLst/>
                </a:prstGeom>
                <a:noFill/>
                <a:ln w="38100">
                  <a:solidFill>
                    <a:srgbClr val="99CC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5" name="Line 32"/>
                <p:cNvSpPr>
                  <a:spLocks noChangeAspect="1" noChangeShapeType="1"/>
                </p:cNvSpPr>
                <p:nvPr/>
              </p:nvSpPr>
              <p:spPr bwMode="auto">
                <a:xfrm flipV="1">
                  <a:off x="768" y="913"/>
                  <a:ext cx="0" cy="2342"/>
                </a:xfrm>
                <a:prstGeom prst="line">
                  <a:avLst/>
                </a:prstGeom>
                <a:noFill/>
                <a:ln w="38100">
                  <a:solidFill>
                    <a:srgbClr val="99CC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grpSp>
        </p:grpSp>
        <p:sp>
          <p:nvSpPr>
            <p:cNvPr id="22" name="Rectangle 33"/>
            <p:cNvSpPr>
              <a:spLocks noChangeAspect="1" noChangeArrowheads="1"/>
            </p:cNvSpPr>
            <p:nvPr/>
          </p:nvSpPr>
          <p:spPr bwMode="auto">
            <a:xfrm>
              <a:off x="2105" y="1946"/>
              <a:ext cx="57" cy="63"/>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3" name="Rectangle 34"/>
            <p:cNvSpPr>
              <a:spLocks noChangeAspect="1" noChangeArrowheads="1"/>
            </p:cNvSpPr>
            <p:nvPr/>
          </p:nvSpPr>
          <p:spPr bwMode="auto">
            <a:xfrm>
              <a:off x="1844" y="2012"/>
              <a:ext cx="57" cy="62"/>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4" name="Rectangle 35"/>
            <p:cNvSpPr>
              <a:spLocks noChangeAspect="1" noChangeArrowheads="1"/>
            </p:cNvSpPr>
            <p:nvPr/>
          </p:nvSpPr>
          <p:spPr bwMode="auto">
            <a:xfrm>
              <a:off x="2378" y="1875"/>
              <a:ext cx="56" cy="63"/>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5" name="Rectangle 36"/>
            <p:cNvSpPr>
              <a:spLocks noChangeAspect="1" noChangeArrowheads="1"/>
            </p:cNvSpPr>
            <p:nvPr/>
          </p:nvSpPr>
          <p:spPr bwMode="auto">
            <a:xfrm>
              <a:off x="2653" y="1804"/>
              <a:ext cx="57" cy="63"/>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6" name="Rectangle 37"/>
            <p:cNvSpPr>
              <a:spLocks noChangeAspect="1" noChangeArrowheads="1"/>
            </p:cNvSpPr>
            <p:nvPr/>
          </p:nvSpPr>
          <p:spPr bwMode="auto">
            <a:xfrm>
              <a:off x="2934" y="1730"/>
              <a:ext cx="57" cy="62"/>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7" name="Rectangle 38"/>
            <p:cNvSpPr>
              <a:spLocks noChangeAspect="1" noChangeArrowheads="1"/>
            </p:cNvSpPr>
            <p:nvPr/>
          </p:nvSpPr>
          <p:spPr bwMode="auto">
            <a:xfrm>
              <a:off x="3202" y="1668"/>
              <a:ext cx="57" cy="62"/>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8" name="Rectangle 39"/>
            <p:cNvSpPr>
              <a:spLocks noChangeAspect="1" noChangeArrowheads="1"/>
            </p:cNvSpPr>
            <p:nvPr/>
          </p:nvSpPr>
          <p:spPr bwMode="auto">
            <a:xfrm>
              <a:off x="3474" y="1593"/>
              <a:ext cx="57" cy="6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9" name="Rectangle 40"/>
            <p:cNvSpPr>
              <a:spLocks noChangeAspect="1" noChangeArrowheads="1"/>
            </p:cNvSpPr>
            <p:nvPr/>
          </p:nvSpPr>
          <p:spPr bwMode="auto">
            <a:xfrm>
              <a:off x="3742" y="1526"/>
              <a:ext cx="57" cy="62"/>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0" name="Text Box 41"/>
            <p:cNvSpPr txBox="1">
              <a:spLocks noChangeAspect="1" noChangeArrowheads="1"/>
            </p:cNvSpPr>
            <p:nvPr/>
          </p:nvSpPr>
          <p:spPr bwMode="auto">
            <a:xfrm>
              <a:off x="1571" y="1758"/>
              <a:ext cx="3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33CC"/>
                  </a:solidFill>
                  <a:effectLst/>
                  <a:uLnTx/>
                  <a:uFillTx/>
                  <a:latin typeface="Helvetica" pitchFamily="34" charset="0"/>
                  <a:ea typeface="宋体" charset="-122"/>
                </a:rPr>
                <a:t>DRAM 7</a:t>
              </a:r>
              <a:endParaRPr kumimoji="0" lang="en-US" altLang="zh-CN" sz="1000" b="1" i="0" u="none" strike="noStrike" kern="0" cap="none" spc="0" normalizeH="0" baseline="0" noProof="0">
                <a:ln>
                  <a:noFill/>
                </a:ln>
                <a:solidFill>
                  <a:srgbClr val="0033CC"/>
                </a:solidFill>
                <a:effectLst/>
                <a:uLnTx/>
                <a:uFillTx/>
                <a:latin typeface="Helvetica" pitchFamily="34" charset="0"/>
                <a:ea typeface="宋体" charset="-122"/>
              </a:endParaRPr>
            </a:p>
          </p:txBody>
        </p:sp>
        <p:sp>
          <p:nvSpPr>
            <p:cNvPr id="31" name="Text Box 42"/>
            <p:cNvSpPr txBox="1">
              <a:spLocks noChangeAspect="1" noChangeArrowheads="1"/>
            </p:cNvSpPr>
            <p:nvPr/>
          </p:nvSpPr>
          <p:spPr bwMode="auto">
            <a:xfrm>
              <a:off x="3502" y="1264"/>
              <a:ext cx="38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33CC"/>
                  </a:solidFill>
                  <a:effectLst/>
                  <a:uLnTx/>
                  <a:uFillTx/>
                  <a:latin typeface="Helvetica" pitchFamily="34" charset="0"/>
                  <a:ea typeface="宋体" charset="-122"/>
                </a:rPr>
                <a:t>DRAM 0</a:t>
              </a:r>
              <a:endParaRPr kumimoji="0" lang="en-US" altLang="zh-CN" sz="1000" b="1" i="0" u="none" strike="noStrike" kern="0" cap="none" spc="0" normalizeH="0" baseline="0" noProof="0">
                <a:ln>
                  <a:noFill/>
                </a:ln>
                <a:solidFill>
                  <a:srgbClr val="0033CC"/>
                </a:solidFill>
                <a:effectLst/>
                <a:uLnTx/>
                <a:uFillTx/>
                <a:latin typeface="Helvetica" pitchFamily="34" charset="0"/>
                <a:ea typeface="宋体" charset="-122"/>
              </a:endParaRPr>
            </a:p>
          </p:txBody>
        </p:sp>
        <p:grpSp>
          <p:nvGrpSpPr>
            <p:cNvPr id="32" name="Group 43"/>
            <p:cNvGrpSpPr/>
            <p:nvPr/>
          </p:nvGrpSpPr>
          <p:grpSpPr bwMode="auto">
            <a:xfrm>
              <a:off x="1689" y="2917"/>
              <a:ext cx="2286" cy="428"/>
              <a:chOff x="1471" y="3026"/>
              <a:chExt cx="2575" cy="482"/>
            </a:xfrm>
          </p:grpSpPr>
          <p:sp>
            <p:nvSpPr>
              <p:cNvPr id="86" name="Text Box 44"/>
              <p:cNvSpPr txBox="1">
                <a:spLocks noChangeAspect="1" noChangeArrowheads="1"/>
              </p:cNvSpPr>
              <p:nvPr/>
            </p:nvSpPr>
            <p:spPr bwMode="auto">
              <a:xfrm>
                <a:off x="3891"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0</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87" name="Text Box 45"/>
              <p:cNvSpPr txBox="1">
                <a:spLocks noChangeAspect="1" noChangeArrowheads="1"/>
              </p:cNvSpPr>
              <p:nvPr/>
            </p:nvSpPr>
            <p:spPr bwMode="auto">
              <a:xfrm>
                <a:off x="269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31</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88" name="Text Box 46"/>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7</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89" name="Text Box 47"/>
              <p:cNvSpPr txBox="1">
                <a:spLocks noChangeAspect="1" noChangeArrowheads="1"/>
              </p:cNvSpPr>
              <p:nvPr/>
            </p:nvSpPr>
            <p:spPr bwMode="auto">
              <a:xfrm>
                <a:off x="3558"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8</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0" name="Text Box 48"/>
              <p:cNvSpPr txBox="1">
                <a:spLocks noChangeAspect="1" noChangeArrowheads="1"/>
              </p:cNvSpPr>
              <p:nvPr/>
            </p:nvSpPr>
            <p:spPr bwMode="auto">
              <a:xfrm>
                <a:off x="33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15</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1" name="Text Box 49"/>
              <p:cNvSpPr txBox="1">
                <a:spLocks noChangeAspect="1" noChangeArrowheads="1"/>
              </p:cNvSpPr>
              <p:nvPr/>
            </p:nvSpPr>
            <p:spPr bwMode="auto">
              <a:xfrm>
                <a:off x="319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16</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2" name="Text Box 50"/>
              <p:cNvSpPr txBox="1">
                <a:spLocks noChangeAspect="1" noChangeArrowheads="1"/>
              </p:cNvSpPr>
              <p:nvPr/>
            </p:nvSpPr>
            <p:spPr bwMode="auto">
              <a:xfrm>
                <a:off x="3034"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23</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3" name="Text Box 51"/>
              <p:cNvSpPr txBox="1">
                <a:spLocks noChangeAspect="1" noChangeArrowheads="1"/>
              </p:cNvSpPr>
              <p:nvPr/>
            </p:nvSpPr>
            <p:spPr bwMode="auto">
              <a:xfrm>
                <a:off x="292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24</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4" name="Text Box 52"/>
              <p:cNvSpPr txBox="1">
                <a:spLocks noChangeAspect="1" noChangeArrowheads="1"/>
              </p:cNvSpPr>
              <p:nvPr/>
            </p:nvSpPr>
            <p:spPr bwMode="auto">
              <a:xfrm>
                <a:off x="2594"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32</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5" name="Text Box 53"/>
              <p:cNvSpPr txBox="1">
                <a:spLocks noChangeAspect="1" noChangeArrowheads="1"/>
              </p:cNvSpPr>
              <p:nvPr/>
            </p:nvSpPr>
            <p:spPr bwMode="auto">
              <a:xfrm>
                <a:off x="147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63</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6" name="Text Box 54"/>
              <p:cNvSpPr txBox="1">
                <a:spLocks noChangeAspect="1" noChangeArrowheads="1"/>
              </p:cNvSpPr>
              <p:nvPr/>
            </p:nvSpPr>
            <p:spPr bwMode="auto">
              <a:xfrm>
                <a:off x="241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39</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7" name="Text Box 55"/>
              <p:cNvSpPr txBox="1">
                <a:spLocks noChangeAspect="1" noChangeArrowheads="1"/>
              </p:cNvSpPr>
              <p:nvPr/>
            </p:nvSpPr>
            <p:spPr bwMode="auto">
              <a:xfrm>
                <a:off x="2286"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40</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8" name="Text Box 56"/>
              <p:cNvSpPr txBox="1">
                <a:spLocks noChangeAspect="1" noChangeArrowheads="1"/>
              </p:cNvSpPr>
              <p:nvPr/>
            </p:nvSpPr>
            <p:spPr bwMode="auto">
              <a:xfrm>
                <a:off x="20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47</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9" name="Text Box 57"/>
              <p:cNvSpPr txBox="1">
                <a:spLocks noChangeAspect="1" noChangeArrowheads="1"/>
              </p:cNvSpPr>
              <p:nvPr/>
            </p:nvSpPr>
            <p:spPr bwMode="auto">
              <a:xfrm>
                <a:off x="197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48</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100" name="Text Box 58"/>
              <p:cNvSpPr txBox="1">
                <a:spLocks noChangeAspect="1" noChangeArrowheads="1"/>
              </p:cNvSpPr>
              <p:nvPr/>
            </p:nvSpPr>
            <p:spPr bwMode="auto">
              <a:xfrm>
                <a:off x="17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55</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101" name="Text Box 59"/>
              <p:cNvSpPr txBox="1">
                <a:spLocks noChangeAspect="1" noChangeArrowheads="1"/>
              </p:cNvSpPr>
              <p:nvPr/>
            </p:nvSpPr>
            <p:spPr bwMode="auto">
              <a:xfrm>
                <a:off x="166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56</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grpSp>
            <p:nvGrpSpPr>
              <p:cNvPr id="102" name="Group 60"/>
              <p:cNvGrpSpPr/>
              <p:nvPr/>
            </p:nvGrpSpPr>
            <p:grpSpPr bwMode="auto">
              <a:xfrm>
                <a:off x="1536" y="3153"/>
                <a:ext cx="2446" cy="355"/>
                <a:chOff x="1536" y="3153"/>
                <a:chExt cx="2446" cy="355"/>
              </a:xfrm>
            </p:grpSpPr>
            <p:grpSp>
              <p:nvGrpSpPr>
                <p:cNvPr id="103" name="Group 61"/>
                <p:cNvGrpSpPr/>
                <p:nvPr/>
              </p:nvGrpSpPr>
              <p:grpSpPr bwMode="auto">
                <a:xfrm>
                  <a:off x="1536" y="3153"/>
                  <a:ext cx="2446" cy="154"/>
                  <a:chOff x="1536" y="3153"/>
                  <a:chExt cx="2446" cy="154"/>
                </a:xfrm>
              </p:grpSpPr>
              <p:sp>
                <p:nvSpPr>
                  <p:cNvPr id="105" name="Rectangle 62"/>
                  <p:cNvSpPr>
                    <a:spLocks noChangeAspect="1" noChangeArrowheads="1"/>
                  </p:cNvSpPr>
                  <p:nvPr/>
                </p:nvSpPr>
                <p:spPr bwMode="auto">
                  <a:xfrm>
                    <a:off x="2753"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06" name="Rectangle 63"/>
                  <p:cNvSpPr>
                    <a:spLocks noChangeAspect="1" noChangeArrowheads="1"/>
                  </p:cNvSpPr>
                  <p:nvPr/>
                </p:nvSpPr>
                <p:spPr bwMode="auto">
                  <a:xfrm>
                    <a:off x="3060"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07" name="Rectangle 64"/>
                  <p:cNvSpPr>
                    <a:spLocks noChangeAspect="1" noChangeArrowheads="1"/>
                  </p:cNvSpPr>
                  <p:nvPr/>
                </p:nvSpPr>
                <p:spPr bwMode="auto">
                  <a:xfrm>
                    <a:off x="3367"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08" name="Rectangle 65"/>
                  <p:cNvSpPr>
                    <a:spLocks noChangeAspect="1" noChangeArrowheads="1"/>
                  </p:cNvSpPr>
                  <p:nvPr/>
                </p:nvSpPr>
                <p:spPr bwMode="auto">
                  <a:xfrm>
                    <a:off x="3674" y="3153"/>
                    <a:ext cx="308"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09" name="Rectangle 66"/>
                  <p:cNvSpPr>
                    <a:spLocks noChangeAspect="1" noChangeArrowheads="1"/>
                  </p:cNvSpPr>
                  <p:nvPr/>
                </p:nvSpPr>
                <p:spPr bwMode="auto">
                  <a:xfrm>
                    <a:off x="1536"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10" name="Rectangle 67"/>
                  <p:cNvSpPr>
                    <a:spLocks noChangeAspect="1" noChangeArrowheads="1"/>
                  </p:cNvSpPr>
                  <p:nvPr/>
                </p:nvSpPr>
                <p:spPr bwMode="auto">
                  <a:xfrm>
                    <a:off x="1843"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11" name="Rectangle 68"/>
                  <p:cNvSpPr>
                    <a:spLocks noChangeAspect="1" noChangeArrowheads="1"/>
                  </p:cNvSpPr>
                  <p:nvPr/>
                </p:nvSpPr>
                <p:spPr bwMode="auto">
                  <a:xfrm>
                    <a:off x="2150"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12" name="Rectangle 69"/>
                  <p:cNvSpPr>
                    <a:spLocks noChangeAspect="1" noChangeArrowheads="1"/>
                  </p:cNvSpPr>
                  <p:nvPr/>
                </p:nvSpPr>
                <p:spPr bwMode="auto">
                  <a:xfrm>
                    <a:off x="2457"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sp>
              <p:nvSpPr>
                <p:cNvPr id="104" name="Text Box 70"/>
                <p:cNvSpPr txBox="1">
                  <a:spLocks noChangeAspect="1" noChangeArrowheads="1"/>
                </p:cNvSpPr>
                <p:nvPr/>
              </p:nvSpPr>
              <p:spPr bwMode="auto">
                <a:xfrm>
                  <a:off x="2653" y="3307"/>
                  <a:ext cx="11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000000"/>
                    </a:solidFill>
                    <a:effectLst/>
                    <a:uLnTx/>
                    <a:uFillTx/>
                    <a:latin typeface="Helvetica" pitchFamily="34" charset="0"/>
                    <a:ea typeface="宋体" charset="-122"/>
                  </a:endParaRPr>
                </a:p>
              </p:txBody>
            </p:sp>
          </p:grpSp>
        </p:grpSp>
        <p:grpSp>
          <p:nvGrpSpPr>
            <p:cNvPr id="33" name="Group 71"/>
            <p:cNvGrpSpPr/>
            <p:nvPr/>
          </p:nvGrpSpPr>
          <p:grpSpPr bwMode="auto">
            <a:xfrm>
              <a:off x="1850" y="1585"/>
              <a:ext cx="2132" cy="1330"/>
              <a:chOff x="1652" y="1527"/>
              <a:chExt cx="2400" cy="1497"/>
            </a:xfrm>
          </p:grpSpPr>
          <p:grpSp>
            <p:nvGrpSpPr>
              <p:cNvPr id="69" name="Group 72"/>
              <p:cNvGrpSpPr/>
              <p:nvPr/>
            </p:nvGrpSpPr>
            <p:grpSpPr bwMode="auto">
              <a:xfrm>
                <a:off x="1677" y="1527"/>
                <a:ext cx="2137" cy="1497"/>
                <a:chOff x="1677" y="1527"/>
                <a:chExt cx="2137" cy="1497"/>
              </a:xfrm>
            </p:grpSpPr>
            <p:sp>
              <p:nvSpPr>
                <p:cNvPr id="78" name="Line 73"/>
                <p:cNvSpPr>
                  <a:spLocks noChangeAspect="1" noChangeShapeType="1"/>
                </p:cNvSpPr>
                <p:nvPr/>
              </p:nvSpPr>
              <p:spPr bwMode="auto">
                <a:xfrm>
                  <a:off x="3814" y="1527"/>
                  <a:ext cx="0" cy="1497"/>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79" name="Line 74"/>
                <p:cNvSpPr>
                  <a:spLocks noChangeAspect="1" noChangeShapeType="1"/>
                </p:cNvSpPr>
                <p:nvPr/>
              </p:nvSpPr>
              <p:spPr bwMode="auto">
                <a:xfrm>
                  <a:off x="3513" y="1604"/>
                  <a:ext cx="0" cy="1414"/>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0" name="Line 75"/>
                <p:cNvSpPr>
                  <a:spLocks noChangeAspect="1" noChangeShapeType="1"/>
                </p:cNvSpPr>
                <p:nvPr/>
              </p:nvSpPr>
              <p:spPr bwMode="auto">
                <a:xfrm flipH="1">
                  <a:off x="3206" y="1680"/>
                  <a:ext cx="0" cy="1344"/>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1" name="Line 76"/>
                <p:cNvSpPr>
                  <a:spLocks noChangeAspect="1" noChangeShapeType="1"/>
                </p:cNvSpPr>
                <p:nvPr/>
              </p:nvSpPr>
              <p:spPr bwMode="auto">
                <a:xfrm>
                  <a:off x="2905" y="1757"/>
                  <a:ext cx="0" cy="1261"/>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2" name="Line 77"/>
                <p:cNvSpPr>
                  <a:spLocks noChangeAspect="1" noChangeShapeType="1"/>
                </p:cNvSpPr>
                <p:nvPr/>
              </p:nvSpPr>
              <p:spPr bwMode="auto">
                <a:xfrm>
                  <a:off x="2592" y="1834"/>
                  <a:ext cx="0" cy="1190"/>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3" name="Line 78"/>
                <p:cNvSpPr>
                  <a:spLocks noChangeAspect="1" noChangeShapeType="1"/>
                </p:cNvSpPr>
                <p:nvPr/>
              </p:nvSpPr>
              <p:spPr bwMode="auto">
                <a:xfrm>
                  <a:off x="2278" y="1911"/>
                  <a:ext cx="0" cy="1113"/>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4" name="Line 79"/>
                <p:cNvSpPr>
                  <a:spLocks noChangeAspect="1" noChangeShapeType="1"/>
                </p:cNvSpPr>
                <p:nvPr/>
              </p:nvSpPr>
              <p:spPr bwMode="auto">
                <a:xfrm flipH="1">
                  <a:off x="1971" y="1988"/>
                  <a:ext cx="0" cy="1036"/>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5" name="Line 80"/>
                <p:cNvSpPr>
                  <a:spLocks noChangeAspect="1" noChangeShapeType="1"/>
                </p:cNvSpPr>
                <p:nvPr/>
              </p:nvSpPr>
              <p:spPr bwMode="auto">
                <a:xfrm>
                  <a:off x="1677" y="2064"/>
                  <a:ext cx="0" cy="954"/>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grpSp>
          <p:sp>
            <p:nvSpPr>
              <p:cNvPr id="70" name="Text Box 81"/>
              <p:cNvSpPr txBox="1">
                <a:spLocks noChangeAspect="1" noChangeArrowheads="1"/>
              </p:cNvSpPr>
              <p:nvPr/>
            </p:nvSpPr>
            <p:spPr bwMode="auto">
              <a:xfrm>
                <a:off x="3792" y="2510"/>
                <a:ext cx="2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0-7</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1" name="Text Box 82"/>
              <p:cNvSpPr txBox="1">
                <a:spLocks noChangeAspect="1" noChangeArrowheads="1"/>
              </p:cNvSpPr>
              <p:nvPr/>
            </p:nvSpPr>
            <p:spPr bwMode="auto">
              <a:xfrm>
                <a:off x="3494" y="2510"/>
                <a:ext cx="27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8-15</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2" name="Text Box 83"/>
              <p:cNvSpPr txBox="1">
                <a:spLocks noChangeAspect="1" noChangeArrowheads="1"/>
              </p:cNvSpPr>
              <p:nvPr/>
            </p:nvSpPr>
            <p:spPr bwMode="auto">
              <a:xfrm>
                <a:off x="3186"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16-23</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3" name="Text Box 84"/>
              <p:cNvSpPr txBox="1">
                <a:spLocks noChangeAspect="1" noChangeArrowheads="1"/>
              </p:cNvSpPr>
              <p:nvPr/>
            </p:nvSpPr>
            <p:spPr bwMode="auto">
              <a:xfrm>
                <a:off x="287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24-31</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4" name="Text Box 85"/>
              <p:cNvSpPr txBox="1">
                <a:spLocks noChangeAspect="1" noChangeArrowheads="1"/>
              </p:cNvSpPr>
              <p:nvPr/>
            </p:nvSpPr>
            <p:spPr bwMode="auto">
              <a:xfrm>
                <a:off x="257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32-39</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5" name="Text Box 86"/>
              <p:cNvSpPr txBox="1">
                <a:spLocks noChangeAspect="1" noChangeArrowheads="1"/>
              </p:cNvSpPr>
              <p:nvPr/>
            </p:nvSpPr>
            <p:spPr bwMode="auto">
              <a:xfrm>
                <a:off x="2248"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40-47</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6" name="Text Box 87"/>
              <p:cNvSpPr txBox="1">
                <a:spLocks noChangeAspect="1" noChangeArrowheads="1"/>
              </p:cNvSpPr>
              <p:nvPr/>
            </p:nvSpPr>
            <p:spPr bwMode="auto">
              <a:xfrm>
                <a:off x="193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48-55</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7" name="Text Box 88"/>
              <p:cNvSpPr txBox="1">
                <a:spLocks noChangeAspect="1" noChangeArrowheads="1"/>
              </p:cNvSpPr>
              <p:nvPr/>
            </p:nvSpPr>
            <p:spPr bwMode="auto">
              <a:xfrm>
                <a:off x="165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56-63</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grpSp>
        <p:sp>
          <p:nvSpPr>
            <p:cNvPr id="34"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ln>
            <a:effectLst>
              <a:outerShdw dist="35921" dir="2700000" algn="ctr" rotWithShape="0">
                <a:srgbClr val="000004"/>
              </a:outerShdw>
            </a:effec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5" name="Text Box 90"/>
            <p:cNvSpPr txBox="1">
              <a:spLocks noChangeAspect="1" noChangeArrowheads="1"/>
            </p:cNvSpPr>
            <p:nvPr/>
          </p:nvSpPr>
          <p:spPr bwMode="auto">
            <a:xfrm>
              <a:off x="3073" y="3646"/>
              <a:ext cx="8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00"/>
                  </a:solidFill>
                  <a:effectLst/>
                  <a:uLnTx/>
                  <a:uFillTx/>
                  <a:latin typeface="Arial" charset="0"/>
                  <a:ea typeface="黑体" pitchFamily="2" charset="-122"/>
                </a:rPr>
                <a:t> 最多读64位</a:t>
              </a:r>
              <a:endParaRPr kumimoji="0" lang="zh-CN" altLang="en-US" sz="2000" b="1" i="0" u="none" strike="noStrike" kern="0" cap="none" spc="0" normalizeH="0" baseline="0" noProof="0">
                <a:ln>
                  <a:noFill/>
                </a:ln>
                <a:solidFill>
                  <a:srgbClr val="000000"/>
                </a:solidFill>
                <a:effectLst/>
                <a:uLnTx/>
                <a:uFillTx/>
                <a:latin typeface="Arial" charset="0"/>
                <a:ea typeface="黑体" pitchFamily="2" charset="-122"/>
              </a:endParaRPr>
            </a:p>
          </p:txBody>
        </p:sp>
        <p:grpSp>
          <p:nvGrpSpPr>
            <p:cNvPr id="36" name="Group 91"/>
            <p:cNvGrpSpPr/>
            <p:nvPr/>
          </p:nvGrpSpPr>
          <p:grpSpPr bwMode="auto">
            <a:xfrm>
              <a:off x="1690" y="2917"/>
              <a:ext cx="2286" cy="447"/>
              <a:chOff x="1472" y="3026"/>
              <a:chExt cx="2575" cy="504"/>
            </a:xfrm>
          </p:grpSpPr>
          <p:sp>
            <p:nvSpPr>
              <p:cNvPr id="42" name="Text Box 92"/>
              <p:cNvSpPr txBox="1">
                <a:spLocks noChangeAspect="1" noChangeArrowheads="1"/>
              </p:cNvSpPr>
              <p:nvPr/>
            </p:nvSpPr>
            <p:spPr bwMode="auto">
              <a:xfrm>
                <a:off x="3892"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0</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3" name="Text Box 93"/>
              <p:cNvSpPr txBox="1">
                <a:spLocks noChangeAspect="1" noChangeArrowheads="1"/>
              </p:cNvSpPr>
              <p:nvPr/>
            </p:nvSpPr>
            <p:spPr bwMode="auto">
              <a:xfrm>
                <a:off x="270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31</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4" name="Text Box 94"/>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7</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5" name="Text Box 95"/>
              <p:cNvSpPr txBox="1">
                <a:spLocks noChangeAspect="1" noChangeArrowheads="1"/>
              </p:cNvSpPr>
              <p:nvPr/>
            </p:nvSpPr>
            <p:spPr bwMode="auto">
              <a:xfrm>
                <a:off x="3555"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8</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6" name="Text Box 96"/>
              <p:cNvSpPr txBox="1">
                <a:spLocks noChangeAspect="1" noChangeArrowheads="1"/>
              </p:cNvSpPr>
              <p:nvPr/>
            </p:nvSpPr>
            <p:spPr bwMode="auto">
              <a:xfrm>
                <a:off x="331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15</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7" name="Text Box 97"/>
              <p:cNvSpPr txBox="1">
                <a:spLocks noChangeAspect="1" noChangeArrowheads="1"/>
              </p:cNvSpPr>
              <p:nvPr/>
            </p:nvSpPr>
            <p:spPr bwMode="auto">
              <a:xfrm>
                <a:off x="319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16</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8" name="Text Box 98"/>
              <p:cNvSpPr txBox="1">
                <a:spLocks noChangeAspect="1" noChangeArrowheads="1"/>
              </p:cNvSpPr>
              <p:nvPr/>
            </p:nvSpPr>
            <p:spPr bwMode="auto">
              <a:xfrm>
                <a:off x="3035"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23</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9" name="Text Box 99"/>
              <p:cNvSpPr txBox="1">
                <a:spLocks noChangeAspect="1" noChangeArrowheads="1"/>
              </p:cNvSpPr>
              <p:nvPr/>
            </p:nvSpPr>
            <p:spPr bwMode="auto">
              <a:xfrm>
                <a:off x="292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24</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0" name="Text Box 100"/>
              <p:cNvSpPr txBox="1">
                <a:spLocks noChangeAspect="1" noChangeArrowheads="1"/>
              </p:cNvSpPr>
              <p:nvPr/>
            </p:nvSpPr>
            <p:spPr bwMode="auto">
              <a:xfrm>
                <a:off x="2595"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32</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1" name="Text Box 101"/>
              <p:cNvSpPr txBox="1">
                <a:spLocks noChangeAspect="1" noChangeArrowheads="1"/>
              </p:cNvSpPr>
              <p:nvPr/>
            </p:nvSpPr>
            <p:spPr bwMode="auto">
              <a:xfrm>
                <a:off x="147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63</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2" name="Text Box 102"/>
              <p:cNvSpPr txBox="1">
                <a:spLocks noChangeAspect="1" noChangeArrowheads="1"/>
              </p:cNvSpPr>
              <p:nvPr/>
            </p:nvSpPr>
            <p:spPr bwMode="auto">
              <a:xfrm>
                <a:off x="24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39</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3" name="Text Box 103"/>
              <p:cNvSpPr txBox="1">
                <a:spLocks noChangeAspect="1" noChangeArrowheads="1"/>
              </p:cNvSpPr>
              <p:nvPr/>
            </p:nvSpPr>
            <p:spPr bwMode="auto">
              <a:xfrm>
                <a:off x="2288"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40</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4" name="Text Box 104"/>
              <p:cNvSpPr txBox="1">
                <a:spLocks noChangeAspect="1" noChangeArrowheads="1"/>
              </p:cNvSpPr>
              <p:nvPr/>
            </p:nvSpPr>
            <p:spPr bwMode="auto">
              <a:xfrm>
                <a:off x="20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47</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5" name="Text Box 105"/>
              <p:cNvSpPr txBox="1">
                <a:spLocks noChangeAspect="1" noChangeArrowheads="1"/>
              </p:cNvSpPr>
              <p:nvPr/>
            </p:nvSpPr>
            <p:spPr bwMode="auto">
              <a:xfrm>
                <a:off x="198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48</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6" name="Text Box 106"/>
              <p:cNvSpPr txBox="1">
                <a:spLocks noChangeAspect="1" noChangeArrowheads="1"/>
              </p:cNvSpPr>
              <p:nvPr/>
            </p:nvSpPr>
            <p:spPr bwMode="auto">
              <a:xfrm>
                <a:off x="17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55</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7" name="Text Box 107"/>
              <p:cNvSpPr txBox="1">
                <a:spLocks noChangeAspect="1" noChangeArrowheads="1"/>
              </p:cNvSpPr>
              <p:nvPr/>
            </p:nvSpPr>
            <p:spPr bwMode="auto">
              <a:xfrm>
                <a:off x="166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56</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grpSp>
            <p:nvGrpSpPr>
              <p:cNvPr id="58" name="Group 108"/>
              <p:cNvGrpSpPr/>
              <p:nvPr/>
            </p:nvGrpSpPr>
            <p:grpSpPr bwMode="auto">
              <a:xfrm>
                <a:off x="1536" y="3153"/>
                <a:ext cx="2446" cy="377"/>
                <a:chOff x="1536" y="3153"/>
                <a:chExt cx="2446" cy="377"/>
              </a:xfrm>
            </p:grpSpPr>
            <p:grpSp>
              <p:nvGrpSpPr>
                <p:cNvPr id="59" name="Group 109"/>
                <p:cNvGrpSpPr/>
                <p:nvPr/>
              </p:nvGrpSpPr>
              <p:grpSpPr bwMode="auto">
                <a:xfrm>
                  <a:off x="1536" y="3153"/>
                  <a:ext cx="2446" cy="154"/>
                  <a:chOff x="1536" y="3153"/>
                  <a:chExt cx="2446" cy="154"/>
                </a:xfrm>
              </p:grpSpPr>
              <p:sp>
                <p:nvSpPr>
                  <p:cNvPr id="61" name="Rectangle 110"/>
                  <p:cNvSpPr>
                    <a:spLocks noChangeAspect="1" noChangeArrowheads="1"/>
                  </p:cNvSpPr>
                  <p:nvPr/>
                </p:nvSpPr>
                <p:spPr bwMode="auto">
                  <a:xfrm>
                    <a:off x="2753"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2" name="Rectangle 111"/>
                  <p:cNvSpPr>
                    <a:spLocks noChangeAspect="1" noChangeArrowheads="1"/>
                  </p:cNvSpPr>
                  <p:nvPr/>
                </p:nvSpPr>
                <p:spPr bwMode="auto">
                  <a:xfrm>
                    <a:off x="3060"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3" name="Rectangle 112"/>
                  <p:cNvSpPr>
                    <a:spLocks noChangeAspect="1" noChangeArrowheads="1"/>
                  </p:cNvSpPr>
                  <p:nvPr/>
                </p:nvSpPr>
                <p:spPr bwMode="auto">
                  <a:xfrm>
                    <a:off x="3367"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4" name="Rectangle 113"/>
                  <p:cNvSpPr>
                    <a:spLocks noChangeAspect="1" noChangeArrowheads="1"/>
                  </p:cNvSpPr>
                  <p:nvPr/>
                </p:nvSpPr>
                <p:spPr bwMode="auto">
                  <a:xfrm>
                    <a:off x="3674" y="3153"/>
                    <a:ext cx="308"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5" name="Rectangle 114"/>
                  <p:cNvSpPr>
                    <a:spLocks noChangeAspect="1" noChangeArrowheads="1"/>
                  </p:cNvSpPr>
                  <p:nvPr/>
                </p:nvSpPr>
                <p:spPr bwMode="auto">
                  <a:xfrm>
                    <a:off x="1536"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6" name="Rectangle 115"/>
                  <p:cNvSpPr>
                    <a:spLocks noChangeAspect="1" noChangeArrowheads="1"/>
                  </p:cNvSpPr>
                  <p:nvPr/>
                </p:nvSpPr>
                <p:spPr bwMode="auto">
                  <a:xfrm>
                    <a:off x="1843"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7" name="Rectangle 116"/>
                  <p:cNvSpPr>
                    <a:spLocks noChangeAspect="1" noChangeArrowheads="1"/>
                  </p:cNvSpPr>
                  <p:nvPr/>
                </p:nvSpPr>
                <p:spPr bwMode="auto">
                  <a:xfrm>
                    <a:off x="2150"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8" name="Rectangle 117"/>
                  <p:cNvSpPr>
                    <a:spLocks noChangeAspect="1" noChangeArrowheads="1"/>
                  </p:cNvSpPr>
                  <p:nvPr/>
                </p:nvSpPr>
                <p:spPr bwMode="auto">
                  <a:xfrm>
                    <a:off x="2457"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sp>
              <p:nvSpPr>
                <p:cNvPr id="60" name="Text Box 118"/>
                <p:cNvSpPr txBox="1">
                  <a:spLocks noChangeAspect="1" noChangeArrowheads="1"/>
                </p:cNvSpPr>
                <p:nvPr/>
              </p:nvSpPr>
              <p:spPr bwMode="auto">
                <a:xfrm>
                  <a:off x="1596" y="3288"/>
                  <a:ext cx="223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微软雅黑" pitchFamily="34" charset="-122"/>
                      <a:ea typeface="微软雅黑" pitchFamily="34" charset="-122"/>
                    </a:rPr>
                    <a:t>主存储器地址 </a:t>
                  </a:r>
                  <a:r>
                    <a:rPr kumimoji="0" lang="en-US" altLang="zh-CN" sz="1800" b="1" i="0" u="none" strike="noStrike" kern="0" cap="none" spc="0" normalizeH="0" baseline="0" noProof="0">
                      <a:ln>
                        <a:noFill/>
                      </a:ln>
                      <a:solidFill>
                        <a:srgbClr val="000000"/>
                      </a:solidFill>
                      <a:effectLst/>
                      <a:uLnTx/>
                      <a:uFillTx/>
                      <a:latin typeface="微软雅黑" pitchFamily="34" charset="-122"/>
                      <a:ea typeface="微软雅黑" pitchFamily="34" charset="-122"/>
                    </a:rPr>
                    <a:t>A </a:t>
                  </a:r>
                  <a:r>
                    <a:rPr kumimoji="0" lang="zh-CN" altLang="en-US" sz="1800" b="1" i="0" u="none" strike="noStrike" kern="0" cap="none" spc="0" normalizeH="0" baseline="0" noProof="0">
                      <a:ln>
                        <a:noFill/>
                      </a:ln>
                      <a:solidFill>
                        <a:srgbClr val="000000"/>
                      </a:solidFill>
                      <a:effectLst/>
                      <a:uLnTx/>
                      <a:uFillTx/>
                      <a:latin typeface="微软雅黑" pitchFamily="34" charset="-122"/>
                      <a:ea typeface="微软雅黑" pitchFamily="34" charset="-122"/>
                    </a:rPr>
                    <a:t>处的64-</a:t>
                  </a:r>
                  <a:r>
                    <a:rPr kumimoji="0" lang="en-US" altLang="zh-CN" sz="1800" b="1" i="0" u="none" strike="noStrike" kern="0" cap="none" spc="0" normalizeH="0" baseline="0" noProof="0">
                      <a:ln>
                        <a:noFill/>
                      </a:ln>
                      <a:solidFill>
                        <a:srgbClr val="000000"/>
                      </a:solidFill>
                      <a:effectLst/>
                      <a:uLnTx/>
                      <a:uFillTx/>
                      <a:latin typeface="微软雅黑" pitchFamily="34" charset="-122"/>
                      <a:ea typeface="微软雅黑" pitchFamily="34" charset="-122"/>
                    </a:rPr>
                    <a:t>bit</a:t>
                  </a:r>
                  <a:r>
                    <a:rPr kumimoji="0" lang="zh-CN" altLang="en-US" sz="1800" b="1" i="0" u="none" strike="noStrike" kern="0" cap="none" spc="0" normalizeH="0" baseline="0" noProof="0">
                      <a:ln>
                        <a:noFill/>
                      </a:ln>
                      <a:solidFill>
                        <a:srgbClr val="000000"/>
                      </a:solidFill>
                      <a:effectLst/>
                      <a:uLnTx/>
                      <a:uFillTx/>
                      <a:latin typeface="微软雅黑" pitchFamily="34" charset="-122"/>
                      <a:ea typeface="微软雅黑" pitchFamily="34" charset="-122"/>
                    </a:rPr>
                    <a:t>数据</a:t>
                  </a:r>
                  <a:endParaRPr kumimoji="0" lang="en-US" altLang="zh-CN" sz="1800" b="1" i="0" u="none" strike="noStrike" kern="0" cap="none" spc="0" normalizeH="0" baseline="0" noProof="0">
                    <a:ln>
                      <a:noFill/>
                    </a:ln>
                    <a:solidFill>
                      <a:srgbClr val="000000"/>
                    </a:solidFill>
                    <a:effectLst/>
                    <a:uLnTx/>
                    <a:uFillTx/>
                    <a:latin typeface="微软雅黑" pitchFamily="34" charset="-122"/>
                    <a:ea typeface="微软雅黑" pitchFamily="34" charset="-122"/>
                  </a:endParaRPr>
                </a:p>
              </p:txBody>
            </p:sp>
          </p:grpSp>
        </p:grpSp>
        <p:sp>
          <p:nvSpPr>
            <p:cNvPr id="37" name="Text Box 119"/>
            <p:cNvSpPr txBox="1">
              <a:spLocks noChangeArrowheads="1"/>
            </p:cNvSpPr>
            <p:nvPr/>
          </p:nvSpPr>
          <p:spPr bwMode="auto">
            <a:xfrm>
              <a:off x="430" y="2047"/>
              <a:ext cx="59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1800" b="1" i="0" u="none" strike="noStrike" kern="0" cap="none" spc="0" normalizeH="0" baseline="0" noProof="0">
                  <a:ln>
                    <a:noFill/>
                  </a:ln>
                  <a:solidFill>
                    <a:srgbClr val="3399FF"/>
                  </a:solidFill>
                  <a:effectLst/>
                  <a:uLnTx/>
                  <a:uFillTx/>
                  <a:latin typeface="Arial" charset="0"/>
                  <a:ea typeface="宋体" charset="-122"/>
                </a:rPr>
                <a:t>地址</a:t>
              </a:r>
              <a:r>
                <a:rPr kumimoji="1" lang="en-US" altLang="zh-CN" sz="1800" b="1" i="0" u="none" strike="noStrike" kern="0" cap="none" spc="0" normalizeH="0" baseline="0" noProof="0">
                  <a:ln>
                    <a:noFill/>
                  </a:ln>
                  <a:solidFill>
                    <a:srgbClr val="3399FF"/>
                  </a:solidFill>
                  <a:effectLst/>
                  <a:uLnTx/>
                  <a:uFillTx/>
                  <a:latin typeface="Arial" charset="0"/>
                  <a:ea typeface="宋体" charset="-122"/>
                </a:rPr>
                <a:t>A</a:t>
              </a:r>
              <a:endParaRPr kumimoji="1" lang="en-US" altLang="zh-CN" sz="1800" b="1" i="0" u="none" strike="noStrike" kern="0" cap="none" spc="0" normalizeH="0" baseline="0" noProof="0">
                <a:ln>
                  <a:noFill/>
                </a:ln>
                <a:solidFill>
                  <a:srgbClr val="3399FF"/>
                </a:solidFill>
                <a:effectLst/>
                <a:uLnTx/>
                <a:uFillTx/>
                <a:latin typeface="Arial" charset="0"/>
                <a:ea typeface="宋体" charset="-122"/>
              </a:endParaRPr>
            </a:p>
          </p:txBody>
        </p:sp>
        <p:sp>
          <p:nvSpPr>
            <p:cNvPr id="38"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9" name="Line 121"/>
            <p:cNvSpPr>
              <a:spLocks noChangeShapeType="1"/>
            </p:cNvSpPr>
            <p:nvPr/>
          </p:nvSpPr>
          <p:spPr bwMode="auto">
            <a:xfrm>
              <a:off x="1337" y="1933"/>
              <a:ext cx="590" cy="0"/>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40" name="Line 122"/>
            <p:cNvSpPr>
              <a:spLocks noChangeShapeType="1"/>
            </p:cNvSpPr>
            <p:nvPr/>
          </p:nvSpPr>
          <p:spPr bwMode="auto">
            <a:xfrm>
              <a:off x="1496" y="1774"/>
              <a:ext cx="0" cy="545"/>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41" name="Text Box 123"/>
            <p:cNvSpPr txBox="1">
              <a:spLocks noChangeArrowheads="1"/>
            </p:cNvSpPr>
            <p:nvPr/>
          </p:nvSpPr>
          <p:spPr bwMode="auto">
            <a:xfrm>
              <a:off x="1450" y="2068"/>
              <a:ext cx="45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1100" b="1" i="0" u="none" strike="noStrike" kern="0" cap="none" spc="0" normalizeH="0" baseline="0" noProof="0">
                  <a:ln>
                    <a:noFill/>
                  </a:ln>
                  <a:solidFill>
                    <a:srgbClr val="000000"/>
                  </a:solidFill>
                  <a:effectLst/>
                  <a:uLnTx/>
                  <a:uFillTx/>
                  <a:latin typeface="Arial" charset="0"/>
                  <a:ea typeface="宋体" charset="-122"/>
                </a:rPr>
                <a:t>4096</a:t>
              </a:r>
              <a:r>
                <a:rPr kumimoji="1" lang="zh-CN" altLang="en-US" sz="1100" b="1" i="0" u="none" strike="noStrike" kern="0" cap="none" spc="0" normalizeH="0" baseline="0" noProof="0">
                  <a:ln>
                    <a:noFill/>
                  </a:ln>
                  <a:solidFill>
                    <a:srgbClr val="000000"/>
                  </a:solidFill>
                  <a:effectLst/>
                  <a:uLnTx/>
                  <a:uFillTx/>
                  <a:latin typeface="Arial" charset="0"/>
                  <a:ea typeface="宋体" charset="-122"/>
                </a:rPr>
                <a:t>行</a:t>
              </a:r>
              <a:endParaRPr kumimoji="1" lang="zh-CN" altLang="en-US" sz="1100" b="1" i="0" u="none" strike="noStrike" kern="0" cap="none" spc="0" normalizeH="0" baseline="0" noProof="0">
                <a:ln>
                  <a:noFill/>
                </a:ln>
                <a:solidFill>
                  <a:srgbClr val="000000"/>
                </a:solidFill>
                <a:effectLst/>
                <a:uLnTx/>
                <a:uFillTx/>
                <a:latin typeface="Arial" charset="0"/>
                <a:ea typeface="宋体" charset="-122"/>
              </a:endParaRPr>
            </a:p>
          </p:txBody>
        </p:sp>
      </p:grpSp>
      <p:sp>
        <p:nvSpPr>
          <p:cNvPr id="126" name="Text Box 124"/>
          <p:cNvSpPr txBox="1">
            <a:spLocks noChangeArrowheads="1"/>
          </p:cNvSpPr>
          <p:nvPr/>
        </p:nvSpPr>
        <p:spPr bwMode="auto">
          <a:xfrm>
            <a:off x="6451848" y="1548492"/>
            <a:ext cx="251264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latin typeface="Arial" charset="0"/>
                <a:ea typeface="微软雅黑" pitchFamily="34" charset="-122"/>
              </a:rPr>
              <a:t>主存地址和片内地址有何关系？</a:t>
            </a:r>
            <a:endParaRPr kumimoji="1" lang="en-US" altLang="zh-CN" sz="2000" b="1" i="0" u="none" strike="noStrike" kern="0" cap="none" spc="0" normalizeH="0" baseline="0" noProof="0" dirty="0">
              <a:ln>
                <a:noFill/>
              </a:ln>
              <a:solidFill>
                <a:srgbClr val="FF0000"/>
              </a:solidFill>
              <a:effectLst/>
              <a:uLnTx/>
              <a:uFillTx/>
              <a:latin typeface="Arial" charset="0"/>
              <a:ea typeface="微软雅黑" pitchFamily="34" charset="-122"/>
            </a:endParaRPr>
          </a:p>
        </p:txBody>
      </p:sp>
      <p:sp>
        <p:nvSpPr>
          <p:cNvPr id="127" name="Text Box 125"/>
          <p:cNvSpPr txBox="1">
            <a:spLocks noChangeArrowheads="1"/>
          </p:cNvSpPr>
          <p:nvPr/>
        </p:nvSpPr>
        <p:spPr bwMode="auto">
          <a:xfrm>
            <a:off x="6451848" y="2214872"/>
            <a:ext cx="2579839" cy="923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33CC"/>
                </a:solidFill>
                <a:effectLst/>
                <a:uLnTx/>
                <a:uFillTx/>
                <a:latin typeface="微软雅黑" pitchFamily="34" charset="-122"/>
                <a:ea typeface="微软雅黑" pitchFamily="34" charset="-122"/>
              </a:rPr>
              <a:t>主存地址</a:t>
            </a:r>
            <a:r>
              <a:rPr kumimoji="1" lang="en-US" altLang="zh-CN" sz="2000" b="1" i="0" u="none" strike="noStrike" kern="0" cap="none" spc="0" normalizeH="0" baseline="0" noProof="0" dirty="0">
                <a:ln>
                  <a:noFill/>
                </a:ln>
                <a:solidFill>
                  <a:srgbClr val="0033CC"/>
                </a:solidFill>
                <a:effectLst/>
                <a:uLnTx/>
                <a:uFillTx/>
                <a:latin typeface="微软雅黑" pitchFamily="34" charset="-122"/>
                <a:ea typeface="微软雅黑" pitchFamily="34" charset="-122"/>
              </a:rPr>
              <a:t>27</a:t>
            </a:r>
            <a:r>
              <a:rPr kumimoji="1" lang="zh-CN" altLang="en-US" sz="2000" b="1" i="0" u="none" strike="noStrike" kern="0" cap="none" spc="0" normalizeH="0" baseline="0" noProof="0" dirty="0">
                <a:ln>
                  <a:noFill/>
                </a:ln>
                <a:solidFill>
                  <a:srgbClr val="0033CC"/>
                </a:solidFill>
                <a:effectLst/>
                <a:uLnTx/>
                <a:uFillTx/>
                <a:latin typeface="微软雅黑" pitchFamily="34" charset="-122"/>
                <a:ea typeface="微软雅黑" pitchFamily="34" charset="-122"/>
              </a:rPr>
              <a:t>位，片内地址</a:t>
            </a:r>
            <a:r>
              <a:rPr kumimoji="1" lang="en-US" altLang="zh-CN" sz="2000" b="1" i="0" u="none" strike="noStrike" kern="0" cap="none" spc="0" normalizeH="0" baseline="0" noProof="0" dirty="0">
                <a:ln>
                  <a:noFill/>
                </a:ln>
                <a:solidFill>
                  <a:srgbClr val="0033CC"/>
                </a:solidFill>
                <a:effectLst/>
                <a:uLnTx/>
                <a:uFillTx/>
                <a:latin typeface="微软雅黑" pitchFamily="34" charset="-122"/>
                <a:ea typeface="微软雅黑" pitchFamily="34" charset="-122"/>
              </a:rPr>
              <a:t>24</a:t>
            </a:r>
            <a:r>
              <a:rPr kumimoji="1" lang="zh-CN" altLang="en-US" sz="2000" b="1" i="0" u="none" strike="noStrike" kern="0" cap="none" spc="0" normalizeH="0" baseline="0" noProof="0" dirty="0">
                <a:ln>
                  <a:noFill/>
                </a:ln>
                <a:solidFill>
                  <a:srgbClr val="0033CC"/>
                </a:solidFill>
                <a:effectLst/>
                <a:uLnTx/>
                <a:uFillTx/>
                <a:latin typeface="微软雅黑" pitchFamily="34" charset="-122"/>
                <a:ea typeface="微软雅黑" pitchFamily="34" charset="-122"/>
              </a:rPr>
              <a:t>位，与高</a:t>
            </a:r>
            <a:r>
              <a:rPr kumimoji="1" lang="en-US" altLang="zh-CN" sz="2000" b="1" i="0" u="none" strike="noStrike" kern="0" cap="none" spc="0" normalizeH="0" baseline="0" noProof="0" dirty="0">
                <a:ln>
                  <a:noFill/>
                </a:ln>
                <a:solidFill>
                  <a:srgbClr val="0033CC"/>
                </a:solidFill>
                <a:effectLst/>
                <a:uLnTx/>
                <a:uFillTx/>
                <a:latin typeface="微软雅黑" pitchFamily="34" charset="-122"/>
                <a:ea typeface="微软雅黑" pitchFamily="34" charset="-122"/>
              </a:rPr>
              <a:t>24</a:t>
            </a:r>
            <a:r>
              <a:rPr kumimoji="1" lang="zh-CN" altLang="en-US" sz="2000" b="1" i="0" u="none" strike="noStrike" kern="0" cap="none" spc="0" normalizeH="0" baseline="0" noProof="0" dirty="0">
                <a:ln>
                  <a:noFill/>
                </a:ln>
                <a:solidFill>
                  <a:srgbClr val="0033CC"/>
                </a:solidFill>
                <a:effectLst/>
                <a:uLnTx/>
                <a:uFillTx/>
                <a:latin typeface="微软雅黑" pitchFamily="34" charset="-122"/>
                <a:ea typeface="微软雅黑" pitchFamily="34" charset="-122"/>
              </a:rPr>
              <a:t>位主存地址相同。</a:t>
            </a:r>
            <a:endParaRPr kumimoji="1" lang="en-US" altLang="zh-CN" sz="2000" b="1" i="0" u="none" strike="noStrike" kern="0" cap="none" spc="0" normalizeH="0" baseline="0" noProof="0" dirty="0">
              <a:ln>
                <a:noFill/>
              </a:ln>
              <a:solidFill>
                <a:srgbClr val="0033CC"/>
              </a:solidFill>
              <a:effectLst/>
              <a:uLnTx/>
              <a:uFillTx/>
              <a:latin typeface="微软雅黑" pitchFamily="34" charset="-122"/>
              <a:ea typeface="微软雅黑" pitchFamily="34" charset="-122"/>
            </a:endParaRPr>
          </a:p>
        </p:txBody>
      </p:sp>
      <p:sp>
        <p:nvSpPr>
          <p:cNvPr id="128" name="Text Box 126"/>
          <p:cNvSpPr txBox="1">
            <a:spLocks noChangeArrowheads="1"/>
          </p:cNvSpPr>
          <p:nvPr/>
        </p:nvSpPr>
        <p:spPr bwMode="auto">
          <a:xfrm>
            <a:off x="6500187" y="3242805"/>
            <a:ext cx="2464301" cy="6155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主存低</a:t>
            </a:r>
            <a:r>
              <a:rPr kumimoji="1" lang="en-US" altLang="zh-CN" sz="20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3</a:t>
            </a:r>
            <a:r>
              <a:rPr kumimoji="1" lang="zh-CN" altLang="en-US" sz="20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位地址的作用是什么？</a:t>
            </a:r>
            <a:endParaRPr kumimoji="1" lang="zh-CN" altLang="en-US" sz="2000" b="1" i="0" u="none" strike="noStrike" kern="0" cap="none" spc="0" normalizeH="0" baseline="0" noProof="0" dirty="0">
              <a:ln>
                <a:noFill/>
              </a:ln>
              <a:solidFill>
                <a:srgbClr val="FF0000"/>
              </a:solidFill>
              <a:effectLst/>
              <a:uLnTx/>
              <a:uFillTx/>
              <a:latin typeface="微软雅黑" pitchFamily="34" charset="-122"/>
              <a:ea typeface="微软雅黑" pitchFamily="34" charset="-122"/>
            </a:endParaRPr>
          </a:p>
        </p:txBody>
      </p:sp>
      <p:sp>
        <p:nvSpPr>
          <p:cNvPr id="130" name="Text Box 127"/>
          <p:cNvSpPr txBox="1">
            <a:spLocks noChangeArrowheads="1"/>
          </p:cNvSpPr>
          <p:nvPr/>
        </p:nvSpPr>
        <p:spPr bwMode="auto">
          <a:xfrm>
            <a:off x="6482725" y="3958627"/>
            <a:ext cx="2513021" cy="6155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000" b="1" i="0" u="none" strike="noStrike" kern="0" cap="none" spc="0" normalizeH="0" baseline="0" noProof="0" dirty="0">
                <a:ln>
                  <a:noFill/>
                </a:ln>
                <a:solidFill>
                  <a:srgbClr val="0033CC"/>
                </a:solidFill>
                <a:effectLst/>
                <a:uLnTx/>
                <a:uFillTx/>
                <a:latin typeface="微软雅黑" pitchFamily="34" charset="-122"/>
                <a:ea typeface="微软雅黑" pitchFamily="34" charset="-122"/>
              </a:rPr>
              <a:t>确定</a:t>
            </a:r>
            <a:r>
              <a:rPr kumimoji="1" lang="en-US" altLang="zh-CN" sz="2000" b="1" i="0" u="none" strike="noStrike" kern="0" cap="none" spc="0" normalizeH="0" baseline="0" noProof="0" dirty="0">
                <a:ln>
                  <a:noFill/>
                </a:ln>
                <a:solidFill>
                  <a:srgbClr val="0033CC"/>
                </a:solidFill>
                <a:effectLst/>
                <a:uLnTx/>
                <a:uFillTx/>
                <a:latin typeface="微软雅黑" pitchFamily="34" charset="-122"/>
                <a:ea typeface="微软雅黑" pitchFamily="34" charset="-122"/>
              </a:rPr>
              <a:t>8</a:t>
            </a:r>
            <a:r>
              <a:rPr kumimoji="1" lang="zh-CN" altLang="en-US" sz="2000" b="1" i="0" u="none" strike="noStrike" kern="0" cap="none" spc="0" normalizeH="0" baseline="0" noProof="0" dirty="0">
                <a:ln>
                  <a:noFill/>
                </a:ln>
                <a:solidFill>
                  <a:srgbClr val="0033CC"/>
                </a:solidFill>
                <a:effectLst/>
                <a:uLnTx/>
                <a:uFillTx/>
                <a:latin typeface="微软雅黑" pitchFamily="34" charset="-122"/>
                <a:ea typeface="微软雅黑" pitchFamily="34" charset="-122"/>
              </a:rPr>
              <a:t>个字节中的哪个，即用来选片。</a:t>
            </a:r>
            <a:endParaRPr kumimoji="1" lang="en-US" altLang="zh-CN" sz="2000" b="1" i="0" u="none" strike="noStrike" kern="0" cap="none" spc="0" normalizeH="0" baseline="0" noProof="0" dirty="0">
              <a:ln>
                <a:noFill/>
              </a:ln>
              <a:solidFill>
                <a:srgbClr val="0033CC"/>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blinds(horizontal)">
                                      <p:cBhvr>
                                        <p:cTn id="7" dur="500"/>
                                        <p:tgtEl>
                                          <p:spTgt spid="1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blinds(horizontal)">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blinds(horizontal)">
                                      <p:cBhvr>
                                        <p:cTn id="17" dur="500"/>
                                        <p:tgtEl>
                                          <p:spTgt spid="1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0"/>
                                        </p:tgtEl>
                                        <p:attrNameLst>
                                          <p:attrName>style.visibility</p:attrName>
                                        </p:attrNameLst>
                                      </p:cBhvr>
                                      <p:to>
                                        <p:strVal val="visible"/>
                                      </p:to>
                                    </p:set>
                                    <p:animEffect transition="in" filter="blinds(horizontal)">
                                      <p:cBhvr>
                                        <p:cTn id="22"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28" grpId="0" animBg="1"/>
      <p:bldP spid="13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7.3</a:t>
            </a:r>
            <a:r>
              <a:rPr lang="zh-CN" altLang="en-US" sz="2800" dirty="0"/>
              <a:t>存储器芯片的扩展及其与</a:t>
            </a:r>
            <a:r>
              <a:rPr lang="en-US" altLang="zh-CN" sz="2800" dirty="0"/>
              <a:t>CPU</a:t>
            </a:r>
            <a:r>
              <a:rPr lang="zh-CN" altLang="en-US" sz="2800" dirty="0"/>
              <a:t>的连接</a:t>
            </a:r>
            <a:endParaRPr lang="zh-CN" altLang="en-US" sz="2800" dirty="0"/>
          </a:p>
        </p:txBody>
      </p:sp>
      <p:sp>
        <p:nvSpPr>
          <p:cNvPr id="3" name="内容占位符 2"/>
          <p:cNvSpPr>
            <a:spLocks noGrp="1"/>
          </p:cNvSpPr>
          <p:nvPr>
            <p:ph idx="1"/>
          </p:nvPr>
        </p:nvSpPr>
        <p:spPr>
          <a:xfrm>
            <a:off x="107504" y="671523"/>
            <a:ext cx="8280920" cy="813261"/>
          </a:xfrm>
        </p:spPr>
        <p:txBody>
          <a:bodyPr/>
          <a:lstStyle/>
          <a:p>
            <a:pPr marL="0" indent="0">
              <a:buNone/>
            </a:pPr>
            <a:r>
              <a:rPr lang="en-US" altLang="zh-CN" dirty="0"/>
              <a:t>7.3.2 </a:t>
            </a:r>
            <a:r>
              <a:rPr lang="zh-CN" altLang="en-US" dirty="0"/>
              <a:t>存储器芯片的扩展  </a:t>
            </a:r>
            <a:r>
              <a:rPr lang="en-US" altLang="zh-CN" dirty="0">
                <a:solidFill>
                  <a:srgbClr val="063DE8"/>
                </a:solidFill>
                <a:latin typeface="微软雅黑" pitchFamily="34" charset="-122"/>
              </a:rPr>
              <a:t> </a:t>
            </a:r>
            <a:endParaRPr lang="en-US" altLang="zh-CN" dirty="0">
              <a:solidFill>
                <a:srgbClr val="063DE8"/>
              </a:solidFill>
              <a:latin typeface="微软雅黑" pitchFamily="34" charset="-122"/>
            </a:endParaRPr>
          </a:p>
          <a:p>
            <a:pPr marL="0" indent="0">
              <a:buNone/>
            </a:pPr>
            <a:r>
              <a:rPr lang="zh-CN" altLang="en-US" dirty="0">
                <a:solidFill>
                  <a:srgbClr val="063DE8"/>
                </a:solidFill>
                <a:latin typeface="微软雅黑" pitchFamily="34" charset="-122"/>
              </a:rPr>
              <a:t>举例：用</a:t>
            </a:r>
            <a:r>
              <a:rPr lang="en-US" altLang="zh-CN" dirty="0">
                <a:solidFill>
                  <a:srgbClr val="063DE8"/>
                </a:solidFill>
                <a:latin typeface="微软雅黑" pitchFamily="34" charset="-122"/>
              </a:rPr>
              <a:t>8</a:t>
            </a:r>
            <a:r>
              <a:rPr lang="zh-CN" altLang="en-US" dirty="0">
                <a:solidFill>
                  <a:srgbClr val="063DE8"/>
                </a:solidFill>
                <a:latin typeface="微软雅黑" pitchFamily="34" charset="-122"/>
              </a:rPr>
              <a:t>个</a:t>
            </a:r>
            <a:r>
              <a:rPr lang="en-US" altLang="zh-CN" dirty="0">
                <a:solidFill>
                  <a:srgbClr val="063DE8"/>
                </a:solidFill>
                <a:latin typeface="微软雅黑" pitchFamily="34" charset="-122"/>
              </a:rPr>
              <a:t>16MX8</a:t>
            </a:r>
            <a:r>
              <a:rPr lang="zh-CN" altLang="en-US" dirty="0">
                <a:solidFill>
                  <a:srgbClr val="063DE8"/>
                </a:solidFill>
                <a:latin typeface="微软雅黑" pitchFamily="34" charset="-122"/>
              </a:rPr>
              <a:t>位的</a:t>
            </a:r>
            <a:r>
              <a:rPr lang="en-US" altLang="zh-CN" dirty="0">
                <a:solidFill>
                  <a:srgbClr val="063DE8"/>
                </a:solidFill>
                <a:latin typeface="微软雅黑" pitchFamily="34" charset="-122"/>
              </a:rPr>
              <a:t>DRAM</a:t>
            </a:r>
            <a:r>
              <a:rPr lang="zh-CN" altLang="en-US" dirty="0">
                <a:solidFill>
                  <a:srgbClr val="063DE8"/>
                </a:solidFill>
                <a:latin typeface="微软雅黑" pitchFamily="34" charset="-122"/>
              </a:rPr>
              <a:t>芯片扩展成一个</a:t>
            </a:r>
            <a:r>
              <a:rPr lang="en-US" altLang="zh-CN" dirty="0">
                <a:solidFill>
                  <a:srgbClr val="063DE8"/>
                </a:solidFill>
                <a:latin typeface="微软雅黑" pitchFamily="34" charset="-122"/>
              </a:rPr>
              <a:t>128MB</a:t>
            </a:r>
            <a:r>
              <a:rPr lang="zh-CN" altLang="en-US" dirty="0">
                <a:solidFill>
                  <a:srgbClr val="063DE8"/>
                </a:solidFill>
                <a:latin typeface="微软雅黑" pitchFamily="34" charset="-122"/>
              </a:rPr>
              <a:t>内存条</a:t>
            </a:r>
            <a:endParaRPr lang="zh-CN" altLang="en-US" dirty="0">
              <a:solidFill>
                <a:srgbClr val="063DE8"/>
              </a:solidFill>
              <a:latin typeface="微软雅黑" pitchFamily="34" charset="-122"/>
            </a:endParaRP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grpSp>
        <p:nvGrpSpPr>
          <p:cNvPr id="9" name="Group 7"/>
          <p:cNvGrpSpPr/>
          <p:nvPr/>
        </p:nvGrpSpPr>
        <p:grpSpPr bwMode="auto">
          <a:xfrm>
            <a:off x="202519" y="1574110"/>
            <a:ext cx="7094736" cy="4824536"/>
            <a:chOff x="430" y="872"/>
            <a:chExt cx="4384" cy="3064"/>
          </a:xfrm>
        </p:grpSpPr>
        <p:sp>
          <p:nvSpPr>
            <p:cNvPr id="10" name="Text Box 8"/>
            <p:cNvSpPr txBox="1">
              <a:spLocks noChangeAspect="1" noChangeArrowheads="1"/>
            </p:cNvSpPr>
            <p:nvPr/>
          </p:nvSpPr>
          <p:spPr bwMode="auto">
            <a:xfrm>
              <a:off x="4060" y="3100"/>
              <a:ext cx="7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Helvetica" pitchFamily="34" charset="0"/>
                  <a:ea typeface="微软雅黑" pitchFamily="34" charset="-122"/>
                </a:rPr>
                <a:t>存储控制器</a:t>
              </a:r>
              <a:endParaRPr kumimoji="0" lang="zh-CN" altLang="en-US" sz="1800" b="1" i="0" u="none" strike="noStrike" kern="0" cap="none" spc="0" normalizeH="0" baseline="0" noProof="0">
                <a:ln>
                  <a:noFill/>
                </a:ln>
                <a:solidFill>
                  <a:srgbClr val="000000"/>
                </a:solidFill>
                <a:effectLst/>
                <a:uLnTx/>
                <a:uFillTx/>
                <a:latin typeface="Helvetica" pitchFamily="34" charset="0"/>
                <a:ea typeface="微软雅黑" pitchFamily="34" charset="-122"/>
              </a:endParaRPr>
            </a:p>
          </p:txBody>
        </p:sp>
        <p:sp>
          <p:nvSpPr>
            <p:cNvPr id="11" name="Rectangle 9"/>
            <p:cNvSpPr>
              <a:spLocks noChangeAspect="1" noChangeArrowheads="1"/>
            </p:cNvSpPr>
            <p:nvPr/>
          </p:nvSpPr>
          <p:spPr bwMode="auto">
            <a:xfrm>
              <a:off x="1250" y="887"/>
              <a:ext cx="2832" cy="1506"/>
            </a:xfrm>
            <a:prstGeom prst="rect">
              <a:avLst/>
            </a:prstGeom>
            <a:solidFill>
              <a:srgbClr val="FFFFFF"/>
            </a:solidFill>
            <a:ln w="12700">
              <a:solidFill>
                <a:srgbClr val="000000"/>
              </a:solidFill>
              <a:miter lim="800000"/>
            </a:ln>
            <a:effectLst>
              <a:outerShdw dist="107763" dir="2700000" algn="ctr" rotWithShape="0">
                <a:srgbClr val="000004"/>
              </a:outerShdw>
            </a:effec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2" name="Rectangle 10"/>
            <p:cNvSpPr>
              <a:spLocks noChangeAspect="1" noChangeArrowheads="1"/>
            </p:cNvSpPr>
            <p:nvPr/>
          </p:nvSpPr>
          <p:spPr bwMode="auto">
            <a:xfrm>
              <a:off x="1527" y="2779"/>
              <a:ext cx="2524" cy="710"/>
            </a:xfrm>
            <a:prstGeom prst="rect">
              <a:avLst/>
            </a:prstGeom>
            <a:solidFill>
              <a:srgbClr val="FFFFFF"/>
            </a:solidFill>
            <a:ln w="12700">
              <a:solidFill>
                <a:srgbClr val="000000"/>
              </a:solidFill>
              <a:miter lim="800000"/>
            </a:ln>
            <a:effectLst>
              <a:outerShdw dist="107763" dir="2700000" algn="ctr" rotWithShape="0">
                <a:srgbClr val="000004"/>
              </a:outerShdw>
            </a:effec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3" name="Rectangle 11"/>
            <p:cNvSpPr>
              <a:spLocks noChangeAspect="1" noChangeArrowheads="1"/>
            </p:cNvSpPr>
            <p:nvPr/>
          </p:nvSpPr>
          <p:spPr bwMode="auto">
            <a:xfrm>
              <a:off x="3236" y="1304"/>
              <a:ext cx="613" cy="545"/>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4" name="Rectangle 12"/>
            <p:cNvSpPr>
              <a:spLocks noChangeAspect="1" noChangeArrowheads="1"/>
            </p:cNvSpPr>
            <p:nvPr/>
          </p:nvSpPr>
          <p:spPr bwMode="auto">
            <a:xfrm>
              <a:off x="2963" y="1372"/>
              <a:ext cx="614" cy="546"/>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5" name="Rectangle 13"/>
            <p:cNvSpPr>
              <a:spLocks noChangeAspect="1" noChangeArrowheads="1"/>
            </p:cNvSpPr>
            <p:nvPr/>
          </p:nvSpPr>
          <p:spPr bwMode="auto">
            <a:xfrm>
              <a:off x="2690" y="1441"/>
              <a:ext cx="614" cy="545"/>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6" name="Rectangle 14"/>
            <p:cNvSpPr>
              <a:spLocks noChangeAspect="1" noChangeArrowheads="1"/>
            </p:cNvSpPr>
            <p:nvPr/>
          </p:nvSpPr>
          <p:spPr bwMode="auto">
            <a:xfrm>
              <a:off x="2418" y="1508"/>
              <a:ext cx="613" cy="546"/>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7" name="Rectangle 15"/>
            <p:cNvSpPr>
              <a:spLocks noChangeAspect="1" noChangeArrowheads="1"/>
            </p:cNvSpPr>
            <p:nvPr/>
          </p:nvSpPr>
          <p:spPr bwMode="auto">
            <a:xfrm>
              <a:off x="2145" y="1577"/>
              <a:ext cx="614" cy="546"/>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8" name="Rectangle 16"/>
            <p:cNvSpPr>
              <a:spLocks noChangeAspect="1" noChangeArrowheads="1"/>
            </p:cNvSpPr>
            <p:nvPr/>
          </p:nvSpPr>
          <p:spPr bwMode="auto">
            <a:xfrm>
              <a:off x="1872" y="1645"/>
              <a:ext cx="614" cy="545"/>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9" name="Rectangle 17"/>
            <p:cNvSpPr>
              <a:spLocks noChangeAspect="1" noChangeArrowheads="1"/>
            </p:cNvSpPr>
            <p:nvPr/>
          </p:nvSpPr>
          <p:spPr bwMode="auto">
            <a:xfrm>
              <a:off x="1599" y="1713"/>
              <a:ext cx="613" cy="546"/>
            </a:xfrm>
            <a:prstGeom prst="rect">
              <a:avLst/>
            </a:prstGeom>
            <a:solidFill>
              <a:srgbClr val="FFFFFF"/>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0" name="Rectangle 18"/>
            <p:cNvSpPr>
              <a:spLocks noChangeAspect="1" noChangeArrowheads="1"/>
            </p:cNvSpPr>
            <p:nvPr/>
          </p:nvSpPr>
          <p:spPr bwMode="auto">
            <a:xfrm>
              <a:off x="1326" y="1782"/>
              <a:ext cx="614" cy="545"/>
            </a:xfrm>
            <a:prstGeom prst="rect">
              <a:avLst/>
            </a:prstGeom>
            <a:solidFill>
              <a:srgbClr val="FFFFFF"/>
            </a:solidFill>
            <a:ln w="12700">
              <a:solidFill>
                <a:srgbClr val="000000"/>
              </a:solidFill>
              <a:miter lim="800000"/>
            </a:ln>
          </p:spPr>
          <p:txBody>
            <a:bodyPr wrap="none" lIns="88950" tIns="44480" rIns="88950" bIns="44480"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000000"/>
                </a:solidFill>
                <a:effectLst/>
                <a:uLnTx/>
                <a:uFillTx/>
                <a:latin typeface="Helvetica" pitchFamily="34" charset="0"/>
                <a:ea typeface="宋体" charset="-122"/>
              </a:endParaRPr>
            </a:p>
          </p:txBody>
        </p:sp>
        <p:grpSp>
          <p:nvGrpSpPr>
            <p:cNvPr id="21" name="Group 19"/>
            <p:cNvGrpSpPr/>
            <p:nvPr/>
          </p:nvGrpSpPr>
          <p:grpSpPr bwMode="auto">
            <a:xfrm>
              <a:off x="1065" y="872"/>
              <a:ext cx="2330" cy="2253"/>
              <a:chOff x="768" y="724"/>
              <a:chExt cx="2623" cy="2537"/>
            </a:xfrm>
          </p:grpSpPr>
          <p:sp>
            <p:nvSpPr>
              <p:cNvPr id="113" name="Line 20"/>
              <p:cNvSpPr>
                <a:spLocks noChangeAspect="1" noChangeShapeType="1"/>
              </p:cNvSpPr>
              <p:nvPr/>
            </p:nvSpPr>
            <p:spPr bwMode="auto">
              <a:xfrm>
                <a:off x="768" y="913"/>
                <a:ext cx="2623" cy="0"/>
              </a:xfrm>
              <a:prstGeom prst="line">
                <a:avLst/>
              </a:prstGeom>
              <a:noFill/>
              <a:ln w="38100">
                <a:solidFill>
                  <a:srgbClr val="99CC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grpSp>
            <p:nvGrpSpPr>
              <p:cNvPr id="114" name="Group 21"/>
              <p:cNvGrpSpPr/>
              <p:nvPr/>
            </p:nvGrpSpPr>
            <p:grpSpPr bwMode="auto">
              <a:xfrm>
                <a:off x="768" y="724"/>
                <a:ext cx="2610" cy="2537"/>
                <a:chOff x="768" y="724"/>
                <a:chExt cx="2610" cy="2537"/>
              </a:xfrm>
            </p:grpSpPr>
            <p:sp>
              <p:nvSpPr>
                <p:cNvPr id="115" name="Text Box 22"/>
                <p:cNvSpPr txBox="1">
                  <a:spLocks noChangeAspect="1" noChangeArrowheads="1"/>
                </p:cNvSpPr>
                <p:nvPr/>
              </p:nvSpPr>
              <p:spPr bwMode="auto">
                <a:xfrm>
                  <a:off x="1769" y="724"/>
                  <a:ext cx="12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Courier New" pitchFamily="49" charset="0"/>
                      <a:ea typeface="宋体" charset="-122"/>
                    </a:rPr>
                    <a:t>(</a:t>
                  </a:r>
                  <a:r>
                    <a:rPr kumimoji="0" lang="zh-CN" altLang="en-US" sz="1400" b="1" i="0" u="none" strike="noStrike" kern="0" cap="none" spc="0" normalizeH="0" baseline="0" noProof="0">
                      <a:ln>
                        <a:noFill/>
                      </a:ln>
                      <a:solidFill>
                        <a:srgbClr val="0099FF"/>
                      </a:solidFill>
                      <a:effectLst/>
                      <a:uLnTx/>
                      <a:uFillTx/>
                      <a:latin typeface="Courier New" pitchFamily="49" charset="0"/>
                      <a:ea typeface="宋体" charset="-122"/>
                    </a:rPr>
                    <a:t>行地址</a:t>
                  </a:r>
                  <a:r>
                    <a:rPr kumimoji="0" lang="en-US" altLang="zh-CN" sz="1400" b="1" i="0" u="none" strike="noStrike" kern="0" cap="none" spc="0" normalizeH="0" baseline="0" noProof="0">
                      <a:ln>
                        <a:noFill/>
                      </a:ln>
                      <a:solidFill>
                        <a:srgbClr val="0099FF"/>
                      </a:solidFill>
                      <a:effectLst/>
                      <a:uLnTx/>
                      <a:uFillTx/>
                      <a:latin typeface="Courier New" pitchFamily="49" charset="0"/>
                      <a:ea typeface="宋体" charset="-122"/>
                    </a:rPr>
                    <a:t>i, </a:t>
                  </a:r>
                  <a:r>
                    <a:rPr kumimoji="0" lang="zh-CN" altLang="en-US" sz="1400" b="1" i="0" u="none" strike="noStrike" kern="0" cap="none" spc="0" normalizeH="0" baseline="0" noProof="0">
                      <a:ln>
                        <a:noFill/>
                      </a:ln>
                      <a:solidFill>
                        <a:srgbClr val="0099FF"/>
                      </a:solidFill>
                      <a:effectLst/>
                      <a:uLnTx/>
                      <a:uFillTx/>
                      <a:latin typeface="Courier New" pitchFamily="49" charset="0"/>
                      <a:ea typeface="宋体" charset="-122"/>
                    </a:rPr>
                    <a:t>列地址</a:t>
                  </a:r>
                  <a:r>
                    <a:rPr kumimoji="0" lang="en-US" altLang="zh-CN" sz="1400" b="1" i="0" u="none" strike="noStrike" kern="0" cap="none" spc="0" normalizeH="0" baseline="0" noProof="0">
                      <a:ln>
                        <a:noFill/>
                      </a:ln>
                      <a:solidFill>
                        <a:srgbClr val="0099FF"/>
                      </a:solidFill>
                      <a:effectLst/>
                      <a:uLnTx/>
                      <a:uFillTx/>
                      <a:latin typeface="Courier New" pitchFamily="49" charset="0"/>
                      <a:ea typeface="宋体" charset="-122"/>
                    </a:rPr>
                    <a:t>j)</a:t>
                  </a:r>
                  <a:endParaRPr kumimoji="0" lang="en-US" altLang="zh-CN" sz="1400" b="1" i="0" u="none" strike="noStrike" kern="0" cap="none" spc="0" normalizeH="0" baseline="0" noProof="0">
                    <a:ln>
                      <a:noFill/>
                    </a:ln>
                    <a:solidFill>
                      <a:srgbClr val="0099FF"/>
                    </a:solidFill>
                    <a:effectLst/>
                    <a:uLnTx/>
                    <a:uFillTx/>
                    <a:latin typeface="Courier New" pitchFamily="49" charset="0"/>
                    <a:ea typeface="宋体" charset="-122"/>
                  </a:endParaRPr>
                </a:p>
              </p:txBody>
            </p:sp>
            <p:sp>
              <p:nvSpPr>
                <p:cNvPr id="116" name="Line 23"/>
                <p:cNvSpPr>
                  <a:spLocks noChangeAspect="1" noChangeShapeType="1"/>
                </p:cNvSpPr>
                <p:nvPr/>
              </p:nvSpPr>
              <p:spPr bwMode="auto">
                <a:xfrm>
                  <a:off x="3378" y="913"/>
                  <a:ext cx="0" cy="300"/>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17" name="Line 24"/>
                <p:cNvSpPr>
                  <a:spLocks noChangeAspect="1" noChangeShapeType="1"/>
                </p:cNvSpPr>
                <p:nvPr/>
              </p:nvSpPr>
              <p:spPr bwMode="auto">
                <a:xfrm>
                  <a:off x="3033" y="913"/>
                  <a:ext cx="0" cy="377"/>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18" name="Line 25"/>
                <p:cNvSpPr>
                  <a:spLocks noChangeAspect="1" noChangeShapeType="1"/>
                </p:cNvSpPr>
                <p:nvPr/>
              </p:nvSpPr>
              <p:spPr bwMode="auto">
                <a:xfrm>
                  <a:off x="2726" y="913"/>
                  <a:ext cx="0" cy="460"/>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19" name="Line 26"/>
                <p:cNvSpPr>
                  <a:spLocks noChangeAspect="1" noChangeShapeType="1"/>
                </p:cNvSpPr>
                <p:nvPr/>
              </p:nvSpPr>
              <p:spPr bwMode="auto">
                <a:xfrm>
                  <a:off x="2419" y="913"/>
                  <a:ext cx="0" cy="537"/>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0" name="Line 27"/>
                <p:cNvSpPr>
                  <a:spLocks noChangeAspect="1" noChangeShapeType="1"/>
                </p:cNvSpPr>
                <p:nvPr/>
              </p:nvSpPr>
              <p:spPr bwMode="auto">
                <a:xfrm>
                  <a:off x="2112" y="913"/>
                  <a:ext cx="0" cy="614"/>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1" name="Line 28"/>
                <p:cNvSpPr>
                  <a:spLocks noChangeAspect="1" noChangeShapeType="1"/>
                </p:cNvSpPr>
                <p:nvPr/>
              </p:nvSpPr>
              <p:spPr bwMode="auto">
                <a:xfrm>
                  <a:off x="1766" y="913"/>
                  <a:ext cx="0" cy="691"/>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2" name="Line 29"/>
                <p:cNvSpPr>
                  <a:spLocks noChangeAspect="1" noChangeShapeType="1"/>
                </p:cNvSpPr>
                <p:nvPr/>
              </p:nvSpPr>
              <p:spPr bwMode="auto">
                <a:xfrm>
                  <a:off x="1497" y="913"/>
                  <a:ext cx="0" cy="767"/>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3" name="Line 30"/>
                <p:cNvSpPr>
                  <a:spLocks noChangeAspect="1" noChangeShapeType="1"/>
                </p:cNvSpPr>
                <p:nvPr/>
              </p:nvSpPr>
              <p:spPr bwMode="auto">
                <a:xfrm>
                  <a:off x="1190" y="913"/>
                  <a:ext cx="0" cy="844"/>
                </a:xfrm>
                <a:prstGeom prst="line">
                  <a:avLst/>
                </a:prstGeom>
                <a:noFill/>
                <a:ln w="38100">
                  <a:solidFill>
                    <a:srgbClr val="99CC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4" name="Line 31"/>
                <p:cNvSpPr>
                  <a:spLocks noChangeAspect="1" noChangeShapeType="1"/>
                </p:cNvSpPr>
                <p:nvPr/>
              </p:nvSpPr>
              <p:spPr bwMode="auto">
                <a:xfrm flipH="1" flipV="1">
                  <a:off x="768" y="3255"/>
                  <a:ext cx="518" cy="6"/>
                </a:xfrm>
                <a:prstGeom prst="line">
                  <a:avLst/>
                </a:prstGeom>
                <a:noFill/>
                <a:ln w="38100">
                  <a:solidFill>
                    <a:srgbClr val="99CC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25" name="Line 32"/>
                <p:cNvSpPr>
                  <a:spLocks noChangeAspect="1" noChangeShapeType="1"/>
                </p:cNvSpPr>
                <p:nvPr/>
              </p:nvSpPr>
              <p:spPr bwMode="auto">
                <a:xfrm flipV="1">
                  <a:off x="768" y="913"/>
                  <a:ext cx="0" cy="2342"/>
                </a:xfrm>
                <a:prstGeom prst="line">
                  <a:avLst/>
                </a:prstGeom>
                <a:noFill/>
                <a:ln w="38100">
                  <a:solidFill>
                    <a:srgbClr val="99CC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grpSp>
        </p:grpSp>
        <p:sp>
          <p:nvSpPr>
            <p:cNvPr id="22" name="Rectangle 33"/>
            <p:cNvSpPr>
              <a:spLocks noChangeAspect="1" noChangeArrowheads="1"/>
            </p:cNvSpPr>
            <p:nvPr/>
          </p:nvSpPr>
          <p:spPr bwMode="auto">
            <a:xfrm>
              <a:off x="2105" y="1946"/>
              <a:ext cx="57" cy="63"/>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3" name="Rectangle 34"/>
            <p:cNvSpPr>
              <a:spLocks noChangeAspect="1" noChangeArrowheads="1"/>
            </p:cNvSpPr>
            <p:nvPr/>
          </p:nvSpPr>
          <p:spPr bwMode="auto">
            <a:xfrm>
              <a:off x="1844" y="2012"/>
              <a:ext cx="57" cy="62"/>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4" name="Rectangle 35"/>
            <p:cNvSpPr>
              <a:spLocks noChangeAspect="1" noChangeArrowheads="1"/>
            </p:cNvSpPr>
            <p:nvPr/>
          </p:nvSpPr>
          <p:spPr bwMode="auto">
            <a:xfrm>
              <a:off x="2378" y="1875"/>
              <a:ext cx="56" cy="63"/>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5" name="Rectangle 36"/>
            <p:cNvSpPr>
              <a:spLocks noChangeAspect="1" noChangeArrowheads="1"/>
            </p:cNvSpPr>
            <p:nvPr/>
          </p:nvSpPr>
          <p:spPr bwMode="auto">
            <a:xfrm>
              <a:off x="2653" y="1804"/>
              <a:ext cx="57" cy="63"/>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6" name="Rectangle 37"/>
            <p:cNvSpPr>
              <a:spLocks noChangeAspect="1" noChangeArrowheads="1"/>
            </p:cNvSpPr>
            <p:nvPr/>
          </p:nvSpPr>
          <p:spPr bwMode="auto">
            <a:xfrm>
              <a:off x="2934" y="1730"/>
              <a:ext cx="57" cy="62"/>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7" name="Rectangle 38"/>
            <p:cNvSpPr>
              <a:spLocks noChangeAspect="1" noChangeArrowheads="1"/>
            </p:cNvSpPr>
            <p:nvPr/>
          </p:nvSpPr>
          <p:spPr bwMode="auto">
            <a:xfrm>
              <a:off x="3202" y="1668"/>
              <a:ext cx="57" cy="62"/>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8" name="Rectangle 39"/>
            <p:cNvSpPr>
              <a:spLocks noChangeAspect="1" noChangeArrowheads="1"/>
            </p:cNvSpPr>
            <p:nvPr/>
          </p:nvSpPr>
          <p:spPr bwMode="auto">
            <a:xfrm>
              <a:off x="3474" y="1593"/>
              <a:ext cx="57" cy="6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9" name="Rectangle 40"/>
            <p:cNvSpPr>
              <a:spLocks noChangeAspect="1" noChangeArrowheads="1"/>
            </p:cNvSpPr>
            <p:nvPr/>
          </p:nvSpPr>
          <p:spPr bwMode="auto">
            <a:xfrm>
              <a:off x="3742" y="1526"/>
              <a:ext cx="57" cy="62"/>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0" name="Text Box 41"/>
            <p:cNvSpPr txBox="1">
              <a:spLocks noChangeAspect="1" noChangeArrowheads="1"/>
            </p:cNvSpPr>
            <p:nvPr/>
          </p:nvSpPr>
          <p:spPr bwMode="auto">
            <a:xfrm>
              <a:off x="1571" y="1758"/>
              <a:ext cx="3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33CC"/>
                  </a:solidFill>
                  <a:effectLst/>
                  <a:uLnTx/>
                  <a:uFillTx/>
                  <a:latin typeface="Helvetica" pitchFamily="34" charset="0"/>
                  <a:ea typeface="宋体" charset="-122"/>
                </a:rPr>
                <a:t>DRAM 7</a:t>
              </a:r>
              <a:endParaRPr kumimoji="0" lang="en-US" altLang="zh-CN" sz="1000" b="1" i="0" u="none" strike="noStrike" kern="0" cap="none" spc="0" normalizeH="0" baseline="0" noProof="0">
                <a:ln>
                  <a:noFill/>
                </a:ln>
                <a:solidFill>
                  <a:srgbClr val="0033CC"/>
                </a:solidFill>
                <a:effectLst/>
                <a:uLnTx/>
                <a:uFillTx/>
                <a:latin typeface="Helvetica" pitchFamily="34" charset="0"/>
                <a:ea typeface="宋体" charset="-122"/>
              </a:endParaRPr>
            </a:p>
          </p:txBody>
        </p:sp>
        <p:sp>
          <p:nvSpPr>
            <p:cNvPr id="31" name="Text Box 42"/>
            <p:cNvSpPr txBox="1">
              <a:spLocks noChangeAspect="1" noChangeArrowheads="1"/>
            </p:cNvSpPr>
            <p:nvPr/>
          </p:nvSpPr>
          <p:spPr bwMode="auto">
            <a:xfrm>
              <a:off x="3502" y="1264"/>
              <a:ext cx="38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33CC"/>
                  </a:solidFill>
                  <a:effectLst/>
                  <a:uLnTx/>
                  <a:uFillTx/>
                  <a:latin typeface="Helvetica" pitchFamily="34" charset="0"/>
                  <a:ea typeface="宋体" charset="-122"/>
                </a:rPr>
                <a:t>DRAM 0</a:t>
              </a:r>
              <a:endParaRPr kumimoji="0" lang="en-US" altLang="zh-CN" sz="1000" b="1" i="0" u="none" strike="noStrike" kern="0" cap="none" spc="0" normalizeH="0" baseline="0" noProof="0">
                <a:ln>
                  <a:noFill/>
                </a:ln>
                <a:solidFill>
                  <a:srgbClr val="0033CC"/>
                </a:solidFill>
                <a:effectLst/>
                <a:uLnTx/>
                <a:uFillTx/>
                <a:latin typeface="Helvetica" pitchFamily="34" charset="0"/>
                <a:ea typeface="宋体" charset="-122"/>
              </a:endParaRPr>
            </a:p>
          </p:txBody>
        </p:sp>
        <p:grpSp>
          <p:nvGrpSpPr>
            <p:cNvPr id="32" name="Group 43"/>
            <p:cNvGrpSpPr/>
            <p:nvPr/>
          </p:nvGrpSpPr>
          <p:grpSpPr bwMode="auto">
            <a:xfrm>
              <a:off x="1689" y="2917"/>
              <a:ext cx="2286" cy="428"/>
              <a:chOff x="1471" y="3026"/>
              <a:chExt cx="2575" cy="482"/>
            </a:xfrm>
          </p:grpSpPr>
          <p:sp>
            <p:nvSpPr>
              <p:cNvPr id="86" name="Text Box 44"/>
              <p:cNvSpPr txBox="1">
                <a:spLocks noChangeAspect="1" noChangeArrowheads="1"/>
              </p:cNvSpPr>
              <p:nvPr/>
            </p:nvSpPr>
            <p:spPr bwMode="auto">
              <a:xfrm>
                <a:off x="3891"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0</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87" name="Text Box 45"/>
              <p:cNvSpPr txBox="1">
                <a:spLocks noChangeAspect="1" noChangeArrowheads="1"/>
              </p:cNvSpPr>
              <p:nvPr/>
            </p:nvSpPr>
            <p:spPr bwMode="auto">
              <a:xfrm>
                <a:off x="269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31</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88" name="Text Box 46"/>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7</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89" name="Text Box 47"/>
              <p:cNvSpPr txBox="1">
                <a:spLocks noChangeAspect="1" noChangeArrowheads="1"/>
              </p:cNvSpPr>
              <p:nvPr/>
            </p:nvSpPr>
            <p:spPr bwMode="auto">
              <a:xfrm>
                <a:off x="3558"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8</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0" name="Text Box 48"/>
              <p:cNvSpPr txBox="1">
                <a:spLocks noChangeAspect="1" noChangeArrowheads="1"/>
              </p:cNvSpPr>
              <p:nvPr/>
            </p:nvSpPr>
            <p:spPr bwMode="auto">
              <a:xfrm>
                <a:off x="33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15</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1" name="Text Box 49"/>
              <p:cNvSpPr txBox="1">
                <a:spLocks noChangeAspect="1" noChangeArrowheads="1"/>
              </p:cNvSpPr>
              <p:nvPr/>
            </p:nvSpPr>
            <p:spPr bwMode="auto">
              <a:xfrm>
                <a:off x="319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16</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2" name="Text Box 50"/>
              <p:cNvSpPr txBox="1">
                <a:spLocks noChangeAspect="1" noChangeArrowheads="1"/>
              </p:cNvSpPr>
              <p:nvPr/>
            </p:nvSpPr>
            <p:spPr bwMode="auto">
              <a:xfrm>
                <a:off x="3034"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23</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3" name="Text Box 51"/>
              <p:cNvSpPr txBox="1">
                <a:spLocks noChangeAspect="1" noChangeArrowheads="1"/>
              </p:cNvSpPr>
              <p:nvPr/>
            </p:nvSpPr>
            <p:spPr bwMode="auto">
              <a:xfrm>
                <a:off x="292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24</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4" name="Text Box 52"/>
              <p:cNvSpPr txBox="1">
                <a:spLocks noChangeAspect="1" noChangeArrowheads="1"/>
              </p:cNvSpPr>
              <p:nvPr/>
            </p:nvSpPr>
            <p:spPr bwMode="auto">
              <a:xfrm>
                <a:off x="2594"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32</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5" name="Text Box 53"/>
              <p:cNvSpPr txBox="1">
                <a:spLocks noChangeAspect="1" noChangeArrowheads="1"/>
              </p:cNvSpPr>
              <p:nvPr/>
            </p:nvSpPr>
            <p:spPr bwMode="auto">
              <a:xfrm>
                <a:off x="147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63</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6" name="Text Box 54"/>
              <p:cNvSpPr txBox="1">
                <a:spLocks noChangeAspect="1" noChangeArrowheads="1"/>
              </p:cNvSpPr>
              <p:nvPr/>
            </p:nvSpPr>
            <p:spPr bwMode="auto">
              <a:xfrm>
                <a:off x="241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39</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7" name="Text Box 55"/>
              <p:cNvSpPr txBox="1">
                <a:spLocks noChangeAspect="1" noChangeArrowheads="1"/>
              </p:cNvSpPr>
              <p:nvPr/>
            </p:nvSpPr>
            <p:spPr bwMode="auto">
              <a:xfrm>
                <a:off x="2286"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40</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8" name="Text Box 56"/>
              <p:cNvSpPr txBox="1">
                <a:spLocks noChangeAspect="1" noChangeArrowheads="1"/>
              </p:cNvSpPr>
              <p:nvPr/>
            </p:nvSpPr>
            <p:spPr bwMode="auto">
              <a:xfrm>
                <a:off x="20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47</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99" name="Text Box 57"/>
              <p:cNvSpPr txBox="1">
                <a:spLocks noChangeAspect="1" noChangeArrowheads="1"/>
              </p:cNvSpPr>
              <p:nvPr/>
            </p:nvSpPr>
            <p:spPr bwMode="auto">
              <a:xfrm>
                <a:off x="197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48</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100" name="Text Box 58"/>
              <p:cNvSpPr txBox="1">
                <a:spLocks noChangeAspect="1" noChangeArrowheads="1"/>
              </p:cNvSpPr>
              <p:nvPr/>
            </p:nvSpPr>
            <p:spPr bwMode="auto">
              <a:xfrm>
                <a:off x="17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55</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101" name="Text Box 59"/>
              <p:cNvSpPr txBox="1">
                <a:spLocks noChangeAspect="1" noChangeArrowheads="1"/>
              </p:cNvSpPr>
              <p:nvPr/>
            </p:nvSpPr>
            <p:spPr bwMode="auto">
              <a:xfrm>
                <a:off x="166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56</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grpSp>
            <p:nvGrpSpPr>
              <p:cNvPr id="102" name="Group 60"/>
              <p:cNvGrpSpPr/>
              <p:nvPr/>
            </p:nvGrpSpPr>
            <p:grpSpPr bwMode="auto">
              <a:xfrm>
                <a:off x="1536" y="3153"/>
                <a:ext cx="2446" cy="355"/>
                <a:chOff x="1536" y="3153"/>
                <a:chExt cx="2446" cy="355"/>
              </a:xfrm>
            </p:grpSpPr>
            <p:grpSp>
              <p:nvGrpSpPr>
                <p:cNvPr id="103" name="Group 61"/>
                <p:cNvGrpSpPr/>
                <p:nvPr/>
              </p:nvGrpSpPr>
              <p:grpSpPr bwMode="auto">
                <a:xfrm>
                  <a:off x="1536" y="3153"/>
                  <a:ext cx="2446" cy="154"/>
                  <a:chOff x="1536" y="3153"/>
                  <a:chExt cx="2446" cy="154"/>
                </a:xfrm>
              </p:grpSpPr>
              <p:sp>
                <p:nvSpPr>
                  <p:cNvPr id="105" name="Rectangle 62"/>
                  <p:cNvSpPr>
                    <a:spLocks noChangeAspect="1" noChangeArrowheads="1"/>
                  </p:cNvSpPr>
                  <p:nvPr/>
                </p:nvSpPr>
                <p:spPr bwMode="auto">
                  <a:xfrm>
                    <a:off x="2753"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06" name="Rectangle 63"/>
                  <p:cNvSpPr>
                    <a:spLocks noChangeAspect="1" noChangeArrowheads="1"/>
                  </p:cNvSpPr>
                  <p:nvPr/>
                </p:nvSpPr>
                <p:spPr bwMode="auto">
                  <a:xfrm>
                    <a:off x="3060"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07" name="Rectangle 64"/>
                  <p:cNvSpPr>
                    <a:spLocks noChangeAspect="1" noChangeArrowheads="1"/>
                  </p:cNvSpPr>
                  <p:nvPr/>
                </p:nvSpPr>
                <p:spPr bwMode="auto">
                  <a:xfrm>
                    <a:off x="3367"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08" name="Rectangle 65"/>
                  <p:cNvSpPr>
                    <a:spLocks noChangeAspect="1" noChangeArrowheads="1"/>
                  </p:cNvSpPr>
                  <p:nvPr/>
                </p:nvSpPr>
                <p:spPr bwMode="auto">
                  <a:xfrm>
                    <a:off x="3674" y="3153"/>
                    <a:ext cx="308"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09" name="Rectangle 66"/>
                  <p:cNvSpPr>
                    <a:spLocks noChangeAspect="1" noChangeArrowheads="1"/>
                  </p:cNvSpPr>
                  <p:nvPr/>
                </p:nvSpPr>
                <p:spPr bwMode="auto">
                  <a:xfrm>
                    <a:off x="1536"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10" name="Rectangle 67"/>
                  <p:cNvSpPr>
                    <a:spLocks noChangeAspect="1" noChangeArrowheads="1"/>
                  </p:cNvSpPr>
                  <p:nvPr/>
                </p:nvSpPr>
                <p:spPr bwMode="auto">
                  <a:xfrm>
                    <a:off x="1843"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11" name="Rectangle 68"/>
                  <p:cNvSpPr>
                    <a:spLocks noChangeAspect="1" noChangeArrowheads="1"/>
                  </p:cNvSpPr>
                  <p:nvPr/>
                </p:nvSpPr>
                <p:spPr bwMode="auto">
                  <a:xfrm>
                    <a:off x="2150"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12" name="Rectangle 69"/>
                  <p:cNvSpPr>
                    <a:spLocks noChangeAspect="1" noChangeArrowheads="1"/>
                  </p:cNvSpPr>
                  <p:nvPr/>
                </p:nvSpPr>
                <p:spPr bwMode="auto">
                  <a:xfrm>
                    <a:off x="2457"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sp>
              <p:nvSpPr>
                <p:cNvPr id="104" name="Text Box 70"/>
                <p:cNvSpPr txBox="1">
                  <a:spLocks noChangeAspect="1" noChangeArrowheads="1"/>
                </p:cNvSpPr>
                <p:nvPr/>
              </p:nvSpPr>
              <p:spPr bwMode="auto">
                <a:xfrm>
                  <a:off x="2653" y="3307"/>
                  <a:ext cx="11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000000"/>
                    </a:solidFill>
                    <a:effectLst/>
                    <a:uLnTx/>
                    <a:uFillTx/>
                    <a:latin typeface="Helvetica" pitchFamily="34" charset="0"/>
                    <a:ea typeface="宋体" charset="-122"/>
                  </a:endParaRPr>
                </a:p>
              </p:txBody>
            </p:sp>
          </p:grpSp>
        </p:grpSp>
        <p:grpSp>
          <p:nvGrpSpPr>
            <p:cNvPr id="33" name="Group 71"/>
            <p:cNvGrpSpPr/>
            <p:nvPr/>
          </p:nvGrpSpPr>
          <p:grpSpPr bwMode="auto">
            <a:xfrm>
              <a:off x="1850" y="1585"/>
              <a:ext cx="2132" cy="1330"/>
              <a:chOff x="1652" y="1527"/>
              <a:chExt cx="2400" cy="1497"/>
            </a:xfrm>
          </p:grpSpPr>
          <p:grpSp>
            <p:nvGrpSpPr>
              <p:cNvPr id="69" name="Group 72"/>
              <p:cNvGrpSpPr/>
              <p:nvPr/>
            </p:nvGrpSpPr>
            <p:grpSpPr bwMode="auto">
              <a:xfrm>
                <a:off x="1677" y="1527"/>
                <a:ext cx="2137" cy="1497"/>
                <a:chOff x="1677" y="1527"/>
                <a:chExt cx="2137" cy="1497"/>
              </a:xfrm>
            </p:grpSpPr>
            <p:sp>
              <p:nvSpPr>
                <p:cNvPr id="78" name="Line 73"/>
                <p:cNvSpPr>
                  <a:spLocks noChangeAspect="1" noChangeShapeType="1"/>
                </p:cNvSpPr>
                <p:nvPr/>
              </p:nvSpPr>
              <p:spPr bwMode="auto">
                <a:xfrm>
                  <a:off x="3814" y="1527"/>
                  <a:ext cx="0" cy="1497"/>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79" name="Line 74"/>
                <p:cNvSpPr>
                  <a:spLocks noChangeAspect="1" noChangeShapeType="1"/>
                </p:cNvSpPr>
                <p:nvPr/>
              </p:nvSpPr>
              <p:spPr bwMode="auto">
                <a:xfrm>
                  <a:off x="3513" y="1604"/>
                  <a:ext cx="0" cy="1414"/>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0" name="Line 75"/>
                <p:cNvSpPr>
                  <a:spLocks noChangeAspect="1" noChangeShapeType="1"/>
                </p:cNvSpPr>
                <p:nvPr/>
              </p:nvSpPr>
              <p:spPr bwMode="auto">
                <a:xfrm flipH="1">
                  <a:off x="3206" y="1680"/>
                  <a:ext cx="0" cy="1344"/>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1" name="Line 76"/>
                <p:cNvSpPr>
                  <a:spLocks noChangeAspect="1" noChangeShapeType="1"/>
                </p:cNvSpPr>
                <p:nvPr/>
              </p:nvSpPr>
              <p:spPr bwMode="auto">
                <a:xfrm>
                  <a:off x="2905" y="1757"/>
                  <a:ext cx="0" cy="1261"/>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2" name="Line 77"/>
                <p:cNvSpPr>
                  <a:spLocks noChangeAspect="1" noChangeShapeType="1"/>
                </p:cNvSpPr>
                <p:nvPr/>
              </p:nvSpPr>
              <p:spPr bwMode="auto">
                <a:xfrm>
                  <a:off x="2592" y="1834"/>
                  <a:ext cx="0" cy="1190"/>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3" name="Line 78"/>
                <p:cNvSpPr>
                  <a:spLocks noChangeAspect="1" noChangeShapeType="1"/>
                </p:cNvSpPr>
                <p:nvPr/>
              </p:nvSpPr>
              <p:spPr bwMode="auto">
                <a:xfrm>
                  <a:off x="2278" y="1911"/>
                  <a:ext cx="0" cy="1113"/>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4" name="Line 79"/>
                <p:cNvSpPr>
                  <a:spLocks noChangeAspect="1" noChangeShapeType="1"/>
                </p:cNvSpPr>
                <p:nvPr/>
              </p:nvSpPr>
              <p:spPr bwMode="auto">
                <a:xfrm flipH="1">
                  <a:off x="1971" y="1988"/>
                  <a:ext cx="0" cy="1036"/>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85" name="Line 80"/>
                <p:cNvSpPr>
                  <a:spLocks noChangeAspect="1" noChangeShapeType="1"/>
                </p:cNvSpPr>
                <p:nvPr/>
              </p:nvSpPr>
              <p:spPr bwMode="auto">
                <a:xfrm>
                  <a:off x="1677" y="2064"/>
                  <a:ext cx="0" cy="954"/>
                </a:xfrm>
                <a:prstGeom prst="line">
                  <a:avLst/>
                </a:prstGeom>
                <a:noFill/>
                <a:ln w="38100">
                  <a:solidFill>
                    <a:srgbClr val="00DFCA"/>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grpSp>
          <p:sp>
            <p:nvSpPr>
              <p:cNvPr id="70" name="Text Box 81"/>
              <p:cNvSpPr txBox="1">
                <a:spLocks noChangeAspect="1" noChangeArrowheads="1"/>
              </p:cNvSpPr>
              <p:nvPr/>
            </p:nvSpPr>
            <p:spPr bwMode="auto">
              <a:xfrm>
                <a:off x="3792" y="2510"/>
                <a:ext cx="2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0-7</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1" name="Text Box 82"/>
              <p:cNvSpPr txBox="1">
                <a:spLocks noChangeAspect="1" noChangeArrowheads="1"/>
              </p:cNvSpPr>
              <p:nvPr/>
            </p:nvSpPr>
            <p:spPr bwMode="auto">
              <a:xfrm>
                <a:off x="3494" y="2510"/>
                <a:ext cx="27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8-15</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2" name="Text Box 83"/>
              <p:cNvSpPr txBox="1">
                <a:spLocks noChangeAspect="1" noChangeArrowheads="1"/>
              </p:cNvSpPr>
              <p:nvPr/>
            </p:nvSpPr>
            <p:spPr bwMode="auto">
              <a:xfrm>
                <a:off x="3186"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16-23</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3" name="Text Box 84"/>
              <p:cNvSpPr txBox="1">
                <a:spLocks noChangeAspect="1" noChangeArrowheads="1"/>
              </p:cNvSpPr>
              <p:nvPr/>
            </p:nvSpPr>
            <p:spPr bwMode="auto">
              <a:xfrm>
                <a:off x="287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24-31</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4" name="Text Box 85"/>
              <p:cNvSpPr txBox="1">
                <a:spLocks noChangeAspect="1" noChangeArrowheads="1"/>
              </p:cNvSpPr>
              <p:nvPr/>
            </p:nvSpPr>
            <p:spPr bwMode="auto">
              <a:xfrm>
                <a:off x="257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32-39</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5" name="Text Box 86"/>
              <p:cNvSpPr txBox="1">
                <a:spLocks noChangeAspect="1" noChangeArrowheads="1"/>
              </p:cNvSpPr>
              <p:nvPr/>
            </p:nvSpPr>
            <p:spPr bwMode="auto">
              <a:xfrm>
                <a:off x="2248"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40-47</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6" name="Text Box 87"/>
              <p:cNvSpPr txBox="1">
                <a:spLocks noChangeAspect="1" noChangeArrowheads="1"/>
              </p:cNvSpPr>
              <p:nvPr/>
            </p:nvSpPr>
            <p:spPr bwMode="auto">
              <a:xfrm>
                <a:off x="193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48-55</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7" name="Text Box 88"/>
              <p:cNvSpPr txBox="1">
                <a:spLocks noChangeAspect="1" noChangeArrowheads="1"/>
              </p:cNvSpPr>
              <p:nvPr/>
            </p:nvSpPr>
            <p:spPr bwMode="auto">
              <a:xfrm>
                <a:off x="165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bits</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a:p>
                <a:pPr marL="0" marR="0" lvl="0" indent="0" defTabSz="914400" eaLnBrk="0" fontAlgn="auto"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rPr>
                  <a:t>56-63</a:t>
                </a:r>
                <a:endParaRPr kumimoji="0" lang="en-US" altLang="zh-CN" sz="1000" b="1" i="0" u="none" strike="noStrike" kern="0" cap="none" spc="0" normalizeH="0" baseline="0" noProof="0">
                  <a:ln>
                    <a:noFill/>
                  </a:ln>
                  <a:solidFill>
                    <a:srgbClr val="000000"/>
                  </a:solidFill>
                  <a:effectLst/>
                  <a:uLnTx/>
                  <a:uFillTx/>
                  <a:latin typeface="Helvetica" pitchFamily="34" charset="0"/>
                  <a:ea typeface="宋体" charset="-122"/>
                </a:endParaRPr>
              </a:p>
            </p:txBody>
          </p:sp>
        </p:grpSp>
        <p:sp>
          <p:nvSpPr>
            <p:cNvPr id="34"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ln>
            <a:effectLst>
              <a:outerShdw dist="35921" dir="2700000" algn="ctr" rotWithShape="0">
                <a:srgbClr val="000004"/>
              </a:outerShdw>
            </a:effec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5" name="Text Box 90"/>
            <p:cNvSpPr txBox="1">
              <a:spLocks noChangeAspect="1" noChangeArrowheads="1"/>
            </p:cNvSpPr>
            <p:nvPr/>
          </p:nvSpPr>
          <p:spPr bwMode="auto">
            <a:xfrm>
              <a:off x="3073" y="3646"/>
              <a:ext cx="8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00"/>
                  </a:solidFill>
                  <a:effectLst/>
                  <a:uLnTx/>
                  <a:uFillTx/>
                  <a:latin typeface="Arial" charset="0"/>
                  <a:ea typeface="黑体" pitchFamily="2" charset="-122"/>
                </a:rPr>
                <a:t> 最多读64位</a:t>
              </a:r>
              <a:endParaRPr kumimoji="0" lang="zh-CN" altLang="en-US" sz="2000" b="1" i="0" u="none" strike="noStrike" kern="0" cap="none" spc="0" normalizeH="0" baseline="0" noProof="0">
                <a:ln>
                  <a:noFill/>
                </a:ln>
                <a:solidFill>
                  <a:srgbClr val="000000"/>
                </a:solidFill>
                <a:effectLst/>
                <a:uLnTx/>
                <a:uFillTx/>
                <a:latin typeface="Arial" charset="0"/>
                <a:ea typeface="黑体" pitchFamily="2" charset="-122"/>
              </a:endParaRPr>
            </a:p>
          </p:txBody>
        </p:sp>
        <p:grpSp>
          <p:nvGrpSpPr>
            <p:cNvPr id="36" name="Group 91"/>
            <p:cNvGrpSpPr/>
            <p:nvPr/>
          </p:nvGrpSpPr>
          <p:grpSpPr bwMode="auto">
            <a:xfrm>
              <a:off x="1690" y="2917"/>
              <a:ext cx="2286" cy="447"/>
              <a:chOff x="1472" y="3026"/>
              <a:chExt cx="2575" cy="504"/>
            </a:xfrm>
          </p:grpSpPr>
          <p:sp>
            <p:nvSpPr>
              <p:cNvPr id="42" name="Text Box 92"/>
              <p:cNvSpPr txBox="1">
                <a:spLocks noChangeAspect="1" noChangeArrowheads="1"/>
              </p:cNvSpPr>
              <p:nvPr/>
            </p:nvSpPr>
            <p:spPr bwMode="auto">
              <a:xfrm>
                <a:off x="3892"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0</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3" name="Text Box 93"/>
              <p:cNvSpPr txBox="1">
                <a:spLocks noChangeAspect="1" noChangeArrowheads="1"/>
              </p:cNvSpPr>
              <p:nvPr/>
            </p:nvSpPr>
            <p:spPr bwMode="auto">
              <a:xfrm>
                <a:off x="270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31</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4" name="Text Box 94"/>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7</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5" name="Text Box 95"/>
              <p:cNvSpPr txBox="1">
                <a:spLocks noChangeAspect="1" noChangeArrowheads="1"/>
              </p:cNvSpPr>
              <p:nvPr/>
            </p:nvSpPr>
            <p:spPr bwMode="auto">
              <a:xfrm>
                <a:off x="3555"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8</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6" name="Text Box 96"/>
              <p:cNvSpPr txBox="1">
                <a:spLocks noChangeAspect="1" noChangeArrowheads="1"/>
              </p:cNvSpPr>
              <p:nvPr/>
            </p:nvSpPr>
            <p:spPr bwMode="auto">
              <a:xfrm>
                <a:off x="331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15</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7" name="Text Box 97"/>
              <p:cNvSpPr txBox="1">
                <a:spLocks noChangeAspect="1" noChangeArrowheads="1"/>
              </p:cNvSpPr>
              <p:nvPr/>
            </p:nvSpPr>
            <p:spPr bwMode="auto">
              <a:xfrm>
                <a:off x="319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16</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8" name="Text Box 98"/>
              <p:cNvSpPr txBox="1">
                <a:spLocks noChangeAspect="1" noChangeArrowheads="1"/>
              </p:cNvSpPr>
              <p:nvPr/>
            </p:nvSpPr>
            <p:spPr bwMode="auto">
              <a:xfrm>
                <a:off x="3035"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23</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9" name="Text Box 99"/>
              <p:cNvSpPr txBox="1">
                <a:spLocks noChangeAspect="1" noChangeArrowheads="1"/>
              </p:cNvSpPr>
              <p:nvPr/>
            </p:nvSpPr>
            <p:spPr bwMode="auto">
              <a:xfrm>
                <a:off x="292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24</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0" name="Text Box 100"/>
              <p:cNvSpPr txBox="1">
                <a:spLocks noChangeAspect="1" noChangeArrowheads="1"/>
              </p:cNvSpPr>
              <p:nvPr/>
            </p:nvSpPr>
            <p:spPr bwMode="auto">
              <a:xfrm>
                <a:off x="2595"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32</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1" name="Text Box 101"/>
              <p:cNvSpPr txBox="1">
                <a:spLocks noChangeAspect="1" noChangeArrowheads="1"/>
              </p:cNvSpPr>
              <p:nvPr/>
            </p:nvSpPr>
            <p:spPr bwMode="auto">
              <a:xfrm>
                <a:off x="147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63</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2" name="Text Box 102"/>
              <p:cNvSpPr txBox="1">
                <a:spLocks noChangeAspect="1" noChangeArrowheads="1"/>
              </p:cNvSpPr>
              <p:nvPr/>
            </p:nvSpPr>
            <p:spPr bwMode="auto">
              <a:xfrm>
                <a:off x="24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39</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3" name="Text Box 103"/>
              <p:cNvSpPr txBox="1">
                <a:spLocks noChangeAspect="1" noChangeArrowheads="1"/>
              </p:cNvSpPr>
              <p:nvPr/>
            </p:nvSpPr>
            <p:spPr bwMode="auto">
              <a:xfrm>
                <a:off x="2288"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40</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4" name="Text Box 104"/>
              <p:cNvSpPr txBox="1">
                <a:spLocks noChangeAspect="1" noChangeArrowheads="1"/>
              </p:cNvSpPr>
              <p:nvPr/>
            </p:nvSpPr>
            <p:spPr bwMode="auto">
              <a:xfrm>
                <a:off x="20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47</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5" name="Text Box 105"/>
              <p:cNvSpPr txBox="1">
                <a:spLocks noChangeAspect="1" noChangeArrowheads="1"/>
              </p:cNvSpPr>
              <p:nvPr/>
            </p:nvSpPr>
            <p:spPr bwMode="auto">
              <a:xfrm>
                <a:off x="198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48</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6" name="Text Box 106"/>
              <p:cNvSpPr txBox="1">
                <a:spLocks noChangeAspect="1" noChangeArrowheads="1"/>
              </p:cNvSpPr>
              <p:nvPr/>
            </p:nvSpPr>
            <p:spPr bwMode="auto">
              <a:xfrm>
                <a:off x="17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55</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7" name="Text Box 107"/>
              <p:cNvSpPr txBox="1">
                <a:spLocks noChangeAspect="1" noChangeArrowheads="1"/>
              </p:cNvSpPr>
              <p:nvPr/>
            </p:nvSpPr>
            <p:spPr bwMode="auto">
              <a:xfrm>
                <a:off x="166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rPr>
                  <a:t>56</a:t>
                </a:r>
                <a:endParaRPr kumimoji="0" lang="zh-CN" altLang="en-US" sz="900" b="1" i="0" u="none" strike="noStrike" kern="0" cap="none" spc="0" normalizeH="0" baseline="0" noProof="0">
                  <a:ln>
                    <a:noFill/>
                  </a:ln>
                  <a:solidFill>
                    <a:srgbClr val="000000"/>
                  </a:solidFill>
                  <a:effectLst/>
                  <a:uLnTx/>
                  <a:uFillTx/>
                  <a:latin typeface="Helvetica" pitchFamily="34" charset="0"/>
                  <a:ea typeface="宋体" charset="-122"/>
                </a:endParaRPr>
              </a:p>
            </p:txBody>
          </p:sp>
          <p:grpSp>
            <p:nvGrpSpPr>
              <p:cNvPr id="58" name="Group 108"/>
              <p:cNvGrpSpPr/>
              <p:nvPr/>
            </p:nvGrpSpPr>
            <p:grpSpPr bwMode="auto">
              <a:xfrm>
                <a:off x="1536" y="3153"/>
                <a:ext cx="2446" cy="377"/>
                <a:chOff x="1536" y="3153"/>
                <a:chExt cx="2446" cy="377"/>
              </a:xfrm>
            </p:grpSpPr>
            <p:grpSp>
              <p:nvGrpSpPr>
                <p:cNvPr id="59" name="Group 109"/>
                <p:cNvGrpSpPr/>
                <p:nvPr/>
              </p:nvGrpSpPr>
              <p:grpSpPr bwMode="auto">
                <a:xfrm>
                  <a:off x="1536" y="3153"/>
                  <a:ext cx="2446" cy="154"/>
                  <a:chOff x="1536" y="3153"/>
                  <a:chExt cx="2446" cy="154"/>
                </a:xfrm>
              </p:grpSpPr>
              <p:sp>
                <p:nvSpPr>
                  <p:cNvPr id="61" name="Rectangle 110"/>
                  <p:cNvSpPr>
                    <a:spLocks noChangeAspect="1" noChangeArrowheads="1"/>
                  </p:cNvSpPr>
                  <p:nvPr/>
                </p:nvSpPr>
                <p:spPr bwMode="auto">
                  <a:xfrm>
                    <a:off x="2753"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2" name="Rectangle 111"/>
                  <p:cNvSpPr>
                    <a:spLocks noChangeAspect="1" noChangeArrowheads="1"/>
                  </p:cNvSpPr>
                  <p:nvPr/>
                </p:nvSpPr>
                <p:spPr bwMode="auto">
                  <a:xfrm>
                    <a:off x="3060"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3" name="Rectangle 112"/>
                  <p:cNvSpPr>
                    <a:spLocks noChangeAspect="1" noChangeArrowheads="1"/>
                  </p:cNvSpPr>
                  <p:nvPr/>
                </p:nvSpPr>
                <p:spPr bwMode="auto">
                  <a:xfrm>
                    <a:off x="3367"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4" name="Rectangle 113"/>
                  <p:cNvSpPr>
                    <a:spLocks noChangeAspect="1" noChangeArrowheads="1"/>
                  </p:cNvSpPr>
                  <p:nvPr/>
                </p:nvSpPr>
                <p:spPr bwMode="auto">
                  <a:xfrm>
                    <a:off x="3674" y="3153"/>
                    <a:ext cx="308"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5" name="Rectangle 114"/>
                  <p:cNvSpPr>
                    <a:spLocks noChangeAspect="1" noChangeArrowheads="1"/>
                  </p:cNvSpPr>
                  <p:nvPr/>
                </p:nvSpPr>
                <p:spPr bwMode="auto">
                  <a:xfrm>
                    <a:off x="1536"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6" name="Rectangle 115"/>
                  <p:cNvSpPr>
                    <a:spLocks noChangeAspect="1" noChangeArrowheads="1"/>
                  </p:cNvSpPr>
                  <p:nvPr/>
                </p:nvSpPr>
                <p:spPr bwMode="auto">
                  <a:xfrm>
                    <a:off x="1843"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7" name="Rectangle 116"/>
                  <p:cNvSpPr>
                    <a:spLocks noChangeAspect="1" noChangeArrowheads="1"/>
                  </p:cNvSpPr>
                  <p:nvPr/>
                </p:nvSpPr>
                <p:spPr bwMode="auto">
                  <a:xfrm>
                    <a:off x="2150"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8" name="Rectangle 117"/>
                  <p:cNvSpPr>
                    <a:spLocks noChangeAspect="1" noChangeArrowheads="1"/>
                  </p:cNvSpPr>
                  <p:nvPr/>
                </p:nvSpPr>
                <p:spPr bwMode="auto">
                  <a:xfrm>
                    <a:off x="2457" y="3153"/>
                    <a:ext cx="307" cy="154"/>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sp>
              <p:nvSpPr>
                <p:cNvPr id="60" name="Text Box 118"/>
                <p:cNvSpPr txBox="1">
                  <a:spLocks noChangeAspect="1" noChangeArrowheads="1"/>
                </p:cNvSpPr>
                <p:nvPr/>
              </p:nvSpPr>
              <p:spPr bwMode="auto">
                <a:xfrm>
                  <a:off x="1596" y="3288"/>
                  <a:ext cx="223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微软雅黑" pitchFamily="34" charset="-122"/>
                      <a:ea typeface="微软雅黑" pitchFamily="34" charset="-122"/>
                    </a:rPr>
                    <a:t>主存储器地址 </a:t>
                  </a:r>
                  <a:r>
                    <a:rPr kumimoji="0" lang="en-US" altLang="zh-CN" sz="1800" b="1" i="0" u="none" strike="noStrike" kern="0" cap="none" spc="0" normalizeH="0" baseline="0" noProof="0">
                      <a:ln>
                        <a:noFill/>
                      </a:ln>
                      <a:solidFill>
                        <a:srgbClr val="000000"/>
                      </a:solidFill>
                      <a:effectLst/>
                      <a:uLnTx/>
                      <a:uFillTx/>
                      <a:latin typeface="微软雅黑" pitchFamily="34" charset="-122"/>
                      <a:ea typeface="微软雅黑" pitchFamily="34" charset="-122"/>
                    </a:rPr>
                    <a:t>A </a:t>
                  </a:r>
                  <a:r>
                    <a:rPr kumimoji="0" lang="zh-CN" altLang="en-US" sz="1800" b="1" i="0" u="none" strike="noStrike" kern="0" cap="none" spc="0" normalizeH="0" baseline="0" noProof="0">
                      <a:ln>
                        <a:noFill/>
                      </a:ln>
                      <a:solidFill>
                        <a:srgbClr val="000000"/>
                      </a:solidFill>
                      <a:effectLst/>
                      <a:uLnTx/>
                      <a:uFillTx/>
                      <a:latin typeface="微软雅黑" pitchFamily="34" charset="-122"/>
                      <a:ea typeface="微软雅黑" pitchFamily="34" charset="-122"/>
                    </a:rPr>
                    <a:t>处的64-</a:t>
                  </a:r>
                  <a:r>
                    <a:rPr kumimoji="0" lang="en-US" altLang="zh-CN" sz="1800" b="1" i="0" u="none" strike="noStrike" kern="0" cap="none" spc="0" normalizeH="0" baseline="0" noProof="0">
                      <a:ln>
                        <a:noFill/>
                      </a:ln>
                      <a:solidFill>
                        <a:srgbClr val="000000"/>
                      </a:solidFill>
                      <a:effectLst/>
                      <a:uLnTx/>
                      <a:uFillTx/>
                      <a:latin typeface="微软雅黑" pitchFamily="34" charset="-122"/>
                      <a:ea typeface="微软雅黑" pitchFamily="34" charset="-122"/>
                    </a:rPr>
                    <a:t>bit</a:t>
                  </a:r>
                  <a:r>
                    <a:rPr kumimoji="0" lang="zh-CN" altLang="en-US" sz="1800" b="1" i="0" u="none" strike="noStrike" kern="0" cap="none" spc="0" normalizeH="0" baseline="0" noProof="0">
                      <a:ln>
                        <a:noFill/>
                      </a:ln>
                      <a:solidFill>
                        <a:srgbClr val="000000"/>
                      </a:solidFill>
                      <a:effectLst/>
                      <a:uLnTx/>
                      <a:uFillTx/>
                      <a:latin typeface="微软雅黑" pitchFamily="34" charset="-122"/>
                      <a:ea typeface="微软雅黑" pitchFamily="34" charset="-122"/>
                    </a:rPr>
                    <a:t>数据</a:t>
                  </a:r>
                  <a:endParaRPr kumimoji="0" lang="en-US" altLang="zh-CN" sz="1800" b="1" i="0" u="none" strike="noStrike" kern="0" cap="none" spc="0" normalizeH="0" baseline="0" noProof="0">
                    <a:ln>
                      <a:noFill/>
                    </a:ln>
                    <a:solidFill>
                      <a:srgbClr val="000000"/>
                    </a:solidFill>
                    <a:effectLst/>
                    <a:uLnTx/>
                    <a:uFillTx/>
                    <a:latin typeface="微软雅黑" pitchFamily="34" charset="-122"/>
                    <a:ea typeface="微软雅黑" pitchFamily="34" charset="-122"/>
                  </a:endParaRPr>
                </a:p>
              </p:txBody>
            </p:sp>
          </p:grpSp>
        </p:grpSp>
        <p:sp>
          <p:nvSpPr>
            <p:cNvPr id="37" name="Text Box 119"/>
            <p:cNvSpPr txBox="1">
              <a:spLocks noChangeArrowheads="1"/>
            </p:cNvSpPr>
            <p:nvPr/>
          </p:nvSpPr>
          <p:spPr bwMode="auto">
            <a:xfrm>
              <a:off x="430" y="2047"/>
              <a:ext cx="59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1800" b="1" i="0" u="none" strike="noStrike" kern="0" cap="none" spc="0" normalizeH="0" baseline="0" noProof="0">
                  <a:ln>
                    <a:noFill/>
                  </a:ln>
                  <a:solidFill>
                    <a:srgbClr val="3399FF"/>
                  </a:solidFill>
                  <a:effectLst/>
                  <a:uLnTx/>
                  <a:uFillTx/>
                  <a:latin typeface="Arial" charset="0"/>
                  <a:ea typeface="宋体" charset="-122"/>
                </a:rPr>
                <a:t>地址</a:t>
              </a:r>
              <a:r>
                <a:rPr kumimoji="1" lang="en-US" altLang="zh-CN" sz="1800" b="1" i="0" u="none" strike="noStrike" kern="0" cap="none" spc="0" normalizeH="0" baseline="0" noProof="0">
                  <a:ln>
                    <a:noFill/>
                  </a:ln>
                  <a:solidFill>
                    <a:srgbClr val="3399FF"/>
                  </a:solidFill>
                  <a:effectLst/>
                  <a:uLnTx/>
                  <a:uFillTx/>
                  <a:latin typeface="Arial" charset="0"/>
                  <a:ea typeface="宋体" charset="-122"/>
                </a:rPr>
                <a:t>A</a:t>
              </a:r>
              <a:endParaRPr kumimoji="1" lang="en-US" altLang="zh-CN" sz="1800" b="1" i="0" u="none" strike="noStrike" kern="0" cap="none" spc="0" normalizeH="0" baseline="0" noProof="0">
                <a:ln>
                  <a:noFill/>
                </a:ln>
                <a:solidFill>
                  <a:srgbClr val="3399FF"/>
                </a:solidFill>
                <a:effectLst/>
                <a:uLnTx/>
                <a:uFillTx/>
                <a:latin typeface="Arial" charset="0"/>
                <a:ea typeface="宋体" charset="-122"/>
              </a:endParaRPr>
            </a:p>
          </p:txBody>
        </p:sp>
        <p:sp>
          <p:nvSpPr>
            <p:cNvPr id="38"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9" name="Line 121"/>
            <p:cNvSpPr>
              <a:spLocks noChangeShapeType="1"/>
            </p:cNvSpPr>
            <p:nvPr/>
          </p:nvSpPr>
          <p:spPr bwMode="auto">
            <a:xfrm>
              <a:off x="1337" y="1933"/>
              <a:ext cx="590" cy="0"/>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40" name="Line 122"/>
            <p:cNvSpPr>
              <a:spLocks noChangeShapeType="1"/>
            </p:cNvSpPr>
            <p:nvPr/>
          </p:nvSpPr>
          <p:spPr bwMode="auto">
            <a:xfrm>
              <a:off x="1496" y="1774"/>
              <a:ext cx="0" cy="545"/>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41" name="Text Box 123"/>
            <p:cNvSpPr txBox="1">
              <a:spLocks noChangeArrowheads="1"/>
            </p:cNvSpPr>
            <p:nvPr/>
          </p:nvSpPr>
          <p:spPr bwMode="auto">
            <a:xfrm>
              <a:off x="1450" y="2068"/>
              <a:ext cx="45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1100" b="1" i="0" u="none" strike="noStrike" kern="0" cap="none" spc="0" normalizeH="0" baseline="0" noProof="0">
                  <a:ln>
                    <a:noFill/>
                  </a:ln>
                  <a:solidFill>
                    <a:srgbClr val="000000"/>
                  </a:solidFill>
                  <a:effectLst/>
                  <a:uLnTx/>
                  <a:uFillTx/>
                  <a:latin typeface="Arial" charset="0"/>
                  <a:ea typeface="宋体" charset="-122"/>
                </a:rPr>
                <a:t>4096</a:t>
              </a:r>
              <a:r>
                <a:rPr kumimoji="1" lang="zh-CN" altLang="en-US" sz="1100" b="1" i="0" u="none" strike="noStrike" kern="0" cap="none" spc="0" normalizeH="0" baseline="0" noProof="0">
                  <a:ln>
                    <a:noFill/>
                  </a:ln>
                  <a:solidFill>
                    <a:srgbClr val="000000"/>
                  </a:solidFill>
                  <a:effectLst/>
                  <a:uLnTx/>
                  <a:uFillTx/>
                  <a:latin typeface="Arial" charset="0"/>
                  <a:ea typeface="宋体" charset="-122"/>
                </a:rPr>
                <a:t>行</a:t>
              </a:r>
              <a:endParaRPr kumimoji="1" lang="zh-CN" altLang="en-US" sz="1100" b="1" i="0" u="none" strike="noStrike" kern="0" cap="none" spc="0" normalizeH="0" baseline="0" noProof="0">
                <a:ln>
                  <a:noFill/>
                </a:ln>
                <a:solidFill>
                  <a:srgbClr val="000000"/>
                </a:solidFill>
                <a:effectLst/>
                <a:uLnTx/>
                <a:uFillTx/>
                <a:latin typeface="Arial" charset="0"/>
                <a:ea typeface="宋体" charset="-122"/>
              </a:endParaRPr>
            </a:p>
          </p:txBody>
        </p:sp>
      </p:grpSp>
      <p:sp>
        <p:nvSpPr>
          <p:cNvPr id="129" name="Text Box 131"/>
          <p:cNvSpPr txBox="1">
            <a:spLocks noChangeArrowheads="1"/>
          </p:cNvSpPr>
          <p:nvPr/>
        </p:nvSpPr>
        <p:spPr bwMode="auto">
          <a:xfrm>
            <a:off x="6537548" y="2068822"/>
            <a:ext cx="2400300" cy="549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33CC"/>
                </a:solidFill>
                <a:effectLst/>
                <a:uLnTx/>
                <a:uFillTx/>
                <a:latin typeface="Arial" charset="0"/>
                <a:ea typeface="微软雅黑" pitchFamily="34" charset="-122"/>
              </a:rPr>
              <a:t>不连续，交叉编址，可同时读写所有芯片。</a:t>
            </a:r>
            <a:endParaRPr kumimoji="1" lang="en-US" altLang="zh-CN" sz="1800" b="1" i="0" u="none" strike="noStrike" kern="0" cap="none" spc="0" normalizeH="0" baseline="0" noProof="0" dirty="0">
              <a:ln>
                <a:noFill/>
              </a:ln>
              <a:solidFill>
                <a:srgbClr val="0033CC"/>
              </a:solidFill>
              <a:effectLst/>
              <a:uLnTx/>
              <a:uFillTx/>
              <a:latin typeface="Arial" charset="0"/>
              <a:ea typeface="微软雅黑" pitchFamily="34" charset="-122"/>
            </a:endParaRPr>
          </a:p>
        </p:txBody>
      </p:sp>
      <p:sp>
        <p:nvSpPr>
          <p:cNvPr id="131" name="Text Box 129"/>
          <p:cNvSpPr txBox="1">
            <a:spLocks noChangeArrowheads="1"/>
          </p:cNvSpPr>
          <p:nvPr/>
        </p:nvSpPr>
        <p:spPr bwMode="auto">
          <a:xfrm>
            <a:off x="6507515" y="1701074"/>
            <a:ext cx="2438400" cy="274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1800" b="1" i="0" u="none" strike="noStrike" kern="0" cap="none" spc="0" normalizeH="0" baseline="0" noProof="0" dirty="0">
                <a:ln>
                  <a:noFill/>
                </a:ln>
                <a:solidFill>
                  <a:srgbClr val="FF0000"/>
                </a:solidFill>
                <a:effectLst/>
                <a:uLnTx/>
                <a:uFillTx/>
                <a:latin typeface="Arial" charset="0"/>
                <a:ea typeface="微软雅黑" pitchFamily="34" charset="-122"/>
              </a:rPr>
              <a:t>芯片内地址是否连续？</a:t>
            </a:r>
            <a:endParaRPr kumimoji="1" lang="en-US" altLang="zh-CN" sz="1800" b="1" i="0" u="none" strike="noStrike" kern="0" cap="none" spc="0" normalizeH="0" baseline="0" noProof="0" dirty="0">
              <a:ln>
                <a:noFill/>
              </a:ln>
              <a:solidFill>
                <a:srgbClr val="FF0000"/>
              </a:solidFill>
              <a:effectLst/>
              <a:uLnTx/>
              <a:uFillTx/>
              <a:latin typeface="Arial" charset="0"/>
              <a:ea typeface="微软雅黑" pitchFamily="34" charset="-122"/>
            </a:endParaRPr>
          </a:p>
        </p:txBody>
      </p:sp>
      <p:sp>
        <p:nvSpPr>
          <p:cNvPr id="132" name="矩形 131"/>
          <p:cNvSpPr>
            <a:spLocks noChangeArrowheads="1"/>
          </p:cNvSpPr>
          <p:nvPr/>
        </p:nvSpPr>
        <p:spPr bwMode="auto">
          <a:xfrm>
            <a:off x="6471929" y="2708920"/>
            <a:ext cx="2269225" cy="3000821"/>
          </a:xfrm>
          <a:prstGeom prst="rect">
            <a:avLst/>
          </a:prstGeom>
          <a:solidFill>
            <a:srgbClr val="FFFFFF"/>
          </a:solidFill>
          <a:ln w="9525">
            <a:solidFill>
              <a:srgbClr val="FC0128"/>
            </a:solidFill>
            <a:miter lim="800000"/>
          </a:ln>
        </p:spPr>
        <p:txBody>
          <a:bodyPr wrap="squar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从该存储器结构可理解为什么规定数据对齐存放。</a:t>
            </a:r>
            <a:endParaRPr kumimoji="1" lang="en-US" altLang="zh-CN"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例如，一个</a:t>
            </a:r>
            <a:r>
              <a:rPr kumimoji="1" lang="en-US" altLang="zh-CN"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32</a:t>
            </a:r>
            <a:r>
              <a:rPr kumimoji="1" lang="zh-CN" altLang="en-US"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位</a:t>
            </a:r>
            <a:r>
              <a:rPr kumimoji="1" lang="en-US" altLang="zh-CN" sz="1800" b="1" i="0" u="none" strike="noStrike" kern="0" cap="none" spc="0" normalizeH="0" baseline="0" noProof="0" dirty="0" err="1">
                <a:ln>
                  <a:noFill/>
                </a:ln>
                <a:solidFill>
                  <a:srgbClr val="FF0000"/>
                </a:solidFill>
                <a:effectLst/>
                <a:uLnTx/>
                <a:uFillTx/>
                <a:latin typeface="微软雅黑" pitchFamily="34" charset="-122"/>
                <a:ea typeface="微软雅黑" pitchFamily="34" charset="-122"/>
              </a:rPr>
              <a:t>int</a:t>
            </a:r>
            <a:r>
              <a:rPr kumimoji="1" lang="zh-CN" altLang="en-US"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型数据若存放在第</a:t>
            </a:r>
            <a:r>
              <a:rPr kumimoji="1" lang="en-US" altLang="zh-CN"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8</a:t>
            </a:r>
            <a:r>
              <a:rPr kumimoji="1" lang="zh-CN" altLang="en-US"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9</a:t>
            </a:r>
            <a:r>
              <a:rPr kumimoji="1" lang="zh-CN" altLang="en-US"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10</a:t>
            </a:r>
            <a:r>
              <a:rPr kumimoji="1" lang="zh-CN" altLang="en-US"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11</a:t>
            </a:r>
            <a:r>
              <a:rPr kumimoji="1" lang="zh-CN" altLang="en-US"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这</a:t>
            </a:r>
            <a:r>
              <a:rPr kumimoji="1" lang="en-US" altLang="zh-CN"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4</a:t>
            </a:r>
            <a:r>
              <a:rPr kumimoji="1" lang="zh-CN" altLang="en-US"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个单元，则需要访问几次内存？若存放在</a:t>
            </a:r>
            <a:r>
              <a:rPr kumimoji="1" lang="en-US" altLang="zh-CN"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6</a:t>
            </a:r>
            <a:r>
              <a:rPr kumimoji="1" lang="zh-CN" altLang="en-US"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7</a:t>
            </a:r>
            <a:r>
              <a:rPr kumimoji="1" lang="zh-CN" altLang="en-US"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8</a:t>
            </a:r>
            <a:r>
              <a:rPr kumimoji="1" lang="zh-CN" altLang="en-US"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9</a:t>
            </a:r>
            <a:r>
              <a:rPr kumimoji="1" lang="zh-CN" altLang="en-US"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这</a:t>
            </a:r>
            <a:r>
              <a:rPr kumimoji="1" lang="en-US" altLang="zh-CN"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4</a:t>
            </a:r>
            <a:r>
              <a:rPr kumimoji="1" lang="zh-CN" altLang="en-US"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个单元，则需要访问几次内存？</a:t>
            </a:r>
            <a:endParaRPr kumimoji="1" lang="zh-CN" altLang="en-US" sz="1800" b="1" i="0" u="none" strike="noStrike" kern="0" cap="none" spc="0" normalizeH="0" baseline="0" noProof="0" dirty="0">
              <a:ln>
                <a:noFill/>
              </a:ln>
              <a:solidFill>
                <a:srgbClr val="FF0000"/>
              </a:solidFill>
              <a:effectLst/>
              <a:uLnTx/>
              <a:uFillTx/>
              <a:latin typeface="微软雅黑" pitchFamily="34" charset="-122"/>
              <a:ea typeface="微软雅黑" pitchFamily="34" charset="-122"/>
            </a:endParaRPr>
          </a:p>
        </p:txBody>
      </p:sp>
      <p:sp>
        <p:nvSpPr>
          <p:cNvPr id="133" name="Text Box 5"/>
          <p:cNvSpPr txBox="1">
            <a:spLocks noChangeAspect="1" noChangeArrowheads="1"/>
          </p:cNvSpPr>
          <p:nvPr/>
        </p:nvSpPr>
        <p:spPr bwMode="auto">
          <a:xfrm>
            <a:off x="6451848" y="5877272"/>
            <a:ext cx="24479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lang="zh-CN" altLang="en-US" sz="2000" b="1" dirty="0">
                <a:solidFill>
                  <a:srgbClr val="000099"/>
                </a:solidFill>
                <a:ea typeface="黑体" pitchFamily="2" charset="-122"/>
              </a:rPr>
              <a:t>分别访问</a:t>
            </a:r>
            <a:r>
              <a:rPr lang="en-US" altLang="zh-CN" sz="2000" b="1" dirty="0">
                <a:solidFill>
                  <a:srgbClr val="000099"/>
                </a:solidFill>
                <a:ea typeface="黑体" pitchFamily="2" charset="-122"/>
              </a:rPr>
              <a:t>1</a:t>
            </a:r>
            <a:r>
              <a:rPr lang="zh-CN" altLang="en-US" sz="2000" b="1" dirty="0">
                <a:solidFill>
                  <a:srgbClr val="000099"/>
                </a:solidFill>
                <a:ea typeface="黑体" pitchFamily="2" charset="-122"/>
              </a:rPr>
              <a:t>次和</a:t>
            </a:r>
            <a:r>
              <a:rPr lang="en-US" altLang="zh-CN" sz="2000" b="1" dirty="0">
                <a:solidFill>
                  <a:srgbClr val="000099"/>
                </a:solidFill>
                <a:ea typeface="黑体" pitchFamily="2" charset="-122"/>
              </a:rPr>
              <a:t>2</a:t>
            </a:r>
            <a:r>
              <a:rPr lang="zh-CN" altLang="en-US" sz="2000" b="1" dirty="0">
                <a:solidFill>
                  <a:srgbClr val="000099"/>
                </a:solidFill>
                <a:ea typeface="黑体" pitchFamily="2" charset="-122"/>
              </a:rPr>
              <a:t>次</a:t>
            </a:r>
            <a:endParaRPr lang="zh-CN" altLang="en-US" sz="2000" b="1" dirty="0">
              <a:solidFill>
                <a:srgbClr val="000099"/>
              </a:solidFill>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animEffect transition="in" filter="blinds(horizontal)">
                                      <p:cBhvr>
                                        <p:cTn id="7" dur="500"/>
                                        <p:tgtEl>
                                          <p:spTgt spid="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blinds(horizontal)">
                                      <p:cBhvr>
                                        <p:cTn id="12" dur="5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2"/>
                                        </p:tgtEl>
                                        <p:attrNameLst>
                                          <p:attrName>style.visibility</p:attrName>
                                        </p:attrNameLst>
                                      </p:cBhvr>
                                      <p:to>
                                        <p:strVal val="visible"/>
                                      </p:to>
                                    </p:set>
                                    <p:animEffect transition="in" filter="blinds(horizontal)">
                                      <p:cBhvr>
                                        <p:cTn id="17" dur="500"/>
                                        <p:tgtEl>
                                          <p:spTgt spid="1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blinds(horizontal)">
                                      <p:cBhvr>
                                        <p:cTn id="22"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2" grpId="0" animBg="1"/>
      <p:bldP spid="1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7.3</a:t>
            </a:r>
            <a:r>
              <a:rPr lang="zh-CN" altLang="en-US" sz="2800" dirty="0"/>
              <a:t>存储器芯片的扩展及其与</a:t>
            </a:r>
            <a:r>
              <a:rPr lang="en-US" altLang="zh-CN" sz="2800" dirty="0"/>
              <a:t>CPU</a:t>
            </a:r>
            <a:r>
              <a:rPr lang="zh-CN" altLang="en-US" sz="2800" dirty="0"/>
              <a:t>的连接</a:t>
            </a:r>
            <a:endParaRPr lang="zh-CN" altLang="en-US" sz="2800" dirty="0"/>
          </a:p>
        </p:txBody>
      </p:sp>
      <p:sp>
        <p:nvSpPr>
          <p:cNvPr id="3" name="内容占位符 2"/>
          <p:cNvSpPr>
            <a:spLocks noGrp="1"/>
          </p:cNvSpPr>
          <p:nvPr>
            <p:ph idx="1"/>
          </p:nvPr>
        </p:nvSpPr>
        <p:spPr/>
        <p:txBody>
          <a:bodyPr/>
          <a:lstStyle/>
          <a:p>
            <a:pPr marL="0" indent="0">
              <a:buNone/>
            </a:pPr>
            <a:r>
              <a:rPr lang="zh-CN" altLang="en-US" dirty="0"/>
              <a:t>例：某机主存储器有</a:t>
            </a:r>
            <a:r>
              <a:rPr lang="en-US" altLang="zh-CN" dirty="0"/>
              <a:t>16</a:t>
            </a:r>
            <a:r>
              <a:rPr lang="zh-CN" altLang="en-US" dirty="0"/>
              <a:t>位地址，每个存储单元有</a:t>
            </a:r>
            <a:r>
              <a:rPr lang="en-US" altLang="zh-CN" dirty="0"/>
              <a:t>8</a:t>
            </a:r>
            <a:r>
              <a:rPr lang="zh-CN" altLang="en-US" dirty="0"/>
              <a:t>位，即按字节编址：问： </a:t>
            </a:r>
            <a:endParaRPr lang="en-US" altLang="zh-CN" dirty="0"/>
          </a:p>
          <a:p>
            <a:pPr marL="0" indent="0">
              <a:buNone/>
            </a:pPr>
            <a:r>
              <a:rPr lang="zh-CN" altLang="en-US" dirty="0"/>
              <a:t>①如果用</a:t>
            </a:r>
            <a:r>
              <a:rPr lang="en-US" altLang="zh-CN" dirty="0"/>
              <a:t>1K×4</a:t>
            </a:r>
            <a:r>
              <a:rPr lang="zh-CN" altLang="en-US" dirty="0"/>
              <a:t>位的</a:t>
            </a:r>
            <a:r>
              <a:rPr lang="en-US" altLang="zh-CN" dirty="0"/>
              <a:t>RAM</a:t>
            </a:r>
            <a:r>
              <a:rPr lang="zh-CN" altLang="en-US" dirty="0"/>
              <a:t>芯片构成该存储器，需要多少片芯片？</a:t>
            </a:r>
            <a:endParaRPr lang="zh-CN" altLang="en-US" dirty="0"/>
          </a:p>
          <a:p>
            <a:pPr marL="0" indent="0">
              <a:buNone/>
            </a:pPr>
            <a:r>
              <a:rPr lang="zh-CN" altLang="en-US" dirty="0"/>
              <a:t>②该存储器能存放多少字节的信息？</a:t>
            </a:r>
            <a:endParaRPr lang="zh-CN" altLang="en-US" dirty="0"/>
          </a:p>
          <a:p>
            <a:pPr marL="0" indent="0">
              <a:buNone/>
            </a:pPr>
            <a:r>
              <a:rPr lang="zh-CN" altLang="en-US" dirty="0"/>
              <a:t>③片选逻辑需要多少位地址？</a:t>
            </a:r>
            <a:endParaRPr lang="en-US" altLang="zh-CN" dirty="0"/>
          </a:p>
          <a:p>
            <a:pPr marL="0" indent="0">
              <a:buNone/>
            </a:pPr>
            <a:endParaRPr lang="en-US" altLang="zh-CN" dirty="0"/>
          </a:p>
          <a:p>
            <a:pPr marL="0" indent="0">
              <a:buNone/>
            </a:pPr>
            <a:r>
              <a:rPr lang="zh-CN" altLang="en-US" dirty="0"/>
              <a:t>① 存储器有</a:t>
            </a:r>
            <a:r>
              <a:rPr lang="en-US" altLang="zh-CN" dirty="0"/>
              <a:t>16</a:t>
            </a:r>
            <a:r>
              <a:rPr lang="zh-CN" altLang="en-US" dirty="0"/>
              <a:t>位地址，所以容量为</a:t>
            </a:r>
            <a:r>
              <a:rPr lang="en-US" altLang="zh-CN" dirty="0"/>
              <a:t>64K</a:t>
            </a:r>
            <a:r>
              <a:rPr lang="zh-CN" altLang="en-US" dirty="0"/>
              <a:t>个存储单元，每存储单元占</a:t>
            </a:r>
            <a:r>
              <a:rPr lang="en-US" altLang="zh-CN" dirty="0"/>
              <a:t>8</a:t>
            </a:r>
            <a:r>
              <a:rPr lang="zh-CN" altLang="en-US" dirty="0"/>
              <a:t>位。因此需要的芯片数为：（</a:t>
            </a:r>
            <a:r>
              <a:rPr lang="en-US" altLang="zh-CN" dirty="0"/>
              <a:t>64K / 1K</a:t>
            </a:r>
            <a:r>
              <a:rPr lang="zh-CN" altLang="en-US" dirty="0"/>
              <a:t>）</a:t>
            </a:r>
            <a:r>
              <a:rPr lang="en-US" altLang="zh-CN" dirty="0"/>
              <a:t>×</a:t>
            </a:r>
            <a:r>
              <a:rPr lang="zh-CN" altLang="en-US" dirty="0"/>
              <a:t>（</a:t>
            </a:r>
            <a:r>
              <a:rPr lang="en-US" altLang="zh-CN" dirty="0"/>
              <a:t>8 / 4</a:t>
            </a:r>
            <a:r>
              <a:rPr lang="zh-CN" altLang="en-US" dirty="0"/>
              <a:t>）</a:t>
            </a:r>
            <a:r>
              <a:rPr lang="en-US" altLang="zh-CN" dirty="0"/>
              <a:t>= 64×2 = 128</a:t>
            </a:r>
            <a:r>
              <a:rPr lang="zh-CN" altLang="en-US" dirty="0"/>
              <a:t>（片）。</a:t>
            </a:r>
            <a:endParaRPr lang="en-US" altLang="zh-CN" dirty="0"/>
          </a:p>
          <a:p>
            <a:pPr marL="0" indent="0">
              <a:buNone/>
            </a:pPr>
            <a:endParaRPr lang="zh-CN" altLang="en-US" dirty="0"/>
          </a:p>
          <a:p>
            <a:pPr marL="0" indent="0">
              <a:buNone/>
            </a:pPr>
            <a:r>
              <a:rPr lang="zh-CN" altLang="en-US" dirty="0"/>
              <a:t>② 存储器能存放</a:t>
            </a:r>
            <a:r>
              <a:rPr lang="en-US" altLang="zh-CN" dirty="0"/>
              <a:t>64K</a:t>
            </a:r>
            <a:r>
              <a:rPr lang="zh-CN" altLang="en-US" dirty="0"/>
              <a:t>字节的信息。存储器在字方向上扩展了</a:t>
            </a:r>
            <a:r>
              <a:rPr lang="en-US" altLang="zh-CN" dirty="0"/>
              <a:t>64=2</a:t>
            </a:r>
            <a:r>
              <a:rPr lang="en-US" altLang="zh-CN" baseline="30000" dirty="0"/>
              <a:t>6</a:t>
            </a:r>
            <a:r>
              <a:rPr lang="zh-CN" altLang="en-US" dirty="0"/>
              <a:t>倍，因而片选逻辑需要</a:t>
            </a:r>
            <a:r>
              <a:rPr lang="en-US" altLang="zh-CN" dirty="0"/>
              <a:t>6</a:t>
            </a:r>
            <a:r>
              <a:rPr lang="zh-CN" altLang="en-US" dirty="0"/>
              <a:t>位地址。存储器共</a:t>
            </a:r>
            <a:r>
              <a:rPr lang="en-US" altLang="zh-CN" dirty="0"/>
              <a:t>16</a:t>
            </a:r>
            <a:r>
              <a:rPr lang="zh-CN" altLang="en-US" dirty="0"/>
              <a:t>位地址，而芯片共有</a:t>
            </a:r>
            <a:r>
              <a:rPr lang="en-US" altLang="zh-CN" dirty="0"/>
              <a:t>1K=1024=2</a:t>
            </a:r>
            <a:r>
              <a:rPr lang="en-US" altLang="zh-CN" baseline="30000" dirty="0"/>
              <a:t>10</a:t>
            </a:r>
            <a:r>
              <a:rPr lang="zh-CN" altLang="en-US" dirty="0"/>
              <a:t>个单元，所以芯片内地址位数为</a:t>
            </a:r>
            <a:r>
              <a:rPr lang="en-US" altLang="zh-CN" dirty="0"/>
              <a:t>10</a:t>
            </a:r>
            <a:r>
              <a:rPr lang="zh-CN" altLang="en-US" dirty="0"/>
              <a:t>位， 剩下</a:t>
            </a:r>
            <a:r>
              <a:rPr lang="en-US" altLang="zh-CN" dirty="0"/>
              <a:t>16 -10=6</a:t>
            </a:r>
            <a:r>
              <a:rPr lang="zh-CN" altLang="en-US" dirty="0"/>
              <a:t>位地址正好用于片选逻辑。</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7.3</a:t>
            </a:r>
            <a:r>
              <a:rPr lang="zh-CN" altLang="en-US" sz="2800" dirty="0"/>
              <a:t>存储器芯片的扩展及其与</a:t>
            </a:r>
            <a:r>
              <a:rPr lang="en-US" altLang="zh-CN" sz="2800" dirty="0"/>
              <a:t>CPU</a:t>
            </a:r>
            <a:r>
              <a:rPr lang="zh-CN" altLang="en-US" sz="2800" dirty="0"/>
              <a:t>的连接</a:t>
            </a:r>
            <a:endParaRPr lang="zh-CN" altLang="en-US" sz="2800" dirty="0"/>
          </a:p>
        </p:txBody>
      </p:sp>
      <p:pic>
        <p:nvPicPr>
          <p:cNvPr id="8" name="内容占位符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2064" y="1638644"/>
            <a:ext cx="4762500" cy="1409700"/>
          </a:xfrm>
        </p:spPr>
      </p:pic>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pic>
        <p:nvPicPr>
          <p:cNvPr id="7" name="图片 6"/>
          <p:cNvPicPr>
            <a:picLocks noChangeAspect="1"/>
          </p:cNvPicPr>
          <p:nvPr/>
        </p:nvPicPr>
        <p:blipFill>
          <a:blip r:embed="rId2"/>
          <a:stretch>
            <a:fillRect/>
          </a:stretch>
        </p:blipFill>
        <p:spPr>
          <a:xfrm>
            <a:off x="179512" y="1384917"/>
            <a:ext cx="7466667" cy="266667"/>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86990"/>
            <a:ext cx="9144000" cy="848105"/>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5" y="4451509"/>
            <a:ext cx="8996110" cy="1051192"/>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并行存储器结构技术</a:t>
            </a:r>
            <a:endParaRPr lang="zh-CN" altLang="en-US" dirty="0"/>
          </a:p>
        </p:txBody>
      </p:sp>
      <p:sp>
        <p:nvSpPr>
          <p:cNvPr id="3" name="内容占位符 2"/>
          <p:cNvSpPr>
            <a:spLocks noGrp="1"/>
          </p:cNvSpPr>
          <p:nvPr>
            <p:ph idx="1"/>
          </p:nvPr>
        </p:nvSpPr>
        <p:spPr/>
        <p:txBody>
          <a:bodyPr/>
          <a:lstStyle/>
          <a:p>
            <a:r>
              <a:rPr lang="zh-CN" altLang="en-US" dirty="0"/>
              <a:t>改善主存速度的方法可以从</a:t>
            </a:r>
            <a:r>
              <a:rPr lang="en-US" altLang="zh-CN" dirty="0"/>
              <a:t>3</a:t>
            </a:r>
            <a:r>
              <a:rPr lang="zh-CN" altLang="en-US" dirty="0"/>
              <a:t>个方面考虑</a:t>
            </a:r>
            <a:endParaRPr lang="en-US" altLang="zh-CN" dirty="0"/>
          </a:p>
          <a:p>
            <a:pPr lvl="1"/>
            <a:r>
              <a:rPr lang="zh-CN" altLang="en-US" dirty="0">
                <a:latin typeface="Comic Sans MS" pitchFamily="2" charset="0"/>
              </a:rPr>
              <a:t>提高芯片本身的速度，如</a:t>
            </a:r>
            <a:r>
              <a:rPr lang="en-US" altLang="zh-CN" dirty="0">
                <a:latin typeface="Comic Sans MS" pitchFamily="2" charset="0"/>
              </a:rPr>
              <a:t>DDR SDRAM</a:t>
            </a:r>
            <a:r>
              <a:rPr lang="zh-CN" altLang="en-US" dirty="0">
                <a:latin typeface="Comic Sans MS" pitchFamily="2" charset="0"/>
              </a:rPr>
              <a:t>技术</a:t>
            </a:r>
            <a:endParaRPr lang="en-US" altLang="zh-CN" dirty="0">
              <a:latin typeface="Comic Sans MS" pitchFamily="2" charset="0"/>
            </a:endParaRPr>
          </a:p>
          <a:p>
            <a:pPr lvl="1"/>
            <a:r>
              <a:rPr lang="zh-CN" altLang="en-US" dirty="0">
                <a:latin typeface="Comic Sans MS" pitchFamily="2" charset="0"/>
              </a:rPr>
              <a:t>采用并行结构技术</a:t>
            </a:r>
            <a:endParaRPr lang="en-US" altLang="zh-CN" dirty="0">
              <a:latin typeface="Comic Sans MS" pitchFamily="2" charset="0"/>
            </a:endParaRPr>
          </a:p>
          <a:p>
            <a:pPr lvl="2"/>
            <a:r>
              <a:rPr lang="zh-CN" altLang="en-US" dirty="0">
                <a:latin typeface="Comic Sans MS" pitchFamily="2" charset="0"/>
              </a:rPr>
              <a:t> 双口存储器</a:t>
            </a:r>
            <a:endParaRPr lang="en-US" altLang="zh-CN" dirty="0">
              <a:latin typeface="Comic Sans MS" pitchFamily="2" charset="0"/>
            </a:endParaRPr>
          </a:p>
          <a:p>
            <a:pPr lvl="2"/>
            <a:r>
              <a:rPr lang="zh-CN" altLang="en-US" dirty="0">
                <a:latin typeface="Comic Sans MS" pitchFamily="2" charset="0"/>
              </a:rPr>
              <a:t> 多模块存储器</a:t>
            </a:r>
            <a:endParaRPr lang="en-US" altLang="zh-CN" dirty="0">
              <a:latin typeface="Comic Sans MS" pitchFamily="2" charset="0"/>
            </a:endParaRPr>
          </a:p>
          <a:p>
            <a:pPr lvl="1"/>
            <a:r>
              <a:rPr lang="zh-CN" altLang="en-US" dirty="0">
                <a:latin typeface="Comic Sans MS" pitchFamily="2" charset="0"/>
              </a:rPr>
              <a:t>在</a:t>
            </a:r>
            <a:r>
              <a:rPr lang="en-US" altLang="zh-CN" dirty="0">
                <a:latin typeface="Comic Sans MS" pitchFamily="2" charset="0"/>
              </a:rPr>
              <a:t>CPU</a:t>
            </a:r>
            <a:r>
              <a:rPr lang="zh-CN" altLang="en-US" dirty="0">
                <a:latin typeface="Comic Sans MS" pitchFamily="2" charset="0"/>
              </a:rPr>
              <a:t>和主存之间增加高速缓冲存储器</a:t>
            </a:r>
            <a:endParaRPr lang="zh-CN" altLang="en-US" dirty="0">
              <a:latin typeface="Comic Sans MS" pitchFamily="2" charset="0"/>
            </a:endParaRP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并行存储器结构技术</a:t>
            </a:r>
            <a:endParaRPr lang="zh-CN" altLang="en-US" dirty="0"/>
          </a:p>
        </p:txBody>
      </p:sp>
      <p:sp>
        <p:nvSpPr>
          <p:cNvPr id="3" name="内容占位符 2"/>
          <p:cNvSpPr>
            <a:spLocks noGrp="1"/>
          </p:cNvSpPr>
          <p:nvPr>
            <p:ph idx="1"/>
          </p:nvPr>
        </p:nvSpPr>
        <p:spPr/>
        <p:txBody>
          <a:bodyPr/>
          <a:lstStyle/>
          <a:p>
            <a:pPr marL="0" indent="0">
              <a:buNone/>
            </a:pPr>
            <a:r>
              <a:rPr lang="en-US" altLang="zh-CN" dirty="0"/>
              <a:t>7.5.1 </a:t>
            </a:r>
            <a:r>
              <a:rPr lang="zh-CN" altLang="en-US" dirty="0"/>
              <a:t>双口存储器</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矩形 7"/>
          <p:cNvSpPr/>
          <p:nvPr/>
        </p:nvSpPr>
        <p:spPr>
          <a:xfrm>
            <a:off x="184658" y="1215541"/>
            <a:ext cx="8635813" cy="2015936"/>
          </a:xfrm>
          <a:prstGeom prst="rect">
            <a:avLst/>
          </a:prstGeom>
        </p:spPr>
        <p:txBody>
          <a:bodyPr wrap="square">
            <a:spAutoFit/>
          </a:bodyPr>
          <a:lstStyle/>
          <a:p>
            <a:pPr marL="342900" lvl="1" indent="-342900" eaLnBrk="1" hangingPunct="1">
              <a:lnSpc>
                <a:spcPct val="110000"/>
              </a:lnSpc>
              <a:spcBef>
                <a:spcPct val="25000"/>
              </a:spcBef>
              <a:buFont typeface="Wingdings" charset="2"/>
              <a:buChar char="Ø"/>
            </a:pPr>
            <a:r>
              <a:rPr lang="zh-CN" altLang="en-US" sz="2000" dirty="0">
                <a:latin typeface="Comic Sans MS" pitchFamily="2" charset="0"/>
                <a:ea typeface="微软雅黑" pitchFamily="34" charset="-122"/>
                <a:cs typeface="Arial" charset="0"/>
              </a:rPr>
              <a:t>通常用双口</a:t>
            </a:r>
            <a:r>
              <a:rPr lang="en-US" altLang="zh-CN" sz="2000" dirty="0">
                <a:latin typeface="Comic Sans MS" pitchFamily="2" charset="0"/>
                <a:ea typeface="微软雅黑" pitchFamily="34" charset="-122"/>
                <a:cs typeface="Arial" charset="0"/>
              </a:rPr>
              <a:t>RAM</a:t>
            </a:r>
            <a:r>
              <a:rPr lang="zh-CN" altLang="en-US" sz="2000" dirty="0">
                <a:latin typeface="Comic Sans MS" pitchFamily="2" charset="0"/>
                <a:ea typeface="微软雅黑" pitchFamily="34" charset="-122"/>
                <a:cs typeface="Arial" charset="0"/>
              </a:rPr>
              <a:t>作为通用寄存器组或指令预取部件</a:t>
            </a:r>
            <a:endParaRPr lang="en-US" altLang="zh-CN" sz="2000" dirty="0">
              <a:latin typeface="Comic Sans MS" pitchFamily="2" charset="0"/>
              <a:ea typeface="微软雅黑" pitchFamily="34" charset="-122"/>
              <a:cs typeface="Arial" charset="0"/>
            </a:endParaRPr>
          </a:p>
          <a:p>
            <a:pPr marL="800100" lvl="2" indent="-342900">
              <a:lnSpc>
                <a:spcPct val="110000"/>
              </a:lnSpc>
              <a:spcBef>
                <a:spcPct val="25000"/>
              </a:spcBef>
              <a:buFont typeface="Wingdings" charset="2"/>
              <a:buChar char="Ø"/>
            </a:pPr>
            <a:r>
              <a:rPr lang="zh-CN" altLang="en-US" sz="2000" dirty="0">
                <a:latin typeface="Comic Sans MS" pitchFamily="2" charset="0"/>
                <a:ea typeface="微软雅黑" pitchFamily="34" charset="-122"/>
                <a:cs typeface="Arial" charset="0"/>
              </a:rPr>
              <a:t>也有的计算机把双口</a:t>
            </a:r>
            <a:r>
              <a:rPr lang="en-US" altLang="zh-CN" sz="2000" dirty="0">
                <a:latin typeface="Comic Sans MS" pitchFamily="2" charset="0"/>
                <a:ea typeface="微软雅黑" pitchFamily="34" charset="-122"/>
                <a:cs typeface="Arial" charset="0"/>
              </a:rPr>
              <a:t>RAM</a:t>
            </a:r>
            <a:r>
              <a:rPr lang="zh-CN" altLang="en-US" sz="2000" dirty="0">
                <a:latin typeface="Comic Sans MS" pitchFamily="2" charset="0"/>
                <a:ea typeface="微软雅黑" pitchFamily="34" charset="-122"/>
                <a:cs typeface="Arial" charset="0"/>
              </a:rPr>
              <a:t>设计成一个端口面向</a:t>
            </a:r>
            <a:r>
              <a:rPr lang="en-US" altLang="zh-CN" sz="2000" dirty="0">
                <a:latin typeface="Comic Sans MS" pitchFamily="2" charset="0"/>
                <a:ea typeface="微软雅黑" pitchFamily="34" charset="-122"/>
                <a:cs typeface="Arial" charset="0"/>
              </a:rPr>
              <a:t>CPU</a:t>
            </a:r>
            <a:r>
              <a:rPr lang="zh-CN" altLang="en-US" sz="2000" dirty="0">
                <a:latin typeface="Comic Sans MS" pitchFamily="2" charset="0"/>
                <a:ea typeface="微软雅黑" pitchFamily="34" charset="-122"/>
                <a:cs typeface="Arial" charset="0"/>
              </a:rPr>
              <a:t>，另一个端口面向输入输出（如</a:t>
            </a:r>
            <a:r>
              <a:rPr lang="en-US" altLang="zh-CN" sz="2000" dirty="0">
                <a:latin typeface="Comic Sans MS" pitchFamily="2" charset="0"/>
                <a:ea typeface="微软雅黑" pitchFamily="34" charset="-122"/>
                <a:cs typeface="Arial" charset="0"/>
              </a:rPr>
              <a:t>I/O</a:t>
            </a:r>
            <a:r>
              <a:rPr lang="zh-CN" altLang="en-US" sz="2000" dirty="0">
                <a:latin typeface="Comic Sans MS" pitchFamily="2" charset="0"/>
                <a:ea typeface="微软雅黑" pitchFamily="34" charset="-122"/>
                <a:cs typeface="Arial" charset="0"/>
              </a:rPr>
              <a:t>处理器或</a:t>
            </a:r>
            <a:r>
              <a:rPr lang="en-US" altLang="zh-CN" sz="2000" dirty="0">
                <a:latin typeface="Comic Sans MS" pitchFamily="2" charset="0"/>
                <a:ea typeface="微软雅黑" pitchFamily="34" charset="-122"/>
                <a:cs typeface="Arial" charset="0"/>
              </a:rPr>
              <a:t>DMA</a:t>
            </a:r>
            <a:r>
              <a:rPr lang="zh-CN" altLang="en-US" sz="2000" dirty="0">
                <a:latin typeface="Comic Sans MS" pitchFamily="2" charset="0"/>
                <a:ea typeface="微软雅黑" pitchFamily="34" charset="-122"/>
                <a:cs typeface="Arial" charset="0"/>
              </a:rPr>
              <a:t>设备）</a:t>
            </a:r>
            <a:endParaRPr lang="zh-CN" altLang="en-US" sz="2000" dirty="0">
              <a:latin typeface="Comic Sans MS" pitchFamily="2" charset="0"/>
              <a:ea typeface="微软雅黑" pitchFamily="34" charset="-122"/>
              <a:cs typeface="Arial" charset="0"/>
            </a:endParaRPr>
          </a:p>
          <a:p>
            <a:pPr marL="342900" lvl="1" indent="-342900" eaLnBrk="1" hangingPunct="1">
              <a:lnSpc>
                <a:spcPct val="110000"/>
              </a:lnSpc>
              <a:spcBef>
                <a:spcPct val="25000"/>
              </a:spcBef>
              <a:buFont typeface="Wingdings" charset="2"/>
              <a:buChar char="Ø"/>
            </a:pPr>
            <a:r>
              <a:rPr lang="zh-CN" altLang="en-US" sz="2000" dirty="0">
                <a:latin typeface="Comic Sans MS" pitchFamily="2" charset="0"/>
                <a:ea typeface="微软雅黑" pitchFamily="34" charset="-122"/>
                <a:cs typeface="Arial" charset="0"/>
              </a:rPr>
              <a:t>两套独立的读</a:t>
            </a:r>
            <a:r>
              <a:rPr lang="en-US" altLang="zh-CN" sz="2000" dirty="0">
                <a:latin typeface="Comic Sans MS" pitchFamily="2" charset="0"/>
                <a:ea typeface="微软雅黑" pitchFamily="34" charset="-122"/>
                <a:cs typeface="Arial" charset="0"/>
              </a:rPr>
              <a:t>/</a:t>
            </a:r>
            <a:r>
              <a:rPr lang="zh-CN" altLang="en-US" sz="2000" dirty="0">
                <a:latin typeface="Comic Sans MS" pitchFamily="2" charset="0"/>
                <a:ea typeface="微软雅黑" pitchFamily="34" charset="-122"/>
                <a:cs typeface="Arial" charset="0"/>
              </a:rPr>
              <a:t>写控制电路、地址缓存、地址译码及地址线和数据线</a:t>
            </a:r>
            <a:endParaRPr lang="zh-CN" altLang="en-US" sz="2000" dirty="0">
              <a:latin typeface="Comic Sans MS" pitchFamily="2" charset="0"/>
              <a:ea typeface="微软雅黑" pitchFamily="34" charset="-122"/>
              <a:cs typeface="Arial" charset="0"/>
            </a:endParaRPr>
          </a:p>
          <a:p>
            <a:pPr marL="342900" lvl="1" indent="-342900" eaLnBrk="1" hangingPunct="1">
              <a:lnSpc>
                <a:spcPct val="110000"/>
              </a:lnSpc>
              <a:spcBef>
                <a:spcPct val="25000"/>
              </a:spcBef>
              <a:buFont typeface="Wingdings" charset="2"/>
              <a:buChar char="Ø"/>
            </a:pPr>
            <a:r>
              <a:rPr lang="zh-CN" altLang="en-US" sz="2000" dirty="0">
                <a:latin typeface="Comic Sans MS" pitchFamily="2" charset="0"/>
                <a:ea typeface="微软雅黑" pitchFamily="34" charset="-122"/>
                <a:cs typeface="Arial" charset="0"/>
              </a:rPr>
              <a:t>能同时进行两个数据的读</a:t>
            </a:r>
            <a:r>
              <a:rPr lang="en-US" altLang="zh-CN" sz="2000" dirty="0">
                <a:latin typeface="Comic Sans MS" pitchFamily="2" charset="0"/>
                <a:ea typeface="微软雅黑" pitchFamily="34" charset="-122"/>
                <a:cs typeface="Arial" charset="0"/>
              </a:rPr>
              <a:t>/</a:t>
            </a:r>
            <a:r>
              <a:rPr lang="zh-CN" altLang="en-US" sz="2000" dirty="0">
                <a:latin typeface="Comic Sans MS" pitchFamily="2" charset="0"/>
                <a:ea typeface="微软雅黑" pitchFamily="34" charset="-122"/>
                <a:cs typeface="Arial" charset="0"/>
              </a:rPr>
              <a:t>写</a:t>
            </a:r>
            <a:endParaRPr lang="en-US" altLang="zh-CN" sz="2000" dirty="0">
              <a:latin typeface="Comic Sans MS" pitchFamily="2" charset="0"/>
              <a:ea typeface="微软雅黑" pitchFamily="34" charset="-122"/>
              <a:cs typeface="Arial" charset="0"/>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35696" y="3140968"/>
            <a:ext cx="5111575" cy="338437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并行存储器结构技术</a:t>
            </a:r>
            <a:endParaRPr lang="zh-CN" altLang="en-US" dirty="0"/>
          </a:p>
        </p:txBody>
      </p:sp>
      <p:sp>
        <p:nvSpPr>
          <p:cNvPr id="3" name="内容占位符 2"/>
          <p:cNvSpPr>
            <a:spLocks noGrp="1"/>
          </p:cNvSpPr>
          <p:nvPr>
            <p:ph idx="1"/>
          </p:nvPr>
        </p:nvSpPr>
        <p:spPr/>
        <p:txBody>
          <a:bodyPr/>
          <a:lstStyle/>
          <a:p>
            <a:pPr marL="0" indent="0">
              <a:buNone/>
            </a:pPr>
            <a:r>
              <a:rPr lang="en-US" altLang="zh-CN" dirty="0"/>
              <a:t>7.5.2 </a:t>
            </a:r>
            <a:r>
              <a:rPr lang="zh-CN" altLang="en-US" dirty="0"/>
              <a:t>多模块存储器</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矩形 7"/>
          <p:cNvSpPr/>
          <p:nvPr/>
        </p:nvSpPr>
        <p:spPr>
          <a:xfrm>
            <a:off x="184658" y="1215541"/>
            <a:ext cx="8635813" cy="2092881"/>
          </a:xfrm>
          <a:prstGeom prst="rect">
            <a:avLst/>
          </a:prstGeom>
        </p:spPr>
        <p:txBody>
          <a:bodyPr wrap="square">
            <a:spAutoFit/>
          </a:bodyPr>
          <a:lstStyle/>
          <a:p>
            <a:pPr marL="342900" lvl="1" indent="-342900" eaLnBrk="1" hangingPunct="1">
              <a:lnSpc>
                <a:spcPct val="110000"/>
              </a:lnSpc>
              <a:spcBef>
                <a:spcPct val="25000"/>
              </a:spcBef>
              <a:buFont typeface="Wingdings" charset="2"/>
              <a:buChar char="Ø"/>
            </a:pPr>
            <a:r>
              <a:rPr lang="zh-CN" altLang="en-US" sz="2000" dirty="0">
                <a:latin typeface="Comic Sans MS" pitchFamily="2" charset="0"/>
                <a:ea typeface="微软雅黑" pitchFamily="34" charset="-122"/>
                <a:cs typeface="Arial" charset="0"/>
              </a:rPr>
              <a:t>包含多个小体</a:t>
            </a:r>
            <a:endParaRPr lang="zh-CN" altLang="en-US" sz="2000" dirty="0">
              <a:latin typeface="Comic Sans MS" pitchFamily="2" charset="0"/>
              <a:ea typeface="微软雅黑" pitchFamily="34" charset="-122"/>
              <a:cs typeface="Arial" charset="0"/>
            </a:endParaRPr>
          </a:p>
          <a:p>
            <a:pPr marL="342900" lvl="1" indent="-342900" eaLnBrk="1" hangingPunct="1">
              <a:lnSpc>
                <a:spcPct val="110000"/>
              </a:lnSpc>
              <a:spcBef>
                <a:spcPct val="25000"/>
              </a:spcBef>
              <a:buFont typeface="Wingdings" charset="2"/>
              <a:buChar char="Ø"/>
            </a:pPr>
            <a:r>
              <a:rPr lang="zh-CN" altLang="en-US" sz="2000" dirty="0">
                <a:latin typeface="Comic Sans MS" pitchFamily="2" charset="0"/>
                <a:ea typeface="微软雅黑" pitchFamily="34" charset="-122"/>
                <a:cs typeface="Arial" charset="0"/>
              </a:rPr>
              <a:t>每个体有其自己的</a:t>
            </a:r>
            <a:r>
              <a:rPr lang="en-US" altLang="zh-CN" sz="2000" dirty="0">
                <a:latin typeface="Comic Sans MS" pitchFamily="2" charset="0"/>
                <a:ea typeface="微软雅黑" pitchFamily="34" charset="-122"/>
                <a:cs typeface="Arial" charset="0"/>
              </a:rPr>
              <a:t>MAR</a:t>
            </a:r>
            <a:r>
              <a:rPr lang="zh-CN" altLang="en-US" sz="2000" dirty="0">
                <a:latin typeface="Comic Sans MS" pitchFamily="2" charset="0"/>
                <a:ea typeface="微软雅黑" pitchFamily="34" charset="-122"/>
                <a:cs typeface="Arial" charset="0"/>
              </a:rPr>
              <a:t>、</a:t>
            </a:r>
            <a:r>
              <a:rPr lang="en-US" altLang="zh-CN" sz="2000" dirty="0">
                <a:latin typeface="Comic Sans MS" pitchFamily="2" charset="0"/>
                <a:ea typeface="微软雅黑" pitchFamily="34" charset="-122"/>
                <a:cs typeface="Arial" charset="0"/>
              </a:rPr>
              <a:t>MDR</a:t>
            </a:r>
            <a:r>
              <a:rPr lang="zh-CN" altLang="en-US" sz="2000" dirty="0">
                <a:latin typeface="Comic Sans MS" pitchFamily="2" charset="0"/>
                <a:ea typeface="微软雅黑" pitchFamily="34" charset="-122"/>
                <a:cs typeface="Arial" charset="0"/>
              </a:rPr>
              <a:t>和读写电路</a:t>
            </a:r>
            <a:endParaRPr lang="zh-CN" altLang="en-US" sz="2000" dirty="0">
              <a:latin typeface="Comic Sans MS" pitchFamily="2" charset="0"/>
              <a:ea typeface="微软雅黑" pitchFamily="34" charset="-122"/>
              <a:cs typeface="Arial" charset="0"/>
            </a:endParaRPr>
          </a:p>
          <a:p>
            <a:pPr marL="342900" lvl="1" indent="-342900" eaLnBrk="1" hangingPunct="1">
              <a:lnSpc>
                <a:spcPct val="110000"/>
              </a:lnSpc>
              <a:spcBef>
                <a:spcPct val="25000"/>
              </a:spcBef>
              <a:buFont typeface="Wingdings" charset="2"/>
              <a:buChar char="Ø"/>
            </a:pPr>
            <a:r>
              <a:rPr lang="zh-CN" altLang="en-US" sz="2000" dirty="0">
                <a:latin typeface="Comic Sans MS" pitchFamily="2" charset="0"/>
                <a:ea typeface="微软雅黑" pitchFamily="34" charset="-122"/>
                <a:cs typeface="Arial" charset="0"/>
              </a:rPr>
              <a:t>可独立组成一个存储模块</a:t>
            </a:r>
            <a:endParaRPr lang="zh-CN" altLang="en-US" sz="2000" dirty="0">
              <a:latin typeface="Comic Sans MS" pitchFamily="2" charset="0"/>
              <a:ea typeface="微软雅黑" pitchFamily="34" charset="-122"/>
              <a:cs typeface="Arial" charset="0"/>
            </a:endParaRPr>
          </a:p>
          <a:p>
            <a:pPr marL="342900" lvl="1" indent="-342900" eaLnBrk="1" hangingPunct="1">
              <a:lnSpc>
                <a:spcPct val="110000"/>
              </a:lnSpc>
              <a:spcBef>
                <a:spcPct val="25000"/>
              </a:spcBef>
              <a:buFont typeface="Wingdings" charset="2"/>
              <a:buChar char="Ø"/>
            </a:pPr>
            <a:r>
              <a:rPr lang="zh-CN" altLang="en-US" sz="2000" dirty="0">
                <a:latin typeface="Comic Sans MS" pitchFamily="2" charset="0"/>
                <a:ea typeface="微软雅黑" pitchFamily="34" charset="-122"/>
                <a:cs typeface="Arial" charset="0"/>
              </a:rPr>
              <a:t>能提高数据访问速度</a:t>
            </a:r>
            <a:endParaRPr lang="zh-CN" altLang="en-US" sz="2000" dirty="0">
              <a:latin typeface="Comic Sans MS" pitchFamily="2" charset="0"/>
              <a:ea typeface="微软雅黑" pitchFamily="34" charset="-122"/>
              <a:cs typeface="Arial" charset="0"/>
            </a:endParaRPr>
          </a:p>
          <a:p>
            <a:pPr marL="342900" lvl="1" indent="-342900" eaLnBrk="1" hangingPunct="1">
              <a:lnSpc>
                <a:spcPct val="110000"/>
              </a:lnSpc>
              <a:spcBef>
                <a:spcPct val="25000"/>
              </a:spcBef>
              <a:buFont typeface="Wingdings" charset="2"/>
              <a:buChar char="Ø"/>
            </a:pPr>
            <a:r>
              <a:rPr lang="zh-CN" altLang="en-US" sz="2000" dirty="0">
                <a:latin typeface="Comic Sans MS" pitchFamily="2" charset="0"/>
                <a:ea typeface="微软雅黑" pitchFamily="34" charset="-122"/>
                <a:cs typeface="Arial" charset="0"/>
              </a:rPr>
              <a:t>根据不同的编址方式可分为</a:t>
            </a:r>
            <a:r>
              <a:rPr lang="zh-CN" altLang="en-US" sz="2000" dirty="0">
                <a:solidFill>
                  <a:srgbClr val="FF0000"/>
                </a:solidFill>
                <a:latin typeface="Comic Sans MS" pitchFamily="2" charset="0"/>
                <a:ea typeface="微软雅黑" pitchFamily="34" charset="-122"/>
                <a:cs typeface="Arial" charset="0"/>
              </a:rPr>
              <a:t>连续编址</a:t>
            </a:r>
            <a:r>
              <a:rPr lang="zh-CN" altLang="en-US" sz="2000" dirty="0">
                <a:latin typeface="Comic Sans MS" pitchFamily="2" charset="0"/>
                <a:ea typeface="微软雅黑" pitchFamily="34" charset="-122"/>
                <a:cs typeface="Arial" charset="0"/>
              </a:rPr>
              <a:t>和</a:t>
            </a:r>
            <a:r>
              <a:rPr lang="zh-CN" altLang="en-US" sz="2000" dirty="0">
                <a:solidFill>
                  <a:srgbClr val="FF0000"/>
                </a:solidFill>
                <a:latin typeface="Comic Sans MS" pitchFamily="2" charset="0"/>
                <a:ea typeface="微软雅黑" pitchFamily="34" charset="-122"/>
                <a:cs typeface="Arial" charset="0"/>
              </a:rPr>
              <a:t>交叉编址</a:t>
            </a:r>
            <a:endParaRPr lang="zh-CN" altLang="en-US" sz="2000" dirty="0">
              <a:solidFill>
                <a:srgbClr val="FF0000"/>
              </a:solidFill>
              <a:latin typeface="Comic Sans MS" pitchFamily="2" charset="0"/>
              <a:ea typeface="微软雅黑" pitchFamily="34" charset="-122"/>
              <a:cs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并行存储器结构技术</a:t>
            </a:r>
            <a:endParaRPr lang="zh-CN" altLang="en-US" dirty="0"/>
          </a:p>
        </p:txBody>
      </p:sp>
      <p:sp>
        <p:nvSpPr>
          <p:cNvPr id="3" name="内容占位符 2"/>
          <p:cNvSpPr>
            <a:spLocks noGrp="1"/>
          </p:cNvSpPr>
          <p:nvPr>
            <p:ph idx="1"/>
          </p:nvPr>
        </p:nvSpPr>
        <p:spPr/>
        <p:txBody>
          <a:bodyPr/>
          <a:lstStyle/>
          <a:p>
            <a:pPr marL="0" indent="0">
              <a:buNone/>
            </a:pPr>
            <a:r>
              <a:rPr lang="en-US" altLang="zh-CN" dirty="0"/>
              <a:t>7.5.2 </a:t>
            </a:r>
            <a:r>
              <a:rPr lang="zh-CN" altLang="en-US" dirty="0"/>
              <a:t>多模块存储器</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03463" y="1124744"/>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itchFamily="34" charset="-122"/>
                <a:ea typeface="微软雅黑" pitchFamily="34" charset="-122"/>
              </a:rPr>
              <a:t>1. </a:t>
            </a:r>
            <a:r>
              <a:rPr lang="zh-CN" altLang="en-US" sz="2200" b="1" dirty="0">
                <a:solidFill>
                  <a:srgbClr val="063DE8"/>
                </a:solidFill>
                <a:latin typeface="微软雅黑" pitchFamily="34" charset="-122"/>
                <a:ea typeface="微软雅黑" pitchFamily="34" charset="-122"/>
              </a:rPr>
              <a:t>连续编址方式</a:t>
            </a:r>
            <a:endParaRPr lang="zh-CN" altLang="en-US" sz="2200" b="1" dirty="0">
              <a:solidFill>
                <a:srgbClr val="063DE8"/>
              </a:solidFill>
              <a:latin typeface="微软雅黑" pitchFamily="34" charset="-122"/>
              <a:ea typeface="微软雅黑" pitchFamily="34" charset="-122"/>
            </a:endParaRPr>
          </a:p>
        </p:txBody>
      </p:sp>
      <p:pic>
        <p:nvPicPr>
          <p:cNvPr id="10" name="Picture 4" descr="并行多模块存储器"/>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971550"/>
            <a:ext cx="83058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7"/>
          <p:cNvGrpSpPr/>
          <p:nvPr/>
        </p:nvGrpSpPr>
        <p:grpSpPr bwMode="auto">
          <a:xfrm>
            <a:off x="1106488" y="993775"/>
            <a:ext cx="2295525" cy="409575"/>
            <a:chOff x="697" y="626"/>
            <a:chExt cx="1446" cy="258"/>
          </a:xfrm>
        </p:grpSpPr>
        <p:sp>
          <p:nvSpPr>
            <p:cNvPr id="12" name="Text Box 5"/>
            <p:cNvSpPr txBox="1">
              <a:spLocks noChangeArrowheads="1"/>
            </p:cNvSpPr>
            <p:nvPr/>
          </p:nvSpPr>
          <p:spPr bwMode="auto">
            <a:xfrm>
              <a:off x="697" y="626"/>
              <a:ext cx="133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i="0">
                  <a:solidFill>
                    <a:srgbClr val="CC0000"/>
                  </a:solidFill>
                  <a:ea typeface="宋体" charset="-122"/>
                </a:rPr>
                <a:t>按高位地址划分模块</a:t>
              </a:r>
              <a:endParaRPr lang="zh-CN" altLang="en-US" i="0">
                <a:solidFill>
                  <a:srgbClr val="CC0000"/>
                </a:solidFill>
                <a:ea typeface="宋体" charset="-122"/>
              </a:endParaRPr>
            </a:p>
          </p:txBody>
        </p:sp>
        <p:sp>
          <p:nvSpPr>
            <p:cNvPr id="13" name="Line 6"/>
            <p:cNvSpPr>
              <a:spLocks noChangeShapeType="1"/>
            </p:cNvSpPr>
            <p:nvPr/>
          </p:nvSpPr>
          <p:spPr bwMode="auto">
            <a:xfrm>
              <a:off x="2009" y="716"/>
              <a:ext cx="134" cy="168"/>
            </a:xfrm>
            <a:prstGeom prst="line">
              <a:avLst/>
            </a:prstGeom>
            <a:noFill/>
            <a:ln w="9525">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14" name="Text Box 8"/>
          <p:cNvSpPr txBox="1">
            <a:spLocks noChangeArrowheads="1"/>
          </p:cNvSpPr>
          <p:nvPr/>
        </p:nvSpPr>
        <p:spPr bwMode="auto">
          <a:xfrm>
            <a:off x="1282700" y="5791200"/>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i="0">
                <a:solidFill>
                  <a:srgbClr val="CC0000"/>
                </a:solidFill>
                <a:ea typeface="宋体" charset="-122"/>
              </a:rPr>
              <a:t>第</a:t>
            </a:r>
            <a:r>
              <a:rPr lang="en-US" altLang="zh-CN" sz="1600" i="0">
                <a:solidFill>
                  <a:srgbClr val="CC0000"/>
                </a:solidFill>
                <a:ea typeface="宋体" charset="-122"/>
              </a:rPr>
              <a:t>0</a:t>
            </a:r>
            <a:r>
              <a:rPr lang="zh-CN" altLang="en-US" sz="1600" i="0">
                <a:solidFill>
                  <a:srgbClr val="CC0000"/>
                </a:solidFill>
                <a:ea typeface="宋体" charset="-122"/>
              </a:rPr>
              <a:t>模块</a:t>
            </a:r>
            <a:endParaRPr lang="zh-CN" altLang="en-US" sz="1600" i="0">
              <a:solidFill>
                <a:srgbClr val="CC0000"/>
              </a:solidFill>
              <a:ea typeface="宋体" charset="-122"/>
            </a:endParaRPr>
          </a:p>
        </p:txBody>
      </p:sp>
      <p:sp>
        <p:nvSpPr>
          <p:cNvPr id="15" name="Text Box 9"/>
          <p:cNvSpPr txBox="1">
            <a:spLocks noChangeArrowheads="1"/>
          </p:cNvSpPr>
          <p:nvPr/>
        </p:nvSpPr>
        <p:spPr bwMode="auto">
          <a:xfrm>
            <a:off x="3798888" y="5754688"/>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i="0">
                <a:solidFill>
                  <a:srgbClr val="CC0000"/>
                </a:solidFill>
                <a:ea typeface="宋体" charset="-122"/>
              </a:rPr>
              <a:t>第</a:t>
            </a:r>
            <a:r>
              <a:rPr lang="en-US" altLang="zh-CN" sz="1600" i="0">
                <a:solidFill>
                  <a:srgbClr val="CC0000"/>
                </a:solidFill>
                <a:ea typeface="宋体" charset="-122"/>
              </a:rPr>
              <a:t>1</a:t>
            </a:r>
            <a:r>
              <a:rPr lang="zh-CN" altLang="en-US" sz="1600" i="0">
                <a:solidFill>
                  <a:srgbClr val="CC0000"/>
                </a:solidFill>
                <a:ea typeface="宋体" charset="-122"/>
              </a:rPr>
              <a:t>模块</a:t>
            </a:r>
            <a:endParaRPr lang="zh-CN" altLang="en-US" sz="1600" i="0">
              <a:solidFill>
                <a:srgbClr val="CC0000"/>
              </a:solidFill>
              <a:ea typeface="宋体" charset="-122"/>
            </a:endParaRPr>
          </a:p>
        </p:txBody>
      </p:sp>
      <p:sp>
        <p:nvSpPr>
          <p:cNvPr id="16" name="Text Box 10"/>
          <p:cNvSpPr txBox="1">
            <a:spLocks noChangeArrowheads="1"/>
          </p:cNvSpPr>
          <p:nvPr/>
        </p:nvSpPr>
        <p:spPr bwMode="auto">
          <a:xfrm>
            <a:off x="6950075" y="5794375"/>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i="0">
                <a:solidFill>
                  <a:srgbClr val="CC0000"/>
                </a:solidFill>
                <a:ea typeface="宋体" charset="-122"/>
              </a:rPr>
              <a:t>第</a:t>
            </a:r>
            <a:r>
              <a:rPr lang="en-US" altLang="zh-CN" sz="1600" i="0">
                <a:solidFill>
                  <a:srgbClr val="CC0000"/>
                </a:solidFill>
                <a:ea typeface="宋体" charset="-122"/>
              </a:rPr>
              <a:t>7</a:t>
            </a:r>
            <a:r>
              <a:rPr lang="zh-CN" altLang="en-US" sz="1600" i="0">
                <a:solidFill>
                  <a:srgbClr val="CC0000"/>
                </a:solidFill>
                <a:ea typeface="宋体" charset="-122"/>
              </a:rPr>
              <a:t>模块</a:t>
            </a:r>
            <a:endParaRPr lang="zh-CN" altLang="en-US" sz="1600" i="0">
              <a:solidFill>
                <a:srgbClr val="CC0000"/>
              </a:solidFill>
              <a:ea typeface="宋体" charset="-122"/>
            </a:endParaRPr>
          </a:p>
        </p:txBody>
      </p:sp>
      <p:sp>
        <p:nvSpPr>
          <p:cNvPr id="17" name="Text Box 11"/>
          <p:cNvSpPr txBox="1">
            <a:spLocks noChangeArrowheads="1"/>
          </p:cNvSpPr>
          <p:nvPr/>
        </p:nvSpPr>
        <p:spPr bwMode="auto">
          <a:xfrm>
            <a:off x="889000" y="2247900"/>
            <a:ext cx="21844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i="0">
                <a:solidFill>
                  <a:srgbClr val="CC0000"/>
                </a:solidFill>
                <a:ea typeface="宋体" charset="-122"/>
              </a:rPr>
              <a:t>地址在同一模块内连续编号，称“连续编址”</a:t>
            </a:r>
            <a:endParaRPr lang="zh-CN" altLang="en-US" sz="1600" i="0">
              <a:solidFill>
                <a:srgbClr val="CC0000"/>
              </a:solidFill>
              <a:ea typeface="宋体" charset="-122"/>
            </a:endParaRPr>
          </a:p>
        </p:txBody>
      </p:sp>
      <p:sp>
        <p:nvSpPr>
          <p:cNvPr id="18" name="Rectangle 12"/>
          <p:cNvSpPr>
            <a:spLocks noChangeArrowheads="1"/>
          </p:cNvSpPr>
          <p:nvPr/>
        </p:nvSpPr>
        <p:spPr bwMode="auto">
          <a:xfrm>
            <a:off x="6118225" y="1084263"/>
            <a:ext cx="2555875"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i="0">
                <a:solidFill>
                  <a:srgbClr val="CC0000"/>
                </a:solidFill>
                <a:ea typeface="宋体" charset="-122"/>
              </a:rPr>
              <a:t>程序从某个单元开始访问后，继续在同一模块访问，完毕后才跳到下一个。</a:t>
            </a:r>
            <a:endParaRPr lang="zh-CN" altLang="en-US" sz="1600" i="0">
              <a:solidFill>
                <a:srgbClr val="CC0000"/>
              </a:solidFill>
              <a:ea typeface="宋体" charset="-122"/>
            </a:endParaRPr>
          </a:p>
        </p:txBody>
      </p:sp>
      <p:sp>
        <p:nvSpPr>
          <p:cNvPr id="19" name="Rectangle 13"/>
          <p:cNvSpPr>
            <a:spLocks noChangeArrowheads="1"/>
          </p:cNvSpPr>
          <p:nvPr/>
        </p:nvSpPr>
        <p:spPr bwMode="auto">
          <a:xfrm>
            <a:off x="3752850" y="2168525"/>
            <a:ext cx="2589213"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i="0">
                <a:solidFill>
                  <a:srgbClr val="0000FF"/>
                </a:solidFill>
                <a:ea typeface="宋体" charset="-122"/>
              </a:rPr>
              <a:t>例如：一个模块执行程序，另一个模块实现</a:t>
            </a:r>
            <a:r>
              <a:rPr lang="en-US" altLang="zh-CN" sz="1600" i="0">
                <a:solidFill>
                  <a:srgbClr val="0000FF"/>
                </a:solidFill>
                <a:ea typeface="宋体" charset="-122"/>
              </a:rPr>
              <a:t>DMA</a:t>
            </a:r>
            <a:r>
              <a:rPr lang="zh-CN" altLang="en-US" sz="1600" i="0">
                <a:solidFill>
                  <a:srgbClr val="0000FF"/>
                </a:solidFill>
                <a:ea typeface="宋体" charset="-122"/>
              </a:rPr>
              <a:t>访问，可提高存储器总的吞吐量。</a:t>
            </a:r>
            <a:endParaRPr lang="zh-CN" altLang="en-US" sz="1600" i="0">
              <a:solidFill>
                <a:srgbClr val="0000FF"/>
              </a:solidFill>
              <a:ea typeface="宋体" charset="-122"/>
            </a:endParaRPr>
          </a:p>
        </p:txBody>
      </p:sp>
      <p:sp>
        <p:nvSpPr>
          <p:cNvPr id="20" name="Text Box 14"/>
          <p:cNvSpPr txBox="1">
            <a:spLocks noChangeArrowheads="1"/>
          </p:cNvSpPr>
          <p:nvPr/>
        </p:nvSpPr>
        <p:spPr bwMode="auto">
          <a:xfrm>
            <a:off x="6502400" y="1993900"/>
            <a:ext cx="238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a:solidFill>
                  <a:srgbClr val="CC0000"/>
                </a:solidFill>
                <a:ea typeface="宋体" charset="-122"/>
              </a:rPr>
              <a:t>为什么能提高吞吐量？</a:t>
            </a:r>
            <a:endParaRPr lang="zh-CN" altLang="en-US" sz="1600">
              <a:solidFill>
                <a:srgbClr val="CC0000"/>
              </a:solidFill>
              <a:ea typeface="宋体" charset="-122"/>
            </a:endParaRPr>
          </a:p>
        </p:txBody>
      </p:sp>
      <p:sp>
        <p:nvSpPr>
          <p:cNvPr id="21" name="Text Box 15"/>
          <p:cNvSpPr txBox="1">
            <a:spLocks noChangeArrowheads="1"/>
          </p:cNvSpPr>
          <p:nvPr/>
        </p:nvSpPr>
        <p:spPr bwMode="auto">
          <a:xfrm>
            <a:off x="6465888" y="2312988"/>
            <a:ext cx="238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a:solidFill>
                  <a:srgbClr val="0000FF"/>
                </a:solidFill>
                <a:ea typeface="宋体" charset="-122"/>
              </a:rPr>
              <a:t>使多个模块并行存取！</a:t>
            </a:r>
            <a:endParaRPr lang="zh-CN" altLang="en-US" sz="1600">
              <a:solidFill>
                <a:srgbClr val="0000FF"/>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并行存储器结构技术</a:t>
            </a:r>
            <a:endParaRPr lang="zh-CN" altLang="en-US" dirty="0"/>
          </a:p>
        </p:txBody>
      </p:sp>
      <p:sp>
        <p:nvSpPr>
          <p:cNvPr id="3" name="内容占位符 2"/>
          <p:cNvSpPr>
            <a:spLocks noGrp="1"/>
          </p:cNvSpPr>
          <p:nvPr>
            <p:ph idx="1"/>
          </p:nvPr>
        </p:nvSpPr>
        <p:spPr/>
        <p:txBody>
          <a:bodyPr/>
          <a:lstStyle/>
          <a:p>
            <a:pPr marL="0" indent="0">
              <a:buNone/>
            </a:pPr>
            <a:r>
              <a:rPr lang="en-US" altLang="zh-CN" dirty="0"/>
              <a:t>7.5.2 </a:t>
            </a:r>
            <a:r>
              <a:rPr lang="zh-CN" altLang="en-US" dirty="0"/>
              <a:t>多模块存储器</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03463" y="1124744"/>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itchFamily="34" charset="-122"/>
                <a:ea typeface="微软雅黑" pitchFamily="34" charset="-122"/>
              </a:rPr>
              <a:t>2. </a:t>
            </a:r>
            <a:r>
              <a:rPr lang="zh-CN" altLang="en-US" sz="2200" b="1" dirty="0">
                <a:solidFill>
                  <a:srgbClr val="063DE8"/>
                </a:solidFill>
                <a:latin typeface="微软雅黑" pitchFamily="34" charset="-122"/>
                <a:ea typeface="微软雅黑" pitchFamily="34" charset="-122"/>
              </a:rPr>
              <a:t>交叉编址方式</a:t>
            </a:r>
            <a:endParaRPr lang="zh-CN" altLang="en-US" sz="2200" b="1" dirty="0">
              <a:solidFill>
                <a:srgbClr val="063DE8"/>
              </a:solidFill>
              <a:latin typeface="微软雅黑" pitchFamily="34" charset="-122"/>
              <a:ea typeface="微软雅黑" pitchFamily="34" charset="-122"/>
            </a:endParaRPr>
          </a:p>
        </p:txBody>
      </p:sp>
      <p:pic>
        <p:nvPicPr>
          <p:cNvPr id="10" name="Picture 5" descr="交叉编址多模块存储器_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389" y="764704"/>
            <a:ext cx="8601075"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8"/>
          <p:cNvGrpSpPr/>
          <p:nvPr/>
        </p:nvGrpSpPr>
        <p:grpSpPr bwMode="auto">
          <a:xfrm>
            <a:off x="5776664" y="837729"/>
            <a:ext cx="2428875" cy="333375"/>
            <a:chOff x="3712" y="603"/>
            <a:chExt cx="1530" cy="210"/>
          </a:xfrm>
        </p:grpSpPr>
        <p:sp>
          <p:nvSpPr>
            <p:cNvPr id="12" name="Text Box 7"/>
            <p:cNvSpPr txBox="1">
              <a:spLocks noChangeArrowheads="1"/>
            </p:cNvSpPr>
            <p:nvPr/>
          </p:nvSpPr>
          <p:spPr bwMode="auto">
            <a:xfrm>
              <a:off x="3906" y="603"/>
              <a:ext cx="133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i="0">
                  <a:solidFill>
                    <a:srgbClr val="CC0000"/>
                  </a:solidFill>
                  <a:ea typeface="宋体" charset="-122"/>
                </a:rPr>
                <a:t>按低位地址划分模块</a:t>
              </a:r>
              <a:endParaRPr lang="zh-CN" altLang="en-US" i="0">
                <a:solidFill>
                  <a:srgbClr val="CC0000"/>
                </a:solidFill>
                <a:ea typeface="宋体" charset="-122"/>
              </a:endParaRPr>
            </a:p>
          </p:txBody>
        </p:sp>
        <p:sp>
          <p:nvSpPr>
            <p:cNvPr id="13" name="Line 8"/>
            <p:cNvSpPr>
              <a:spLocks noChangeShapeType="1"/>
            </p:cNvSpPr>
            <p:nvPr/>
          </p:nvSpPr>
          <p:spPr bwMode="auto">
            <a:xfrm flipH="1">
              <a:off x="3712" y="693"/>
              <a:ext cx="178" cy="120"/>
            </a:xfrm>
            <a:prstGeom prst="line">
              <a:avLst/>
            </a:prstGeom>
            <a:noFill/>
            <a:ln w="9525">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14" name="Text Box 9"/>
          <p:cNvSpPr txBox="1">
            <a:spLocks noChangeArrowheads="1"/>
          </p:cNvSpPr>
          <p:nvPr/>
        </p:nvSpPr>
        <p:spPr bwMode="auto">
          <a:xfrm>
            <a:off x="558552" y="4987454"/>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i="0">
                <a:solidFill>
                  <a:srgbClr val="CC0000"/>
                </a:solidFill>
                <a:ea typeface="宋体" charset="-122"/>
              </a:rPr>
              <a:t>第</a:t>
            </a:r>
            <a:r>
              <a:rPr lang="en-US" altLang="zh-CN" sz="1600" i="0">
                <a:solidFill>
                  <a:srgbClr val="CC0000"/>
                </a:solidFill>
                <a:ea typeface="宋体" charset="-122"/>
              </a:rPr>
              <a:t>0</a:t>
            </a:r>
            <a:r>
              <a:rPr lang="zh-CN" altLang="en-US" sz="1600" i="0">
                <a:solidFill>
                  <a:srgbClr val="CC0000"/>
                </a:solidFill>
                <a:ea typeface="宋体" charset="-122"/>
              </a:rPr>
              <a:t>模块</a:t>
            </a:r>
            <a:endParaRPr lang="zh-CN" altLang="en-US" sz="1600" i="0">
              <a:solidFill>
                <a:srgbClr val="CC0000"/>
              </a:solidFill>
              <a:ea typeface="宋体" charset="-122"/>
            </a:endParaRPr>
          </a:p>
        </p:txBody>
      </p:sp>
      <p:sp>
        <p:nvSpPr>
          <p:cNvPr id="15" name="Text Box 10"/>
          <p:cNvSpPr txBox="1">
            <a:spLocks noChangeArrowheads="1"/>
          </p:cNvSpPr>
          <p:nvPr/>
        </p:nvSpPr>
        <p:spPr bwMode="auto">
          <a:xfrm>
            <a:off x="2579439" y="4950941"/>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i="0">
                <a:solidFill>
                  <a:srgbClr val="CC0000"/>
                </a:solidFill>
                <a:ea typeface="宋体" charset="-122"/>
              </a:rPr>
              <a:t>第</a:t>
            </a:r>
            <a:r>
              <a:rPr lang="en-US" altLang="zh-CN" sz="1600" i="0">
                <a:solidFill>
                  <a:srgbClr val="CC0000"/>
                </a:solidFill>
                <a:ea typeface="宋体" charset="-122"/>
              </a:rPr>
              <a:t>1</a:t>
            </a:r>
            <a:r>
              <a:rPr lang="zh-CN" altLang="en-US" sz="1600" i="0">
                <a:solidFill>
                  <a:srgbClr val="CC0000"/>
                </a:solidFill>
                <a:ea typeface="宋体" charset="-122"/>
              </a:rPr>
              <a:t>模块</a:t>
            </a:r>
            <a:endParaRPr lang="zh-CN" altLang="en-US" sz="1600" i="0">
              <a:solidFill>
                <a:srgbClr val="CC0000"/>
              </a:solidFill>
              <a:ea typeface="宋体" charset="-122"/>
            </a:endParaRPr>
          </a:p>
        </p:txBody>
      </p:sp>
      <p:sp>
        <p:nvSpPr>
          <p:cNvPr id="16" name="Text Box 11"/>
          <p:cNvSpPr txBox="1">
            <a:spLocks noChangeArrowheads="1"/>
          </p:cNvSpPr>
          <p:nvPr/>
        </p:nvSpPr>
        <p:spPr bwMode="auto">
          <a:xfrm>
            <a:off x="6606927" y="4990629"/>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i="0">
                <a:solidFill>
                  <a:srgbClr val="CC0000"/>
                </a:solidFill>
                <a:ea typeface="宋体" charset="-122"/>
              </a:rPr>
              <a:t>第</a:t>
            </a:r>
            <a:r>
              <a:rPr lang="en-US" altLang="zh-CN" sz="1600" i="0">
                <a:solidFill>
                  <a:srgbClr val="CC0000"/>
                </a:solidFill>
                <a:ea typeface="宋体" charset="-122"/>
              </a:rPr>
              <a:t>3</a:t>
            </a:r>
            <a:r>
              <a:rPr lang="zh-CN" altLang="en-US" sz="1600" i="0">
                <a:solidFill>
                  <a:srgbClr val="CC0000"/>
                </a:solidFill>
                <a:ea typeface="宋体" charset="-122"/>
              </a:rPr>
              <a:t>模块</a:t>
            </a:r>
            <a:endParaRPr lang="zh-CN" altLang="en-US" sz="1600" i="0">
              <a:solidFill>
                <a:srgbClr val="CC0000"/>
              </a:solidFill>
              <a:ea typeface="宋体" charset="-122"/>
            </a:endParaRPr>
          </a:p>
        </p:txBody>
      </p:sp>
      <p:sp>
        <p:nvSpPr>
          <p:cNvPr id="17" name="Text Box 12"/>
          <p:cNvSpPr txBox="1">
            <a:spLocks noChangeArrowheads="1"/>
          </p:cNvSpPr>
          <p:nvPr/>
        </p:nvSpPr>
        <p:spPr bwMode="auto">
          <a:xfrm>
            <a:off x="6438652" y="1355254"/>
            <a:ext cx="21844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i="0" dirty="0">
                <a:solidFill>
                  <a:srgbClr val="CC0000"/>
                </a:solidFill>
                <a:ea typeface="宋体" charset="-122"/>
              </a:rPr>
              <a:t>地址在不同模块之间交叉编号，称“交叉编址”</a:t>
            </a:r>
            <a:endParaRPr lang="zh-CN" altLang="en-US" sz="1600" i="0" dirty="0">
              <a:solidFill>
                <a:srgbClr val="CC0000"/>
              </a:solidFill>
              <a:ea typeface="宋体" charset="-122"/>
            </a:endParaRPr>
          </a:p>
        </p:txBody>
      </p:sp>
      <p:sp>
        <p:nvSpPr>
          <p:cNvPr id="18" name="Rectangle 13"/>
          <p:cNvSpPr>
            <a:spLocks noChangeArrowheads="1"/>
          </p:cNvSpPr>
          <p:nvPr/>
        </p:nvSpPr>
        <p:spPr bwMode="auto">
          <a:xfrm>
            <a:off x="326777" y="902816"/>
            <a:ext cx="1933575"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i="0" dirty="0">
                <a:solidFill>
                  <a:srgbClr val="CC0000"/>
                </a:solidFill>
                <a:ea typeface="宋体" charset="-122"/>
              </a:rPr>
              <a:t>程序从某个单元开始访问后，总是在所有模块间交替进行。</a:t>
            </a:r>
            <a:endParaRPr lang="zh-CN" altLang="en-US" sz="1600" i="0" dirty="0">
              <a:solidFill>
                <a:srgbClr val="CC0000"/>
              </a:solidFill>
              <a:ea typeface="宋体" charset="-122"/>
            </a:endParaRPr>
          </a:p>
        </p:txBody>
      </p:sp>
      <p:sp>
        <p:nvSpPr>
          <p:cNvPr id="19" name="Text Box 14"/>
          <p:cNvSpPr txBox="1">
            <a:spLocks noChangeArrowheads="1"/>
          </p:cNvSpPr>
          <p:nvPr/>
        </p:nvSpPr>
        <p:spPr bwMode="auto">
          <a:xfrm>
            <a:off x="266452" y="5597054"/>
            <a:ext cx="238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a:solidFill>
                  <a:srgbClr val="CC0000"/>
                </a:solidFill>
                <a:ea typeface="宋体" charset="-122"/>
              </a:rPr>
              <a:t>为什么能提高吞吐量？</a:t>
            </a:r>
            <a:endParaRPr lang="zh-CN" altLang="en-US" sz="1600">
              <a:solidFill>
                <a:srgbClr val="CC0000"/>
              </a:solidFill>
              <a:ea typeface="宋体" charset="-122"/>
            </a:endParaRPr>
          </a:p>
        </p:txBody>
      </p:sp>
      <p:sp>
        <p:nvSpPr>
          <p:cNvPr id="20" name="Text Box 15"/>
          <p:cNvSpPr txBox="1">
            <a:spLocks noChangeArrowheads="1"/>
          </p:cNvSpPr>
          <p:nvPr/>
        </p:nvSpPr>
        <p:spPr bwMode="auto">
          <a:xfrm>
            <a:off x="229939" y="5862166"/>
            <a:ext cx="238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a:solidFill>
                  <a:srgbClr val="006600"/>
                </a:solidFill>
                <a:ea typeface="宋体" charset="-122"/>
              </a:rPr>
              <a:t>使多个模块交叉存取！</a:t>
            </a:r>
            <a:endParaRPr lang="zh-CN" altLang="en-US" sz="1600">
              <a:solidFill>
                <a:srgbClr val="006600"/>
              </a:solidFill>
              <a:ea typeface="宋体" charset="-122"/>
            </a:endParaRPr>
          </a:p>
        </p:txBody>
      </p:sp>
      <p:sp>
        <p:nvSpPr>
          <p:cNvPr id="21" name="Text Box 16"/>
          <p:cNvSpPr txBox="1">
            <a:spLocks noChangeArrowheads="1"/>
          </p:cNvSpPr>
          <p:nvPr/>
        </p:nvSpPr>
        <p:spPr bwMode="auto">
          <a:xfrm>
            <a:off x="4601914" y="4966816"/>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i="0">
                <a:solidFill>
                  <a:srgbClr val="CC0000"/>
                </a:solidFill>
                <a:ea typeface="宋体" charset="-122"/>
              </a:rPr>
              <a:t>第</a:t>
            </a:r>
            <a:r>
              <a:rPr lang="en-US" altLang="zh-CN" sz="1600" i="0">
                <a:solidFill>
                  <a:srgbClr val="CC0000"/>
                </a:solidFill>
                <a:ea typeface="宋体" charset="-122"/>
              </a:rPr>
              <a:t>2</a:t>
            </a:r>
            <a:r>
              <a:rPr lang="zh-CN" altLang="en-US" sz="1600" i="0">
                <a:solidFill>
                  <a:srgbClr val="CC0000"/>
                </a:solidFill>
                <a:ea typeface="宋体" charset="-122"/>
              </a:rPr>
              <a:t>模块</a:t>
            </a:r>
            <a:endParaRPr lang="zh-CN" altLang="en-US" sz="1600" i="0">
              <a:solidFill>
                <a:srgbClr val="CC0000"/>
              </a:solidFill>
              <a:ea typeface="宋体" charset="-122"/>
            </a:endParaRPr>
          </a:p>
        </p:txBody>
      </p:sp>
      <p:sp>
        <p:nvSpPr>
          <p:cNvPr id="22" name="Rectangle 19"/>
          <p:cNvSpPr>
            <a:spLocks noChangeArrowheads="1"/>
          </p:cNvSpPr>
          <p:nvPr/>
        </p:nvSpPr>
        <p:spPr bwMode="auto">
          <a:xfrm>
            <a:off x="850900" y="6237312"/>
            <a:ext cx="67183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spcBef>
                <a:spcPct val="50000"/>
              </a:spcBef>
              <a:defRPr kumimoji="1" b="1" i="1">
                <a:solidFill>
                  <a:srgbClr val="666699"/>
                </a:solidFill>
                <a:latin typeface="Arial" charset="0"/>
                <a:ea typeface="华文新魏" pitchFamily="2" charset="-122"/>
              </a:defRPr>
            </a:lvl1pPr>
            <a:lvl2pPr>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lvl="1" eaLnBrk="1" hangingPunct="1"/>
            <a:r>
              <a:rPr lang="zh-CN" altLang="en-US" sz="1600" i="0" dirty="0">
                <a:solidFill>
                  <a:srgbClr val="0000FF"/>
                </a:solidFill>
                <a:ea typeface="宋体" charset="-122"/>
              </a:rPr>
              <a:t>每隔1/</a:t>
            </a:r>
            <a:r>
              <a:rPr lang="en-US" altLang="zh-CN" sz="1600" i="0" dirty="0">
                <a:solidFill>
                  <a:srgbClr val="0000FF"/>
                </a:solidFill>
                <a:ea typeface="宋体" charset="-122"/>
              </a:rPr>
              <a:t>4</a:t>
            </a:r>
            <a:r>
              <a:rPr lang="zh-CN" altLang="en-US" sz="1600" i="0" dirty="0">
                <a:solidFill>
                  <a:srgbClr val="0000FF"/>
                </a:solidFill>
                <a:ea typeface="宋体" charset="-122"/>
              </a:rPr>
              <a:t>周期在数据总线上得到一个信息，使主存吞吐量提高</a:t>
            </a:r>
            <a:r>
              <a:rPr lang="en-US" altLang="zh-CN" sz="1600" i="0" dirty="0">
                <a:solidFill>
                  <a:srgbClr val="0000FF"/>
                </a:solidFill>
                <a:ea typeface="宋体" charset="-122"/>
              </a:rPr>
              <a:t>4</a:t>
            </a:r>
            <a:r>
              <a:rPr lang="zh-CN" altLang="en-US" sz="1600" i="0" dirty="0">
                <a:solidFill>
                  <a:srgbClr val="0000FF"/>
                </a:solidFill>
                <a:ea typeface="宋体" charset="-122"/>
              </a:rPr>
              <a:t>倍</a:t>
            </a:r>
            <a:r>
              <a:rPr lang="en-US" altLang="zh-CN" sz="1600" i="0" dirty="0">
                <a:solidFill>
                  <a:srgbClr val="0000FF"/>
                </a:solidFill>
                <a:ea typeface="宋体" charset="-122"/>
              </a:rPr>
              <a:t>!</a:t>
            </a:r>
            <a:endParaRPr lang="en-US" altLang="zh-CN" sz="1600" i="0" dirty="0">
              <a:solidFill>
                <a:srgbClr val="0000FF"/>
              </a:solidFill>
              <a:ea typeface="宋体" charset="-122"/>
            </a:endParaRPr>
          </a:p>
        </p:txBody>
      </p:sp>
      <p:sp>
        <p:nvSpPr>
          <p:cNvPr id="23" name="Rectangle 20"/>
          <p:cNvSpPr>
            <a:spLocks noChangeArrowheads="1"/>
          </p:cNvSpPr>
          <p:nvPr/>
        </p:nvSpPr>
        <p:spPr bwMode="auto">
          <a:xfrm>
            <a:off x="6932364" y="5465291"/>
            <a:ext cx="1722438"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1600" i="0" dirty="0">
                <a:solidFill>
                  <a:srgbClr val="CC0000"/>
                </a:solidFill>
                <a:ea typeface="宋体" charset="-122"/>
              </a:rPr>
              <a:t>在存储地址“相关”或出现“转移”时，并行性被破坏。</a:t>
            </a:r>
            <a:endParaRPr lang="zh-CN" altLang="en-US" sz="1600" i="0" dirty="0">
              <a:solidFill>
                <a:srgbClr val="CC0000"/>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linds(horizontal)">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linds(horizontal)">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2" grpId="0"/>
      <p:bldP spid="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并行存储器结构技术</a:t>
            </a:r>
            <a:endParaRPr lang="zh-CN" altLang="en-US" dirty="0"/>
          </a:p>
        </p:txBody>
      </p:sp>
      <p:sp>
        <p:nvSpPr>
          <p:cNvPr id="3" name="内容占位符 2"/>
          <p:cNvSpPr>
            <a:spLocks noGrp="1"/>
          </p:cNvSpPr>
          <p:nvPr>
            <p:ph idx="1"/>
          </p:nvPr>
        </p:nvSpPr>
        <p:spPr/>
        <p:txBody>
          <a:bodyPr/>
          <a:lstStyle/>
          <a:p>
            <a:pPr marL="0" indent="0">
              <a:buNone/>
            </a:pPr>
            <a:r>
              <a:rPr lang="en-US" altLang="zh-CN" dirty="0"/>
              <a:t>7.5.2 </a:t>
            </a:r>
            <a:r>
              <a:rPr lang="zh-CN" altLang="en-US" dirty="0"/>
              <a:t>多模块存储器</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03463" y="1124744"/>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itchFamily="34" charset="-122"/>
                <a:ea typeface="微软雅黑" pitchFamily="34" charset="-122"/>
              </a:rPr>
              <a:t>2. </a:t>
            </a:r>
            <a:r>
              <a:rPr lang="zh-CN" altLang="en-US" sz="2200" b="1" dirty="0">
                <a:solidFill>
                  <a:srgbClr val="063DE8"/>
                </a:solidFill>
                <a:latin typeface="微软雅黑" pitchFamily="34" charset="-122"/>
                <a:ea typeface="微软雅黑" pitchFamily="34" charset="-122"/>
              </a:rPr>
              <a:t>交叉编址方式：</a:t>
            </a:r>
            <a:r>
              <a:rPr lang="zh-CN" altLang="en-US" sz="2200" b="1" dirty="0">
                <a:solidFill>
                  <a:srgbClr val="FF0000"/>
                </a:solidFill>
                <a:latin typeface="微软雅黑" pitchFamily="34" charset="-122"/>
                <a:ea typeface="微软雅黑" pitchFamily="34" charset="-122"/>
              </a:rPr>
              <a:t>轮流启动</a:t>
            </a:r>
            <a:endParaRPr lang="zh-CN" altLang="en-US" sz="2200" b="1" dirty="0">
              <a:solidFill>
                <a:srgbClr val="FF0000"/>
              </a:solidFill>
              <a:latin typeface="微软雅黑" pitchFamily="34" charset="-122"/>
              <a:ea typeface="微软雅黑" pitchFamily="34" charset="-122"/>
            </a:endParaRPr>
          </a:p>
        </p:txBody>
      </p:sp>
      <p:sp>
        <p:nvSpPr>
          <p:cNvPr id="24" name="Rectangle 6"/>
          <p:cNvSpPr>
            <a:spLocks noChangeArrowheads="1"/>
          </p:cNvSpPr>
          <p:nvPr/>
        </p:nvSpPr>
        <p:spPr bwMode="auto">
          <a:xfrm>
            <a:off x="280988" y="1545927"/>
            <a:ext cx="4130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spcBef>
                <a:spcPct val="0"/>
              </a:spcBef>
            </a:pPr>
            <a:r>
              <a:rPr kumimoji="0" lang="en-US" altLang="zh-CN" i="0">
                <a:solidFill>
                  <a:srgbClr val="0000FF"/>
                </a:solidFill>
                <a:ea typeface="宋体" charset="-122"/>
                <a:cs typeface="Arial" charset="0"/>
              </a:rPr>
              <a:t>Access Pattern without Interleaving:</a:t>
            </a:r>
            <a:endParaRPr kumimoji="0" lang="en-US" altLang="zh-CN" i="0">
              <a:solidFill>
                <a:srgbClr val="0000FF"/>
              </a:solidFill>
              <a:ea typeface="宋体" charset="-122"/>
              <a:cs typeface="Arial" charset="0"/>
            </a:endParaRPr>
          </a:p>
        </p:txBody>
      </p:sp>
      <p:grpSp>
        <p:nvGrpSpPr>
          <p:cNvPr id="25" name="Group 63"/>
          <p:cNvGrpSpPr/>
          <p:nvPr/>
        </p:nvGrpSpPr>
        <p:grpSpPr bwMode="auto">
          <a:xfrm>
            <a:off x="6537325" y="1561802"/>
            <a:ext cx="2347913" cy="508000"/>
            <a:chOff x="3752" y="680"/>
            <a:chExt cx="1479" cy="320"/>
          </a:xfrm>
        </p:grpSpPr>
        <p:sp>
          <p:nvSpPr>
            <p:cNvPr id="26" name="Rectangle 12"/>
            <p:cNvSpPr>
              <a:spLocks noChangeArrowheads="1"/>
            </p:cNvSpPr>
            <p:nvPr/>
          </p:nvSpPr>
          <p:spPr bwMode="auto">
            <a:xfrm>
              <a:off x="3752" y="680"/>
              <a:ext cx="416" cy="32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27" name="Rectangle 13"/>
            <p:cNvSpPr>
              <a:spLocks noChangeArrowheads="1"/>
            </p:cNvSpPr>
            <p:nvPr/>
          </p:nvSpPr>
          <p:spPr bwMode="auto">
            <a:xfrm>
              <a:off x="4664" y="680"/>
              <a:ext cx="560" cy="32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28" name="Rectangle 14"/>
            <p:cNvSpPr>
              <a:spLocks noChangeArrowheads="1"/>
            </p:cNvSpPr>
            <p:nvPr/>
          </p:nvSpPr>
          <p:spPr bwMode="auto">
            <a:xfrm>
              <a:off x="3783" y="720"/>
              <a:ext cx="37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spcBef>
                  <a:spcPct val="0"/>
                </a:spcBef>
              </a:pPr>
              <a:r>
                <a:rPr kumimoji="0" lang="en-US" altLang="zh-CN" sz="1600" i="0">
                  <a:solidFill>
                    <a:schemeClr val="tx1"/>
                  </a:solidFill>
                  <a:latin typeface="Times New Roman" pitchFamily="18" charset="0"/>
                  <a:ea typeface="宋体" charset="-122"/>
                </a:rPr>
                <a:t>CPU</a:t>
              </a:r>
              <a:endParaRPr kumimoji="0" lang="en-US" altLang="zh-CN" sz="1600" i="0">
                <a:solidFill>
                  <a:schemeClr val="tx1"/>
                </a:solidFill>
                <a:latin typeface="Times New Roman" pitchFamily="18" charset="0"/>
                <a:ea typeface="宋体" charset="-122"/>
              </a:endParaRPr>
            </a:p>
          </p:txBody>
        </p:sp>
        <p:sp>
          <p:nvSpPr>
            <p:cNvPr id="29" name="Rectangle 15"/>
            <p:cNvSpPr>
              <a:spLocks noChangeArrowheads="1"/>
            </p:cNvSpPr>
            <p:nvPr/>
          </p:nvSpPr>
          <p:spPr bwMode="auto">
            <a:xfrm>
              <a:off x="4647" y="720"/>
              <a:ext cx="5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spcBef>
                  <a:spcPct val="0"/>
                </a:spcBef>
              </a:pPr>
              <a:r>
                <a:rPr kumimoji="0" lang="en-US" altLang="zh-CN" sz="1600" i="0">
                  <a:solidFill>
                    <a:schemeClr val="tx1"/>
                  </a:solidFill>
                  <a:latin typeface="Times New Roman" pitchFamily="18" charset="0"/>
                  <a:ea typeface="宋体" charset="-122"/>
                </a:rPr>
                <a:t>Memory</a:t>
              </a:r>
              <a:endParaRPr kumimoji="0" lang="en-US" altLang="zh-CN" sz="1600" i="0">
                <a:solidFill>
                  <a:schemeClr val="tx1"/>
                </a:solidFill>
                <a:latin typeface="Times New Roman" pitchFamily="18" charset="0"/>
                <a:ea typeface="宋体" charset="-122"/>
              </a:endParaRPr>
            </a:p>
          </p:txBody>
        </p:sp>
        <p:sp>
          <p:nvSpPr>
            <p:cNvPr id="30" name="Line 16"/>
            <p:cNvSpPr>
              <a:spLocks noChangeShapeType="1"/>
            </p:cNvSpPr>
            <p:nvPr/>
          </p:nvSpPr>
          <p:spPr bwMode="auto">
            <a:xfrm>
              <a:off x="4184" y="816"/>
              <a:ext cx="464"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 name="Group 3"/>
          <p:cNvGrpSpPr/>
          <p:nvPr/>
        </p:nvGrpSpPr>
        <p:grpSpPr bwMode="auto">
          <a:xfrm>
            <a:off x="420688" y="2146002"/>
            <a:ext cx="3340100" cy="139700"/>
            <a:chOff x="340" y="1108"/>
            <a:chExt cx="2104" cy="88"/>
          </a:xfrm>
        </p:grpSpPr>
        <p:sp>
          <p:nvSpPr>
            <p:cNvPr id="32" name="Rectangle 4"/>
            <p:cNvSpPr>
              <a:spLocks noChangeArrowheads="1"/>
            </p:cNvSpPr>
            <p:nvPr/>
          </p:nvSpPr>
          <p:spPr bwMode="auto">
            <a:xfrm>
              <a:off x="340" y="1108"/>
              <a:ext cx="520" cy="88"/>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33" name="Rectangle 5"/>
            <p:cNvSpPr>
              <a:spLocks noChangeArrowheads="1"/>
            </p:cNvSpPr>
            <p:nvPr/>
          </p:nvSpPr>
          <p:spPr bwMode="auto">
            <a:xfrm>
              <a:off x="340" y="1108"/>
              <a:ext cx="2104" cy="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grpSp>
      <p:grpSp>
        <p:nvGrpSpPr>
          <p:cNvPr id="34" name="Group 7"/>
          <p:cNvGrpSpPr/>
          <p:nvPr/>
        </p:nvGrpSpPr>
        <p:grpSpPr bwMode="auto">
          <a:xfrm>
            <a:off x="3773488" y="2298402"/>
            <a:ext cx="3340100" cy="139700"/>
            <a:chOff x="2452" y="1204"/>
            <a:chExt cx="2104" cy="88"/>
          </a:xfrm>
        </p:grpSpPr>
        <p:sp>
          <p:nvSpPr>
            <p:cNvPr id="35" name="Rectangle 8"/>
            <p:cNvSpPr>
              <a:spLocks noChangeArrowheads="1"/>
            </p:cNvSpPr>
            <p:nvPr/>
          </p:nvSpPr>
          <p:spPr bwMode="auto">
            <a:xfrm>
              <a:off x="2452" y="1204"/>
              <a:ext cx="520" cy="88"/>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36" name="Rectangle 9"/>
            <p:cNvSpPr>
              <a:spLocks noChangeArrowheads="1"/>
            </p:cNvSpPr>
            <p:nvPr/>
          </p:nvSpPr>
          <p:spPr bwMode="auto">
            <a:xfrm>
              <a:off x="2452" y="1204"/>
              <a:ext cx="2104" cy="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grpSp>
      <p:grpSp>
        <p:nvGrpSpPr>
          <p:cNvPr id="37" name="Group 72"/>
          <p:cNvGrpSpPr/>
          <p:nvPr/>
        </p:nvGrpSpPr>
        <p:grpSpPr bwMode="auto">
          <a:xfrm>
            <a:off x="400050" y="2304752"/>
            <a:ext cx="1858963" cy="854075"/>
            <a:chOff x="408" y="1208"/>
            <a:chExt cx="1171" cy="538"/>
          </a:xfrm>
        </p:grpSpPr>
        <p:sp>
          <p:nvSpPr>
            <p:cNvPr id="38" name="Line 10"/>
            <p:cNvSpPr>
              <a:spLocks noChangeShapeType="1"/>
            </p:cNvSpPr>
            <p:nvPr/>
          </p:nvSpPr>
          <p:spPr bwMode="auto">
            <a:xfrm>
              <a:off x="417" y="1208"/>
              <a:ext cx="0" cy="416"/>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11"/>
            <p:cNvSpPr>
              <a:spLocks noChangeArrowheads="1"/>
            </p:cNvSpPr>
            <p:nvPr/>
          </p:nvSpPr>
          <p:spPr bwMode="auto">
            <a:xfrm>
              <a:off x="408" y="1536"/>
              <a:ext cx="1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spcBef>
                  <a:spcPct val="0"/>
                </a:spcBef>
              </a:pPr>
              <a:r>
                <a:rPr kumimoji="0" lang="en-US" altLang="zh-CN" sz="1600" i="0">
                  <a:solidFill>
                    <a:schemeClr val="tx1"/>
                  </a:solidFill>
                  <a:latin typeface="Times New Roman" pitchFamily="18" charset="0"/>
                  <a:ea typeface="宋体" charset="-122"/>
                </a:rPr>
                <a:t>Start Access for D1</a:t>
              </a:r>
              <a:endParaRPr kumimoji="0" lang="en-US" altLang="zh-CN" sz="1600" i="0">
                <a:solidFill>
                  <a:schemeClr val="tx1"/>
                </a:solidFill>
                <a:latin typeface="Times New Roman" pitchFamily="18" charset="0"/>
                <a:ea typeface="宋体" charset="-122"/>
              </a:endParaRPr>
            </a:p>
          </p:txBody>
        </p:sp>
      </p:grpSp>
      <p:grpSp>
        <p:nvGrpSpPr>
          <p:cNvPr id="40" name="Group 74"/>
          <p:cNvGrpSpPr/>
          <p:nvPr/>
        </p:nvGrpSpPr>
        <p:grpSpPr bwMode="auto">
          <a:xfrm>
            <a:off x="3524250" y="2457152"/>
            <a:ext cx="1858963" cy="701675"/>
            <a:chOff x="2376" y="1304"/>
            <a:chExt cx="1171" cy="442"/>
          </a:xfrm>
        </p:grpSpPr>
        <p:sp>
          <p:nvSpPr>
            <p:cNvPr id="41" name="Line 17"/>
            <p:cNvSpPr>
              <a:spLocks noChangeShapeType="1"/>
            </p:cNvSpPr>
            <p:nvPr/>
          </p:nvSpPr>
          <p:spPr bwMode="auto">
            <a:xfrm>
              <a:off x="2529" y="1304"/>
              <a:ext cx="0" cy="272"/>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18"/>
            <p:cNvSpPr>
              <a:spLocks noChangeArrowheads="1"/>
            </p:cNvSpPr>
            <p:nvPr/>
          </p:nvSpPr>
          <p:spPr bwMode="auto">
            <a:xfrm>
              <a:off x="2376" y="1536"/>
              <a:ext cx="11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spcBef>
                  <a:spcPct val="0"/>
                </a:spcBef>
              </a:pPr>
              <a:r>
                <a:rPr kumimoji="0" lang="en-US" altLang="zh-CN" sz="1600" i="0">
                  <a:solidFill>
                    <a:schemeClr val="tx1"/>
                  </a:solidFill>
                  <a:latin typeface="Times New Roman" pitchFamily="18" charset="0"/>
                  <a:ea typeface="宋体" charset="-122"/>
                </a:rPr>
                <a:t>Start Access for D2</a:t>
              </a:r>
              <a:endParaRPr kumimoji="0" lang="en-US" altLang="zh-CN" sz="1600" i="0">
                <a:solidFill>
                  <a:schemeClr val="tx1"/>
                </a:solidFill>
                <a:latin typeface="Times New Roman" pitchFamily="18" charset="0"/>
                <a:ea typeface="宋体" charset="-122"/>
              </a:endParaRPr>
            </a:p>
          </p:txBody>
        </p:sp>
      </p:grpSp>
      <p:grpSp>
        <p:nvGrpSpPr>
          <p:cNvPr id="43" name="Group 73"/>
          <p:cNvGrpSpPr/>
          <p:nvPr/>
        </p:nvGrpSpPr>
        <p:grpSpPr bwMode="auto">
          <a:xfrm>
            <a:off x="1238250" y="2304752"/>
            <a:ext cx="1260475" cy="549275"/>
            <a:chOff x="936" y="1208"/>
            <a:chExt cx="794" cy="346"/>
          </a:xfrm>
        </p:grpSpPr>
        <p:sp>
          <p:nvSpPr>
            <p:cNvPr id="44" name="Line 19"/>
            <p:cNvSpPr>
              <a:spLocks noChangeShapeType="1"/>
            </p:cNvSpPr>
            <p:nvPr/>
          </p:nvSpPr>
          <p:spPr bwMode="auto">
            <a:xfrm>
              <a:off x="945" y="1208"/>
              <a:ext cx="0" cy="224"/>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20"/>
            <p:cNvSpPr>
              <a:spLocks noChangeArrowheads="1"/>
            </p:cNvSpPr>
            <p:nvPr/>
          </p:nvSpPr>
          <p:spPr bwMode="auto">
            <a:xfrm>
              <a:off x="936" y="1344"/>
              <a:ext cx="7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spcBef>
                  <a:spcPct val="0"/>
                </a:spcBef>
              </a:pPr>
              <a:r>
                <a:rPr kumimoji="0" lang="en-US" altLang="zh-CN" sz="1600" i="0">
                  <a:solidFill>
                    <a:schemeClr val="tx1"/>
                  </a:solidFill>
                  <a:latin typeface="Times New Roman" pitchFamily="18" charset="0"/>
                  <a:ea typeface="宋体" charset="-122"/>
                </a:rPr>
                <a:t>D1 available</a:t>
              </a:r>
              <a:endParaRPr kumimoji="0" lang="en-US" altLang="zh-CN" sz="1600" i="0">
                <a:solidFill>
                  <a:schemeClr val="tx1"/>
                </a:solidFill>
                <a:latin typeface="Times New Roman" pitchFamily="18" charset="0"/>
                <a:ea typeface="宋体" charset="-122"/>
              </a:endParaRPr>
            </a:p>
          </p:txBody>
        </p:sp>
      </p:grpSp>
      <p:grpSp>
        <p:nvGrpSpPr>
          <p:cNvPr id="46" name="Group 21"/>
          <p:cNvGrpSpPr/>
          <p:nvPr/>
        </p:nvGrpSpPr>
        <p:grpSpPr bwMode="auto">
          <a:xfrm>
            <a:off x="539750" y="4203402"/>
            <a:ext cx="3340100" cy="139700"/>
            <a:chOff x="436" y="2596"/>
            <a:chExt cx="2104" cy="88"/>
          </a:xfrm>
        </p:grpSpPr>
        <p:sp>
          <p:nvSpPr>
            <p:cNvPr id="47" name="Rectangle 22"/>
            <p:cNvSpPr>
              <a:spLocks noChangeArrowheads="1"/>
            </p:cNvSpPr>
            <p:nvPr/>
          </p:nvSpPr>
          <p:spPr bwMode="auto">
            <a:xfrm>
              <a:off x="436" y="2596"/>
              <a:ext cx="520" cy="88"/>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48" name="Rectangle 23"/>
            <p:cNvSpPr>
              <a:spLocks noChangeArrowheads="1"/>
            </p:cNvSpPr>
            <p:nvPr/>
          </p:nvSpPr>
          <p:spPr bwMode="auto">
            <a:xfrm>
              <a:off x="436" y="2596"/>
              <a:ext cx="2104" cy="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grpSp>
      <p:grpSp>
        <p:nvGrpSpPr>
          <p:cNvPr id="49" name="Group 26"/>
          <p:cNvGrpSpPr/>
          <p:nvPr/>
        </p:nvGrpSpPr>
        <p:grpSpPr bwMode="auto">
          <a:xfrm>
            <a:off x="1377950" y="4517727"/>
            <a:ext cx="3340100" cy="139700"/>
            <a:chOff x="964" y="2788"/>
            <a:chExt cx="2104" cy="88"/>
          </a:xfrm>
        </p:grpSpPr>
        <p:sp>
          <p:nvSpPr>
            <p:cNvPr id="50" name="Rectangle 27"/>
            <p:cNvSpPr>
              <a:spLocks noChangeArrowheads="1"/>
            </p:cNvSpPr>
            <p:nvPr/>
          </p:nvSpPr>
          <p:spPr bwMode="auto">
            <a:xfrm>
              <a:off x="964" y="2788"/>
              <a:ext cx="520" cy="88"/>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51" name="Rectangle 28"/>
            <p:cNvSpPr>
              <a:spLocks noChangeArrowheads="1"/>
            </p:cNvSpPr>
            <p:nvPr/>
          </p:nvSpPr>
          <p:spPr bwMode="auto">
            <a:xfrm>
              <a:off x="964" y="2788"/>
              <a:ext cx="2104" cy="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grpSp>
      <p:grpSp>
        <p:nvGrpSpPr>
          <p:cNvPr id="52" name="Group 29"/>
          <p:cNvGrpSpPr/>
          <p:nvPr/>
        </p:nvGrpSpPr>
        <p:grpSpPr bwMode="auto">
          <a:xfrm>
            <a:off x="2292350" y="4822527"/>
            <a:ext cx="3340100" cy="139700"/>
            <a:chOff x="1540" y="2980"/>
            <a:chExt cx="2104" cy="88"/>
          </a:xfrm>
        </p:grpSpPr>
        <p:sp>
          <p:nvSpPr>
            <p:cNvPr id="53" name="Rectangle 30"/>
            <p:cNvSpPr>
              <a:spLocks noChangeArrowheads="1"/>
            </p:cNvSpPr>
            <p:nvPr/>
          </p:nvSpPr>
          <p:spPr bwMode="auto">
            <a:xfrm>
              <a:off x="1540" y="2980"/>
              <a:ext cx="520" cy="88"/>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54" name="Rectangle 31"/>
            <p:cNvSpPr>
              <a:spLocks noChangeArrowheads="1"/>
            </p:cNvSpPr>
            <p:nvPr/>
          </p:nvSpPr>
          <p:spPr bwMode="auto">
            <a:xfrm>
              <a:off x="1540" y="2980"/>
              <a:ext cx="2104" cy="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grpSp>
      <p:grpSp>
        <p:nvGrpSpPr>
          <p:cNvPr id="55" name="Group 32"/>
          <p:cNvGrpSpPr/>
          <p:nvPr/>
        </p:nvGrpSpPr>
        <p:grpSpPr bwMode="auto">
          <a:xfrm>
            <a:off x="3130550" y="5127327"/>
            <a:ext cx="3340100" cy="139700"/>
            <a:chOff x="2068" y="3172"/>
            <a:chExt cx="2104" cy="88"/>
          </a:xfrm>
        </p:grpSpPr>
        <p:sp>
          <p:nvSpPr>
            <p:cNvPr id="56" name="Rectangle 33"/>
            <p:cNvSpPr>
              <a:spLocks noChangeArrowheads="1"/>
            </p:cNvSpPr>
            <p:nvPr/>
          </p:nvSpPr>
          <p:spPr bwMode="auto">
            <a:xfrm>
              <a:off x="2068" y="3172"/>
              <a:ext cx="520" cy="88"/>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57" name="Rectangle 34"/>
            <p:cNvSpPr>
              <a:spLocks noChangeArrowheads="1"/>
            </p:cNvSpPr>
            <p:nvPr/>
          </p:nvSpPr>
          <p:spPr bwMode="auto">
            <a:xfrm>
              <a:off x="2068" y="3172"/>
              <a:ext cx="2104" cy="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grpSp>
      <p:grpSp>
        <p:nvGrpSpPr>
          <p:cNvPr id="58" name="Group 35"/>
          <p:cNvGrpSpPr/>
          <p:nvPr/>
        </p:nvGrpSpPr>
        <p:grpSpPr bwMode="auto">
          <a:xfrm>
            <a:off x="3968750" y="5432127"/>
            <a:ext cx="3340100" cy="139700"/>
            <a:chOff x="2596" y="3364"/>
            <a:chExt cx="2104" cy="88"/>
          </a:xfrm>
        </p:grpSpPr>
        <p:sp>
          <p:nvSpPr>
            <p:cNvPr id="59" name="Rectangle 36"/>
            <p:cNvSpPr>
              <a:spLocks noChangeArrowheads="1"/>
            </p:cNvSpPr>
            <p:nvPr/>
          </p:nvSpPr>
          <p:spPr bwMode="auto">
            <a:xfrm>
              <a:off x="2596" y="3364"/>
              <a:ext cx="520" cy="88"/>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60" name="Rectangle 37"/>
            <p:cNvSpPr>
              <a:spLocks noChangeArrowheads="1"/>
            </p:cNvSpPr>
            <p:nvPr/>
          </p:nvSpPr>
          <p:spPr bwMode="auto">
            <a:xfrm>
              <a:off x="2596" y="3364"/>
              <a:ext cx="2104" cy="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grpSp>
      <p:grpSp>
        <p:nvGrpSpPr>
          <p:cNvPr id="61" name="Group 67"/>
          <p:cNvGrpSpPr/>
          <p:nvPr/>
        </p:nvGrpSpPr>
        <p:grpSpPr bwMode="auto">
          <a:xfrm>
            <a:off x="198438" y="4371677"/>
            <a:ext cx="334962" cy="2006600"/>
            <a:chOff x="221" y="2696"/>
            <a:chExt cx="211" cy="1264"/>
          </a:xfrm>
        </p:grpSpPr>
        <p:sp>
          <p:nvSpPr>
            <p:cNvPr id="62" name="Line 25"/>
            <p:cNvSpPr>
              <a:spLocks noChangeShapeType="1"/>
            </p:cNvSpPr>
            <p:nvPr/>
          </p:nvSpPr>
          <p:spPr bwMode="auto">
            <a:xfrm>
              <a:off x="432" y="2696"/>
              <a:ext cx="0" cy="416"/>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38"/>
            <p:cNvSpPr>
              <a:spLocks noChangeArrowheads="1"/>
            </p:cNvSpPr>
            <p:nvPr/>
          </p:nvSpPr>
          <p:spPr bwMode="auto">
            <a:xfrm rot="-5400000">
              <a:off x="-182" y="3347"/>
              <a:ext cx="10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spcBef>
                  <a:spcPct val="0"/>
                </a:spcBef>
              </a:pPr>
              <a:r>
                <a:rPr kumimoji="0" lang="en-US" altLang="zh-CN" sz="1600" i="0">
                  <a:solidFill>
                    <a:srgbClr val="CC0000"/>
                  </a:solidFill>
                  <a:ea typeface="宋体" charset="-122"/>
                  <a:cs typeface="Arial" charset="0"/>
                </a:rPr>
                <a:t>Access Bank 0</a:t>
              </a:r>
              <a:endParaRPr kumimoji="0" lang="en-US" altLang="zh-CN" sz="1600" i="0">
                <a:solidFill>
                  <a:srgbClr val="CC0000"/>
                </a:solidFill>
                <a:ea typeface="宋体" charset="-122"/>
                <a:cs typeface="Arial" charset="0"/>
              </a:endParaRPr>
            </a:p>
          </p:txBody>
        </p:sp>
      </p:grpSp>
      <p:grpSp>
        <p:nvGrpSpPr>
          <p:cNvPr id="64" name="Group 68"/>
          <p:cNvGrpSpPr/>
          <p:nvPr/>
        </p:nvGrpSpPr>
        <p:grpSpPr bwMode="auto">
          <a:xfrm>
            <a:off x="687388" y="4676477"/>
            <a:ext cx="1612900" cy="1006475"/>
            <a:chOff x="529" y="2888"/>
            <a:chExt cx="1016" cy="634"/>
          </a:xfrm>
        </p:grpSpPr>
        <p:sp>
          <p:nvSpPr>
            <p:cNvPr id="65" name="Line 39"/>
            <p:cNvSpPr>
              <a:spLocks noChangeShapeType="1"/>
            </p:cNvSpPr>
            <p:nvPr/>
          </p:nvSpPr>
          <p:spPr bwMode="auto">
            <a:xfrm>
              <a:off x="970" y="2888"/>
              <a:ext cx="0" cy="416"/>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40"/>
            <p:cNvSpPr>
              <a:spLocks noChangeArrowheads="1"/>
            </p:cNvSpPr>
            <p:nvPr/>
          </p:nvSpPr>
          <p:spPr bwMode="auto">
            <a:xfrm>
              <a:off x="529" y="3312"/>
              <a:ext cx="10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spcBef>
                  <a:spcPct val="0"/>
                </a:spcBef>
              </a:pPr>
              <a:r>
                <a:rPr kumimoji="0" lang="en-US" altLang="zh-CN" sz="1600" i="0">
                  <a:solidFill>
                    <a:srgbClr val="CC0000"/>
                  </a:solidFill>
                  <a:ea typeface="宋体" charset="-122"/>
                  <a:cs typeface="Arial" charset="0"/>
                </a:rPr>
                <a:t>Access Bank 1</a:t>
              </a:r>
              <a:endParaRPr kumimoji="0" lang="en-US" altLang="zh-CN" sz="1600" i="0">
                <a:solidFill>
                  <a:srgbClr val="CC0000"/>
                </a:solidFill>
                <a:ea typeface="宋体" charset="-122"/>
                <a:cs typeface="Arial" charset="0"/>
              </a:endParaRPr>
            </a:p>
          </p:txBody>
        </p:sp>
      </p:grpSp>
      <p:grpSp>
        <p:nvGrpSpPr>
          <p:cNvPr id="67" name="Group 69"/>
          <p:cNvGrpSpPr/>
          <p:nvPr/>
        </p:nvGrpSpPr>
        <p:grpSpPr bwMode="auto">
          <a:xfrm>
            <a:off x="1539875" y="4981277"/>
            <a:ext cx="1612900" cy="1006475"/>
            <a:chOff x="1066" y="3080"/>
            <a:chExt cx="1016" cy="634"/>
          </a:xfrm>
        </p:grpSpPr>
        <p:sp>
          <p:nvSpPr>
            <p:cNvPr id="68" name="Line 41"/>
            <p:cNvSpPr>
              <a:spLocks noChangeShapeType="1"/>
            </p:cNvSpPr>
            <p:nvPr/>
          </p:nvSpPr>
          <p:spPr bwMode="auto">
            <a:xfrm>
              <a:off x="1546" y="3080"/>
              <a:ext cx="0" cy="416"/>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Rectangle 42"/>
            <p:cNvSpPr>
              <a:spLocks noChangeArrowheads="1"/>
            </p:cNvSpPr>
            <p:nvPr/>
          </p:nvSpPr>
          <p:spPr bwMode="auto">
            <a:xfrm>
              <a:off x="1066" y="3504"/>
              <a:ext cx="10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spcBef>
                  <a:spcPct val="0"/>
                </a:spcBef>
              </a:pPr>
              <a:r>
                <a:rPr kumimoji="0" lang="en-US" altLang="zh-CN" sz="1600" i="0">
                  <a:solidFill>
                    <a:srgbClr val="CC0000"/>
                  </a:solidFill>
                  <a:ea typeface="宋体" charset="-122"/>
                  <a:cs typeface="Arial" charset="0"/>
                </a:rPr>
                <a:t>Access Bank 2</a:t>
              </a:r>
              <a:endParaRPr kumimoji="0" lang="en-US" altLang="zh-CN" sz="1600" i="0">
                <a:solidFill>
                  <a:srgbClr val="CC0000"/>
                </a:solidFill>
                <a:ea typeface="宋体" charset="-122"/>
                <a:cs typeface="Arial" charset="0"/>
              </a:endParaRPr>
            </a:p>
          </p:txBody>
        </p:sp>
      </p:grpSp>
      <p:grpSp>
        <p:nvGrpSpPr>
          <p:cNvPr id="70" name="Group 70"/>
          <p:cNvGrpSpPr/>
          <p:nvPr/>
        </p:nvGrpSpPr>
        <p:grpSpPr bwMode="auto">
          <a:xfrm>
            <a:off x="2403475" y="5286077"/>
            <a:ext cx="1612900" cy="1006475"/>
            <a:chOff x="1610" y="3272"/>
            <a:chExt cx="1016" cy="634"/>
          </a:xfrm>
        </p:grpSpPr>
        <p:sp>
          <p:nvSpPr>
            <p:cNvPr id="71" name="Line 43"/>
            <p:cNvSpPr>
              <a:spLocks noChangeShapeType="1"/>
            </p:cNvSpPr>
            <p:nvPr/>
          </p:nvSpPr>
          <p:spPr bwMode="auto">
            <a:xfrm>
              <a:off x="2074" y="3272"/>
              <a:ext cx="0" cy="416"/>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44"/>
            <p:cNvSpPr>
              <a:spLocks noChangeArrowheads="1"/>
            </p:cNvSpPr>
            <p:nvPr/>
          </p:nvSpPr>
          <p:spPr bwMode="auto">
            <a:xfrm>
              <a:off x="1610" y="3696"/>
              <a:ext cx="10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spcBef>
                  <a:spcPct val="0"/>
                </a:spcBef>
              </a:pPr>
              <a:r>
                <a:rPr kumimoji="0" lang="en-US" altLang="zh-CN" sz="1600" i="0">
                  <a:solidFill>
                    <a:srgbClr val="CC0000"/>
                  </a:solidFill>
                  <a:ea typeface="宋体" charset="-122"/>
                  <a:cs typeface="Arial" charset="0"/>
                </a:rPr>
                <a:t>Access Bank 3</a:t>
              </a:r>
              <a:endParaRPr kumimoji="0" lang="en-US" altLang="zh-CN" sz="1600" i="0">
                <a:solidFill>
                  <a:srgbClr val="CC0000"/>
                </a:solidFill>
                <a:ea typeface="宋体" charset="-122"/>
                <a:cs typeface="Arial" charset="0"/>
              </a:endParaRPr>
            </a:p>
          </p:txBody>
        </p:sp>
      </p:grpSp>
      <p:grpSp>
        <p:nvGrpSpPr>
          <p:cNvPr id="73" name="Group 71"/>
          <p:cNvGrpSpPr/>
          <p:nvPr/>
        </p:nvGrpSpPr>
        <p:grpSpPr bwMode="auto">
          <a:xfrm>
            <a:off x="3354388" y="5590877"/>
            <a:ext cx="2968625" cy="1006475"/>
            <a:chOff x="2209" y="3464"/>
            <a:chExt cx="1870" cy="634"/>
          </a:xfrm>
        </p:grpSpPr>
        <p:sp>
          <p:nvSpPr>
            <p:cNvPr id="74" name="Line 45"/>
            <p:cNvSpPr>
              <a:spLocks noChangeShapeType="1"/>
            </p:cNvSpPr>
            <p:nvPr/>
          </p:nvSpPr>
          <p:spPr bwMode="auto">
            <a:xfrm>
              <a:off x="2602" y="3464"/>
              <a:ext cx="0" cy="416"/>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Rectangle 46"/>
            <p:cNvSpPr>
              <a:spLocks noChangeArrowheads="1"/>
            </p:cNvSpPr>
            <p:nvPr/>
          </p:nvSpPr>
          <p:spPr bwMode="auto">
            <a:xfrm>
              <a:off x="2209" y="3888"/>
              <a:ext cx="18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spcBef>
                  <a:spcPct val="0"/>
                </a:spcBef>
              </a:pPr>
              <a:r>
                <a:rPr kumimoji="0" lang="en-US" altLang="zh-CN" sz="1600" i="0">
                  <a:solidFill>
                    <a:srgbClr val="CC0000"/>
                  </a:solidFill>
                  <a:ea typeface="宋体" charset="-122"/>
                  <a:cs typeface="Arial" charset="0"/>
                </a:rPr>
                <a:t>We can Access Bank 0 again</a:t>
              </a:r>
              <a:endParaRPr kumimoji="0" lang="en-US" altLang="zh-CN" sz="1600" i="0">
                <a:solidFill>
                  <a:srgbClr val="CC0000"/>
                </a:solidFill>
                <a:ea typeface="宋体" charset="-122"/>
                <a:cs typeface="Arial" charset="0"/>
              </a:endParaRPr>
            </a:p>
          </p:txBody>
        </p:sp>
      </p:grpSp>
      <p:grpSp>
        <p:nvGrpSpPr>
          <p:cNvPr id="76" name="Group 65"/>
          <p:cNvGrpSpPr/>
          <p:nvPr/>
        </p:nvGrpSpPr>
        <p:grpSpPr bwMode="auto">
          <a:xfrm>
            <a:off x="6042025" y="3073102"/>
            <a:ext cx="2803525" cy="2406650"/>
            <a:chOff x="3656" y="1872"/>
            <a:chExt cx="1766" cy="1516"/>
          </a:xfrm>
        </p:grpSpPr>
        <p:sp>
          <p:nvSpPr>
            <p:cNvPr id="77" name="Rectangle 47"/>
            <p:cNvSpPr>
              <a:spLocks noChangeArrowheads="1"/>
            </p:cNvSpPr>
            <p:nvPr/>
          </p:nvSpPr>
          <p:spPr bwMode="auto">
            <a:xfrm>
              <a:off x="3656" y="2456"/>
              <a:ext cx="416" cy="32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78" name="Rectangle 48"/>
            <p:cNvSpPr>
              <a:spLocks noChangeArrowheads="1"/>
            </p:cNvSpPr>
            <p:nvPr/>
          </p:nvSpPr>
          <p:spPr bwMode="auto">
            <a:xfrm>
              <a:off x="4856" y="2264"/>
              <a:ext cx="560" cy="32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79" name="Rectangle 49"/>
            <p:cNvSpPr>
              <a:spLocks noChangeArrowheads="1"/>
            </p:cNvSpPr>
            <p:nvPr/>
          </p:nvSpPr>
          <p:spPr bwMode="auto">
            <a:xfrm>
              <a:off x="3687" y="2496"/>
              <a:ext cx="37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spcBef>
                  <a:spcPct val="0"/>
                </a:spcBef>
              </a:pPr>
              <a:r>
                <a:rPr kumimoji="0" lang="en-US" altLang="zh-CN" sz="1600" i="0">
                  <a:solidFill>
                    <a:schemeClr val="tx1"/>
                  </a:solidFill>
                  <a:latin typeface="Times New Roman" pitchFamily="18" charset="0"/>
                  <a:ea typeface="宋体" charset="-122"/>
                </a:rPr>
                <a:t>CPU</a:t>
              </a:r>
              <a:endParaRPr kumimoji="0" lang="en-US" altLang="zh-CN" sz="1600" i="0">
                <a:solidFill>
                  <a:schemeClr val="tx1"/>
                </a:solidFill>
                <a:latin typeface="Times New Roman" pitchFamily="18" charset="0"/>
                <a:ea typeface="宋体" charset="-122"/>
              </a:endParaRPr>
            </a:p>
          </p:txBody>
        </p:sp>
        <p:sp>
          <p:nvSpPr>
            <p:cNvPr id="80" name="Rectangle 50"/>
            <p:cNvSpPr>
              <a:spLocks noChangeArrowheads="1"/>
            </p:cNvSpPr>
            <p:nvPr/>
          </p:nvSpPr>
          <p:spPr bwMode="auto">
            <a:xfrm>
              <a:off x="4838" y="2256"/>
              <a:ext cx="584"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spcBef>
                  <a:spcPct val="0"/>
                </a:spcBef>
              </a:pPr>
              <a:r>
                <a:rPr kumimoji="0" lang="en-US" altLang="zh-CN" sz="1600" i="0">
                  <a:solidFill>
                    <a:schemeClr val="tx1"/>
                  </a:solidFill>
                  <a:latin typeface="Times New Roman" pitchFamily="18" charset="0"/>
                  <a:ea typeface="宋体" charset="-122"/>
                </a:rPr>
                <a:t>Memory</a:t>
              </a:r>
              <a:endParaRPr kumimoji="0" lang="en-US" altLang="zh-CN" sz="1600" i="0">
                <a:solidFill>
                  <a:schemeClr val="tx1"/>
                </a:solidFill>
                <a:latin typeface="Times New Roman" pitchFamily="18" charset="0"/>
                <a:ea typeface="宋体" charset="-122"/>
              </a:endParaRPr>
            </a:p>
            <a:p>
              <a:pPr algn="ctr">
                <a:spcBef>
                  <a:spcPct val="0"/>
                </a:spcBef>
              </a:pPr>
              <a:r>
                <a:rPr kumimoji="0" lang="en-US" altLang="zh-CN" sz="1600" i="0">
                  <a:solidFill>
                    <a:schemeClr val="tx1"/>
                  </a:solidFill>
                  <a:latin typeface="Times New Roman" pitchFamily="18" charset="0"/>
                  <a:ea typeface="宋体" charset="-122"/>
                </a:rPr>
                <a:t>Bank 1</a:t>
              </a:r>
              <a:endParaRPr kumimoji="0" lang="en-US" altLang="zh-CN" sz="1600" i="0">
                <a:solidFill>
                  <a:schemeClr val="tx1"/>
                </a:solidFill>
                <a:latin typeface="Times New Roman" pitchFamily="18" charset="0"/>
                <a:ea typeface="宋体" charset="-122"/>
              </a:endParaRPr>
            </a:p>
          </p:txBody>
        </p:sp>
        <p:sp>
          <p:nvSpPr>
            <p:cNvPr id="81" name="Rectangle 51"/>
            <p:cNvSpPr>
              <a:spLocks noChangeArrowheads="1"/>
            </p:cNvSpPr>
            <p:nvPr/>
          </p:nvSpPr>
          <p:spPr bwMode="auto">
            <a:xfrm>
              <a:off x="4856" y="1880"/>
              <a:ext cx="560" cy="32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82" name="Rectangle 52"/>
            <p:cNvSpPr>
              <a:spLocks noChangeArrowheads="1"/>
            </p:cNvSpPr>
            <p:nvPr/>
          </p:nvSpPr>
          <p:spPr bwMode="auto">
            <a:xfrm>
              <a:off x="4838" y="1872"/>
              <a:ext cx="584"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spcBef>
                  <a:spcPct val="0"/>
                </a:spcBef>
              </a:pPr>
              <a:r>
                <a:rPr kumimoji="0" lang="en-US" altLang="zh-CN" sz="1600" i="0">
                  <a:solidFill>
                    <a:schemeClr val="tx1"/>
                  </a:solidFill>
                  <a:latin typeface="Times New Roman" pitchFamily="18" charset="0"/>
                  <a:ea typeface="宋体" charset="-122"/>
                </a:rPr>
                <a:t>Memory</a:t>
              </a:r>
              <a:endParaRPr kumimoji="0" lang="en-US" altLang="zh-CN" sz="1600" i="0">
                <a:solidFill>
                  <a:schemeClr val="tx1"/>
                </a:solidFill>
                <a:latin typeface="Times New Roman" pitchFamily="18" charset="0"/>
                <a:ea typeface="宋体" charset="-122"/>
              </a:endParaRPr>
            </a:p>
            <a:p>
              <a:pPr algn="ctr">
                <a:spcBef>
                  <a:spcPct val="0"/>
                </a:spcBef>
              </a:pPr>
              <a:r>
                <a:rPr kumimoji="0" lang="en-US" altLang="zh-CN" sz="1600" i="0">
                  <a:solidFill>
                    <a:schemeClr val="tx1"/>
                  </a:solidFill>
                  <a:latin typeface="Times New Roman" pitchFamily="18" charset="0"/>
                  <a:ea typeface="宋体" charset="-122"/>
                </a:rPr>
                <a:t>Bank 0</a:t>
              </a:r>
              <a:endParaRPr kumimoji="0" lang="en-US" altLang="zh-CN" sz="1600" i="0">
                <a:solidFill>
                  <a:schemeClr val="tx1"/>
                </a:solidFill>
                <a:latin typeface="Times New Roman" pitchFamily="18" charset="0"/>
                <a:ea typeface="宋体" charset="-122"/>
              </a:endParaRPr>
            </a:p>
          </p:txBody>
        </p:sp>
        <p:sp>
          <p:nvSpPr>
            <p:cNvPr id="83" name="Rectangle 53"/>
            <p:cNvSpPr>
              <a:spLocks noChangeArrowheads="1"/>
            </p:cNvSpPr>
            <p:nvPr/>
          </p:nvSpPr>
          <p:spPr bwMode="auto">
            <a:xfrm>
              <a:off x="4856" y="3032"/>
              <a:ext cx="560" cy="32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84" name="Rectangle 54"/>
            <p:cNvSpPr>
              <a:spLocks noChangeArrowheads="1"/>
            </p:cNvSpPr>
            <p:nvPr/>
          </p:nvSpPr>
          <p:spPr bwMode="auto">
            <a:xfrm>
              <a:off x="4838" y="3024"/>
              <a:ext cx="584"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spcBef>
                  <a:spcPct val="0"/>
                </a:spcBef>
              </a:pPr>
              <a:r>
                <a:rPr kumimoji="0" lang="en-US" altLang="zh-CN" sz="1600" i="0">
                  <a:solidFill>
                    <a:schemeClr val="tx1"/>
                  </a:solidFill>
                  <a:latin typeface="Times New Roman" pitchFamily="18" charset="0"/>
                  <a:ea typeface="宋体" charset="-122"/>
                </a:rPr>
                <a:t>Memory</a:t>
              </a:r>
              <a:endParaRPr kumimoji="0" lang="en-US" altLang="zh-CN" sz="1600" i="0">
                <a:solidFill>
                  <a:schemeClr val="tx1"/>
                </a:solidFill>
                <a:latin typeface="Times New Roman" pitchFamily="18" charset="0"/>
                <a:ea typeface="宋体" charset="-122"/>
              </a:endParaRPr>
            </a:p>
            <a:p>
              <a:pPr algn="ctr">
                <a:spcBef>
                  <a:spcPct val="0"/>
                </a:spcBef>
              </a:pPr>
              <a:r>
                <a:rPr kumimoji="0" lang="en-US" altLang="zh-CN" sz="1600" i="0">
                  <a:solidFill>
                    <a:schemeClr val="tx1"/>
                  </a:solidFill>
                  <a:latin typeface="Times New Roman" pitchFamily="18" charset="0"/>
                  <a:ea typeface="宋体" charset="-122"/>
                </a:rPr>
                <a:t>Bank 3</a:t>
              </a:r>
              <a:endParaRPr kumimoji="0" lang="en-US" altLang="zh-CN" sz="1600" i="0">
                <a:solidFill>
                  <a:schemeClr val="tx1"/>
                </a:solidFill>
                <a:latin typeface="Times New Roman" pitchFamily="18" charset="0"/>
                <a:ea typeface="宋体" charset="-122"/>
              </a:endParaRPr>
            </a:p>
          </p:txBody>
        </p:sp>
        <p:sp>
          <p:nvSpPr>
            <p:cNvPr id="85" name="Rectangle 55"/>
            <p:cNvSpPr>
              <a:spLocks noChangeArrowheads="1"/>
            </p:cNvSpPr>
            <p:nvPr/>
          </p:nvSpPr>
          <p:spPr bwMode="auto">
            <a:xfrm>
              <a:off x="4856" y="2648"/>
              <a:ext cx="560" cy="32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86" name="Rectangle 56"/>
            <p:cNvSpPr>
              <a:spLocks noChangeArrowheads="1"/>
            </p:cNvSpPr>
            <p:nvPr/>
          </p:nvSpPr>
          <p:spPr bwMode="auto">
            <a:xfrm>
              <a:off x="4838" y="2640"/>
              <a:ext cx="584"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spcBef>
                  <a:spcPct val="0"/>
                </a:spcBef>
              </a:pPr>
              <a:r>
                <a:rPr kumimoji="0" lang="en-US" altLang="zh-CN" sz="1600" i="0">
                  <a:solidFill>
                    <a:schemeClr val="tx1"/>
                  </a:solidFill>
                  <a:latin typeface="Times New Roman" pitchFamily="18" charset="0"/>
                  <a:ea typeface="宋体" charset="-122"/>
                </a:rPr>
                <a:t>Memory</a:t>
              </a:r>
              <a:endParaRPr kumimoji="0" lang="en-US" altLang="zh-CN" sz="1600" i="0">
                <a:solidFill>
                  <a:schemeClr val="tx1"/>
                </a:solidFill>
                <a:latin typeface="Times New Roman" pitchFamily="18" charset="0"/>
                <a:ea typeface="宋体" charset="-122"/>
              </a:endParaRPr>
            </a:p>
            <a:p>
              <a:pPr algn="ctr">
                <a:spcBef>
                  <a:spcPct val="0"/>
                </a:spcBef>
              </a:pPr>
              <a:r>
                <a:rPr kumimoji="0" lang="en-US" altLang="zh-CN" sz="1600" i="0">
                  <a:solidFill>
                    <a:schemeClr val="tx1"/>
                  </a:solidFill>
                  <a:latin typeface="Times New Roman" pitchFamily="18" charset="0"/>
                  <a:ea typeface="宋体" charset="-122"/>
                </a:rPr>
                <a:t>Bank 2</a:t>
              </a:r>
              <a:endParaRPr kumimoji="0" lang="en-US" altLang="zh-CN" sz="1600" i="0">
                <a:solidFill>
                  <a:schemeClr val="tx1"/>
                </a:solidFill>
                <a:latin typeface="Times New Roman" pitchFamily="18" charset="0"/>
                <a:ea typeface="宋体" charset="-122"/>
              </a:endParaRPr>
            </a:p>
          </p:txBody>
        </p:sp>
        <p:sp>
          <p:nvSpPr>
            <p:cNvPr id="87" name="Line 57"/>
            <p:cNvSpPr>
              <a:spLocks noChangeShapeType="1"/>
            </p:cNvSpPr>
            <p:nvPr/>
          </p:nvSpPr>
          <p:spPr bwMode="auto">
            <a:xfrm>
              <a:off x="4558" y="2064"/>
              <a:ext cx="272"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58"/>
            <p:cNvSpPr>
              <a:spLocks noChangeShapeType="1"/>
            </p:cNvSpPr>
            <p:nvPr/>
          </p:nvSpPr>
          <p:spPr bwMode="auto">
            <a:xfrm>
              <a:off x="4568" y="2448"/>
              <a:ext cx="272"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59"/>
            <p:cNvSpPr>
              <a:spLocks noChangeShapeType="1"/>
            </p:cNvSpPr>
            <p:nvPr/>
          </p:nvSpPr>
          <p:spPr bwMode="auto">
            <a:xfrm>
              <a:off x="4568" y="2832"/>
              <a:ext cx="272"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60"/>
            <p:cNvSpPr>
              <a:spLocks noChangeShapeType="1"/>
            </p:cNvSpPr>
            <p:nvPr/>
          </p:nvSpPr>
          <p:spPr bwMode="auto">
            <a:xfrm>
              <a:off x="4568" y="3216"/>
              <a:ext cx="272"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61"/>
            <p:cNvSpPr>
              <a:spLocks noChangeShapeType="1"/>
            </p:cNvSpPr>
            <p:nvPr/>
          </p:nvSpPr>
          <p:spPr bwMode="auto">
            <a:xfrm flipV="1">
              <a:off x="4560" y="2056"/>
              <a:ext cx="0" cy="116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62"/>
            <p:cNvSpPr>
              <a:spLocks noChangeShapeType="1"/>
            </p:cNvSpPr>
            <p:nvPr/>
          </p:nvSpPr>
          <p:spPr bwMode="auto">
            <a:xfrm flipH="1">
              <a:off x="4072" y="2640"/>
              <a:ext cx="496"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3" name="Rectangle 75"/>
          <p:cNvSpPr>
            <a:spLocks noChangeArrowheads="1"/>
          </p:cNvSpPr>
          <p:nvPr/>
        </p:nvSpPr>
        <p:spPr bwMode="auto">
          <a:xfrm>
            <a:off x="355600" y="3792240"/>
            <a:ext cx="3775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spcBef>
                <a:spcPct val="0"/>
              </a:spcBef>
            </a:pPr>
            <a:r>
              <a:rPr kumimoji="0" lang="en-US" altLang="zh-CN" i="0">
                <a:solidFill>
                  <a:srgbClr val="0000FF"/>
                </a:solidFill>
                <a:ea typeface="宋体" charset="-122"/>
                <a:cs typeface="Arial" charset="0"/>
              </a:rPr>
              <a:t>Access Pattern with Interleaving:</a:t>
            </a:r>
            <a:endParaRPr kumimoji="0" lang="en-US" altLang="zh-CN" i="0">
              <a:solidFill>
                <a:srgbClr val="0000FF"/>
              </a:solidFill>
              <a:ea typeface="宋体" charset="-122"/>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blinds(horizontal)">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blinds(horizontal)">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blinds(horizontal)">
                                      <p:cBhvr>
                                        <p:cTn id="32" dur="500"/>
                                        <p:tgtEl>
                                          <p:spTgt spid="6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blinds(horizontal)">
                                      <p:cBhvr>
                                        <p:cTn id="37" dur="500"/>
                                        <p:tgtEl>
                                          <p:spTgt spid="7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blinds(horizontal)">
                                      <p:cBhvr>
                                        <p:cTn id="4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en-US" dirty="0"/>
              <a:t>存储器概述</a:t>
            </a:r>
            <a:endParaRPr lang="zh-CN" altLang="en-US" dirty="0"/>
          </a:p>
        </p:txBody>
      </p:sp>
      <p:sp>
        <p:nvSpPr>
          <p:cNvPr id="3" name="内容占位符 2"/>
          <p:cNvSpPr>
            <a:spLocks noGrp="1"/>
          </p:cNvSpPr>
          <p:nvPr>
            <p:ph idx="1"/>
          </p:nvPr>
        </p:nvSpPr>
        <p:spPr/>
        <p:txBody>
          <a:bodyPr/>
          <a:lstStyle/>
          <a:p>
            <a:pPr marL="0" indent="0">
              <a:buNone/>
            </a:pPr>
            <a:r>
              <a:rPr lang="en-US" altLang="zh-CN" dirty="0"/>
              <a:t>7.1.1 </a:t>
            </a:r>
            <a:r>
              <a:rPr lang="zh-CN" altLang="en-US" dirty="0"/>
              <a:t>存储器的分类</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07504" y="1173467"/>
            <a:ext cx="2497800" cy="430887"/>
          </a:xfrm>
          <a:prstGeom prst="rect">
            <a:avLst/>
          </a:prstGeom>
        </p:spPr>
        <p:txBody>
          <a:bodyPr wrap="none">
            <a:spAutoFit/>
          </a:bodyPr>
          <a:lstStyle/>
          <a:p>
            <a:pPr>
              <a:spcBef>
                <a:spcPct val="15000"/>
              </a:spcBef>
            </a:pPr>
            <a:r>
              <a:rPr lang="en-US" altLang="zh-CN" sz="2200" b="1" dirty="0">
                <a:solidFill>
                  <a:srgbClr val="063DE8"/>
                </a:solidFill>
                <a:latin typeface="微软雅黑" pitchFamily="34" charset="-122"/>
                <a:ea typeface="微软雅黑" pitchFamily="34" charset="-122"/>
              </a:rPr>
              <a:t>1. </a:t>
            </a:r>
            <a:r>
              <a:rPr lang="zh-CN" altLang="en-US" sz="2200" b="1" dirty="0">
                <a:solidFill>
                  <a:srgbClr val="063DE8"/>
                </a:solidFill>
                <a:latin typeface="微软雅黑" pitchFamily="34" charset="-122"/>
                <a:ea typeface="微软雅黑" pitchFamily="34" charset="-122"/>
              </a:rPr>
              <a:t>按存储元件分类</a:t>
            </a:r>
            <a:endParaRPr lang="zh-CN" altLang="en-US" sz="2200" b="1" dirty="0">
              <a:solidFill>
                <a:srgbClr val="063DE8"/>
              </a:solidFill>
              <a:latin typeface="微软雅黑" pitchFamily="34" charset="-122"/>
              <a:ea typeface="微软雅黑" pitchFamily="34" charset="-122"/>
            </a:endParaRPr>
          </a:p>
        </p:txBody>
      </p:sp>
      <p:sp>
        <p:nvSpPr>
          <p:cNvPr id="8" name="矩形 7"/>
          <p:cNvSpPr/>
          <p:nvPr/>
        </p:nvSpPr>
        <p:spPr>
          <a:xfrm>
            <a:off x="395536" y="1591268"/>
            <a:ext cx="6984776" cy="1015663"/>
          </a:xfrm>
          <a:prstGeom prst="rect">
            <a:avLst/>
          </a:prstGeom>
        </p:spPr>
        <p:txBody>
          <a:bodyPr wrap="square">
            <a:spAutoFit/>
          </a:bodyPr>
          <a:lstStyle/>
          <a:p>
            <a:pPr marL="342900" indent="-342900" eaLnBrk="1" hangingPunct="1">
              <a:buFont typeface="Wingdings" charset="2"/>
              <a:buChar char="Ø"/>
            </a:pPr>
            <a:r>
              <a:rPr lang="zh-CN" altLang="en-US" sz="2000" dirty="0">
                <a:latin typeface="Comic Sans MS" pitchFamily="2" charset="0"/>
                <a:ea typeface="微软雅黑" pitchFamily="34" charset="-122"/>
              </a:rPr>
              <a:t>半导体存储器：</a:t>
            </a:r>
            <a:r>
              <a:rPr lang="zh-CN" altLang="en-US" sz="2000" dirty="0">
                <a:solidFill>
                  <a:srgbClr val="006600"/>
                </a:solidFill>
                <a:latin typeface="Comic Sans MS" pitchFamily="2" charset="0"/>
                <a:ea typeface="微软雅黑" pitchFamily="34" charset="-122"/>
              </a:rPr>
              <a:t>双极型，静态</a:t>
            </a:r>
            <a:r>
              <a:rPr lang="en-US" altLang="zh-CN" sz="2000" dirty="0">
                <a:solidFill>
                  <a:srgbClr val="006600"/>
                </a:solidFill>
                <a:latin typeface="Comic Sans MS" pitchFamily="2" charset="0"/>
                <a:ea typeface="微软雅黑" pitchFamily="34" charset="-122"/>
              </a:rPr>
              <a:t>MOS</a:t>
            </a:r>
            <a:r>
              <a:rPr lang="zh-CN" altLang="en-US" sz="2000" dirty="0">
                <a:solidFill>
                  <a:srgbClr val="006600"/>
                </a:solidFill>
                <a:latin typeface="Comic Sans MS" pitchFamily="2" charset="0"/>
                <a:ea typeface="微软雅黑" pitchFamily="34" charset="-122"/>
              </a:rPr>
              <a:t>型，动态</a:t>
            </a:r>
            <a:r>
              <a:rPr lang="en-US" altLang="zh-CN" sz="2000" dirty="0">
                <a:solidFill>
                  <a:srgbClr val="006600"/>
                </a:solidFill>
                <a:latin typeface="Comic Sans MS" pitchFamily="2" charset="0"/>
                <a:ea typeface="微软雅黑" pitchFamily="34" charset="-122"/>
              </a:rPr>
              <a:t>MOS</a:t>
            </a:r>
            <a:r>
              <a:rPr lang="zh-CN" altLang="en-US" sz="2000" dirty="0">
                <a:solidFill>
                  <a:srgbClr val="006600"/>
                </a:solidFill>
                <a:latin typeface="Comic Sans MS" pitchFamily="2" charset="0"/>
                <a:ea typeface="微软雅黑" pitchFamily="34" charset="-122"/>
              </a:rPr>
              <a:t>型</a:t>
            </a:r>
            <a:endParaRPr lang="zh-CN" altLang="en-US" sz="2000" dirty="0">
              <a:solidFill>
                <a:srgbClr val="006600"/>
              </a:solidFill>
              <a:latin typeface="Comic Sans MS" pitchFamily="2" charset="0"/>
              <a:ea typeface="微软雅黑" pitchFamily="34" charset="-122"/>
            </a:endParaRPr>
          </a:p>
          <a:p>
            <a:pPr marL="342900" indent="-342900" eaLnBrk="1" hangingPunct="1">
              <a:buFont typeface="Wingdings" charset="2"/>
              <a:buChar char="Ø"/>
            </a:pPr>
            <a:r>
              <a:rPr lang="zh-CN" altLang="en-US" sz="2000" dirty="0">
                <a:latin typeface="Comic Sans MS" pitchFamily="2" charset="0"/>
                <a:ea typeface="微软雅黑" pitchFamily="34" charset="-122"/>
              </a:rPr>
              <a:t>磁表面存储器：</a:t>
            </a:r>
            <a:r>
              <a:rPr lang="zh-CN" altLang="en-US" sz="2000" dirty="0">
                <a:solidFill>
                  <a:srgbClr val="006600"/>
                </a:solidFill>
                <a:latin typeface="Comic Sans MS" pitchFamily="2" charset="0"/>
                <a:ea typeface="微软雅黑" pitchFamily="34" charset="-122"/>
              </a:rPr>
              <a:t>磁盘（</a:t>
            </a:r>
            <a:r>
              <a:rPr lang="en-US" altLang="zh-CN" sz="2000" dirty="0">
                <a:solidFill>
                  <a:srgbClr val="006600"/>
                </a:solidFill>
                <a:latin typeface="Comic Sans MS" pitchFamily="2" charset="0"/>
                <a:ea typeface="微软雅黑" pitchFamily="34" charset="-122"/>
              </a:rPr>
              <a:t>Disk</a:t>
            </a:r>
            <a:r>
              <a:rPr lang="zh-CN" altLang="en-US" sz="2000" dirty="0">
                <a:solidFill>
                  <a:srgbClr val="006600"/>
                </a:solidFill>
                <a:latin typeface="Comic Sans MS" pitchFamily="2" charset="0"/>
                <a:ea typeface="微软雅黑" pitchFamily="34" charset="-122"/>
              </a:rPr>
              <a:t>）、磁带 （</a:t>
            </a:r>
            <a:r>
              <a:rPr lang="en-US" altLang="zh-CN" sz="2000" dirty="0">
                <a:solidFill>
                  <a:srgbClr val="006600"/>
                </a:solidFill>
                <a:latin typeface="Comic Sans MS" pitchFamily="2" charset="0"/>
                <a:ea typeface="微软雅黑" pitchFamily="34" charset="-122"/>
              </a:rPr>
              <a:t>Tape</a:t>
            </a:r>
            <a:r>
              <a:rPr lang="zh-CN" altLang="en-US" sz="2000" dirty="0">
                <a:solidFill>
                  <a:srgbClr val="006600"/>
                </a:solidFill>
                <a:latin typeface="Comic Sans MS" pitchFamily="2" charset="0"/>
                <a:ea typeface="微软雅黑" pitchFamily="34" charset="-122"/>
              </a:rPr>
              <a:t>）</a:t>
            </a:r>
            <a:endParaRPr lang="zh-CN" altLang="en-US" sz="2000" dirty="0">
              <a:solidFill>
                <a:srgbClr val="006600"/>
              </a:solidFill>
              <a:latin typeface="Comic Sans MS" pitchFamily="2" charset="0"/>
              <a:ea typeface="微软雅黑" pitchFamily="34" charset="-122"/>
            </a:endParaRPr>
          </a:p>
          <a:p>
            <a:pPr marL="342900" indent="-342900" eaLnBrk="1" hangingPunct="1">
              <a:buFont typeface="Wingdings" charset="2"/>
              <a:buChar char="Ø"/>
            </a:pPr>
            <a:r>
              <a:rPr lang="zh-CN" altLang="en-US" sz="2000" dirty="0">
                <a:latin typeface="Comic Sans MS" pitchFamily="2" charset="0"/>
                <a:ea typeface="微软雅黑" pitchFamily="34" charset="-122"/>
              </a:rPr>
              <a:t>光存储器：</a:t>
            </a:r>
            <a:r>
              <a:rPr lang="en-US" altLang="zh-CN" sz="2000" dirty="0">
                <a:solidFill>
                  <a:srgbClr val="006600"/>
                </a:solidFill>
                <a:latin typeface="Comic Sans MS" pitchFamily="2" charset="0"/>
                <a:ea typeface="微软雅黑" pitchFamily="34" charset="-122"/>
              </a:rPr>
              <a:t>CD，CD-ROM，DVD</a:t>
            </a:r>
            <a:endParaRPr lang="zh-CN" altLang="en-US" sz="2000" dirty="0">
              <a:latin typeface="Comic Sans MS" pitchFamily="2" charset="0"/>
              <a:ea typeface="微软雅黑"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并行存储器结构技术</a:t>
            </a:r>
            <a:endParaRPr lang="zh-CN" altLang="en-US" dirty="0"/>
          </a:p>
        </p:txBody>
      </p:sp>
      <p:sp>
        <p:nvSpPr>
          <p:cNvPr id="3" name="内容占位符 2"/>
          <p:cNvSpPr>
            <a:spLocks noGrp="1"/>
          </p:cNvSpPr>
          <p:nvPr>
            <p:ph idx="1"/>
          </p:nvPr>
        </p:nvSpPr>
        <p:spPr/>
        <p:txBody>
          <a:bodyPr/>
          <a:lstStyle/>
          <a:p>
            <a:pPr marL="0" indent="0">
              <a:buNone/>
            </a:pPr>
            <a:r>
              <a:rPr lang="en-US" altLang="zh-CN" dirty="0"/>
              <a:t>7.5.2 </a:t>
            </a:r>
            <a:r>
              <a:rPr lang="zh-CN" altLang="en-US" dirty="0"/>
              <a:t>多模块存储器</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03463" y="1124744"/>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itchFamily="34" charset="-122"/>
                <a:ea typeface="微软雅黑" pitchFamily="34" charset="-122"/>
              </a:rPr>
              <a:t>2. </a:t>
            </a:r>
            <a:r>
              <a:rPr lang="zh-CN" altLang="en-US" sz="2200" b="1" dirty="0">
                <a:solidFill>
                  <a:srgbClr val="063DE8"/>
                </a:solidFill>
                <a:latin typeface="微软雅黑" pitchFamily="34" charset="-122"/>
                <a:ea typeface="微软雅黑" pitchFamily="34" charset="-122"/>
              </a:rPr>
              <a:t>交叉编址方式：同时启动</a:t>
            </a:r>
            <a:endParaRPr lang="zh-CN" altLang="en-US" sz="2200" b="1" dirty="0">
              <a:solidFill>
                <a:srgbClr val="063DE8"/>
              </a:solidFill>
              <a:latin typeface="微软雅黑" pitchFamily="34" charset="-122"/>
              <a:ea typeface="微软雅黑" pitchFamily="34" charset="-122"/>
            </a:endParaRPr>
          </a:p>
        </p:txBody>
      </p:sp>
      <p:sp>
        <p:nvSpPr>
          <p:cNvPr id="7" name="矩形 6"/>
          <p:cNvSpPr/>
          <p:nvPr/>
        </p:nvSpPr>
        <p:spPr>
          <a:xfrm>
            <a:off x="103462" y="1585688"/>
            <a:ext cx="8645001" cy="3554819"/>
          </a:xfrm>
          <a:prstGeom prst="rect">
            <a:avLst/>
          </a:prstGeom>
        </p:spPr>
        <p:txBody>
          <a:bodyPr wrap="square">
            <a:spAutoFit/>
          </a:bodyPr>
          <a:lstStyle/>
          <a:p>
            <a:pPr lvl="0" algn="just" defTabSz="-635">
              <a:lnSpc>
                <a:spcPct val="125000"/>
              </a:lnSpc>
              <a:spcBef>
                <a:spcPts val="600"/>
              </a:spcBef>
              <a:spcAft>
                <a:spcPts val="0"/>
              </a:spcAft>
              <a:tabLst>
                <a:tab pos="228600" algn="l"/>
              </a:tabLst>
            </a:pPr>
            <a:r>
              <a:rPr lang="zh-CN" altLang="en-US" b="1" dirty="0">
                <a:latin typeface="Times New Roman" pitchFamily="18" charset="0"/>
                <a:ea typeface="微软雅黑" pitchFamily="34" charset="-122"/>
                <a:cs typeface="Times New Roman" pitchFamily="18" charset="0"/>
              </a:rPr>
              <a:t>例题：</a:t>
            </a:r>
            <a:r>
              <a:rPr lang="zh-CN" altLang="zh-CN" b="1" dirty="0">
                <a:latin typeface="Times New Roman" pitchFamily="18" charset="0"/>
                <a:ea typeface="微软雅黑" pitchFamily="34" charset="-122"/>
                <a:cs typeface="Times New Roman" pitchFamily="18" charset="0"/>
              </a:rPr>
              <a:t>假定一个存储器系统支持</a:t>
            </a:r>
            <a:r>
              <a:rPr lang="en-US" altLang="zh-CN" b="1" dirty="0">
                <a:latin typeface="Times New Roman" pitchFamily="18" charset="0"/>
                <a:ea typeface="微软雅黑" pitchFamily="34" charset="-122"/>
                <a:cs typeface="Times New Roman" pitchFamily="18" charset="0"/>
              </a:rPr>
              <a:t>4</a:t>
            </a:r>
            <a:r>
              <a:rPr lang="zh-CN" altLang="zh-CN" b="1" dirty="0">
                <a:latin typeface="Times New Roman" pitchFamily="18" charset="0"/>
                <a:ea typeface="微软雅黑" pitchFamily="34" charset="-122"/>
                <a:cs typeface="Times New Roman" pitchFamily="18" charset="0"/>
              </a:rPr>
              <a:t>体交叉存取，某程序执行过程中访问地址序列为</a:t>
            </a:r>
            <a:r>
              <a:rPr lang="en-US" altLang="zh-CN" b="1" dirty="0">
                <a:latin typeface="Times New Roman" pitchFamily="18" charset="0"/>
                <a:ea typeface="微软雅黑" pitchFamily="34" charset="-122"/>
                <a:cs typeface="Times New Roman" pitchFamily="18" charset="0"/>
              </a:rPr>
              <a:t>3, 9, 17, 2, 51, 37, 13, 4, 8, 41, 67, 10</a:t>
            </a:r>
            <a:r>
              <a:rPr lang="zh-CN" altLang="zh-CN" b="1" dirty="0">
                <a:latin typeface="Times New Roman" pitchFamily="18" charset="0"/>
                <a:ea typeface="微软雅黑" pitchFamily="34" charset="-122"/>
                <a:cs typeface="Times New Roman" pitchFamily="18" charset="0"/>
              </a:rPr>
              <a:t>，则哪些地址访问会发生体冲突？</a:t>
            </a:r>
            <a:endParaRPr lang="zh-CN" altLang="zh-CN" dirty="0">
              <a:latin typeface="Times New Roman" pitchFamily="18" charset="0"/>
              <a:ea typeface="微软雅黑" pitchFamily="34" charset="-122"/>
              <a:cs typeface="Times New Roman" pitchFamily="18" charset="0"/>
            </a:endParaRPr>
          </a:p>
          <a:p>
            <a:pPr indent="260350" algn="just">
              <a:lnSpc>
                <a:spcPct val="125000"/>
              </a:lnSpc>
              <a:spcAft>
                <a:spcPts val="0"/>
              </a:spcAft>
            </a:pPr>
            <a:r>
              <a:rPr lang="zh-CN" altLang="zh-CN" b="1" kern="100" dirty="0">
                <a:solidFill>
                  <a:srgbClr val="FF0000"/>
                </a:solidFill>
                <a:latin typeface="Times New Roman" pitchFamily="18" charset="0"/>
                <a:ea typeface="微软雅黑" pitchFamily="34" charset="-122"/>
                <a:cs typeface="Times New Roman" pitchFamily="18" charset="0"/>
              </a:rPr>
              <a:t>参考答案：</a:t>
            </a:r>
            <a:endParaRPr lang="zh-CN" altLang="zh-CN" kern="100" dirty="0">
              <a:latin typeface="Times New Roman" pitchFamily="18" charset="0"/>
              <a:ea typeface="微软雅黑" pitchFamily="34" charset="-122"/>
              <a:cs typeface="Times New Roman" pitchFamily="18" charset="0"/>
            </a:endParaRPr>
          </a:p>
          <a:p>
            <a:pPr indent="260350" algn="just">
              <a:lnSpc>
                <a:spcPct val="125000"/>
              </a:lnSpc>
              <a:spcAft>
                <a:spcPts val="0"/>
              </a:spcAft>
            </a:pPr>
            <a:r>
              <a:rPr lang="zh-CN" altLang="zh-CN" b="1" kern="100" dirty="0">
                <a:solidFill>
                  <a:srgbClr val="FF0000"/>
                </a:solidFill>
                <a:latin typeface="Times New Roman" pitchFamily="18" charset="0"/>
                <a:ea typeface="微软雅黑" pitchFamily="34" charset="-122"/>
                <a:cs typeface="Times New Roman" pitchFamily="18" charset="0"/>
              </a:rPr>
              <a:t>对于</a:t>
            </a:r>
            <a:r>
              <a:rPr lang="en-US" altLang="zh-CN" b="1" kern="100" dirty="0">
                <a:solidFill>
                  <a:srgbClr val="FF0000"/>
                </a:solidFill>
                <a:latin typeface="Times New Roman" pitchFamily="18" charset="0"/>
                <a:ea typeface="微软雅黑" pitchFamily="34" charset="-122"/>
                <a:cs typeface="Times New Roman" pitchFamily="18" charset="0"/>
              </a:rPr>
              <a:t>4</a:t>
            </a:r>
            <a:r>
              <a:rPr lang="zh-CN" altLang="zh-CN" b="1" kern="100" dirty="0">
                <a:solidFill>
                  <a:srgbClr val="FF0000"/>
                </a:solidFill>
                <a:latin typeface="Times New Roman" pitchFamily="18" charset="0"/>
                <a:ea typeface="微软雅黑" pitchFamily="34" charset="-122"/>
                <a:cs typeface="Times New Roman" pitchFamily="18" charset="0"/>
              </a:rPr>
              <a:t>体交叉访问的存储系统，每个存储模块的地址分布为：</a:t>
            </a:r>
            <a:endParaRPr lang="zh-CN" altLang="zh-CN" kern="100" dirty="0">
              <a:latin typeface="Times New Roman" pitchFamily="18" charset="0"/>
              <a:ea typeface="微软雅黑" pitchFamily="34" charset="-122"/>
              <a:cs typeface="Times New Roman" pitchFamily="18" charset="0"/>
            </a:endParaRPr>
          </a:p>
          <a:p>
            <a:pPr indent="260350" algn="just">
              <a:lnSpc>
                <a:spcPct val="125000"/>
              </a:lnSpc>
              <a:spcAft>
                <a:spcPts val="0"/>
              </a:spcAft>
            </a:pPr>
            <a:r>
              <a:rPr lang="en-US" altLang="zh-CN" b="1" kern="100" dirty="0">
                <a:solidFill>
                  <a:srgbClr val="FF0000"/>
                </a:solidFill>
                <a:latin typeface="Times New Roman" pitchFamily="18" charset="0"/>
                <a:ea typeface="微软雅黑" pitchFamily="34" charset="-122"/>
                <a:cs typeface="Times New Roman" pitchFamily="18" charset="0"/>
              </a:rPr>
              <a:t>Bank0: 0</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0000FF"/>
                </a:solidFill>
                <a:latin typeface="Times New Roman" pitchFamily="18" charset="0"/>
                <a:ea typeface="微软雅黑" pitchFamily="34" charset="-122"/>
                <a:cs typeface="Times New Roman" pitchFamily="18" charset="0"/>
              </a:rPr>
              <a:t>4</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0000FF"/>
                </a:solidFill>
                <a:latin typeface="Times New Roman" pitchFamily="18" charset="0"/>
                <a:ea typeface="微软雅黑" pitchFamily="34" charset="-122"/>
                <a:cs typeface="Times New Roman" pitchFamily="18" charset="0"/>
              </a:rPr>
              <a:t>8</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FF0000"/>
                </a:solidFill>
                <a:latin typeface="Times New Roman" pitchFamily="18" charset="0"/>
                <a:ea typeface="微软雅黑" pitchFamily="34" charset="-122"/>
                <a:cs typeface="Times New Roman" pitchFamily="18" charset="0"/>
              </a:rPr>
              <a:t>12</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FF0000"/>
                </a:solidFill>
                <a:latin typeface="Times New Roman" pitchFamily="18" charset="0"/>
                <a:ea typeface="微软雅黑" pitchFamily="34" charset="-122"/>
                <a:cs typeface="Times New Roman" pitchFamily="18" charset="0"/>
              </a:rPr>
              <a:t>16 … …</a:t>
            </a:r>
            <a:endParaRPr lang="zh-CN" altLang="zh-CN" kern="100" dirty="0">
              <a:latin typeface="Times New Roman" pitchFamily="18" charset="0"/>
              <a:ea typeface="微软雅黑" pitchFamily="34" charset="-122"/>
              <a:cs typeface="Times New Roman" pitchFamily="18" charset="0"/>
            </a:endParaRPr>
          </a:p>
          <a:p>
            <a:pPr indent="260350" algn="just">
              <a:lnSpc>
                <a:spcPct val="125000"/>
              </a:lnSpc>
              <a:spcAft>
                <a:spcPts val="0"/>
              </a:spcAft>
            </a:pPr>
            <a:r>
              <a:rPr lang="en-US" altLang="zh-CN" b="1" kern="100" dirty="0">
                <a:solidFill>
                  <a:srgbClr val="FF0000"/>
                </a:solidFill>
                <a:latin typeface="Times New Roman" pitchFamily="18" charset="0"/>
                <a:ea typeface="微软雅黑" pitchFamily="34" charset="-122"/>
                <a:cs typeface="Times New Roman" pitchFamily="18" charset="0"/>
              </a:rPr>
              <a:t>Bank1: 1</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FF0000"/>
                </a:solidFill>
                <a:latin typeface="Times New Roman" pitchFamily="18" charset="0"/>
                <a:ea typeface="微软雅黑" pitchFamily="34" charset="-122"/>
                <a:cs typeface="Times New Roman" pitchFamily="18" charset="0"/>
              </a:rPr>
              <a:t>5</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0000FF"/>
                </a:solidFill>
                <a:latin typeface="Times New Roman" pitchFamily="18" charset="0"/>
                <a:ea typeface="微软雅黑" pitchFamily="34" charset="-122"/>
                <a:cs typeface="Times New Roman" pitchFamily="18" charset="0"/>
              </a:rPr>
              <a:t>9</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0000FF"/>
                </a:solidFill>
                <a:latin typeface="Times New Roman" pitchFamily="18" charset="0"/>
                <a:ea typeface="微软雅黑" pitchFamily="34" charset="-122"/>
                <a:cs typeface="Times New Roman" pitchFamily="18" charset="0"/>
              </a:rPr>
              <a:t>13</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0000FF"/>
                </a:solidFill>
                <a:latin typeface="Times New Roman" pitchFamily="18" charset="0"/>
                <a:ea typeface="微软雅黑" pitchFamily="34" charset="-122"/>
                <a:cs typeface="Times New Roman" pitchFamily="18" charset="0"/>
              </a:rPr>
              <a:t>17</a:t>
            </a:r>
            <a:r>
              <a:rPr lang="en-US" altLang="zh-CN" b="1" kern="100" dirty="0">
                <a:solidFill>
                  <a:srgbClr val="FF0000"/>
                </a:solidFill>
                <a:latin typeface="Times New Roman" pitchFamily="18" charset="0"/>
                <a:ea typeface="微软雅黑" pitchFamily="34" charset="-122"/>
                <a:cs typeface="Times New Roman" pitchFamily="18" charset="0"/>
              </a:rPr>
              <a:t> …</a:t>
            </a:r>
            <a:r>
              <a:rPr lang="en-US" altLang="zh-CN" b="1" kern="100" dirty="0">
                <a:solidFill>
                  <a:srgbClr val="0000FF"/>
                </a:solidFill>
                <a:latin typeface="Times New Roman" pitchFamily="18" charset="0"/>
                <a:ea typeface="微软雅黑" pitchFamily="34" charset="-122"/>
                <a:cs typeface="Times New Roman" pitchFamily="18" charset="0"/>
              </a:rPr>
              <a:t>37</a:t>
            </a:r>
            <a:r>
              <a:rPr lang="en-US" altLang="zh-CN" b="1" kern="100" dirty="0">
                <a:solidFill>
                  <a:srgbClr val="FF0000"/>
                </a:solidFill>
                <a:latin typeface="Times New Roman" pitchFamily="18" charset="0"/>
                <a:ea typeface="微软雅黑" pitchFamily="34" charset="-122"/>
                <a:cs typeface="Times New Roman" pitchFamily="18" charset="0"/>
              </a:rPr>
              <a:t> …</a:t>
            </a:r>
            <a:r>
              <a:rPr lang="en-US" altLang="zh-CN" b="1" kern="100" dirty="0">
                <a:solidFill>
                  <a:srgbClr val="0000FF"/>
                </a:solidFill>
                <a:latin typeface="Times New Roman" pitchFamily="18" charset="0"/>
                <a:ea typeface="微软雅黑" pitchFamily="34" charset="-122"/>
                <a:cs typeface="Times New Roman" pitchFamily="18" charset="0"/>
              </a:rPr>
              <a:t>41</a:t>
            </a:r>
            <a:r>
              <a:rPr lang="en-US" altLang="zh-CN" b="1" kern="100" dirty="0">
                <a:solidFill>
                  <a:srgbClr val="FF0000"/>
                </a:solidFill>
                <a:latin typeface="Times New Roman" pitchFamily="18" charset="0"/>
                <a:ea typeface="微软雅黑" pitchFamily="34" charset="-122"/>
                <a:cs typeface="Times New Roman" pitchFamily="18" charset="0"/>
              </a:rPr>
              <a:t>…</a:t>
            </a:r>
            <a:endParaRPr lang="zh-CN" altLang="zh-CN" kern="100" dirty="0">
              <a:latin typeface="Times New Roman" pitchFamily="18" charset="0"/>
              <a:ea typeface="微软雅黑" pitchFamily="34" charset="-122"/>
              <a:cs typeface="Times New Roman" pitchFamily="18" charset="0"/>
            </a:endParaRPr>
          </a:p>
          <a:p>
            <a:pPr indent="260350" algn="just">
              <a:lnSpc>
                <a:spcPct val="125000"/>
              </a:lnSpc>
              <a:spcAft>
                <a:spcPts val="0"/>
              </a:spcAft>
            </a:pPr>
            <a:r>
              <a:rPr lang="en-US" altLang="zh-CN" b="1" kern="100" dirty="0">
                <a:solidFill>
                  <a:srgbClr val="FF0000"/>
                </a:solidFill>
                <a:latin typeface="Times New Roman" pitchFamily="18" charset="0"/>
                <a:ea typeface="微软雅黑" pitchFamily="34" charset="-122"/>
                <a:cs typeface="Times New Roman" pitchFamily="18" charset="0"/>
              </a:rPr>
              <a:t>Bank2: </a:t>
            </a:r>
            <a:r>
              <a:rPr lang="en-US" altLang="zh-CN" b="1" kern="100" dirty="0">
                <a:solidFill>
                  <a:srgbClr val="0000FF"/>
                </a:solidFill>
                <a:latin typeface="Times New Roman" pitchFamily="18" charset="0"/>
                <a:ea typeface="微软雅黑" pitchFamily="34" charset="-122"/>
                <a:cs typeface="Times New Roman" pitchFamily="18" charset="0"/>
              </a:rPr>
              <a:t>2</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FF0000"/>
                </a:solidFill>
                <a:latin typeface="Times New Roman" pitchFamily="18" charset="0"/>
                <a:ea typeface="微软雅黑" pitchFamily="34" charset="-122"/>
                <a:cs typeface="Times New Roman" pitchFamily="18" charset="0"/>
              </a:rPr>
              <a:t>6</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0000FF"/>
                </a:solidFill>
                <a:latin typeface="Times New Roman" pitchFamily="18" charset="0"/>
                <a:ea typeface="微软雅黑" pitchFamily="34" charset="-122"/>
                <a:cs typeface="Times New Roman" pitchFamily="18" charset="0"/>
              </a:rPr>
              <a:t>10</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FF0000"/>
                </a:solidFill>
                <a:latin typeface="Times New Roman" pitchFamily="18" charset="0"/>
                <a:ea typeface="微软雅黑" pitchFamily="34" charset="-122"/>
                <a:cs typeface="Times New Roman" pitchFamily="18" charset="0"/>
              </a:rPr>
              <a:t>14</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FF0000"/>
                </a:solidFill>
                <a:latin typeface="Times New Roman" pitchFamily="18" charset="0"/>
                <a:ea typeface="微软雅黑" pitchFamily="34" charset="-122"/>
                <a:cs typeface="Times New Roman" pitchFamily="18" charset="0"/>
              </a:rPr>
              <a:t>18 … …</a:t>
            </a:r>
            <a:endParaRPr lang="zh-CN" altLang="zh-CN" kern="100" dirty="0">
              <a:latin typeface="Times New Roman" pitchFamily="18" charset="0"/>
              <a:ea typeface="微软雅黑" pitchFamily="34" charset="-122"/>
              <a:cs typeface="Times New Roman" pitchFamily="18" charset="0"/>
            </a:endParaRPr>
          </a:p>
          <a:p>
            <a:pPr indent="260350" algn="just">
              <a:lnSpc>
                <a:spcPct val="125000"/>
              </a:lnSpc>
              <a:spcAft>
                <a:spcPts val="0"/>
              </a:spcAft>
            </a:pPr>
            <a:r>
              <a:rPr lang="en-US" altLang="zh-CN" b="1" kern="100" dirty="0">
                <a:solidFill>
                  <a:srgbClr val="FF0000"/>
                </a:solidFill>
                <a:latin typeface="Times New Roman" pitchFamily="18" charset="0"/>
                <a:ea typeface="微软雅黑" pitchFamily="34" charset="-122"/>
                <a:cs typeface="Times New Roman" pitchFamily="18" charset="0"/>
              </a:rPr>
              <a:t>Bank3: </a:t>
            </a:r>
            <a:r>
              <a:rPr lang="en-US" altLang="zh-CN" b="1" kern="100" dirty="0">
                <a:solidFill>
                  <a:srgbClr val="0000FF"/>
                </a:solidFill>
                <a:latin typeface="Times New Roman" pitchFamily="18" charset="0"/>
                <a:ea typeface="微软雅黑" pitchFamily="34" charset="-122"/>
                <a:cs typeface="Times New Roman" pitchFamily="18" charset="0"/>
              </a:rPr>
              <a:t>3</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FF0000"/>
                </a:solidFill>
                <a:latin typeface="Times New Roman" pitchFamily="18" charset="0"/>
                <a:ea typeface="微软雅黑" pitchFamily="34" charset="-122"/>
                <a:cs typeface="Times New Roman" pitchFamily="18" charset="0"/>
              </a:rPr>
              <a:t>7</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FF0000"/>
                </a:solidFill>
                <a:latin typeface="Times New Roman" pitchFamily="18" charset="0"/>
                <a:ea typeface="微软雅黑" pitchFamily="34" charset="-122"/>
                <a:cs typeface="Times New Roman" pitchFamily="18" charset="0"/>
              </a:rPr>
              <a:t>11</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FF0000"/>
                </a:solidFill>
                <a:latin typeface="Times New Roman" pitchFamily="18" charset="0"/>
                <a:ea typeface="微软雅黑" pitchFamily="34" charset="-122"/>
                <a:cs typeface="Times New Roman" pitchFamily="18" charset="0"/>
              </a:rPr>
              <a:t>15</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FF0000"/>
                </a:solidFill>
                <a:latin typeface="Times New Roman" pitchFamily="18" charset="0"/>
                <a:ea typeface="微软雅黑" pitchFamily="34" charset="-122"/>
                <a:cs typeface="Times New Roman" pitchFamily="18" charset="0"/>
              </a:rPr>
              <a:t>19…</a:t>
            </a:r>
            <a:r>
              <a:rPr lang="en-US" altLang="zh-CN" b="1" kern="100" dirty="0">
                <a:solidFill>
                  <a:srgbClr val="0000FF"/>
                </a:solidFill>
                <a:latin typeface="Times New Roman" pitchFamily="18" charset="0"/>
                <a:ea typeface="微软雅黑" pitchFamily="34" charset="-122"/>
                <a:cs typeface="Times New Roman" pitchFamily="18" charset="0"/>
              </a:rPr>
              <a:t>51</a:t>
            </a:r>
            <a:r>
              <a:rPr lang="en-US"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0000FF"/>
                </a:solidFill>
                <a:latin typeface="Times New Roman" pitchFamily="18" charset="0"/>
                <a:ea typeface="微软雅黑" pitchFamily="34" charset="-122"/>
                <a:cs typeface="Times New Roman" pitchFamily="18" charset="0"/>
              </a:rPr>
              <a:t>67</a:t>
            </a:r>
            <a:endParaRPr lang="zh-CN" altLang="zh-CN" kern="100" dirty="0">
              <a:latin typeface="Times New Roman" pitchFamily="18" charset="0"/>
              <a:ea typeface="微软雅黑" pitchFamily="34" charset="-122"/>
              <a:cs typeface="Times New Roman" pitchFamily="18" charset="0"/>
            </a:endParaRPr>
          </a:p>
          <a:p>
            <a:pPr marL="257175" algn="just">
              <a:lnSpc>
                <a:spcPct val="125000"/>
              </a:lnSpc>
              <a:spcAft>
                <a:spcPts val="0"/>
              </a:spcAft>
            </a:pPr>
            <a:r>
              <a:rPr lang="zh-CN" altLang="zh-CN" b="1" kern="100" dirty="0">
                <a:solidFill>
                  <a:srgbClr val="FF0000"/>
                </a:solidFill>
                <a:latin typeface="Times New Roman" pitchFamily="18" charset="0"/>
                <a:ea typeface="微软雅黑" pitchFamily="34" charset="-122"/>
                <a:cs typeface="Times New Roman" pitchFamily="18" charset="0"/>
              </a:rPr>
              <a:t>如果给定的访存地址在相邻的</a:t>
            </a:r>
            <a:r>
              <a:rPr lang="en-US" altLang="zh-CN" b="1" kern="100" dirty="0">
                <a:solidFill>
                  <a:srgbClr val="FF0000"/>
                </a:solidFill>
                <a:latin typeface="Times New Roman" pitchFamily="18" charset="0"/>
                <a:ea typeface="微软雅黑" pitchFamily="34" charset="-122"/>
                <a:cs typeface="Times New Roman" pitchFamily="18" charset="0"/>
              </a:rPr>
              <a:t>4</a:t>
            </a:r>
            <a:r>
              <a:rPr lang="zh-CN" altLang="zh-CN" b="1" kern="100" dirty="0">
                <a:solidFill>
                  <a:srgbClr val="FF0000"/>
                </a:solidFill>
                <a:latin typeface="Times New Roman" pitchFamily="18" charset="0"/>
                <a:ea typeface="微软雅黑" pitchFamily="34" charset="-122"/>
                <a:cs typeface="Times New Roman" pitchFamily="18" charset="0"/>
              </a:rPr>
              <a:t>次访问中出现在同一个</a:t>
            </a:r>
            <a:r>
              <a:rPr lang="en-US" altLang="zh-CN" b="1" kern="100" dirty="0">
                <a:solidFill>
                  <a:srgbClr val="FF0000"/>
                </a:solidFill>
                <a:latin typeface="Times New Roman" pitchFamily="18" charset="0"/>
                <a:ea typeface="微软雅黑" pitchFamily="34" charset="-122"/>
                <a:cs typeface="Times New Roman" pitchFamily="18" charset="0"/>
              </a:rPr>
              <a:t>Bank</a:t>
            </a:r>
            <a:r>
              <a:rPr lang="zh-CN" altLang="zh-CN" b="1" kern="100" dirty="0">
                <a:solidFill>
                  <a:srgbClr val="FF0000"/>
                </a:solidFill>
                <a:latin typeface="Times New Roman" pitchFamily="18" charset="0"/>
                <a:ea typeface="微软雅黑" pitchFamily="34" charset="-122"/>
                <a:cs typeface="Times New Roman" pitchFamily="18" charset="0"/>
              </a:rPr>
              <a:t>内，就会发生访存冲突。所以，</a:t>
            </a:r>
            <a:r>
              <a:rPr lang="en-US" altLang="zh-CN" b="1" kern="100" dirty="0">
                <a:solidFill>
                  <a:srgbClr val="FF0000"/>
                </a:solidFill>
                <a:latin typeface="Times New Roman" pitchFamily="18" charset="0"/>
                <a:ea typeface="微软雅黑" pitchFamily="34" charset="-122"/>
                <a:cs typeface="Times New Roman" pitchFamily="18" charset="0"/>
              </a:rPr>
              <a:t>17</a:t>
            </a:r>
            <a:r>
              <a:rPr lang="zh-CN" altLang="zh-CN" b="1" kern="100" dirty="0">
                <a:solidFill>
                  <a:srgbClr val="FF0000"/>
                </a:solidFill>
                <a:latin typeface="Times New Roman" pitchFamily="18" charset="0"/>
                <a:ea typeface="微软雅黑" pitchFamily="34" charset="-122"/>
                <a:cs typeface="Times New Roman" pitchFamily="18" charset="0"/>
              </a:rPr>
              <a:t>和</a:t>
            </a:r>
            <a:r>
              <a:rPr lang="en-US" altLang="zh-CN" b="1" kern="100" dirty="0">
                <a:solidFill>
                  <a:srgbClr val="FF0000"/>
                </a:solidFill>
                <a:latin typeface="Times New Roman" pitchFamily="18" charset="0"/>
                <a:ea typeface="微软雅黑" pitchFamily="34" charset="-122"/>
                <a:cs typeface="Times New Roman" pitchFamily="18" charset="0"/>
              </a:rPr>
              <a:t>9</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FF0000"/>
                </a:solidFill>
                <a:latin typeface="Times New Roman" pitchFamily="18" charset="0"/>
                <a:ea typeface="微软雅黑" pitchFamily="34" charset="-122"/>
                <a:cs typeface="Times New Roman" pitchFamily="18" charset="0"/>
              </a:rPr>
              <a:t>37</a:t>
            </a:r>
            <a:r>
              <a:rPr lang="zh-CN" altLang="zh-CN" b="1" kern="100" dirty="0">
                <a:solidFill>
                  <a:srgbClr val="FF0000"/>
                </a:solidFill>
                <a:latin typeface="Times New Roman" pitchFamily="18" charset="0"/>
                <a:ea typeface="微软雅黑" pitchFamily="34" charset="-122"/>
                <a:cs typeface="Times New Roman" pitchFamily="18" charset="0"/>
              </a:rPr>
              <a:t>和</a:t>
            </a:r>
            <a:r>
              <a:rPr lang="en-US" altLang="zh-CN" b="1" kern="100" dirty="0">
                <a:solidFill>
                  <a:srgbClr val="FF0000"/>
                </a:solidFill>
                <a:latin typeface="Times New Roman" pitchFamily="18" charset="0"/>
                <a:ea typeface="微软雅黑" pitchFamily="34" charset="-122"/>
                <a:cs typeface="Times New Roman" pitchFamily="18" charset="0"/>
              </a:rPr>
              <a:t>17</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FF0000"/>
                </a:solidFill>
                <a:latin typeface="Times New Roman" pitchFamily="18" charset="0"/>
                <a:ea typeface="微软雅黑" pitchFamily="34" charset="-122"/>
                <a:cs typeface="Times New Roman" pitchFamily="18" charset="0"/>
              </a:rPr>
              <a:t>13</a:t>
            </a:r>
            <a:r>
              <a:rPr lang="zh-CN" altLang="zh-CN" b="1" kern="100" dirty="0">
                <a:solidFill>
                  <a:srgbClr val="FF0000"/>
                </a:solidFill>
                <a:latin typeface="Times New Roman" pitchFamily="18" charset="0"/>
                <a:ea typeface="微软雅黑" pitchFamily="34" charset="-122"/>
                <a:cs typeface="Times New Roman" pitchFamily="18" charset="0"/>
              </a:rPr>
              <a:t>和</a:t>
            </a:r>
            <a:r>
              <a:rPr lang="en-US" altLang="zh-CN" b="1" kern="100" dirty="0">
                <a:solidFill>
                  <a:srgbClr val="FF0000"/>
                </a:solidFill>
                <a:latin typeface="Times New Roman" pitchFamily="18" charset="0"/>
                <a:ea typeface="微软雅黑" pitchFamily="34" charset="-122"/>
                <a:cs typeface="Times New Roman" pitchFamily="18" charset="0"/>
              </a:rPr>
              <a:t>37</a:t>
            </a:r>
            <a:r>
              <a:rPr lang="zh-CN" altLang="zh-CN" b="1" kern="100" dirty="0">
                <a:solidFill>
                  <a:srgbClr val="FF0000"/>
                </a:solidFill>
                <a:latin typeface="Times New Roman" pitchFamily="18" charset="0"/>
                <a:ea typeface="微软雅黑" pitchFamily="34" charset="-122"/>
                <a:cs typeface="Times New Roman" pitchFamily="18" charset="0"/>
              </a:rPr>
              <a:t>、</a:t>
            </a:r>
            <a:r>
              <a:rPr lang="en-US" altLang="zh-CN" b="1" kern="100" dirty="0">
                <a:solidFill>
                  <a:srgbClr val="FF0000"/>
                </a:solidFill>
                <a:latin typeface="Times New Roman" pitchFamily="18" charset="0"/>
                <a:ea typeface="微软雅黑" pitchFamily="34" charset="-122"/>
                <a:cs typeface="Times New Roman" pitchFamily="18" charset="0"/>
              </a:rPr>
              <a:t>8</a:t>
            </a:r>
            <a:r>
              <a:rPr lang="zh-CN" altLang="zh-CN" b="1" kern="100" dirty="0">
                <a:solidFill>
                  <a:srgbClr val="FF0000"/>
                </a:solidFill>
                <a:latin typeface="Times New Roman" pitchFamily="18" charset="0"/>
                <a:ea typeface="微软雅黑" pitchFamily="34" charset="-122"/>
                <a:cs typeface="Times New Roman" pitchFamily="18" charset="0"/>
              </a:rPr>
              <a:t>和</a:t>
            </a:r>
            <a:r>
              <a:rPr lang="en-US" altLang="zh-CN" b="1" kern="100" dirty="0">
                <a:solidFill>
                  <a:srgbClr val="FF0000"/>
                </a:solidFill>
                <a:latin typeface="Times New Roman" pitchFamily="18" charset="0"/>
                <a:ea typeface="微软雅黑" pitchFamily="34" charset="-122"/>
                <a:cs typeface="Times New Roman" pitchFamily="18" charset="0"/>
              </a:rPr>
              <a:t>4</a:t>
            </a:r>
            <a:r>
              <a:rPr lang="zh-CN" altLang="zh-CN" b="1" kern="100" dirty="0">
                <a:solidFill>
                  <a:srgbClr val="FF0000"/>
                </a:solidFill>
                <a:latin typeface="Times New Roman" pitchFamily="18" charset="0"/>
                <a:ea typeface="微软雅黑" pitchFamily="34" charset="-122"/>
                <a:cs typeface="Times New Roman" pitchFamily="18" charset="0"/>
              </a:rPr>
              <a:t>发生冲突。</a:t>
            </a:r>
            <a:endParaRPr lang="zh-CN" altLang="zh-CN" kern="100" dirty="0">
              <a:effectLst/>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7.6.1 </a:t>
            </a:r>
            <a:r>
              <a:rPr lang="zh-CN" altLang="en-US" dirty="0"/>
              <a:t>程序访问的局部性</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03463" y="1124744"/>
            <a:ext cx="9040537" cy="2554545"/>
          </a:xfrm>
          <a:prstGeom prst="rect">
            <a:avLst/>
          </a:prstGeom>
        </p:spPr>
        <p:txBody>
          <a:bodyPr wrap="square">
            <a:spAutoFit/>
          </a:bodyPr>
          <a:lstStyle/>
          <a:p>
            <a:pPr marL="342900" indent="-342900" eaLnBrk="1" hangingPunct="1">
              <a:lnSpc>
                <a:spcPct val="125000"/>
              </a:lnSpc>
              <a:spcBef>
                <a:spcPts val="300"/>
              </a:spcBef>
              <a:buFont typeface="Wingdings" charset="2"/>
              <a:buChar char="Ø"/>
            </a:pPr>
            <a:r>
              <a:rPr lang="zh-CN" altLang="en-US" sz="2000" b="1" dirty="0">
                <a:latin typeface="微软雅黑" pitchFamily="34" charset="-122"/>
                <a:ea typeface="微软雅黑" pitchFamily="34" charset="-122"/>
                <a:cs typeface="Arial" charset="0"/>
              </a:rPr>
              <a:t>大量典型程序的运行情况分析结果表明</a:t>
            </a:r>
            <a:endParaRPr lang="zh-CN" altLang="en-US" sz="2000" b="1" dirty="0">
              <a:latin typeface="微软雅黑" pitchFamily="34" charset="-122"/>
              <a:ea typeface="微软雅黑" pitchFamily="34" charset="-122"/>
              <a:cs typeface="Arial" charset="0"/>
            </a:endParaRPr>
          </a:p>
          <a:p>
            <a:pPr marL="800100" lvl="1" indent="-342900" eaLnBrk="1" hangingPunct="1">
              <a:lnSpc>
                <a:spcPct val="125000"/>
              </a:lnSpc>
              <a:spcBef>
                <a:spcPts val="300"/>
              </a:spcBef>
              <a:buFont typeface="Wingdings" charset="2"/>
              <a:buChar char="ü"/>
            </a:pPr>
            <a:r>
              <a:rPr lang="zh-CN" altLang="en-US" sz="2000" dirty="0">
                <a:latin typeface="微软雅黑" pitchFamily="34" charset="-122"/>
                <a:ea typeface="微软雅黑" pitchFamily="34" charset="-122"/>
                <a:cs typeface="Arial" charset="0"/>
              </a:rPr>
              <a:t>在较短时间间隔内，程序产生的地址往往集中在存储器的一个很小范围，这种现象称为</a:t>
            </a:r>
            <a:r>
              <a:rPr lang="zh-CN" altLang="en-US" sz="2000" dirty="0">
                <a:solidFill>
                  <a:srgbClr val="FF0000"/>
                </a:solidFill>
                <a:latin typeface="微软雅黑" pitchFamily="34" charset="-122"/>
                <a:ea typeface="微软雅黑" pitchFamily="34" charset="-122"/>
                <a:cs typeface="Arial" charset="0"/>
              </a:rPr>
              <a:t>程序访问的局部性</a:t>
            </a:r>
            <a:endParaRPr lang="zh-CN" altLang="en-US" sz="2000" dirty="0">
              <a:solidFill>
                <a:srgbClr val="FF0000"/>
              </a:solidFill>
              <a:latin typeface="微软雅黑" pitchFamily="34" charset="-122"/>
              <a:ea typeface="微软雅黑" pitchFamily="34" charset="-122"/>
              <a:cs typeface="Arial" charset="0"/>
            </a:endParaRPr>
          </a:p>
          <a:p>
            <a:pPr marL="342900" indent="-342900" eaLnBrk="1" hangingPunct="1">
              <a:lnSpc>
                <a:spcPct val="125000"/>
              </a:lnSpc>
              <a:spcBef>
                <a:spcPts val="300"/>
              </a:spcBef>
              <a:buFont typeface="Wingdings" charset="2"/>
              <a:buChar char="Ø"/>
            </a:pPr>
            <a:r>
              <a:rPr lang="zh-CN" altLang="en-US" sz="2000" b="1" dirty="0">
                <a:latin typeface="微软雅黑" pitchFamily="34" charset="-122"/>
                <a:ea typeface="微软雅黑" pitchFamily="34" charset="-122"/>
                <a:cs typeface="Arial" charset="0"/>
              </a:rPr>
              <a:t>程序具有访问局部性特征的原因</a:t>
            </a:r>
            <a:endParaRPr lang="zh-CN" altLang="en-US" sz="2000" b="1" dirty="0">
              <a:latin typeface="微软雅黑" pitchFamily="34" charset="-122"/>
              <a:ea typeface="微软雅黑" pitchFamily="34" charset="-122"/>
              <a:cs typeface="Arial" charset="0"/>
            </a:endParaRPr>
          </a:p>
          <a:p>
            <a:pPr marL="914400" lvl="1" indent="-457200" eaLnBrk="1" hangingPunct="1">
              <a:lnSpc>
                <a:spcPct val="125000"/>
              </a:lnSpc>
              <a:spcBef>
                <a:spcPts val="300"/>
              </a:spcBef>
              <a:buFont typeface="Wingdings" charset="2"/>
              <a:buChar char="ü"/>
            </a:pPr>
            <a:r>
              <a:rPr lang="zh-CN" altLang="en-US" sz="2000" dirty="0">
                <a:latin typeface="微软雅黑" pitchFamily="34" charset="-122"/>
                <a:ea typeface="微软雅黑" pitchFamily="34" charset="-122"/>
                <a:cs typeface="Arial" charset="0"/>
              </a:rPr>
              <a:t>指令：指令按序存放，地址连续，循环程序段或子程序段重复执行。</a:t>
            </a:r>
            <a:endParaRPr lang="zh-CN" altLang="en-US" sz="2000" dirty="0">
              <a:latin typeface="微软雅黑" pitchFamily="34" charset="-122"/>
              <a:ea typeface="微软雅黑" pitchFamily="34" charset="-122"/>
              <a:cs typeface="Arial" charset="0"/>
            </a:endParaRPr>
          </a:p>
          <a:p>
            <a:pPr marL="914400" lvl="1" indent="-457200" eaLnBrk="1" hangingPunct="1">
              <a:lnSpc>
                <a:spcPct val="125000"/>
              </a:lnSpc>
              <a:spcBef>
                <a:spcPts val="300"/>
              </a:spcBef>
              <a:buFont typeface="Wingdings" charset="2"/>
              <a:buChar char="ü"/>
            </a:pPr>
            <a:r>
              <a:rPr lang="zh-CN" altLang="en-US" sz="2000" dirty="0">
                <a:latin typeface="微软雅黑" pitchFamily="34" charset="-122"/>
                <a:ea typeface="微软雅黑" pitchFamily="34" charset="-122"/>
                <a:cs typeface="Arial" charset="0"/>
              </a:rPr>
              <a:t>数据：连续存放，数组元素重复、按序访问</a:t>
            </a:r>
            <a:endParaRPr lang="zh-CN" altLang="en-US" sz="2000" dirty="0">
              <a:latin typeface="微软雅黑" pitchFamily="34" charset="-122"/>
              <a:ea typeface="微软雅黑" pitchFamily="34" charset="-122"/>
              <a:cs typeface="Arial"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7.6.1 </a:t>
            </a:r>
            <a:r>
              <a:rPr lang="zh-CN" altLang="en-US" dirty="0"/>
              <a:t>程序访问的局部性</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03463" y="1124744"/>
            <a:ext cx="9040537" cy="2939266"/>
          </a:xfrm>
          <a:prstGeom prst="rect">
            <a:avLst/>
          </a:prstGeom>
        </p:spPr>
        <p:txBody>
          <a:bodyPr wrap="square">
            <a:spAutoFit/>
          </a:bodyPr>
          <a:lstStyle/>
          <a:p>
            <a:pPr marL="342900" indent="-342900" eaLnBrk="1" hangingPunct="1">
              <a:lnSpc>
                <a:spcPct val="125000"/>
              </a:lnSpc>
              <a:spcBef>
                <a:spcPts val="300"/>
              </a:spcBef>
              <a:buFont typeface="Wingdings" charset="2"/>
              <a:buChar char="Ø"/>
            </a:pPr>
            <a:r>
              <a:rPr lang="zh-CN" altLang="en-US" sz="2000" b="1" dirty="0">
                <a:latin typeface="Comic Sans MS" pitchFamily="2" charset="0"/>
                <a:ea typeface="微软雅黑" pitchFamily="34" charset="-122"/>
                <a:cs typeface="Arial" charset="0"/>
              </a:rPr>
              <a:t>程序访问局部性分为</a:t>
            </a:r>
            <a:r>
              <a:rPr lang="zh-CN" altLang="en-US" sz="2000" b="1" dirty="0">
                <a:solidFill>
                  <a:srgbClr val="FF0000"/>
                </a:solidFill>
                <a:latin typeface="Comic Sans MS" pitchFamily="2" charset="0"/>
                <a:ea typeface="微软雅黑" pitchFamily="34" charset="-122"/>
                <a:cs typeface="Arial" charset="0"/>
              </a:rPr>
              <a:t>空间局部性</a:t>
            </a:r>
            <a:r>
              <a:rPr lang="zh-CN" altLang="en-US" sz="2000" b="1" dirty="0">
                <a:latin typeface="Comic Sans MS" pitchFamily="2" charset="0"/>
                <a:ea typeface="微软雅黑" pitchFamily="34" charset="-122"/>
                <a:cs typeface="Arial" charset="0"/>
              </a:rPr>
              <a:t>和</a:t>
            </a:r>
            <a:r>
              <a:rPr lang="zh-CN" altLang="en-US" sz="2000" b="1" dirty="0">
                <a:solidFill>
                  <a:srgbClr val="FF0000"/>
                </a:solidFill>
                <a:latin typeface="Comic Sans MS" pitchFamily="2" charset="0"/>
                <a:ea typeface="微软雅黑" pitchFamily="34" charset="-122"/>
                <a:cs typeface="Arial" charset="0"/>
              </a:rPr>
              <a:t>时间局部</a:t>
            </a:r>
            <a:r>
              <a:rPr lang="zh-CN" altLang="en-US" sz="2000" b="1" dirty="0">
                <a:latin typeface="Comic Sans MS" pitchFamily="2" charset="0"/>
                <a:ea typeface="微软雅黑" pitchFamily="34" charset="-122"/>
                <a:cs typeface="Arial" charset="0"/>
              </a:rPr>
              <a:t>性</a:t>
            </a:r>
            <a:endParaRPr lang="en-US" altLang="zh-CN" sz="2000" b="1" dirty="0">
              <a:latin typeface="Comic Sans MS" pitchFamily="2" charset="0"/>
              <a:ea typeface="微软雅黑" pitchFamily="34" charset="-122"/>
              <a:cs typeface="Arial" charset="0"/>
            </a:endParaRPr>
          </a:p>
          <a:p>
            <a:pPr marL="800100" lvl="1" indent="-342900">
              <a:lnSpc>
                <a:spcPct val="125000"/>
              </a:lnSpc>
              <a:spcBef>
                <a:spcPts val="300"/>
              </a:spcBef>
              <a:buFont typeface="Wingdings" charset="2"/>
              <a:buChar char="ü"/>
            </a:pPr>
            <a:r>
              <a:rPr lang="zh-CN" altLang="en-US" sz="2000" dirty="0">
                <a:solidFill>
                  <a:srgbClr val="FF0000"/>
                </a:solidFill>
                <a:latin typeface="Comic Sans MS" pitchFamily="2" charset="0"/>
                <a:ea typeface="微软雅黑" pitchFamily="34" charset="-122"/>
                <a:cs typeface="Arial" charset="0"/>
              </a:rPr>
              <a:t>时间局部性（</a:t>
            </a:r>
            <a:r>
              <a:rPr lang="en-US" altLang="zh-CN" sz="2000" dirty="0">
                <a:solidFill>
                  <a:srgbClr val="FF0000"/>
                </a:solidFill>
                <a:latin typeface="Comic Sans MS" pitchFamily="2" charset="0"/>
                <a:ea typeface="微软雅黑" pitchFamily="34" charset="-122"/>
                <a:cs typeface="Arial" charset="0"/>
              </a:rPr>
              <a:t>Temporal Locality</a:t>
            </a:r>
            <a:r>
              <a:rPr lang="zh-CN" altLang="en-US" sz="2000" dirty="0">
                <a:solidFill>
                  <a:srgbClr val="FF0000"/>
                </a:solidFill>
                <a:latin typeface="Comic Sans MS" pitchFamily="2" charset="0"/>
                <a:ea typeface="微软雅黑" pitchFamily="34" charset="-122"/>
                <a:cs typeface="Arial" charset="0"/>
              </a:rPr>
              <a:t>）：</a:t>
            </a:r>
            <a:r>
              <a:rPr lang="zh-CN" altLang="en-US" sz="2000" dirty="0">
                <a:latin typeface="Comic Sans MS" pitchFamily="2" charset="0"/>
                <a:ea typeface="微软雅黑" pitchFamily="34" charset="-122"/>
                <a:cs typeface="Arial" charset="0"/>
              </a:rPr>
              <a:t>刚被访问过的单元很可能不久又被访问</a:t>
            </a:r>
            <a:endParaRPr lang="zh-CN" altLang="en-US" sz="2000" dirty="0">
              <a:latin typeface="Comic Sans MS" pitchFamily="2" charset="0"/>
              <a:ea typeface="微软雅黑" pitchFamily="34" charset="-122"/>
              <a:cs typeface="Arial" charset="0"/>
            </a:endParaRPr>
          </a:p>
          <a:p>
            <a:pPr marL="1257300" lvl="2" indent="-342900">
              <a:lnSpc>
                <a:spcPct val="125000"/>
              </a:lnSpc>
              <a:spcBef>
                <a:spcPts val="300"/>
              </a:spcBef>
              <a:buFont typeface="Arial" charset="0"/>
              <a:buChar char="•"/>
            </a:pPr>
            <a:r>
              <a:rPr lang="zh-CN" altLang="en-US" sz="2000" dirty="0">
                <a:latin typeface="Comic Sans MS" pitchFamily="2" charset="0"/>
                <a:ea typeface="微软雅黑" pitchFamily="34" charset="-122"/>
                <a:cs typeface="Arial" charset="0"/>
              </a:rPr>
              <a:t>做法：让最近被访问过的信息保留在靠近</a:t>
            </a:r>
            <a:r>
              <a:rPr lang="en-US" altLang="zh-CN" sz="2000" dirty="0">
                <a:latin typeface="Comic Sans MS" pitchFamily="2" charset="0"/>
                <a:ea typeface="微软雅黑" pitchFamily="34" charset="-122"/>
                <a:cs typeface="Arial" charset="0"/>
              </a:rPr>
              <a:t>CPU</a:t>
            </a:r>
            <a:r>
              <a:rPr lang="zh-CN" altLang="en-US" sz="2000" dirty="0">
                <a:latin typeface="Comic Sans MS" pitchFamily="2" charset="0"/>
                <a:ea typeface="微软雅黑" pitchFamily="34" charset="-122"/>
                <a:cs typeface="Arial" charset="0"/>
              </a:rPr>
              <a:t>的存储器中</a:t>
            </a:r>
            <a:endParaRPr lang="zh-CN" altLang="en-US" sz="2000" dirty="0">
              <a:latin typeface="Comic Sans MS" pitchFamily="2" charset="0"/>
              <a:ea typeface="微软雅黑" pitchFamily="34" charset="-122"/>
              <a:cs typeface="Arial" charset="0"/>
            </a:endParaRPr>
          </a:p>
          <a:p>
            <a:pPr marL="800100" lvl="1" indent="-342900">
              <a:lnSpc>
                <a:spcPct val="125000"/>
              </a:lnSpc>
              <a:spcBef>
                <a:spcPts val="300"/>
              </a:spcBef>
              <a:buFont typeface="Wingdings" charset="2"/>
              <a:buChar char="ü"/>
            </a:pPr>
            <a:r>
              <a:rPr lang="zh-CN" altLang="en-US" sz="2000" dirty="0">
                <a:solidFill>
                  <a:srgbClr val="FF0000"/>
                </a:solidFill>
                <a:latin typeface="Comic Sans MS" pitchFamily="2" charset="0"/>
                <a:ea typeface="微软雅黑" pitchFamily="34" charset="-122"/>
                <a:cs typeface="Arial" charset="0"/>
              </a:rPr>
              <a:t>空间局部性 （</a:t>
            </a:r>
            <a:r>
              <a:rPr lang="en-US" altLang="zh-CN" sz="2000" dirty="0">
                <a:solidFill>
                  <a:srgbClr val="FF0000"/>
                </a:solidFill>
                <a:latin typeface="Comic Sans MS" pitchFamily="2" charset="0"/>
                <a:ea typeface="微软雅黑" pitchFamily="34" charset="-122"/>
                <a:cs typeface="Arial" charset="0"/>
              </a:rPr>
              <a:t>Spatial Locality</a:t>
            </a:r>
            <a:r>
              <a:rPr lang="zh-CN" altLang="en-US" sz="2000" dirty="0">
                <a:solidFill>
                  <a:srgbClr val="FF0000"/>
                </a:solidFill>
                <a:latin typeface="Comic Sans MS" pitchFamily="2" charset="0"/>
                <a:ea typeface="微软雅黑" pitchFamily="34" charset="-122"/>
                <a:cs typeface="Arial" charset="0"/>
              </a:rPr>
              <a:t>）：</a:t>
            </a:r>
            <a:r>
              <a:rPr lang="zh-CN" altLang="en-US" sz="2000" dirty="0">
                <a:latin typeface="Comic Sans MS" pitchFamily="2" charset="0"/>
                <a:ea typeface="微软雅黑" pitchFamily="34" charset="-122"/>
                <a:cs typeface="Arial" charset="0"/>
              </a:rPr>
              <a:t>刚被访问过的单元的邻近单元很可能不久被访问</a:t>
            </a:r>
            <a:endParaRPr lang="en-US" altLang="zh-CN" sz="2000" dirty="0">
              <a:latin typeface="Comic Sans MS" pitchFamily="2" charset="0"/>
              <a:ea typeface="微软雅黑" pitchFamily="34" charset="-122"/>
              <a:cs typeface="Arial" charset="0"/>
            </a:endParaRPr>
          </a:p>
          <a:p>
            <a:pPr marL="1257300" lvl="2" indent="-342900">
              <a:lnSpc>
                <a:spcPct val="125000"/>
              </a:lnSpc>
              <a:spcBef>
                <a:spcPts val="300"/>
              </a:spcBef>
              <a:buFont typeface="Arial" charset="0"/>
              <a:buChar char="•"/>
            </a:pPr>
            <a:r>
              <a:rPr lang="zh-CN" altLang="en-US" sz="2000" dirty="0">
                <a:latin typeface="Comic Sans MS" pitchFamily="2" charset="0"/>
                <a:ea typeface="微软雅黑" pitchFamily="34" charset="-122"/>
                <a:cs typeface="Arial" charset="0"/>
              </a:rPr>
              <a:t>做法：将刚被访问过的单元的邻近单元调到靠近</a:t>
            </a:r>
            <a:r>
              <a:rPr lang="en-US" altLang="zh-CN" sz="2000" dirty="0">
                <a:latin typeface="Comic Sans MS" pitchFamily="2" charset="0"/>
                <a:ea typeface="微软雅黑" pitchFamily="34" charset="-122"/>
                <a:cs typeface="Arial" charset="0"/>
              </a:rPr>
              <a:t>CPU</a:t>
            </a:r>
            <a:r>
              <a:rPr lang="zh-CN" altLang="en-US" sz="2000" dirty="0">
                <a:latin typeface="Comic Sans MS" pitchFamily="2" charset="0"/>
                <a:ea typeface="微软雅黑" pitchFamily="34" charset="-122"/>
                <a:cs typeface="Arial" charset="0"/>
              </a:rPr>
              <a:t>的存储器中</a:t>
            </a:r>
            <a:endParaRPr lang="zh-CN" altLang="en-US" sz="2000" dirty="0">
              <a:latin typeface="Comic Sans MS" pitchFamily="2" charset="0"/>
              <a:ea typeface="微软雅黑" pitchFamily="34" charset="-122"/>
              <a:cs typeface="Arial" charset="0"/>
            </a:endParaRPr>
          </a:p>
        </p:txBody>
      </p:sp>
      <p:sp>
        <p:nvSpPr>
          <p:cNvPr id="8" name="矩形 7"/>
          <p:cNvSpPr/>
          <p:nvPr/>
        </p:nvSpPr>
        <p:spPr>
          <a:xfrm>
            <a:off x="103462" y="4139495"/>
            <a:ext cx="8933033" cy="1769715"/>
          </a:xfrm>
          <a:prstGeom prst="rect">
            <a:avLst/>
          </a:prstGeom>
        </p:spPr>
        <p:txBody>
          <a:bodyPr wrap="square">
            <a:spAutoFit/>
          </a:bodyPr>
          <a:lstStyle/>
          <a:p>
            <a:pPr marL="342900" indent="-342900" eaLnBrk="1" hangingPunct="1">
              <a:lnSpc>
                <a:spcPct val="110000"/>
              </a:lnSpc>
              <a:spcBef>
                <a:spcPct val="45000"/>
              </a:spcBef>
              <a:buFont typeface="Wingdings" charset="2"/>
              <a:buChar char="Ø"/>
            </a:pPr>
            <a:r>
              <a:rPr lang="zh-CN" altLang="en-US" sz="2000" b="1" dirty="0">
                <a:latin typeface="Comic Sans MS" pitchFamily="2" charset="0"/>
                <a:ea typeface="微软雅黑" pitchFamily="34" charset="-122"/>
                <a:cs typeface="Arial" charset="0"/>
              </a:rPr>
              <a:t>为什么引入</a:t>
            </a:r>
            <a:r>
              <a:rPr lang="en-US" altLang="zh-CN" sz="2000" b="1" dirty="0">
                <a:latin typeface="Comic Sans MS" pitchFamily="2" charset="0"/>
                <a:ea typeface="微软雅黑" pitchFamily="34" charset="-122"/>
                <a:cs typeface="Arial" charset="0"/>
              </a:rPr>
              <a:t>Cache</a:t>
            </a:r>
            <a:r>
              <a:rPr lang="zh-CN" altLang="en-US" sz="2000" b="1" dirty="0">
                <a:latin typeface="Comic Sans MS" pitchFamily="2" charset="0"/>
                <a:ea typeface="微软雅黑" pitchFamily="34" charset="-122"/>
                <a:cs typeface="Arial" charset="0"/>
              </a:rPr>
              <a:t>会加快访存速度？</a:t>
            </a:r>
            <a:endParaRPr lang="zh-CN" altLang="en-US" sz="2000" b="1" dirty="0">
              <a:latin typeface="Comic Sans MS" pitchFamily="2" charset="0"/>
              <a:ea typeface="微软雅黑" pitchFamily="34" charset="-122"/>
              <a:cs typeface="Arial" charset="0"/>
            </a:endParaRPr>
          </a:p>
          <a:p>
            <a:pPr lvl="1" eaLnBrk="1" hangingPunct="1">
              <a:lnSpc>
                <a:spcPct val="130000"/>
              </a:lnSpc>
              <a:spcBef>
                <a:spcPct val="45000"/>
              </a:spcBef>
            </a:pPr>
            <a:r>
              <a:rPr lang="zh-CN" altLang="en-US" sz="2000" dirty="0">
                <a:latin typeface="Comic Sans MS" pitchFamily="2" charset="0"/>
                <a:ea typeface="微软雅黑" pitchFamily="34" charset="-122"/>
                <a:cs typeface="Arial" charset="0"/>
              </a:rPr>
              <a:t>在</a:t>
            </a:r>
            <a:r>
              <a:rPr lang="en-US" altLang="zh-CN" sz="2000" dirty="0">
                <a:latin typeface="Comic Sans MS" pitchFamily="2" charset="0"/>
                <a:ea typeface="微软雅黑" pitchFamily="34" charset="-122"/>
                <a:cs typeface="Arial" charset="0"/>
              </a:rPr>
              <a:t>CPU</a:t>
            </a:r>
            <a:r>
              <a:rPr lang="zh-CN" altLang="en-US" sz="2000" dirty="0">
                <a:latin typeface="Comic Sans MS" pitchFamily="2" charset="0"/>
                <a:ea typeface="微软雅黑" pitchFamily="34" charset="-122"/>
                <a:cs typeface="Arial" charset="0"/>
              </a:rPr>
              <a:t>和主存之间设置一个快速小容量的存储器，其中总是存放最活跃（被频繁访问）的程序和数据，由于程序访问的局部性特征，大多数情况下，</a:t>
            </a:r>
            <a:r>
              <a:rPr lang="en-US" altLang="zh-CN" sz="2000" dirty="0">
                <a:latin typeface="Comic Sans MS" pitchFamily="2" charset="0"/>
                <a:ea typeface="微软雅黑" pitchFamily="34" charset="-122"/>
                <a:cs typeface="Arial" charset="0"/>
              </a:rPr>
              <a:t>CPU</a:t>
            </a:r>
            <a:r>
              <a:rPr lang="zh-CN" altLang="en-US" sz="2000" dirty="0">
                <a:latin typeface="Comic Sans MS" pitchFamily="2" charset="0"/>
                <a:ea typeface="微软雅黑" pitchFamily="34" charset="-122"/>
                <a:cs typeface="Arial" charset="0"/>
              </a:rPr>
              <a:t>能直接从这个高速缓存中取得指令和数据，而不必访问主存。</a:t>
            </a:r>
            <a:endParaRPr lang="zh-CN" altLang="en-US" sz="2000" dirty="0">
              <a:latin typeface="Comic Sans MS" pitchFamily="2" charset="0"/>
              <a:ea typeface="微软雅黑" pitchFamily="34" charset="-122"/>
              <a:cs typeface="Arial" charset="0"/>
            </a:endParaRPr>
          </a:p>
        </p:txBody>
      </p:sp>
      <p:sp>
        <p:nvSpPr>
          <p:cNvPr id="9" name="Text Box 4"/>
          <p:cNvSpPr txBox="1">
            <a:spLocks noChangeArrowheads="1"/>
          </p:cNvSpPr>
          <p:nvPr/>
        </p:nvSpPr>
        <p:spPr bwMode="auto">
          <a:xfrm>
            <a:off x="1547664" y="6021288"/>
            <a:ext cx="7056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kumimoji="1" lang="zh-CN" altLang="en-US" sz="2400" b="1" dirty="0">
                <a:solidFill>
                  <a:srgbClr val="FF0000"/>
                </a:solidFill>
                <a:latin typeface="微软雅黑" pitchFamily="34" charset="-122"/>
                <a:ea typeface="微软雅黑" pitchFamily="34" charset="-122"/>
              </a:rPr>
              <a:t>这个高速缓存就是位于主存和</a:t>
            </a:r>
            <a:r>
              <a:rPr kumimoji="1" lang="en-US" altLang="zh-CN" sz="2400" b="1" dirty="0">
                <a:solidFill>
                  <a:srgbClr val="FF0000"/>
                </a:solidFill>
                <a:latin typeface="微软雅黑" pitchFamily="34" charset="-122"/>
                <a:ea typeface="微软雅黑" pitchFamily="34" charset="-122"/>
              </a:rPr>
              <a:t>CPU</a:t>
            </a:r>
            <a:r>
              <a:rPr kumimoji="1" lang="zh-CN" altLang="en-US" sz="2400" b="1" dirty="0">
                <a:solidFill>
                  <a:srgbClr val="FF0000"/>
                </a:solidFill>
                <a:latin typeface="微软雅黑" pitchFamily="34" charset="-122"/>
                <a:ea typeface="微软雅黑" pitchFamily="34" charset="-122"/>
              </a:rPr>
              <a:t>之间的</a:t>
            </a:r>
            <a:r>
              <a:rPr kumimoji="1" lang="en-US" altLang="zh-CN" sz="2400" b="1" dirty="0">
                <a:solidFill>
                  <a:srgbClr val="FF0000"/>
                </a:solidFill>
                <a:latin typeface="微软雅黑" pitchFamily="34" charset="-122"/>
                <a:ea typeface="微软雅黑" pitchFamily="34" charset="-122"/>
              </a:rPr>
              <a:t>Cache</a:t>
            </a:r>
            <a:r>
              <a:rPr kumimoji="1" lang="zh-CN" altLang="en-US" sz="2400" b="1" dirty="0">
                <a:solidFill>
                  <a:srgbClr val="FF0000"/>
                </a:solidFill>
                <a:latin typeface="微软雅黑" pitchFamily="34" charset="-122"/>
                <a:ea typeface="微软雅黑" pitchFamily="34" charset="-122"/>
              </a:rPr>
              <a:t>！</a:t>
            </a:r>
            <a:endParaRPr kumimoji="1" lang="zh-CN" altLang="en-US" sz="24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0" dur="500"/>
                                        <p:tgtEl>
                                          <p:spTgt spid="7">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3" dur="500"/>
                                        <p:tgtEl>
                                          <p:spTgt spid="7">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randombar(horizontal)">
                                      <p:cBhvr>
                                        <p:cTn id="16" dur="500"/>
                                        <p:tgtEl>
                                          <p:spTgt spid="7">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7.6.1 </a:t>
            </a:r>
            <a:r>
              <a:rPr lang="zh-CN" altLang="en-US" dirty="0"/>
              <a:t>程序访问的局部性</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Rectangle 3"/>
          <p:cNvSpPr>
            <a:spLocks noChangeArrowheads="1"/>
          </p:cNvSpPr>
          <p:nvPr/>
        </p:nvSpPr>
        <p:spPr bwMode="auto">
          <a:xfrm>
            <a:off x="3627438" y="960710"/>
            <a:ext cx="2565400" cy="1333500"/>
          </a:xfrm>
          <a:prstGeom prst="rect">
            <a:avLst/>
          </a:prstGeom>
          <a:solidFill>
            <a:schemeClr val="bg1"/>
          </a:solidFill>
          <a:ln w="25400">
            <a:solidFill>
              <a:schemeClr val="hlink"/>
            </a:solidFill>
            <a:miter lim="800000"/>
          </a:ln>
        </p:spPr>
        <p:txBody>
          <a:bodyPr lIns="89140" tIns="43777" rIns="89140" bIns="43777">
            <a:spAutoFit/>
          </a:bodyPr>
          <a:lstStyle>
            <a:lvl1pPr defTabSz="-635">
              <a:tabLst>
                <a:tab pos="457200" algn="l"/>
              </a:tabLst>
              <a:defRPr sz="1600">
                <a:solidFill>
                  <a:schemeClr val="tx1"/>
                </a:solidFill>
                <a:latin typeface="Arial" charset="0"/>
              </a:defRPr>
            </a:lvl1pPr>
            <a:lvl2pPr marL="742950" indent="-285750" defTabSz="-635">
              <a:tabLst>
                <a:tab pos="457200" algn="l"/>
              </a:tabLst>
              <a:defRPr sz="1600">
                <a:solidFill>
                  <a:schemeClr val="tx1"/>
                </a:solidFill>
                <a:latin typeface="Arial" charset="0"/>
              </a:defRPr>
            </a:lvl2pPr>
            <a:lvl3pPr marL="1143000" indent="-228600" defTabSz="-635">
              <a:tabLst>
                <a:tab pos="457200" algn="l"/>
              </a:tabLst>
              <a:defRPr sz="1600">
                <a:solidFill>
                  <a:schemeClr val="tx1"/>
                </a:solidFill>
                <a:latin typeface="Arial" charset="0"/>
              </a:defRPr>
            </a:lvl3pPr>
            <a:lvl4pPr marL="1600200" indent="-228600" defTabSz="-635">
              <a:tabLst>
                <a:tab pos="457200" algn="l"/>
              </a:tabLst>
              <a:defRPr sz="1600">
                <a:solidFill>
                  <a:schemeClr val="tx1"/>
                </a:solidFill>
                <a:latin typeface="Arial" charset="0"/>
              </a:defRPr>
            </a:lvl4pPr>
            <a:lvl5pPr marL="2057400" indent="-228600" defTabSz="-635">
              <a:tabLst>
                <a:tab pos="457200" algn="l"/>
              </a:tabLst>
              <a:defRPr sz="1600">
                <a:solidFill>
                  <a:schemeClr val="tx1"/>
                </a:solidFill>
                <a:latin typeface="Arial" charset="0"/>
              </a:defRPr>
            </a:lvl5pPr>
            <a:lvl6pPr marL="2514600" indent="-228600" defTabSz="-635" eaLnBrk="0" fontAlgn="base" hangingPunct="0">
              <a:spcBef>
                <a:spcPct val="0"/>
              </a:spcBef>
              <a:spcAft>
                <a:spcPct val="0"/>
              </a:spcAft>
              <a:tabLst>
                <a:tab pos="457200" algn="l"/>
              </a:tabLst>
              <a:defRPr sz="1600">
                <a:solidFill>
                  <a:schemeClr val="tx1"/>
                </a:solidFill>
                <a:latin typeface="Arial" charset="0"/>
              </a:defRPr>
            </a:lvl6pPr>
            <a:lvl7pPr marL="2971800" indent="-228600" defTabSz="-635" eaLnBrk="0" fontAlgn="base" hangingPunct="0">
              <a:spcBef>
                <a:spcPct val="0"/>
              </a:spcBef>
              <a:spcAft>
                <a:spcPct val="0"/>
              </a:spcAft>
              <a:tabLst>
                <a:tab pos="457200" algn="l"/>
              </a:tabLst>
              <a:defRPr sz="1600">
                <a:solidFill>
                  <a:schemeClr val="tx1"/>
                </a:solidFill>
                <a:latin typeface="Arial" charset="0"/>
              </a:defRPr>
            </a:lvl7pPr>
            <a:lvl8pPr marL="3429000" indent="-228600" defTabSz="-635" eaLnBrk="0" fontAlgn="base" hangingPunct="0">
              <a:spcBef>
                <a:spcPct val="0"/>
              </a:spcBef>
              <a:spcAft>
                <a:spcPct val="0"/>
              </a:spcAft>
              <a:tabLst>
                <a:tab pos="457200" algn="l"/>
              </a:tabLst>
              <a:defRPr sz="1600">
                <a:solidFill>
                  <a:schemeClr val="tx1"/>
                </a:solidFill>
                <a:latin typeface="Arial" charset="0"/>
              </a:defRPr>
            </a:lvl8pPr>
            <a:lvl9pPr marL="3886200" indent="-228600" defTabSz="-635" eaLnBrk="0" fontAlgn="base" hangingPunct="0">
              <a:spcBef>
                <a:spcPct val="0"/>
              </a:spcBef>
              <a:spcAft>
                <a:spcPct val="0"/>
              </a:spcAft>
              <a:tabLst>
                <a:tab pos="457200" algn="l"/>
              </a:tabLst>
              <a:defRPr sz="1600">
                <a:solidFill>
                  <a:schemeClr val="tx1"/>
                </a:solidFill>
                <a:latin typeface="Arial" charset="0"/>
              </a:defRPr>
            </a:lvl9pPr>
          </a:lstStyle>
          <a:p>
            <a:r>
              <a:rPr lang="en-US" altLang="zh-TW" sz="2000" b="1">
                <a:ea typeface="PMingLiU" pitchFamily="18" charset="-120"/>
              </a:rPr>
              <a:t>sum = 0;</a:t>
            </a:r>
            <a:endParaRPr lang="en-US" altLang="zh-TW" sz="2000" b="1">
              <a:ea typeface="PMingLiU" pitchFamily="18" charset="-120"/>
            </a:endParaRPr>
          </a:p>
          <a:p>
            <a:r>
              <a:rPr lang="en-US" altLang="zh-TW" sz="2000" b="1">
                <a:ea typeface="PMingLiU" pitchFamily="18" charset="-120"/>
              </a:rPr>
              <a:t>for (i = 0; i &lt; n; i++)</a:t>
            </a:r>
            <a:endParaRPr lang="en-US" altLang="zh-TW" sz="2000" b="1">
              <a:ea typeface="PMingLiU" pitchFamily="18" charset="-120"/>
            </a:endParaRPr>
          </a:p>
          <a:p>
            <a:r>
              <a:rPr lang="en-US" altLang="zh-TW" sz="2000" b="1">
                <a:ea typeface="PMingLiU" pitchFamily="18" charset="-120"/>
              </a:rPr>
              <a:t>	sum += a[i];</a:t>
            </a:r>
            <a:endParaRPr lang="en-US" altLang="zh-TW" sz="2000" b="1">
              <a:ea typeface="PMingLiU" pitchFamily="18" charset="-120"/>
            </a:endParaRPr>
          </a:p>
          <a:p>
            <a:r>
              <a:rPr lang="en-US" altLang="zh-TW" sz="2000" b="1">
                <a:ea typeface="PMingLiU" pitchFamily="18" charset="-120"/>
              </a:rPr>
              <a:t>*v = sum;</a:t>
            </a:r>
            <a:endParaRPr lang="en-US" altLang="zh-TW" sz="2000" b="1">
              <a:ea typeface="PMingLiU" pitchFamily="18" charset="-120"/>
            </a:endParaRPr>
          </a:p>
        </p:txBody>
      </p:sp>
      <p:sp>
        <p:nvSpPr>
          <p:cNvPr id="10" name="Rectangle 5"/>
          <p:cNvSpPr>
            <a:spLocks noChangeArrowheads="1"/>
          </p:cNvSpPr>
          <p:nvPr/>
        </p:nvSpPr>
        <p:spPr bwMode="auto">
          <a:xfrm>
            <a:off x="167531" y="5407023"/>
            <a:ext cx="5759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9140" tIns="43777" rIns="89140" bIns="43777"/>
          <a:lstStyle>
            <a:lvl1pPr marL="225425" indent="-225425" defTabSz="895350">
              <a:defRPr sz="1600">
                <a:solidFill>
                  <a:schemeClr val="tx1"/>
                </a:solidFill>
                <a:latin typeface="Arial" charset="0"/>
              </a:defRPr>
            </a:lvl1pPr>
            <a:lvl2pPr marL="742950" indent="-285750" defTabSz="895350">
              <a:defRPr sz="1600">
                <a:solidFill>
                  <a:schemeClr val="tx1"/>
                </a:solidFill>
                <a:latin typeface="Arial" charset="0"/>
              </a:defRPr>
            </a:lvl2pPr>
            <a:lvl3pPr marL="1143000" indent="-228600" defTabSz="895350">
              <a:defRPr sz="1600">
                <a:solidFill>
                  <a:schemeClr val="tx1"/>
                </a:solidFill>
                <a:latin typeface="Arial" charset="0"/>
              </a:defRPr>
            </a:lvl3pPr>
            <a:lvl4pPr marL="1600200" indent="-228600" defTabSz="895350">
              <a:defRPr sz="1600">
                <a:solidFill>
                  <a:schemeClr val="tx1"/>
                </a:solidFill>
                <a:latin typeface="Arial" charset="0"/>
              </a:defRPr>
            </a:lvl4pPr>
            <a:lvl5pPr marL="2057400" indent="-228600" defTabSz="895350">
              <a:defRPr sz="1600">
                <a:solidFill>
                  <a:schemeClr val="tx1"/>
                </a:solidFill>
                <a:latin typeface="Arial" charset="0"/>
              </a:defRPr>
            </a:lvl5pPr>
            <a:lvl6pPr marL="2514600" indent="-228600" defTabSz="895350" eaLnBrk="0" fontAlgn="base" hangingPunct="0">
              <a:spcBef>
                <a:spcPct val="0"/>
              </a:spcBef>
              <a:spcAft>
                <a:spcPct val="0"/>
              </a:spcAft>
              <a:defRPr sz="1600">
                <a:solidFill>
                  <a:schemeClr val="tx1"/>
                </a:solidFill>
                <a:latin typeface="Arial" charset="0"/>
              </a:defRPr>
            </a:lvl6pPr>
            <a:lvl7pPr marL="2971800" indent="-228600" defTabSz="895350" eaLnBrk="0" fontAlgn="base" hangingPunct="0">
              <a:spcBef>
                <a:spcPct val="0"/>
              </a:spcBef>
              <a:spcAft>
                <a:spcPct val="0"/>
              </a:spcAft>
              <a:defRPr sz="1600">
                <a:solidFill>
                  <a:schemeClr val="tx1"/>
                </a:solidFill>
                <a:latin typeface="Arial" charset="0"/>
              </a:defRPr>
            </a:lvl7pPr>
            <a:lvl8pPr marL="3429000" indent="-228600" defTabSz="895350" eaLnBrk="0" fontAlgn="base" hangingPunct="0">
              <a:spcBef>
                <a:spcPct val="0"/>
              </a:spcBef>
              <a:spcAft>
                <a:spcPct val="0"/>
              </a:spcAft>
              <a:defRPr sz="1600">
                <a:solidFill>
                  <a:schemeClr val="tx1"/>
                </a:solidFill>
                <a:latin typeface="Arial" charset="0"/>
              </a:defRPr>
            </a:lvl8pPr>
            <a:lvl9pPr marL="3886200" indent="-228600" defTabSz="895350" eaLnBrk="0" fontAlgn="base" hangingPunct="0">
              <a:spcBef>
                <a:spcPct val="0"/>
              </a:spcBef>
              <a:spcAft>
                <a:spcPct val="0"/>
              </a:spcAft>
              <a:defRPr sz="1600">
                <a:solidFill>
                  <a:schemeClr val="tx1"/>
                </a:solidFill>
                <a:latin typeface="Arial" charset="0"/>
              </a:defRPr>
            </a:lvl9pPr>
          </a:lstStyle>
          <a:p>
            <a:pPr eaLnBrk="1" hangingPunct="1">
              <a:spcBef>
                <a:spcPct val="20000"/>
              </a:spcBef>
              <a:buClr>
                <a:schemeClr val="accent1"/>
              </a:buClr>
              <a:buSzPct val="80000"/>
              <a:buFont typeface="Wingdings" charset="2"/>
              <a:buNone/>
            </a:pPr>
            <a:r>
              <a:rPr kumimoji="1" lang="zh-CN" altLang="en-US" sz="2000" b="1" dirty="0">
                <a:solidFill>
                  <a:srgbClr val="0000FF"/>
                </a:solidFill>
                <a:latin typeface="微软雅黑" pitchFamily="34" charset="-122"/>
                <a:ea typeface="微软雅黑" pitchFamily="34" charset="-122"/>
              </a:rPr>
              <a:t>每条指令</a:t>
            </a:r>
            <a:r>
              <a:rPr kumimoji="1" lang="en-US" altLang="zh-CN" sz="2000" b="1" dirty="0">
                <a:solidFill>
                  <a:srgbClr val="0000FF"/>
                </a:solidFill>
                <a:latin typeface="微软雅黑" pitchFamily="34" charset="-122"/>
                <a:ea typeface="微软雅黑" pitchFamily="34" charset="-122"/>
              </a:rPr>
              <a:t>4</a:t>
            </a:r>
            <a:r>
              <a:rPr kumimoji="1" lang="zh-CN" altLang="en-US" sz="2000" b="1" dirty="0">
                <a:solidFill>
                  <a:srgbClr val="0000FF"/>
                </a:solidFill>
                <a:latin typeface="微软雅黑" pitchFamily="34" charset="-122"/>
                <a:ea typeface="微软雅黑" pitchFamily="34" charset="-122"/>
              </a:rPr>
              <a:t>个字节；每个数组元素</a:t>
            </a:r>
            <a:r>
              <a:rPr kumimoji="1" lang="en-US" altLang="zh-CN" sz="2000" b="1" dirty="0">
                <a:solidFill>
                  <a:srgbClr val="0000FF"/>
                </a:solidFill>
                <a:latin typeface="微软雅黑" pitchFamily="34" charset="-122"/>
                <a:ea typeface="微软雅黑" pitchFamily="34" charset="-122"/>
              </a:rPr>
              <a:t>4</a:t>
            </a:r>
            <a:r>
              <a:rPr kumimoji="1" lang="zh-CN" altLang="en-US" sz="2000" b="1" dirty="0">
                <a:solidFill>
                  <a:srgbClr val="0000FF"/>
                </a:solidFill>
                <a:latin typeface="微软雅黑" pitchFamily="34" charset="-122"/>
                <a:ea typeface="微软雅黑" pitchFamily="34" charset="-122"/>
              </a:rPr>
              <a:t>字节</a:t>
            </a:r>
            <a:endParaRPr kumimoji="1" lang="zh-CN" altLang="en-US" sz="2000" b="1" dirty="0">
              <a:solidFill>
                <a:srgbClr val="0000FF"/>
              </a:solidFill>
              <a:latin typeface="微软雅黑" pitchFamily="34" charset="-122"/>
              <a:ea typeface="微软雅黑" pitchFamily="34" charset="-122"/>
            </a:endParaRPr>
          </a:p>
          <a:p>
            <a:pPr eaLnBrk="1" hangingPunct="1">
              <a:spcBef>
                <a:spcPct val="20000"/>
              </a:spcBef>
              <a:buClr>
                <a:schemeClr val="accent1"/>
              </a:buClr>
              <a:buSzPct val="80000"/>
              <a:buFont typeface="Wingdings" charset="2"/>
              <a:buNone/>
            </a:pPr>
            <a:r>
              <a:rPr kumimoji="1" lang="zh-CN" altLang="en-US" sz="2000" b="1" dirty="0">
                <a:solidFill>
                  <a:srgbClr val="0000FF"/>
                </a:solidFill>
                <a:latin typeface="微软雅黑" pitchFamily="34" charset="-122"/>
                <a:ea typeface="微软雅黑" pitchFamily="34" charset="-122"/>
              </a:rPr>
              <a:t>指令和数组元素在内存中均连续存放</a:t>
            </a:r>
            <a:endParaRPr kumimoji="1" lang="zh-CN" altLang="en-US" sz="2000" b="1" dirty="0">
              <a:solidFill>
                <a:srgbClr val="0000FF"/>
              </a:solidFill>
              <a:latin typeface="微软雅黑" pitchFamily="34" charset="-122"/>
              <a:ea typeface="微软雅黑" pitchFamily="34" charset="-122"/>
            </a:endParaRPr>
          </a:p>
          <a:p>
            <a:pPr eaLnBrk="1" hangingPunct="1">
              <a:spcBef>
                <a:spcPct val="20000"/>
              </a:spcBef>
              <a:buClr>
                <a:schemeClr val="accent1"/>
              </a:buClr>
              <a:buSzPct val="80000"/>
              <a:buFont typeface="Wingdings" charset="2"/>
              <a:buNone/>
            </a:pPr>
            <a:r>
              <a:rPr kumimoji="1" lang="en-US" altLang="zh-CN" sz="2000" b="1" dirty="0">
                <a:solidFill>
                  <a:srgbClr val="0000FF"/>
                </a:solidFill>
                <a:latin typeface="微软雅黑" pitchFamily="34" charset="-122"/>
                <a:ea typeface="微软雅黑" pitchFamily="34" charset="-122"/>
              </a:rPr>
              <a:t>sum, </a:t>
            </a:r>
            <a:r>
              <a:rPr kumimoji="1" lang="en-US" altLang="zh-CN" sz="2000" b="1" dirty="0" err="1">
                <a:solidFill>
                  <a:srgbClr val="0000FF"/>
                </a:solidFill>
                <a:latin typeface="微软雅黑" pitchFamily="34" charset="-122"/>
                <a:ea typeface="微软雅黑" pitchFamily="34" charset="-122"/>
              </a:rPr>
              <a:t>ap</a:t>
            </a:r>
            <a:r>
              <a:rPr kumimoji="1" lang="en-US" altLang="zh-CN" sz="2000" b="1" dirty="0">
                <a:solidFill>
                  <a:srgbClr val="0000FF"/>
                </a:solidFill>
                <a:latin typeface="微软雅黑" pitchFamily="34" charset="-122"/>
                <a:ea typeface="微软雅黑" pitchFamily="34" charset="-122"/>
              </a:rPr>
              <a:t> ,</a:t>
            </a:r>
            <a:r>
              <a:rPr kumimoji="1" lang="en-US" altLang="zh-CN" sz="2000" b="1" dirty="0" err="1">
                <a:solidFill>
                  <a:srgbClr val="0000FF"/>
                </a:solidFill>
                <a:latin typeface="微软雅黑" pitchFamily="34" charset="-122"/>
                <a:ea typeface="微软雅黑" pitchFamily="34" charset="-122"/>
              </a:rPr>
              <a:t>i</a:t>
            </a:r>
            <a:r>
              <a:rPr kumimoji="1" lang="en-US" altLang="zh-CN" sz="2000" b="1" dirty="0">
                <a:solidFill>
                  <a:srgbClr val="0000FF"/>
                </a:solidFill>
                <a:latin typeface="微软雅黑" pitchFamily="34" charset="-122"/>
                <a:ea typeface="微软雅黑" pitchFamily="34" charset="-122"/>
              </a:rPr>
              <a:t>, t </a:t>
            </a:r>
            <a:r>
              <a:rPr kumimoji="1" lang="zh-CN" altLang="en-US" sz="2000" b="1" dirty="0">
                <a:solidFill>
                  <a:srgbClr val="0000FF"/>
                </a:solidFill>
                <a:latin typeface="微软雅黑" pitchFamily="34" charset="-122"/>
                <a:ea typeface="微软雅黑" pitchFamily="34" charset="-122"/>
              </a:rPr>
              <a:t>均为通用寄存器；</a:t>
            </a:r>
            <a:r>
              <a:rPr kumimoji="1" lang="en-US" altLang="zh-CN" sz="2000" b="1" dirty="0">
                <a:solidFill>
                  <a:srgbClr val="0000FF"/>
                </a:solidFill>
                <a:latin typeface="微软雅黑" pitchFamily="34" charset="-122"/>
                <a:ea typeface="微软雅黑" pitchFamily="34" charset="-122"/>
              </a:rPr>
              <a:t>A</a:t>
            </a:r>
            <a:r>
              <a:rPr kumimoji="1" lang="zh-CN" altLang="en-US" sz="2000" b="1" dirty="0">
                <a:solidFill>
                  <a:srgbClr val="0000FF"/>
                </a:solidFill>
                <a:latin typeface="微软雅黑" pitchFamily="34" charset="-122"/>
                <a:ea typeface="微软雅黑" pitchFamily="34" charset="-122"/>
              </a:rPr>
              <a:t>，</a:t>
            </a:r>
            <a:r>
              <a:rPr kumimoji="1" lang="en-US" altLang="zh-CN" sz="2000" b="1" dirty="0">
                <a:solidFill>
                  <a:srgbClr val="0000FF"/>
                </a:solidFill>
                <a:latin typeface="微软雅黑" pitchFamily="34" charset="-122"/>
                <a:ea typeface="微软雅黑" pitchFamily="34" charset="-122"/>
              </a:rPr>
              <a:t>V</a:t>
            </a:r>
            <a:r>
              <a:rPr kumimoji="1" lang="zh-CN" altLang="en-US" sz="2000" b="1" dirty="0">
                <a:solidFill>
                  <a:srgbClr val="0000FF"/>
                </a:solidFill>
                <a:latin typeface="微软雅黑" pitchFamily="34" charset="-122"/>
                <a:ea typeface="微软雅黑" pitchFamily="34" charset="-122"/>
              </a:rPr>
              <a:t>为主存地址</a:t>
            </a:r>
            <a:endParaRPr kumimoji="1" lang="zh-CN" altLang="en-US" sz="2000" b="1" dirty="0">
              <a:solidFill>
                <a:srgbClr val="0000FF"/>
              </a:solidFill>
              <a:latin typeface="微软雅黑" pitchFamily="34" charset="-122"/>
              <a:ea typeface="微软雅黑" pitchFamily="34" charset="-122"/>
            </a:endParaRPr>
          </a:p>
        </p:txBody>
      </p:sp>
      <p:sp>
        <p:nvSpPr>
          <p:cNvPr id="11" name="Rectangle 6"/>
          <p:cNvSpPr>
            <a:spLocks noChangeArrowheads="1"/>
          </p:cNvSpPr>
          <p:nvPr/>
        </p:nvSpPr>
        <p:spPr bwMode="auto">
          <a:xfrm>
            <a:off x="206375" y="2465660"/>
            <a:ext cx="5445125" cy="2860675"/>
          </a:xfrm>
          <a:prstGeom prst="rect">
            <a:avLst/>
          </a:prstGeom>
          <a:noFill/>
          <a:ln w="25400">
            <a:solidFill>
              <a:srgbClr val="339966"/>
            </a:solidFill>
            <a:miter lim="800000"/>
          </a:ln>
          <a:extLst>
            <a:ext uri="{909E8E84-426E-40DD-AFC4-6F175D3DCCD1}">
              <a14:hiddenFill xmlns:a14="http://schemas.microsoft.com/office/drawing/2010/main">
                <a:solidFill>
                  <a:srgbClr val="FFFFFF"/>
                </a:solidFill>
              </a14:hiddenFill>
            </a:ext>
          </a:extLst>
        </p:spPr>
        <p:txBody>
          <a:bodyPr lIns="89140" tIns="43777" rIns="89140" bIns="43777">
            <a:spAutoFit/>
          </a:bodyPr>
          <a:lstStyle>
            <a:lvl1pPr defTabSz="-635">
              <a:tabLst>
                <a:tab pos="520700" algn="l"/>
                <a:tab pos="1257300" algn="l"/>
              </a:tabLst>
              <a:defRPr sz="1600">
                <a:solidFill>
                  <a:schemeClr val="tx1"/>
                </a:solidFill>
                <a:latin typeface="Arial" charset="0"/>
              </a:defRPr>
            </a:lvl1pPr>
            <a:lvl2pPr marL="742950" indent="-285750" defTabSz="-635">
              <a:tabLst>
                <a:tab pos="520700" algn="l"/>
                <a:tab pos="1257300" algn="l"/>
              </a:tabLst>
              <a:defRPr sz="1600">
                <a:solidFill>
                  <a:schemeClr val="tx1"/>
                </a:solidFill>
                <a:latin typeface="Arial" charset="0"/>
              </a:defRPr>
            </a:lvl2pPr>
            <a:lvl3pPr marL="1143000" indent="-228600" defTabSz="-635">
              <a:tabLst>
                <a:tab pos="520700" algn="l"/>
                <a:tab pos="1257300" algn="l"/>
              </a:tabLst>
              <a:defRPr sz="1600">
                <a:solidFill>
                  <a:schemeClr val="tx1"/>
                </a:solidFill>
                <a:latin typeface="Arial" charset="0"/>
              </a:defRPr>
            </a:lvl3pPr>
            <a:lvl4pPr marL="1600200" indent="-228600" defTabSz="-635">
              <a:tabLst>
                <a:tab pos="520700" algn="l"/>
                <a:tab pos="1257300" algn="l"/>
              </a:tabLst>
              <a:defRPr sz="1600">
                <a:solidFill>
                  <a:schemeClr val="tx1"/>
                </a:solidFill>
                <a:latin typeface="Arial" charset="0"/>
              </a:defRPr>
            </a:lvl4pPr>
            <a:lvl5pPr marL="2057400" indent="-228600" defTabSz="-635">
              <a:tabLst>
                <a:tab pos="520700" algn="l"/>
                <a:tab pos="1257300" algn="l"/>
              </a:tabLst>
              <a:defRPr sz="1600">
                <a:solidFill>
                  <a:schemeClr val="tx1"/>
                </a:solidFill>
                <a:latin typeface="Arial" charset="0"/>
              </a:defRPr>
            </a:lvl5pPr>
            <a:lvl6pPr marL="2514600" indent="-228600" defTabSz="-635" eaLnBrk="0" fontAlgn="base" hangingPunct="0">
              <a:spcBef>
                <a:spcPct val="0"/>
              </a:spcBef>
              <a:spcAft>
                <a:spcPct val="0"/>
              </a:spcAft>
              <a:tabLst>
                <a:tab pos="520700" algn="l"/>
                <a:tab pos="1257300" algn="l"/>
              </a:tabLst>
              <a:defRPr sz="1600">
                <a:solidFill>
                  <a:schemeClr val="tx1"/>
                </a:solidFill>
                <a:latin typeface="Arial" charset="0"/>
              </a:defRPr>
            </a:lvl6pPr>
            <a:lvl7pPr marL="2971800" indent="-228600" defTabSz="-635" eaLnBrk="0" fontAlgn="base" hangingPunct="0">
              <a:spcBef>
                <a:spcPct val="0"/>
              </a:spcBef>
              <a:spcAft>
                <a:spcPct val="0"/>
              </a:spcAft>
              <a:tabLst>
                <a:tab pos="520700" algn="l"/>
                <a:tab pos="1257300" algn="l"/>
              </a:tabLst>
              <a:defRPr sz="1600">
                <a:solidFill>
                  <a:schemeClr val="tx1"/>
                </a:solidFill>
                <a:latin typeface="Arial" charset="0"/>
              </a:defRPr>
            </a:lvl7pPr>
            <a:lvl8pPr marL="3429000" indent="-228600" defTabSz="-635" eaLnBrk="0" fontAlgn="base" hangingPunct="0">
              <a:spcBef>
                <a:spcPct val="0"/>
              </a:spcBef>
              <a:spcAft>
                <a:spcPct val="0"/>
              </a:spcAft>
              <a:tabLst>
                <a:tab pos="520700" algn="l"/>
                <a:tab pos="1257300" algn="l"/>
              </a:tabLst>
              <a:defRPr sz="1600">
                <a:solidFill>
                  <a:schemeClr val="tx1"/>
                </a:solidFill>
                <a:latin typeface="Arial" charset="0"/>
              </a:defRPr>
            </a:lvl8pPr>
            <a:lvl9pPr marL="3886200" indent="-228600" defTabSz="-635" eaLnBrk="0" fontAlgn="base" hangingPunct="0">
              <a:spcBef>
                <a:spcPct val="0"/>
              </a:spcBef>
              <a:spcAft>
                <a:spcPct val="0"/>
              </a:spcAft>
              <a:tabLst>
                <a:tab pos="520700" algn="l"/>
                <a:tab pos="1257300" algn="l"/>
              </a:tabLst>
              <a:defRPr sz="1600">
                <a:solidFill>
                  <a:schemeClr val="tx1"/>
                </a:solidFill>
                <a:latin typeface="Arial" charset="0"/>
              </a:defRPr>
            </a:lvl9pPr>
          </a:lstStyle>
          <a:p>
            <a:r>
              <a:rPr lang="en-US" altLang="zh-TW" sz="1800" b="1">
                <a:ea typeface="PMingLiU" pitchFamily="18" charset="-120"/>
              </a:rPr>
              <a:t>I0:		sum  &lt;-- 0</a:t>
            </a:r>
            <a:endParaRPr lang="en-US" altLang="zh-TW" sz="1800" b="1">
              <a:ea typeface="PMingLiU" pitchFamily="18" charset="-120"/>
            </a:endParaRPr>
          </a:p>
          <a:p>
            <a:r>
              <a:rPr lang="en-US" altLang="zh-TW" sz="1800" b="1">
                <a:ea typeface="PMingLiU" pitchFamily="18" charset="-120"/>
              </a:rPr>
              <a:t>I1:		ap  &lt;-- </a:t>
            </a:r>
            <a:r>
              <a:rPr lang="en-US" altLang="zh-CN" sz="1800" b="1">
                <a:ea typeface="PMingLiU" pitchFamily="18" charset="-120"/>
              </a:rPr>
              <a:t>A   A</a:t>
            </a:r>
            <a:r>
              <a:rPr lang="zh-CN" altLang="en-US" sz="1800" b="1">
                <a:ea typeface="PMingLiU" pitchFamily="18" charset="-120"/>
              </a:rPr>
              <a:t>是数组</a:t>
            </a:r>
            <a:r>
              <a:rPr lang="en-US" altLang="zh-CN" sz="1800" b="1">
                <a:ea typeface="PMingLiU" pitchFamily="18" charset="-120"/>
              </a:rPr>
              <a:t>a</a:t>
            </a:r>
            <a:r>
              <a:rPr lang="zh-CN" altLang="en-US" sz="1800" b="1">
                <a:ea typeface="PMingLiU" pitchFamily="18" charset="-120"/>
              </a:rPr>
              <a:t>的起始地址</a:t>
            </a:r>
            <a:endParaRPr lang="zh-TW" altLang="en-US" sz="1800" b="1">
              <a:ea typeface="PMingLiU" pitchFamily="18" charset="-120"/>
            </a:endParaRPr>
          </a:p>
          <a:p>
            <a:r>
              <a:rPr lang="en-US" altLang="zh-TW" sz="1800" b="1">
                <a:ea typeface="PMingLiU" pitchFamily="18" charset="-120"/>
              </a:rPr>
              <a:t>I2:		i   &lt;-- 0</a:t>
            </a:r>
            <a:endParaRPr lang="en-US" altLang="zh-TW" sz="1800" b="1">
              <a:ea typeface="PMingLiU" pitchFamily="18" charset="-120"/>
            </a:endParaRPr>
          </a:p>
          <a:p>
            <a:r>
              <a:rPr lang="en-US" altLang="zh-TW" sz="1800" b="1">
                <a:ea typeface="PMingLiU" pitchFamily="18" charset="-120"/>
              </a:rPr>
              <a:t>I3:		if (i &gt;= n) goto done</a:t>
            </a:r>
            <a:endParaRPr lang="en-US" altLang="zh-TW" sz="1800" b="1">
              <a:ea typeface="PMingLiU" pitchFamily="18" charset="-120"/>
            </a:endParaRPr>
          </a:p>
          <a:p>
            <a:r>
              <a:rPr lang="en-US" altLang="zh-CN" sz="1800" b="1">
                <a:ea typeface="PMingLiU" pitchFamily="18" charset="-120"/>
              </a:rPr>
              <a:t>I</a:t>
            </a:r>
            <a:r>
              <a:rPr lang="en-US" altLang="zh-TW" sz="1800" b="1">
                <a:ea typeface="PMingLiU" pitchFamily="18" charset="-120"/>
              </a:rPr>
              <a:t>4:	loop:	t   &lt;-- </a:t>
            </a:r>
            <a:r>
              <a:rPr lang="en-US" altLang="zh-CN" sz="1800" b="1">
                <a:ea typeface="PMingLiU" pitchFamily="18" charset="-120"/>
              </a:rPr>
              <a:t>(</a:t>
            </a:r>
            <a:r>
              <a:rPr lang="en-US" altLang="zh-TW" sz="1800" b="1">
                <a:ea typeface="PMingLiU" pitchFamily="18" charset="-120"/>
              </a:rPr>
              <a:t>ap</a:t>
            </a:r>
            <a:r>
              <a:rPr lang="en-US" altLang="zh-CN" sz="1800" b="1">
                <a:ea typeface="PMingLiU" pitchFamily="18" charset="-120"/>
              </a:rPr>
              <a:t>) </a:t>
            </a:r>
            <a:r>
              <a:rPr lang="zh-CN" altLang="en-US" sz="1800" b="1">
                <a:ea typeface="PMingLiU" pitchFamily="18" charset="-120"/>
              </a:rPr>
              <a:t>数组元素</a:t>
            </a:r>
            <a:r>
              <a:rPr lang="en-US" altLang="zh-CN" sz="1800" b="1">
                <a:ea typeface="PMingLiU" pitchFamily="18" charset="-120"/>
              </a:rPr>
              <a:t>a[i]</a:t>
            </a:r>
            <a:r>
              <a:rPr lang="zh-CN" altLang="en-US" sz="1800" b="1">
                <a:ea typeface="PMingLiU" pitchFamily="18" charset="-120"/>
              </a:rPr>
              <a:t>的值 </a:t>
            </a:r>
            <a:endParaRPr lang="zh-TW" altLang="en-US" sz="1800" b="1">
              <a:ea typeface="PMingLiU" pitchFamily="18" charset="-120"/>
            </a:endParaRPr>
          </a:p>
          <a:p>
            <a:r>
              <a:rPr lang="en-US" altLang="zh-TW" sz="1800" b="1">
                <a:ea typeface="PMingLiU" pitchFamily="18" charset="-120"/>
              </a:rPr>
              <a:t>I5:		sum &lt;-- sum + t</a:t>
            </a:r>
            <a:r>
              <a:rPr lang="en-US" altLang="zh-CN" sz="1800" b="1">
                <a:ea typeface="PMingLiU" pitchFamily="18" charset="-120"/>
              </a:rPr>
              <a:t>   </a:t>
            </a:r>
            <a:r>
              <a:rPr lang="zh-CN" altLang="en-US" sz="1800" b="1">
                <a:ea typeface="PMingLiU" pitchFamily="18" charset="-120"/>
              </a:rPr>
              <a:t>累计在</a:t>
            </a:r>
            <a:r>
              <a:rPr lang="en-US" altLang="zh-CN" sz="1800" b="1">
                <a:ea typeface="PMingLiU" pitchFamily="18" charset="-120"/>
              </a:rPr>
              <a:t>sum</a:t>
            </a:r>
            <a:r>
              <a:rPr lang="zh-CN" altLang="en-US" sz="1800" b="1">
                <a:ea typeface="PMingLiU" pitchFamily="18" charset="-120"/>
              </a:rPr>
              <a:t>中</a:t>
            </a:r>
            <a:endParaRPr lang="zh-CN" altLang="en-US" sz="1800" b="1">
              <a:ea typeface="PMingLiU" pitchFamily="18" charset="-120"/>
            </a:endParaRPr>
          </a:p>
          <a:p>
            <a:r>
              <a:rPr lang="en-US" altLang="zh-TW" sz="1800" b="1">
                <a:ea typeface="PMingLiU" pitchFamily="18" charset="-120"/>
              </a:rPr>
              <a:t>I6:		ap  &lt;-- ap + 4</a:t>
            </a:r>
            <a:r>
              <a:rPr lang="en-US" altLang="zh-CN" sz="1800" b="1">
                <a:ea typeface="PMingLiU" pitchFamily="18" charset="-120"/>
              </a:rPr>
              <a:t>   </a:t>
            </a:r>
            <a:r>
              <a:rPr lang="zh-CN" altLang="en-US" sz="1800" b="1">
                <a:ea typeface="PMingLiU" pitchFamily="18" charset="-120"/>
              </a:rPr>
              <a:t>计算下个数组元素地址</a:t>
            </a:r>
            <a:endParaRPr lang="zh-TW" altLang="en-US" sz="1800" b="1">
              <a:ea typeface="PMingLiU" pitchFamily="18" charset="-120"/>
            </a:endParaRPr>
          </a:p>
          <a:p>
            <a:r>
              <a:rPr lang="en-US" altLang="zh-TW" sz="1800" b="1">
                <a:ea typeface="PMingLiU" pitchFamily="18" charset="-120"/>
              </a:rPr>
              <a:t>I7:		i   &lt;-- i + 1</a:t>
            </a:r>
            <a:r>
              <a:rPr lang="en-US" altLang="zh-CN" sz="1800" b="1">
                <a:ea typeface="PMingLiU" pitchFamily="18" charset="-120"/>
              </a:rPr>
              <a:t>  </a:t>
            </a:r>
            <a:endParaRPr lang="en-US" altLang="zh-TW" sz="1800" b="1">
              <a:ea typeface="PMingLiU" pitchFamily="18" charset="-120"/>
            </a:endParaRPr>
          </a:p>
          <a:p>
            <a:r>
              <a:rPr lang="en-US" altLang="zh-TW" sz="1800" b="1">
                <a:ea typeface="PMingLiU" pitchFamily="18" charset="-120"/>
              </a:rPr>
              <a:t>I8:		if (i &lt; n) goto loop</a:t>
            </a:r>
            <a:endParaRPr lang="en-US" altLang="zh-TW" sz="1800" b="1">
              <a:ea typeface="PMingLiU" pitchFamily="18" charset="-120"/>
            </a:endParaRPr>
          </a:p>
          <a:p>
            <a:r>
              <a:rPr lang="en-US" altLang="zh-TW" sz="1800" b="1">
                <a:ea typeface="PMingLiU" pitchFamily="18" charset="-120"/>
              </a:rPr>
              <a:t>I9:	done:	</a:t>
            </a:r>
            <a:r>
              <a:rPr lang="en-US" altLang="zh-CN" sz="1800" b="1">
                <a:ea typeface="PMingLiU" pitchFamily="18" charset="-120"/>
              </a:rPr>
              <a:t>V</a:t>
            </a:r>
            <a:r>
              <a:rPr lang="en-US" altLang="zh-TW" sz="1800" b="1">
                <a:ea typeface="PMingLiU" pitchFamily="18" charset="-120"/>
              </a:rPr>
              <a:t>  &lt;-- sum</a:t>
            </a:r>
            <a:r>
              <a:rPr lang="en-US" altLang="zh-CN" sz="1800" b="1">
                <a:ea typeface="PMingLiU" pitchFamily="18" charset="-120"/>
              </a:rPr>
              <a:t>   </a:t>
            </a:r>
            <a:r>
              <a:rPr lang="zh-CN" altLang="en-US" sz="1800" b="1">
                <a:ea typeface="PMingLiU" pitchFamily="18" charset="-120"/>
              </a:rPr>
              <a:t>累计结果保存至地址</a:t>
            </a:r>
            <a:r>
              <a:rPr lang="en-US" altLang="zh-CN" sz="1800" b="1">
                <a:ea typeface="PMingLiU" pitchFamily="18" charset="-120"/>
              </a:rPr>
              <a:t>v</a:t>
            </a:r>
            <a:endParaRPr lang="en-US" altLang="zh-TW" sz="1800" b="1">
              <a:ea typeface="PMingLiU" pitchFamily="18" charset="-120"/>
            </a:endParaRPr>
          </a:p>
        </p:txBody>
      </p:sp>
      <p:grpSp>
        <p:nvGrpSpPr>
          <p:cNvPr id="12" name="Group 59"/>
          <p:cNvGrpSpPr/>
          <p:nvPr/>
        </p:nvGrpSpPr>
        <p:grpSpPr bwMode="auto">
          <a:xfrm>
            <a:off x="6235700" y="989285"/>
            <a:ext cx="2849563" cy="5448300"/>
            <a:chOff x="3928" y="562"/>
            <a:chExt cx="1795" cy="3432"/>
          </a:xfrm>
        </p:grpSpPr>
        <p:sp>
          <p:nvSpPr>
            <p:cNvPr id="13" name="Rectangle 10"/>
            <p:cNvSpPr>
              <a:spLocks noChangeArrowheads="1"/>
            </p:cNvSpPr>
            <p:nvPr/>
          </p:nvSpPr>
          <p:spPr bwMode="auto">
            <a:xfrm>
              <a:off x="4580" y="982"/>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TW" sz="1400" b="1">
                  <a:latin typeface="Times New Roman" pitchFamily="18" charset="0"/>
                  <a:ea typeface="PMingLiU" pitchFamily="18" charset="-120"/>
                </a:rPr>
                <a:t>I1</a:t>
              </a:r>
              <a:endParaRPr lang="en-US" altLang="zh-TW" sz="1400" b="1">
                <a:latin typeface="Times New Roman" pitchFamily="18" charset="0"/>
                <a:ea typeface="PMingLiU" pitchFamily="18" charset="-120"/>
              </a:endParaRPr>
            </a:p>
          </p:txBody>
        </p:sp>
        <p:sp>
          <p:nvSpPr>
            <p:cNvPr id="14" name="Rectangle 11"/>
            <p:cNvSpPr>
              <a:spLocks noChangeArrowheads="1"/>
            </p:cNvSpPr>
            <p:nvPr/>
          </p:nvSpPr>
          <p:spPr bwMode="auto">
            <a:xfrm>
              <a:off x="4580" y="1150"/>
              <a:ext cx="890" cy="151"/>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TW" sz="1400" b="1">
                  <a:latin typeface="Times New Roman" pitchFamily="18" charset="0"/>
                  <a:ea typeface="PMingLiU" pitchFamily="18" charset="-120"/>
                </a:rPr>
                <a:t>I2</a:t>
              </a:r>
              <a:endParaRPr lang="en-US" altLang="zh-TW" sz="1400" b="1">
                <a:latin typeface="Times New Roman" pitchFamily="18" charset="0"/>
                <a:ea typeface="PMingLiU" pitchFamily="18" charset="-120"/>
              </a:endParaRPr>
            </a:p>
          </p:txBody>
        </p:sp>
        <p:sp>
          <p:nvSpPr>
            <p:cNvPr id="15" name="Rectangle 12"/>
            <p:cNvSpPr>
              <a:spLocks noChangeArrowheads="1"/>
            </p:cNvSpPr>
            <p:nvPr/>
          </p:nvSpPr>
          <p:spPr bwMode="auto">
            <a:xfrm>
              <a:off x="4580" y="1319"/>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TW" sz="1400" b="1">
                  <a:latin typeface="Times New Roman" pitchFamily="18" charset="0"/>
                  <a:ea typeface="PMingLiU" pitchFamily="18" charset="-120"/>
                </a:rPr>
                <a:t>I3</a:t>
              </a:r>
              <a:endParaRPr lang="en-US" altLang="zh-TW" sz="1400" b="1">
                <a:latin typeface="Times New Roman" pitchFamily="18" charset="0"/>
                <a:ea typeface="PMingLiU" pitchFamily="18" charset="-120"/>
              </a:endParaRPr>
            </a:p>
          </p:txBody>
        </p:sp>
        <p:sp>
          <p:nvSpPr>
            <p:cNvPr id="16" name="Rectangle 13"/>
            <p:cNvSpPr>
              <a:spLocks noChangeArrowheads="1"/>
            </p:cNvSpPr>
            <p:nvPr/>
          </p:nvSpPr>
          <p:spPr bwMode="auto">
            <a:xfrm>
              <a:off x="4580" y="1488"/>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TW" sz="1400" b="1">
                  <a:latin typeface="Times New Roman" pitchFamily="18" charset="0"/>
                  <a:ea typeface="PMingLiU" pitchFamily="18" charset="-120"/>
                </a:rPr>
                <a:t>I4</a:t>
              </a:r>
              <a:endParaRPr lang="en-US" altLang="zh-TW" sz="1400" b="1">
                <a:latin typeface="Times New Roman" pitchFamily="18" charset="0"/>
                <a:ea typeface="PMingLiU" pitchFamily="18" charset="-120"/>
              </a:endParaRPr>
            </a:p>
          </p:txBody>
        </p:sp>
        <p:sp>
          <p:nvSpPr>
            <p:cNvPr id="17" name="Rectangle 14"/>
            <p:cNvSpPr>
              <a:spLocks noChangeArrowheads="1"/>
            </p:cNvSpPr>
            <p:nvPr/>
          </p:nvSpPr>
          <p:spPr bwMode="auto">
            <a:xfrm>
              <a:off x="4580" y="1657"/>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TW" sz="1400" b="1">
                  <a:latin typeface="Times New Roman" pitchFamily="18" charset="0"/>
                  <a:ea typeface="PMingLiU" pitchFamily="18" charset="-120"/>
                </a:rPr>
                <a:t>I5</a:t>
              </a:r>
              <a:endParaRPr lang="en-US" altLang="zh-TW" sz="1400" b="1">
                <a:latin typeface="Times New Roman" pitchFamily="18" charset="0"/>
                <a:ea typeface="PMingLiU" pitchFamily="18" charset="-120"/>
              </a:endParaRPr>
            </a:p>
          </p:txBody>
        </p:sp>
        <p:sp>
          <p:nvSpPr>
            <p:cNvPr id="18" name="Rectangle 15"/>
            <p:cNvSpPr>
              <a:spLocks noChangeArrowheads="1"/>
            </p:cNvSpPr>
            <p:nvPr/>
          </p:nvSpPr>
          <p:spPr bwMode="auto">
            <a:xfrm>
              <a:off x="4580" y="1826"/>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TW" sz="1400" b="1">
                  <a:latin typeface="Times New Roman" pitchFamily="18" charset="0"/>
                  <a:ea typeface="PMingLiU" pitchFamily="18" charset="-120"/>
                </a:rPr>
                <a:t>I6</a:t>
              </a:r>
              <a:endParaRPr lang="en-US" altLang="zh-TW" sz="1400" b="1">
                <a:latin typeface="Times New Roman" pitchFamily="18" charset="0"/>
                <a:ea typeface="PMingLiU" pitchFamily="18" charset="-120"/>
              </a:endParaRPr>
            </a:p>
          </p:txBody>
        </p:sp>
        <p:sp>
          <p:nvSpPr>
            <p:cNvPr id="19" name="Rectangle 16"/>
            <p:cNvSpPr>
              <a:spLocks noChangeArrowheads="1"/>
            </p:cNvSpPr>
            <p:nvPr/>
          </p:nvSpPr>
          <p:spPr bwMode="auto">
            <a:xfrm>
              <a:off x="4080" y="970"/>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TW" b="1">
                  <a:ea typeface="PMingLiU" pitchFamily="18" charset="-120"/>
                </a:rPr>
                <a:t>0x100</a:t>
              </a:r>
              <a:endParaRPr lang="en-US" altLang="zh-TW" b="1">
                <a:ea typeface="PMingLiU" pitchFamily="18" charset="-120"/>
              </a:endParaRPr>
            </a:p>
          </p:txBody>
        </p:sp>
        <p:sp>
          <p:nvSpPr>
            <p:cNvPr id="20" name="Rectangle 17"/>
            <p:cNvSpPr>
              <a:spLocks noChangeArrowheads="1"/>
            </p:cNvSpPr>
            <p:nvPr/>
          </p:nvSpPr>
          <p:spPr bwMode="auto">
            <a:xfrm>
              <a:off x="4080" y="1139"/>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TW" b="1">
                  <a:ea typeface="PMingLiU" pitchFamily="18" charset="-120"/>
                </a:rPr>
                <a:t>0x104</a:t>
              </a:r>
              <a:endParaRPr lang="en-US" altLang="zh-TW" b="1">
                <a:ea typeface="PMingLiU" pitchFamily="18" charset="-120"/>
              </a:endParaRPr>
            </a:p>
          </p:txBody>
        </p:sp>
        <p:sp>
          <p:nvSpPr>
            <p:cNvPr id="21" name="Rectangle 18"/>
            <p:cNvSpPr>
              <a:spLocks noChangeArrowheads="1"/>
            </p:cNvSpPr>
            <p:nvPr/>
          </p:nvSpPr>
          <p:spPr bwMode="auto">
            <a:xfrm>
              <a:off x="4080" y="1308"/>
              <a:ext cx="47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TW" b="1" dirty="0">
                  <a:ea typeface="PMingLiU" pitchFamily="18" charset="-120"/>
                </a:rPr>
                <a:t>0x108</a:t>
              </a:r>
              <a:endParaRPr lang="en-US" altLang="zh-TW" b="1" dirty="0">
                <a:ea typeface="PMingLiU" pitchFamily="18" charset="-120"/>
              </a:endParaRPr>
            </a:p>
          </p:txBody>
        </p:sp>
        <p:sp>
          <p:nvSpPr>
            <p:cNvPr id="22" name="Rectangle 19"/>
            <p:cNvSpPr>
              <a:spLocks noChangeArrowheads="1"/>
            </p:cNvSpPr>
            <p:nvPr/>
          </p:nvSpPr>
          <p:spPr bwMode="auto">
            <a:xfrm>
              <a:off x="4080" y="1477"/>
              <a:ext cx="48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TW" b="1">
                  <a:ea typeface="PMingLiU" pitchFamily="18" charset="-120"/>
                </a:rPr>
                <a:t>0x10C</a:t>
              </a:r>
              <a:endParaRPr lang="en-US" altLang="zh-TW" b="1">
                <a:ea typeface="PMingLiU" pitchFamily="18" charset="-120"/>
              </a:endParaRPr>
            </a:p>
          </p:txBody>
        </p:sp>
        <p:sp>
          <p:nvSpPr>
            <p:cNvPr id="23" name="Rectangle 20"/>
            <p:cNvSpPr>
              <a:spLocks noChangeArrowheads="1"/>
            </p:cNvSpPr>
            <p:nvPr/>
          </p:nvSpPr>
          <p:spPr bwMode="auto">
            <a:xfrm>
              <a:off x="4080" y="1646"/>
              <a:ext cx="46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TW" b="1">
                  <a:ea typeface="PMingLiU" pitchFamily="18" charset="-120"/>
                </a:rPr>
                <a:t>0x110</a:t>
              </a:r>
              <a:endParaRPr lang="en-US" altLang="zh-TW" b="1">
                <a:ea typeface="PMingLiU" pitchFamily="18" charset="-120"/>
              </a:endParaRPr>
            </a:p>
          </p:txBody>
        </p:sp>
        <p:sp>
          <p:nvSpPr>
            <p:cNvPr id="24" name="Rectangle 21"/>
            <p:cNvSpPr>
              <a:spLocks noChangeArrowheads="1"/>
            </p:cNvSpPr>
            <p:nvPr/>
          </p:nvSpPr>
          <p:spPr bwMode="auto">
            <a:xfrm>
              <a:off x="4080" y="1814"/>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TW" b="1">
                  <a:ea typeface="PMingLiU" pitchFamily="18" charset="-120"/>
                </a:rPr>
                <a:t>0x114</a:t>
              </a:r>
              <a:endParaRPr lang="en-US" altLang="zh-TW" b="1">
                <a:ea typeface="PMingLiU" pitchFamily="18" charset="-120"/>
              </a:endParaRPr>
            </a:p>
          </p:txBody>
        </p:sp>
        <p:sp>
          <p:nvSpPr>
            <p:cNvPr id="25" name="Rectangle 22"/>
            <p:cNvSpPr>
              <a:spLocks noChangeArrowheads="1"/>
            </p:cNvSpPr>
            <p:nvPr/>
          </p:nvSpPr>
          <p:spPr bwMode="auto">
            <a:xfrm>
              <a:off x="4580" y="2389"/>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TW" sz="1400" b="1">
                  <a:latin typeface="Times New Roman" pitchFamily="18" charset="0"/>
                  <a:ea typeface="PMingLiU" pitchFamily="18" charset="-120"/>
                </a:rPr>
                <a:t>a[0]</a:t>
              </a:r>
              <a:endParaRPr lang="en-US" altLang="zh-TW" sz="1400" b="1">
                <a:latin typeface="Times New Roman" pitchFamily="18" charset="0"/>
                <a:ea typeface="PMingLiU" pitchFamily="18" charset="-120"/>
              </a:endParaRPr>
            </a:p>
          </p:txBody>
        </p:sp>
        <p:sp>
          <p:nvSpPr>
            <p:cNvPr id="26" name="Rectangle 23"/>
            <p:cNvSpPr>
              <a:spLocks noChangeArrowheads="1"/>
            </p:cNvSpPr>
            <p:nvPr/>
          </p:nvSpPr>
          <p:spPr bwMode="auto">
            <a:xfrm>
              <a:off x="4580" y="2558"/>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TW" sz="1400" b="1">
                  <a:latin typeface="Times New Roman" pitchFamily="18" charset="0"/>
                  <a:ea typeface="PMingLiU" pitchFamily="18" charset="-120"/>
                </a:rPr>
                <a:t>a[1]</a:t>
              </a:r>
              <a:endParaRPr lang="en-US" altLang="zh-TW" sz="1400" b="1">
                <a:latin typeface="Times New Roman" pitchFamily="18" charset="0"/>
                <a:ea typeface="PMingLiU" pitchFamily="18" charset="-120"/>
              </a:endParaRPr>
            </a:p>
          </p:txBody>
        </p:sp>
        <p:sp>
          <p:nvSpPr>
            <p:cNvPr id="27" name="Rectangle 24"/>
            <p:cNvSpPr>
              <a:spLocks noChangeArrowheads="1"/>
            </p:cNvSpPr>
            <p:nvPr/>
          </p:nvSpPr>
          <p:spPr bwMode="auto">
            <a:xfrm>
              <a:off x="4580" y="2726"/>
              <a:ext cx="890" cy="151"/>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TW" sz="1400" b="1">
                  <a:latin typeface="Times New Roman" pitchFamily="18" charset="0"/>
                  <a:ea typeface="PMingLiU" pitchFamily="18" charset="-120"/>
                </a:rPr>
                <a:t>a[2]</a:t>
              </a:r>
              <a:endParaRPr lang="en-US" altLang="zh-TW" sz="1400" b="1">
                <a:latin typeface="Times New Roman" pitchFamily="18" charset="0"/>
                <a:ea typeface="PMingLiU" pitchFamily="18" charset="-120"/>
              </a:endParaRPr>
            </a:p>
          </p:txBody>
        </p:sp>
        <p:sp>
          <p:nvSpPr>
            <p:cNvPr id="28" name="Rectangle 25"/>
            <p:cNvSpPr>
              <a:spLocks noChangeArrowheads="1"/>
            </p:cNvSpPr>
            <p:nvPr/>
          </p:nvSpPr>
          <p:spPr bwMode="auto">
            <a:xfrm>
              <a:off x="4580" y="2895"/>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TW" sz="1400" b="1">
                  <a:latin typeface="Times New Roman" pitchFamily="18" charset="0"/>
                  <a:ea typeface="PMingLiU" pitchFamily="18" charset="-120"/>
                </a:rPr>
                <a:t>a[3]</a:t>
              </a:r>
              <a:endParaRPr lang="en-US" altLang="zh-TW" sz="1400" b="1">
                <a:latin typeface="Times New Roman" pitchFamily="18" charset="0"/>
                <a:ea typeface="PMingLiU" pitchFamily="18" charset="-120"/>
              </a:endParaRPr>
            </a:p>
          </p:txBody>
        </p:sp>
        <p:sp>
          <p:nvSpPr>
            <p:cNvPr id="29" name="Rectangle 26"/>
            <p:cNvSpPr>
              <a:spLocks noChangeArrowheads="1"/>
            </p:cNvSpPr>
            <p:nvPr/>
          </p:nvSpPr>
          <p:spPr bwMode="auto">
            <a:xfrm>
              <a:off x="4580" y="3064"/>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TW" sz="1400" b="1">
                  <a:latin typeface="Times New Roman" pitchFamily="18" charset="0"/>
                  <a:ea typeface="PMingLiU" pitchFamily="18" charset="-120"/>
                </a:rPr>
                <a:t>a[4]</a:t>
              </a:r>
              <a:endParaRPr lang="en-US" altLang="zh-TW" sz="1400" b="1">
                <a:latin typeface="Times New Roman" pitchFamily="18" charset="0"/>
                <a:ea typeface="PMingLiU" pitchFamily="18" charset="-120"/>
              </a:endParaRPr>
            </a:p>
          </p:txBody>
        </p:sp>
        <p:sp>
          <p:nvSpPr>
            <p:cNvPr id="30" name="Rectangle 27"/>
            <p:cNvSpPr>
              <a:spLocks noChangeArrowheads="1"/>
            </p:cNvSpPr>
            <p:nvPr/>
          </p:nvSpPr>
          <p:spPr bwMode="auto">
            <a:xfrm>
              <a:off x="4580" y="3233"/>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TW" sz="1400" b="1">
                  <a:latin typeface="Times New Roman" pitchFamily="18" charset="0"/>
                  <a:ea typeface="PMingLiU" pitchFamily="18" charset="-120"/>
                </a:rPr>
                <a:t>a[5]</a:t>
              </a:r>
              <a:endParaRPr lang="en-US" altLang="zh-TW" sz="1400" b="1">
                <a:latin typeface="Times New Roman" pitchFamily="18" charset="0"/>
                <a:ea typeface="PMingLiU" pitchFamily="18" charset="-120"/>
              </a:endParaRPr>
            </a:p>
          </p:txBody>
        </p:sp>
        <p:sp>
          <p:nvSpPr>
            <p:cNvPr id="31" name="Rectangle 28"/>
            <p:cNvSpPr>
              <a:spLocks noChangeArrowheads="1"/>
            </p:cNvSpPr>
            <p:nvPr/>
          </p:nvSpPr>
          <p:spPr bwMode="auto">
            <a:xfrm>
              <a:off x="4080" y="2377"/>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TW" b="1">
                  <a:ea typeface="PMingLiU" pitchFamily="18" charset="-120"/>
                </a:rPr>
                <a:t>0x400</a:t>
              </a:r>
              <a:endParaRPr lang="en-US" altLang="zh-TW" b="1">
                <a:ea typeface="PMingLiU" pitchFamily="18" charset="-120"/>
              </a:endParaRPr>
            </a:p>
          </p:txBody>
        </p:sp>
        <p:sp>
          <p:nvSpPr>
            <p:cNvPr id="32" name="Rectangle 29"/>
            <p:cNvSpPr>
              <a:spLocks noChangeArrowheads="1"/>
            </p:cNvSpPr>
            <p:nvPr/>
          </p:nvSpPr>
          <p:spPr bwMode="auto">
            <a:xfrm>
              <a:off x="4080" y="2546"/>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TW" b="1">
                  <a:ea typeface="PMingLiU" pitchFamily="18" charset="-120"/>
                </a:rPr>
                <a:t>0x404</a:t>
              </a:r>
              <a:endParaRPr lang="en-US" altLang="zh-TW" b="1">
                <a:ea typeface="PMingLiU" pitchFamily="18" charset="-120"/>
              </a:endParaRPr>
            </a:p>
          </p:txBody>
        </p:sp>
        <p:sp>
          <p:nvSpPr>
            <p:cNvPr id="33" name="Rectangle 30"/>
            <p:cNvSpPr>
              <a:spLocks noChangeArrowheads="1"/>
            </p:cNvSpPr>
            <p:nvPr/>
          </p:nvSpPr>
          <p:spPr bwMode="auto">
            <a:xfrm>
              <a:off x="4080" y="2715"/>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TW" b="1">
                  <a:ea typeface="PMingLiU" pitchFamily="18" charset="-120"/>
                </a:rPr>
                <a:t>0x408</a:t>
              </a:r>
              <a:endParaRPr lang="en-US" altLang="zh-TW" b="1">
                <a:ea typeface="PMingLiU" pitchFamily="18" charset="-120"/>
              </a:endParaRPr>
            </a:p>
          </p:txBody>
        </p:sp>
        <p:sp>
          <p:nvSpPr>
            <p:cNvPr id="34" name="Rectangle 31"/>
            <p:cNvSpPr>
              <a:spLocks noChangeArrowheads="1"/>
            </p:cNvSpPr>
            <p:nvPr/>
          </p:nvSpPr>
          <p:spPr bwMode="auto">
            <a:xfrm>
              <a:off x="4080" y="2884"/>
              <a:ext cx="48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TW" b="1">
                  <a:ea typeface="PMingLiU" pitchFamily="18" charset="-120"/>
                </a:rPr>
                <a:t>0x40C</a:t>
              </a:r>
              <a:endParaRPr lang="en-US" altLang="zh-TW" b="1">
                <a:ea typeface="PMingLiU" pitchFamily="18" charset="-120"/>
              </a:endParaRPr>
            </a:p>
          </p:txBody>
        </p:sp>
        <p:sp>
          <p:nvSpPr>
            <p:cNvPr id="35" name="Rectangle 32"/>
            <p:cNvSpPr>
              <a:spLocks noChangeArrowheads="1"/>
            </p:cNvSpPr>
            <p:nvPr/>
          </p:nvSpPr>
          <p:spPr bwMode="auto">
            <a:xfrm>
              <a:off x="4080" y="3053"/>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TW" b="1">
                  <a:ea typeface="PMingLiU" pitchFamily="18" charset="-120"/>
                </a:rPr>
                <a:t>0x410</a:t>
              </a:r>
              <a:endParaRPr lang="en-US" altLang="zh-TW" b="1">
                <a:ea typeface="PMingLiU" pitchFamily="18" charset="-120"/>
              </a:endParaRPr>
            </a:p>
          </p:txBody>
        </p:sp>
        <p:sp>
          <p:nvSpPr>
            <p:cNvPr id="36" name="Rectangle 33"/>
            <p:cNvSpPr>
              <a:spLocks noChangeArrowheads="1"/>
            </p:cNvSpPr>
            <p:nvPr/>
          </p:nvSpPr>
          <p:spPr bwMode="auto">
            <a:xfrm>
              <a:off x="4080" y="3222"/>
              <a:ext cx="46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TW" b="1">
                  <a:ea typeface="PMingLiU" pitchFamily="18" charset="-120"/>
                </a:rPr>
                <a:t>0x414</a:t>
              </a:r>
              <a:endParaRPr lang="en-US" altLang="zh-TW" b="1">
                <a:ea typeface="PMingLiU" pitchFamily="18" charset="-120"/>
              </a:endParaRPr>
            </a:p>
          </p:txBody>
        </p:sp>
        <p:sp>
          <p:nvSpPr>
            <p:cNvPr id="37" name="Rectangle 34"/>
            <p:cNvSpPr>
              <a:spLocks noChangeArrowheads="1"/>
            </p:cNvSpPr>
            <p:nvPr/>
          </p:nvSpPr>
          <p:spPr bwMode="auto">
            <a:xfrm>
              <a:off x="4580" y="1995"/>
              <a:ext cx="890" cy="375"/>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TW" sz="1400">
                  <a:latin typeface="Times New Roman" pitchFamily="18" charset="0"/>
                  <a:ea typeface="PMingLiU" pitchFamily="18" charset="-120"/>
                </a:rPr>
                <a:t>• • •</a:t>
              </a:r>
              <a:endParaRPr lang="en-US" altLang="zh-TW" sz="1400">
                <a:latin typeface="Times New Roman" pitchFamily="18" charset="0"/>
                <a:ea typeface="PMingLiU" pitchFamily="18" charset="-120"/>
              </a:endParaRPr>
            </a:p>
          </p:txBody>
        </p:sp>
        <p:sp>
          <p:nvSpPr>
            <p:cNvPr id="38" name="Rectangle 35"/>
            <p:cNvSpPr>
              <a:spLocks noChangeArrowheads="1"/>
            </p:cNvSpPr>
            <p:nvPr/>
          </p:nvSpPr>
          <p:spPr bwMode="auto">
            <a:xfrm>
              <a:off x="4580" y="3796"/>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endParaRPr lang="zh-CN" altLang="en-US" sz="1400" b="1">
                <a:latin typeface="Courier New" pitchFamily="49" charset="0"/>
                <a:ea typeface="PMingLiU" pitchFamily="18" charset="-120"/>
              </a:endParaRPr>
            </a:p>
          </p:txBody>
        </p:sp>
        <p:sp>
          <p:nvSpPr>
            <p:cNvPr id="39" name="Rectangle 36"/>
            <p:cNvSpPr>
              <a:spLocks noChangeArrowheads="1"/>
            </p:cNvSpPr>
            <p:nvPr/>
          </p:nvSpPr>
          <p:spPr bwMode="auto">
            <a:xfrm>
              <a:off x="4080" y="3784"/>
              <a:ext cx="48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TW" b="1">
                  <a:ea typeface="PMingLiU" pitchFamily="18" charset="-120"/>
                </a:rPr>
                <a:t>0x7A4</a:t>
              </a:r>
              <a:endParaRPr lang="en-US" altLang="zh-TW" b="1">
                <a:ea typeface="PMingLiU" pitchFamily="18" charset="-120"/>
              </a:endParaRPr>
            </a:p>
          </p:txBody>
        </p:sp>
        <p:sp>
          <p:nvSpPr>
            <p:cNvPr id="40" name="Rectangle 37"/>
            <p:cNvSpPr>
              <a:spLocks noChangeArrowheads="1"/>
            </p:cNvSpPr>
            <p:nvPr/>
          </p:nvSpPr>
          <p:spPr bwMode="auto">
            <a:xfrm>
              <a:off x="4580" y="3402"/>
              <a:ext cx="890" cy="375"/>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TW" sz="1400" b="1">
                  <a:ea typeface="PMingLiU" pitchFamily="18" charset="-120"/>
                </a:rPr>
                <a:t>• • •</a:t>
              </a:r>
              <a:endParaRPr lang="en-US" altLang="zh-TW" sz="1400" b="1">
                <a:ea typeface="PMingLiU" pitchFamily="18" charset="-120"/>
              </a:endParaRPr>
            </a:p>
          </p:txBody>
        </p:sp>
        <p:sp>
          <p:nvSpPr>
            <p:cNvPr id="41" name="Rectangle 38"/>
            <p:cNvSpPr>
              <a:spLocks noChangeArrowheads="1"/>
            </p:cNvSpPr>
            <p:nvPr/>
          </p:nvSpPr>
          <p:spPr bwMode="auto">
            <a:xfrm>
              <a:off x="3928" y="562"/>
              <a:ext cx="8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zh-CN" altLang="en-US" sz="1800" b="1" dirty="0">
                  <a:latin typeface="Times New Roman" pitchFamily="18" charset="0"/>
                  <a:ea typeface="PMingLiU" pitchFamily="18" charset="-120"/>
                </a:rPr>
                <a:t>主存的布局</a:t>
              </a:r>
              <a:r>
                <a:rPr lang="en-US" altLang="zh-CN" sz="1800" b="1" dirty="0">
                  <a:latin typeface="Times New Roman" pitchFamily="18" charset="0"/>
                  <a:ea typeface="PMingLiU" pitchFamily="18" charset="-120"/>
                </a:rPr>
                <a:t>:</a:t>
              </a:r>
              <a:endParaRPr lang="en-US" altLang="zh-CN" sz="1800" b="1" dirty="0">
                <a:latin typeface="Times New Roman" pitchFamily="18" charset="0"/>
                <a:ea typeface="PMingLiU" pitchFamily="18" charset="-120"/>
              </a:endParaRPr>
            </a:p>
          </p:txBody>
        </p:sp>
        <p:sp>
          <p:nvSpPr>
            <p:cNvPr id="42" name="Rectangle 39"/>
            <p:cNvSpPr>
              <a:spLocks noChangeArrowheads="1"/>
            </p:cNvSpPr>
            <p:nvPr/>
          </p:nvSpPr>
          <p:spPr bwMode="auto">
            <a:xfrm>
              <a:off x="4580" y="813"/>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zh-TW" sz="1400" b="1">
                  <a:latin typeface="Times New Roman" pitchFamily="18" charset="0"/>
                  <a:ea typeface="PMingLiU" pitchFamily="18" charset="-120"/>
                </a:rPr>
                <a:t>I0</a:t>
              </a:r>
              <a:endParaRPr lang="en-US" altLang="zh-TW" sz="1400" b="1">
                <a:latin typeface="Times New Roman" pitchFamily="18" charset="0"/>
                <a:ea typeface="PMingLiU" pitchFamily="18" charset="-120"/>
              </a:endParaRPr>
            </a:p>
          </p:txBody>
        </p:sp>
        <p:sp>
          <p:nvSpPr>
            <p:cNvPr id="43" name="Rectangle 40"/>
            <p:cNvSpPr>
              <a:spLocks noChangeArrowheads="1"/>
            </p:cNvSpPr>
            <p:nvPr/>
          </p:nvSpPr>
          <p:spPr bwMode="auto">
            <a:xfrm>
              <a:off x="4080" y="801"/>
              <a:ext cx="4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US" altLang="zh-TW" b="1" dirty="0">
                  <a:ea typeface="PMingLiU" pitchFamily="18" charset="-120"/>
                </a:rPr>
                <a:t>0x0FC</a:t>
              </a:r>
              <a:endParaRPr lang="en-US" altLang="zh-TW" b="1" dirty="0">
                <a:ea typeface="PMingLiU" pitchFamily="18" charset="-120"/>
              </a:endParaRPr>
            </a:p>
          </p:txBody>
        </p:sp>
        <p:sp>
          <p:nvSpPr>
            <p:cNvPr id="44" name="Text Box 41"/>
            <p:cNvSpPr txBox="1">
              <a:spLocks noChangeArrowheads="1"/>
            </p:cNvSpPr>
            <p:nvPr/>
          </p:nvSpPr>
          <p:spPr bwMode="auto">
            <a:xfrm>
              <a:off x="5430" y="1232"/>
              <a:ext cx="289" cy="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kumimoji="1" lang="zh-CN" altLang="en-US" sz="1800" b="1" dirty="0">
                  <a:ea typeface="黑体" pitchFamily="2" charset="-122"/>
                </a:rPr>
                <a:t>指  </a:t>
              </a:r>
              <a:r>
                <a:rPr lang="zh-CN" altLang="en-US" sz="1800" b="1" dirty="0">
                  <a:latin typeface="Times New Roman" pitchFamily="18" charset="0"/>
                  <a:ea typeface="PMingLiU" pitchFamily="18" charset="-120"/>
                </a:rPr>
                <a:t>令                            数   据</a:t>
              </a:r>
              <a:endParaRPr lang="zh-CN" altLang="en-US" sz="1800" b="1" dirty="0">
                <a:latin typeface="Times New Roman" pitchFamily="18" charset="0"/>
                <a:ea typeface="PMingLiU" pitchFamily="18" charset="-120"/>
              </a:endParaRPr>
            </a:p>
          </p:txBody>
        </p:sp>
        <p:sp>
          <p:nvSpPr>
            <p:cNvPr id="45" name="Text Box 42"/>
            <p:cNvSpPr txBox="1">
              <a:spLocks noChangeArrowheads="1"/>
            </p:cNvSpPr>
            <p:nvPr/>
          </p:nvSpPr>
          <p:spPr bwMode="auto">
            <a:xfrm>
              <a:off x="5432" y="2333"/>
              <a:ext cx="29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kumimoji="1" lang="en-US" altLang="zh-CN" sz="1800" b="1" dirty="0">
                  <a:solidFill>
                    <a:srgbClr val="FF0000"/>
                  </a:solidFill>
                  <a:ea typeface="宋体" charset="-122"/>
                </a:rPr>
                <a:t>A</a:t>
              </a:r>
              <a:endParaRPr kumimoji="1" lang="en-US" altLang="zh-CN" sz="1800" b="1" dirty="0">
                <a:solidFill>
                  <a:srgbClr val="FF0000"/>
                </a:solidFill>
                <a:ea typeface="宋体" charset="-122"/>
              </a:endParaRPr>
            </a:p>
          </p:txBody>
        </p:sp>
        <p:sp>
          <p:nvSpPr>
            <p:cNvPr id="46" name="Text Box 43"/>
            <p:cNvSpPr txBox="1">
              <a:spLocks noChangeArrowheads="1"/>
            </p:cNvSpPr>
            <p:nvPr/>
          </p:nvSpPr>
          <p:spPr bwMode="auto">
            <a:xfrm>
              <a:off x="5432" y="3706"/>
              <a:ext cx="29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kumimoji="1" lang="en-US" altLang="zh-CN" sz="1800" b="1">
                  <a:solidFill>
                    <a:srgbClr val="FF0000"/>
                  </a:solidFill>
                  <a:ea typeface="宋体" charset="-122"/>
                </a:rPr>
                <a:t>V</a:t>
              </a:r>
              <a:endParaRPr kumimoji="1" lang="en-US" altLang="zh-CN" sz="1800" b="1">
                <a:solidFill>
                  <a:srgbClr val="FF0000"/>
                </a:solidFill>
                <a:ea typeface="宋体" charset="-122"/>
              </a:endParaRPr>
            </a:p>
          </p:txBody>
        </p:sp>
      </p:grpSp>
      <p:sp>
        <p:nvSpPr>
          <p:cNvPr id="47" name="Text Box 45"/>
          <p:cNvSpPr txBox="1">
            <a:spLocks noChangeArrowheads="1"/>
          </p:cNvSpPr>
          <p:nvPr/>
        </p:nvSpPr>
        <p:spPr bwMode="auto">
          <a:xfrm>
            <a:off x="501650" y="1121048"/>
            <a:ext cx="27749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kumimoji="1" lang="zh-CN" altLang="en-US" sz="2200" b="1">
                <a:solidFill>
                  <a:srgbClr val="CC0000"/>
                </a:solidFill>
                <a:ea typeface="黑体" pitchFamily="2" charset="-122"/>
              </a:rPr>
              <a:t>高级语言源程序</a:t>
            </a:r>
            <a:endParaRPr kumimoji="1" lang="zh-CN" altLang="en-US" sz="2200" b="1">
              <a:solidFill>
                <a:srgbClr val="CC0000"/>
              </a:solidFill>
              <a:ea typeface="黑体" pitchFamily="2" charset="-122"/>
            </a:endParaRPr>
          </a:p>
          <a:p>
            <a:pPr eaLnBrk="1" hangingPunct="1">
              <a:spcBef>
                <a:spcPct val="50000"/>
              </a:spcBef>
            </a:pPr>
            <a:r>
              <a:rPr kumimoji="1" lang="zh-CN" altLang="en-US" sz="2200" b="1">
                <a:solidFill>
                  <a:srgbClr val="CC0000"/>
                </a:solidFill>
                <a:ea typeface="黑体" pitchFamily="2" charset="-122"/>
              </a:rPr>
              <a:t>对应的汇编语言程序</a:t>
            </a:r>
            <a:endParaRPr kumimoji="1" lang="zh-CN" altLang="en-US" sz="2200" b="1">
              <a:solidFill>
                <a:srgbClr val="CC0000"/>
              </a:solidFill>
              <a:ea typeface="黑体" pitchFamily="2" charset="-122"/>
            </a:endParaRPr>
          </a:p>
        </p:txBody>
      </p:sp>
      <p:sp>
        <p:nvSpPr>
          <p:cNvPr id="48" name="Line 46"/>
          <p:cNvSpPr>
            <a:spLocks noChangeShapeType="1"/>
          </p:cNvSpPr>
          <p:nvPr/>
        </p:nvSpPr>
        <p:spPr bwMode="auto">
          <a:xfrm flipV="1">
            <a:off x="2457450" y="1230585"/>
            <a:ext cx="1123950" cy="134938"/>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9" name="Line 47"/>
          <p:cNvSpPr>
            <a:spLocks noChangeShapeType="1"/>
          </p:cNvSpPr>
          <p:nvPr/>
        </p:nvSpPr>
        <p:spPr bwMode="auto">
          <a:xfrm>
            <a:off x="2816225" y="1951310"/>
            <a:ext cx="360363" cy="449263"/>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0" name="Line 44"/>
          <p:cNvSpPr>
            <a:spLocks noChangeShapeType="1"/>
          </p:cNvSpPr>
          <p:nvPr/>
        </p:nvSpPr>
        <p:spPr bwMode="auto">
          <a:xfrm flipH="1">
            <a:off x="836613" y="4875485"/>
            <a:ext cx="541337"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51" name="Line 45"/>
          <p:cNvSpPr>
            <a:spLocks noChangeShapeType="1"/>
          </p:cNvSpPr>
          <p:nvPr/>
        </p:nvSpPr>
        <p:spPr bwMode="auto">
          <a:xfrm flipV="1">
            <a:off x="836613" y="3930923"/>
            <a:ext cx="0" cy="944562"/>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8" name="Rectangle 4"/>
          <p:cNvSpPr txBox="1">
            <a:spLocks noChangeArrowheads="1"/>
          </p:cNvSpPr>
          <p:nvPr/>
        </p:nvSpPr>
        <p:spPr bwMode="auto">
          <a:xfrm>
            <a:off x="206375" y="681038"/>
            <a:ext cx="5445125" cy="481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itchFamily="18" charset="0"/>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182880" indent="-182880" eaLnBrk="1" hangingPunct="1">
              <a:lnSpc>
                <a:spcPct val="105000"/>
              </a:lnSpc>
              <a:spcBef>
                <a:spcPct val="15000"/>
              </a:spcBef>
              <a:buFontTx/>
              <a:buNone/>
            </a:pPr>
            <a:r>
              <a:rPr lang="zh-CN" altLang="en-US" sz="2000" dirty="0">
                <a:solidFill>
                  <a:srgbClr val="FF0000"/>
                </a:solidFill>
                <a:latin typeface="微软雅黑" pitchFamily="34" charset="-122"/>
                <a:ea typeface="微软雅黑" pitchFamily="34" charset="-122"/>
              </a:rPr>
              <a:t>问题：指令和数据的时间局部性和空间局部性</a:t>
            </a:r>
            <a:endParaRPr lang="zh-CN" altLang="en-US" sz="2000" dirty="0">
              <a:solidFill>
                <a:srgbClr val="FF0000"/>
              </a:solidFill>
              <a:latin typeface="微软雅黑" pitchFamily="34" charset="-122"/>
              <a:ea typeface="微软雅黑" pitchFamily="34" charset="-122"/>
            </a:endParaRPr>
          </a:p>
          <a:p>
            <a:pPr marL="182880" indent="-182880" eaLnBrk="1" hangingPunct="1">
              <a:lnSpc>
                <a:spcPct val="105000"/>
              </a:lnSpc>
              <a:spcBef>
                <a:spcPct val="15000"/>
              </a:spcBef>
              <a:buFontTx/>
              <a:buNone/>
            </a:pPr>
            <a:r>
              <a:rPr lang="zh-CN" altLang="en-US" sz="2000" dirty="0">
                <a:solidFill>
                  <a:srgbClr val="FF0000"/>
                </a:solidFill>
                <a:latin typeface="微软雅黑" pitchFamily="34" charset="-122"/>
                <a:ea typeface="微软雅黑" pitchFamily="34" charset="-122"/>
              </a:rPr>
              <a:t>           各自体现在哪里？</a:t>
            </a:r>
            <a:endParaRPr lang="zh-CN" altLang="en-US" sz="2000" dirty="0">
              <a:solidFill>
                <a:srgbClr val="FF0000"/>
              </a:solidFill>
              <a:latin typeface="微软雅黑" pitchFamily="34" charset="-122"/>
              <a:ea typeface="微软雅黑" pitchFamily="34" charset="-122"/>
            </a:endParaRPr>
          </a:p>
          <a:p>
            <a:pPr marL="182880" indent="-182880" eaLnBrk="1" hangingPunct="1">
              <a:lnSpc>
                <a:spcPct val="105000"/>
              </a:lnSpc>
              <a:spcBef>
                <a:spcPct val="15000"/>
              </a:spcBef>
              <a:buFontTx/>
              <a:buNone/>
            </a:pPr>
            <a:r>
              <a:rPr lang="zh-CN" altLang="en-US" sz="2000" dirty="0">
                <a:ea typeface="黑体" pitchFamily="2" charset="-122"/>
              </a:rPr>
              <a:t>指令：    </a:t>
            </a:r>
            <a:r>
              <a:rPr lang="en-US" altLang="zh-CN" sz="2000" dirty="0">
                <a:ea typeface="黑体" pitchFamily="2" charset="-122"/>
              </a:rPr>
              <a:t>0x0FC</a:t>
            </a:r>
            <a:r>
              <a:rPr lang="zh-CN" altLang="en-US" sz="2000" dirty="0">
                <a:ea typeface="黑体" pitchFamily="2" charset="-122"/>
              </a:rPr>
              <a:t>（</a:t>
            </a:r>
            <a:r>
              <a:rPr lang="en-US" altLang="zh-CN" sz="2000" dirty="0">
                <a:ea typeface="黑体" pitchFamily="2" charset="-122"/>
              </a:rPr>
              <a:t>I0</a:t>
            </a:r>
            <a:r>
              <a:rPr lang="zh-CN" altLang="en-US" sz="2000" dirty="0">
                <a:ea typeface="黑体" pitchFamily="2" charset="-122"/>
              </a:rPr>
              <a:t>）</a:t>
            </a:r>
            <a:endParaRPr lang="en-US" altLang="zh-CN" sz="2000" dirty="0">
              <a:ea typeface="黑体" pitchFamily="2" charset="-122"/>
            </a:endParaRPr>
          </a:p>
          <a:p>
            <a:pPr marL="182880" indent="-182880" eaLnBrk="1" hangingPunct="1">
              <a:lnSpc>
                <a:spcPct val="105000"/>
              </a:lnSpc>
              <a:spcBef>
                <a:spcPct val="15000"/>
              </a:spcBef>
              <a:buFontTx/>
              <a:buNone/>
            </a:pPr>
            <a:r>
              <a:rPr lang="en-US" altLang="zh-CN" sz="2000" dirty="0">
                <a:ea typeface="黑体" pitchFamily="2" charset="-122"/>
              </a:rPr>
              <a:t>                    …</a:t>
            </a:r>
            <a:endParaRPr lang="zh-CN" altLang="en-US" sz="2000" dirty="0">
              <a:ea typeface="黑体" pitchFamily="2" charset="-122"/>
            </a:endParaRPr>
          </a:p>
          <a:p>
            <a:pPr marL="182880" indent="-182880" eaLnBrk="1" hangingPunct="1">
              <a:lnSpc>
                <a:spcPct val="105000"/>
              </a:lnSpc>
              <a:spcBef>
                <a:spcPct val="15000"/>
              </a:spcBef>
              <a:buFontTx/>
              <a:buNone/>
            </a:pPr>
            <a:r>
              <a:rPr lang="zh-CN" altLang="en-US" sz="2000" dirty="0">
                <a:ea typeface="黑体" pitchFamily="2" charset="-122"/>
              </a:rPr>
              <a:t>            →</a:t>
            </a:r>
            <a:r>
              <a:rPr lang="en-US" altLang="zh-CN" sz="2000" dirty="0">
                <a:ea typeface="黑体" pitchFamily="2" charset="-122"/>
              </a:rPr>
              <a:t>0x108</a:t>
            </a:r>
            <a:r>
              <a:rPr lang="zh-CN" altLang="en-US" sz="2000" dirty="0">
                <a:ea typeface="黑体" pitchFamily="2" charset="-122"/>
              </a:rPr>
              <a:t>（</a:t>
            </a:r>
            <a:r>
              <a:rPr lang="en-US" altLang="zh-CN" sz="2000" dirty="0">
                <a:ea typeface="黑体" pitchFamily="2" charset="-122"/>
              </a:rPr>
              <a:t>I3</a:t>
            </a:r>
            <a:r>
              <a:rPr lang="zh-CN" altLang="en-US" sz="2000" dirty="0">
                <a:ea typeface="黑体" pitchFamily="2" charset="-122"/>
              </a:rPr>
              <a:t>）</a:t>
            </a:r>
            <a:endParaRPr lang="zh-CN" altLang="en-US" sz="2000" dirty="0">
              <a:ea typeface="黑体" pitchFamily="2" charset="-122"/>
            </a:endParaRPr>
          </a:p>
          <a:p>
            <a:pPr marL="182880" indent="-182880" eaLnBrk="1" hangingPunct="1">
              <a:lnSpc>
                <a:spcPct val="105000"/>
              </a:lnSpc>
              <a:spcBef>
                <a:spcPct val="15000"/>
              </a:spcBef>
              <a:buFontTx/>
              <a:buNone/>
            </a:pPr>
            <a:r>
              <a:rPr lang="zh-CN" altLang="en-US" sz="2000" dirty="0">
                <a:ea typeface="黑体" pitchFamily="2" charset="-122"/>
              </a:rPr>
              <a:t>            →</a:t>
            </a:r>
            <a:r>
              <a:rPr lang="en-US" altLang="zh-CN" sz="2000" dirty="0">
                <a:ea typeface="黑体" pitchFamily="2" charset="-122"/>
              </a:rPr>
              <a:t>0x10C</a:t>
            </a:r>
            <a:r>
              <a:rPr lang="zh-CN" altLang="en-US" sz="2000" dirty="0">
                <a:ea typeface="黑体" pitchFamily="2" charset="-122"/>
              </a:rPr>
              <a:t>（</a:t>
            </a:r>
            <a:r>
              <a:rPr lang="en-US" altLang="zh-CN" sz="2000" dirty="0">
                <a:ea typeface="黑体" pitchFamily="2" charset="-122"/>
              </a:rPr>
              <a:t>I4</a:t>
            </a:r>
            <a:r>
              <a:rPr lang="zh-CN" altLang="en-US" sz="2000" dirty="0">
                <a:ea typeface="黑体" pitchFamily="2" charset="-122"/>
              </a:rPr>
              <a:t>）</a:t>
            </a:r>
            <a:endParaRPr lang="zh-CN" altLang="en-US" sz="2000" dirty="0">
              <a:ea typeface="黑体" pitchFamily="2" charset="-122"/>
            </a:endParaRPr>
          </a:p>
          <a:p>
            <a:pPr marL="182880" indent="-182880" eaLnBrk="1" hangingPunct="1">
              <a:lnSpc>
                <a:spcPct val="105000"/>
              </a:lnSpc>
              <a:spcBef>
                <a:spcPct val="15000"/>
              </a:spcBef>
              <a:buFontTx/>
              <a:buNone/>
            </a:pPr>
            <a:r>
              <a:rPr lang="en-US" altLang="zh-CN" sz="2000" dirty="0">
                <a:ea typeface="黑体" pitchFamily="2" charset="-122"/>
              </a:rPr>
              <a:t>                   …</a:t>
            </a:r>
            <a:endParaRPr lang="zh-CN" altLang="en-US" sz="2000" dirty="0">
              <a:ea typeface="黑体" pitchFamily="2" charset="-122"/>
            </a:endParaRPr>
          </a:p>
          <a:p>
            <a:pPr marL="182880" indent="-182880" eaLnBrk="1" hangingPunct="1">
              <a:lnSpc>
                <a:spcPct val="105000"/>
              </a:lnSpc>
              <a:spcBef>
                <a:spcPct val="15000"/>
              </a:spcBef>
              <a:buFontTx/>
              <a:buNone/>
            </a:pPr>
            <a:r>
              <a:rPr lang="zh-CN" altLang="en-US" sz="2000" dirty="0">
                <a:ea typeface="黑体" pitchFamily="2" charset="-122"/>
              </a:rPr>
              <a:t>            →</a:t>
            </a:r>
            <a:r>
              <a:rPr lang="en-US" altLang="zh-CN" sz="2000" dirty="0">
                <a:ea typeface="黑体" pitchFamily="2" charset="-122"/>
              </a:rPr>
              <a:t>0x11C</a:t>
            </a:r>
            <a:r>
              <a:rPr lang="zh-CN" altLang="en-US" sz="2000" dirty="0">
                <a:ea typeface="黑体" pitchFamily="2" charset="-122"/>
              </a:rPr>
              <a:t>（</a:t>
            </a:r>
            <a:r>
              <a:rPr lang="en-US" altLang="zh-CN" sz="2000" dirty="0">
                <a:ea typeface="黑体" pitchFamily="2" charset="-122"/>
              </a:rPr>
              <a:t>I8</a:t>
            </a:r>
            <a:r>
              <a:rPr lang="zh-CN" altLang="en-US" sz="2000" dirty="0">
                <a:ea typeface="黑体" pitchFamily="2" charset="-122"/>
              </a:rPr>
              <a:t>）</a:t>
            </a:r>
            <a:endParaRPr lang="zh-CN" altLang="en-US" sz="2000" dirty="0">
              <a:ea typeface="黑体" pitchFamily="2" charset="-122"/>
            </a:endParaRPr>
          </a:p>
          <a:p>
            <a:pPr marL="182880" indent="-182880" eaLnBrk="1" hangingPunct="1">
              <a:lnSpc>
                <a:spcPct val="105000"/>
              </a:lnSpc>
              <a:spcBef>
                <a:spcPct val="15000"/>
              </a:spcBef>
              <a:buFontTx/>
              <a:buNone/>
            </a:pPr>
            <a:r>
              <a:rPr lang="zh-CN" altLang="en-US" sz="2000" dirty="0">
                <a:ea typeface="黑体" pitchFamily="2" charset="-122"/>
              </a:rPr>
              <a:t>            →</a:t>
            </a:r>
            <a:r>
              <a:rPr lang="en-US" altLang="zh-CN" sz="2000" dirty="0">
                <a:ea typeface="黑体" pitchFamily="2" charset="-122"/>
              </a:rPr>
              <a:t>0x120</a:t>
            </a:r>
            <a:r>
              <a:rPr lang="zh-CN" altLang="en-US" sz="2000" dirty="0">
                <a:ea typeface="黑体" pitchFamily="2" charset="-122"/>
              </a:rPr>
              <a:t>（</a:t>
            </a:r>
            <a:r>
              <a:rPr lang="en-US" altLang="zh-CN" sz="2000" dirty="0">
                <a:ea typeface="黑体" pitchFamily="2" charset="-122"/>
              </a:rPr>
              <a:t>I9</a:t>
            </a:r>
            <a:r>
              <a:rPr lang="zh-CN" altLang="en-US" sz="2000" dirty="0">
                <a:ea typeface="黑体" pitchFamily="2" charset="-122"/>
              </a:rPr>
              <a:t>） </a:t>
            </a:r>
            <a:endParaRPr lang="zh-CN" altLang="en-US" sz="2000" dirty="0">
              <a:ea typeface="黑体" pitchFamily="2" charset="-122"/>
            </a:endParaRPr>
          </a:p>
          <a:p>
            <a:pPr marL="182880" indent="-182880" eaLnBrk="1" hangingPunct="1">
              <a:lnSpc>
                <a:spcPct val="105000"/>
              </a:lnSpc>
              <a:spcBef>
                <a:spcPct val="15000"/>
              </a:spcBef>
              <a:buFontTx/>
              <a:buNone/>
            </a:pPr>
            <a:endParaRPr lang="zh-CN" altLang="en-US" sz="2000" dirty="0">
              <a:ea typeface="黑体" pitchFamily="2" charset="-122"/>
            </a:endParaRPr>
          </a:p>
          <a:p>
            <a:pPr marL="182880" indent="-182880" eaLnBrk="1" hangingPunct="1">
              <a:lnSpc>
                <a:spcPct val="105000"/>
              </a:lnSpc>
              <a:spcBef>
                <a:spcPct val="15000"/>
              </a:spcBef>
              <a:buFontTx/>
              <a:buNone/>
            </a:pPr>
            <a:r>
              <a:rPr lang="zh-CN" altLang="en-US" sz="2000" dirty="0">
                <a:ea typeface="黑体" pitchFamily="2" charset="-122"/>
              </a:rPr>
              <a:t>数据：只有数组在主存中：   </a:t>
            </a:r>
            <a:endParaRPr lang="zh-CN" altLang="en-US" sz="2000" dirty="0">
              <a:ea typeface="黑体" pitchFamily="2" charset="-122"/>
            </a:endParaRPr>
          </a:p>
          <a:p>
            <a:pPr marL="182880" indent="-182880" eaLnBrk="1" hangingPunct="1">
              <a:lnSpc>
                <a:spcPct val="105000"/>
              </a:lnSpc>
              <a:spcBef>
                <a:spcPct val="15000"/>
              </a:spcBef>
              <a:buFontTx/>
              <a:buNone/>
            </a:pPr>
            <a:r>
              <a:rPr lang="en-US" altLang="zh-CN" sz="2000" dirty="0">
                <a:ea typeface="黑体" pitchFamily="2" charset="-122"/>
              </a:rPr>
              <a:t>           0x400→0x404→0x408</a:t>
            </a:r>
            <a:endParaRPr lang="en-US" altLang="zh-CN" sz="2000" dirty="0">
              <a:ea typeface="黑体" pitchFamily="2" charset="-122"/>
            </a:endParaRPr>
          </a:p>
          <a:p>
            <a:pPr marL="182880" indent="-182880" eaLnBrk="1" hangingPunct="1">
              <a:lnSpc>
                <a:spcPct val="105000"/>
              </a:lnSpc>
              <a:spcBef>
                <a:spcPct val="15000"/>
              </a:spcBef>
              <a:buFontTx/>
              <a:buNone/>
            </a:pPr>
            <a:r>
              <a:rPr lang="en-US" altLang="zh-CN" sz="2000" dirty="0">
                <a:ea typeface="黑体" pitchFamily="2" charset="-122"/>
              </a:rPr>
              <a:t>          →0x40C→……→0x7A4 </a:t>
            </a:r>
            <a:endParaRPr lang="zh-CN" altLang="en-US" sz="2000" dirty="0">
              <a:ea typeface="黑体" pitchFamily="2" charset="-122"/>
            </a:endParaRPr>
          </a:p>
        </p:txBody>
      </p:sp>
      <p:grpSp>
        <p:nvGrpSpPr>
          <p:cNvPr id="99" name="Group 7"/>
          <p:cNvGrpSpPr/>
          <p:nvPr/>
        </p:nvGrpSpPr>
        <p:grpSpPr bwMode="auto">
          <a:xfrm>
            <a:off x="6777038" y="1776413"/>
            <a:ext cx="2349500" cy="4667250"/>
            <a:chOff x="4422" y="709"/>
            <a:chExt cx="1338" cy="2940"/>
          </a:xfrm>
        </p:grpSpPr>
        <p:grpSp>
          <p:nvGrpSpPr>
            <p:cNvPr id="100" name="Group 8"/>
            <p:cNvGrpSpPr/>
            <p:nvPr/>
          </p:nvGrpSpPr>
          <p:grpSpPr bwMode="auto">
            <a:xfrm>
              <a:off x="4422" y="709"/>
              <a:ext cx="1338" cy="2939"/>
              <a:chOff x="4422" y="822"/>
              <a:chExt cx="1338" cy="2938"/>
            </a:xfrm>
          </p:grpSpPr>
          <p:grpSp>
            <p:nvGrpSpPr>
              <p:cNvPr id="103" name="Group 9"/>
              <p:cNvGrpSpPr/>
              <p:nvPr/>
            </p:nvGrpSpPr>
            <p:grpSpPr bwMode="auto">
              <a:xfrm>
                <a:off x="4422" y="822"/>
                <a:ext cx="1113" cy="2938"/>
                <a:chOff x="4486" y="822"/>
                <a:chExt cx="1113" cy="2938"/>
              </a:xfrm>
            </p:grpSpPr>
            <p:sp>
              <p:nvSpPr>
                <p:cNvPr id="105" name="Rectangle 10"/>
                <p:cNvSpPr>
                  <a:spLocks noChangeArrowheads="1"/>
                </p:cNvSpPr>
                <p:nvPr/>
              </p:nvSpPr>
              <p:spPr bwMode="auto">
                <a:xfrm>
                  <a:off x="5039" y="1219"/>
                  <a:ext cx="560" cy="128"/>
                </a:xfrm>
                <a:prstGeom prst="rect">
                  <a:avLst/>
                </a:prstGeom>
                <a:solidFill>
                  <a:srgbClr val="FFFFFF"/>
                </a:solidFill>
                <a:ln w="25400">
                  <a:solidFill>
                    <a:srgbClr val="000000"/>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I1</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06" name="Rectangle 11"/>
                <p:cNvSpPr>
                  <a:spLocks noChangeArrowheads="1"/>
                </p:cNvSpPr>
                <p:nvPr/>
              </p:nvSpPr>
              <p:spPr bwMode="auto">
                <a:xfrm>
                  <a:off x="5039" y="1363"/>
                  <a:ext cx="560" cy="128"/>
                </a:xfrm>
                <a:prstGeom prst="rect">
                  <a:avLst/>
                </a:prstGeom>
                <a:solidFill>
                  <a:srgbClr val="FFFFFF"/>
                </a:solidFill>
                <a:ln w="25400">
                  <a:solidFill>
                    <a:srgbClr val="000000"/>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I2</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07" name="Rectangle 12"/>
                <p:cNvSpPr>
                  <a:spLocks noChangeArrowheads="1"/>
                </p:cNvSpPr>
                <p:nvPr/>
              </p:nvSpPr>
              <p:spPr bwMode="auto">
                <a:xfrm>
                  <a:off x="5039" y="1507"/>
                  <a:ext cx="560" cy="128"/>
                </a:xfrm>
                <a:prstGeom prst="rect">
                  <a:avLst/>
                </a:prstGeom>
                <a:solidFill>
                  <a:srgbClr val="FFFFFF"/>
                </a:solidFill>
                <a:ln w="25400">
                  <a:solidFill>
                    <a:srgbClr val="000000"/>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I3</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08" name="Rectangle 13"/>
                <p:cNvSpPr>
                  <a:spLocks noChangeArrowheads="1"/>
                </p:cNvSpPr>
                <p:nvPr/>
              </p:nvSpPr>
              <p:spPr bwMode="auto">
                <a:xfrm>
                  <a:off x="5039" y="1651"/>
                  <a:ext cx="560" cy="128"/>
                </a:xfrm>
                <a:prstGeom prst="rect">
                  <a:avLst/>
                </a:prstGeom>
                <a:solidFill>
                  <a:srgbClr val="FFFFFF"/>
                </a:solidFill>
                <a:ln w="25400">
                  <a:solidFill>
                    <a:srgbClr val="000000"/>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I4</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09" name="Rectangle 14"/>
                <p:cNvSpPr>
                  <a:spLocks noChangeArrowheads="1"/>
                </p:cNvSpPr>
                <p:nvPr/>
              </p:nvSpPr>
              <p:spPr bwMode="auto">
                <a:xfrm>
                  <a:off x="5039" y="1795"/>
                  <a:ext cx="560" cy="128"/>
                </a:xfrm>
                <a:prstGeom prst="rect">
                  <a:avLst/>
                </a:prstGeom>
                <a:solidFill>
                  <a:srgbClr val="FFFFFF"/>
                </a:solidFill>
                <a:ln w="25400">
                  <a:solidFill>
                    <a:srgbClr val="000000"/>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I5</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10" name="Rectangle 15"/>
                <p:cNvSpPr>
                  <a:spLocks noChangeArrowheads="1"/>
                </p:cNvSpPr>
                <p:nvPr/>
              </p:nvSpPr>
              <p:spPr bwMode="auto">
                <a:xfrm>
                  <a:off x="5039" y="1939"/>
                  <a:ext cx="560" cy="128"/>
                </a:xfrm>
                <a:prstGeom prst="rect">
                  <a:avLst/>
                </a:prstGeom>
                <a:solidFill>
                  <a:srgbClr val="FFFFFF"/>
                </a:solidFill>
                <a:ln w="25400">
                  <a:solidFill>
                    <a:srgbClr val="000000"/>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I6</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11" name="Rectangle 16"/>
                <p:cNvSpPr>
                  <a:spLocks noChangeArrowheads="1"/>
                </p:cNvSpPr>
                <p:nvPr/>
              </p:nvSpPr>
              <p:spPr bwMode="auto">
                <a:xfrm>
                  <a:off x="4582" y="1170"/>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0x100</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12" name="Rectangle 17"/>
                <p:cNvSpPr>
                  <a:spLocks noChangeArrowheads="1"/>
                </p:cNvSpPr>
                <p:nvPr/>
              </p:nvSpPr>
              <p:spPr bwMode="auto">
                <a:xfrm>
                  <a:off x="4582" y="1314"/>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0x104</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13" name="Rectangle 18"/>
                <p:cNvSpPr>
                  <a:spLocks noChangeArrowheads="1"/>
                </p:cNvSpPr>
                <p:nvPr/>
              </p:nvSpPr>
              <p:spPr bwMode="auto">
                <a:xfrm>
                  <a:off x="4582" y="1458"/>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0x108</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14" name="Rectangle 19"/>
                <p:cNvSpPr>
                  <a:spLocks noChangeArrowheads="1"/>
                </p:cNvSpPr>
                <p:nvPr/>
              </p:nvSpPr>
              <p:spPr bwMode="auto">
                <a:xfrm>
                  <a:off x="4582" y="1602"/>
                  <a:ext cx="37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0x10C</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15" name="Rectangle 20"/>
                <p:cNvSpPr>
                  <a:spLocks noChangeArrowheads="1"/>
                </p:cNvSpPr>
                <p:nvPr/>
              </p:nvSpPr>
              <p:spPr bwMode="auto">
                <a:xfrm>
                  <a:off x="4582" y="1746"/>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0x110</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16" name="Rectangle 21"/>
                <p:cNvSpPr>
                  <a:spLocks noChangeArrowheads="1"/>
                </p:cNvSpPr>
                <p:nvPr/>
              </p:nvSpPr>
              <p:spPr bwMode="auto">
                <a:xfrm>
                  <a:off x="4582" y="1890"/>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0x114</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17" name="Rectangle 22"/>
                <p:cNvSpPr>
                  <a:spLocks noChangeArrowheads="1"/>
                </p:cNvSpPr>
                <p:nvPr/>
              </p:nvSpPr>
              <p:spPr bwMode="auto">
                <a:xfrm>
                  <a:off x="5039" y="2419"/>
                  <a:ext cx="560" cy="128"/>
                </a:xfrm>
                <a:prstGeom prst="rect">
                  <a:avLst/>
                </a:prstGeom>
                <a:solidFill>
                  <a:srgbClr val="FFFFFF"/>
                </a:solidFill>
                <a:ln w="25400">
                  <a:solidFill>
                    <a:srgbClr val="000000"/>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a[0]</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18" name="Rectangle 23"/>
                <p:cNvSpPr>
                  <a:spLocks noChangeArrowheads="1"/>
                </p:cNvSpPr>
                <p:nvPr/>
              </p:nvSpPr>
              <p:spPr bwMode="auto">
                <a:xfrm>
                  <a:off x="5039" y="2563"/>
                  <a:ext cx="560" cy="128"/>
                </a:xfrm>
                <a:prstGeom prst="rect">
                  <a:avLst/>
                </a:prstGeom>
                <a:solidFill>
                  <a:srgbClr val="FFFFFF"/>
                </a:solidFill>
                <a:ln w="25400">
                  <a:solidFill>
                    <a:srgbClr val="000000"/>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a[1]</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19" name="Rectangle 24"/>
                <p:cNvSpPr>
                  <a:spLocks noChangeArrowheads="1"/>
                </p:cNvSpPr>
                <p:nvPr/>
              </p:nvSpPr>
              <p:spPr bwMode="auto">
                <a:xfrm>
                  <a:off x="5039" y="2707"/>
                  <a:ext cx="560" cy="128"/>
                </a:xfrm>
                <a:prstGeom prst="rect">
                  <a:avLst/>
                </a:prstGeom>
                <a:solidFill>
                  <a:srgbClr val="FFFFFF"/>
                </a:solidFill>
                <a:ln w="25400">
                  <a:solidFill>
                    <a:srgbClr val="000000"/>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a[2]</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20" name="Rectangle 25"/>
                <p:cNvSpPr>
                  <a:spLocks noChangeArrowheads="1"/>
                </p:cNvSpPr>
                <p:nvPr/>
              </p:nvSpPr>
              <p:spPr bwMode="auto">
                <a:xfrm>
                  <a:off x="5039" y="2851"/>
                  <a:ext cx="560" cy="128"/>
                </a:xfrm>
                <a:prstGeom prst="rect">
                  <a:avLst/>
                </a:prstGeom>
                <a:solidFill>
                  <a:srgbClr val="FFFFFF"/>
                </a:solidFill>
                <a:ln w="25400">
                  <a:solidFill>
                    <a:srgbClr val="000000"/>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a[3]</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21" name="Rectangle 26"/>
                <p:cNvSpPr>
                  <a:spLocks noChangeArrowheads="1"/>
                </p:cNvSpPr>
                <p:nvPr/>
              </p:nvSpPr>
              <p:spPr bwMode="auto">
                <a:xfrm>
                  <a:off x="5039" y="2995"/>
                  <a:ext cx="560" cy="128"/>
                </a:xfrm>
                <a:prstGeom prst="rect">
                  <a:avLst/>
                </a:prstGeom>
                <a:solidFill>
                  <a:srgbClr val="FFFFFF"/>
                </a:solidFill>
                <a:ln w="25400">
                  <a:solidFill>
                    <a:srgbClr val="000000"/>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a[4]</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22" name="Rectangle 27"/>
                <p:cNvSpPr>
                  <a:spLocks noChangeArrowheads="1"/>
                </p:cNvSpPr>
                <p:nvPr/>
              </p:nvSpPr>
              <p:spPr bwMode="auto">
                <a:xfrm>
                  <a:off x="5039" y="3139"/>
                  <a:ext cx="560" cy="128"/>
                </a:xfrm>
                <a:prstGeom prst="rect">
                  <a:avLst/>
                </a:prstGeom>
                <a:solidFill>
                  <a:srgbClr val="FFFFFF"/>
                </a:solidFill>
                <a:ln w="25400">
                  <a:solidFill>
                    <a:srgbClr val="000000"/>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a[5]</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23" name="Rectangle 28"/>
                <p:cNvSpPr>
                  <a:spLocks noChangeArrowheads="1"/>
                </p:cNvSpPr>
                <p:nvPr/>
              </p:nvSpPr>
              <p:spPr bwMode="auto">
                <a:xfrm>
                  <a:off x="4582" y="2370"/>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0x400</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24" name="Rectangle 29"/>
                <p:cNvSpPr>
                  <a:spLocks noChangeArrowheads="1"/>
                </p:cNvSpPr>
                <p:nvPr/>
              </p:nvSpPr>
              <p:spPr bwMode="auto">
                <a:xfrm>
                  <a:off x="4582" y="2514"/>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0x404</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25" name="Rectangle 30"/>
                <p:cNvSpPr>
                  <a:spLocks noChangeArrowheads="1"/>
                </p:cNvSpPr>
                <p:nvPr/>
              </p:nvSpPr>
              <p:spPr bwMode="auto">
                <a:xfrm>
                  <a:off x="4582" y="2658"/>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0x408</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26" name="Rectangle 31"/>
                <p:cNvSpPr>
                  <a:spLocks noChangeArrowheads="1"/>
                </p:cNvSpPr>
                <p:nvPr/>
              </p:nvSpPr>
              <p:spPr bwMode="auto">
                <a:xfrm>
                  <a:off x="4582" y="2802"/>
                  <a:ext cx="37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0x40C</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27" name="Rectangle 32"/>
                <p:cNvSpPr>
                  <a:spLocks noChangeArrowheads="1"/>
                </p:cNvSpPr>
                <p:nvPr/>
              </p:nvSpPr>
              <p:spPr bwMode="auto">
                <a:xfrm>
                  <a:off x="4582" y="2946"/>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0x410</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28" name="Rectangle 33"/>
                <p:cNvSpPr>
                  <a:spLocks noChangeArrowheads="1"/>
                </p:cNvSpPr>
                <p:nvPr/>
              </p:nvSpPr>
              <p:spPr bwMode="auto">
                <a:xfrm>
                  <a:off x="4582" y="3090"/>
                  <a:ext cx="3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0x414</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29" name="Rectangle 34"/>
                <p:cNvSpPr>
                  <a:spLocks noChangeArrowheads="1"/>
                </p:cNvSpPr>
                <p:nvPr/>
              </p:nvSpPr>
              <p:spPr bwMode="auto">
                <a:xfrm>
                  <a:off x="5039" y="2083"/>
                  <a:ext cx="560" cy="320"/>
                </a:xfrm>
                <a:prstGeom prst="rect">
                  <a:avLst/>
                </a:prstGeom>
                <a:solidFill>
                  <a:srgbClr val="FFFFFF"/>
                </a:solidFill>
                <a:ln w="25400">
                  <a:solidFill>
                    <a:srgbClr val="000000"/>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TW" sz="1400" b="0" i="0" u="none" strike="noStrike" kern="0" cap="none" spc="0" normalizeH="0" baseline="0" noProof="0">
                      <a:ln>
                        <a:noFill/>
                      </a:ln>
                      <a:solidFill>
                        <a:srgbClr val="000000"/>
                      </a:solidFill>
                      <a:effectLst/>
                      <a:uLnTx/>
                      <a:uFillTx/>
                      <a:latin typeface="Times New Roman" pitchFamily="18" charset="0"/>
                      <a:ea typeface="PMingLiU" pitchFamily="18" charset="-120"/>
                    </a:rPr>
                    <a:t>• • •</a:t>
                  </a:r>
                  <a:endParaRPr kumimoji="0" lang="en-US" altLang="zh-TW" sz="1400" b="0"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30" name="Rectangle 35"/>
                <p:cNvSpPr>
                  <a:spLocks noChangeArrowheads="1"/>
                </p:cNvSpPr>
                <p:nvPr/>
              </p:nvSpPr>
              <p:spPr bwMode="auto">
                <a:xfrm>
                  <a:off x="5039" y="3619"/>
                  <a:ext cx="560" cy="128"/>
                </a:xfrm>
                <a:prstGeom prst="rect">
                  <a:avLst/>
                </a:prstGeom>
                <a:solidFill>
                  <a:srgbClr val="FFFFFF"/>
                </a:solidFill>
                <a:ln w="25400">
                  <a:solidFill>
                    <a:srgbClr val="000000"/>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000000"/>
                    </a:solidFill>
                    <a:effectLst/>
                    <a:uLnTx/>
                    <a:uFillTx/>
                    <a:latin typeface="Courier New" pitchFamily="49" charset="0"/>
                    <a:ea typeface="PMingLiU" pitchFamily="18" charset="-120"/>
                  </a:endParaRPr>
                </a:p>
              </p:txBody>
            </p:sp>
            <p:sp>
              <p:nvSpPr>
                <p:cNvPr id="131" name="Rectangle 36"/>
                <p:cNvSpPr>
                  <a:spLocks noChangeArrowheads="1"/>
                </p:cNvSpPr>
                <p:nvPr/>
              </p:nvSpPr>
              <p:spPr bwMode="auto">
                <a:xfrm>
                  <a:off x="4582" y="3570"/>
                  <a:ext cx="37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0x7A4</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32" name="Rectangle 37"/>
                <p:cNvSpPr>
                  <a:spLocks noChangeArrowheads="1"/>
                </p:cNvSpPr>
                <p:nvPr/>
              </p:nvSpPr>
              <p:spPr bwMode="auto">
                <a:xfrm>
                  <a:off x="5039" y="3283"/>
                  <a:ext cx="560" cy="320"/>
                </a:xfrm>
                <a:prstGeom prst="rect">
                  <a:avLst/>
                </a:prstGeom>
                <a:solidFill>
                  <a:srgbClr val="FFFFFF"/>
                </a:solidFill>
                <a:ln w="25400">
                  <a:solidFill>
                    <a:srgbClr val="000000"/>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Arial" charset="0"/>
                      <a:ea typeface="PMingLiU" pitchFamily="18" charset="-120"/>
                    </a:rPr>
                    <a:t>• • •</a:t>
                  </a:r>
                  <a:endParaRPr kumimoji="0" lang="en-US" altLang="zh-TW" sz="1400" b="1" i="0" u="none" strike="noStrike" kern="0" cap="none" spc="0" normalizeH="0" baseline="0" noProof="0">
                    <a:ln>
                      <a:noFill/>
                    </a:ln>
                    <a:solidFill>
                      <a:srgbClr val="000000"/>
                    </a:solidFill>
                    <a:effectLst/>
                    <a:uLnTx/>
                    <a:uFillTx/>
                    <a:latin typeface="Arial" charset="0"/>
                    <a:ea typeface="PMingLiU" pitchFamily="18" charset="-120"/>
                  </a:endParaRPr>
                </a:p>
              </p:txBody>
            </p:sp>
            <p:sp>
              <p:nvSpPr>
                <p:cNvPr id="133" name="Rectangle 38"/>
                <p:cNvSpPr>
                  <a:spLocks noChangeArrowheads="1"/>
                </p:cNvSpPr>
                <p:nvPr/>
              </p:nvSpPr>
              <p:spPr bwMode="auto">
                <a:xfrm>
                  <a:off x="4486" y="822"/>
                  <a:ext cx="82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effectLst/>
                      <a:uLnTx/>
                      <a:uFillTx/>
                      <a:latin typeface="黑体" pitchFamily="2" charset="-122"/>
                      <a:ea typeface="黑体" pitchFamily="2" charset="-122"/>
                    </a:rPr>
                    <a:t>主存的布局</a:t>
                  </a:r>
                  <a:r>
                    <a:rPr kumimoji="0" lang="en-US" altLang="zh-CN" sz="1800" b="1" i="0" u="none" strike="noStrike" kern="0" cap="none" spc="0" normalizeH="0" baseline="0" noProof="0" dirty="0">
                      <a:ln>
                        <a:noFill/>
                      </a:ln>
                      <a:effectLst/>
                      <a:uLnTx/>
                      <a:uFillTx/>
                      <a:latin typeface="黑体" pitchFamily="2" charset="-122"/>
                      <a:ea typeface="黑体" pitchFamily="2" charset="-122"/>
                    </a:rPr>
                    <a:t>:</a:t>
                  </a:r>
                  <a:endParaRPr kumimoji="0" lang="en-US" altLang="zh-CN" sz="1800" b="1" i="0" u="none" strike="noStrike" kern="0" cap="none" spc="0" normalizeH="0" baseline="0" noProof="0" dirty="0">
                    <a:ln>
                      <a:noFill/>
                    </a:ln>
                    <a:effectLst/>
                    <a:uLnTx/>
                    <a:uFillTx/>
                    <a:latin typeface="黑体" pitchFamily="2" charset="-122"/>
                    <a:ea typeface="黑体" pitchFamily="2" charset="-122"/>
                  </a:endParaRPr>
                </a:p>
              </p:txBody>
            </p:sp>
            <p:sp>
              <p:nvSpPr>
                <p:cNvPr id="134" name="Rectangle 39"/>
                <p:cNvSpPr>
                  <a:spLocks noChangeArrowheads="1"/>
                </p:cNvSpPr>
                <p:nvPr/>
              </p:nvSpPr>
              <p:spPr bwMode="auto">
                <a:xfrm>
                  <a:off x="5039" y="1075"/>
                  <a:ext cx="560" cy="128"/>
                </a:xfrm>
                <a:prstGeom prst="rect">
                  <a:avLst/>
                </a:prstGeom>
                <a:solidFill>
                  <a:srgbClr val="FFFFFF"/>
                </a:solidFill>
                <a:ln w="25400">
                  <a:solidFill>
                    <a:srgbClr val="000000"/>
                  </a:solidFill>
                  <a:miter lim="800000"/>
                </a:ln>
              </p:spPr>
              <p:txBody>
                <a:bodyPr wrap="none" lIns="89140" tIns="43777" rIns="89140" bIns="43777"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I0</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sp>
              <p:nvSpPr>
                <p:cNvPr id="135" name="Rectangle 40"/>
                <p:cNvSpPr>
                  <a:spLocks noChangeArrowheads="1"/>
                </p:cNvSpPr>
                <p:nvPr/>
              </p:nvSpPr>
              <p:spPr bwMode="auto">
                <a:xfrm>
                  <a:off x="4582" y="1026"/>
                  <a:ext cx="38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rPr>
                    <a:t>0x0FC</a:t>
                  </a:r>
                  <a:endParaRPr kumimoji="0" lang="en-US" altLang="zh-TW" sz="1400" b="1" i="0" u="none" strike="noStrike" kern="0" cap="none" spc="0" normalizeH="0" baseline="0" noProof="0">
                    <a:ln>
                      <a:noFill/>
                    </a:ln>
                    <a:solidFill>
                      <a:srgbClr val="000000"/>
                    </a:solidFill>
                    <a:effectLst/>
                    <a:uLnTx/>
                    <a:uFillTx/>
                    <a:latin typeface="Times New Roman" pitchFamily="18" charset="0"/>
                    <a:ea typeface="PMingLiU" pitchFamily="18" charset="-120"/>
                  </a:endParaRPr>
                </a:p>
              </p:txBody>
            </p:sp>
          </p:grpSp>
          <p:sp>
            <p:nvSpPr>
              <p:cNvPr id="104" name="Text Box 41"/>
              <p:cNvSpPr txBox="1">
                <a:spLocks noChangeArrowheads="1"/>
              </p:cNvSpPr>
              <p:nvPr/>
            </p:nvSpPr>
            <p:spPr bwMode="auto">
              <a:xfrm>
                <a:off x="5507" y="1276"/>
                <a:ext cx="253" cy="2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1700" b="1" i="0" u="none" strike="noStrike" kern="0" cap="none" spc="0" normalizeH="0" baseline="0" noProof="0" dirty="0">
                    <a:ln>
                      <a:noFill/>
                    </a:ln>
                    <a:effectLst/>
                    <a:uLnTx/>
                    <a:uFillTx/>
                    <a:latin typeface="Arial" charset="0"/>
                    <a:ea typeface="宋体" charset="-122"/>
                  </a:rPr>
                  <a:t>指  令                            数   据</a:t>
                </a:r>
                <a:endParaRPr kumimoji="1" lang="zh-CN" altLang="en-US" sz="1700" b="1" i="0" u="none" strike="noStrike" kern="0" cap="none" spc="0" normalizeH="0" baseline="0" noProof="0" dirty="0">
                  <a:ln>
                    <a:noFill/>
                  </a:ln>
                  <a:effectLst/>
                  <a:uLnTx/>
                  <a:uFillTx/>
                  <a:latin typeface="Arial" charset="0"/>
                  <a:ea typeface="宋体" charset="-122"/>
                </a:endParaRPr>
              </a:p>
            </p:txBody>
          </p:sp>
        </p:grpSp>
        <p:sp>
          <p:nvSpPr>
            <p:cNvPr id="101" name="Text Box 42"/>
            <p:cNvSpPr txBox="1">
              <a:spLocks noChangeArrowheads="1"/>
            </p:cNvSpPr>
            <p:nvPr/>
          </p:nvSpPr>
          <p:spPr bwMode="auto">
            <a:xfrm>
              <a:off x="5511" y="2259"/>
              <a:ext cx="18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1700" b="1" i="0" u="none" strike="noStrike" kern="0" cap="none" spc="0" normalizeH="0" baseline="0" noProof="0">
                  <a:ln>
                    <a:noFill/>
                  </a:ln>
                  <a:solidFill>
                    <a:srgbClr val="0000FF"/>
                  </a:solidFill>
                  <a:effectLst/>
                  <a:uLnTx/>
                  <a:uFillTx/>
                  <a:latin typeface="Arial" charset="0"/>
                  <a:ea typeface="宋体" charset="-122"/>
                </a:rPr>
                <a:t>A</a:t>
              </a:r>
              <a:endParaRPr kumimoji="1" lang="en-US" altLang="zh-CN" sz="1700" b="1" i="0" u="none" strike="noStrike" kern="0" cap="none" spc="0" normalizeH="0" baseline="0" noProof="0">
                <a:ln>
                  <a:noFill/>
                </a:ln>
                <a:solidFill>
                  <a:srgbClr val="0000FF"/>
                </a:solidFill>
                <a:effectLst/>
                <a:uLnTx/>
                <a:uFillTx/>
                <a:latin typeface="Arial" charset="0"/>
                <a:ea typeface="宋体" charset="-122"/>
              </a:endParaRPr>
            </a:p>
          </p:txBody>
        </p:sp>
        <p:sp>
          <p:nvSpPr>
            <p:cNvPr id="102" name="Text Box 43"/>
            <p:cNvSpPr txBox="1">
              <a:spLocks noChangeArrowheads="1"/>
            </p:cNvSpPr>
            <p:nvPr/>
          </p:nvSpPr>
          <p:spPr bwMode="auto">
            <a:xfrm>
              <a:off x="5511" y="3430"/>
              <a:ext cx="18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1700" b="1" i="0" u="none" strike="noStrike" kern="0" cap="none" spc="0" normalizeH="0" baseline="0" noProof="0">
                  <a:ln>
                    <a:noFill/>
                  </a:ln>
                  <a:solidFill>
                    <a:srgbClr val="0000FF"/>
                  </a:solidFill>
                  <a:effectLst/>
                  <a:uLnTx/>
                  <a:uFillTx/>
                  <a:latin typeface="Arial" charset="0"/>
                  <a:ea typeface="宋体" charset="-122"/>
                </a:rPr>
                <a:t>V</a:t>
              </a:r>
              <a:endParaRPr kumimoji="1" lang="en-US" altLang="zh-CN" sz="1700" b="1" i="0" u="none" strike="noStrike" kern="0" cap="none" spc="0" normalizeH="0" baseline="0" noProof="0">
                <a:ln>
                  <a:noFill/>
                </a:ln>
                <a:solidFill>
                  <a:srgbClr val="0000FF"/>
                </a:solidFill>
                <a:effectLst/>
                <a:uLnTx/>
                <a:uFillTx/>
                <a:latin typeface="Arial" charset="0"/>
                <a:ea typeface="宋体" charset="-122"/>
              </a:endParaRPr>
            </a:p>
          </p:txBody>
        </p:sp>
      </p:grpSp>
      <p:sp>
        <p:nvSpPr>
          <p:cNvPr id="136" name="Rectangle 54"/>
          <p:cNvSpPr>
            <a:spLocks noChangeArrowheads="1"/>
          </p:cNvSpPr>
          <p:nvPr/>
        </p:nvSpPr>
        <p:spPr bwMode="auto">
          <a:xfrm>
            <a:off x="4211638" y="1944688"/>
            <a:ext cx="2116137"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lnSpc>
                <a:spcPct val="120000"/>
              </a:lnSpc>
            </a:pPr>
            <a:r>
              <a:rPr lang="zh-CN" altLang="en-US" sz="2000" b="1" dirty="0">
                <a:solidFill>
                  <a:srgbClr val="0000FF"/>
                </a:solidFill>
                <a:latin typeface="微软雅黑" pitchFamily="34" charset="-122"/>
                <a:ea typeface="微软雅黑" pitchFamily="34" charset="-122"/>
              </a:rPr>
              <a:t>若</a:t>
            </a:r>
            <a:r>
              <a:rPr lang="en-US" altLang="zh-CN" sz="2000" b="1" dirty="0">
                <a:solidFill>
                  <a:srgbClr val="0000FF"/>
                </a:solidFill>
                <a:latin typeface="微软雅黑" pitchFamily="34" charset="-122"/>
                <a:ea typeface="微软雅黑" pitchFamily="34" charset="-122"/>
              </a:rPr>
              <a:t>n</a:t>
            </a:r>
            <a:r>
              <a:rPr lang="zh-CN" altLang="en-US" sz="2000" b="1" dirty="0">
                <a:solidFill>
                  <a:srgbClr val="0000FF"/>
                </a:solidFill>
                <a:latin typeface="微软雅黑" pitchFamily="34" charset="-122"/>
                <a:ea typeface="微软雅黑" pitchFamily="34" charset="-122"/>
              </a:rPr>
              <a:t>足够大，则在一段时间内一直在局部区域内执行指令，故循环内指令的时间局部性好；</a:t>
            </a:r>
            <a:endParaRPr lang="zh-CN" altLang="en-US" sz="2000" b="1" dirty="0">
              <a:solidFill>
                <a:srgbClr val="0000FF"/>
              </a:solidFill>
              <a:latin typeface="微软雅黑" pitchFamily="34" charset="-122"/>
              <a:ea typeface="微软雅黑" pitchFamily="34" charset="-122"/>
            </a:endParaRPr>
          </a:p>
          <a:p>
            <a:pPr eaLnBrk="0" hangingPunct="0">
              <a:lnSpc>
                <a:spcPct val="120000"/>
              </a:lnSpc>
            </a:pPr>
            <a:endParaRPr lang="zh-CN" altLang="en-US" sz="2000" b="1" dirty="0">
              <a:solidFill>
                <a:srgbClr val="0000FF"/>
              </a:solidFill>
              <a:latin typeface="微软雅黑" pitchFamily="34" charset="-122"/>
              <a:ea typeface="微软雅黑" pitchFamily="34" charset="-122"/>
            </a:endParaRPr>
          </a:p>
          <a:p>
            <a:pPr eaLnBrk="0" hangingPunct="0">
              <a:lnSpc>
                <a:spcPct val="120000"/>
              </a:lnSpc>
            </a:pPr>
            <a:r>
              <a:rPr lang="zh-CN" altLang="en-US" sz="2000" b="1" dirty="0">
                <a:solidFill>
                  <a:srgbClr val="0000FF"/>
                </a:solidFill>
                <a:latin typeface="微软雅黑" pitchFamily="34" charset="-122"/>
                <a:ea typeface="微软雅黑" pitchFamily="34" charset="-122"/>
              </a:rPr>
              <a:t>按顺序执行，故程序空间局部性好！</a:t>
            </a:r>
            <a:endParaRPr lang="en-US" altLang="zh-CN" sz="2000" b="1" dirty="0">
              <a:solidFill>
                <a:srgbClr val="0000FF"/>
              </a:solidFill>
              <a:latin typeface="微软雅黑" pitchFamily="34" charset="-122"/>
              <a:ea typeface="微软雅黑" pitchFamily="34" charset="-122"/>
            </a:endParaRPr>
          </a:p>
        </p:txBody>
      </p:sp>
      <p:sp>
        <p:nvSpPr>
          <p:cNvPr id="137" name="Rectangle 55"/>
          <p:cNvSpPr>
            <a:spLocks noChangeArrowheads="1"/>
          </p:cNvSpPr>
          <p:nvPr/>
        </p:nvSpPr>
        <p:spPr bwMode="auto">
          <a:xfrm>
            <a:off x="296863" y="5589588"/>
            <a:ext cx="61642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lnSpc>
                <a:spcPct val="120000"/>
              </a:lnSpc>
            </a:pPr>
            <a:r>
              <a:rPr lang="zh-CN" altLang="en-US" sz="2000" b="1" dirty="0">
                <a:solidFill>
                  <a:srgbClr val="0000FF"/>
                </a:solidFill>
                <a:latin typeface="微软雅黑" pitchFamily="34" charset="-122"/>
                <a:ea typeface="微软雅黑" pitchFamily="34" charset="-122"/>
              </a:rPr>
              <a:t>数组元素按顺序存放，按顺序访问，故空间局部性好；</a:t>
            </a:r>
            <a:endParaRPr lang="zh-CN" altLang="en-US" sz="2000" b="1" dirty="0">
              <a:solidFill>
                <a:srgbClr val="0000FF"/>
              </a:solidFill>
              <a:latin typeface="微软雅黑" pitchFamily="34" charset="-122"/>
              <a:ea typeface="微软雅黑" pitchFamily="34" charset="-122"/>
            </a:endParaRPr>
          </a:p>
          <a:p>
            <a:pPr eaLnBrk="0" hangingPunct="0">
              <a:lnSpc>
                <a:spcPct val="120000"/>
              </a:lnSpc>
            </a:pPr>
            <a:r>
              <a:rPr lang="zh-CN" altLang="en-US" sz="2000" b="1" dirty="0">
                <a:solidFill>
                  <a:srgbClr val="0000FF"/>
                </a:solidFill>
                <a:latin typeface="微软雅黑" pitchFamily="34" charset="-122"/>
                <a:ea typeface="微软雅黑" pitchFamily="34" charset="-122"/>
              </a:rPr>
              <a:t>每个数组元素都只被访问</a:t>
            </a:r>
            <a:r>
              <a:rPr lang="en-US" altLang="zh-CN" sz="2000" b="1" dirty="0">
                <a:solidFill>
                  <a:srgbClr val="0000FF"/>
                </a:solidFill>
                <a:latin typeface="微软雅黑" pitchFamily="34" charset="-122"/>
                <a:ea typeface="微软雅黑" pitchFamily="34" charset="-122"/>
              </a:rPr>
              <a:t>1</a:t>
            </a:r>
            <a:r>
              <a:rPr lang="zh-CN" altLang="en-US" sz="2000" b="1" dirty="0">
                <a:solidFill>
                  <a:srgbClr val="0000FF"/>
                </a:solidFill>
                <a:latin typeface="微软雅黑" pitchFamily="34" charset="-122"/>
                <a:ea typeface="微软雅黑" pitchFamily="34" charset="-122"/>
              </a:rPr>
              <a:t>次，故没有时间局部性。</a:t>
            </a:r>
            <a:endParaRPr lang="zh-CN" altLang="en-US" sz="2000" b="1" dirty="0">
              <a:solidFill>
                <a:srgbClr val="0000FF"/>
              </a:solidFill>
              <a:latin typeface="微软雅黑" pitchFamily="34" charset="-122"/>
              <a:ea typeface="微软雅黑" pitchFamily="34" charset="-122"/>
            </a:endParaRPr>
          </a:p>
        </p:txBody>
      </p:sp>
      <p:grpSp>
        <p:nvGrpSpPr>
          <p:cNvPr id="138" name="Group 44"/>
          <p:cNvGrpSpPr/>
          <p:nvPr/>
        </p:nvGrpSpPr>
        <p:grpSpPr bwMode="auto">
          <a:xfrm>
            <a:off x="2816225" y="2708275"/>
            <a:ext cx="900113" cy="763588"/>
            <a:chOff x="1604" y="1565"/>
            <a:chExt cx="567" cy="453"/>
          </a:xfrm>
        </p:grpSpPr>
        <p:grpSp>
          <p:nvGrpSpPr>
            <p:cNvPr id="139" name="Group 59"/>
            <p:cNvGrpSpPr/>
            <p:nvPr/>
          </p:nvGrpSpPr>
          <p:grpSpPr bwMode="auto">
            <a:xfrm>
              <a:off x="1604" y="1565"/>
              <a:ext cx="171" cy="453"/>
              <a:chOff x="1633" y="1678"/>
              <a:chExt cx="340" cy="199"/>
            </a:xfrm>
          </p:grpSpPr>
          <p:sp>
            <p:nvSpPr>
              <p:cNvPr id="141" name="Line 56"/>
              <p:cNvSpPr>
                <a:spLocks noChangeShapeType="1"/>
              </p:cNvSpPr>
              <p:nvPr/>
            </p:nvSpPr>
            <p:spPr bwMode="auto">
              <a:xfrm>
                <a:off x="1633" y="1877"/>
                <a:ext cx="340" cy="0"/>
              </a:xfrm>
              <a:prstGeom prst="line">
                <a:avLst/>
              </a:prstGeom>
              <a:noFill/>
              <a:ln w="28575">
                <a:solidFill>
                  <a:srgbClr val="800000"/>
                </a:solidFill>
                <a:roun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a:solidFill>
                    <a:srgbClr val="000000"/>
                  </a:solidFill>
                  <a:latin typeface="Arial" charset="0"/>
                  <a:ea typeface="+mn-ea"/>
                </a:endParaRPr>
              </a:p>
            </p:txBody>
          </p:sp>
          <p:sp>
            <p:nvSpPr>
              <p:cNvPr id="142" name="Line 57"/>
              <p:cNvSpPr>
                <a:spLocks noChangeShapeType="1"/>
              </p:cNvSpPr>
              <p:nvPr/>
            </p:nvSpPr>
            <p:spPr bwMode="auto">
              <a:xfrm>
                <a:off x="1973" y="1678"/>
                <a:ext cx="0" cy="199"/>
              </a:xfrm>
              <a:prstGeom prst="line">
                <a:avLst/>
              </a:prstGeom>
              <a:noFill/>
              <a:ln w="28575">
                <a:solidFill>
                  <a:srgbClr val="800000"/>
                </a:solidFill>
                <a:roun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a:solidFill>
                    <a:srgbClr val="000000"/>
                  </a:solidFill>
                  <a:latin typeface="Arial" charset="0"/>
                  <a:ea typeface="+mn-ea"/>
                </a:endParaRPr>
              </a:p>
            </p:txBody>
          </p:sp>
          <p:sp>
            <p:nvSpPr>
              <p:cNvPr id="143" name="Line 58"/>
              <p:cNvSpPr>
                <a:spLocks noChangeShapeType="1"/>
              </p:cNvSpPr>
              <p:nvPr/>
            </p:nvSpPr>
            <p:spPr bwMode="auto">
              <a:xfrm flipH="1">
                <a:off x="1633" y="1678"/>
                <a:ext cx="340" cy="0"/>
              </a:xfrm>
              <a:prstGeom prst="line">
                <a:avLst/>
              </a:prstGeom>
              <a:noFill/>
              <a:ln w="28575">
                <a:solidFill>
                  <a:srgbClr val="80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a:solidFill>
                    <a:srgbClr val="000000"/>
                  </a:solidFill>
                  <a:latin typeface="Arial" charset="0"/>
                  <a:ea typeface="+mn-ea"/>
                </a:endParaRPr>
              </a:p>
            </p:txBody>
          </p:sp>
        </p:grpSp>
        <p:sp>
          <p:nvSpPr>
            <p:cNvPr id="140" name="Text Box 60"/>
            <p:cNvSpPr txBox="1">
              <a:spLocks noChangeArrowheads="1"/>
            </p:cNvSpPr>
            <p:nvPr/>
          </p:nvSpPr>
          <p:spPr bwMode="auto">
            <a:xfrm>
              <a:off x="1831" y="1593"/>
              <a:ext cx="340"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zh-CN" altLang="en-US" sz="2000" b="1" dirty="0">
                  <a:ea typeface="黑体" pitchFamily="2" charset="-122"/>
                </a:rPr>
                <a:t>循环</a:t>
              </a:r>
              <a:r>
                <a:rPr kumimoji="1" lang="en-US" altLang="zh-CN" sz="2000" b="1" dirty="0">
                  <a:ea typeface="黑体" pitchFamily="2" charset="-122"/>
                </a:rPr>
                <a:t>n</a:t>
              </a:r>
              <a:r>
                <a:rPr kumimoji="1" lang="zh-CN" altLang="en-US" sz="2000" b="1" dirty="0">
                  <a:ea typeface="黑体" pitchFamily="2" charset="-122"/>
                </a:rPr>
                <a:t>次</a:t>
              </a:r>
              <a:endParaRPr kumimoji="1" lang="zh-CN" altLang="en-US" sz="2000" b="1" dirty="0">
                <a:ea typeface="黑体" pitchFamily="2" charset="-122"/>
              </a:endParaRPr>
            </a:p>
          </p:txBody>
        </p:sp>
      </p:grpSp>
      <p:sp>
        <p:nvSpPr>
          <p:cNvPr id="144" name="Rectangle 3"/>
          <p:cNvSpPr>
            <a:spLocks noChangeArrowheads="1"/>
          </p:cNvSpPr>
          <p:nvPr/>
        </p:nvSpPr>
        <p:spPr bwMode="auto">
          <a:xfrm>
            <a:off x="5624427" y="433822"/>
            <a:ext cx="2565400" cy="1212850"/>
          </a:xfrm>
          <a:prstGeom prst="rect">
            <a:avLst/>
          </a:prstGeom>
          <a:solidFill>
            <a:schemeClr val="bg1"/>
          </a:solidFill>
          <a:ln w="25400">
            <a:solidFill>
              <a:schemeClr val="hlink"/>
            </a:solidFill>
            <a:miter lim="800000"/>
          </a:ln>
        </p:spPr>
        <p:txBody>
          <a:bodyPr lIns="89140" tIns="43777" rIns="89140" bIns="43777">
            <a:spAutoFit/>
          </a:bodyPr>
          <a:lstStyle>
            <a:lvl1pPr defTabSz="-635">
              <a:tabLst>
                <a:tab pos="457200" algn="l"/>
              </a:tabLst>
              <a:defRPr sz="1600">
                <a:solidFill>
                  <a:schemeClr val="tx1"/>
                </a:solidFill>
                <a:latin typeface="Arial" charset="0"/>
              </a:defRPr>
            </a:lvl1pPr>
            <a:lvl2pPr marL="742950" indent="-285750" defTabSz="-635">
              <a:tabLst>
                <a:tab pos="457200" algn="l"/>
              </a:tabLst>
              <a:defRPr sz="1600">
                <a:solidFill>
                  <a:schemeClr val="tx1"/>
                </a:solidFill>
                <a:latin typeface="Arial" charset="0"/>
              </a:defRPr>
            </a:lvl2pPr>
            <a:lvl3pPr marL="1143000" indent="-228600" defTabSz="-635">
              <a:tabLst>
                <a:tab pos="457200" algn="l"/>
              </a:tabLst>
              <a:defRPr sz="1600">
                <a:solidFill>
                  <a:schemeClr val="tx1"/>
                </a:solidFill>
                <a:latin typeface="Arial" charset="0"/>
              </a:defRPr>
            </a:lvl3pPr>
            <a:lvl4pPr marL="1600200" indent="-228600" defTabSz="-635">
              <a:tabLst>
                <a:tab pos="457200" algn="l"/>
              </a:tabLst>
              <a:defRPr sz="1600">
                <a:solidFill>
                  <a:schemeClr val="tx1"/>
                </a:solidFill>
                <a:latin typeface="Arial" charset="0"/>
              </a:defRPr>
            </a:lvl4pPr>
            <a:lvl5pPr marL="2057400" indent="-228600" defTabSz="-635">
              <a:tabLst>
                <a:tab pos="457200" algn="l"/>
              </a:tabLst>
              <a:defRPr sz="1600">
                <a:solidFill>
                  <a:schemeClr val="tx1"/>
                </a:solidFill>
                <a:latin typeface="Arial" charset="0"/>
              </a:defRPr>
            </a:lvl5pPr>
            <a:lvl6pPr marL="2514600" indent="-228600" defTabSz="-635" eaLnBrk="0" fontAlgn="base" hangingPunct="0">
              <a:spcBef>
                <a:spcPct val="0"/>
              </a:spcBef>
              <a:spcAft>
                <a:spcPct val="0"/>
              </a:spcAft>
              <a:tabLst>
                <a:tab pos="457200" algn="l"/>
              </a:tabLst>
              <a:defRPr sz="1600">
                <a:solidFill>
                  <a:schemeClr val="tx1"/>
                </a:solidFill>
                <a:latin typeface="Arial" charset="0"/>
              </a:defRPr>
            </a:lvl6pPr>
            <a:lvl7pPr marL="2971800" indent="-228600" defTabSz="-635" eaLnBrk="0" fontAlgn="base" hangingPunct="0">
              <a:spcBef>
                <a:spcPct val="0"/>
              </a:spcBef>
              <a:spcAft>
                <a:spcPct val="0"/>
              </a:spcAft>
              <a:tabLst>
                <a:tab pos="457200" algn="l"/>
              </a:tabLst>
              <a:defRPr sz="1600">
                <a:solidFill>
                  <a:schemeClr val="tx1"/>
                </a:solidFill>
                <a:latin typeface="Arial" charset="0"/>
              </a:defRPr>
            </a:lvl7pPr>
            <a:lvl8pPr marL="3429000" indent="-228600" defTabSz="-635" eaLnBrk="0" fontAlgn="base" hangingPunct="0">
              <a:spcBef>
                <a:spcPct val="0"/>
              </a:spcBef>
              <a:spcAft>
                <a:spcPct val="0"/>
              </a:spcAft>
              <a:tabLst>
                <a:tab pos="457200" algn="l"/>
              </a:tabLst>
              <a:defRPr sz="1600">
                <a:solidFill>
                  <a:schemeClr val="tx1"/>
                </a:solidFill>
                <a:latin typeface="Arial" charset="0"/>
              </a:defRPr>
            </a:lvl8pPr>
            <a:lvl9pPr marL="3886200" indent="-228600" defTabSz="-635" eaLnBrk="0" fontAlgn="base" hangingPunct="0">
              <a:spcBef>
                <a:spcPct val="0"/>
              </a:spcBef>
              <a:spcAft>
                <a:spcPct val="0"/>
              </a:spcAft>
              <a:tabLst>
                <a:tab pos="457200" algn="l"/>
              </a:tabLst>
              <a:defRPr sz="1600">
                <a:solidFill>
                  <a:schemeClr val="tx1"/>
                </a:solidFill>
                <a:latin typeface="Arial" charset="0"/>
              </a:defRPr>
            </a:lvl9pPr>
          </a:lstStyle>
          <a:p>
            <a:pPr>
              <a:lnSpc>
                <a:spcPct val="90000"/>
              </a:lnSpc>
            </a:pPr>
            <a:r>
              <a:rPr lang="en-US" altLang="zh-TW" sz="2000" b="1">
                <a:ea typeface="PMingLiU" pitchFamily="18" charset="-120"/>
              </a:rPr>
              <a:t>sum = 0;</a:t>
            </a:r>
            <a:endParaRPr lang="en-US" altLang="zh-TW" sz="2000" b="1">
              <a:ea typeface="PMingLiU" pitchFamily="18" charset="-120"/>
            </a:endParaRPr>
          </a:p>
          <a:p>
            <a:pPr>
              <a:lnSpc>
                <a:spcPct val="90000"/>
              </a:lnSpc>
            </a:pPr>
            <a:r>
              <a:rPr lang="en-US" altLang="zh-TW" sz="2000" b="1">
                <a:ea typeface="PMingLiU" pitchFamily="18" charset="-120"/>
              </a:rPr>
              <a:t>for (i = 0; i &lt; n; i++)</a:t>
            </a:r>
            <a:endParaRPr lang="en-US" altLang="zh-TW" sz="2000" b="1">
              <a:ea typeface="PMingLiU" pitchFamily="18" charset="-120"/>
            </a:endParaRPr>
          </a:p>
          <a:p>
            <a:pPr>
              <a:lnSpc>
                <a:spcPct val="90000"/>
              </a:lnSpc>
            </a:pPr>
            <a:r>
              <a:rPr lang="en-US" altLang="zh-TW" sz="2000" b="1">
                <a:ea typeface="PMingLiU" pitchFamily="18" charset="-120"/>
              </a:rPr>
              <a:t>	sum += a[i];</a:t>
            </a:r>
            <a:endParaRPr lang="en-US" altLang="zh-TW" sz="2000" b="1">
              <a:ea typeface="PMingLiU" pitchFamily="18" charset="-120"/>
            </a:endParaRPr>
          </a:p>
          <a:p>
            <a:pPr>
              <a:lnSpc>
                <a:spcPct val="90000"/>
              </a:lnSpc>
            </a:pPr>
            <a:r>
              <a:rPr lang="en-US" altLang="zh-TW" sz="2000" b="1">
                <a:ea typeface="PMingLiU" pitchFamily="18" charset="-120"/>
              </a:rPr>
              <a:t>*v = sum;</a:t>
            </a:r>
            <a:endParaRPr lang="en-US" altLang="zh-TW" sz="2000" b="1">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transition="in" filter="blinds(horizontal)">
                                      <p:cBhvr>
                                        <p:cTn id="7" dur="500"/>
                                        <p:tgtEl>
                                          <p:spTgt spid="9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8">
                                            <p:txEl>
                                              <p:pRg st="1" end="1"/>
                                            </p:txEl>
                                          </p:spTgt>
                                        </p:tgtEl>
                                        <p:attrNameLst>
                                          <p:attrName>style.visibility</p:attrName>
                                        </p:attrNameLst>
                                      </p:cBhvr>
                                      <p:to>
                                        <p:strVal val="visible"/>
                                      </p:to>
                                    </p:set>
                                    <p:animEffect transition="in" filter="blinds(horizontal)">
                                      <p:cBhvr>
                                        <p:cTn id="10" dur="500"/>
                                        <p:tgtEl>
                                          <p:spTgt spid="9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8">
                                            <p:txEl>
                                              <p:pRg st="2" end="2"/>
                                            </p:txEl>
                                          </p:spTgt>
                                        </p:tgtEl>
                                        <p:attrNameLst>
                                          <p:attrName>style.visibility</p:attrName>
                                        </p:attrNameLst>
                                      </p:cBhvr>
                                      <p:to>
                                        <p:strVal val="visible"/>
                                      </p:to>
                                    </p:set>
                                    <p:animEffect transition="in" filter="blinds(horizontal)">
                                      <p:cBhvr>
                                        <p:cTn id="15" dur="500"/>
                                        <p:tgtEl>
                                          <p:spTgt spid="98">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8">
                                            <p:txEl>
                                              <p:pRg st="3" end="3"/>
                                            </p:txEl>
                                          </p:spTgt>
                                        </p:tgtEl>
                                        <p:attrNameLst>
                                          <p:attrName>style.visibility</p:attrName>
                                        </p:attrNameLst>
                                      </p:cBhvr>
                                      <p:to>
                                        <p:strVal val="visible"/>
                                      </p:to>
                                    </p:set>
                                    <p:animEffect transition="in" filter="blinds(horizontal)">
                                      <p:cBhvr>
                                        <p:cTn id="18" dur="500"/>
                                        <p:tgtEl>
                                          <p:spTgt spid="9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8">
                                            <p:txEl>
                                              <p:pRg st="4" end="4"/>
                                            </p:txEl>
                                          </p:spTgt>
                                        </p:tgtEl>
                                        <p:attrNameLst>
                                          <p:attrName>style.visibility</p:attrName>
                                        </p:attrNameLst>
                                      </p:cBhvr>
                                      <p:to>
                                        <p:strVal val="visible"/>
                                      </p:to>
                                    </p:set>
                                    <p:animEffect transition="in" filter="blinds(horizontal)">
                                      <p:cBhvr>
                                        <p:cTn id="21" dur="500"/>
                                        <p:tgtEl>
                                          <p:spTgt spid="98">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8">
                                            <p:txEl>
                                              <p:pRg st="5" end="5"/>
                                            </p:txEl>
                                          </p:spTgt>
                                        </p:tgtEl>
                                        <p:attrNameLst>
                                          <p:attrName>style.visibility</p:attrName>
                                        </p:attrNameLst>
                                      </p:cBhvr>
                                      <p:to>
                                        <p:strVal val="visible"/>
                                      </p:to>
                                    </p:set>
                                    <p:animEffect transition="in" filter="blinds(horizontal)">
                                      <p:cBhvr>
                                        <p:cTn id="24" dur="500"/>
                                        <p:tgtEl>
                                          <p:spTgt spid="98">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8">
                                            <p:txEl>
                                              <p:pRg st="6" end="6"/>
                                            </p:txEl>
                                          </p:spTgt>
                                        </p:tgtEl>
                                        <p:attrNameLst>
                                          <p:attrName>style.visibility</p:attrName>
                                        </p:attrNameLst>
                                      </p:cBhvr>
                                      <p:to>
                                        <p:strVal val="visible"/>
                                      </p:to>
                                    </p:set>
                                    <p:animEffect transition="in" filter="blinds(horizontal)">
                                      <p:cBhvr>
                                        <p:cTn id="27" dur="500"/>
                                        <p:tgtEl>
                                          <p:spTgt spid="98">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98">
                                            <p:txEl>
                                              <p:pRg st="7" end="7"/>
                                            </p:txEl>
                                          </p:spTgt>
                                        </p:tgtEl>
                                        <p:attrNameLst>
                                          <p:attrName>style.visibility</p:attrName>
                                        </p:attrNameLst>
                                      </p:cBhvr>
                                      <p:to>
                                        <p:strVal val="visible"/>
                                      </p:to>
                                    </p:set>
                                    <p:animEffect transition="in" filter="blinds(horizontal)">
                                      <p:cBhvr>
                                        <p:cTn id="30" dur="500"/>
                                        <p:tgtEl>
                                          <p:spTgt spid="98">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98">
                                            <p:txEl>
                                              <p:pRg st="8" end="8"/>
                                            </p:txEl>
                                          </p:spTgt>
                                        </p:tgtEl>
                                        <p:attrNameLst>
                                          <p:attrName>style.visibility</p:attrName>
                                        </p:attrNameLst>
                                      </p:cBhvr>
                                      <p:to>
                                        <p:strVal val="visible"/>
                                      </p:to>
                                    </p:set>
                                    <p:animEffect transition="in" filter="blinds(horizontal)">
                                      <p:cBhvr>
                                        <p:cTn id="33" dur="500"/>
                                        <p:tgtEl>
                                          <p:spTgt spid="98">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38"/>
                                        </p:tgtEl>
                                        <p:attrNameLst>
                                          <p:attrName>style.visibility</p:attrName>
                                        </p:attrNameLst>
                                      </p:cBhvr>
                                      <p:to>
                                        <p:strVal val="visible"/>
                                      </p:to>
                                    </p:set>
                                    <p:animEffect transition="in" filter="blinds(horizontal)">
                                      <p:cBhvr>
                                        <p:cTn id="38" dur="500"/>
                                        <p:tgtEl>
                                          <p:spTgt spid="13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blinds(horizontal)">
                                      <p:cBhvr>
                                        <p:cTn id="43" dur="500"/>
                                        <p:tgtEl>
                                          <p:spTgt spid="13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98">
                                            <p:txEl>
                                              <p:pRg st="10" end="10"/>
                                            </p:txEl>
                                          </p:spTgt>
                                        </p:tgtEl>
                                        <p:attrNameLst>
                                          <p:attrName>style.visibility</p:attrName>
                                        </p:attrNameLst>
                                      </p:cBhvr>
                                      <p:to>
                                        <p:strVal val="visible"/>
                                      </p:to>
                                    </p:set>
                                    <p:animEffect transition="in" filter="blinds(horizontal)">
                                      <p:cBhvr>
                                        <p:cTn id="48" dur="500"/>
                                        <p:tgtEl>
                                          <p:spTgt spid="98">
                                            <p:txEl>
                                              <p:pRg st="10" end="10"/>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98">
                                            <p:txEl>
                                              <p:pRg st="11" end="11"/>
                                            </p:txEl>
                                          </p:spTgt>
                                        </p:tgtEl>
                                        <p:attrNameLst>
                                          <p:attrName>style.visibility</p:attrName>
                                        </p:attrNameLst>
                                      </p:cBhvr>
                                      <p:to>
                                        <p:strVal val="visible"/>
                                      </p:to>
                                    </p:set>
                                    <p:animEffect transition="in" filter="blinds(horizontal)">
                                      <p:cBhvr>
                                        <p:cTn id="51" dur="500"/>
                                        <p:tgtEl>
                                          <p:spTgt spid="98">
                                            <p:txEl>
                                              <p:pRg st="11" end="1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98">
                                            <p:txEl>
                                              <p:pRg st="12" end="12"/>
                                            </p:txEl>
                                          </p:spTgt>
                                        </p:tgtEl>
                                        <p:attrNameLst>
                                          <p:attrName>style.visibility</p:attrName>
                                        </p:attrNameLst>
                                      </p:cBhvr>
                                      <p:to>
                                        <p:strVal val="visible"/>
                                      </p:to>
                                    </p:set>
                                    <p:animEffect transition="in" filter="blinds(horizontal)">
                                      <p:cBhvr>
                                        <p:cTn id="54" dur="500"/>
                                        <p:tgtEl>
                                          <p:spTgt spid="98">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37"/>
                                        </p:tgtEl>
                                        <p:attrNameLst>
                                          <p:attrName>style.visibility</p:attrName>
                                        </p:attrNameLst>
                                      </p:cBhvr>
                                      <p:to>
                                        <p:strVal val="visible"/>
                                      </p:to>
                                    </p:set>
                                    <p:animEffect transition="in" filter="blinds(horizontal)">
                                      <p:cBhvr>
                                        <p:cTn id="59"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13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7504" y="1124744"/>
            <a:ext cx="7249226" cy="3960440"/>
          </a:xfrm>
        </p:spPr>
      </p:pic>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endParaRPr lang="zh-CN" altLang="en-US" dirty="0"/>
          </a:p>
        </p:txBody>
      </p:sp>
      <p:sp>
        <p:nvSpPr>
          <p:cNvPr id="3" name="内容占位符 2"/>
          <p:cNvSpPr>
            <a:spLocks noGrp="1"/>
          </p:cNvSpPr>
          <p:nvPr>
            <p:ph idx="1"/>
          </p:nvPr>
        </p:nvSpPr>
        <p:spPr/>
        <p:txBody>
          <a:bodyPr/>
          <a:lstStyle/>
          <a:p>
            <a:r>
              <a:rPr lang="zh-CN" altLang="en-US" dirty="0"/>
              <a:t>要实现</a:t>
            </a:r>
            <a:r>
              <a:rPr lang="en-US" altLang="zh-CN" dirty="0"/>
              <a:t>Cache</a:t>
            </a:r>
            <a:r>
              <a:rPr lang="zh-CN" altLang="en-US" dirty="0"/>
              <a:t>需要解决哪些问题？</a:t>
            </a:r>
            <a:endParaRPr lang="en-US" altLang="zh-CN" dirty="0"/>
          </a:p>
          <a:p>
            <a:r>
              <a:rPr lang="en-US" altLang="zh-CN" dirty="0"/>
              <a:t>Cache</a:t>
            </a:r>
            <a:r>
              <a:rPr lang="zh-CN" altLang="en-US" dirty="0"/>
              <a:t>对程序员是否透明？为什么？</a:t>
            </a:r>
            <a:endParaRPr lang="en-US" altLang="zh-CN" dirty="0"/>
          </a:p>
          <a:p>
            <a:r>
              <a:rPr lang="zh-CN" altLang="en-US" dirty="0"/>
              <a:t>引入</a:t>
            </a:r>
            <a:r>
              <a:rPr lang="en-US" altLang="zh-CN" dirty="0"/>
              <a:t>Cache</a:t>
            </a:r>
            <a:r>
              <a:rPr lang="zh-CN" altLang="en-US" dirty="0"/>
              <a:t>后，</a:t>
            </a:r>
            <a:r>
              <a:rPr lang="en-US" altLang="zh-CN" dirty="0"/>
              <a:t>CPU</a:t>
            </a:r>
            <a:r>
              <a:rPr lang="zh-CN" altLang="en-US" dirty="0"/>
              <a:t>访存过程是怎样的？</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7.6.2 Cache</a:t>
            </a:r>
            <a:r>
              <a:rPr lang="zh-CN" altLang="en-US" dirty="0"/>
              <a:t>的基本工作原理</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45" name="Rectangle 3"/>
          <p:cNvSpPr txBox="1">
            <a:spLocks noChangeArrowheads="1"/>
          </p:cNvSpPr>
          <p:nvPr/>
        </p:nvSpPr>
        <p:spPr bwMode="auto">
          <a:xfrm>
            <a:off x="165100" y="1210469"/>
            <a:ext cx="4241800" cy="49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itchFamily="18" charset="0"/>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defTabSz="717550" eaLnBrk="1" hangingPunct="1">
              <a:lnSpc>
                <a:spcPct val="125000"/>
              </a:lnSpc>
              <a:spcBef>
                <a:spcPct val="30000"/>
              </a:spcBef>
              <a:buFont typeface="Wingdings" charset="2"/>
              <a:buChar char="Ø"/>
            </a:pPr>
            <a:r>
              <a:rPr lang="en-US" altLang="zh-CN" sz="2000" dirty="0">
                <a:solidFill>
                  <a:srgbClr val="0033CC"/>
                </a:solidFill>
                <a:latin typeface="Comic Sans MS" pitchFamily="2" charset="0"/>
                <a:ea typeface="微软雅黑" pitchFamily="34" charset="-122"/>
              </a:rPr>
              <a:t>Cache</a:t>
            </a:r>
            <a:r>
              <a:rPr lang="zh-CN" altLang="en-US" sz="2000" dirty="0">
                <a:solidFill>
                  <a:srgbClr val="0033CC"/>
                </a:solidFill>
                <a:latin typeface="Comic Sans MS" pitchFamily="2" charset="0"/>
                <a:ea typeface="微软雅黑" pitchFamily="34" charset="-122"/>
              </a:rPr>
              <a:t>是一种小容量高速缓冲存储器，它由</a:t>
            </a:r>
            <a:r>
              <a:rPr lang="en-US" altLang="zh-CN" sz="2000" dirty="0">
                <a:solidFill>
                  <a:srgbClr val="0033CC"/>
                </a:solidFill>
                <a:latin typeface="Comic Sans MS" pitchFamily="2" charset="0"/>
                <a:ea typeface="微软雅黑" pitchFamily="34" charset="-122"/>
              </a:rPr>
              <a:t>SRAM</a:t>
            </a:r>
            <a:r>
              <a:rPr lang="zh-CN" altLang="en-US" sz="2000" dirty="0">
                <a:solidFill>
                  <a:srgbClr val="0033CC"/>
                </a:solidFill>
                <a:latin typeface="Comic Sans MS" pitchFamily="2" charset="0"/>
                <a:ea typeface="微软雅黑" pitchFamily="34" charset="-122"/>
              </a:rPr>
              <a:t>组成。</a:t>
            </a:r>
            <a:endParaRPr lang="zh-CN" altLang="en-US" sz="2000" dirty="0">
              <a:solidFill>
                <a:srgbClr val="0033CC"/>
              </a:solidFill>
              <a:latin typeface="Comic Sans MS" pitchFamily="2" charset="0"/>
              <a:ea typeface="微软雅黑" pitchFamily="34" charset="-122"/>
            </a:endParaRPr>
          </a:p>
          <a:p>
            <a:pPr defTabSz="717550" eaLnBrk="1" hangingPunct="1">
              <a:lnSpc>
                <a:spcPct val="125000"/>
              </a:lnSpc>
              <a:spcBef>
                <a:spcPct val="30000"/>
              </a:spcBef>
              <a:buFont typeface="Wingdings" charset="2"/>
              <a:buChar char="Ø"/>
            </a:pPr>
            <a:r>
              <a:rPr lang="en-US" altLang="zh-CN" sz="2000" dirty="0">
                <a:solidFill>
                  <a:srgbClr val="0033CC"/>
                </a:solidFill>
                <a:latin typeface="Comic Sans MS" pitchFamily="2" charset="0"/>
                <a:ea typeface="微软雅黑" pitchFamily="34" charset="-122"/>
              </a:rPr>
              <a:t>Cache</a:t>
            </a:r>
            <a:r>
              <a:rPr lang="zh-CN" altLang="en-US" sz="2000" dirty="0">
                <a:solidFill>
                  <a:srgbClr val="0033CC"/>
                </a:solidFill>
                <a:latin typeface="Comic Sans MS" pitchFamily="2" charset="0"/>
                <a:ea typeface="微软雅黑" pitchFamily="34" charset="-122"/>
              </a:rPr>
              <a:t>直接制作在</a:t>
            </a:r>
            <a:r>
              <a:rPr lang="en-US" altLang="zh-CN" sz="2000" dirty="0">
                <a:solidFill>
                  <a:srgbClr val="0033CC"/>
                </a:solidFill>
                <a:latin typeface="Comic Sans MS" pitchFamily="2" charset="0"/>
                <a:ea typeface="微软雅黑" pitchFamily="34" charset="-122"/>
              </a:rPr>
              <a:t>CPU</a:t>
            </a:r>
            <a:r>
              <a:rPr lang="zh-CN" altLang="en-US" sz="2000" dirty="0">
                <a:solidFill>
                  <a:srgbClr val="0033CC"/>
                </a:solidFill>
                <a:latin typeface="Comic Sans MS" pitchFamily="2" charset="0"/>
                <a:ea typeface="微软雅黑" pitchFamily="34" charset="-122"/>
              </a:rPr>
              <a:t>芯片内，速度几乎与</a:t>
            </a:r>
            <a:r>
              <a:rPr lang="en-US" altLang="zh-CN" sz="2000" dirty="0">
                <a:solidFill>
                  <a:srgbClr val="0033CC"/>
                </a:solidFill>
                <a:latin typeface="Comic Sans MS" pitchFamily="2" charset="0"/>
                <a:ea typeface="微软雅黑" pitchFamily="34" charset="-122"/>
              </a:rPr>
              <a:t>CPU</a:t>
            </a:r>
            <a:r>
              <a:rPr lang="zh-CN" altLang="en-US" sz="2000" dirty="0">
                <a:solidFill>
                  <a:srgbClr val="0033CC"/>
                </a:solidFill>
                <a:latin typeface="Comic Sans MS" pitchFamily="2" charset="0"/>
                <a:ea typeface="微软雅黑" pitchFamily="34" charset="-122"/>
              </a:rPr>
              <a:t>一样快。</a:t>
            </a:r>
            <a:endParaRPr lang="zh-CN" altLang="en-US" sz="2000" dirty="0">
              <a:solidFill>
                <a:srgbClr val="0033CC"/>
              </a:solidFill>
              <a:latin typeface="Comic Sans MS" pitchFamily="2" charset="0"/>
              <a:ea typeface="微软雅黑" pitchFamily="34" charset="-122"/>
            </a:endParaRPr>
          </a:p>
          <a:p>
            <a:pPr defTabSz="717550" eaLnBrk="1" hangingPunct="1">
              <a:lnSpc>
                <a:spcPct val="125000"/>
              </a:lnSpc>
              <a:spcBef>
                <a:spcPct val="30000"/>
              </a:spcBef>
              <a:buFont typeface="Wingdings" charset="2"/>
              <a:buChar char="Ø"/>
            </a:pPr>
            <a:r>
              <a:rPr lang="zh-CN" altLang="en-US" sz="2000" dirty="0">
                <a:solidFill>
                  <a:srgbClr val="0033CC"/>
                </a:solidFill>
                <a:latin typeface="Comic Sans MS" pitchFamily="2" charset="0"/>
                <a:ea typeface="微软雅黑" pitchFamily="34" charset="-122"/>
              </a:rPr>
              <a:t>程序运行时，</a:t>
            </a:r>
            <a:r>
              <a:rPr lang="en-US" altLang="zh-CN" sz="2000" dirty="0">
                <a:solidFill>
                  <a:srgbClr val="0033CC"/>
                </a:solidFill>
                <a:latin typeface="Comic Sans MS" pitchFamily="2" charset="0"/>
                <a:ea typeface="微软雅黑" pitchFamily="34" charset="-122"/>
              </a:rPr>
              <a:t>CPU</a:t>
            </a:r>
            <a:r>
              <a:rPr lang="zh-CN" altLang="en-US" sz="2000" dirty="0">
                <a:solidFill>
                  <a:srgbClr val="0033CC"/>
                </a:solidFill>
                <a:latin typeface="Comic Sans MS" pitchFamily="2" charset="0"/>
                <a:ea typeface="微软雅黑" pitchFamily="34" charset="-122"/>
              </a:rPr>
              <a:t>使用的一部分数据</a:t>
            </a:r>
            <a:r>
              <a:rPr lang="en-US" altLang="zh-CN" sz="2000" dirty="0">
                <a:solidFill>
                  <a:srgbClr val="0033CC"/>
                </a:solidFill>
                <a:latin typeface="Comic Sans MS" pitchFamily="2" charset="0"/>
                <a:ea typeface="微软雅黑" pitchFamily="34" charset="-122"/>
              </a:rPr>
              <a:t>/</a:t>
            </a:r>
            <a:r>
              <a:rPr lang="zh-CN" altLang="en-US" sz="2000" dirty="0">
                <a:solidFill>
                  <a:srgbClr val="0033CC"/>
                </a:solidFill>
                <a:latin typeface="Comic Sans MS" pitchFamily="2" charset="0"/>
                <a:ea typeface="微软雅黑" pitchFamily="34" charset="-122"/>
              </a:rPr>
              <a:t>指令会预先成批拷贝在</a:t>
            </a:r>
            <a:r>
              <a:rPr lang="en-US" altLang="zh-CN" sz="2000" dirty="0">
                <a:solidFill>
                  <a:srgbClr val="0033CC"/>
                </a:solidFill>
                <a:latin typeface="Comic Sans MS" pitchFamily="2" charset="0"/>
                <a:ea typeface="微软雅黑" pitchFamily="34" charset="-122"/>
              </a:rPr>
              <a:t>Cache</a:t>
            </a:r>
            <a:r>
              <a:rPr lang="zh-CN" altLang="en-US" sz="2000" dirty="0">
                <a:solidFill>
                  <a:srgbClr val="0033CC"/>
                </a:solidFill>
                <a:latin typeface="Comic Sans MS" pitchFamily="2" charset="0"/>
                <a:ea typeface="微软雅黑" pitchFamily="34" charset="-122"/>
              </a:rPr>
              <a:t>中，</a:t>
            </a:r>
            <a:r>
              <a:rPr lang="en-US" altLang="zh-CN" sz="2000" dirty="0">
                <a:solidFill>
                  <a:srgbClr val="0033CC"/>
                </a:solidFill>
                <a:latin typeface="Comic Sans MS" pitchFamily="2" charset="0"/>
                <a:ea typeface="微软雅黑" pitchFamily="34" charset="-122"/>
              </a:rPr>
              <a:t>Cache</a:t>
            </a:r>
            <a:r>
              <a:rPr lang="zh-CN" altLang="en-US" sz="2000" dirty="0">
                <a:solidFill>
                  <a:srgbClr val="0033CC"/>
                </a:solidFill>
                <a:latin typeface="Comic Sans MS" pitchFamily="2" charset="0"/>
                <a:ea typeface="微软雅黑" pitchFamily="34" charset="-122"/>
              </a:rPr>
              <a:t>的内容是主存储器中部分内容的映象。</a:t>
            </a:r>
            <a:endParaRPr lang="en-US" altLang="zh-CN" sz="2000" dirty="0">
              <a:solidFill>
                <a:srgbClr val="0033CC"/>
              </a:solidFill>
              <a:latin typeface="Comic Sans MS" pitchFamily="2" charset="0"/>
              <a:ea typeface="微软雅黑" pitchFamily="34" charset="-122"/>
            </a:endParaRPr>
          </a:p>
          <a:p>
            <a:pPr defTabSz="717550" eaLnBrk="1" hangingPunct="1">
              <a:lnSpc>
                <a:spcPct val="125000"/>
              </a:lnSpc>
              <a:spcBef>
                <a:spcPct val="30000"/>
              </a:spcBef>
              <a:buFont typeface="Wingdings" charset="2"/>
              <a:buChar char="Ø"/>
            </a:pPr>
            <a:r>
              <a:rPr lang="zh-CN" altLang="en-US" sz="2000" dirty="0">
                <a:solidFill>
                  <a:srgbClr val="0033CC"/>
                </a:solidFill>
                <a:latin typeface="Comic Sans MS" pitchFamily="2" charset="0"/>
                <a:ea typeface="微软雅黑" pitchFamily="34" charset="-122"/>
              </a:rPr>
              <a:t>当</a:t>
            </a:r>
            <a:r>
              <a:rPr lang="en-US" altLang="zh-CN" sz="2000" dirty="0">
                <a:solidFill>
                  <a:srgbClr val="0033CC"/>
                </a:solidFill>
                <a:latin typeface="Comic Sans MS" pitchFamily="2" charset="0"/>
                <a:ea typeface="微软雅黑" pitchFamily="34" charset="-122"/>
              </a:rPr>
              <a:t>CPU</a:t>
            </a:r>
            <a:r>
              <a:rPr lang="zh-CN" altLang="en-US" sz="2000" dirty="0">
                <a:solidFill>
                  <a:srgbClr val="0033CC"/>
                </a:solidFill>
                <a:latin typeface="Comic Sans MS" pitchFamily="2" charset="0"/>
                <a:ea typeface="微软雅黑" pitchFamily="34" charset="-122"/>
              </a:rPr>
              <a:t>需要从内存读</a:t>
            </a:r>
            <a:r>
              <a:rPr lang="en-US" altLang="zh-CN" sz="2000" dirty="0">
                <a:solidFill>
                  <a:srgbClr val="0033CC"/>
                </a:solidFill>
                <a:latin typeface="Comic Sans MS" pitchFamily="2" charset="0"/>
                <a:ea typeface="微软雅黑" pitchFamily="34" charset="-122"/>
              </a:rPr>
              <a:t>(</a:t>
            </a:r>
            <a:r>
              <a:rPr lang="zh-CN" altLang="en-US" sz="2000" dirty="0">
                <a:solidFill>
                  <a:srgbClr val="0033CC"/>
                </a:solidFill>
                <a:latin typeface="Comic Sans MS" pitchFamily="2" charset="0"/>
                <a:ea typeface="微软雅黑" pitchFamily="34" charset="-122"/>
              </a:rPr>
              <a:t>写</a:t>
            </a:r>
            <a:r>
              <a:rPr lang="en-US" altLang="zh-CN" sz="2000" dirty="0">
                <a:solidFill>
                  <a:srgbClr val="0033CC"/>
                </a:solidFill>
                <a:latin typeface="Comic Sans MS" pitchFamily="2" charset="0"/>
                <a:ea typeface="微软雅黑" pitchFamily="34" charset="-122"/>
              </a:rPr>
              <a:t>)</a:t>
            </a:r>
            <a:r>
              <a:rPr lang="zh-CN" altLang="en-US" sz="2000" dirty="0">
                <a:solidFill>
                  <a:srgbClr val="0033CC"/>
                </a:solidFill>
                <a:latin typeface="Comic Sans MS" pitchFamily="2" charset="0"/>
                <a:ea typeface="微软雅黑" pitchFamily="34" charset="-122"/>
              </a:rPr>
              <a:t>数据或指令时，先检查</a:t>
            </a:r>
            <a:r>
              <a:rPr lang="en-US" altLang="zh-CN" sz="2000" dirty="0">
                <a:solidFill>
                  <a:srgbClr val="0033CC"/>
                </a:solidFill>
                <a:latin typeface="Comic Sans MS" pitchFamily="2" charset="0"/>
                <a:ea typeface="微软雅黑" pitchFamily="34" charset="-122"/>
              </a:rPr>
              <a:t>Cache</a:t>
            </a:r>
            <a:r>
              <a:rPr lang="zh-CN" altLang="en-US" sz="2000" dirty="0">
                <a:solidFill>
                  <a:srgbClr val="0033CC"/>
                </a:solidFill>
                <a:latin typeface="Comic Sans MS" pitchFamily="2" charset="0"/>
                <a:ea typeface="微软雅黑" pitchFamily="34" charset="-122"/>
              </a:rPr>
              <a:t>，若有，就直接从</a:t>
            </a:r>
            <a:r>
              <a:rPr lang="en-US" altLang="zh-CN" sz="2000" dirty="0">
                <a:solidFill>
                  <a:srgbClr val="0033CC"/>
                </a:solidFill>
                <a:latin typeface="Comic Sans MS" pitchFamily="2" charset="0"/>
                <a:ea typeface="微软雅黑" pitchFamily="34" charset="-122"/>
              </a:rPr>
              <a:t>Cache</a:t>
            </a:r>
            <a:r>
              <a:rPr lang="zh-CN" altLang="en-US" sz="2000" dirty="0">
                <a:solidFill>
                  <a:srgbClr val="0033CC"/>
                </a:solidFill>
                <a:latin typeface="Comic Sans MS" pitchFamily="2" charset="0"/>
                <a:ea typeface="微软雅黑" pitchFamily="34" charset="-122"/>
              </a:rPr>
              <a:t>中读取，而不用访问主存储器。</a:t>
            </a:r>
            <a:endParaRPr lang="zh-CN" altLang="en-US" sz="2000" dirty="0">
              <a:solidFill>
                <a:srgbClr val="0033CC"/>
              </a:solidFill>
              <a:latin typeface="Comic Sans MS" pitchFamily="2" charset="0"/>
              <a:ea typeface="微软雅黑" pitchFamily="34" charset="-122"/>
            </a:endParaRPr>
          </a:p>
        </p:txBody>
      </p:sp>
      <p:sp>
        <p:nvSpPr>
          <p:cNvPr id="46" name="Rectangle 4"/>
          <p:cNvSpPr>
            <a:spLocks noChangeArrowheads="1"/>
          </p:cNvSpPr>
          <p:nvPr/>
        </p:nvSpPr>
        <p:spPr bwMode="auto">
          <a:xfrm>
            <a:off x="4662488" y="3944144"/>
            <a:ext cx="4265612" cy="2286000"/>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47" name="Rectangle 5"/>
          <p:cNvSpPr>
            <a:spLocks noChangeArrowheads="1"/>
          </p:cNvSpPr>
          <p:nvPr/>
        </p:nvSpPr>
        <p:spPr bwMode="auto">
          <a:xfrm>
            <a:off x="5194300" y="4250532"/>
            <a:ext cx="687388" cy="303212"/>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0</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8" name="Rectangle 6"/>
          <p:cNvSpPr>
            <a:spLocks noChangeArrowheads="1"/>
          </p:cNvSpPr>
          <p:nvPr/>
        </p:nvSpPr>
        <p:spPr bwMode="auto">
          <a:xfrm>
            <a:off x="6034088" y="4250532"/>
            <a:ext cx="685800" cy="303212"/>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1</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49" name="Rectangle 7"/>
          <p:cNvSpPr>
            <a:spLocks noChangeArrowheads="1"/>
          </p:cNvSpPr>
          <p:nvPr/>
        </p:nvSpPr>
        <p:spPr bwMode="auto">
          <a:xfrm>
            <a:off x="6872288" y="4250532"/>
            <a:ext cx="685800" cy="303212"/>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2</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0" name="Rectangle 8"/>
          <p:cNvSpPr>
            <a:spLocks noChangeArrowheads="1"/>
          </p:cNvSpPr>
          <p:nvPr/>
        </p:nvSpPr>
        <p:spPr bwMode="auto">
          <a:xfrm>
            <a:off x="7710488" y="4250532"/>
            <a:ext cx="685800" cy="303212"/>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3</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1" name="Rectangle 9"/>
          <p:cNvSpPr>
            <a:spLocks noChangeArrowheads="1"/>
          </p:cNvSpPr>
          <p:nvPr/>
        </p:nvSpPr>
        <p:spPr bwMode="auto">
          <a:xfrm>
            <a:off x="5194300" y="4706144"/>
            <a:ext cx="687388" cy="304800"/>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4</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2" name="Rectangle 10"/>
          <p:cNvSpPr>
            <a:spLocks noChangeArrowheads="1"/>
          </p:cNvSpPr>
          <p:nvPr/>
        </p:nvSpPr>
        <p:spPr bwMode="auto">
          <a:xfrm>
            <a:off x="6034088" y="4706144"/>
            <a:ext cx="685800" cy="304800"/>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5</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3" name="Rectangle 11"/>
          <p:cNvSpPr>
            <a:spLocks noChangeArrowheads="1"/>
          </p:cNvSpPr>
          <p:nvPr/>
        </p:nvSpPr>
        <p:spPr bwMode="auto">
          <a:xfrm>
            <a:off x="6872288" y="4706144"/>
            <a:ext cx="685800" cy="304800"/>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6</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4" name="Rectangle 12"/>
          <p:cNvSpPr>
            <a:spLocks noChangeArrowheads="1"/>
          </p:cNvSpPr>
          <p:nvPr/>
        </p:nvSpPr>
        <p:spPr bwMode="auto">
          <a:xfrm>
            <a:off x="7710488" y="4706144"/>
            <a:ext cx="685800" cy="304800"/>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7</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5" name="Rectangle 13"/>
          <p:cNvSpPr>
            <a:spLocks noChangeArrowheads="1"/>
          </p:cNvSpPr>
          <p:nvPr/>
        </p:nvSpPr>
        <p:spPr bwMode="auto">
          <a:xfrm>
            <a:off x="5194300" y="5163344"/>
            <a:ext cx="687388" cy="304800"/>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8</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6" name="Rectangle 14"/>
          <p:cNvSpPr>
            <a:spLocks noChangeArrowheads="1"/>
          </p:cNvSpPr>
          <p:nvPr/>
        </p:nvSpPr>
        <p:spPr bwMode="auto">
          <a:xfrm>
            <a:off x="6034088" y="5163344"/>
            <a:ext cx="685800" cy="304800"/>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9</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7" name="Rectangle 15"/>
          <p:cNvSpPr>
            <a:spLocks noChangeArrowheads="1"/>
          </p:cNvSpPr>
          <p:nvPr/>
        </p:nvSpPr>
        <p:spPr bwMode="auto">
          <a:xfrm>
            <a:off x="6872288" y="5163344"/>
            <a:ext cx="685800" cy="304800"/>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10</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8" name="Rectangle 16"/>
          <p:cNvSpPr>
            <a:spLocks noChangeArrowheads="1"/>
          </p:cNvSpPr>
          <p:nvPr/>
        </p:nvSpPr>
        <p:spPr bwMode="auto">
          <a:xfrm>
            <a:off x="7710488" y="5163344"/>
            <a:ext cx="685800" cy="304800"/>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11</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59" name="Rectangle 17"/>
          <p:cNvSpPr>
            <a:spLocks noChangeArrowheads="1"/>
          </p:cNvSpPr>
          <p:nvPr/>
        </p:nvSpPr>
        <p:spPr bwMode="auto">
          <a:xfrm>
            <a:off x="5194300" y="5620544"/>
            <a:ext cx="687388" cy="306388"/>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12</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60" name="Rectangle 18"/>
          <p:cNvSpPr>
            <a:spLocks noChangeArrowheads="1"/>
          </p:cNvSpPr>
          <p:nvPr/>
        </p:nvSpPr>
        <p:spPr bwMode="auto">
          <a:xfrm>
            <a:off x="6034088" y="5620544"/>
            <a:ext cx="685800" cy="306388"/>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13</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61" name="Rectangle 19"/>
          <p:cNvSpPr>
            <a:spLocks noChangeArrowheads="1"/>
          </p:cNvSpPr>
          <p:nvPr/>
        </p:nvSpPr>
        <p:spPr bwMode="auto">
          <a:xfrm>
            <a:off x="6872288" y="5620544"/>
            <a:ext cx="685800" cy="306388"/>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14</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62" name="Rectangle 20"/>
          <p:cNvSpPr>
            <a:spLocks noChangeArrowheads="1"/>
          </p:cNvSpPr>
          <p:nvPr/>
        </p:nvSpPr>
        <p:spPr bwMode="auto">
          <a:xfrm>
            <a:off x="7710488" y="5620544"/>
            <a:ext cx="685800" cy="306388"/>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15</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63" name="Rectangle 21"/>
          <p:cNvSpPr>
            <a:spLocks noChangeArrowheads="1"/>
          </p:cNvSpPr>
          <p:nvPr/>
        </p:nvSpPr>
        <p:spPr bwMode="auto">
          <a:xfrm>
            <a:off x="5040313" y="1686719"/>
            <a:ext cx="3579812" cy="609600"/>
          </a:xfrm>
          <a:prstGeom prst="rect">
            <a:avLst/>
          </a:prstGeom>
          <a:solidFill>
            <a:srgbClr val="FF99CC"/>
          </a:solidFill>
          <a:ln w="12700">
            <a:solidFill>
              <a:srgbClr val="000000"/>
            </a:solidFill>
            <a:miter lim="800000"/>
          </a:ln>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4" name="Rectangle 22"/>
          <p:cNvSpPr>
            <a:spLocks noChangeArrowheads="1"/>
          </p:cNvSpPr>
          <p:nvPr/>
        </p:nvSpPr>
        <p:spPr bwMode="auto">
          <a:xfrm>
            <a:off x="5180013" y="1831182"/>
            <a:ext cx="685800" cy="306387"/>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8</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65" name="Rectangle 23"/>
          <p:cNvSpPr>
            <a:spLocks noChangeArrowheads="1"/>
          </p:cNvSpPr>
          <p:nvPr/>
        </p:nvSpPr>
        <p:spPr bwMode="auto">
          <a:xfrm>
            <a:off x="6029325" y="1840707"/>
            <a:ext cx="684213" cy="304800"/>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9</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66" name="Rectangle 24"/>
          <p:cNvSpPr>
            <a:spLocks noChangeArrowheads="1"/>
          </p:cNvSpPr>
          <p:nvPr/>
        </p:nvSpPr>
        <p:spPr bwMode="auto">
          <a:xfrm>
            <a:off x="6867525" y="1840707"/>
            <a:ext cx="684213" cy="304800"/>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14</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67" name="Rectangle 25"/>
          <p:cNvSpPr>
            <a:spLocks noChangeArrowheads="1"/>
          </p:cNvSpPr>
          <p:nvPr/>
        </p:nvSpPr>
        <p:spPr bwMode="auto">
          <a:xfrm>
            <a:off x="7705725" y="1840707"/>
            <a:ext cx="685800" cy="304800"/>
          </a:xfrm>
          <a:prstGeom prst="rect">
            <a:avLst/>
          </a:prstGeom>
          <a:solidFill>
            <a:srgbClr val="FF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3</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68" name="Rectangle 26"/>
          <p:cNvSpPr>
            <a:spLocks noChangeArrowheads="1"/>
          </p:cNvSpPr>
          <p:nvPr/>
        </p:nvSpPr>
        <p:spPr bwMode="auto">
          <a:xfrm>
            <a:off x="5197475" y="4706144"/>
            <a:ext cx="685800" cy="304800"/>
          </a:xfrm>
          <a:prstGeom prst="rect">
            <a:avLst/>
          </a:prstGeom>
          <a:solidFill>
            <a:srgbClr val="00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4</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69" name="Rectangle 27"/>
          <p:cNvSpPr>
            <a:spLocks noChangeArrowheads="1"/>
          </p:cNvSpPr>
          <p:nvPr/>
        </p:nvSpPr>
        <p:spPr bwMode="auto">
          <a:xfrm>
            <a:off x="6024563" y="2707482"/>
            <a:ext cx="685800" cy="306387"/>
          </a:xfrm>
          <a:prstGeom prst="rect">
            <a:avLst/>
          </a:prstGeom>
          <a:solidFill>
            <a:srgbClr val="00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4</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0" name="Rectangle 28"/>
          <p:cNvSpPr>
            <a:spLocks noChangeArrowheads="1"/>
          </p:cNvSpPr>
          <p:nvPr/>
        </p:nvSpPr>
        <p:spPr bwMode="auto">
          <a:xfrm>
            <a:off x="5168900" y="1835944"/>
            <a:ext cx="684213" cy="304800"/>
          </a:xfrm>
          <a:prstGeom prst="rect">
            <a:avLst/>
          </a:prstGeom>
          <a:solidFill>
            <a:srgbClr val="00FFFF"/>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4</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1" name="Rectangle 29"/>
          <p:cNvSpPr>
            <a:spLocks noChangeArrowheads="1"/>
          </p:cNvSpPr>
          <p:nvPr/>
        </p:nvSpPr>
        <p:spPr bwMode="auto">
          <a:xfrm>
            <a:off x="6864350" y="1845469"/>
            <a:ext cx="685800" cy="306388"/>
          </a:xfrm>
          <a:prstGeom prst="rect">
            <a:avLst/>
          </a:prstGeom>
          <a:solidFill>
            <a:srgbClr val="FFFF00"/>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10</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2" name="Rectangle 30"/>
          <p:cNvSpPr>
            <a:spLocks noChangeArrowheads="1"/>
          </p:cNvSpPr>
          <p:nvPr/>
        </p:nvSpPr>
        <p:spPr bwMode="auto">
          <a:xfrm>
            <a:off x="6019800" y="2712244"/>
            <a:ext cx="684213" cy="303213"/>
          </a:xfrm>
          <a:prstGeom prst="rect">
            <a:avLst/>
          </a:prstGeom>
          <a:solidFill>
            <a:srgbClr val="FFFF00"/>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10</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3" name="Rectangle 31"/>
          <p:cNvSpPr>
            <a:spLocks noChangeArrowheads="1"/>
          </p:cNvSpPr>
          <p:nvPr/>
        </p:nvSpPr>
        <p:spPr bwMode="auto">
          <a:xfrm>
            <a:off x="6872288" y="5163344"/>
            <a:ext cx="684212" cy="304800"/>
          </a:xfrm>
          <a:prstGeom prst="rect">
            <a:avLst/>
          </a:prstGeom>
          <a:solidFill>
            <a:srgbClr val="FFFF00"/>
          </a:solidFill>
          <a:ln w="12700">
            <a:solidFill>
              <a:srgbClr val="000000"/>
            </a:solidFill>
            <a:miter lim="800000"/>
          </a:ln>
        </p:spPr>
        <p:txBody>
          <a:bodyPr wrap="none" lIns="90083" tIns="45046" rIns="90083" bIns="45046"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rPr>
              <a:t>10</a:t>
            </a:r>
            <a:endParaRPr kumimoji="0" lang="en-US" altLang="zh-CN" sz="1700" b="1" i="0" u="none" strike="noStrike" kern="0" cap="none" spc="0" normalizeH="0" baseline="0" noProof="0">
              <a:ln>
                <a:noFill/>
              </a:ln>
              <a:solidFill>
                <a:srgbClr val="000000"/>
              </a:solidFill>
              <a:effectLst/>
              <a:uLnTx/>
              <a:uFillTx/>
              <a:latin typeface="Helvetica" pitchFamily="34" charset="0"/>
              <a:ea typeface="宋体" charset="-122"/>
            </a:endParaRPr>
          </a:p>
        </p:txBody>
      </p:sp>
      <p:sp>
        <p:nvSpPr>
          <p:cNvPr id="74" name="Line 32"/>
          <p:cNvSpPr>
            <a:spLocks noChangeShapeType="1"/>
          </p:cNvSpPr>
          <p:nvPr/>
        </p:nvSpPr>
        <p:spPr bwMode="auto">
          <a:xfrm>
            <a:off x="6777038" y="2296319"/>
            <a:ext cx="0" cy="161925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75" name="Text Box 33"/>
          <p:cNvSpPr txBox="1">
            <a:spLocks noChangeArrowheads="1"/>
          </p:cNvSpPr>
          <p:nvPr/>
        </p:nvSpPr>
        <p:spPr bwMode="auto">
          <a:xfrm>
            <a:off x="6867525" y="2475707"/>
            <a:ext cx="166528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83" tIns="45046" rIns="90083" bIns="45046"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lang="zh-CN" altLang="en-US" sz="2000" b="1">
                <a:solidFill>
                  <a:srgbClr val="000000"/>
                </a:solidFill>
                <a:ea typeface="黑体" pitchFamily="2" charset="-122"/>
              </a:rPr>
              <a:t>主存中的信息按</a:t>
            </a:r>
            <a:r>
              <a:rPr lang="zh-CN" altLang="en-US" sz="2000" b="1">
                <a:solidFill>
                  <a:srgbClr val="FF0000"/>
                </a:solidFill>
                <a:ea typeface="黑体" pitchFamily="2" charset="-122"/>
              </a:rPr>
              <a:t>“块”</a:t>
            </a:r>
            <a:r>
              <a:rPr lang="zh-CN" altLang="en-US" sz="2000" b="1">
                <a:solidFill>
                  <a:srgbClr val="000000"/>
                </a:solidFill>
                <a:ea typeface="黑体" pitchFamily="2" charset="-122"/>
              </a:rPr>
              <a:t>送到</a:t>
            </a:r>
            <a:r>
              <a:rPr lang="en-US" altLang="zh-CN" sz="2000" b="1">
                <a:solidFill>
                  <a:srgbClr val="000000"/>
                </a:solidFill>
                <a:ea typeface="黑体" pitchFamily="2" charset="-122"/>
              </a:rPr>
              <a:t>Cache</a:t>
            </a:r>
            <a:r>
              <a:rPr lang="zh-CN" altLang="en-US" sz="2000" b="1">
                <a:solidFill>
                  <a:srgbClr val="000000"/>
                </a:solidFill>
                <a:ea typeface="黑体" pitchFamily="2" charset="-122"/>
              </a:rPr>
              <a:t>中</a:t>
            </a:r>
            <a:endParaRPr lang="zh-CN" altLang="en-US" sz="2000" b="1">
              <a:solidFill>
                <a:srgbClr val="000000"/>
              </a:solidFill>
              <a:ea typeface="黑体" pitchFamily="2" charset="-122"/>
            </a:endParaRPr>
          </a:p>
        </p:txBody>
      </p:sp>
      <p:sp>
        <p:nvSpPr>
          <p:cNvPr id="76" name="Text Box 34"/>
          <p:cNvSpPr txBox="1">
            <a:spLocks noChangeArrowheads="1"/>
          </p:cNvSpPr>
          <p:nvPr/>
        </p:nvSpPr>
        <p:spPr bwMode="auto">
          <a:xfrm>
            <a:off x="7261225" y="1366044"/>
            <a:ext cx="1711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lang="en-US" altLang="zh-CN" sz="2000" b="1">
                <a:solidFill>
                  <a:srgbClr val="063DE8"/>
                </a:solidFill>
                <a:ea typeface="黑体" pitchFamily="2" charset="-122"/>
              </a:rPr>
              <a:t>Cache</a:t>
            </a:r>
            <a:r>
              <a:rPr lang="zh-CN" altLang="en-US" sz="2000" b="1">
                <a:solidFill>
                  <a:srgbClr val="063DE8"/>
                </a:solidFill>
                <a:ea typeface="黑体" pitchFamily="2" charset="-122"/>
              </a:rPr>
              <a:t>存储器</a:t>
            </a:r>
            <a:endParaRPr lang="zh-CN" altLang="en-US" sz="2000" b="1">
              <a:solidFill>
                <a:srgbClr val="063DE8"/>
              </a:solidFill>
              <a:ea typeface="黑体" pitchFamily="2" charset="-122"/>
            </a:endParaRPr>
          </a:p>
        </p:txBody>
      </p:sp>
      <p:sp>
        <p:nvSpPr>
          <p:cNvPr id="77" name="Text Box 35"/>
          <p:cNvSpPr txBox="1">
            <a:spLocks noChangeArrowheads="1"/>
          </p:cNvSpPr>
          <p:nvPr/>
        </p:nvSpPr>
        <p:spPr bwMode="auto">
          <a:xfrm>
            <a:off x="4895850" y="3532982"/>
            <a:ext cx="1203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lang="zh-CN" altLang="en-US" sz="2000" b="1">
                <a:solidFill>
                  <a:srgbClr val="063DE8"/>
                </a:solidFill>
                <a:latin typeface="Helvetica" pitchFamily="34" charset="0"/>
                <a:ea typeface="黑体" pitchFamily="2" charset="-122"/>
              </a:rPr>
              <a:t>主存储器</a:t>
            </a:r>
            <a:endParaRPr lang="zh-CN" altLang="en-US" sz="2000" b="1">
              <a:solidFill>
                <a:srgbClr val="063DE8"/>
              </a:solidFill>
              <a:latin typeface="Helvetica" pitchFamily="34" charset="0"/>
              <a:ea typeface="黑体" pitchFamily="2" charset="-122"/>
            </a:endParaRPr>
          </a:p>
        </p:txBody>
      </p:sp>
      <p:sp>
        <p:nvSpPr>
          <p:cNvPr id="78" name="Text Box 37"/>
          <p:cNvSpPr txBox="1">
            <a:spLocks noChangeArrowheads="1"/>
          </p:cNvSpPr>
          <p:nvPr/>
        </p:nvSpPr>
        <p:spPr bwMode="auto">
          <a:xfrm>
            <a:off x="4797425" y="1124744"/>
            <a:ext cx="28702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zh-CN" altLang="en-US" sz="2200" b="1">
                <a:solidFill>
                  <a:srgbClr val="FF0000"/>
                </a:solidFill>
                <a:ea typeface="黑体" pitchFamily="2" charset="-122"/>
              </a:rPr>
              <a:t>数据访问过程：</a:t>
            </a:r>
            <a:endParaRPr kumimoji="1" lang="zh-CN" altLang="en-US" sz="2200" b="1">
              <a:solidFill>
                <a:srgbClr val="FF0000"/>
              </a:solidFill>
              <a:ea typeface="黑体" pitchFamily="2" charset="-122"/>
            </a:endParaRPr>
          </a:p>
        </p:txBody>
      </p:sp>
      <p:sp>
        <p:nvSpPr>
          <p:cNvPr id="79" name="Text Box 37"/>
          <p:cNvSpPr txBox="1">
            <a:spLocks noChangeArrowheads="1"/>
          </p:cNvSpPr>
          <p:nvPr/>
        </p:nvSpPr>
        <p:spPr bwMode="auto">
          <a:xfrm>
            <a:off x="3402013" y="6390482"/>
            <a:ext cx="12604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zh-CN" altLang="en-US" sz="2000" b="1">
                <a:solidFill>
                  <a:srgbClr val="FF0000"/>
                </a:solidFill>
                <a:latin typeface="微软雅黑" pitchFamily="34" charset="-122"/>
                <a:ea typeface="微软雅黑" pitchFamily="34" charset="-122"/>
              </a:rPr>
              <a:t>块（</a:t>
            </a:r>
            <a:r>
              <a:rPr kumimoji="1" lang="en-US" altLang="zh-CN" sz="2000" b="1">
                <a:solidFill>
                  <a:srgbClr val="FF0000"/>
                </a:solidFill>
                <a:latin typeface="微软雅黑" pitchFamily="34" charset="-122"/>
                <a:ea typeface="微软雅黑" pitchFamily="34" charset="-122"/>
              </a:rPr>
              <a:t>Block</a:t>
            </a:r>
            <a:r>
              <a:rPr kumimoji="1" lang="zh-CN" altLang="en-US" sz="2000" b="1">
                <a:solidFill>
                  <a:srgbClr val="FF0000"/>
                </a:solidFill>
                <a:latin typeface="微软雅黑" pitchFamily="34" charset="-122"/>
                <a:ea typeface="微软雅黑" pitchFamily="34" charset="-122"/>
              </a:rPr>
              <a:t>）</a:t>
            </a:r>
            <a:endParaRPr kumimoji="1" lang="zh-CN" altLang="en-US" sz="2000" b="1">
              <a:solidFill>
                <a:srgbClr val="FF0000"/>
              </a:solidFill>
              <a:latin typeface="微软雅黑" pitchFamily="34" charset="-122"/>
              <a:ea typeface="微软雅黑" pitchFamily="34" charset="-122"/>
            </a:endParaRPr>
          </a:p>
        </p:txBody>
      </p:sp>
      <p:sp>
        <p:nvSpPr>
          <p:cNvPr id="80" name="Line 38"/>
          <p:cNvSpPr>
            <a:spLocks noChangeShapeType="1"/>
          </p:cNvSpPr>
          <p:nvPr/>
        </p:nvSpPr>
        <p:spPr bwMode="auto">
          <a:xfrm flipV="1">
            <a:off x="4392613" y="5850732"/>
            <a:ext cx="765175" cy="49530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endParaRPr lang="zh-CN" altLang="en-US" sz="1600">
              <a:solidFill>
                <a:srgbClr val="000000"/>
              </a:solidFill>
              <a:latin typeface="Arial"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blinds(horizontal)">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blinds(horizontal)">
                                      <p:cBhvr>
                                        <p:cTn id="12" dur="500"/>
                                        <p:tgtEl>
                                          <p:spTgt spid="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
                                            <p:txEl>
                                              <p:pRg st="2" end="2"/>
                                            </p:txEl>
                                          </p:spTgt>
                                        </p:tgtEl>
                                        <p:attrNameLst>
                                          <p:attrName>style.visibility</p:attrName>
                                        </p:attrNameLst>
                                      </p:cBhvr>
                                      <p:to>
                                        <p:strVal val="visible"/>
                                      </p:to>
                                    </p:set>
                                    <p:animEffect transition="in" filter="blinds(horizontal)">
                                      <p:cBhvr>
                                        <p:cTn id="17" dur="500"/>
                                        <p:tgtEl>
                                          <p:spTgt spid="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
                                            <p:txEl>
                                              <p:pRg st="3" end="3"/>
                                            </p:txEl>
                                          </p:spTgt>
                                        </p:tgtEl>
                                        <p:attrNameLst>
                                          <p:attrName>style.visibility</p:attrName>
                                        </p:attrNameLst>
                                      </p:cBhvr>
                                      <p:to>
                                        <p:strVal val="visible"/>
                                      </p:to>
                                    </p:set>
                                    <p:animEffect transition="in" filter="blinds(horizontal)">
                                      <p:cBhvr>
                                        <p:cTn id="22" dur="500"/>
                                        <p:tgtEl>
                                          <p:spTgt spid="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blinds(horizontal)">
                                      <p:cBhvr>
                                        <p:cTn id="27" dur="500"/>
                                        <p:tgtEl>
                                          <p:spTgt spid="7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6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blinds(horizontal)">
                                      <p:cBhvr>
                                        <p:cTn id="36" dur="500"/>
                                        <p:tgtEl>
                                          <p:spTgt spid="7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7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autoUpdateAnimBg="0"/>
      <p:bldP spid="69" grpId="0" animBg="1" autoUpdateAnimBg="0"/>
      <p:bldP spid="70" grpId="0" animBg="1" autoUpdateAnimBg="0"/>
      <p:bldP spid="71" grpId="0" animBg="1" autoUpdateAnimBg="0"/>
      <p:bldP spid="72" grpId="0" animBg="1" autoUpdateAnimBg="0"/>
      <p:bldP spid="73" grpId="0" animBg="1" autoUpdateAnimBg="0"/>
      <p:bldP spid="75" grpId="0"/>
      <p:bldP spid="7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7.6.2 Cache</a:t>
            </a:r>
            <a:r>
              <a:rPr lang="zh-CN" altLang="en-US" dirty="0"/>
              <a:t>的基本工作原理</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3983319" y="746044"/>
            <a:ext cx="246853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1. Cache</a:t>
            </a:r>
            <a:r>
              <a:rPr lang="zh-CN" altLang="en-US" sz="2200" b="1" dirty="0">
                <a:solidFill>
                  <a:srgbClr val="063DE8"/>
                </a:solidFill>
                <a:latin typeface="Comic Sans MS" pitchFamily="2" charset="0"/>
                <a:ea typeface="微软雅黑" pitchFamily="34" charset="-122"/>
              </a:rPr>
              <a:t>有效位</a:t>
            </a:r>
            <a:endParaRPr lang="zh-CN" altLang="en-US" sz="2200" b="1" dirty="0">
              <a:solidFill>
                <a:srgbClr val="063DE8"/>
              </a:solidFill>
              <a:latin typeface="Comic Sans MS" pitchFamily="2" charset="0"/>
              <a:ea typeface="微软雅黑" pitchFamily="34" charset="-122"/>
            </a:endParaRPr>
          </a:p>
        </p:txBody>
      </p:sp>
      <p:sp>
        <p:nvSpPr>
          <p:cNvPr id="8" name="Text Box 3"/>
          <p:cNvSpPr txBox="1">
            <a:spLocks noChangeArrowheads="1"/>
          </p:cNvSpPr>
          <p:nvPr/>
        </p:nvSpPr>
        <p:spPr bwMode="auto">
          <a:xfrm>
            <a:off x="2915096" y="3840435"/>
            <a:ext cx="5400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endParaRPr kumimoji="1" lang="zh-CN" altLang="en-US" sz="1800" b="1" i="1">
              <a:solidFill>
                <a:srgbClr val="666699"/>
              </a:solidFill>
              <a:ea typeface="华文新魏" pitchFamily="2" charset="-122"/>
            </a:endParaRPr>
          </a:p>
        </p:txBody>
      </p:sp>
      <p:sp>
        <p:nvSpPr>
          <p:cNvPr id="10" name="Text Box 9"/>
          <p:cNvSpPr txBox="1">
            <a:spLocks noChangeArrowheads="1"/>
          </p:cNvSpPr>
          <p:nvPr/>
        </p:nvSpPr>
        <p:spPr bwMode="auto">
          <a:xfrm>
            <a:off x="598934" y="3429000"/>
            <a:ext cx="8370887"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342900" indent="-342900">
              <a:lnSpc>
                <a:spcPct val="115000"/>
              </a:lnSpc>
              <a:spcBef>
                <a:spcPts val="800"/>
              </a:spcBef>
              <a:buFont typeface="Wingdings" charset="2"/>
              <a:buChar char="Ø"/>
            </a:pPr>
            <a:r>
              <a:rPr kumimoji="1" lang="en-US" altLang="zh-CN" sz="2000" b="1" dirty="0">
                <a:solidFill>
                  <a:srgbClr val="000000"/>
                </a:solidFill>
                <a:latin typeface="Comic Sans MS" pitchFamily="2" charset="0"/>
                <a:ea typeface="微软雅黑" pitchFamily="34" charset="-122"/>
              </a:rPr>
              <a:t>V</a:t>
            </a:r>
            <a:r>
              <a:rPr kumimoji="1" lang="zh-CN" altLang="en-US" sz="2000" b="1" dirty="0">
                <a:solidFill>
                  <a:srgbClr val="000000"/>
                </a:solidFill>
                <a:latin typeface="Comic Sans MS" pitchFamily="2" charset="0"/>
                <a:ea typeface="微软雅黑" pitchFamily="34" charset="-122"/>
              </a:rPr>
              <a:t>为有效位，为</a:t>
            </a:r>
            <a:r>
              <a:rPr kumimoji="1" lang="en-US" altLang="zh-CN" sz="2000" b="1" dirty="0">
                <a:solidFill>
                  <a:srgbClr val="000000"/>
                </a:solidFill>
                <a:latin typeface="Comic Sans MS" pitchFamily="2" charset="0"/>
                <a:ea typeface="微软雅黑" pitchFamily="34" charset="-122"/>
              </a:rPr>
              <a:t>1</a:t>
            </a:r>
            <a:r>
              <a:rPr kumimoji="1" lang="zh-CN" altLang="en-US" sz="2000" b="1" dirty="0">
                <a:solidFill>
                  <a:srgbClr val="000000"/>
                </a:solidFill>
                <a:latin typeface="Comic Sans MS" pitchFamily="2" charset="0"/>
                <a:ea typeface="微软雅黑" pitchFamily="34" charset="-122"/>
              </a:rPr>
              <a:t>表示信息有效，为</a:t>
            </a:r>
            <a:r>
              <a:rPr kumimoji="1" lang="en-US" altLang="zh-CN" sz="2000" b="1" dirty="0">
                <a:solidFill>
                  <a:srgbClr val="000000"/>
                </a:solidFill>
                <a:latin typeface="Comic Sans MS" pitchFamily="2" charset="0"/>
                <a:ea typeface="微软雅黑" pitchFamily="34" charset="-122"/>
              </a:rPr>
              <a:t>0</a:t>
            </a:r>
            <a:r>
              <a:rPr kumimoji="1" lang="zh-CN" altLang="en-US" sz="2000" b="1" dirty="0">
                <a:solidFill>
                  <a:srgbClr val="000000"/>
                </a:solidFill>
                <a:latin typeface="Comic Sans MS" pitchFamily="2" charset="0"/>
                <a:ea typeface="微软雅黑" pitchFamily="34" charset="-122"/>
              </a:rPr>
              <a:t>表示信息无效</a:t>
            </a:r>
            <a:endParaRPr kumimoji="1" lang="en-US" altLang="zh-CN" sz="2000" b="1" dirty="0">
              <a:solidFill>
                <a:srgbClr val="000000"/>
              </a:solidFill>
              <a:latin typeface="Comic Sans MS" pitchFamily="2" charset="0"/>
              <a:ea typeface="微软雅黑" pitchFamily="34" charset="-122"/>
            </a:endParaRPr>
          </a:p>
          <a:p>
            <a:pPr marL="342900" indent="-342900">
              <a:lnSpc>
                <a:spcPct val="115000"/>
              </a:lnSpc>
              <a:spcBef>
                <a:spcPts val="800"/>
              </a:spcBef>
              <a:buFont typeface="Wingdings" charset="2"/>
              <a:buChar char="Ø"/>
            </a:pPr>
            <a:r>
              <a:rPr kumimoji="1" lang="zh-CN" altLang="en-US" sz="2000" b="1" dirty="0">
                <a:solidFill>
                  <a:srgbClr val="000000"/>
                </a:solidFill>
                <a:latin typeface="Comic Sans MS" pitchFamily="2" charset="0"/>
                <a:ea typeface="微软雅黑" pitchFamily="34" charset="-122"/>
              </a:rPr>
              <a:t>开机或复位时，</a:t>
            </a:r>
            <a:r>
              <a:rPr kumimoji="1" lang="zh-CN" altLang="en-US" sz="2000" b="1" dirty="0">
                <a:solidFill>
                  <a:srgbClr val="000000"/>
                </a:solidFill>
                <a:latin typeface="Comic Sans MS" pitchFamily="2" charset="0"/>
                <a:ea typeface="微软雅黑" pitchFamily="34" charset="-122"/>
                <a:cs typeface="Arial" charset="0"/>
              </a:rPr>
              <a:t>使所有行的有效位</a:t>
            </a:r>
            <a:r>
              <a:rPr kumimoji="1" lang="en-US" altLang="zh-CN" sz="2000" b="1" dirty="0">
                <a:solidFill>
                  <a:srgbClr val="000000"/>
                </a:solidFill>
                <a:latin typeface="Comic Sans MS" pitchFamily="2" charset="0"/>
                <a:ea typeface="微软雅黑" pitchFamily="34" charset="-122"/>
                <a:cs typeface="Arial" charset="0"/>
              </a:rPr>
              <a:t>V=0</a:t>
            </a:r>
            <a:endParaRPr kumimoji="1" lang="en-US" altLang="zh-CN" sz="2000" b="1" dirty="0">
              <a:solidFill>
                <a:srgbClr val="000000"/>
              </a:solidFill>
              <a:latin typeface="Comic Sans MS" pitchFamily="2" charset="0"/>
              <a:ea typeface="微软雅黑" pitchFamily="34" charset="-122"/>
              <a:cs typeface="Arial" charset="0"/>
            </a:endParaRPr>
          </a:p>
          <a:p>
            <a:pPr marL="342900" indent="-342900">
              <a:lnSpc>
                <a:spcPct val="115000"/>
              </a:lnSpc>
              <a:spcBef>
                <a:spcPts val="800"/>
              </a:spcBef>
              <a:buFont typeface="Wingdings" charset="2"/>
              <a:buChar char="Ø"/>
            </a:pPr>
            <a:r>
              <a:rPr kumimoji="1" lang="zh-CN" altLang="en-US" sz="2000" b="1" dirty="0">
                <a:solidFill>
                  <a:srgbClr val="000000"/>
                </a:solidFill>
                <a:latin typeface="Comic Sans MS" pitchFamily="2" charset="0"/>
                <a:ea typeface="微软雅黑" pitchFamily="34" charset="-122"/>
              </a:rPr>
              <a:t>某行被替换后使其</a:t>
            </a:r>
            <a:r>
              <a:rPr kumimoji="1" lang="en-US" altLang="zh-CN" sz="2000" b="1" dirty="0">
                <a:solidFill>
                  <a:srgbClr val="000000"/>
                </a:solidFill>
                <a:latin typeface="Comic Sans MS" pitchFamily="2" charset="0"/>
                <a:ea typeface="微软雅黑" pitchFamily="34" charset="-122"/>
              </a:rPr>
              <a:t>V=1</a:t>
            </a:r>
            <a:endParaRPr kumimoji="1" lang="en-US" altLang="zh-CN" sz="2000" b="1" dirty="0">
              <a:solidFill>
                <a:srgbClr val="000000"/>
              </a:solidFill>
              <a:latin typeface="Comic Sans MS" pitchFamily="2" charset="0"/>
              <a:ea typeface="微软雅黑" pitchFamily="34" charset="-122"/>
            </a:endParaRPr>
          </a:p>
          <a:p>
            <a:pPr marL="342900" indent="-342900">
              <a:lnSpc>
                <a:spcPct val="115000"/>
              </a:lnSpc>
              <a:spcBef>
                <a:spcPts val="800"/>
              </a:spcBef>
              <a:buFont typeface="Wingdings" charset="2"/>
              <a:buChar char="Ø"/>
            </a:pPr>
            <a:r>
              <a:rPr kumimoji="1" lang="zh-CN" altLang="en-US" sz="2000" b="1" dirty="0">
                <a:solidFill>
                  <a:srgbClr val="000000"/>
                </a:solidFill>
                <a:latin typeface="Comic Sans MS" pitchFamily="2" charset="0"/>
                <a:ea typeface="微软雅黑" pitchFamily="34" charset="-122"/>
              </a:rPr>
              <a:t>某行装入新块时 使其</a:t>
            </a:r>
            <a:r>
              <a:rPr kumimoji="1" lang="en-US" altLang="zh-CN" sz="2000" b="1" dirty="0">
                <a:solidFill>
                  <a:srgbClr val="000000"/>
                </a:solidFill>
                <a:latin typeface="Comic Sans MS" pitchFamily="2" charset="0"/>
                <a:ea typeface="微软雅黑" pitchFamily="34" charset="-122"/>
              </a:rPr>
              <a:t>V=1</a:t>
            </a:r>
            <a:endParaRPr kumimoji="1" lang="en-US" altLang="zh-CN" sz="2000" b="1" dirty="0">
              <a:solidFill>
                <a:srgbClr val="000000"/>
              </a:solidFill>
              <a:latin typeface="Comic Sans MS" pitchFamily="2" charset="0"/>
              <a:ea typeface="微软雅黑" pitchFamily="34" charset="-122"/>
            </a:endParaRPr>
          </a:p>
          <a:p>
            <a:pPr marL="342900" indent="-342900">
              <a:lnSpc>
                <a:spcPct val="115000"/>
              </a:lnSpc>
              <a:spcBef>
                <a:spcPts val="800"/>
              </a:spcBef>
              <a:buFont typeface="Wingdings" charset="2"/>
              <a:buChar char="Ø"/>
            </a:pPr>
            <a:r>
              <a:rPr kumimoji="1" lang="zh-CN" altLang="en-US" sz="2000" b="1" dirty="0">
                <a:solidFill>
                  <a:srgbClr val="006600"/>
                </a:solidFill>
                <a:latin typeface="Comic Sans MS" pitchFamily="2" charset="0"/>
                <a:ea typeface="微软雅黑" pitchFamily="34" charset="-122"/>
              </a:rPr>
              <a:t>通过使</a:t>
            </a:r>
            <a:r>
              <a:rPr kumimoji="1" lang="en-US" altLang="zh-CN" sz="2000" b="1" dirty="0">
                <a:solidFill>
                  <a:srgbClr val="006600"/>
                </a:solidFill>
                <a:latin typeface="Comic Sans MS" pitchFamily="2" charset="0"/>
                <a:ea typeface="微软雅黑" pitchFamily="34" charset="-122"/>
              </a:rPr>
              <a:t>V=0</a:t>
            </a:r>
            <a:r>
              <a:rPr kumimoji="1" lang="zh-CN" altLang="en-US" sz="2000" b="1" dirty="0">
                <a:solidFill>
                  <a:srgbClr val="006600"/>
                </a:solidFill>
                <a:latin typeface="Comic Sans MS" pitchFamily="2" charset="0"/>
                <a:ea typeface="微软雅黑" pitchFamily="34" charset="-122"/>
              </a:rPr>
              <a:t>来冲刷</a:t>
            </a:r>
            <a:r>
              <a:rPr kumimoji="1" lang="en-US" altLang="zh-CN" sz="2000" b="1" dirty="0">
                <a:solidFill>
                  <a:srgbClr val="006600"/>
                </a:solidFill>
                <a:latin typeface="Comic Sans MS" pitchFamily="2" charset="0"/>
                <a:ea typeface="微软雅黑" pitchFamily="34" charset="-122"/>
              </a:rPr>
              <a:t>Cache</a:t>
            </a:r>
            <a:r>
              <a:rPr kumimoji="1" lang="zh-CN" altLang="en-US" sz="2000" b="1" dirty="0">
                <a:solidFill>
                  <a:srgbClr val="000000"/>
                </a:solidFill>
                <a:latin typeface="Comic Sans MS" pitchFamily="2" charset="0"/>
                <a:ea typeface="微软雅黑" pitchFamily="34" charset="-122"/>
              </a:rPr>
              <a:t>（例如：进程切换时，</a:t>
            </a:r>
            <a:r>
              <a:rPr kumimoji="1" lang="en-US" altLang="zh-CN" sz="2000" b="1" dirty="0">
                <a:solidFill>
                  <a:srgbClr val="000000"/>
                </a:solidFill>
                <a:latin typeface="Comic Sans MS" pitchFamily="2" charset="0"/>
                <a:ea typeface="微软雅黑" pitchFamily="34" charset="-122"/>
              </a:rPr>
              <a:t>DMA</a:t>
            </a:r>
            <a:r>
              <a:rPr kumimoji="1" lang="zh-CN" altLang="en-US" sz="2000" b="1" dirty="0">
                <a:solidFill>
                  <a:srgbClr val="000000"/>
                </a:solidFill>
                <a:latin typeface="Comic Sans MS" pitchFamily="2" charset="0"/>
                <a:ea typeface="微软雅黑" pitchFamily="34" charset="-122"/>
              </a:rPr>
              <a:t>传送时）</a:t>
            </a:r>
            <a:endParaRPr kumimoji="1" lang="en-US" altLang="zh-CN" sz="2000" b="1" dirty="0">
              <a:solidFill>
                <a:srgbClr val="000000"/>
              </a:solidFill>
              <a:latin typeface="Comic Sans MS" pitchFamily="2" charset="0"/>
              <a:ea typeface="微软雅黑" pitchFamily="34" charset="-122"/>
            </a:endParaRPr>
          </a:p>
          <a:p>
            <a:pPr marL="342900" indent="-342900">
              <a:lnSpc>
                <a:spcPct val="115000"/>
              </a:lnSpc>
              <a:spcBef>
                <a:spcPts val="800"/>
              </a:spcBef>
              <a:buFont typeface="Wingdings" charset="2"/>
              <a:buChar char="Ø"/>
            </a:pPr>
            <a:r>
              <a:rPr kumimoji="1" lang="zh-CN" altLang="en-US" sz="2000" b="1" dirty="0">
                <a:solidFill>
                  <a:srgbClr val="000000"/>
                </a:solidFill>
                <a:latin typeface="Comic Sans MS" pitchFamily="2" charset="0"/>
                <a:ea typeface="微软雅黑" pitchFamily="34" charset="-122"/>
              </a:rPr>
              <a:t>通常为操作系统设置</a:t>
            </a:r>
            <a:r>
              <a:rPr kumimoji="1" lang="zh-CN" altLang="en-US" sz="2000" b="1" dirty="0">
                <a:solidFill>
                  <a:srgbClr val="A50021"/>
                </a:solidFill>
                <a:latin typeface="Comic Sans MS" pitchFamily="2" charset="0"/>
                <a:ea typeface="微软雅黑" pitchFamily="34" charset="-122"/>
              </a:rPr>
              <a:t>“</a:t>
            </a:r>
            <a:r>
              <a:rPr kumimoji="1" lang="en-US" altLang="zh-CN" sz="2000" b="1" dirty="0">
                <a:solidFill>
                  <a:srgbClr val="A50021"/>
                </a:solidFill>
                <a:latin typeface="Comic Sans MS" pitchFamily="2" charset="0"/>
                <a:ea typeface="微软雅黑" pitchFamily="34" charset="-122"/>
              </a:rPr>
              <a:t>cache</a:t>
            </a:r>
            <a:r>
              <a:rPr kumimoji="1" lang="zh-CN" altLang="en-US" sz="2000" b="1" dirty="0">
                <a:solidFill>
                  <a:srgbClr val="A50021"/>
                </a:solidFill>
                <a:latin typeface="Comic Sans MS" pitchFamily="2" charset="0"/>
                <a:ea typeface="微软雅黑" pitchFamily="34" charset="-122"/>
              </a:rPr>
              <a:t>冲刷”指令</a:t>
            </a:r>
            <a:r>
              <a:rPr kumimoji="1" lang="zh-CN" altLang="en-US" sz="2000" b="1" dirty="0">
                <a:solidFill>
                  <a:srgbClr val="000000"/>
                </a:solidFill>
                <a:latin typeface="Comic Sans MS" pitchFamily="2" charset="0"/>
                <a:ea typeface="微软雅黑" pitchFamily="34" charset="-122"/>
              </a:rPr>
              <a:t>，因此，</a:t>
            </a:r>
            <a:r>
              <a:rPr kumimoji="1" lang="en-US" altLang="zh-CN" sz="2000" b="1" dirty="0">
                <a:solidFill>
                  <a:srgbClr val="993300"/>
                </a:solidFill>
                <a:latin typeface="Comic Sans MS" pitchFamily="2" charset="0"/>
                <a:ea typeface="微软雅黑" pitchFamily="34" charset="-122"/>
              </a:rPr>
              <a:t>cache</a:t>
            </a:r>
            <a:r>
              <a:rPr kumimoji="1" lang="zh-CN" altLang="en-US" sz="2000" b="1" dirty="0">
                <a:solidFill>
                  <a:srgbClr val="993300"/>
                </a:solidFill>
                <a:latin typeface="Comic Sans MS" pitchFamily="2" charset="0"/>
                <a:ea typeface="微软雅黑" pitchFamily="34" charset="-122"/>
              </a:rPr>
              <a:t>对操作系统程序员不是透明的！</a:t>
            </a:r>
            <a:endParaRPr kumimoji="1" lang="zh-CN" altLang="en-US" sz="2000" b="1" dirty="0">
              <a:solidFill>
                <a:srgbClr val="FF0000"/>
              </a:solidFill>
              <a:latin typeface="Comic Sans MS" pitchFamily="2" charset="0"/>
              <a:ea typeface="微软雅黑" pitchFamily="34" charset="-122"/>
            </a:endParaRPr>
          </a:p>
        </p:txBody>
      </p:sp>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321" y="1273448"/>
            <a:ext cx="765016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2"/>
          <p:cNvSpPr txBox="1"/>
          <p:nvPr/>
        </p:nvSpPr>
        <p:spPr>
          <a:xfrm>
            <a:off x="5868144" y="1207062"/>
            <a:ext cx="2295525" cy="708025"/>
          </a:xfrm>
          <a:prstGeom prst="rect">
            <a:avLst/>
          </a:prstGeom>
          <a:noFill/>
        </p:spPr>
        <p:txBody>
          <a:bodyPr>
            <a:spAutoFit/>
          </a:bodyPr>
          <a:lstStyle/>
          <a:p>
            <a:pPr>
              <a:spcBef>
                <a:spcPct val="50000"/>
              </a:spcBef>
              <a:defRPr/>
            </a:pPr>
            <a:r>
              <a:rPr kumimoji="1" lang="zh-CN" altLang="en-US" sz="2000" b="1" dirty="0">
                <a:solidFill>
                  <a:srgbClr val="FF0000"/>
                </a:solidFill>
                <a:latin typeface="微软雅黑" pitchFamily="34" charset="-122"/>
                <a:ea typeface="微软雅黑" pitchFamily="34" charset="-122"/>
              </a:rPr>
              <a:t>为何要用有效位来区分是否有效？</a:t>
            </a:r>
            <a:endParaRPr kumimoji="1" lang="zh-CN" altLang="en-US" sz="20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7.6.2 Cache</a:t>
            </a:r>
            <a:r>
              <a:rPr lang="zh-CN" altLang="en-US" dirty="0"/>
              <a:t>的基本工作原理</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3983318" y="746044"/>
            <a:ext cx="4333097"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2. CPU</a:t>
            </a:r>
            <a:r>
              <a:rPr lang="zh-CN" altLang="en-US" sz="2200" b="1" dirty="0">
                <a:solidFill>
                  <a:srgbClr val="063DE8"/>
                </a:solidFill>
                <a:latin typeface="Comic Sans MS" pitchFamily="2" charset="0"/>
                <a:ea typeface="微软雅黑" pitchFamily="34" charset="-122"/>
              </a:rPr>
              <a:t>在</a:t>
            </a:r>
            <a:r>
              <a:rPr lang="en-US" altLang="zh-CN" sz="2200" b="1" dirty="0">
                <a:solidFill>
                  <a:srgbClr val="063DE8"/>
                </a:solidFill>
                <a:latin typeface="Comic Sans MS" pitchFamily="2" charset="0"/>
                <a:ea typeface="微软雅黑" pitchFamily="34" charset="-122"/>
              </a:rPr>
              <a:t>Cache</a:t>
            </a:r>
            <a:r>
              <a:rPr lang="zh-CN" altLang="en-US" sz="2200" b="1" dirty="0">
                <a:solidFill>
                  <a:srgbClr val="063DE8"/>
                </a:solidFill>
                <a:latin typeface="Comic Sans MS" pitchFamily="2" charset="0"/>
                <a:ea typeface="微软雅黑" pitchFamily="34" charset="-122"/>
              </a:rPr>
              <a:t>中的访问过程</a:t>
            </a:r>
            <a:endParaRPr lang="zh-CN" altLang="en-US" sz="2200" b="1" dirty="0">
              <a:solidFill>
                <a:srgbClr val="063DE8"/>
              </a:solidFill>
              <a:latin typeface="Comic Sans MS" pitchFamily="2" charset="0"/>
              <a:ea typeface="微软雅黑" pitchFamily="34" charset="-122"/>
            </a:endParaRPr>
          </a:p>
        </p:txBody>
      </p:sp>
      <p:pic>
        <p:nvPicPr>
          <p:cNvPr id="13"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7095" y="1612850"/>
            <a:ext cx="73787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5"/>
          <p:cNvSpPr>
            <a:spLocks noChangeArrowheads="1"/>
          </p:cNvSpPr>
          <p:nvPr/>
        </p:nvSpPr>
        <p:spPr bwMode="auto">
          <a:xfrm>
            <a:off x="4531420" y="1263600"/>
            <a:ext cx="2835275" cy="1260475"/>
          </a:xfrm>
          <a:prstGeom prst="wedgeRoundRectCallout">
            <a:avLst>
              <a:gd name="adj1" fmla="val -38352"/>
              <a:gd name="adj2" fmla="val 111588"/>
              <a:gd name="adj3" fmla="val 16667"/>
            </a:avLst>
          </a:prstGeom>
          <a:noFill/>
          <a:ln w="9525">
            <a:solidFill>
              <a:srgbClr val="00DFCA"/>
            </a:solidFill>
            <a:miter lim="800000"/>
          </a:ln>
          <a:extLst>
            <a:ext uri="{909E8E84-426E-40DD-AFC4-6F175D3DCCD1}">
              <a14:hiddenFill xmlns:a14="http://schemas.microsoft.com/office/drawing/2010/main">
                <a:solidFill>
                  <a:srgbClr val="FFFFFF"/>
                </a:solidFill>
              </a14:hiddenFill>
            </a:ext>
          </a:extLst>
        </p:spPr>
        <p:txBody>
          <a:bodyPr lIns="90083" tIns="45046" rIns="90083" bIns="45046"/>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200" b="1" i="0" u="none" strike="noStrike" kern="0" cap="none" spc="0" normalizeH="0" baseline="0" noProof="0" dirty="0">
                <a:ln>
                  <a:noFill/>
                </a:ln>
                <a:solidFill>
                  <a:srgbClr val="063DE8"/>
                </a:solidFill>
                <a:effectLst/>
                <a:uLnTx/>
                <a:uFillTx/>
                <a:latin typeface="微软雅黑" pitchFamily="34" charset="-122"/>
                <a:ea typeface="微软雅黑" pitchFamily="34" charset="-122"/>
              </a:rPr>
              <a:t>若被访问信息不在</a:t>
            </a:r>
            <a:r>
              <a:rPr kumimoji="1" lang="en-US" altLang="zh-CN" sz="2200" b="1" i="0" u="none" strike="noStrike" kern="0" cap="none" spc="0" normalizeH="0" baseline="0" noProof="0" dirty="0">
                <a:ln>
                  <a:noFill/>
                </a:ln>
                <a:solidFill>
                  <a:srgbClr val="063DE8"/>
                </a:solidFill>
                <a:effectLst/>
                <a:uLnTx/>
                <a:uFillTx/>
                <a:latin typeface="微软雅黑" pitchFamily="34" charset="-122"/>
                <a:ea typeface="微软雅黑" pitchFamily="34" charset="-122"/>
              </a:rPr>
              <a:t>cache</a:t>
            </a:r>
            <a:r>
              <a:rPr kumimoji="1" lang="zh-CN" altLang="en-US" sz="2200" b="1" i="0" u="none" strike="noStrike" kern="0" cap="none" spc="0" normalizeH="0" baseline="0" noProof="0" dirty="0">
                <a:ln>
                  <a:noFill/>
                </a:ln>
                <a:solidFill>
                  <a:srgbClr val="063DE8"/>
                </a:solidFill>
                <a:effectLst/>
                <a:uLnTx/>
                <a:uFillTx/>
                <a:latin typeface="微软雅黑" pitchFamily="34" charset="-122"/>
                <a:ea typeface="微软雅黑" pitchFamily="34" charset="-122"/>
              </a:rPr>
              <a:t>中，称为缺失或失靶</a:t>
            </a:r>
            <a:r>
              <a:rPr kumimoji="1" lang="en-US" altLang="zh-CN" sz="2200" b="1" i="0" u="none" strike="noStrike" kern="0" cap="none" spc="0" normalizeH="0" baseline="0" noProof="0" dirty="0">
                <a:ln>
                  <a:noFill/>
                </a:ln>
                <a:solidFill>
                  <a:srgbClr val="063DE8"/>
                </a:solidFill>
                <a:effectLst/>
                <a:uLnTx/>
                <a:uFillTx/>
                <a:latin typeface="微软雅黑" pitchFamily="34" charset="-122"/>
                <a:ea typeface="微软雅黑" pitchFamily="34" charset="-122"/>
              </a:rPr>
              <a:t>(miss)</a:t>
            </a:r>
            <a:endParaRPr kumimoji="1" lang="zh-CN" altLang="en-US" sz="2200" b="1" i="0" u="none" strike="noStrike" kern="0" cap="none" spc="0" normalizeH="0" baseline="0" noProof="0" dirty="0">
              <a:ln>
                <a:noFill/>
              </a:ln>
              <a:solidFill>
                <a:srgbClr val="063DE8"/>
              </a:solidFill>
              <a:effectLst/>
              <a:uLnTx/>
              <a:uFillTx/>
              <a:latin typeface="微软雅黑" pitchFamily="34" charset="-122"/>
              <a:ea typeface="微软雅黑" pitchFamily="34" charset="-122"/>
            </a:endParaRPr>
          </a:p>
        </p:txBody>
      </p:sp>
      <p:sp>
        <p:nvSpPr>
          <p:cNvPr id="15" name="AutoShape 6"/>
          <p:cNvSpPr>
            <a:spLocks noChangeArrowheads="1"/>
          </p:cNvSpPr>
          <p:nvPr/>
        </p:nvSpPr>
        <p:spPr bwMode="auto">
          <a:xfrm flipH="1">
            <a:off x="107502" y="3244800"/>
            <a:ext cx="1772789" cy="1480344"/>
          </a:xfrm>
          <a:prstGeom prst="wedgeRoundRectCallout">
            <a:avLst>
              <a:gd name="adj1" fmla="val -112806"/>
              <a:gd name="adj2" fmla="val -4367"/>
              <a:gd name="adj3" fmla="val 16667"/>
            </a:avLst>
          </a:prstGeom>
          <a:noFill/>
          <a:ln w="9525">
            <a:solidFill>
              <a:srgbClr val="00DFCA"/>
            </a:solidFill>
            <a:miter lim="800000"/>
          </a:ln>
          <a:extLst>
            <a:ext uri="{909E8E84-426E-40DD-AFC4-6F175D3DCCD1}">
              <a14:hiddenFill xmlns:a14="http://schemas.microsoft.com/office/drawing/2010/main">
                <a:solidFill>
                  <a:srgbClr val="FFFFFF"/>
                </a:solidFill>
              </a14:hiddenFill>
            </a:ext>
          </a:extLst>
        </p:spPr>
        <p:txBody>
          <a:bodyPr lIns="90083" tIns="45046" rIns="90083" bIns="45046"/>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200" b="1" i="0" u="none" strike="noStrike" kern="0" cap="none" spc="0" normalizeH="0" baseline="0" noProof="0" dirty="0">
                <a:ln>
                  <a:noFill/>
                </a:ln>
                <a:solidFill>
                  <a:srgbClr val="063DE8"/>
                </a:solidFill>
                <a:effectLst/>
                <a:uLnTx/>
                <a:uFillTx/>
                <a:latin typeface="微软雅黑" pitchFamily="34" charset="-122"/>
                <a:ea typeface="微软雅黑" pitchFamily="34" charset="-122"/>
              </a:rPr>
              <a:t>若被访问信息在</a:t>
            </a:r>
            <a:r>
              <a:rPr kumimoji="1" lang="en-US" altLang="zh-CN" sz="2200" b="1" i="0" u="none" strike="noStrike" kern="0" cap="none" spc="0" normalizeH="0" baseline="0" noProof="0" dirty="0">
                <a:ln>
                  <a:noFill/>
                </a:ln>
                <a:solidFill>
                  <a:srgbClr val="063DE8"/>
                </a:solidFill>
                <a:effectLst/>
                <a:uLnTx/>
                <a:uFillTx/>
                <a:latin typeface="微软雅黑" pitchFamily="34" charset="-122"/>
                <a:ea typeface="微软雅黑" pitchFamily="34" charset="-122"/>
              </a:rPr>
              <a:t>cache</a:t>
            </a:r>
            <a:r>
              <a:rPr kumimoji="1" lang="zh-CN" altLang="en-US" sz="2200" b="1" i="0" u="none" strike="noStrike" kern="0" cap="none" spc="0" normalizeH="0" baseline="0" noProof="0" dirty="0">
                <a:ln>
                  <a:noFill/>
                </a:ln>
                <a:solidFill>
                  <a:srgbClr val="063DE8"/>
                </a:solidFill>
                <a:effectLst/>
                <a:uLnTx/>
                <a:uFillTx/>
                <a:latin typeface="微软雅黑" pitchFamily="34" charset="-122"/>
                <a:ea typeface="微软雅黑" pitchFamily="34" charset="-122"/>
              </a:rPr>
              <a:t>中，称为命中</a:t>
            </a:r>
            <a:r>
              <a:rPr kumimoji="1" lang="en-US" altLang="zh-CN" sz="2200" b="1" i="0" u="none" strike="noStrike" kern="0" cap="none" spc="0" normalizeH="0" baseline="0" noProof="0" dirty="0">
                <a:ln>
                  <a:noFill/>
                </a:ln>
                <a:solidFill>
                  <a:srgbClr val="063DE8"/>
                </a:solidFill>
                <a:effectLst/>
                <a:uLnTx/>
                <a:uFillTx/>
                <a:latin typeface="微软雅黑" pitchFamily="34" charset="-122"/>
                <a:ea typeface="微软雅黑" pitchFamily="34" charset="-122"/>
              </a:rPr>
              <a:t>(hit)</a:t>
            </a:r>
            <a:endParaRPr kumimoji="1" lang="zh-CN" altLang="en-US" sz="2200" b="1" i="0" u="none" strike="noStrike" kern="0" cap="none" spc="0" normalizeH="0" baseline="0" noProof="0" dirty="0">
              <a:ln>
                <a:noFill/>
              </a:ln>
              <a:solidFill>
                <a:srgbClr val="063DE8"/>
              </a:solidFill>
              <a:effectLst/>
              <a:uLnTx/>
              <a:uFillTx/>
              <a:latin typeface="微软雅黑" pitchFamily="34" charset="-122"/>
              <a:ea typeface="微软雅黑" pitchFamily="34" charset="-122"/>
            </a:endParaRPr>
          </a:p>
        </p:txBody>
      </p:sp>
      <p:sp>
        <p:nvSpPr>
          <p:cNvPr id="16" name="Text Box 37"/>
          <p:cNvSpPr txBox="1">
            <a:spLocks noChangeArrowheads="1"/>
          </p:cNvSpPr>
          <p:nvPr/>
        </p:nvSpPr>
        <p:spPr bwMode="auto">
          <a:xfrm>
            <a:off x="251520" y="1222325"/>
            <a:ext cx="228235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zh-CN" altLang="en-US" sz="2000" b="1" dirty="0">
                <a:solidFill>
                  <a:srgbClr val="0000FF"/>
                </a:solidFill>
                <a:latin typeface="微软雅黑" pitchFamily="34" charset="-122"/>
                <a:ea typeface="微软雅黑" pitchFamily="34" charset="-122"/>
              </a:rPr>
              <a:t>问题：什么情况下，</a:t>
            </a:r>
            <a:r>
              <a:rPr kumimoji="1" lang="en-US" altLang="zh-CN" sz="2000" b="1" dirty="0">
                <a:solidFill>
                  <a:srgbClr val="0000FF"/>
                </a:solidFill>
                <a:latin typeface="微软雅黑" pitchFamily="34" charset="-122"/>
                <a:ea typeface="微软雅黑" pitchFamily="34" charset="-122"/>
              </a:rPr>
              <a:t>CPU</a:t>
            </a:r>
            <a:r>
              <a:rPr kumimoji="1" lang="zh-CN" altLang="en-US" sz="2000" b="1" dirty="0">
                <a:solidFill>
                  <a:srgbClr val="0000FF"/>
                </a:solidFill>
                <a:latin typeface="微软雅黑" pitchFamily="34" charset="-122"/>
                <a:ea typeface="微软雅黑" pitchFamily="34" charset="-122"/>
              </a:rPr>
              <a:t>产生访存要求？</a:t>
            </a:r>
            <a:endParaRPr kumimoji="1" lang="zh-CN" altLang="en-US" sz="2000" b="1" dirty="0">
              <a:solidFill>
                <a:srgbClr val="0000FF"/>
              </a:solidFill>
              <a:latin typeface="微软雅黑" pitchFamily="34" charset="-122"/>
              <a:ea typeface="微软雅黑" pitchFamily="34" charset="-122"/>
            </a:endParaRPr>
          </a:p>
        </p:txBody>
      </p:sp>
      <p:sp>
        <p:nvSpPr>
          <p:cNvPr id="17" name="Text Box 38"/>
          <p:cNvSpPr txBox="1">
            <a:spLocks noChangeArrowheads="1"/>
          </p:cNvSpPr>
          <p:nvPr/>
        </p:nvSpPr>
        <p:spPr bwMode="auto">
          <a:xfrm>
            <a:off x="251520" y="1983755"/>
            <a:ext cx="16287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zh-CN" altLang="en-US" sz="2200" b="1" dirty="0">
                <a:solidFill>
                  <a:srgbClr val="FF0000"/>
                </a:solidFill>
                <a:ea typeface="微软雅黑" pitchFamily="34" charset="-122"/>
              </a:rPr>
              <a:t>执行指令时！</a:t>
            </a:r>
            <a:endParaRPr kumimoji="1" lang="zh-CN" altLang="en-US" sz="2200" b="1" dirty="0">
              <a:solidFill>
                <a:srgbClr val="FF0000"/>
              </a:solidFill>
              <a:ea typeface="微软雅黑" pitchFamily="34" charset="-122"/>
            </a:endParaRPr>
          </a:p>
        </p:txBody>
      </p:sp>
      <p:sp>
        <p:nvSpPr>
          <p:cNvPr id="18" name="Text Box 8"/>
          <p:cNvSpPr txBox="1">
            <a:spLocks noChangeArrowheads="1"/>
          </p:cNvSpPr>
          <p:nvPr/>
        </p:nvSpPr>
        <p:spPr bwMode="auto">
          <a:xfrm>
            <a:off x="227235" y="5907384"/>
            <a:ext cx="2306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spcBef>
                <a:spcPts val="0"/>
              </a:spcBef>
            </a:pPr>
            <a:r>
              <a:rPr lang="zh-CN" altLang="en-US" sz="2000" b="1" dirty="0">
                <a:solidFill>
                  <a:srgbClr val="000000"/>
                </a:solidFill>
                <a:latin typeface="微软雅黑" pitchFamily="34" charset="-122"/>
                <a:ea typeface="微软雅黑" pitchFamily="34" charset="-122"/>
              </a:rPr>
              <a:t>指令最初给出的是</a:t>
            </a:r>
            <a:endParaRPr lang="zh-CN" altLang="en-US" sz="2000" b="1" dirty="0">
              <a:solidFill>
                <a:srgbClr val="000000"/>
              </a:solidFill>
              <a:latin typeface="微软雅黑" pitchFamily="34" charset="-122"/>
              <a:ea typeface="微软雅黑" pitchFamily="34" charset="-122"/>
            </a:endParaRPr>
          </a:p>
          <a:p>
            <a:pPr eaLnBrk="0" hangingPunct="0">
              <a:spcBef>
                <a:spcPts val="0"/>
              </a:spcBef>
            </a:pPr>
            <a:r>
              <a:rPr lang="zh-CN" altLang="en-US" sz="2000" b="1" dirty="0">
                <a:solidFill>
                  <a:srgbClr val="000000"/>
                </a:solidFill>
                <a:latin typeface="微软雅黑" pitchFamily="34" charset="-122"/>
                <a:ea typeface="微软雅黑" pitchFamily="34" charset="-122"/>
              </a:rPr>
              <a:t>虚拟地址！</a:t>
            </a:r>
            <a:endParaRPr lang="zh-CN" altLang="en-US" sz="2000" b="1" dirty="0">
              <a:solidFill>
                <a:srgbClr val="000000"/>
              </a:solidFill>
              <a:latin typeface="微软雅黑" pitchFamily="34" charset="-122"/>
              <a:ea typeface="微软雅黑" pitchFamily="34" charset="-122"/>
            </a:endParaRPr>
          </a:p>
        </p:txBody>
      </p:sp>
      <p:sp>
        <p:nvSpPr>
          <p:cNvPr id="19" name="Text Box 9"/>
          <p:cNvSpPr txBox="1">
            <a:spLocks noChangeArrowheads="1"/>
          </p:cNvSpPr>
          <p:nvPr/>
        </p:nvSpPr>
        <p:spPr bwMode="auto">
          <a:xfrm>
            <a:off x="3326680" y="6282877"/>
            <a:ext cx="2757488" cy="701675"/>
          </a:xfrm>
          <a:prstGeom prst="rect">
            <a:avLst/>
          </a:prstGeom>
          <a:solidFill>
            <a:srgbClr val="FFFFFF"/>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ct val="50000"/>
              </a:spcBef>
              <a:spcAft>
                <a:spcPts val="0"/>
              </a:spcAft>
              <a:buClrTx/>
              <a:buSzTx/>
              <a:buFontTx/>
              <a:buNone/>
              <a:defRPr/>
            </a:pPr>
            <a:r>
              <a:rPr lang="zh-CN" altLang="en-US" sz="2000" b="1" kern="0" dirty="0">
                <a:solidFill>
                  <a:srgbClr val="FF0000"/>
                </a:solidFill>
                <a:latin typeface="微软雅黑" pitchFamily="34" charset="-122"/>
                <a:ea typeface="微软雅黑" pitchFamily="34" charset="-122"/>
              </a:rPr>
              <a:t>如何</a:t>
            </a:r>
            <a:r>
              <a:rPr kumimoji="0" lang="zh-CN" altLang="en-US" sz="20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将虚拟地址转换为主存地址，后面介绍。</a:t>
            </a:r>
            <a:endParaRPr kumimoji="0" lang="en-US" altLang="zh-CN" sz="2000" b="1" i="0" u="none" strike="noStrike" kern="0" cap="none" spc="0" normalizeH="0" baseline="0" noProof="0" dirty="0">
              <a:ln>
                <a:noFill/>
              </a:ln>
              <a:solidFill>
                <a:srgbClr val="FF0000"/>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blinds(horizontal)">
                                      <p:cBhvr>
                                        <p:cTn id="27" dur="5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xEl>
                                              <p:pRg st="1" end="1"/>
                                            </p:txEl>
                                          </p:spTgt>
                                        </p:tgtEl>
                                        <p:attrNameLst>
                                          <p:attrName>style.visibility</p:attrName>
                                        </p:attrNameLst>
                                      </p:cBhvr>
                                      <p:to>
                                        <p:strVal val="visible"/>
                                      </p:to>
                                    </p:set>
                                    <p:animEffect transition="in" filter="blinds(horizontal)">
                                      <p:cBhvr>
                                        <p:cTn id="32" dur="500"/>
                                        <p:tgtEl>
                                          <p:spTgt spid="1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en-US" dirty="0"/>
              <a:t>存储器概述</a:t>
            </a:r>
            <a:endParaRPr lang="zh-CN" altLang="en-US" dirty="0"/>
          </a:p>
        </p:txBody>
      </p:sp>
      <p:sp>
        <p:nvSpPr>
          <p:cNvPr id="3" name="内容占位符 2"/>
          <p:cNvSpPr>
            <a:spLocks noGrp="1"/>
          </p:cNvSpPr>
          <p:nvPr>
            <p:ph idx="1"/>
          </p:nvPr>
        </p:nvSpPr>
        <p:spPr/>
        <p:txBody>
          <a:bodyPr/>
          <a:lstStyle/>
          <a:p>
            <a:pPr marL="0" indent="0">
              <a:buNone/>
            </a:pPr>
            <a:r>
              <a:rPr lang="en-US" altLang="zh-CN" dirty="0"/>
              <a:t>7.1.1 </a:t>
            </a:r>
            <a:r>
              <a:rPr lang="zh-CN" altLang="en-US" dirty="0"/>
              <a:t>存储器的分类</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03463" y="1124744"/>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itchFamily="34" charset="-122"/>
                <a:ea typeface="微软雅黑" pitchFamily="34" charset="-122"/>
              </a:rPr>
              <a:t>2. </a:t>
            </a:r>
            <a:r>
              <a:rPr lang="zh-CN" altLang="en-US" sz="2200" b="1" dirty="0">
                <a:solidFill>
                  <a:srgbClr val="063DE8"/>
                </a:solidFill>
                <a:latin typeface="微软雅黑" pitchFamily="34" charset="-122"/>
                <a:ea typeface="微软雅黑" pitchFamily="34" charset="-122"/>
              </a:rPr>
              <a:t>按存取方式分类</a:t>
            </a:r>
            <a:endParaRPr lang="zh-CN" altLang="en-US" sz="2200" b="1" dirty="0">
              <a:solidFill>
                <a:srgbClr val="063DE8"/>
              </a:solidFill>
              <a:latin typeface="微软雅黑" pitchFamily="34" charset="-122"/>
              <a:ea typeface="微软雅黑" pitchFamily="34" charset="-122"/>
            </a:endParaRPr>
          </a:p>
        </p:txBody>
      </p:sp>
      <p:sp>
        <p:nvSpPr>
          <p:cNvPr id="18" name="矩形 17"/>
          <p:cNvSpPr/>
          <p:nvPr/>
        </p:nvSpPr>
        <p:spPr>
          <a:xfrm>
            <a:off x="179512" y="1593111"/>
            <a:ext cx="8390839" cy="5016758"/>
          </a:xfrm>
          <a:prstGeom prst="rect">
            <a:avLst/>
          </a:prstGeom>
        </p:spPr>
        <p:txBody>
          <a:bodyPr wrap="square">
            <a:spAutoFit/>
          </a:bodyPr>
          <a:lstStyle/>
          <a:p>
            <a:pPr marL="285750" lvl="1" indent="-285750" algn="just">
              <a:spcBef>
                <a:spcPct val="50000"/>
              </a:spcBef>
              <a:buFont typeface="Wingdings" charset="2"/>
              <a:buChar char="Ø"/>
            </a:pPr>
            <a:r>
              <a:rPr lang="zh-CN" altLang="en-US" sz="2000" dirty="0">
                <a:latin typeface="Comic Sans MS" pitchFamily="2" charset="0"/>
                <a:ea typeface="微软雅黑" pitchFamily="34" charset="-122"/>
                <a:cs typeface="Arial" charset="0"/>
              </a:rPr>
              <a:t>随机存取存储器</a:t>
            </a:r>
            <a:r>
              <a:rPr lang="en-US" altLang="zh-CN" sz="2000" dirty="0">
                <a:latin typeface="Comic Sans MS" pitchFamily="2" charset="0"/>
                <a:ea typeface="微软雅黑" pitchFamily="34" charset="-122"/>
                <a:cs typeface="Arial" charset="0"/>
              </a:rPr>
              <a:t>Random Access Memory (RAM)</a:t>
            </a:r>
            <a:r>
              <a:rPr lang="zh-CN" altLang="en-US" sz="2000" dirty="0">
                <a:latin typeface="Comic Sans MS" pitchFamily="2" charset="0"/>
                <a:ea typeface="微软雅黑" pitchFamily="34" charset="-122"/>
                <a:cs typeface="Arial" charset="0"/>
              </a:rPr>
              <a:t> </a:t>
            </a:r>
            <a:endParaRPr lang="zh-CN" altLang="en-US" sz="2000" dirty="0">
              <a:latin typeface="Comic Sans MS" pitchFamily="2" charset="0"/>
              <a:ea typeface="微软雅黑" pitchFamily="34" charset="-122"/>
              <a:cs typeface="Arial" charset="0"/>
            </a:endParaRPr>
          </a:p>
          <a:p>
            <a:pPr marL="742950" lvl="3" indent="-285750" algn="just">
              <a:spcBef>
                <a:spcPct val="50000"/>
              </a:spcBef>
              <a:buFont typeface="Wingdings" charset="2"/>
              <a:buChar char="ü"/>
            </a:pPr>
            <a:r>
              <a:rPr lang="zh-CN" altLang="en-US" sz="2000" dirty="0">
                <a:solidFill>
                  <a:srgbClr val="0033CC"/>
                </a:solidFill>
                <a:latin typeface="Comic Sans MS" pitchFamily="2" charset="0"/>
                <a:ea typeface="微软雅黑" pitchFamily="34" charset="-122"/>
                <a:cs typeface="Arial" charset="0"/>
              </a:rPr>
              <a:t>每个单元的读写时间一样，且与各单元所在位置无关。如：内存。</a:t>
            </a:r>
            <a:endParaRPr lang="zh-CN" altLang="en-US" sz="2000" dirty="0">
              <a:solidFill>
                <a:srgbClr val="0033CC"/>
              </a:solidFill>
              <a:latin typeface="Comic Sans MS" pitchFamily="2" charset="0"/>
              <a:ea typeface="微软雅黑" pitchFamily="34" charset="-122"/>
              <a:cs typeface="Arial" charset="0"/>
            </a:endParaRPr>
          </a:p>
          <a:p>
            <a:pPr marL="742950" lvl="3" indent="-285750" algn="just">
              <a:spcBef>
                <a:spcPct val="50000"/>
              </a:spcBef>
              <a:buFont typeface="Wingdings" charset="2"/>
              <a:buChar char="ü"/>
            </a:pPr>
            <a:r>
              <a:rPr lang="zh-CN" altLang="en-US" sz="2000" dirty="0">
                <a:latin typeface="Comic Sans MS" pitchFamily="2" charset="0"/>
                <a:ea typeface="微软雅黑" pitchFamily="34" charset="-122"/>
                <a:cs typeface="Arial" charset="0"/>
              </a:rPr>
              <a:t> （注：原意主要强调地址译码时间相同。现在的</a:t>
            </a:r>
            <a:r>
              <a:rPr lang="en-US" altLang="zh-CN" sz="2000" dirty="0">
                <a:latin typeface="Comic Sans MS" pitchFamily="2" charset="0"/>
                <a:ea typeface="微软雅黑" pitchFamily="34" charset="-122"/>
                <a:cs typeface="Arial" charset="0"/>
              </a:rPr>
              <a:t>DRAM</a:t>
            </a:r>
            <a:r>
              <a:rPr lang="zh-CN" altLang="en-US" sz="2000" dirty="0">
                <a:latin typeface="Comic Sans MS" pitchFamily="2" charset="0"/>
                <a:ea typeface="微软雅黑" pitchFamily="34" charset="-122"/>
                <a:cs typeface="Arial" charset="0"/>
              </a:rPr>
              <a:t>芯片采用行缓冲，因而可能因为位置不同而使访问时间有所差别。）</a:t>
            </a:r>
            <a:endParaRPr lang="zh-CN" altLang="en-US" sz="2000" dirty="0">
              <a:latin typeface="Comic Sans MS" pitchFamily="2" charset="0"/>
              <a:ea typeface="微软雅黑" pitchFamily="34" charset="-122"/>
              <a:cs typeface="Arial" charset="0"/>
            </a:endParaRPr>
          </a:p>
          <a:p>
            <a:pPr marL="285750" lvl="1" indent="-285750" algn="just">
              <a:spcBef>
                <a:spcPct val="50000"/>
              </a:spcBef>
              <a:buFont typeface="Wingdings" charset="2"/>
              <a:buChar char="Ø"/>
            </a:pPr>
            <a:r>
              <a:rPr lang="zh-CN" altLang="en-US" sz="2000" dirty="0">
                <a:latin typeface="Comic Sans MS" pitchFamily="2" charset="0"/>
                <a:ea typeface="微软雅黑" pitchFamily="34" charset="-122"/>
                <a:cs typeface="Arial" charset="0"/>
              </a:rPr>
              <a:t>顺序存取存储器</a:t>
            </a:r>
            <a:r>
              <a:rPr lang="en-US" altLang="zh-CN" sz="2000" dirty="0">
                <a:latin typeface="Comic Sans MS" pitchFamily="2" charset="0"/>
                <a:ea typeface="微软雅黑" pitchFamily="34" charset="-122"/>
                <a:cs typeface="Arial" charset="0"/>
              </a:rPr>
              <a:t>Sequential Access Memory (SAM)</a:t>
            </a:r>
            <a:endParaRPr lang="en-US" altLang="zh-CN" sz="2000" dirty="0">
              <a:latin typeface="Comic Sans MS" pitchFamily="2" charset="0"/>
              <a:ea typeface="微软雅黑" pitchFamily="34" charset="-122"/>
              <a:cs typeface="Arial" charset="0"/>
            </a:endParaRPr>
          </a:p>
          <a:p>
            <a:pPr marL="742950" lvl="3" indent="-285750" algn="just">
              <a:spcBef>
                <a:spcPct val="50000"/>
              </a:spcBef>
              <a:buFont typeface="Wingdings" charset="2"/>
              <a:buChar char="ü"/>
            </a:pPr>
            <a:r>
              <a:rPr lang="zh-CN" altLang="en-US" sz="2000" dirty="0">
                <a:solidFill>
                  <a:srgbClr val="0033CC"/>
                </a:solidFill>
                <a:latin typeface="Comic Sans MS" pitchFamily="2" charset="0"/>
                <a:ea typeface="微软雅黑" pitchFamily="34" charset="-122"/>
                <a:cs typeface="Arial" charset="0"/>
              </a:rPr>
              <a:t>数据按顺序从存储载体的始端读出或写入，因而存取时间的长短与信息所在位置有关。例如：磁带。</a:t>
            </a:r>
            <a:endParaRPr lang="zh-CN" altLang="en-US" sz="2000" dirty="0">
              <a:solidFill>
                <a:srgbClr val="0033CC"/>
              </a:solidFill>
              <a:latin typeface="Comic Sans MS" pitchFamily="2" charset="0"/>
              <a:ea typeface="微软雅黑" pitchFamily="34" charset="-122"/>
              <a:cs typeface="Arial" charset="0"/>
            </a:endParaRPr>
          </a:p>
          <a:p>
            <a:pPr marL="285750" lvl="1" indent="-285750" algn="just">
              <a:spcBef>
                <a:spcPct val="50000"/>
              </a:spcBef>
              <a:buFont typeface="Wingdings" charset="2"/>
              <a:buChar char="Ø"/>
            </a:pPr>
            <a:r>
              <a:rPr lang="zh-CN" altLang="en-US" sz="2000" dirty="0">
                <a:latin typeface="Comic Sans MS" pitchFamily="2" charset="0"/>
                <a:ea typeface="微软雅黑" pitchFamily="34" charset="-122"/>
                <a:cs typeface="Arial" charset="0"/>
              </a:rPr>
              <a:t>直接存取存储器</a:t>
            </a:r>
            <a:r>
              <a:rPr lang="en-US" altLang="zh-CN" sz="2000" dirty="0">
                <a:latin typeface="Comic Sans MS" pitchFamily="2" charset="0"/>
                <a:ea typeface="微软雅黑" pitchFamily="34" charset="-122"/>
                <a:cs typeface="Arial" charset="0"/>
              </a:rPr>
              <a:t>Direct Access Memory(DAM)</a:t>
            </a:r>
            <a:endParaRPr lang="en-US" altLang="zh-CN" sz="2000" dirty="0">
              <a:latin typeface="Comic Sans MS" pitchFamily="2" charset="0"/>
              <a:ea typeface="微软雅黑" pitchFamily="34" charset="-122"/>
              <a:cs typeface="Arial" charset="0"/>
            </a:endParaRPr>
          </a:p>
          <a:p>
            <a:pPr marL="742950" lvl="3" indent="-285750" algn="just">
              <a:spcBef>
                <a:spcPct val="50000"/>
              </a:spcBef>
              <a:buFont typeface="Wingdings" charset="2"/>
              <a:buChar char="ü"/>
            </a:pPr>
            <a:r>
              <a:rPr lang="zh-CN" altLang="en-US" sz="2000" dirty="0">
                <a:solidFill>
                  <a:srgbClr val="0033CC"/>
                </a:solidFill>
                <a:latin typeface="Comic Sans MS" pitchFamily="2" charset="0"/>
                <a:ea typeface="微软雅黑" pitchFamily="34" charset="-122"/>
                <a:cs typeface="Arial" charset="0"/>
              </a:rPr>
              <a:t>利用一个共享读写机制，直接定位到要读写的数据块，在读写某个数据块时按顺序进行。例如：磁盘。</a:t>
            </a:r>
            <a:endParaRPr lang="zh-CN" altLang="en-US" sz="2000" dirty="0">
              <a:solidFill>
                <a:srgbClr val="0033CC"/>
              </a:solidFill>
              <a:latin typeface="Comic Sans MS" pitchFamily="2" charset="0"/>
              <a:ea typeface="微软雅黑" pitchFamily="34" charset="-122"/>
              <a:cs typeface="Arial" charset="0"/>
            </a:endParaRPr>
          </a:p>
          <a:p>
            <a:pPr marL="285750" lvl="1" indent="-285750" algn="just">
              <a:spcBef>
                <a:spcPct val="50000"/>
              </a:spcBef>
              <a:buFont typeface="Wingdings" charset="2"/>
              <a:buChar char="Ø"/>
            </a:pPr>
            <a:r>
              <a:rPr lang="zh-CN" altLang="en-US" sz="2000" dirty="0">
                <a:latin typeface="Comic Sans MS" pitchFamily="2" charset="0"/>
                <a:ea typeface="微软雅黑" pitchFamily="34" charset="-122"/>
                <a:cs typeface="Arial" charset="0"/>
              </a:rPr>
              <a:t>相联存储器</a:t>
            </a:r>
            <a:r>
              <a:rPr lang="en-US" altLang="zh-CN" sz="2000" dirty="0">
                <a:latin typeface="Comic Sans MS" pitchFamily="2" charset="0"/>
                <a:ea typeface="微软雅黑" pitchFamily="34" charset="-122"/>
                <a:cs typeface="Arial" charset="0"/>
              </a:rPr>
              <a:t>Associate Memory or Content Addressed Memory (CAM)</a:t>
            </a:r>
            <a:endParaRPr lang="zh-CN" altLang="en-US" sz="2000" dirty="0">
              <a:latin typeface="Comic Sans MS" pitchFamily="2" charset="0"/>
              <a:ea typeface="微软雅黑" pitchFamily="34" charset="-122"/>
              <a:cs typeface="Arial" charset="0"/>
            </a:endParaRPr>
          </a:p>
          <a:p>
            <a:pPr marL="742950" lvl="3" indent="-285750" algn="just">
              <a:spcBef>
                <a:spcPct val="50000"/>
              </a:spcBef>
              <a:buFont typeface="Wingdings" charset="2"/>
              <a:buChar char="ü"/>
            </a:pPr>
            <a:r>
              <a:rPr lang="zh-CN" altLang="en-US" sz="2000" dirty="0">
                <a:solidFill>
                  <a:srgbClr val="0033CC"/>
                </a:solidFill>
                <a:latin typeface="Comic Sans MS" pitchFamily="2" charset="0"/>
                <a:ea typeface="微软雅黑" pitchFamily="34" charset="-122"/>
                <a:cs typeface="Arial" charset="0"/>
              </a:rPr>
              <a:t>按内容检索到存储位置进行读写。例如：快表。</a:t>
            </a:r>
            <a:endParaRPr lang="zh-CN" altLang="en-US" sz="2000" dirty="0">
              <a:solidFill>
                <a:srgbClr val="0033CC"/>
              </a:solidFill>
              <a:latin typeface="Comic Sans MS" pitchFamily="2" charset="0"/>
              <a:ea typeface="微软雅黑" pitchFamily="34" charset="-122"/>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animEffect transition="in" filter="randombar(horizontal)">
                                      <p:cBhvr>
                                        <p:cTn id="7" dur="500"/>
                                        <p:tgtEl>
                                          <p:spTgt spid="18">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8">
                                            <p:txEl>
                                              <p:pRg st="4" end="4"/>
                                            </p:txEl>
                                          </p:spTgt>
                                        </p:tgtEl>
                                        <p:attrNameLst>
                                          <p:attrName>style.visibility</p:attrName>
                                        </p:attrNameLst>
                                      </p:cBhvr>
                                      <p:to>
                                        <p:strVal val="visible"/>
                                      </p:to>
                                    </p:set>
                                    <p:animEffect transition="in" filter="randombar(horizontal)">
                                      <p:cBhvr>
                                        <p:cTn id="10" dur="500"/>
                                        <p:tgtEl>
                                          <p:spTgt spid="1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xEl>
                                              <p:pRg st="5" end="5"/>
                                            </p:txEl>
                                          </p:spTgt>
                                        </p:tgtEl>
                                        <p:attrNameLst>
                                          <p:attrName>style.visibility</p:attrName>
                                        </p:attrNameLst>
                                      </p:cBhvr>
                                      <p:to>
                                        <p:strVal val="visible"/>
                                      </p:to>
                                    </p:set>
                                    <p:anim calcmode="lin" valueType="num">
                                      <p:cBhvr>
                                        <p:cTn id="15" dur="500" fill="hold"/>
                                        <p:tgtEl>
                                          <p:spTgt spid="18">
                                            <p:txEl>
                                              <p:pRg st="5" end="5"/>
                                            </p:txEl>
                                          </p:spTgt>
                                        </p:tgtEl>
                                        <p:attrNameLst>
                                          <p:attrName>ppt_w</p:attrName>
                                        </p:attrNameLst>
                                      </p:cBhvr>
                                      <p:tavLst>
                                        <p:tav tm="0">
                                          <p:val>
                                            <p:fltVal val="0"/>
                                          </p:val>
                                        </p:tav>
                                        <p:tav tm="100000">
                                          <p:val>
                                            <p:strVal val="#ppt_w"/>
                                          </p:val>
                                        </p:tav>
                                      </p:tavLst>
                                    </p:anim>
                                    <p:anim calcmode="lin" valueType="num">
                                      <p:cBhvr>
                                        <p:cTn id="16" dur="500" fill="hold"/>
                                        <p:tgtEl>
                                          <p:spTgt spid="18">
                                            <p:txEl>
                                              <p:pRg st="5" end="5"/>
                                            </p:txEl>
                                          </p:spTgt>
                                        </p:tgtEl>
                                        <p:attrNameLst>
                                          <p:attrName>ppt_h</p:attrName>
                                        </p:attrNameLst>
                                      </p:cBhvr>
                                      <p:tavLst>
                                        <p:tav tm="0">
                                          <p:val>
                                            <p:fltVal val="0"/>
                                          </p:val>
                                        </p:tav>
                                        <p:tav tm="100000">
                                          <p:val>
                                            <p:strVal val="#ppt_h"/>
                                          </p:val>
                                        </p:tav>
                                      </p:tavLst>
                                    </p:anim>
                                    <p:animEffect transition="in" filter="fade">
                                      <p:cBhvr>
                                        <p:cTn id="17" dur="500"/>
                                        <p:tgtEl>
                                          <p:spTgt spid="18">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xEl>
                                              <p:pRg st="6" end="6"/>
                                            </p:txEl>
                                          </p:spTgt>
                                        </p:tgtEl>
                                        <p:attrNameLst>
                                          <p:attrName>style.visibility</p:attrName>
                                        </p:attrNameLst>
                                      </p:cBhvr>
                                      <p:to>
                                        <p:strVal val="visible"/>
                                      </p:to>
                                    </p:set>
                                    <p:anim calcmode="lin" valueType="num">
                                      <p:cBhvr>
                                        <p:cTn id="20" dur="500" fill="hold"/>
                                        <p:tgtEl>
                                          <p:spTgt spid="18">
                                            <p:txEl>
                                              <p:pRg st="6" end="6"/>
                                            </p:txEl>
                                          </p:spTgt>
                                        </p:tgtEl>
                                        <p:attrNameLst>
                                          <p:attrName>ppt_w</p:attrName>
                                        </p:attrNameLst>
                                      </p:cBhvr>
                                      <p:tavLst>
                                        <p:tav tm="0">
                                          <p:val>
                                            <p:fltVal val="0"/>
                                          </p:val>
                                        </p:tav>
                                        <p:tav tm="100000">
                                          <p:val>
                                            <p:strVal val="#ppt_w"/>
                                          </p:val>
                                        </p:tav>
                                      </p:tavLst>
                                    </p:anim>
                                    <p:anim calcmode="lin" valueType="num">
                                      <p:cBhvr>
                                        <p:cTn id="21" dur="500" fill="hold"/>
                                        <p:tgtEl>
                                          <p:spTgt spid="18">
                                            <p:txEl>
                                              <p:pRg st="6" end="6"/>
                                            </p:txEl>
                                          </p:spTgt>
                                        </p:tgtEl>
                                        <p:attrNameLst>
                                          <p:attrName>ppt_h</p:attrName>
                                        </p:attrNameLst>
                                      </p:cBhvr>
                                      <p:tavLst>
                                        <p:tav tm="0">
                                          <p:val>
                                            <p:fltVal val="0"/>
                                          </p:val>
                                        </p:tav>
                                        <p:tav tm="100000">
                                          <p:val>
                                            <p:strVal val="#ppt_h"/>
                                          </p:val>
                                        </p:tav>
                                      </p:tavLst>
                                    </p:anim>
                                    <p:animEffect transition="in" filter="fade">
                                      <p:cBhvr>
                                        <p:cTn id="22" dur="500"/>
                                        <p:tgtEl>
                                          <p:spTgt spid="1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7.6.2 Cache</a:t>
            </a:r>
            <a:r>
              <a:rPr lang="zh-CN" altLang="en-US" dirty="0"/>
              <a:t>的基本工作原理</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3. Cache-</a:t>
            </a:r>
            <a:r>
              <a:rPr lang="zh-CN" altLang="en-US" sz="2200" b="1" dirty="0">
                <a:solidFill>
                  <a:srgbClr val="063DE8"/>
                </a:solidFill>
                <a:latin typeface="Comic Sans MS" pitchFamily="2" charset="0"/>
                <a:ea typeface="微软雅黑" pitchFamily="34" charset="-122"/>
              </a:rPr>
              <a:t>主存层次的平均访问时间</a:t>
            </a:r>
            <a:endParaRPr lang="zh-CN" altLang="en-US" sz="2200" b="1" dirty="0">
              <a:solidFill>
                <a:srgbClr val="063DE8"/>
              </a:solidFill>
              <a:latin typeface="Comic Sans MS" pitchFamily="2" charset="0"/>
              <a:ea typeface="微软雅黑" pitchFamily="34" charset="-122"/>
            </a:endParaRPr>
          </a:p>
        </p:txBody>
      </p:sp>
      <p:sp>
        <p:nvSpPr>
          <p:cNvPr id="7" name="矩形 6"/>
          <p:cNvSpPr/>
          <p:nvPr/>
        </p:nvSpPr>
        <p:spPr>
          <a:xfrm>
            <a:off x="294340" y="1606728"/>
            <a:ext cx="7950067" cy="3262432"/>
          </a:xfrm>
          <a:prstGeom prst="rect">
            <a:avLst/>
          </a:prstGeom>
        </p:spPr>
        <p:txBody>
          <a:bodyPr wrap="square">
            <a:spAutoFit/>
          </a:bodyPr>
          <a:lstStyle/>
          <a:p>
            <a:pPr marL="342900" lvl="0" indent="-342900">
              <a:lnSpc>
                <a:spcPct val="110000"/>
              </a:lnSpc>
              <a:spcBef>
                <a:spcPct val="25000"/>
              </a:spcBef>
              <a:buSzPct val="100000"/>
              <a:buFont typeface="Wingdings" charset="2"/>
              <a:buChar char="Ø"/>
            </a:pPr>
            <a:r>
              <a:rPr lang="zh-CN" altLang="en-US" sz="2000" b="1" dirty="0">
                <a:solidFill>
                  <a:srgbClr val="000000"/>
                </a:solidFill>
                <a:latin typeface="Comic Sans MS" pitchFamily="2" charset="0"/>
                <a:ea typeface="微软雅黑" pitchFamily="34" charset="-122"/>
              </a:rPr>
              <a:t>命中（</a:t>
            </a:r>
            <a:r>
              <a:rPr lang="en-US" altLang="zh-CN" sz="2000" b="1" dirty="0">
                <a:solidFill>
                  <a:srgbClr val="000000"/>
                </a:solidFill>
                <a:latin typeface="Comic Sans MS" pitchFamily="2" charset="0"/>
                <a:ea typeface="微软雅黑" pitchFamily="34" charset="-122"/>
              </a:rPr>
              <a:t>Hit</a:t>
            </a:r>
            <a:r>
              <a:rPr lang="zh-CN" altLang="en-US" sz="2000" b="1" dirty="0">
                <a:solidFill>
                  <a:srgbClr val="000000"/>
                </a:solidFill>
                <a:latin typeface="Comic Sans MS" pitchFamily="2" charset="0"/>
                <a:ea typeface="微软雅黑" pitchFamily="34" charset="-122"/>
              </a:rPr>
              <a:t>）</a:t>
            </a:r>
            <a:r>
              <a:rPr lang="en-US" altLang="zh-CN" sz="2000" b="1" dirty="0">
                <a:solidFill>
                  <a:srgbClr val="000000"/>
                </a:solidFill>
                <a:latin typeface="Comic Sans MS" pitchFamily="2" charset="0"/>
                <a:ea typeface="微软雅黑" pitchFamily="34" charset="-122"/>
              </a:rPr>
              <a:t>:CPU</a:t>
            </a:r>
            <a:r>
              <a:rPr lang="zh-CN" altLang="en-US" sz="2000" b="1" dirty="0">
                <a:solidFill>
                  <a:srgbClr val="000000"/>
                </a:solidFill>
                <a:latin typeface="Comic Sans MS" pitchFamily="2" charset="0"/>
                <a:ea typeface="微软雅黑" pitchFamily="34" charset="-122"/>
              </a:rPr>
              <a:t>访问单元所在块在</a:t>
            </a:r>
            <a:r>
              <a:rPr lang="en-US" altLang="zh-CN" sz="2000" b="1" dirty="0">
                <a:solidFill>
                  <a:srgbClr val="000000"/>
                </a:solidFill>
                <a:latin typeface="Comic Sans MS" pitchFamily="2" charset="0"/>
                <a:ea typeface="微软雅黑" pitchFamily="34" charset="-122"/>
              </a:rPr>
              <a:t>Cache</a:t>
            </a:r>
            <a:r>
              <a:rPr lang="zh-CN" altLang="en-US" sz="2000" b="1" dirty="0">
                <a:solidFill>
                  <a:srgbClr val="000000"/>
                </a:solidFill>
                <a:latin typeface="Comic Sans MS" pitchFamily="2" charset="0"/>
                <a:ea typeface="微软雅黑" pitchFamily="34" charset="-122"/>
              </a:rPr>
              <a:t>中 </a:t>
            </a:r>
            <a:endParaRPr lang="zh-CN" altLang="en-US" sz="2000" b="1" dirty="0">
              <a:solidFill>
                <a:srgbClr val="000000"/>
              </a:solidFill>
              <a:latin typeface="Comic Sans MS" pitchFamily="2" charset="0"/>
              <a:ea typeface="微软雅黑" pitchFamily="34" charset="-122"/>
            </a:endParaRPr>
          </a:p>
          <a:p>
            <a:pPr marL="838200" lvl="1" indent="-342900">
              <a:lnSpc>
                <a:spcPct val="110000"/>
              </a:lnSpc>
              <a:spcBef>
                <a:spcPct val="25000"/>
              </a:spcBef>
              <a:buSzPct val="100000"/>
              <a:buFont typeface="Wingdings" charset="2"/>
              <a:buChar char="ü"/>
            </a:pPr>
            <a:r>
              <a:rPr lang="zh-CN" altLang="en-US" sz="2000" b="1" dirty="0">
                <a:solidFill>
                  <a:srgbClr val="CC3300"/>
                </a:solidFill>
                <a:latin typeface="Comic Sans MS" pitchFamily="2" charset="0"/>
                <a:ea typeface="微软雅黑" pitchFamily="34" charset="-122"/>
              </a:rPr>
              <a:t>命中率</a:t>
            </a:r>
            <a:r>
              <a:rPr lang="en-US" altLang="zh-CN" sz="2000" b="1" dirty="0">
                <a:solidFill>
                  <a:srgbClr val="CC3300"/>
                </a:solidFill>
                <a:latin typeface="Comic Sans MS" pitchFamily="2" charset="0"/>
                <a:ea typeface="微软雅黑" pitchFamily="34" charset="-122"/>
              </a:rPr>
              <a:t>p</a:t>
            </a:r>
            <a:r>
              <a:rPr lang="en-US" altLang="zh-CN" sz="2000" b="1" dirty="0">
                <a:solidFill>
                  <a:srgbClr val="FC0128"/>
                </a:solidFill>
                <a:latin typeface="Comic Sans MS" pitchFamily="2" charset="0"/>
                <a:ea typeface="微软雅黑" pitchFamily="34" charset="-122"/>
              </a:rPr>
              <a:t> </a:t>
            </a:r>
            <a:r>
              <a:rPr lang="en-US" altLang="zh-CN" sz="2000" b="1" dirty="0">
                <a:solidFill>
                  <a:srgbClr val="CC3300"/>
                </a:solidFill>
                <a:latin typeface="Comic Sans MS" pitchFamily="2" charset="0"/>
                <a:ea typeface="微软雅黑" pitchFamily="34" charset="-122"/>
              </a:rPr>
              <a:t>(</a:t>
            </a:r>
            <a:r>
              <a:rPr lang="en-US" altLang="zh-CN" sz="2000" b="1" dirty="0">
                <a:solidFill>
                  <a:srgbClr val="FC0128"/>
                </a:solidFill>
                <a:latin typeface="Comic Sans MS" pitchFamily="2" charset="0"/>
                <a:ea typeface="微软雅黑" pitchFamily="34" charset="-122"/>
              </a:rPr>
              <a:t>Hit Rate</a:t>
            </a:r>
            <a:r>
              <a:rPr lang="zh-CN" altLang="en-US" sz="2000" b="1" dirty="0">
                <a:solidFill>
                  <a:srgbClr val="CC3300"/>
                </a:solidFill>
                <a:latin typeface="Comic Sans MS" pitchFamily="2" charset="0"/>
                <a:ea typeface="微软雅黑" pitchFamily="34" charset="-122"/>
              </a:rPr>
              <a:t>)</a:t>
            </a:r>
            <a:r>
              <a:rPr lang="zh-CN" altLang="en-US" sz="2000" b="1" dirty="0">
                <a:solidFill>
                  <a:srgbClr val="063DE8"/>
                </a:solidFill>
                <a:latin typeface="Comic Sans MS" pitchFamily="2" charset="0"/>
                <a:ea typeface="微软雅黑" pitchFamily="34" charset="-122"/>
              </a:rPr>
              <a:t>：在</a:t>
            </a:r>
            <a:r>
              <a:rPr lang="en-US" altLang="zh-CN" sz="2000" b="1" dirty="0">
                <a:solidFill>
                  <a:srgbClr val="063DE8"/>
                </a:solidFill>
                <a:latin typeface="Comic Sans MS" pitchFamily="2" charset="0"/>
                <a:ea typeface="微软雅黑" pitchFamily="34" charset="-122"/>
              </a:rPr>
              <a:t>Cache</a:t>
            </a:r>
            <a:r>
              <a:rPr lang="zh-CN" altLang="en-US" sz="2000" b="1" dirty="0">
                <a:solidFill>
                  <a:srgbClr val="063DE8"/>
                </a:solidFill>
                <a:latin typeface="Comic Sans MS" pitchFamily="2" charset="0"/>
                <a:ea typeface="微软雅黑" pitchFamily="34" charset="-122"/>
              </a:rPr>
              <a:t>中命中的概率</a:t>
            </a:r>
            <a:endParaRPr lang="zh-CN" altLang="en-US" sz="2000" b="1" dirty="0">
              <a:solidFill>
                <a:srgbClr val="063DE8"/>
              </a:solidFill>
              <a:latin typeface="Comic Sans MS" pitchFamily="2" charset="0"/>
              <a:ea typeface="微软雅黑" pitchFamily="34" charset="-122"/>
            </a:endParaRPr>
          </a:p>
          <a:p>
            <a:pPr marL="838200" lvl="1" indent="-342900">
              <a:lnSpc>
                <a:spcPct val="110000"/>
              </a:lnSpc>
              <a:spcBef>
                <a:spcPct val="25000"/>
              </a:spcBef>
              <a:buSzPct val="100000"/>
              <a:buFont typeface="Wingdings" charset="2"/>
              <a:buChar char="ü"/>
            </a:pPr>
            <a:r>
              <a:rPr lang="zh-CN" altLang="en-US" sz="2000" b="1" dirty="0">
                <a:solidFill>
                  <a:srgbClr val="CC3300"/>
                </a:solidFill>
                <a:latin typeface="Comic Sans MS" pitchFamily="2" charset="0"/>
                <a:ea typeface="微软雅黑" pitchFamily="34" charset="-122"/>
              </a:rPr>
              <a:t>命中时间</a:t>
            </a:r>
            <a:r>
              <a:rPr lang="en-US" altLang="zh-CN" sz="2000" b="1" dirty="0">
                <a:solidFill>
                  <a:srgbClr val="CC3300"/>
                </a:solidFill>
                <a:latin typeface="Comic Sans MS" pitchFamily="2" charset="0"/>
                <a:ea typeface="微软雅黑" pitchFamily="34" charset="-122"/>
              </a:rPr>
              <a:t>Tc</a:t>
            </a:r>
            <a:r>
              <a:rPr lang="en-US" altLang="zh-CN" sz="2000" b="1" dirty="0">
                <a:solidFill>
                  <a:srgbClr val="FC0128"/>
                </a:solidFill>
                <a:latin typeface="Comic Sans MS" pitchFamily="2" charset="0"/>
                <a:ea typeface="微软雅黑" pitchFamily="34" charset="-122"/>
              </a:rPr>
              <a:t> </a:t>
            </a:r>
            <a:r>
              <a:rPr lang="en-US" altLang="zh-CN" sz="2000" b="1" dirty="0">
                <a:solidFill>
                  <a:srgbClr val="CC3300"/>
                </a:solidFill>
                <a:latin typeface="Comic Sans MS" pitchFamily="2" charset="0"/>
                <a:ea typeface="微软雅黑" pitchFamily="34" charset="-122"/>
              </a:rPr>
              <a:t>(</a:t>
            </a:r>
            <a:r>
              <a:rPr lang="en-US" altLang="zh-CN" sz="2000" b="1" dirty="0">
                <a:solidFill>
                  <a:srgbClr val="FC0128"/>
                </a:solidFill>
                <a:latin typeface="Comic Sans MS" pitchFamily="2" charset="0"/>
                <a:ea typeface="微软雅黑" pitchFamily="34" charset="-122"/>
              </a:rPr>
              <a:t>Hit Time </a:t>
            </a:r>
            <a:r>
              <a:rPr lang="en-US" altLang="zh-CN" sz="2000" b="1" dirty="0">
                <a:solidFill>
                  <a:srgbClr val="CC3300"/>
                </a:solidFill>
                <a:latin typeface="Comic Sans MS" pitchFamily="2" charset="0"/>
                <a:ea typeface="微软雅黑" pitchFamily="34" charset="-122"/>
              </a:rPr>
              <a:t>)</a:t>
            </a:r>
            <a:r>
              <a:rPr lang="en-US" altLang="zh-CN" sz="2000" b="1" dirty="0">
                <a:solidFill>
                  <a:srgbClr val="FC0128"/>
                </a:solidFill>
                <a:latin typeface="Comic Sans MS" pitchFamily="2" charset="0"/>
                <a:ea typeface="微软雅黑" pitchFamily="34" charset="-122"/>
              </a:rPr>
              <a:t> </a:t>
            </a:r>
            <a:r>
              <a:rPr lang="zh-CN" altLang="en-US" sz="2000" b="1" dirty="0">
                <a:solidFill>
                  <a:srgbClr val="063DE8"/>
                </a:solidFill>
                <a:latin typeface="Comic Sans MS" pitchFamily="2" charset="0"/>
                <a:ea typeface="微软雅黑" pitchFamily="34" charset="-122"/>
              </a:rPr>
              <a:t>：命中时，</a:t>
            </a:r>
            <a:r>
              <a:rPr lang="en-US" altLang="zh-CN" sz="2000" b="1" dirty="0">
                <a:solidFill>
                  <a:srgbClr val="063DE8"/>
                </a:solidFill>
                <a:latin typeface="Comic Sans MS" pitchFamily="2" charset="0"/>
                <a:ea typeface="微软雅黑" pitchFamily="34" charset="-122"/>
              </a:rPr>
              <a:t>CPU</a:t>
            </a:r>
            <a:r>
              <a:rPr lang="zh-CN" altLang="en-US" sz="2000" b="1" dirty="0">
                <a:solidFill>
                  <a:srgbClr val="063DE8"/>
                </a:solidFill>
                <a:latin typeface="Comic Sans MS" pitchFamily="2" charset="0"/>
                <a:ea typeface="微软雅黑" pitchFamily="34" charset="-122"/>
              </a:rPr>
              <a:t>在</a:t>
            </a:r>
            <a:r>
              <a:rPr lang="en-US" altLang="zh-CN" sz="2000" b="1" dirty="0">
                <a:solidFill>
                  <a:srgbClr val="063DE8"/>
                </a:solidFill>
                <a:latin typeface="Comic Sans MS" pitchFamily="2" charset="0"/>
                <a:ea typeface="微软雅黑" pitchFamily="34" charset="-122"/>
              </a:rPr>
              <a:t>Cache</a:t>
            </a:r>
            <a:r>
              <a:rPr lang="zh-CN" altLang="en-US" sz="2000" b="1" dirty="0">
                <a:solidFill>
                  <a:srgbClr val="063DE8"/>
                </a:solidFill>
                <a:latin typeface="Comic Sans MS" pitchFamily="2" charset="0"/>
                <a:ea typeface="微软雅黑" pitchFamily="34" charset="-122"/>
              </a:rPr>
              <a:t>直接存取信息，所用的时间开销</a:t>
            </a:r>
            <a:endParaRPr lang="zh-CN" altLang="en-US" sz="2000" b="1" dirty="0">
              <a:solidFill>
                <a:srgbClr val="B7011F"/>
              </a:solidFill>
              <a:latin typeface="Comic Sans MS" pitchFamily="2" charset="0"/>
              <a:ea typeface="微软雅黑" pitchFamily="34" charset="-122"/>
            </a:endParaRPr>
          </a:p>
          <a:p>
            <a:pPr marL="342900" lvl="0" indent="-342900">
              <a:lnSpc>
                <a:spcPct val="110000"/>
              </a:lnSpc>
              <a:spcBef>
                <a:spcPct val="25000"/>
              </a:spcBef>
              <a:buSzPct val="100000"/>
              <a:buFont typeface="Wingdings" charset="2"/>
              <a:buChar char="Ø"/>
            </a:pPr>
            <a:r>
              <a:rPr lang="zh-CN" altLang="en-US" sz="2000" b="1" dirty="0">
                <a:solidFill>
                  <a:srgbClr val="000000"/>
                </a:solidFill>
                <a:latin typeface="Comic Sans MS" pitchFamily="2" charset="0"/>
                <a:ea typeface="微软雅黑" pitchFamily="34" charset="-122"/>
              </a:rPr>
              <a:t>不命中（</a:t>
            </a:r>
            <a:r>
              <a:rPr lang="en-US" altLang="zh-CN" sz="2000" b="1" dirty="0">
                <a:solidFill>
                  <a:srgbClr val="000000"/>
                </a:solidFill>
                <a:latin typeface="Comic Sans MS" pitchFamily="2" charset="0"/>
                <a:ea typeface="微软雅黑" pitchFamily="34" charset="-122"/>
              </a:rPr>
              <a:t>Miss</a:t>
            </a:r>
            <a:r>
              <a:rPr lang="zh-CN" altLang="en-US" sz="2000" b="1" dirty="0">
                <a:solidFill>
                  <a:srgbClr val="000000"/>
                </a:solidFill>
                <a:latin typeface="Comic Sans MS" pitchFamily="2" charset="0"/>
                <a:ea typeface="微软雅黑" pitchFamily="34" charset="-122"/>
              </a:rPr>
              <a:t>）</a:t>
            </a:r>
            <a:r>
              <a:rPr lang="en-US" altLang="zh-CN" sz="2000" b="1" dirty="0">
                <a:solidFill>
                  <a:srgbClr val="000000"/>
                </a:solidFill>
                <a:latin typeface="Comic Sans MS" pitchFamily="2" charset="0"/>
                <a:ea typeface="微软雅黑" pitchFamily="34" charset="-122"/>
              </a:rPr>
              <a:t>: CPU</a:t>
            </a:r>
            <a:r>
              <a:rPr lang="zh-CN" altLang="en-US" sz="2000" b="1" dirty="0">
                <a:solidFill>
                  <a:srgbClr val="000000"/>
                </a:solidFill>
                <a:latin typeface="Comic Sans MS" pitchFamily="2" charset="0"/>
                <a:ea typeface="微软雅黑" pitchFamily="34" charset="-122"/>
              </a:rPr>
              <a:t>访问单元所在块不在</a:t>
            </a:r>
            <a:r>
              <a:rPr lang="en-US" altLang="zh-CN" sz="2000" b="1" dirty="0">
                <a:solidFill>
                  <a:srgbClr val="000000"/>
                </a:solidFill>
                <a:latin typeface="Comic Sans MS" pitchFamily="2" charset="0"/>
                <a:ea typeface="微软雅黑" pitchFamily="34" charset="-122"/>
              </a:rPr>
              <a:t>Cache</a:t>
            </a:r>
            <a:r>
              <a:rPr lang="zh-CN" altLang="en-US" sz="2000" b="1" dirty="0">
                <a:solidFill>
                  <a:srgbClr val="000000"/>
                </a:solidFill>
                <a:latin typeface="Comic Sans MS" pitchFamily="2" charset="0"/>
                <a:ea typeface="微软雅黑" pitchFamily="34" charset="-122"/>
              </a:rPr>
              <a:t>中</a:t>
            </a:r>
            <a:endParaRPr lang="zh-CN" altLang="en-US" sz="2000" b="1" dirty="0">
              <a:solidFill>
                <a:srgbClr val="000000"/>
              </a:solidFill>
              <a:latin typeface="Comic Sans MS" pitchFamily="2" charset="0"/>
              <a:ea typeface="微软雅黑" pitchFamily="34" charset="-122"/>
            </a:endParaRPr>
          </a:p>
          <a:p>
            <a:pPr marL="838200" lvl="1" indent="-342900">
              <a:lnSpc>
                <a:spcPct val="110000"/>
              </a:lnSpc>
              <a:spcBef>
                <a:spcPct val="25000"/>
              </a:spcBef>
              <a:buSzPct val="100000"/>
              <a:buFont typeface="Wingdings" charset="2"/>
              <a:buChar char="ü"/>
            </a:pPr>
            <a:r>
              <a:rPr lang="zh-CN" altLang="en-US" sz="2000" b="1" dirty="0">
                <a:solidFill>
                  <a:srgbClr val="CC3300"/>
                </a:solidFill>
                <a:latin typeface="Comic Sans MS" pitchFamily="2" charset="0"/>
                <a:ea typeface="微软雅黑" pitchFamily="34" charset="-122"/>
              </a:rPr>
              <a:t>缺失率</a:t>
            </a:r>
            <a:r>
              <a:rPr lang="en-US" altLang="zh-CN" sz="2000" b="1" dirty="0">
                <a:solidFill>
                  <a:srgbClr val="FC0128"/>
                </a:solidFill>
                <a:latin typeface="Comic Sans MS" pitchFamily="2" charset="0"/>
                <a:ea typeface="微软雅黑" pitchFamily="34" charset="-122"/>
              </a:rPr>
              <a:t> </a:t>
            </a:r>
            <a:r>
              <a:rPr lang="en-US" altLang="zh-CN" sz="2000" b="1" dirty="0">
                <a:solidFill>
                  <a:srgbClr val="CC3300"/>
                </a:solidFill>
                <a:latin typeface="Comic Sans MS" pitchFamily="2" charset="0"/>
                <a:ea typeface="微软雅黑" pitchFamily="34" charset="-122"/>
              </a:rPr>
              <a:t>(</a:t>
            </a:r>
            <a:r>
              <a:rPr lang="en-US" altLang="zh-CN" sz="2000" b="1" dirty="0">
                <a:solidFill>
                  <a:srgbClr val="FC0128"/>
                </a:solidFill>
                <a:latin typeface="Comic Sans MS" pitchFamily="2" charset="0"/>
                <a:ea typeface="微软雅黑" pitchFamily="34" charset="-122"/>
              </a:rPr>
              <a:t>Miss Rate </a:t>
            </a:r>
            <a:r>
              <a:rPr lang="en-US" altLang="zh-CN" sz="2000" b="1" dirty="0">
                <a:solidFill>
                  <a:srgbClr val="CC3300"/>
                </a:solidFill>
                <a:latin typeface="Comic Sans MS" pitchFamily="2" charset="0"/>
                <a:ea typeface="微软雅黑" pitchFamily="34" charset="-122"/>
              </a:rPr>
              <a:t>)</a:t>
            </a:r>
            <a:r>
              <a:rPr lang="en-US" altLang="zh-CN" sz="2000" b="1" dirty="0">
                <a:solidFill>
                  <a:srgbClr val="063DE8"/>
                </a:solidFill>
                <a:latin typeface="Comic Sans MS" pitchFamily="2" charset="0"/>
                <a:ea typeface="微软雅黑" pitchFamily="34" charset="-122"/>
              </a:rPr>
              <a:t> = 1 - (Hit Rate)</a:t>
            </a:r>
            <a:endParaRPr lang="en-US" altLang="zh-CN" sz="2000" b="1" dirty="0">
              <a:solidFill>
                <a:srgbClr val="063DE8"/>
              </a:solidFill>
              <a:latin typeface="Comic Sans MS" pitchFamily="2" charset="0"/>
              <a:ea typeface="微软雅黑" pitchFamily="34" charset="-122"/>
            </a:endParaRPr>
          </a:p>
          <a:p>
            <a:pPr marL="838200" lvl="1" indent="-342900">
              <a:lnSpc>
                <a:spcPct val="110000"/>
              </a:lnSpc>
              <a:spcBef>
                <a:spcPct val="25000"/>
              </a:spcBef>
              <a:buSzPct val="100000"/>
              <a:buFont typeface="Wingdings" charset="2"/>
              <a:buChar char="ü"/>
            </a:pPr>
            <a:r>
              <a:rPr lang="zh-CN" altLang="en-US" sz="2000" b="1" dirty="0">
                <a:solidFill>
                  <a:srgbClr val="CC3300"/>
                </a:solidFill>
                <a:latin typeface="Comic Sans MS" pitchFamily="2" charset="0"/>
                <a:ea typeface="微软雅黑" pitchFamily="34" charset="-122"/>
              </a:rPr>
              <a:t>缺失损失</a:t>
            </a:r>
            <a:r>
              <a:rPr lang="en-US" altLang="zh-CN" sz="2000" b="1" dirty="0">
                <a:solidFill>
                  <a:srgbClr val="FC0128"/>
                </a:solidFill>
                <a:latin typeface="Comic Sans MS" pitchFamily="2" charset="0"/>
                <a:ea typeface="微软雅黑" pitchFamily="34" charset="-122"/>
              </a:rPr>
              <a:t> Tm</a:t>
            </a:r>
            <a:r>
              <a:rPr lang="en-US" altLang="zh-CN" sz="2000" b="1" dirty="0">
                <a:solidFill>
                  <a:srgbClr val="CC3300"/>
                </a:solidFill>
                <a:latin typeface="Comic Sans MS" pitchFamily="2" charset="0"/>
                <a:ea typeface="微软雅黑" pitchFamily="34" charset="-122"/>
              </a:rPr>
              <a:t>(</a:t>
            </a:r>
            <a:r>
              <a:rPr lang="en-US" altLang="zh-CN" sz="2000" b="1" dirty="0">
                <a:solidFill>
                  <a:srgbClr val="FC0128"/>
                </a:solidFill>
                <a:latin typeface="Comic Sans MS" pitchFamily="2" charset="0"/>
                <a:ea typeface="微软雅黑" pitchFamily="34" charset="-122"/>
              </a:rPr>
              <a:t>Miss Penalty </a:t>
            </a:r>
            <a:r>
              <a:rPr lang="zh-CN" altLang="en-US" sz="2000" b="1" dirty="0">
                <a:solidFill>
                  <a:srgbClr val="CC3300"/>
                </a:solidFill>
                <a:latin typeface="Comic Sans MS" pitchFamily="2" charset="0"/>
                <a:ea typeface="微软雅黑" pitchFamily="34" charset="-122"/>
              </a:rPr>
              <a:t>)</a:t>
            </a:r>
            <a:r>
              <a:rPr lang="zh-CN" altLang="en-US" sz="2000" b="1" dirty="0">
                <a:solidFill>
                  <a:srgbClr val="063DE8"/>
                </a:solidFill>
                <a:latin typeface="Comic Sans MS" pitchFamily="2" charset="0"/>
                <a:ea typeface="微软雅黑" pitchFamily="34" charset="-122"/>
              </a:rPr>
              <a:t>：访问一个主存块所花时间</a:t>
            </a:r>
            <a:endParaRPr lang="zh-CN" altLang="en-US" sz="2000" b="1" dirty="0">
              <a:solidFill>
                <a:srgbClr val="063DE8"/>
              </a:solidFill>
              <a:latin typeface="Comic Sans MS" pitchFamily="2" charset="0"/>
              <a:ea typeface="微软雅黑" pitchFamily="34" charset="-122"/>
            </a:endParaRPr>
          </a:p>
          <a:p>
            <a:pPr marL="342900" lvl="0" indent="-342900">
              <a:lnSpc>
                <a:spcPct val="110000"/>
              </a:lnSpc>
              <a:spcBef>
                <a:spcPct val="25000"/>
              </a:spcBef>
              <a:buSzPct val="100000"/>
              <a:buFont typeface="Wingdings" charset="2"/>
              <a:buChar char="Ø"/>
            </a:pPr>
            <a:r>
              <a:rPr lang="en-US" altLang="zh-CN" sz="2000" b="1" dirty="0">
                <a:solidFill>
                  <a:srgbClr val="000000"/>
                </a:solidFill>
                <a:latin typeface="Comic Sans MS" pitchFamily="2" charset="0"/>
                <a:ea typeface="微软雅黑" pitchFamily="34" charset="-122"/>
              </a:rPr>
              <a:t>Hit Time Tc&lt;&lt; Miss Penalty  Tm</a:t>
            </a:r>
            <a:r>
              <a:rPr lang="zh-CN" altLang="en-US" sz="2000" b="1" dirty="0">
                <a:solidFill>
                  <a:srgbClr val="006600"/>
                </a:solidFill>
                <a:latin typeface="Comic Sans MS" pitchFamily="2" charset="0"/>
                <a:ea typeface="微软雅黑" pitchFamily="34" charset="-122"/>
              </a:rPr>
              <a:t>（</a:t>
            </a:r>
            <a:r>
              <a:rPr lang="en-US" altLang="zh-CN" sz="2000" b="1" dirty="0">
                <a:solidFill>
                  <a:srgbClr val="006600"/>
                </a:solidFill>
                <a:latin typeface="Comic Sans MS" pitchFamily="2" charset="0"/>
                <a:ea typeface="微软雅黑" pitchFamily="34" charset="-122"/>
              </a:rPr>
              <a:t>Why?</a:t>
            </a:r>
            <a:r>
              <a:rPr lang="zh-CN" altLang="en-US" sz="2000" b="1" dirty="0">
                <a:solidFill>
                  <a:srgbClr val="006600"/>
                </a:solidFill>
                <a:latin typeface="Comic Sans MS" pitchFamily="2" charset="0"/>
                <a:ea typeface="微软雅黑" pitchFamily="34" charset="-122"/>
              </a:rPr>
              <a:t>）</a:t>
            </a:r>
            <a:endParaRPr lang="zh-CN" altLang="en-US" sz="2000" b="1" dirty="0">
              <a:solidFill>
                <a:srgbClr val="006600"/>
              </a:solidFill>
              <a:latin typeface="Comic Sans MS" pitchFamily="2" charset="0"/>
              <a:ea typeface="微软雅黑" pitchFamily="34" charset="-122"/>
            </a:endParaRPr>
          </a:p>
        </p:txBody>
      </p:sp>
      <p:sp>
        <p:nvSpPr>
          <p:cNvPr id="8" name="矩形 7"/>
          <p:cNvSpPr/>
          <p:nvPr/>
        </p:nvSpPr>
        <p:spPr>
          <a:xfrm>
            <a:off x="899592" y="4869160"/>
            <a:ext cx="7056784" cy="941796"/>
          </a:xfrm>
          <a:prstGeom prst="rect">
            <a:avLst/>
          </a:prstGeom>
        </p:spPr>
        <p:txBody>
          <a:bodyPr wrap="square">
            <a:spAutoFit/>
          </a:bodyPr>
          <a:lstStyle/>
          <a:p>
            <a:pPr eaLnBrk="1" hangingPunct="1">
              <a:lnSpc>
                <a:spcPct val="110000"/>
              </a:lnSpc>
              <a:spcBef>
                <a:spcPct val="10000"/>
              </a:spcBef>
              <a:buClr>
                <a:schemeClr val="accent1"/>
              </a:buClr>
              <a:buFont typeface="Wingdings" charset="2"/>
              <a:buNone/>
            </a:pPr>
            <a:r>
              <a:rPr kumimoji="1" lang="zh-CN" altLang="en-US" sz="2400" b="1" dirty="0">
                <a:solidFill>
                  <a:srgbClr val="FF0000"/>
                </a:solidFill>
                <a:latin typeface="Comic Sans MS" pitchFamily="2" charset="0"/>
                <a:ea typeface="微软雅黑" pitchFamily="34" charset="-122"/>
              </a:rPr>
              <a:t>则</a:t>
            </a:r>
            <a:r>
              <a:rPr kumimoji="1" lang="en-US" altLang="zh-CN" sz="2400" b="1" dirty="0">
                <a:solidFill>
                  <a:srgbClr val="FF0000"/>
                </a:solidFill>
                <a:latin typeface="Comic Sans MS" pitchFamily="2" charset="0"/>
                <a:ea typeface="微软雅黑" pitchFamily="34" charset="-122"/>
              </a:rPr>
              <a:t>CPU</a:t>
            </a:r>
            <a:r>
              <a:rPr kumimoji="1" lang="zh-CN" altLang="en-US" sz="2400" b="1" dirty="0">
                <a:solidFill>
                  <a:srgbClr val="FF0000"/>
                </a:solidFill>
                <a:latin typeface="Comic Sans MS" pitchFamily="2" charset="0"/>
                <a:ea typeface="微软雅黑" pitchFamily="34" charset="-122"/>
              </a:rPr>
              <a:t>在</a:t>
            </a:r>
            <a:r>
              <a:rPr kumimoji="1" lang="en-US" altLang="zh-CN" sz="2400" b="1" dirty="0">
                <a:solidFill>
                  <a:srgbClr val="FF0000"/>
                </a:solidFill>
                <a:latin typeface="Comic Sans MS" pitchFamily="2" charset="0"/>
                <a:ea typeface="微软雅黑" pitchFamily="34" charset="-122"/>
              </a:rPr>
              <a:t>Cache-</a:t>
            </a:r>
            <a:r>
              <a:rPr kumimoji="1" lang="zh-CN" altLang="en-US" sz="2400" b="1" dirty="0">
                <a:solidFill>
                  <a:srgbClr val="FF0000"/>
                </a:solidFill>
                <a:latin typeface="Comic Sans MS" pitchFamily="2" charset="0"/>
                <a:ea typeface="微软雅黑" pitchFamily="34" charset="-122"/>
              </a:rPr>
              <a:t>主存层次的平均访问时间为</a:t>
            </a:r>
            <a:endParaRPr kumimoji="1" lang="en-US" altLang="zh-CN" sz="2400" b="1" dirty="0">
              <a:solidFill>
                <a:srgbClr val="FF0000"/>
              </a:solidFill>
              <a:latin typeface="Comic Sans MS" pitchFamily="2" charset="0"/>
              <a:ea typeface="微软雅黑" pitchFamily="34" charset="-122"/>
            </a:endParaRPr>
          </a:p>
          <a:p>
            <a:pPr eaLnBrk="1" hangingPunct="1">
              <a:lnSpc>
                <a:spcPct val="110000"/>
              </a:lnSpc>
              <a:spcBef>
                <a:spcPct val="10000"/>
              </a:spcBef>
              <a:buClr>
                <a:schemeClr val="accent1"/>
              </a:buClr>
              <a:buFont typeface="Wingdings" charset="2"/>
              <a:buNone/>
            </a:pPr>
            <a:r>
              <a:rPr kumimoji="1" lang="en-US" altLang="zh-CN" sz="2400" b="1" dirty="0">
                <a:solidFill>
                  <a:srgbClr val="0033CC"/>
                </a:solidFill>
                <a:latin typeface="Comic Sans MS" pitchFamily="2" charset="0"/>
                <a:ea typeface="微软雅黑" pitchFamily="34" charset="-122"/>
              </a:rPr>
              <a:t>T</a:t>
            </a:r>
            <a:r>
              <a:rPr kumimoji="1" lang="zh-CN" altLang="en-US" sz="2400" b="1" dirty="0">
                <a:solidFill>
                  <a:srgbClr val="0033CC"/>
                </a:solidFill>
                <a:latin typeface="Comic Sans MS" pitchFamily="2" charset="0"/>
                <a:ea typeface="微软雅黑" pitchFamily="34" charset="-122"/>
              </a:rPr>
              <a:t> </a:t>
            </a:r>
            <a:r>
              <a:rPr kumimoji="1" lang="en-US" altLang="zh-CN" sz="2400" b="1" dirty="0">
                <a:solidFill>
                  <a:srgbClr val="0033CC"/>
                </a:solidFill>
                <a:latin typeface="Comic Sans MS" pitchFamily="2" charset="0"/>
                <a:ea typeface="微软雅黑" pitchFamily="34" charset="-122"/>
              </a:rPr>
              <a:t>= </a:t>
            </a:r>
            <a:r>
              <a:rPr kumimoji="1" lang="en-US" altLang="zh-CN" sz="2400" b="1" dirty="0" err="1">
                <a:solidFill>
                  <a:srgbClr val="0033CC"/>
                </a:solidFill>
                <a:latin typeface="Comic Sans MS" pitchFamily="2" charset="0"/>
                <a:ea typeface="微软雅黑" pitchFamily="34" charset="-122"/>
              </a:rPr>
              <a:t>pT</a:t>
            </a:r>
            <a:r>
              <a:rPr kumimoji="1" lang="en-US" altLang="zh-CN" sz="2400" b="1" baseline="-25000" dirty="0" err="1">
                <a:solidFill>
                  <a:srgbClr val="0033CC"/>
                </a:solidFill>
                <a:latin typeface="Comic Sans MS" pitchFamily="2" charset="0"/>
                <a:ea typeface="微软雅黑" pitchFamily="34" charset="-122"/>
              </a:rPr>
              <a:t>C</a:t>
            </a:r>
            <a:r>
              <a:rPr kumimoji="1" lang="en-US" altLang="zh-CN" sz="2400" b="1" dirty="0">
                <a:solidFill>
                  <a:srgbClr val="0033CC"/>
                </a:solidFill>
                <a:latin typeface="Comic Sans MS" pitchFamily="2" charset="0"/>
                <a:ea typeface="微软雅黑" pitchFamily="34" charset="-122"/>
              </a:rPr>
              <a:t>+ (1 - p)(T</a:t>
            </a:r>
            <a:r>
              <a:rPr kumimoji="1" lang="en-US" altLang="zh-CN" sz="2400" b="1" baseline="-25000" dirty="0">
                <a:solidFill>
                  <a:srgbClr val="0033CC"/>
                </a:solidFill>
                <a:latin typeface="Comic Sans MS" pitchFamily="2" charset="0"/>
                <a:ea typeface="微软雅黑" pitchFamily="34" charset="-122"/>
              </a:rPr>
              <a:t>C</a:t>
            </a:r>
            <a:r>
              <a:rPr kumimoji="1" lang="en-US" altLang="zh-CN" sz="2400" b="1" dirty="0">
                <a:solidFill>
                  <a:srgbClr val="0033CC"/>
                </a:solidFill>
                <a:latin typeface="Comic Sans MS" pitchFamily="2" charset="0"/>
                <a:ea typeface="微软雅黑" pitchFamily="34" charset="-122"/>
              </a:rPr>
              <a:t>+ T</a:t>
            </a:r>
            <a:r>
              <a:rPr kumimoji="1" lang="en-US" altLang="zh-CN" sz="2400" b="1" baseline="-25000" dirty="0">
                <a:solidFill>
                  <a:srgbClr val="0033CC"/>
                </a:solidFill>
                <a:latin typeface="Comic Sans MS" pitchFamily="2" charset="0"/>
                <a:ea typeface="微软雅黑" pitchFamily="34" charset="-122"/>
              </a:rPr>
              <a:t>M</a:t>
            </a:r>
            <a:r>
              <a:rPr kumimoji="1" lang="en-US" altLang="zh-CN" sz="2400" b="1" dirty="0">
                <a:solidFill>
                  <a:srgbClr val="0033CC"/>
                </a:solidFill>
                <a:latin typeface="Comic Sans MS" pitchFamily="2" charset="0"/>
                <a:ea typeface="微软雅黑" pitchFamily="34" charset="-122"/>
              </a:rPr>
              <a:t>) = T</a:t>
            </a:r>
            <a:r>
              <a:rPr kumimoji="1" lang="en-US" altLang="zh-CN" sz="2400" b="1" baseline="-25000" dirty="0">
                <a:solidFill>
                  <a:srgbClr val="0033CC"/>
                </a:solidFill>
                <a:latin typeface="Comic Sans MS" pitchFamily="2" charset="0"/>
                <a:ea typeface="微软雅黑" pitchFamily="34" charset="-122"/>
              </a:rPr>
              <a:t>C</a:t>
            </a:r>
            <a:r>
              <a:rPr kumimoji="1" lang="en-US" altLang="zh-CN" sz="2400" b="1" dirty="0">
                <a:solidFill>
                  <a:srgbClr val="0033CC"/>
                </a:solidFill>
                <a:latin typeface="Comic Sans MS" pitchFamily="2" charset="0"/>
                <a:ea typeface="微软雅黑" pitchFamily="34" charset="-122"/>
              </a:rPr>
              <a:t>+ (1 - p)T</a:t>
            </a:r>
            <a:r>
              <a:rPr kumimoji="1" lang="en-US" altLang="zh-CN" sz="2400" b="1" baseline="-25000" dirty="0">
                <a:solidFill>
                  <a:srgbClr val="0033CC"/>
                </a:solidFill>
                <a:latin typeface="Comic Sans MS" pitchFamily="2" charset="0"/>
                <a:ea typeface="微软雅黑" pitchFamily="34" charset="-122"/>
              </a:rPr>
              <a:t>M</a:t>
            </a:r>
            <a:endParaRPr kumimoji="1" lang="en-US" altLang="zh-CN" sz="2400" b="1" baseline="-25000" dirty="0">
              <a:solidFill>
                <a:srgbClr val="0033CC"/>
              </a:solidFill>
              <a:latin typeface="Comic Sans MS" pitchFamily="2" charset="0"/>
              <a:ea typeface="微软雅黑" pitchFamily="3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7.6.3 Cache</a:t>
            </a:r>
            <a:r>
              <a:rPr lang="zh-CN" altLang="en-US" dirty="0"/>
              <a:t>行和主存块之间的映射方式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矩形 9"/>
          <p:cNvSpPr/>
          <p:nvPr/>
        </p:nvSpPr>
        <p:spPr>
          <a:xfrm>
            <a:off x="251520" y="1196752"/>
            <a:ext cx="8003118" cy="1508105"/>
          </a:xfrm>
          <a:prstGeom prst="rect">
            <a:avLst/>
          </a:prstGeom>
        </p:spPr>
        <p:txBody>
          <a:bodyPr wrap="square">
            <a:spAutoFit/>
          </a:bodyPr>
          <a:lstStyle/>
          <a:p>
            <a:pPr marL="0" lvl="2" eaLnBrk="1" hangingPunct="1">
              <a:lnSpc>
                <a:spcPct val="115000"/>
              </a:lnSpc>
            </a:pPr>
            <a:r>
              <a:rPr lang="en-US" altLang="zh-CN" sz="2000" dirty="0">
                <a:latin typeface="Comic Sans MS" pitchFamily="2" charset="0"/>
                <a:ea typeface="微软雅黑" pitchFamily="34" charset="-122"/>
                <a:cs typeface="Arial" charset="0"/>
              </a:rPr>
              <a:t>Cache</a:t>
            </a:r>
            <a:r>
              <a:rPr lang="zh-CN" altLang="en-US" sz="2000" dirty="0">
                <a:latin typeface="Comic Sans MS" pitchFamily="2" charset="0"/>
                <a:ea typeface="微软雅黑" pitchFamily="34" charset="-122"/>
                <a:cs typeface="Arial" charset="0"/>
              </a:rPr>
              <a:t>行中的信息取自主存中的某个块。在将主存块复制到</a:t>
            </a:r>
            <a:r>
              <a:rPr lang="en-US" altLang="zh-CN" sz="2000" dirty="0">
                <a:latin typeface="Comic Sans MS" pitchFamily="2" charset="0"/>
                <a:ea typeface="微软雅黑" pitchFamily="34" charset="-122"/>
                <a:cs typeface="Arial" charset="0"/>
              </a:rPr>
              <a:t>cache</a:t>
            </a:r>
            <a:r>
              <a:rPr lang="zh-CN" altLang="en-US" sz="2000" dirty="0">
                <a:latin typeface="Comic Sans MS" pitchFamily="2" charset="0"/>
                <a:ea typeface="微软雅黑" pitchFamily="34" charset="-122"/>
                <a:cs typeface="Arial" charset="0"/>
              </a:rPr>
              <a:t>行时，主存块和</a:t>
            </a:r>
            <a:r>
              <a:rPr lang="en-US" altLang="zh-CN" sz="2000" dirty="0">
                <a:latin typeface="Comic Sans MS" pitchFamily="2" charset="0"/>
                <a:ea typeface="微软雅黑" pitchFamily="34" charset="-122"/>
                <a:cs typeface="Arial" charset="0"/>
              </a:rPr>
              <a:t>cache</a:t>
            </a:r>
            <a:r>
              <a:rPr lang="zh-CN" altLang="en-US" sz="2000" dirty="0">
                <a:latin typeface="Comic Sans MS" pitchFamily="2" charset="0"/>
                <a:ea typeface="微软雅黑" pitchFamily="34" charset="-122"/>
                <a:cs typeface="Arial" charset="0"/>
              </a:rPr>
              <a:t>行之间必须遵循一定得映射规则，这样，</a:t>
            </a:r>
            <a:r>
              <a:rPr lang="en-US" altLang="zh-CN" sz="2000" dirty="0">
                <a:latin typeface="Comic Sans MS" pitchFamily="2" charset="0"/>
                <a:ea typeface="微软雅黑" pitchFamily="34" charset="-122"/>
                <a:cs typeface="Arial" charset="0"/>
              </a:rPr>
              <a:t>CPU</a:t>
            </a:r>
            <a:r>
              <a:rPr lang="zh-CN" altLang="en-US" sz="2000" dirty="0">
                <a:latin typeface="Comic Sans MS" pitchFamily="2" charset="0"/>
                <a:ea typeface="微软雅黑" pitchFamily="34" charset="-122"/>
                <a:cs typeface="Arial" charset="0"/>
              </a:rPr>
              <a:t>要访问某个主存单元时，可以依据映射规则，到</a:t>
            </a:r>
            <a:r>
              <a:rPr lang="en-US" altLang="zh-CN" sz="2000" dirty="0">
                <a:latin typeface="Comic Sans MS" pitchFamily="2" charset="0"/>
                <a:ea typeface="微软雅黑" pitchFamily="34" charset="-122"/>
                <a:cs typeface="Arial" charset="0"/>
              </a:rPr>
              <a:t>cache</a:t>
            </a:r>
            <a:r>
              <a:rPr lang="zh-CN" altLang="en-US" sz="2000" dirty="0">
                <a:latin typeface="Comic Sans MS" pitchFamily="2" charset="0"/>
                <a:ea typeface="微软雅黑" pitchFamily="34" charset="-122"/>
                <a:cs typeface="Arial" charset="0"/>
              </a:rPr>
              <a:t>对应行中查找要访问的信息，而不用在整个</a:t>
            </a:r>
            <a:r>
              <a:rPr lang="en-US" altLang="zh-CN" sz="2000" dirty="0">
                <a:latin typeface="Comic Sans MS" pitchFamily="2" charset="0"/>
                <a:ea typeface="微软雅黑" pitchFamily="34" charset="-122"/>
                <a:cs typeface="Arial" charset="0"/>
              </a:rPr>
              <a:t>cache</a:t>
            </a:r>
            <a:r>
              <a:rPr lang="zh-CN" altLang="en-US" sz="2000" dirty="0">
                <a:latin typeface="Comic Sans MS" pitchFamily="2" charset="0"/>
                <a:ea typeface="微软雅黑" pitchFamily="34" charset="-122"/>
                <a:cs typeface="Arial" charset="0"/>
              </a:rPr>
              <a:t>中查找。</a:t>
            </a:r>
            <a:endParaRPr lang="zh-CN" altLang="en-US" sz="2000" dirty="0">
              <a:latin typeface="Comic Sans MS" pitchFamily="2" charset="0"/>
              <a:ea typeface="微软雅黑" pitchFamily="34" charset="-122"/>
              <a:cs typeface="Arial" charset="0"/>
            </a:endParaRPr>
          </a:p>
        </p:txBody>
      </p:sp>
      <p:sp>
        <p:nvSpPr>
          <p:cNvPr id="11" name="矩形 10"/>
          <p:cNvSpPr/>
          <p:nvPr/>
        </p:nvSpPr>
        <p:spPr>
          <a:xfrm>
            <a:off x="251520" y="2852936"/>
            <a:ext cx="8003118" cy="1508105"/>
          </a:xfrm>
          <a:prstGeom prst="rect">
            <a:avLst/>
          </a:prstGeom>
        </p:spPr>
        <p:txBody>
          <a:bodyPr wrap="square">
            <a:spAutoFit/>
          </a:bodyPr>
          <a:lstStyle/>
          <a:p>
            <a:pPr marL="0" lvl="2" eaLnBrk="1" hangingPunct="1">
              <a:lnSpc>
                <a:spcPct val="115000"/>
              </a:lnSpc>
            </a:pPr>
            <a:r>
              <a:rPr lang="zh-CN" altLang="en-US" sz="2000" b="1" dirty="0">
                <a:latin typeface="Comic Sans MS" pitchFamily="2" charset="0"/>
                <a:ea typeface="微软雅黑" pitchFamily="34" charset="-122"/>
                <a:cs typeface="Arial" charset="0"/>
              </a:rPr>
              <a:t>主存块和</a:t>
            </a:r>
            <a:r>
              <a:rPr lang="en-US" altLang="zh-CN" sz="2000" b="1" dirty="0">
                <a:latin typeface="Comic Sans MS" pitchFamily="2" charset="0"/>
                <a:ea typeface="微软雅黑" pitchFamily="34" charset="-122"/>
                <a:cs typeface="Arial" charset="0"/>
              </a:rPr>
              <a:t>cache</a:t>
            </a:r>
            <a:r>
              <a:rPr lang="zh-CN" altLang="en-US" sz="2000" b="1" dirty="0">
                <a:latin typeface="Comic Sans MS" pitchFamily="2" charset="0"/>
                <a:ea typeface="微软雅黑" pitchFamily="34" charset="-122"/>
                <a:cs typeface="Arial" charset="0"/>
              </a:rPr>
              <a:t>行之间有以下</a:t>
            </a:r>
            <a:r>
              <a:rPr lang="en-US" altLang="zh-CN" sz="2000" b="1" dirty="0">
                <a:latin typeface="Comic Sans MS" pitchFamily="2" charset="0"/>
                <a:ea typeface="微软雅黑" pitchFamily="34" charset="-122"/>
                <a:cs typeface="Arial" charset="0"/>
              </a:rPr>
              <a:t>3</a:t>
            </a:r>
            <a:r>
              <a:rPr lang="zh-CN" altLang="en-US" sz="2000" b="1" dirty="0">
                <a:latin typeface="Comic Sans MS" pitchFamily="2" charset="0"/>
                <a:ea typeface="微软雅黑" pitchFamily="34" charset="-122"/>
                <a:cs typeface="Arial" charset="0"/>
              </a:rPr>
              <a:t>种映射方式：</a:t>
            </a:r>
            <a:endParaRPr lang="en-US" altLang="zh-CN" sz="2000" b="1" dirty="0">
              <a:latin typeface="Comic Sans MS" pitchFamily="2" charset="0"/>
              <a:ea typeface="微软雅黑" pitchFamily="34" charset="-122"/>
              <a:cs typeface="Arial" charset="0"/>
            </a:endParaRPr>
          </a:p>
          <a:p>
            <a:pPr marL="342900" lvl="2" indent="-342900" eaLnBrk="1" hangingPunct="1">
              <a:lnSpc>
                <a:spcPct val="115000"/>
              </a:lnSpc>
              <a:buFont typeface="Wingdings" charset="2"/>
              <a:buChar char="Ø"/>
            </a:pPr>
            <a:r>
              <a:rPr lang="zh-CN" altLang="en-US" sz="2000" dirty="0">
                <a:latin typeface="Comic Sans MS" pitchFamily="2" charset="0"/>
                <a:ea typeface="微软雅黑" pitchFamily="34" charset="-122"/>
                <a:cs typeface="Arial" charset="0"/>
              </a:rPr>
              <a:t>直接(</a:t>
            </a:r>
            <a:r>
              <a:rPr lang="en-US" altLang="zh-CN" sz="2000" dirty="0">
                <a:latin typeface="Comic Sans MS" pitchFamily="2" charset="0"/>
                <a:ea typeface="微软雅黑" pitchFamily="34" charset="-122"/>
                <a:cs typeface="Arial" charset="0"/>
              </a:rPr>
              <a:t>Direct)</a:t>
            </a:r>
            <a:r>
              <a:rPr lang="zh-CN" altLang="en-US" sz="2000" dirty="0">
                <a:latin typeface="Comic Sans MS" pitchFamily="2" charset="0"/>
                <a:ea typeface="微软雅黑" pitchFamily="34" charset="-122"/>
                <a:cs typeface="Arial" charset="0"/>
              </a:rPr>
              <a:t>：</a:t>
            </a:r>
            <a:r>
              <a:rPr lang="zh-CN" altLang="en-US" sz="2000" dirty="0">
                <a:solidFill>
                  <a:srgbClr val="006600"/>
                </a:solidFill>
                <a:latin typeface="Comic Sans MS" pitchFamily="2" charset="0"/>
                <a:ea typeface="微软雅黑" pitchFamily="34" charset="-122"/>
                <a:cs typeface="Arial" charset="0"/>
              </a:rPr>
              <a:t>每个主存块映射到</a:t>
            </a:r>
            <a:r>
              <a:rPr lang="en-US" altLang="zh-CN" sz="2000" dirty="0">
                <a:solidFill>
                  <a:srgbClr val="006600"/>
                </a:solidFill>
                <a:latin typeface="Comic Sans MS" pitchFamily="2" charset="0"/>
                <a:ea typeface="微软雅黑" pitchFamily="34" charset="-122"/>
                <a:cs typeface="Arial" charset="0"/>
              </a:rPr>
              <a:t>Cache</a:t>
            </a:r>
            <a:r>
              <a:rPr lang="zh-CN" altLang="en-US" sz="2000" dirty="0">
                <a:solidFill>
                  <a:srgbClr val="006600"/>
                </a:solidFill>
                <a:latin typeface="Comic Sans MS" pitchFamily="2" charset="0"/>
                <a:ea typeface="微软雅黑" pitchFamily="34" charset="-122"/>
                <a:cs typeface="Arial" charset="0"/>
              </a:rPr>
              <a:t>的固定行</a:t>
            </a:r>
            <a:endParaRPr lang="zh-CN" altLang="en-US" sz="2000" dirty="0">
              <a:solidFill>
                <a:srgbClr val="006600"/>
              </a:solidFill>
              <a:latin typeface="Comic Sans MS" pitchFamily="2" charset="0"/>
              <a:ea typeface="微软雅黑" pitchFamily="34" charset="-122"/>
              <a:cs typeface="Arial" charset="0"/>
            </a:endParaRPr>
          </a:p>
          <a:p>
            <a:pPr marL="342900" lvl="2" indent="-342900" eaLnBrk="1" hangingPunct="1">
              <a:lnSpc>
                <a:spcPct val="115000"/>
              </a:lnSpc>
              <a:buFont typeface="Wingdings" charset="2"/>
              <a:buChar char="Ø"/>
            </a:pPr>
            <a:r>
              <a:rPr lang="zh-CN" altLang="en-US" sz="2000" dirty="0">
                <a:latin typeface="Comic Sans MS" pitchFamily="2" charset="0"/>
                <a:ea typeface="微软雅黑" pitchFamily="34" charset="-122"/>
                <a:cs typeface="Arial" charset="0"/>
              </a:rPr>
              <a:t>全相联(</a:t>
            </a:r>
            <a:r>
              <a:rPr lang="en-US" altLang="zh-CN" sz="2000" dirty="0">
                <a:latin typeface="Comic Sans MS" pitchFamily="2" charset="0"/>
                <a:ea typeface="微软雅黑" pitchFamily="34" charset="-122"/>
                <a:cs typeface="Arial" charset="0"/>
              </a:rPr>
              <a:t>Full Associate)</a:t>
            </a:r>
            <a:r>
              <a:rPr lang="zh-CN" altLang="en-US" sz="2000" dirty="0">
                <a:latin typeface="Comic Sans MS" pitchFamily="2" charset="0"/>
                <a:ea typeface="微软雅黑" pitchFamily="34" charset="-122"/>
                <a:cs typeface="Arial" charset="0"/>
              </a:rPr>
              <a:t>：</a:t>
            </a:r>
            <a:r>
              <a:rPr lang="zh-CN" altLang="en-US" sz="2000" dirty="0">
                <a:solidFill>
                  <a:srgbClr val="006600"/>
                </a:solidFill>
                <a:latin typeface="Comic Sans MS" pitchFamily="2" charset="0"/>
                <a:ea typeface="微软雅黑" pitchFamily="34" charset="-122"/>
                <a:cs typeface="Arial" charset="0"/>
              </a:rPr>
              <a:t>每个主存块映射到</a:t>
            </a:r>
            <a:r>
              <a:rPr lang="en-US" altLang="zh-CN" sz="2000" dirty="0">
                <a:solidFill>
                  <a:srgbClr val="006600"/>
                </a:solidFill>
                <a:latin typeface="Comic Sans MS" pitchFamily="2" charset="0"/>
                <a:ea typeface="微软雅黑" pitchFamily="34" charset="-122"/>
                <a:cs typeface="Arial" charset="0"/>
              </a:rPr>
              <a:t>Cache</a:t>
            </a:r>
            <a:r>
              <a:rPr lang="zh-CN" altLang="en-US" sz="2000" dirty="0">
                <a:solidFill>
                  <a:srgbClr val="006600"/>
                </a:solidFill>
                <a:latin typeface="Comic Sans MS" pitchFamily="2" charset="0"/>
                <a:ea typeface="微软雅黑" pitchFamily="34" charset="-122"/>
                <a:cs typeface="Arial" charset="0"/>
              </a:rPr>
              <a:t>的任一行</a:t>
            </a:r>
            <a:endParaRPr lang="zh-CN" altLang="en-US" sz="2000" dirty="0">
              <a:latin typeface="Comic Sans MS" pitchFamily="2" charset="0"/>
              <a:ea typeface="微软雅黑" pitchFamily="34" charset="-122"/>
              <a:cs typeface="Arial" charset="0"/>
            </a:endParaRPr>
          </a:p>
          <a:p>
            <a:pPr marL="342900" lvl="2" indent="-342900" eaLnBrk="1" hangingPunct="1">
              <a:lnSpc>
                <a:spcPct val="115000"/>
              </a:lnSpc>
              <a:buFont typeface="Wingdings" charset="2"/>
              <a:buChar char="Ø"/>
            </a:pPr>
            <a:r>
              <a:rPr lang="zh-CN" altLang="en-US" sz="2000" dirty="0">
                <a:latin typeface="Comic Sans MS" pitchFamily="2" charset="0"/>
                <a:ea typeface="微软雅黑" pitchFamily="34" charset="-122"/>
                <a:cs typeface="Arial" charset="0"/>
              </a:rPr>
              <a:t>组相联(</a:t>
            </a:r>
            <a:r>
              <a:rPr lang="en-US" altLang="zh-CN" sz="2000" dirty="0">
                <a:latin typeface="Comic Sans MS" pitchFamily="2" charset="0"/>
                <a:ea typeface="微软雅黑" pitchFamily="34" charset="-122"/>
                <a:cs typeface="Arial" charset="0"/>
              </a:rPr>
              <a:t>Set Associate)</a:t>
            </a:r>
            <a:r>
              <a:rPr lang="zh-CN" altLang="en-US" sz="2000" dirty="0">
                <a:latin typeface="Comic Sans MS" pitchFamily="2" charset="0"/>
                <a:ea typeface="微软雅黑" pitchFamily="34" charset="-122"/>
                <a:cs typeface="Arial" charset="0"/>
              </a:rPr>
              <a:t>：</a:t>
            </a:r>
            <a:r>
              <a:rPr lang="zh-CN" altLang="en-US" sz="2000" dirty="0">
                <a:solidFill>
                  <a:srgbClr val="006600"/>
                </a:solidFill>
                <a:latin typeface="Comic Sans MS" pitchFamily="2" charset="0"/>
                <a:ea typeface="微软雅黑" pitchFamily="34" charset="-122"/>
                <a:cs typeface="Arial" charset="0"/>
              </a:rPr>
              <a:t>每个主存块映射到</a:t>
            </a:r>
            <a:r>
              <a:rPr lang="en-US" altLang="zh-CN" sz="2000" dirty="0">
                <a:solidFill>
                  <a:srgbClr val="006600"/>
                </a:solidFill>
                <a:latin typeface="Comic Sans MS" pitchFamily="2" charset="0"/>
                <a:ea typeface="微软雅黑" pitchFamily="34" charset="-122"/>
                <a:cs typeface="Arial" charset="0"/>
              </a:rPr>
              <a:t>Cache</a:t>
            </a:r>
            <a:r>
              <a:rPr lang="zh-CN" altLang="en-US" sz="2000" dirty="0">
                <a:solidFill>
                  <a:srgbClr val="006600"/>
                </a:solidFill>
                <a:latin typeface="Comic Sans MS" pitchFamily="2" charset="0"/>
                <a:ea typeface="微软雅黑" pitchFamily="34" charset="-122"/>
                <a:cs typeface="Arial" charset="0"/>
              </a:rPr>
              <a:t>固定组中任一行</a:t>
            </a:r>
            <a:endParaRPr lang="zh-CN" altLang="en-US" sz="2000" dirty="0">
              <a:latin typeface="Comic Sans MS" pitchFamily="2" charset="0"/>
              <a:ea typeface="微软雅黑" pitchFamily="34" charset="-122"/>
              <a:cs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7.6.3 Cache</a:t>
            </a:r>
            <a:r>
              <a:rPr lang="zh-CN" altLang="en-US" dirty="0"/>
              <a:t>行和主存块之间的映射方式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1. </a:t>
            </a:r>
            <a:r>
              <a:rPr lang="zh-CN" altLang="en-US" sz="2200" b="1" dirty="0">
                <a:solidFill>
                  <a:srgbClr val="063DE8"/>
                </a:solidFill>
                <a:latin typeface="Comic Sans MS" pitchFamily="2" charset="0"/>
                <a:ea typeface="微软雅黑" pitchFamily="34" charset="-122"/>
              </a:rPr>
              <a:t>直接映射</a:t>
            </a:r>
            <a:endParaRPr lang="zh-CN" altLang="en-US" sz="2200" b="1" dirty="0">
              <a:solidFill>
                <a:srgbClr val="063DE8"/>
              </a:solidFill>
              <a:latin typeface="Comic Sans MS" pitchFamily="2" charset="0"/>
              <a:ea typeface="微软雅黑" pitchFamily="34" charset="-122"/>
            </a:endParaRPr>
          </a:p>
        </p:txBody>
      </p:sp>
      <p:sp>
        <p:nvSpPr>
          <p:cNvPr id="8" name="Rectangle 3"/>
          <p:cNvSpPr txBox="1">
            <a:spLocks noChangeArrowheads="1"/>
          </p:cNvSpPr>
          <p:nvPr/>
        </p:nvSpPr>
        <p:spPr bwMode="auto">
          <a:xfrm>
            <a:off x="250825" y="1556792"/>
            <a:ext cx="8674100" cy="22866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200" b="1" kern="1200">
                <a:solidFill>
                  <a:schemeClr val="tx1"/>
                </a:solidFill>
                <a:latin typeface="Comic Sans MS" pitchFamily="2" charset="0"/>
                <a:ea typeface="微软雅黑" pitchFamily="34" charset="-122"/>
                <a:cs typeface="+mn-cs"/>
              </a:defRPr>
            </a:lvl1pPr>
            <a:lvl2pPr marL="742950" indent="-285750" algn="l" rtl="0" eaLnBrk="0" fontAlgn="base" hangingPunct="0">
              <a:spcBef>
                <a:spcPct val="20000"/>
              </a:spcBef>
              <a:spcAft>
                <a:spcPct val="0"/>
              </a:spcAft>
              <a:buClr>
                <a:srgbClr val="FF0000"/>
              </a:buClr>
              <a:buFont typeface="Wingdings" charset="2"/>
              <a:buChar char="n"/>
              <a:defRPr sz="2000" b="0" kern="1200">
                <a:solidFill>
                  <a:schemeClr val="tx1"/>
                </a:solidFill>
                <a:latin typeface="Comic Sans MS" pitchFamily="2" charset="0"/>
                <a:ea typeface="微软雅黑" pitchFamily="34" charset="-122"/>
                <a:cs typeface="+mn-cs"/>
              </a:defRPr>
            </a:lvl2pPr>
            <a:lvl3pPr marL="1143000" indent="-228600" algn="l" rtl="0" eaLnBrk="0" fontAlgn="base" hangingPunct="0">
              <a:spcBef>
                <a:spcPct val="20000"/>
              </a:spcBef>
              <a:spcAft>
                <a:spcPct val="0"/>
              </a:spcAft>
              <a:buClr>
                <a:srgbClr val="FF0000"/>
              </a:buClr>
              <a:buFont typeface="Wingdings" charset="2"/>
              <a:buChar char="p"/>
              <a:defRPr sz="2000" b="0" kern="1200">
                <a:solidFill>
                  <a:schemeClr val="tx1"/>
                </a:solidFill>
                <a:latin typeface="Comic Sans MS" pitchFamily="2" charset="0"/>
                <a:ea typeface="微软雅黑" pitchFamily="34" charset="-122"/>
                <a:cs typeface="+mn-cs"/>
              </a:defRPr>
            </a:lvl3pPr>
            <a:lvl4pPr marL="1600200" indent="-228600" algn="l" rtl="0" eaLnBrk="0" fontAlgn="base" hangingPunct="0">
              <a:spcBef>
                <a:spcPct val="20000"/>
              </a:spcBef>
              <a:spcAft>
                <a:spcPct val="0"/>
              </a:spcAft>
              <a:buClr>
                <a:srgbClr val="FF0000"/>
              </a:buClr>
              <a:buFont typeface="Wingdings" charset="2"/>
              <a:buChar char="Ø"/>
              <a:defRPr sz="2000" b="0" kern="1200">
                <a:solidFill>
                  <a:schemeClr val="tx1"/>
                </a:solidFill>
                <a:latin typeface="Comic Sans MS" pitchFamily="2" charset="0"/>
                <a:ea typeface="微软雅黑" pitchFamily="34" charset="-122"/>
                <a:cs typeface="+mn-cs"/>
              </a:defRPr>
            </a:lvl4pPr>
            <a:lvl5pPr marL="2057400" indent="-228600" algn="l" rtl="0" eaLnBrk="0" fontAlgn="base" hangingPunct="0">
              <a:spcBef>
                <a:spcPct val="20000"/>
              </a:spcBef>
              <a:spcAft>
                <a:spcPct val="0"/>
              </a:spcAft>
              <a:buClr>
                <a:srgbClr val="FF0000"/>
              </a:buClr>
              <a:buFont typeface="Wingdings" charset="2"/>
              <a:buChar char="Ø"/>
              <a:defRPr sz="2000" b="0" kern="1200">
                <a:solidFill>
                  <a:schemeClr val="tx1"/>
                </a:solidFill>
                <a:latin typeface="Comic Sans MS" pitchFamily="2" charset="0"/>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marL="0" indent="0" eaLnBrk="1" hangingPunct="1">
              <a:buNone/>
            </a:pPr>
            <a:r>
              <a:rPr lang="en-US" altLang="zh-CN" sz="2000" dirty="0">
                <a:solidFill>
                  <a:srgbClr val="CC0000"/>
                </a:solidFill>
              </a:rPr>
              <a:t>Direct  Mapped Cache</a:t>
            </a:r>
            <a:r>
              <a:rPr lang="zh-CN" altLang="en-US" sz="2000" dirty="0">
                <a:cs typeface="Arial" charset="0"/>
              </a:rPr>
              <a:t>（</a:t>
            </a:r>
            <a:r>
              <a:rPr lang="zh-CN" altLang="en-US" sz="2000" dirty="0">
                <a:cs typeface="Arial" charset="0"/>
                <a:hlinkClick r:id="" action="ppaction://hlinkshowjump?jump=nextslide"/>
              </a:rPr>
              <a:t>直接映射</a:t>
            </a:r>
            <a:r>
              <a:rPr lang="en-US" altLang="zh-CN" sz="2000" dirty="0">
                <a:cs typeface="Arial" charset="0"/>
                <a:hlinkClick r:id="" action="ppaction://hlinkshowjump?jump=nextslide"/>
              </a:rPr>
              <a:t>Cache</a:t>
            </a:r>
            <a:r>
              <a:rPr lang="zh-CN" altLang="en-US" sz="2000" dirty="0">
                <a:cs typeface="Arial" charset="0"/>
              </a:rPr>
              <a:t>举例</a:t>
            </a:r>
            <a:r>
              <a:rPr lang="en-US" altLang="zh-CN" sz="2000" dirty="0">
                <a:cs typeface="Arial" charset="0"/>
              </a:rPr>
              <a:t>)</a:t>
            </a:r>
            <a:endParaRPr lang="en-US" altLang="zh-CN" sz="2000" dirty="0">
              <a:cs typeface="Arial" charset="0"/>
            </a:endParaRPr>
          </a:p>
          <a:p>
            <a:pPr lvl="1" eaLnBrk="1" hangingPunct="1"/>
            <a:r>
              <a:rPr lang="zh-CN" altLang="en-US" dirty="0">
                <a:cs typeface="Arial" charset="0"/>
              </a:rPr>
              <a:t>把主存的每一块映射到一个固定的</a:t>
            </a:r>
            <a:r>
              <a:rPr lang="en-US" altLang="zh-CN" dirty="0">
                <a:cs typeface="Arial" charset="0"/>
              </a:rPr>
              <a:t>Cache</a:t>
            </a:r>
            <a:r>
              <a:rPr lang="zh-CN" altLang="en-US" dirty="0">
                <a:cs typeface="Arial" charset="0"/>
              </a:rPr>
              <a:t>行（槽）</a:t>
            </a:r>
            <a:endParaRPr lang="en-US" altLang="zh-CN" dirty="0">
              <a:cs typeface="Arial" charset="0"/>
            </a:endParaRPr>
          </a:p>
          <a:p>
            <a:pPr lvl="1" eaLnBrk="1" hangingPunct="1"/>
            <a:r>
              <a:rPr lang="zh-CN" altLang="en-US" dirty="0">
                <a:cs typeface="Arial" charset="0"/>
              </a:rPr>
              <a:t>也称模映射(</a:t>
            </a:r>
            <a:r>
              <a:rPr lang="en-US" altLang="zh-CN" dirty="0">
                <a:cs typeface="Arial" charset="0"/>
              </a:rPr>
              <a:t>Module Mapping)</a:t>
            </a:r>
            <a:endParaRPr lang="en-US" altLang="zh-CN" dirty="0">
              <a:cs typeface="Arial" charset="0"/>
            </a:endParaRPr>
          </a:p>
          <a:p>
            <a:pPr lvl="1" eaLnBrk="1" hangingPunct="1"/>
            <a:r>
              <a:rPr lang="zh-CN" altLang="en-US" dirty="0">
                <a:cs typeface="Arial" charset="0"/>
              </a:rPr>
              <a:t>映射关系为：</a:t>
            </a:r>
            <a:r>
              <a:rPr lang="en-US" altLang="zh-CN" sz="2000" dirty="0">
                <a:solidFill>
                  <a:srgbClr val="FF0000"/>
                </a:solidFill>
                <a:cs typeface="Arial" charset="0"/>
              </a:rPr>
              <a:t>Cache</a:t>
            </a:r>
            <a:r>
              <a:rPr lang="zh-CN" altLang="en-US" sz="2000" dirty="0">
                <a:solidFill>
                  <a:srgbClr val="FF0000"/>
                </a:solidFill>
                <a:cs typeface="Arial" charset="0"/>
              </a:rPr>
              <a:t>行号</a:t>
            </a:r>
            <a:r>
              <a:rPr lang="en-US" altLang="zh-CN" sz="2000" dirty="0">
                <a:solidFill>
                  <a:srgbClr val="FF0000"/>
                </a:solidFill>
                <a:cs typeface="Arial" charset="0"/>
              </a:rPr>
              <a:t>=</a:t>
            </a:r>
            <a:r>
              <a:rPr lang="zh-CN" altLang="en-US" sz="2000" dirty="0">
                <a:solidFill>
                  <a:srgbClr val="FF0000"/>
                </a:solidFill>
                <a:cs typeface="Arial" charset="0"/>
              </a:rPr>
              <a:t>主存块号 </a:t>
            </a:r>
            <a:r>
              <a:rPr lang="en-US" altLang="zh-CN" sz="2000" dirty="0">
                <a:solidFill>
                  <a:srgbClr val="FF0000"/>
                </a:solidFill>
                <a:cs typeface="Arial" charset="0"/>
              </a:rPr>
              <a:t>mod Cache</a:t>
            </a:r>
            <a:r>
              <a:rPr lang="zh-CN" altLang="en-US" sz="2000" dirty="0">
                <a:solidFill>
                  <a:srgbClr val="FF0000"/>
                </a:solidFill>
                <a:cs typeface="Arial" charset="0"/>
              </a:rPr>
              <a:t>行数</a:t>
            </a:r>
            <a:endParaRPr lang="zh-CN" altLang="en-US" sz="2000" dirty="0">
              <a:solidFill>
                <a:srgbClr val="FF0000"/>
              </a:solidFill>
              <a:cs typeface="Arial" charset="0"/>
            </a:endParaRPr>
          </a:p>
          <a:p>
            <a:pPr eaLnBrk="1" hangingPunct="1">
              <a:buFontTx/>
              <a:buNone/>
            </a:pPr>
            <a:r>
              <a:rPr lang="zh-CN" altLang="en-US" sz="2000" dirty="0">
                <a:solidFill>
                  <a:srgbClr val="FF0000"/>
                </a:solidFill>
                <a:cs typeface="Arial" charset="0"/>
              </a:rPr>
              <a:t>         举例：4=100 </a:t>
            </a:r>
            <a:r>
              <a:rPr lang="en-US" altLang="zh-CN" sz="2000" dirty="0">
                <a:solidFill>
                  <a:srgbClr val="FF0000"/>
                </a:solidFill>
                <a:cs typeface="Arial" charset="0"/>
              </a:rPr>
              <a:t>mod 16  </a:t>
            </a:r>
            <a:r>
              <a:rPr lang="zh-CN" altLang="en-US" sz="2000" dirty="0">
                <a:solidFill>
                  <a:srgbClr val="FF0000"/>
                </a:solidFill>
                <a:cs typeface="Arial" charset="0"/>
              </a:rPr>
              <a:t>（假定</a:t>
            </a:r>
            <a:r>
              <a:rPr lang="en-US" altLang="zh-CN" sz="2000" dirty="0">
                <a:solidFill>
                  <a:srgbClr val="FF0000"/>
                </a:solidFill>
                <a:cs typeface="Arial" charset="0"/>
              </a:rPr>
              <a:t>Cache</a:t>
            </a:r>
            <a:r>
              <a:rPr lang="zh-CN" altLang="en-US" sz="2000" dirty="0">
                <a:solidFill>
                  <a:srgbClr val="FF0000"/>
                </a:solidFill>
                <a:cs typeface="Arial" charset="0"/>
              </a:rPr>
              <a:t>共有</a:t>
            </a:r>
            <a:r>
              <a:rPr lang="en-US" altLang="zh-CN" sz="2000" dirty="0">
                <a:solidFill>
                  <a:srgbClr val="FF0000"/>
                </a:solidFill>
                <a:cs typeface="Arial" charset="0"/>
              </a:rPr>
              <a:t>16</a:t>
            </a:r>
            <a:r>
              <a:rPr lang="zh-CN" altLang="en-US" sz="2000" dirty="0">
                <a:solidFill>
                  <a:srgbClr val="FF0000"/>
                </a:solidFill>
                <a:cs typeface="Arial" charset="0"/>
              </a:rPr>
              <a:t>行）</a:t>
            </a:r>
            <a:endParaRPr lang="zh-CN" altLang="en-US" sz="2000" dirty="0">
              <a:solidFill>
                <a:srgbClr val="FF0000"/>
              </a:solidFill>
              <a:cs typeface="Arial" charset="0"/>
            </a:endParaRPr>
          </a:p>
          <a:p>
            <a:pPr eaLnBrk="1" hangingPunct="1">
              <a:buFontTx/>
              <a:buNone/>
            </a:pPr>
            <a:r>
              <a:rPr lang="en-US" altLang="zh-CN" sz="2000" dirty="0">
                <a:solidFill>
                  <a:srgbClr val="FF0000"/>
                </a:solidFill>
                <a:cs typeface="Arial" charset="0"/>
              </a:rPr>
              <a:t>         (</a:t>
            </a:r>
            <a:r>
              <a:rPr lang="zh-CN" altLang="en-US" sz="2000" dirty="0">
                <a:solidFill>
                  <a:srgbClr val="FF0000"/>
                </a:solidFill>
                <a:cs typeface="Arial" charset="0"/>
              </a:rPr>
              <a:t>说明：主存第100块应映射到</a:t>
            </a:r>
            <a:r>
              <a:rPr lang="en-US" altLang="zh-CN" sz="2000" dirty="0">
                <a:solidFill>
                  <a:srgbClr val="FF0000"/>
                </a:solidFill>
                <a:cs typeface="Arial" charset="0"/>
              </a:rPr>
              <a:t>Cache</a:t>
            </a:r>
            <a:r>
              <a:rPr lang="zh-CN" altLang="en-US" sz="2000" dirty="0">
                <a:solidFill>
                  <a:srgbClr val="FF0000"/>
                </a:solidFill>
                <a:cs typeface="Arial" charset="0"/>
              </a:rPr>
              <a:t>的第4行中。)</a:t>
            </a:r>
            <a:endParaRPr lang="zh-CN" altLang="en-US" sz="2000" dirty="0">
              <a:solidFill>
                <a:srgbClr val="FF0000"/>
              </a:solidFill>
              <a:cs typeface="Arial" charset="0"/>
            </a:endParaRPr>
          </a:p>
        </p:txBody>
      </p:sp>
      <p:sp>
        <p:nvSpPr>
          <p:cNvPr id="11" name="Rectangle 5"/>
          <p:cNvSpPr>
            <a:spLocks noChangeArrowheads="1"/>
          </p:cNvSpPr>
          <p:nvPr/>
        </p:nvSpPr>
        <p:spPr bwMode="auto">
          <a:xfrm>
            <a:off x="250825" y="3789040"/>
            <a:ext cx="8596313" cy="2529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indent="0" eaLnBrk="1" hangingPunct="1">
              <a:lnSpc>
                <a:spcPct val="105000"/>
              </a:lnSpc>
              <a:spcBef>
                <a:spcPct val="20000"/>
              </a:spcBef>
              <a:buClr>
                <a:schemeClr val="tx1"/>
              </a:buClr>
              <a:buSzPct val="80000"/>
            </a:pPr>
            <a:r>
              <a:rPr kumimoji="1" lang="zh-CN" altLang="en-US" sz="2000" b="1" dirty="0">
                <a:latin typeface="Comic Sans MS" pitchFamily="2" charset="0"/>
                <a:ea typeface="微软雅黑" pitchFamily="34" charset="-122"/>
                <a:cs typeface="Arial" charset="0"/>
              </a:rPr>
              <a:t>特点：</a:t>
            </a:r>
            <a:endParaRPr kumimoji="1" lang="zh-CN" altLang="en-US" sz="2000" b="1" dirty="0">
              <a:latin typeface="Comic Sans MS" pitchFamily="2" charset="0"/>
              <a:ea typeface="微软雅黑" pitchFamily="34" charset="-122"/>
              <a:cs typeface="Arial" charset="0"/>
            </a:endParaRPr>
          </a:p>
          <a:p>
            <a:pPr marL="800100" lvl="1" indent="-342900" eaLnBrk="1" hangingPunct="1">
              <a:lnSpc>
                <a:spcPct val="105000"/>
              </a:lnSpc>
              <a:spcBef>
                <a:spcPct val="20000"/>
              </a:spcBef>
              <a:buFont typeface="Wingdings" charset="2"/>
              <a:buChar char="p"/>
            </a:pPr>
            <a:r>
              <a:rPr kumimoji="1" lang="zh-CN" altLang="en-US" sz="2000" dirty="0">
                <a:solidFill>
                  <a:srgbClr val="000099"/>
                </a:solidFill>
                <a:latin typeface="Comic Sans MS" pitchFamily="2" charset="0"/>
                <a:ea typeface="微软雅黑" pitchFamily="34" charset="-122"/>
                <a:cs typeface="Arial" charset="0"/>
              </a:rPr>
              <a:t>容易实现，命中时间短</a:t>
            </a:r>
            <a:endParaRPr kumimoji="1" lang="zh-CN" altLang="en-US" sz="2000" dirty="0">
              <a:solidFill>
                <a:srgbClr val="000099"/>
              </a:solidFill>
              <a:latin typeface="Comic Sans MS" pitchFamily="2" charset="0"/>
              <a:ea typeface="微软雅黑" pitchFamily="34" charset="-122"/>
              <a:cs typeface="Arial" charset="0"/>
            </a:endParaRPr>
          </a:p>
          <a:p>
            <a:pPr marL="800100" lvl="1" indent="-342900" eaLnBrk="1" hangingPunct="1">
              <a:lnSpc>
                <a:spcPct val="105000"/>
              </a:lnSpc>
              <a:spcBef>
                <a:spcPct val="20000"/>
              </a:spcBef>
              <a:buFont typeface="Wingdings" charset="2"/>
              <a:buChar char="p"/>
            </a:pPr>
            <a:r>
              <a:rPr kumimoji="1" lang="zh-CN" altLang="en-US" sz="2000" dirty="0">
                <a:solidFill>
                  <a:srgbClr val="000099"/>
                </a:solidFill>
                <a:latin typeface="Comic Sans MS" pitchFamily="2" charset="0"/>
                <a:ea typeface="微软雅黑" pitchFamily="34" charset="-122"/>
                <a:cs typeface="Arial" charset="0"/>
              </a:rPr>
              <a:t>无需考虑淘汰（替换）问题</a:t>
            </a:r>
            <a:endParaRPr kumimoji="1" lang="zh-CN" altLang="en-US" sz="2000" dirty="0">
              <a:solidFill>
                <a:srgbClr val="000099"/>
              </a:solidFill>
              <a:latin typeface="Comic Sans MS" pitchFamily="2" charset="0"/>
              <a:ea typeface="微软雅黑" pitchFamily="34" charset="-122"/>
              <a:cs typeface="Arial" charset="0"/>
            </a:endParaRPr>
          </a:p>
          <a:p>
            <a:pPr marL="800100" lvl="1" indent="-342900" eaLnBrk="1" hangingPunct="1">
              <a:lnSpc>
                <a:spcPct val="105000"/>
              </a:lnSpc>
              <a:spcBef>
                <a:spcPct val="20000"/>
              </a:spcBef>
              <a:buFont typeface="Wingdings" charset="2"/>
              <a:buChar char="p"/>
            </a:pPr>
            <a:r>
              <a:rPr kumimoji="1" lang="zh-CN" altLang="en-US" sz="2000" dirty="0">
                <a:solidFill>
                  <a:srgbClr val="000099"/>
                </a:solidFill>
                <a:latin typeface="Comic Sans MS" pitchFamily="2" charset="0"/>
                <a:ea typeface="微软雅黑" pitchFamily="34" charset="-122"/>
                <a:cs typeface="Arial" charset="0"/>
              </a:rPr>
              <a:t>但不够灵活，</a:t>
            </a:r>
            <a:r>
              <a:rPr kumimoji="1" lang="en-US" altLang="zh-CN" sz="2000" dirty="0">
                <a:solidFill>
                  <a:srgbClr val="000099"/>
                </a:solidFill>
                <a:latin typeface="Comic Sans MS" pitchFamily="2" charset="0"/>
                <a:ea typeface="微软雅黑" pitchFamily="34" charset="-122"/>
                <a:cs typeface="Arial" charset="0"/>
              </a:rPr>
              <a:t>Cache</a:t>
            </a:r>
            <a:r>
              <a:rPr kumimoji="1" lang="zh-CN" altLang="en-US" sz="2000" dirty="0">
                <a:solidFill>
                  <a:srgbClr val="000099"/>
                </a:solidFill>
                <a:latin typeface="Comic Sans MS" pitchFamily="2" charset="0"/>
                <a:ea typeface="微软雅黑" pitchFamily="34" charset="-122"/>
                <a:cs typeface="Arial" charset="0"/>
              </a:rPr>
              <a:t>存储空间得不到充分利用，命中率低</a:t>
            </a:r>
            <a:endParaRPr kumimoji="1" lang="en-US" altLang="zh-CN" sz="2000" dirty="0">
              <a:solidFill>
                <a:srgbClr val="000099"/>
              </a:solidFill>
              <a:latin typeface="Comic Sans MS" pitchFamily="2" charset="0"/>
              <a:ea typeface="微软雅黑" pitchFamily="34" charset="-122"/>
              <a:cs typeface="Arial" charset="0"/>
            </a:endParaRPr>
          </a:p>
          <a:p>
            <a:pPr marL="457200" lvl="1" indent="0" eaLnBrk="1" hangingPunct="1">
              <a:lnSpc>
                <a:spcPct val="105000"/>
              </a:lnSpc>
              <a:spcBef>
                <a:spcPct val="20000"/>
              </a:spcBef>
            </a:pPr>
            <a:r>
              <a:rPr kumimoji="1" lang="zh-CN" altLang="en-US" sz="2000" dirty="0">
                <a:solidFill>
                  <a:srgbClr val="FF0000"/>
                </a:solidFill>
                <a:latin typeface="Comic Sans MS" pitchFamily="2" charset="0"/>
                <a:ea typeface="微软雅黑" pitchFamily="34" charset="-122"/>
                <a:cs typeface="Arial" charset="0"/>
              </a:rPr>
              <a:t>例如，需将主存第0块与第16块同时复制到</a:t>
            </a:r>
            <a:r>
              <a:rPr kumimoji="1" lang="en-US" altLang="zh-CN" sz="2000" dirty="0">
                <a:solidFill>
                  <a:srgbClr val="FF0000"/>
                </a:solidFill>
                <a:latin typeface="Comic Sans MS" pitchFamily="2" charset="0"/>
                <a:ea typeface="微软雅黑" pitchFamily="34" charset="-122"/>
                <a:cs typeface="Arial" charset="0"/>
              </a:rPr>
              <a:t>Cache</a:t>
            </a:r>
            <a:r>
              <a:rPr kumimoji="1" lang="zh-CN" altLang="en-US" sz="2000" dirty="0">
                <a:solidFill>
                  <a:srgbClr val="FF0000"/>
                </a:solidFill>
                <a:latin typeface="Comic Sans MS" pitchFamily="2" charset="0"/>
                <a:ea typeface="微软雅黑" pitchFamily="34" charset="-122"/>
                <a:cs typeface="Arial" charset="0"/>
              </a:rPr>
              <a:t>中时，由于它们都只能复制到</a:t>
            </a:r>
            <a:r>
              <a:rPr kumimoji="1" lang="en-US" altLang="zh-CN" sz="2000" dirty="0">
                <a:solidFill>
                  <a:srgbClr val="FF0000"/>
                </a:solidFill>
                <a:latin typeface="Comic Sans MS" pitchFamily="2" charset="0"/>
                <a:ea typeface="微软雅黑" pitchFamily="34" charset="-122"/>
                <a:cs typeface="Arial" charset="0"/>
              </a:rPr>
              <a:t>Cache</a:t>
            </a:r>
            <a:r>
              <a:rPr kumimoji="1" lang="zh-CN" altLang="en-US" sz="2000" dirty="0">
                <a:solidFill>
                  <a:srgbClr val="FF0000"/>
                </a:solidFill>
                <a:latin typeface="Comic Sans MS" pitchFamily="2" charset="0"/>
                <a:ea typeface="微软雅黑" pitchFamily="34" charset="-122"/>
                <a:cs typeface="Arial" charset="0"/>
              </a:rPr>
              <a:t>第0行，即使</a:t>
            </a:r>
            <a:r>
              <a:rPr kumimoji="1" lang="en-US" altLang="zh-CN" sz="2000" dirty="0">
                <a:solidFill>
                  <a:srgbClr val="FF0000"/>
                </a:solidFill>
                <a:latin typeface="Comic Sans MS" pitchFamily="2" charset="0"/>
                <a:ea typeface="微软雅黑" pitchFamily="34" charset="-122"/>
                <a:cs typeface="Arial" charset="0"/>
              </a:rPr>
              <a:t>Cache</a:t>
            </a:r>
            <a:r>
              <a:rPr kumimoji="1" lang="zh-CN" altLang="en-US" sz="2000" dirty="0">
                <a:solidFill>
                  <a:srgbClr val="FF0000"/>
                </a:solidFill>
                <a:latin typeface="Comic Sans MS" pitchFamily="2" charset="0"/>
                <a:ea typeface="微软雅黑" pitchFamily="34" charset="-122"/>
                <a:cs typeface="Arial" charset="0"/>
              </a:rPr>
              <a:t>其它行空闲，也有一个主存块不能写入</a:t>
            </a:r>
            <a:r>
              <a:rPr kumimoji="1" lang="en-US" altLang="zh-CN" sz="2000" dirty="0">
                <a:solidFill>
                  <a:srgbClr val="FF0000"/>
                </a:solidFill>
                <a:latin typeface="Comic Sans MS" pitchFamily="2" charset="0"/>
                <a:ea typeface="微软雅黑" pitchFamily="34" charset="-122"/>
                <a:cs typeface="Arial" charset="0"/>
              </a:rPr>
              <a:t>Cache。</a:t>
            </a:r>
            <a:r>
              <a:rPr kumimoji="1" lang="zh-CN" altLang="en-US" sz="2000" dirty="0">
                <a:solidFill>
                  <a:srgbClr val="FF0000"/>
                </a:solidFill>
                <a:latin typeface="Comic Sans MS" pitchFamily="2" charset="0"/>
                <a:ea typeface="微软雅黑" pitchFamily="34" charset="-122"/>
                <a:cs typeface="Arial" charset="0"/>
              </a:rPr>
              <a:t>这样就会产生频繁的 </a:t>
            </a:r>
            <a:r>
              <a:rPr kumimoji="1" lang="en-US" altLang="zh-CN" sz="2000" dirty="0">
                <a:solidFill>
                  <a:srgbClr val="FF0000"/>
                </a:solidFill>
                <a:latin typeface="Comic Sans MS" pitchFamily="2" charset="0"/>
                <a:ea typeface="微软雅黑" pitchFamily="34" charset="-122"/>
                <a:cs typeface="Arial" charset="0"/>
              </a:rPr>
              <a:t>Cache</a:t>
            </a:r>
            <a:r>
              <a:rPr kumimoji="1" lang="zh-CN" altLang="en-US" sz="2000" dirty="0">
                <a:solidFill>
                  <a:srgbClr val="FF0000"/>
                </a:solidFill>
                <a:latin typeface="Comic Sans MS" pitchFamily="2" charset="0"/>
                <a:ea typeface="微软雅黑" pitchFamily="34" charset="-122"/>
                <a:cs typeface="Arial" charset="0"/>
              </a:rPr>
              <a:t>装入。</a:t>
            </a:r>
            <a:endParaRPr kumimoji="1" lang="en-US" altLang="zh-CN" sz="2000" dirty="0">
              <a:solidFill>
                <a:srgbClr val="FF0000"/>
              </a:solidFill>
              <a:latin typeface="Comic Sans MS"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blinds(horizontal)">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blinds(horizontal)">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Effect transition="in" filter="blinds(horizontal)">
                                      <p:cBhvr>
                                        <p:cTn id="35" dur="500"/>
                                        <p:tgtEl>
                                          <p:spTgt spid="11">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
                                            <p:txEl>
                                              <p:pRg st="3" end="3"/>
                                            </p:txEl>
                                          </p:spTgt>
                                        </p:tgtEl>
                                        <p:attrNameLst>
                                          <p:attrName>style.visibility</p:attrName>
                                        </p:attrNameLst>
                                      </p:cBhvr>
                                      <p:to>
                                        <p:strVal val="visible"/>
                                      </p:to>
                                    </p:set>
                                    <p:animEffect transition="in" filter="blinds(horizontal)">
                                      <p:cBhvr>
                                        <p:cTn id="40" dur="500"/>
                                        <p:tgtEl>
                                          <p:spTgt spid="11">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1">
                                            <p:txEl>
                                              <p:pRg st="4" end="4"/>
                                            </p:txEl>
                                          </p:spTgt>
                                        </p:tgtEl>
                                        <p:attrNameLst>
                                          <p:attrName>style.visibility</p:attrName>
                                        </p:attrNameLst>
                                      </p:cBhvr>
                                      <p:to>
                                        <p:strVal val="visible"/>
                                      </p:to>
                                    </p:set>
                                    <p:animEffect transition="in" filter="blinds(horizontal)">
                                      <p:cBhvr>
                                        <p:cTn id="45"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a:ea typeface="微软雅黑" pitchFamily="34" charset="-122"/>
              </a:rPr>
              <a:t>计算机与通信工程学院</a:t>
            </a:r>
            <a:r>
              <a:rPr lang="en-US" altLang="zh-CN">
                <a:ea typeface="微软雅黑" pitchFamily="34" charset="-122"/>
              </a:rPr>
              <a:t>—</a:t>
            </a:r>
            <a:r>
              <a:rPr lang="zh-CN" altLang="en-US">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a:ea typeface="微软雅黑" pitchFamily="34" charset="-122"/>
            </a:endParaRPr>
          </a:p>
        </p:txBody>
      </p:sp>
      <p:sp>
        <p:nvSpPr>
          <p:cNvPr id="7" name="Rectangle 2"/>
          <p:cNvSpPr txBox="1">
            <a:spLocks noChangeArrowheads="1"/>
          </p:cNvSpPr>
          <p:nvPr/>
        </p:nvSpPr>
        <p:spPr bwMode="auto">
          <a:xfrm>
            <a:off x="2432548" y="244033"/>
            <a:ext cx="5951538" cy="57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charset="0"/>
                <a:ea typeface="黑体" pitchFamily="2" charset="-122"/>
              </a:defRPr>
            </a:lvl2pPr>
            <a:lvl3pPr algn="ctr" rtl="0" eaLnBrk="0" fontAlgn="base" hangingPunct="0">
              <a:lnSpc>
                <a:spcPct val="87000"/>
              </a:lnSpc>
              <a:spcBef>
                <a:spcPct val="0"/>
              </a:spcBef>
              <a:spcAft>
                <a:spcPct val="0"/>
              </a:spcAft>
              <a:defRPr sz="3600" b="1">
                <a:solidFill>
                  <a:srgbClr val="CC3300"/>
                </a:solidFill>
                <a:latin typeface="Arial" charset="0"/>
                <a:ea typeface="黑体" pitchFamily="2" charset="-122"/>
              </a:defRPr>
            </a:lvl3pPr>
            <a:lvl4pPr algn="ctr" rtl="0" eaLnBrk="0" fontAlgn="base" hangingPunct="0">
              <a:lnSpc>
                <a:spcPct val="87000"/>
              </a:lnSpc>
              <a:spcBef>
                <a:spcPct val="0"/>
              </a:spcBef>
              <a:spcAft>
                <a:spcPct val="0"/>
              </a:spcAft>
              <a:defRPr sz="3600" b="1">
                <a:solidFill>
                  <a:srgbClr val="CC3300"/>
                </a:solidFill>
                <a:latin typeface="Arial" charset="0"/>
                <a:ea typeface="黑体" pitchFamily="2" charset="-122"/>
              </a:defRPr>
            </a:lvl4pPr>
            <a:lvl5pPr algn="ctr" rtl="0" eaLnBrk="0" fontAlgn="base" hangingPunct="0">
              <a:lnSpc>
                <a:spcPct val="87000"/>
              </a:lnSpc>
              <a:spcBef>
                <a:spcPct val="0"/>
              </a:spcBef>
              <a:spcAft>
                <a:spcPct val="0"/>
              </a:spcAft>
              <a:defRPr sz="3600" b="1">
                <a:solidFill>
                  <a:srgbClr val="CC3300"/>
                </a:solidFill>
                <a:latin typeface="Arial" charset="0"/>
                <a:ea typeface="黑体" pitchFamily="2" charset="-122"/>
              </a:defRPr>
            </a:lvl5pPr>
            <a:lvl6pPr marL="457200" algn="ctr" rtl="0" eaLnBrk="0" fontAlgn="base" hangingPunct="0">
              <a:lnSpc>
                <a:spcPct val="87000"/>
              </a:lnSpc>
              <a:spcBef>
                <a:spcPct val="0"/>
              </a:spcBef>
              <a:spcAft>
                <a:spcPct val="0"/>
              </a:spcAft>
              <a:defRPr sz="3600" b="1">
                <a:solidFill>
                  <a:srgbClr val="CC3300"/>
                </a:solidFill>
                <a:latin typeface="Arial" charset="0"/>
                <a:ea typeface="黑体" pitchFamily="2" charset="-122"/>
              </a:defRPr>
            </a:lvl6pPr>
            <a:lvl7pPr marL="914400" algn="ctr" rtl="0" eaLnBrk="0" fontAlgn="base" hangingPunct="0">
              <a:lnSpc>
                <a:spcPct val="87000"/>
              </a:lnSpc>
              <a:spcBef>
                <a:spcPct val="0"/>
              </a:spcBef>
              <a:spcAft>
                <a:spcPct val="0"/>
              </a:spcAft>
              <a:defRPr sz="3600" b="1">
                <a:solidFill>
                  <a:srgbClr val="CC3300"/>
                </a:solidFill>
                <a:latin typeface="Arial" charset="0"/>
                <a:ea typeface="黑体" pitchFamily="2" charset="-122"/>
              </a:defRPr>
            </a:lvl7pPr>
            <a:lvl8pPr marL="1371600" algn="ctr" rtl="0" eaLnBrk="0" fontAlgn="base" hangingPunct="0">
              <a:lnSpc>
                <a:spcPct val="87000"/>
              </a:lnSpc>
              <a:spcBef>
                <a:spcPct val="0"/>
              </a:spcBef>
              <a:spcAft>
                <a:spcPct val="0"/>
              </a:spcAft>
              <a:defRPr sz="3600" b="1">
                <a:solidFill>
                  <a:srgbClr val="CC3300"/>
                </a:solidFill>
                <a:latin typeface="Arial" charset="0"/>
                <a:ea typeface="黑体" pitchFamily="2" charset="-122"/>
              </a:defRPr>
            </a:lvl8pPr>
            <a:lvl9pPr marL="1828800" algn="ctr" rtl="0" eaLnBrk="0" fontAlgn="base" hangingPunct="0">
              <a:lnSpc>
                <a:spcPct val="87000"/>
              </a:lnSpc>
              <a:spcBef>
                <a:spcPct val="0"/>
              </a:spcBef>
              <a:spcAft>
                <a:spcPct val="0"/>
              </a:spcAft>
              <a:defRPr sz="3600" b="1">
                <a:solidFill>
                  <a:srgbClr val="CC3300"/>
                </a:solidFill>
                <a:latin typeface="Arial" charset="0"/>
                <a:ea typeface="黑体" pitchFamily="2" charset="-122"/>
              </a:defRPr>
            </a:lvl9pPr>
          </a:lstStyle>
          <a:p>
            <a:pPr marL="0" marR="0" lvl="0" indent="0" algn="ctr" defTabSz="914400" rtl="0" eaLnBrk="1" fontAlgn="base" latinLnBrk="0" hangingPunct="1">
              <a:lnSpc>
                <a:spcPct val="87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CC3300"/>
                </a:solidFill>
                <a:effectLst/>
                <a:uLnTx/>
                <a:uFillTx/>
                <a:latin typeface="Comic Sans MS" pitchFamily="2" charset="0"/>
                <a:ea typeface="微软雅黑" pitchFamily="34" charset="-122"/>
              </a:rPr>
              <a:t>直接映射</a:t>
            </a:r>
            <a:r>
              <a:rPr kumimoji="0" lang="en-US" altLang="zh-CN" sz="3600" b="1" i="0" u="none" strike="noStrike" kern="1200" cap="none" spc="0" normalizeH="0" baseline="0" noProof="0" dirty="0">
                <a:ln>
                  <a:noFill/>
                </a:ln>
                <a:solidFill>
                  <a:srgbClr val="CC3300"/>
                </a:solidFill>
                <a:effectLst/>
                <a:uLnTx/>
                <a:uFillTx/>
                <a:latin typeface="Comic Sans MS" pitchFamily="2" charset="0"/>
                <a:ea typeface="微软雅黑" pitchFamily="34" charset="-122"/>
              </a:rPr>
              <a:t>Cache</a:t>
            </a:r>
            <a:r>
              <a:rPr kumimoji="0" lang="zh-CN" altLang="en-US" sz="3600" b="1" i="0" u="none" strike="noStrike" kern="1200" cap="none" spc="0" normalizeH="0" baseline="0" noProof="0" dirty="0">
                <a:ln>
                  <a:noFill/>
                </a:ln>
                <a:solidFill>
                  <a:srgbClr val="CC3300"/>
                </a:solidFill>
                <a:effectLst/>
                <a:uLnTx/>
                <a:uFillTx/>
                <a:latin typeface="Comic Sans MS" pitchFamily="2" charset="0"/>
                <a:ea typeface="微软雅黑" pitchFamily="34" charset="-122"/>
              </a:rPr>
              <a:t>组织示意图</a:t>
            </a:r>
            <a:endParaRPr kumimoji="0" lang="zh-CN" altLang="en-US" sz="3600" b="1" i="0" u="none" strike="noStrike" kern="1200" cap="none" spc="0" normalizeH="0" baseline="0" noProof="0" dirty="0">
              <a:ln>
                <a:noFill/>
              </a:ln>
              <a:solidFill>
                <a:srgbClr val="CC3300"/>
              </a:solidFill>
              <a:effectLst/>
              <a:uLnTx/>
              <a:uFillTx/>
              <a:latin typeface="Comic Sans MS" pitchFamily="2" charset="0"/>
              <a:ea typeface="微软雅黑" pitchFamily="34" charset="-122"/>
            </a:endParaRPr>
          </a:p>
        </p:txBody>
      </p:sp>
      <p:pic>
        <p:nvPicPr>
          <p:cNvPr id="8" name="Picture 3" descr="直接映射的Cache组织示意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11400" y="998538"/>
            <a:ext cx="6832600" cy="54006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nvSpPr>
        <p:spPr bwMode="auto">
          <a:xfrm>
            <a:off x="83691" y="236984"/>
            <a:ext cx="2227710" cy="304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rPr>
              <a:t>假定</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数据在主存和</a:t>
            </a: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Cache</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间的传送单位为512</a:t>
            </a: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B</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a:t>
            </a:r>
            <a:endPar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endParaRPr>
          </a:p>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Cache</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大小：2</a:t>
            </a:r>
            <a:r>
              <a:rPr kumimoji="1" lang="zh-CN" altLang="en-US" sz="2000" b="1" i="0" u="none" strike="noStrike" kern="0" cap="none" spc="0" normalizeH="0" baseline="30000" noProof="0" dirty="0">
                <a:ln>
                  <a:noFill/>
                </a:ln>
                <a:solidFill>
                  <a:srgbClr val="0000FF"/>
                </a:solidFill>
                <a:effectLst/>
                <a:uLnTx/>
                <a:uFillTx/>
                <a:latin typeface="Comic Sans MS" pitchFamily="2" charset="0"/>
                <a:ea typeface="微软雅黑" pitchFamily="34" charset="-122"/>
                <a:cs typeface="Arial" charset="0"/>
              </a:rPr>
              <a:t>13</a:t>
            </a: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B=8KB</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=16行 </a:t>
            </a: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x 512B</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 行</a:t>
            </a:r>
            <a:endPar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endParaRPr>
          </a:p>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主存大小：2</a:t>
            </a:r>
            <a:r>
              <a:rPr kumimoji="1" lang="zh-CN" altLang="en-US" sz="2000" b="1" i="0" u="none" strike="noStrike" kern="0" cap="none" spc="0" normalizeH="0" baseline="30000" noProof="0" dirty="0">
                <a:ln>
                  <a:noFill/>
                </a:ln>
                <a:solidFill>
                  <a:srgbClr val="0000FF"/>
                </a:solidFill>
                <a:effectLst/>
                <a:uLnTx/>
                <a:uFillTx/>
                <a:latin typeface="Comic Sans MS" pitchFamily="2" charset="0"/>
                <a:ea typeface="微软雅黑" pitchFamily="34" charset="-122"/>
                <a:cs typeface="Arial" charset="0"/>
              </a:rPr>
              <a:t>20</a:t>
            </a: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B=1024KB</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=2048块 </a:t>
            </a: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x 512B</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/块</a:t>
            </a:r>
            <a:endPar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endParaRPr>
          </a:p>
        </p:txBody>
      </p:sp>
      <p:sp>
        <p:nvSpPr>
          <p:cNvPr id="10" name="Text Box 5"/>
          <p:cNvSpPr txBox="1">
            <a:spLocks noChangeArrowheads="1"/>
          </p:cNvSpPr>
          <p:nvPr/>
        </p:nvSpPr>
        <p:spPr bwMode="auto">
          <a:xfrm>
            <a:off x="107504" y="3519488"/>
            <a:ext cx="18446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en-US" altLang="zh-CN" sz="2000" b="1" dirty="0">
                <a:solidFill>
                  <a:srgbClr val="0000FF"/>
                </a:solidFill>
                <a:latin typeface="Comic Sans MS" pitchFamily="2" charset="0"/>
                <a:ea typeface="微软雅黑" pitchFamily="34" charset="-122"/>
                <a:cs typeface="Arial" charset="0"/>
              </a:rPr>
              <a:t>Cache</a:t>
            </a:r>
            <a:r>
              <a:rPr kumimoji="1" lang="zh-CN" altLang="en-US" sz="2000" b="1" dirty="0">
                <a:solidFill>
                  <a:srgbClr val="0000FF"/>
                </a:solidFill>
                <a:latin typeface="Comic Sans MS" pitchFamily="2" charset="0"/>
                <a:ea typeface="微软雅黑" pitchFamily="34" charset="-122"/>
                <a:cs typeface="Arial" charset="0"/>
              </a:rPr>
              <a:t>标记</a:t>
            </a:r>
            <a:r>
              <a:rPr kumimoji="1" lang="en-US" altLang="zh-CN" sz="2000" b="1" dirty="0">
                <a:solidFill>
                  <a:srgbClr val="0000FF"/>
                </a:solidFill>
                <a:latin typeface="Comic Sans MS" pitchFamily="2" charset="0"/>
                <a:ea typeface="微软雅黑" pitchFamily="34" charset="-122"/>
                <a:cs typeface="Arial" charset="0"/>
              </a:rPr>
              <a:t>(tag)</a:t>
            </a:r>
            <a:r>
              <a:rPr kumimoji="1" lang="zh-CN" altLang="en-US" sz="2000" b="1" dirty="0">
                <a:solidFill>
                  <a:srgbClr val="0000FF"/>
                </a:solidFill>
                <a:latin typeface="Comic Sans MS" pitchFamily="2" charset="0"/>
                <a:ea typeface="微软雅黑" pitchFamily="34" charset="-122"/>
                <a:cs typeface="Arial" charset="0"/>
              </a:rPr>
              <a:t>指出对应行取自哪个主存块群</a:t>
            </a:r>
            <a:endParaRPr kumimoji="1" lang="zh-CN" altLang="en-US" sz="2000" b="1" dirty="0">
              <a:solidFill>
                <a:srgbClr val="0000FF"/>
              </a:solidFill>
              <a:latin typeface="Comic Sans MS" pitchFamily="2" charset="0"/>
              <a:ea typeface="微软雅黑" pitchFamily="34" charset="-122"/>
              <a:cs typeface="Arial" charset="0"/>
            </a:endParaRPr>
          </a:p>
          <a:p>
            <a:pPr>
              <a:spcBef>
                <a:spcPct val="50000"/>
              </a:spcBef>
            </a:pPr>
            <a:r>
              <a:rPr kumimoji="1" lang="zh-CN" altLang="en-US" sz="2000" b="1" dirty="0">
                <a:solidFill>
                  <a:srgbClr val="0000FF"/>
                </a:solidFill>
                <a:latin typeface="Comic Sans MS" pitchFamily="2" charset="0"/>
                <a:ea typeface="微软雅黑" pitchFamily="34" charset="-122"/>
                <a:cs typeface="Arial" charset="0"/>
              </a:rPr>
              <a:t>指出对应地址位于哪个块群</a:t>
            </a:r>
            <a:endParaRPr kumimoji="1" lang="zh-CN" altLang="en-US" sz="2000" b="1" dirty="0">
              <a:solidFill>
                <a:srgbClr val="0000FF"/>
              </a:solidFill>
              <a:latin typeface="Comic Sans MS" pitchFamily="2" charset="0"/>
              <a:ea typeface="微软雅黑" pitchFamily="34" charset="-122"/>
              <a:cs typeface="Arial" charset="0"/>
            </a:endParaRPr>
          </a:p>
        </p:txBody>
      </p:sp>
      <p:sp>
        <p:nvSpPr>
          <p:cNvPr id="11" name="Line 6"/>
          <p:cNvSpPr>
            <a:spLocks noChangeShapeType="1"/>
          </p:cNvSpPr>
          <p:nvPr/>
        </p:nvSpPr>
        <p:spPr bwMode="auto">
          <a:xfrm flipV="1">
            <a:off x="2097088" y="3068638"/>
            <a:ext cx="674687" cy="720725"/>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a:solidFill>
                <a:srgbClr val="000000"/>
              </a:solidFill>
              <a:latin typeface="Comic Sans MS" pitchFamily="2" charset="0"/>
              <a:ea typeface="微软雅黑" pitchFamily="34" charset="-122"/>
            </a:endParaRPr>
          </a:p>
        </p:txBody>
      </p:sp>
      <p:sp>
        <p:nvSpPr>
          <p:cNvPr id="12" name="Line 7"/>
          <p:cNvSpPr>
            <a:spLocks noChangeShapeType="1"/>
          </p:cNvSpPr>
          <p:nvPr/>
        </p:nvSpPr>
        <p:spPr bwMode="auto">
          <a:xfrm>
            <a:off x="1692275" y="4914900"/>
            <a:ext cx="854075" cy="314325"/>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a:solidFill>
                <a:srgbClr val="000000"/>
              </a:solidFill>
              <a:latin typeface="Comic Sans MS" pitchFamily="2" charset="0"/>
              <a:ea typeface="微软雅黑" pitchFamily="34" charset="-122"/>
            </a:endParaRPr>
          </a:p>
        </p:txBody>
      </p:sp>
      <p:sp>
        <p:nvSpPr>
          <p:cNvPr id="13" name="Text Box 10"/>
          <p:cNvSpPr txBox="1">
            <a:spLocks noChangeArrowheads="1"/>
          </p:cNvSpPr>
          <p:nvPr/>
        </p:nvSpPr>
        <p:spPr bwMode="auto">
          <a:xfrm>
            <a:off x="107504" y="5273675"/>
            <a:ext cx="19415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zh-CN" altLang="en-US" sz="2000" b="1" dirty="0">
                <a:solidFill>
                  <a:srgbClr val="CC0000"/>
                </a:solidFill>
                <a:latin typeface="Comic Sans MS" pitchFamily="2" charset="0"/>
                <a:ea typeface="微软雅黑" pitchFamily="34" charset="-122"/>
                <a:cs typeface="Arial" charset="0"/>
              </a:rPr>
              <a:t>例：如何对</a:t>
            </a:r>
            <a:r>
              <a:rPr kumimoji="1" lang="en-US" altLang="zh-CN" sz="2000" b="1" dirty="0">
                <a:solidFill>
                  <a:srgbClr val="CC0000"/>
                </a:solidFill>
                <a:latin typeface="Comic Sans MS" pitchFamily="2" charset="0"/>
                <a:ea typeface="微软雅黑" pitchFamily="34" charset="-122"/>
                <a:cs typeface="Arial" charset="0"/>
              </a:rPr>
              <a:t>0220CH</a:t>
            </a:r>
            <a:r>
              <a:rPr kumimoji="1" lang="zh-CN" altLang="en-US" sz="2000" b="1" dirty="0">
                <a:solidFill>
                  <a:srgbClr val="CC0000"/>
                </a:solidFill>
                <a:latin typeface="Comic Sans MS" pitchFamily="2" charset="0"/>
                <a:ea typeface="微软雅黑" pitchFamily="34" charset="-122"/>
                <a:cs typeface="Arial" charset="0"/>
              </a:rPr>
              <a:t>单元进行访问？</a:t>
            </a:r>
            <a:endParaRPr kumimoji="1" lang="zh-CN" altLang="en-US" sz="2000" b="1" dirty="0">
              <a:solidFill>
                <a:srgbClr val="CC0000"/>
              </a:solidFill>
              <a:latin typeface="Comic Sans MS" pitchFamily="2" charset="0"/>
              <a:ea typeface="微软雅黑" pitchFamily="34" charset="-122"/>
              <a:cs typeface="Arial" charset="0"/>
            </a:endParaRPr>
          </a:p>
        </p:txBody>
      </p:sp>
      <p:sp>
        <p:nvSpPr>
          <p:cNvPr id="14" name="Text Box 11"/>
          <p:cNvSpPr txBox="1">
            <a:spLocks noChangeArrowheads="1"/>
          </p:cNvSpPr>
          <p:nvPr/>
        </p:nvSpPr>
        <p:spPr bwMode="auto">
          <a:xfrm>
            <a:off x="6334125" y="3629025"/>
            <a:ext cx="866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endParaRPr kumimoji="1" lang="zh-CN" altLang="en-US" sz="1800" b="1" i="1">
              <a:solidFill>
                <a:srgbClr val="666699"/>
              </a:solidFill>
              <a:latin typeface="Comic Sans MS" pitchFamily="2" charset="0"/>
              <a:ea typeface="微软雅黑" pitchFamily="34" charset="-122"/>
            </a:endParaRPr>
          </a:p>
        </p:txBody>
      </p:sp>
      <p:sp>
        <p:nvSpPr>
          <p:cNvPr id="15" name="Text Box 12"/>
          <p:cNvSpPr txBox="1">
            <a:spLocks noChangeArrowheads="1"/>
          </p:cNvSpPr>
          <p:nvPr/>
        </p:nvSpPr>
        <p:spPr bwMode="auto">
          <a:xfrm>
            <a:off x="6164263" y="3324225"/>
            <a:ext cx="9223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en-US" altLang="zh-CN" b="1" i="1" dirty="0">
                <a:solidFill>
                  <a:srgbClr val="0033CC"/>
                </a:solidFill>
                <a:latin typeface="Comic Sans MS" pitchFamily="2" charset="0"/>
                <a:ea typeface="微软雅黑" pitchFamily="34" charset="-122"/>
              </a:rPr>
              <a:t>0220CH</a:t>
            </a:r>
            <a:endParaRPr kumimoji="1" lang="en-US" altLang="zh-CN" b="1" i="1" dirty="0">
              <a:solidFill>
                <a:srgbClr val="0033CC"/>
              </a:solidFill>
              <a:latin typeface="Comic Sans MS" pitchFamily="2" charset="0"/>
              <a:ea typeface="微软雅黑" pitchFamily="34" charset="-122"/>
            </a:endParaRPr>
          </a:p>
        </p:txBody>
      </p:sp>
      <p:sp>
        <p:nvSpPr>
          <p:cNvPr id="16" name="Text Box 13"/>
          <p:cNvSpPr txBox="1">
            <a:spLocks noChangeArrowheads="1"/>
          </p:cNvSpPr>
          <p:nvPr/>
        </p:nvSpPr>
        <p:spPr bwMode="auto">
          <a:xfrm>
            <a:off x="2006600" y="6248400"/>
            <a:ext cx="5934075"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dirty="0">
                <a:ln>
                  <a:noFill/>
                </a:ln>
                <a:solidFill>
                  <a:srgbClr val="006600"/>
                </a:solidFill>
                <a:effectLst/>
                <a:uLnTx/>
                <a:uFillTx/>
                <a:latin typeface="Comic Sans MS" pitchFamily="2" charset="0"/>
                <a:ea typeface="微软雅黑" pitchFamily="34" charset="-122"/>
              </a:rPr>
              <a:t>0000 001</a:t>
            </a:r>
            <a:r>
              <a:rPr kumimoji="1" lang="en-US" altLang="zh-CN" sz="2000" b="1" i="0" u="none" strike="noStrike" kern="0" cap="none" spc="0" normalizeH="0" baseline="0" noProof="0" dirty="0">
                <a:ln>
                  <a:noFill/>
                </a:ln>
                <a:solidFill>
                  <a:srgbClr val="CC0000"/>
                </a:solidFill>
                <a:effectLst/>
                <a:uLnTx/>
                <a:uFillTx/>
                <a:latin typeface="Comic Sans MS" pitchFamily="2" charset="0"/>
                <a:ea typeface="微软雅黑" pitchFamily="34" charset="-122"/>
              </a:rPr>
              <a:t>0 001</a:t>
            </a: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rPr>
              <a:t>0 0000 1100B </a:t>
            </a:r>
            <a:r>
              <a:rPr kumimoji="1" lang="zh-CN" altLang="en-US" sz="20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是</a:t>
            </a:r>
            <a:r>
              <a:rPr kumimoji="1" lang="en-US" altLang="zh-CN" sz="20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1</a:t>
            </a:r>
            <a:r>
              <a:rPr kumimoji="1" lang="zh-CN" altLang="en-US" sz="20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号块</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rPr>
              <a:t>群中的</a:t>
            </a: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rPr>
              <a:t>0001</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rPr>
              <a:t>块（</a:t>
            </a:r>
            <a:r>
              <a:rPr kumimoji="1" lang="zh-CN" altLang="en-US" sz="20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即</a:t>
            </a:r>
            <a:r>
              <a:rPr kumimoji="1" lang="en-US" altLang="zh-CN" sz="20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17</a:t>
            </a:r>
            <a:r>
              <a:rPr kumimoji="1" lang="zh-CN" altLang="en-US" sz="20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号块</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rPr>
              <a:t>）</a:t>
            </a:r>
            <a:r>
              <a:rPr kumimoji="1" lang="zh-CN" altLang="en-US" sz="20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中</a:t>
            </a:r>
            <a:r>
              <a:rPr kumimoji="1" lang="en-US" altLang="zh-CN" sz="20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12</a:t>
            </a:r>
            <a:r>
              <a:rPr kumimoji="1" lang="zh-CN" altLang="en-US" sz="2000" b="1" kern="0" dirty="0">
                <a:solidFill>
                  <a:srgbClr val="0000FF"/>
                </a:solidFill>
                <a:latin typeface="Comic Sans MS" pitchFamily="2" charset="0"/>
                <a:ea typeface="微软雅黑" pitchFamily="34" charset="-122"/>
              </a:rPr>
              <a:t>号</a:t>
            </a:r>
            <a:r>
              <a:rPr kumimoji="1" lang="zh-CN" altLang="en-US" sz="20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单元</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rPr>
              <a:t>！</a:t>
            </a:r>
            <a:endPar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endParaRPr>
          </a:p>
        </p:txBody>
      </p:sp>
      <p:sp>
        <p:nvSpPr>
          <p:cNvPr id="17" name="Rectangle 14"/>
          <p:cNvSpPr>
            <a:spLocks noChangeArrowheads="1"/>
          </p:cNvSpPr>
          <p:nvPr/>
        </p:nvSpPr>
        <p:spPr bwMode="auto">
          <a:xfrm>
            <a:off x="7200900" y="3295263"/>
            <a:ext cx="790575" cy="276999"/>
          </a:xfrm>
          <a:prstGeom prst="rect">
            <a:avLst/>
          </a:prstGeom>
          <a:solidFill>
            <a:srgbClr val="7030A0">
              <a:alpha val="40000"/>
            </a:srgbClr>
          </a:solidFill>
          <a:ln>
            <a:noFill/>
          </a:ln>
        </p:spPr>
        <p:txBody>
          <a:bodyPr lIns="0" tIns="0" rIns="0" bIns="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endParaRPr kumimoji="1" lang="zh-CN" altLang="en-US" sz="1800" b="1" i="1">
              <a:solidFill>
                <a:srgbClr val="666699"/>
              </a:solidFill>
              <a:latin typeface="Comic Sans MS" pitchFamily="2" charset="0"/>
              <a:ea typeface="微软雅黑" pitchFamily="34" charset="-122"/>
            </a:endParaRPr>
          </a:p>
        </p:txBody>
      </p:sp>
      <p:sp>
        <p:nvSpPr>
          <p:cNvPr id="18" name="Rectangle 15"/>
          <p:cNvSpPr>
            <a:spLocks noChangeArrowheads="1"/>
          </p:cNvSpPr>
          <p:nvPr/>
        </p:nvSpPr>
        <p:spPr bwMode="auto">
          <a:xfrm>
            <a:off x="3255963" y="2712651"/>
            <a:ext cx="762000" cy="276999"/>
          </a:xfrm>
          <a:prstGeom prst="rect">
            <a:avLst/>
          </a:prstGeom>
          <a:solidFill>
            <a:srgbClr val="7030A0">
              <a:alpha val="40000"/>
            </a:srgbClr>
          </a:solidFill>
          <a:ln>
            <a:noFill/>
          </a:ln>
        </p:spPr>
        <p:txBody>
          <a:bodyPr lIns="0" tIns="0" rIns="0" bIns="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endParaRPr kumimoji="1" lang="zh-CN" altLang="en-US" sz="1800" b="1" i="1">
              <a:solidFill>
                <a:srgbClr val="666699"/>
              </a:solidFill>
              <a:latin typeface="Comic Sans MS" pitchFamily="2" charset="0"/>
              <a:ea typeface="微软雅黑" pitchFamily="34" charset="-122"/>
            </a:endParaRPr>
          </a:p>
        </p:txBody>
      </p:sp>
      <p:sp>
        <p:nvSpPr>
          <p:cNvPr id="19" name="Rectangle 17"/>
          <p:cNvSpPr>
            <a:spLocks noChangeArrowheads="1"/>
          </p:cNvSpPr>
          <p:nvPr/>
        </p:nvSpPr>
        <p:spPr bwMode="auto">
          <a:xfrm>
            <a:off x="2592388" y="2779713"/>
            <a:ext cx="8864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en-US" altLang="zh-CN" b="1">
                <a:solidFill>
                  <a:srgbClr val="FF0000"/>
                </a:solidFill>
                <a:latin typeface="Comic Sans MS" pitchFamily="2" charset="0"/>
                <a:ea typeface="微软雅黑" pitchFamily="34" charset="-122"/>
              </a:rPr>
              <a:t>0000001</a:t>
            </a:r>
            <a:endParaRPr kumimoji="1" lang="zh-CN" altLang="en-US" b="1">
              <a:solidFill>
                <a:srgbClr val="FF0000"/>
              </a:solidFill>
              <a:latin typeface="Comic Sans MS" pitchFamily="2" charset="0"/>
              <a:ea typeface="微软雅黑" pitchFamily="34" charset="-122"/>
            </a:endParaRPr>
          </a:p>
        </p:txBody>
      </p:sp>
      <p:sp>
        <p:nvSpPr>
          <p:cNvPr id="20" name="TextBox 14"/>
          <p:cNvSpPr txBox="1"/>
          <p:nvPr/>
        </p:nvSpPr>
        <p:spPr>
          <a:xfrm>
            <a:off x="3581400" y="5133975"/>
            <a:ext cx="990600" cy="230188"/>
          </a:xfrm>
          <a:prstGeom prst="rect">
            <a:avLst/>
          </a:prstGeom>
          <a:solidFill>
            <a:srgbClr val="FFFFFF"/>
          </a:solidFill>
        </p:spPr>
        <p:txBody>
          <a:bodyPr lIns="0" tIns="0" rIns="0" bIns="0">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1500" b="1" i="0" u="none" strike="noStrike" kern="0" cap="none" spc="0" normalizeH="0" baseline="0" noProof="0" dirty="0">
                <a:ln>
                  <a:noFill/>
                </a:ln>
                <a:solidFill>
                  <a:srgbClr val="FF0000"/>
                </a:solidFill>
                <a:effectLst/>
                <a:uLnTx/>
                <a:uFillTx/>
                <a:latin typeface="Comic Sans MS" pitchFamily="2" charset="0"/>
                <a:ea typeface="微软雅黑" pitchFamily="34" charset="-122"/>
              </a:rPr>
              <a:t>Cache</a:t>
            </a:r>
            <a:r>
              <a:rPr kumimoji="1" lang="zh-CN" altLang="en-US" sz="1500" b="1" i="0" u="none" strike="noStrike" kern="0" cap="none" spc="0" normalizeH="0" baseline="0" noProof="0" dirty="0">
                <a:ln>
                  <a:noFill/>
                </a:ln>
                <a:solidFill>
                  <a:srgbClr val="FF0000"/>
                </a:solidFill>
                <a:effectLst/>
                <a:uLnTx/>
                <a:uFillTx/>
                <a:latin typeface="Comic Sans MS" pitchFamily="2" charset="0"/>
                <a:ea typeface="微软雅黑" pitchFamily="34" charset="-122"/>
              </a:rPr>
              <a:t>索引</a:t>
            </a:r>
            <a:endParaRPr kumimoji="1" lang="zh-CN" altLang="en-US" sz="1500" b="1" i="0" u="none" strike="noStrike" kern="0" cap="none" spc="0" normalizeH="0" baseline="0" noProof="0" dirty="0">
              <a:ln>
                <a:noFill/>
              </a:ln>
              <a:solidFill>
                <a:srgbClr val="FF0000"/>
              </a:solidFill>
              <a:effectLst/>
              <a:uLnTx/>
              <a:uFillTx/>
              <a:latin typeface="Comic Sans MS" pitchFamily="2" charset="0"/>
              <a:ea typeface="微软雅黑" pitchFamily="34" charset="-122"/>
            </a:endParaRPr>
          </a:p>
        </p:txBody>
      </p:sp>
      <p:grpSp>
        <p:nvGrpSpPr>
          <p:cNvPr id="21" name="组合 23"/>
          <p:cNvGrpSpPr/>
          <p:nvPr/>
        </p:nvGrpSpPr>
        <p:grpSpPr bwMode="auto">
          <a:xfrm>
            <a:off x="2457450" y="5499100"/>
            <a:ext cx="2609850" cy="855663"/>
            <a:chOff x="2456765" y="5499230"/>
            <a:chExt cx="2610290" cy="855096"/>
          </a:xfrm>
        </p:grpSpPr>
        <p:cxnSp>
          <p:nvCxnSpPr>
            <p:cNvPr id="22" name="直接箭头连接符 16"/>
            <p:cNvCxnSpPr>
              <a:cxnSpLocks noChangeShapeType="1"/>
            </p:cNvCxnSpPr>
            <p:nvPr/>
          </p:nvCxnSpPr>
          <p:spPr bwMode="auto">
            <a:xfrm flipV="1">
              <a:off x="2456765" y="5634245"/>
              <a:ext cx="450050" cy="630070"/>
            </a:xfrm>
            <a:prstGeom prst="straightConnector1">
              <a:avLst/>
            </a:prstGeom>
            <a:noFill/>
            <a:ln w="38100" algn="ctr">
              <a:solidFill>
                <a:srgbClr val="008000"/>
              </a:solidFill>
              <a:round/>
              <a:tailEnd type="arrow" w="med" len="med"/>
            </a:ln>
            <a:extLst>
              <a:ext uri="{909E8E84-426E-40DD-AFC4-6F175D3DCCD1}">
                <a14:hiddenFill xmlns:a14="http://schemas.microsoft.com/office/drawing/2010/main">
                  <a:noFill/>
                </a14:hiddenFill>
              </a:ext>
            </a:extLst>
          </p:spPr>
        </p:cxnSp>
        <p:cxnSp>
          <p:nvCxnSpPr>
            <p:cNvPr id="23" name="直接箭头连接符 17"/>
            <p:cNvCxnSpPr>
              <a:cxnSpLocks noChangeShapeType="1"/>
            </p:cNvCxnSpPr>
            <p:nvPr/>
          </p:nvCxnSpPr>
          <p:spPr bwMode="auto">
            <a:xfrm flipV="1">
              <a:off x="3311860" y="5544235"/>
              <a:ext cx="495055" cy="765085"/>
            </a:xfrm>
            <a:prstGeom prst="straightConnector1">
              <a:avLst/>
            </a:prstGeom>
            <a:noFill/>
            <a:ln w="38100"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24" name="直接箭头连接符 19"/>
            <p:cNvCxnSpPr>
              <a:cxnSpLocks noChangeShapeType="1"/>
            </p:cNvCxnSpPr>
            <p:nvPr/>
          </p:nvCxnSpPr>
          <p:spPr bwMode="auto">
            <a:xfrm flipV="1">
              <a:off x="4481990" y="5499230"/>
              <a:ext cx="585065" cy="855096"/>
            </a:xfrm>
            <a:prstGeom prst="straightConnector1">
              <a:avLst/>
            </a:prstGeom>
            <a:noFill/>
            <a:ln w="38100" algn="ctr">
              <a:solidFill>
                <a:srgbClr val="063DE8"/>
              </a:solidFill>
              <a:round/>
              <a:tailEnd type="arrow"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blinds(horizontal)">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5" grpId="0"/>
      <p:bldP spid="16" grpId="0" animBg="1"/>
      <p:bldP spid="17" grpId="0" animBg="1"/>
      <p:bldP spid="18" grpId="0" animBg="1"/>
      <p:bldP spid="19" grpId="0"/>
      <p:bldP spid="2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7.6.3 Cache</a:t>
            </a:r>
            <a:r>
              <a:rPr lang="zh-CN" altLang="en-US" dirty="0"/>
              <a:t>行和主存块之间的映射方式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1. </a:t>
            </a:r>
            <a:r>
              <a:rPr lang="zh-CN" altLang="en-US" sz="2200" b="1" dirty="0">
                <a:solidFill>
                  <a:srgbClr val="063DE8"/>
                </a:solidFill>
                <a:latin typeface="Comic Sans MS" pitchFamily="2" charset="0"/>
                <a:ea typeface="微软雅黑" pitchFamily="34" charset="-122"/>
              </a:rPr>
              <a:t>直接映射：</a:t>
            </a:r>
            <a:r>
              <a:rPr lang="en-US" altLang="zh-CN" sz="2200" b="1" dirty="0">
                <a:solidFill>
                  <a:srgbClr val="FF0000"/>
                </a:solidFill>
                <a:latin typeface="Comic Sans MS" pitchFamily="2" charset="0"/>
                <a:ea typeface="微软雅黑" pitchFamily="34" charset="-122"/>
              </a:rPr>
              <a:t>CPU</a:t>
            </a:r>
            <a:r>
              <a:rPr lang="zh-CN" altLang="en-US" sz="2200" b="1" dirty="0">
                <a:solidFill>
                  <a:srgbClr val="FF0000"/>
                </a:solidFill>
                <a:latin typeface="Comic Sans MS" pitchFamily="2" charset="0"/>
                <a:ea typeface="微软雅黑" pitchFamily="34" charset="-122"/>
              </a:rPr>
              <a:t>访存过程如下</a:t>
            </a:r>
            <a:endParaRPr lang="zh-CN" altLang="en-US" sz="2200" b="1" dirty="0">
              <a:solidFill>
                <a:srgbClr val="FF0000"/>
              </a:solidFill>
              <a:latin typeface="Comic Sans MS" pitchFamily="2" charset="0"/>
              <a:ea typeface="微软雅黑" pitchFamily="34" charset="-122"/>
            </a:endParaRPr>
          </a:p>
        </p:txBody>
      </p:sp>
      <p:sp>
        <p:nvSpPr>
          <p:cNvPr id="7" name="矩形 6"/>
          <p:cNvSpPr/>
          <p:nvPr/>
        </p:nvSpPr>
        <p:spPr>
          <a:xfrm>
            <a:off x="539552" y="2504941"/>
            <a:ext cx="8208912" cy="3516347"/>
          </a:xfrm>
          <a:prstGeom prst="rect">
            <a:avLst/>
          </a:prstGeom>
        </p:spPr>
        <p:txBody>
          <a:bodyPr wrap="square">
            <a:spAutoFit/>
          </a:bodyPr>
          <a:lstStyle/>
          <a:p>
            <a:pPr marL="457200" indent="-457200" eaLnBrk="1" hangingPunct="1">
              <a:lnSpc>
                <a:spcPct val="125000"/>
              </a:lnSpc>
              <a:spcBef>
                <a:spcPts val="600"/>
              </a:spcBef>
              <a:buFont typeface="+mj-ea"/>
              <a:buAutoNum type="circleNumDbPlain"/>
              <a:defRPr/>
            </a:pPr>
            <a:r>
              <a:rPr kumimoji="1" lang="zh-CN" altLang="en-US" sz="2200" dirty="0">
                <a:latin typeface="Comic Sans MS" pitchFamily="2" charset="0"/>
                <a:ea typeface="微软雅黑" pitchFamily="34" charset="-122"/>
                <a:cs typeface="Arial" charset="0"/>
              </a:rPr>
              <a:t>根据访存地址中的</a:t>
            </a:r>
            <a:r>
              <a:rPr kumimoji="1" lang="en-US" altLang="zh-CN" sz="2200" dirty="0">
                <a:latin typeface="Comic Sans MS" pitchFamily="2" charset="0"/>
                <a:ea typeface="微软雅黑" pitchFamily="34" charset="-122"/>
                <a:cs typeface="Arial" charset="0"/>
              </a:rPr>
              <a:t>Cache</a:t>
            </a:r>
            <a:r>
              <a:rPr lang="zh-CN" altLang="en-US" sz="2200" dirty="0">
                <a:solidFill>
                  <a:srgbClr val="AC0400"/>
                </a:solidFill>
                <a:latin typeface="Comic Sans MS" pitchFamily="2" charset="0"/>
                <a:ea typeface="微软雅黑" pitchFamily="34" charset="-122"/>
              </a:rPr>
              <a:t>槽号</a:t>
            </a:r>
            <a:r>
              <a:rPr kumimoji="1" lang="zh-CN" altLang="en-US" sz="2200" dirty="0">
                <a:latin typeface="Comic Sans MS" pitchFamily="2" charset="0"/>
                <a:ea typeface="微软雅黑" pitchFamily="34" charset="-122"/>
                <a:cs typeface="Arial" charset="0"/>
              </a:rPr>
              <a:t>找到</a:t>
            </a:r>
            <a:r>
              <a:rPr kumimoji="1" lang="en-US" altLang="zh-CN" sz="2200" dirty="0">
                <a:latin typeface="Comic Sans MS" pitchFamily="2" charset="0"/>
                <a:ea typeface="微软雅黑" pitchFamily="34" charset="-122"/>
                <a:cs typeface="Arial" charset="0"/>
              </a:rPr>
              <a:t>Cache</a:t>
            </a:r>
            <a:r>
              <a:rPr kumimoji="1" lang="zh-CN" altLang="en-US" sz="2200" dirty="0">
                <a:latin typeface="Comic Sans MS" pitchFamily="2" charset="0"/>
                <a:ea typeface="微软雅黑" pitchFamily="34" charset="-122"/>
                <a:cs typeface="Arial" charset="0"/>
              </a:rPr>
              <a:t>相应的槽，然后取出该槽的标记；</a:t>
            </a:r>
            <a:endParaRPr kumimoji="1" lang="en-US" altLang="zh-CN" sz="2200" dirty="0">
              <a:latin typeface="Comic Sans MS" pitchFamily="2" charset="0"/>
              <a:ea typeface="微软雅黑" pitchFamily="34" charset="-122"/>
              <a:cs typeface="Arial" charset="0"/>
            </a:endParaRPr>
          </a:p>
          <a:p>
            <a:pPr marL="457200" indent="-457200" eaLnBrk="1" hangingPunct="1">
              <a:lnSpc>
                <a:spcPct val="125000"/>
              </a:lnSpc>
              <a:spcBef>
                <a:spcPts val="600"/>
              </a:spcBef>
              <a:buFont typeface="+mj-lt"/>
              <a:buAutoNum type="circleNumDbPlain"/>
              <a:defRPr/>
            </a:pPr>
            <a:r>
              <a:rPr kumimoji="1" lang="zh-CN" altLang="en-US" sz="2200" dirty="0">
                <a:latin typeface="Comic Sans MS" pitchFamily="2" charset="0"/>
                <a:ea typeface="微软雅黑" pitchFamily="34" charset="-122"/>
                <a:cs typeface="Arial" charset="0"/>
              </a:rPr>
              <a:t>将取出的标记与访存地址中的高位主存标记比较；</a:t>
            </a:r>
            <a:endParaRPr kumimoji="1" lang="en-US" altLang="zh-CN" sz="2200" dirty="0">
              <a:latin typeface="Comic Sans MS" pitchFamily="2" charset="0"/>
              <a:ea typeface="微软雅黑" pitchFamily="34" charset="-122"/>
              <a:cs typeface="Arial" charset="0"/>
            </a:endParaRPr>
          </a:p>
          <a:p>
            <a:pPr marL="756285" lvl="1" indent="-457200" eaLnBrk="1" hangingPunct="1">
              <a:lnSpc>
                <a:spcPct val="125000"/>
              </a:lnSpc>
              <a:spcBef>
                <a:spcPts val="600"/>
              </a:spcBef>
              <a:buFont typeface="+mj-ea"/>
              <a:buAutoNum type="circleNumDbPlain"/>
              <a:defRPr/>
            </a:pPr>
            <a:r>
              <a:rPr lang="zh-CN" altLang="en-US" sz="2000" dirty="0">
                <a:latin typeface="Comic Sans MS" pitchFamily="2" charset="0"/>
                <a:ea typeface="微软雅黑" pitchFamily="34" charset="-122"/>
              </a:rPr>
              <a:t>若</a:t>
            </a:r>
            <a:r>
              <a:rPr lang="zh-CN" altLang="en-US" sz="2000" dirty="0">
                <a:solidFill>
                  <a:srgbClr val="AC0400"/>
                </a:solidFill>
                <a:latin typeface="Comic Sans MS" pitchFamily="2" charset="0"/>
                <a:ea typeface="微软雅黑" pitchFamily="34" charset="-122"/>
              </a:rPr>
              <a:t>相等并有效位为</a:t>
            </a:r>
            <a:r>
              <a:rPr lang="en-US" altLang="zh-CN" sz="2000" dirty="0">
                <a:solidFill>
                  <a:srgbClr val="AC0400"/>
                </a:solidFill>
                <a:latin typeface="Comic Sans MS" pitchFamily="2" charset="0"/>
                <a:ea typeface="微软雅黑" pitchFamily="34" charset="-122"/>
              </a:rPr>
              <a:t>1</a:t>
            </a:r>
            <a:r>
              <a:rPr lang="zh-CN" altLang="en-US" sz="2000" dirty="0">
                <a:latin typeface="Comic Sans MS" pitchFamily="2" charset="0"/>
                <a:ea typeface="微软雅黑" pitchFamily="34" charset="-122"/>
              </a:rPr>
              <a:t>，则访问</a:t>
            </a:r>
            <a:r>
              <a:rPr lang="en-US" altLang="zh-CN" sz="2000" dirty="0">
                <a:latin typeface="Comic Sans MS" pitchFamily="2" charset="0"/>
                <a:ea typeface="微软雅黑" pitchFamily="34" charset="-122"/>
              </a:rPr>
              <a:t>cache</a:t>
            </a:r>
            <a:r>
              <a:rPr lang="zh-CN" altLang="en-US" sz="2000" dirty="0">
                <a:latin typeface="Comic Sans MS" pitchFamily="2" charset="0"/>
                <a:ea typeface="微软雅黑" pitchFamily="34" charset="-122"/>
              </a:rPr>
              <a:t>命中，此时再根据低位块内地址，从</a:t>
            </a:r>
            <a:r>
              <a:rPr lang="en-US" altLang="zh-CN" sz="2000" dirty="0">
                <a:latin typeface="Comic Sans MS" pitchFamily="2" charset="0"/>
                <a:ea typeface="微软雅黑" pitchFamily="34" charset="-122"/>
              </a:rPr>
              <a:t>Cache</a:t>
            </a:r>
            <a:r>
              <a:rPr lang="zh-CN" altLang="en-US" sz="2000" dirty="0">
                <a:latin typeface="Comic Sans MS" pitchFamily="2" charset="0"/>
                <a:ea typeface="微软雅黑" pitchFamily="34" charset="-122"/>
              </a:rPr>
              <a:t>中的这一槽中取出块内地址指出的那个单元送</a:t>
            </a:r>
            <a:r>
              <a:rPr lang="en-US" altLang="zh-CN" sz="2000" dirty="0">
                <a:latin typeface="Comic Sans MS" pitchFamily="2" charset="0"/>
                <a:ea typeface="微软雅黑" pitchFamily="34" charset="-122"/>
              </a:rPr>
              <a:t>CPU;</a:t>
            </a:r>
            <a:endParaRPr lang="en-US" altLang="zh-CN" sz="2000" dirty="0">
              <a:latin typeface="Comic Sans MS" pitchFamily="2" charset="0"/>
              <a:ea typeface="微软雅黑" pitchFamily="34" charset="-122"/>
            </a:endParaRPr>
          </a:p>
          <a:p>
            <a:pPr marL="756285" lvl="1" indent="-457200" eaLnBrk="1" hangingPunct="1">
              <a:lnSpc>
                <a:spcPct val="125000"/>
              </a:lnSpc>
              <a:spcBef>
                <a:spcPts val="600"/>
              </a:spcBef>
              <a:buFont typeface="+mj-ea"/>
              <a:buAutoNum type="circleNumDbPlain"/>
              <a:defRPr/>
            </a:pPr>
            <a:r>
              <a:rPr kumimoji="1" lang="zh-CN" altLang="en-US" sz="2000" dirty="0">
                <a:latin typeface="Comic Sans MS" pitchFamily="2" charset="0"/>
                <a:ea typeface="微软雅黑" pitchFamily="34" charset="-122"/>
                <a:cs typeface="Arial" charset="0"/>
              </a:rPr>
              <a:t>若</a:t>
            </a:r>
            <a:r>
              <a:rPr lang="zh-CN" altLang="en-US" sz="2000" dirty="0">
                <a:solidFill>
                  <a:srgbClr val="AC0400"/>
                </a:solidFill>
                <a:latin typeface="Comic Sans MS" pitchFamily="2" charset="0"/>
                <a:ea typeface="微软雅黑" pitchFamily="34" charset="-122"/>
              </a:rPr>
              <a:t>不相等或有效位为</a:t>
            </a:r>
            <a:r>
              <a:rPr lang="en-US" altLang="zh-CN" sz="2000" dirty="0">
                <a:solidFill>
                  <a:srgbClr val="AC0400"/>
                </a:solidFill>
                <a:latin typeface="Comic Sans MS" pitchFamily="2" charset="0"/>
                <a:ea typeface="微软雅黑" pitchFamily="34" charset="-122"/>
              </a:rPr>
              <a:t>0</a:t>
            </a:r>
            <a:r>
              <a:rPr kumimoji="1" lang="zh-CN" altLang="en-US" sz="2000" dirty="0">
                <a:latin typeface="Comic Sans MS" pitchFamily="2" charset="0"/>
                <a:ea typeface="微软雅黑" pitchFamily="34" charset="-122"/>
                <a:cs typeface="Arial" charset="0"/>
              </a:rPr>
              <a:t>，则不命中，此时则从主存把该单元所在的块调入</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对应的槽中，将有效位置</a:t>
            </a:r>
            <a:r>
              <a:rPr kumimoji="1" lang="en-US" altLang="zh-CN" sz="2000" dirty="0">
                <a:latin typeface="Comic Sans MS" pitchFamily="2" charset="0"/>
                <a:ea typeface="微软雅黑" pitchFamily="34" charset="-122"/>
                <a:cs typeface="Arial" charset="0"/>
              </a:rPr>
              <a:t>1</a:t>
            </a:r>
            <a:r>
              <a:rPr kumimoji="1" lang="zh-CN" altLang="en-US" sz="2000" dirty="0">
                <a:latin typeface="Comic Sans MS" pitchFamily="2" charset="0"/>
                <a:ea typeface="微软雅黑" pitchFamily="34" charset="-122"/>
                <a:cs typeface="Arial" charset="0"/>
              </a:rPr>
              <a:t>，并将标记设置为地址中的高位主存标记，同时将该单元中的内容送</a:t>
            </a:r>
            <a:r>
              <a:rPr kumimoji="1" lang="en-US" altLang="zh-CN" sz="2000" dirty="0">
                <a:latin typeface="Comic Sans MS" pitchFamily="2" charset="0"/>
                <a:ea typeface="微软雅黑" pitchFamily="34" charset="-122"/>
                <a:cs typeface="Arial" charset="0"/>
              </a:rPr>
              <a:t>CPU</a:t>
            </a:r>
            <a:r>
              <a:rPr kumimoji="1" lang="zh-CN" altLang="en-US" sz="2000" dirty="0">
                <a:latin typeface="Comic Sans MS" pitchFamily="2" charset="0"/>
                <a:ea typeface="微软雅黑" pitchFamily="34" charset="-122"/>
                <a:cs typeface="Arial" charset="0"/>
              </a:rPr>
              <a:t>。</a:t>
            </a:r>
            <a:endParaRPr kumimoji="1" lang="zh-CN" altLang="en-US" sz="2000" dirty="0">
              <a:latin typeface="Comic Sans MS" pitchFamily="2" charset="0"/>
              <a:ea typeface="微软雅黑" pitchFamily="34" charset="-122"/>
              <a:cs typeface="Arial" charset="0"/>
            </a:endParaRPr>
          </a:p>
        </p:txBody>
      </p:sp>
      <p:pic>
        <p:nvPicPr>
          <p:cNvPr id="10"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292080" y="755154"/>
            <a:ext cx="334327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7.6.3 Cache</a:t>
            </a:r>
            <a:r>
              <a:rPr lang="zh-CN" altLang="en-US" dirty="0"/>
              <a:t>行和主存块之间的映射方式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1. </a:t>
            </a:r>
            <a:r>
              <a:rPr lang="zh-CN" altLang="en-US" sz="2200" b="1" dirty="0">
                <a:solidFill>
                  <a:srgbClr val="063DE8"/>
                </a:solidFill>
                <a:latin typeface="Comic Sans MS" pitchFamily="2" charset="0"/>
                <a:ea typeface="微软雅黑" pitchFamily="34" charset="-122"/>
              </a:rPr>
              <a:t>直接映射</a:t>
            </a:r>
            <a:endParaRPr lang="zh-CN" altLang="en-US" sz="2200" b="1" dirty="0">
              <a:solidFill>
                <a:srgbClr val="063DE8"/>
              </a:solidFill>
              <a:latin typeface="Comic Sans MS" pitchFamily="2" charset="0"/>
              <a:ea typeface="微软雅黑" pitchFamily="34" charset="-122"/>
            </a:endParaRPr>
          </a:p>
        </p:txBody>
      </p:sp>
      <p:sp>
        <p:nvSpPr>
          <p:cNvPr id="8" name="Rectangle 3"/>
          <p:cNvSpPr txBox="1">
            <a:spLocks noChangeArrowheads="1"/>
          </p:cNvSpPr>
          <p:nvPr/>
        </p:nvSpPr>
        <p:spPr bwMode="auto">
          <a:xfrm>
            <a:off x="114935" y="1624418"/>
            <a:ext cx="8937625" cy="130052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200" b="1" kern="1200">
                <a:solidFill>
                  <a:schemeClr val="tx1"/>
                </a:solidFill>
                <a:latin typeface="Comic Sans MS" pitchFamily="2" charset="0"/>
                <a:ea typeface="微软雅黑" pitchFamily="34" charset="-122"/>
                <a:cs typeface="+mn-cs"/>
              </a:defRPr>
            </a:lvl1pPr>
            <a:lvl2pPr marL="742950" indent="-285750" algn="l" rtl="0" eaLnBrk="0" fontAlgn="base" hangingPunct="0">
              <a:spcBef>
                <a:spcPct val="20000"/>
              </a:spcBef>
              <a:spcAft>
                <a:spcPct val="0"/>
              </a:spcAft>
              <a:buClr>
                <a:srgbClr val="FF0000"/>
              </a:buClr>
              <a:buFont typeface="Wingdings" charset="2"/>
              <a:buChar char="n"/>
              <a:defRPr sz="2000" b="0" kern="1200">
                <a:solidFill>
                  <a:schemeClr val="tx1"/>
                </a:solidFill>
                <a:latin typeface="Comic Sans MS" pitchFamily="2" charset="0"/>
                <a:ea typeface="微软雅黑" pitchFamily="34" charset="-122"/>
                <a:cs typeface="+mn-cs"/>
              </a:defRPr>
            </a:lvl2pPr>
            <a:lvl3pPr marL="1143000" indent="-228600" algn="l" rtl="0" eaLnBrk="0" fontAlgn="base" hangingPunct="0">
              <a:spcBef>
                <a:spcPct val="20000"/>
              </a:spcBef>
              <a:spcAft>
                <a:spcPct val="0"/>
              </a:spcAft>
              <a:buClr>
                <a:srgbClr val="FF0000"/>
              </a:buClr>
              <a:buFont typeface="Wingdings" charset="2"/>
              <a:buChar char="p"/>
              <a:defRPr sz="2000" b="0" kern="1200">
                <a:solidFill>
                  <a:schemeClr val="tx1"/>
                </a:solidFill>
                <a:latin typeface="Comic Sans MS" pitchFamily="2" charset="0"/>
                <a:ea typeface="微软雅黑" pitchFamily="34" charset="-122"/>
                <a:cs typeface="+mn-cs"/>
              </a:defRPr>
            </a:lvl3pPr>
            <a:lvl4pPr marL="1600200" indent="-228600" algn="l" rtl="0" eaLnBrk="0" fontAlgn="base" hangingPunct="0">
              <a:spcBef>
                <a:spcPct val="20000"/>
              </a:spcBef>
              <a:spcAft>
                <a:spcPct val="0"/>
              </a:spcAft>
              <a:buClr>
                <a:srgbClr val="FF0000"/>
              </a:buClr>
              <a:buFont typeface="Wingdings" charset="2"/>
              <a:buChar char="Ø"/>
              <a:defRPr sz="2000" b="0" kern="1200">
                <a:solidFill>
                  <a:schemeClr val="tx1"/>
                </a:solidFill>
                <a:latin typeface="Comic Sans MS" pitchFamily="2" charset="0"/>
                <a:ea typeface="微软雅黑" pitchFamily="34" charset="-122"/>
                <a:cs typeface="+mn-cs"/>
              </a:defRPr>
            </a:lvl4pPr>
            <a:lvl5pPr marL="2057400" indent="-228600" algn="l" rtl="0" eaLnBrk="0" fontAlgn="base" hangingPunct="0">
              <a:spcBef>
                <a:spcPct val="20000"/>
              </a:spcBef>
              <a:spcAft>
                <a:spcPct val="0"/>
              </a:spcAft>
              <a:buClr>
                <a:srgbClr val="FF0000"/>
              </a:buClr>
              <a:buFont typeface="Wingdings" charset="2"/>
              <a:buChar char="Ø"/>
              <a:defRPr sz="2000" b="0" kern="1200">
                <a:solidFill>
                  <a:schemeClr val="tx1"/>
                </a:solidFill>
                <a:latin typeface="Comic Sans MS" pitchFamily="2" charset="0"/>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marL="0" eaLnBrk="1" hangingPunct="1">
              <a:spcBef>
                <a:spcPct val="0"/>
              </a:spcBef>
              <a:buFontTx/>
              <a:buNone/>
            </a:pPr>
            <a:r>
              <a:rPr lang="zh-CN" altLang="en-US" sz="2000" dirty="0"/>
              <a:t>例</a:t>
            </a:r>
            <a:r>
              <a:rPr lang="en-US" altLang="zh-CN" sz="2000" dirty="0"/>
              <a:t>1</a:t>
            </a:r>
            <a:r>
              <a:rPr lang="zh-CN" altLang="en-US" sz="2000" dirty="0"/>
              <a:t>：假定主存和</a:t>
            </a:r>
            <a:r>
              <a:rPr lang="en-US" altLang="zh-CN" sz="2000" dirty="0"/>
              <a:t>Cache</a:t>
            </a:r>
            <a:r>
              <a:rPr lang="zh-CN" altLang="en-US" sz="2000" dirty="0"/>
              <a:t>之间采用直接映射方式，块大小为</a:t>
            </a:r>
            <a:r>
              <a:rPr lang="en-US" altLang="zh-CN" sz="2000" dirty="0"/>
              <a:t>16B</a:t>
            </a:r>
            <a:r>
              <a:rPr lang="zh-CN" altLang="en-US" sz="2000" dirty="0"/>
              <a:t>。</a:t>
            </a:r>
            <a:r>
              <a:rPr lang="en-US" altLang="zh-CN" sz="2000" dirty="0"/>
              <a:t>Cache</a:t>
            </a:r>
            <a:r>
              <a:rPr lang="zh-CN" altLang="en-US" sz="2000" dirty="0"/>
              <a:t>的数据区容量为</a:t>
            </a:r>
            <a:r>
              <a:rPr lang="en-US" altLang="zh-CN" sz="2000" dirty="0"/>
              <a:t>64KB</a:t>
            </a:r>
            <a:r>
              <a:rPr lang="zh-CN" altLang="en-US" sz="2000" dirty="0"/>
              <a:t>，主存地址为</a:t>
            </a:r>
            <a:r>
              <a:rPr lang="en-US" altLang="zh-CN" sz="2000" dirty="0"/>
              <a:t>32</a:t>
            </a:r>
            <a:r>
              <a:rPr lang="zh-CN" altLang="en-US" sz="2000" dirty="0"/>
              <a:t>位，按字节编址。要求：说明主存地址如何划分和访存过程，并计算</a:t>
            </a:r>
            <a:r>
              <a:rPr lang="en-US" altLang="zh-CN" sz="2000" dirty="0"/>
              <a:t>Cache</a:t>
            </a:r>
            <a:r>
              <a:rPr lang="zh-CN" altLang="en-US" sz="2000" dirty="0"/>
              <a:t>总容量为多少？</a:t>
            </a:r>
            <a:r>
              <a:rPr lang="en-US" altLang="zh-CN" sz="2000" dirty="0"/>
              <a:t> </a:t>
            </a:r>
            <a:endParaRPr lang="en-US" altLang="zh-CN" sz="2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7.6.3 Cache</a:t>
            </a:r>
            <a:r>
              <a:rPr lang="zh-CN" altLang="en-US" dirty="0"/>
              <a:t>行和主存块之间的映射方式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1. </a:t>
            </a:r>
            <a:r>
              <a:rPr lang="zh-CN" altLang="en-US" sz="2200" b="1" dirty="0">
                <a:solidFill>
                  <a:srgbClr val="063DE8"/>
                </a:solidFill>
                <a:latin typeface="Comic Sans MS" pitchFamily="2" charset="0"/>
                <a:ea typeface="微软雅黑" pitchFamily="34" charset="-122"/>
              </a:rPr>
              <a:t>直接映射</a:t>
            </a:r>
            <a:endParaRPr lang="zh-CN" altLang="en-US" sz="2200" b="1" dirty="0">
              <a:solidFill>
                <a:srgbClr val="063DE8"/>
              </a:solidFill>
              <a:latin typeface="Comic Sans MS" pitchFamily="2" charset="0"/>
              <a:ea typeface="微软雅黑" pitchFamily="34" charset="-122"/>
            </a:endParaRPr>
          </a:p>
        </p:txBody>
      </p:sp>
      <p:sp>
        <p:nvSpPr>
          <p:cNvPr id="10" name="Freeform 4"/>
          <p:cNvSpPr/>
          <p:nvPr/>
        </p:nvSpPr>
        <p:spPr bwMode="auto">
          <a:xfrm>
            <a:off x="1755775" y="4789264"/>
            <a:ext cx="61913" cy="55563"/>
          </a:xfrm>
          <a:custGeom>
            <a:avLst/>
            <a:gdLst>
              <a:gd name="T0" fmla="*/ 2147483646 w 31"/>
              <a:gd name="T1" fmla="*/ 0 h 31"/>
              <a:gd name="T2" fmla="*/ 0 w 31"/>
              <a:gd name="T3" fmla="*/ 0 h 31"/>
              <a:gd name="T4" fmla="*/ 2147483646 w 31"/>
              <a:gd name="T5" fmla="*/ 2147483646 h 31"/>
              <a:gd name="T6" fmla="*/ 2147483646 w 31"/>
              <a:gd name="T7" fmla="*/ 0 h 31"/>
              <a:gd name="T8" fmla="*/ 2147483646 w 31"/>
              <a:gd name="T9" fmla="*/ 0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0"/>
                </a:lnTo>
                <a:lnTo>
                  <a:pt x="14" y="31"/>
                </a:lnTo>
                <a:lnTo>
                  <a:pt x="31"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11" name="Line 6"/>
          <p:cNvSpPr>
            <a:spLocks noChangeShapeType="1"/>
          </p:cNvSpPr>
          <p:nvPr/>
        </p:nvSpPr>
        <p:spPr bwMode="auto">
          <a:xfrm>
            <a:off x="3371850" y="1988914"/>
            <a:ext cx="80963" cy="4286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12" name="Rectangle 7"/>
          <p:cNvSpPr>
            <a:spLocks noChangeArrowheads="1"/>
          </p:cNvSpPr>
          <p:nvPr/>
        </p:nvSpPr>
        <p:spPr bwMode="auto">
          <a:xfrm>
            <a:off x="3476625" y="1871439"/>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1400" b="1">
                <a:solidFill>
                  <a:srgbClr val="000000"/>
                </a:solidFill>
                <a:ea typeface="宋体" charset="-122"/>
              </a:rPr>
              <a:t>1</a:t>
            </a:r>
            <a:r>
              <a:rPr kumimoji="1" lang="en-US" altLang="zh-CN" sz="1400" b="1">
                <a:solidFill>
                  <a:srgbClr val="000000"/>
                </a:solidFill>
                <a:ea typeface="宋体" charset="-122"/>
              </a:rPr>
              <a:t>6</a:t>
            </a:r>
            <a:endParaRPr kumimoji="1" lang="en-US" altLang="zh-CN" sz="1400" b="1">
              <a:solidFill>
                <a:srgbClr val="000000"/>
              </a:solidFill>
              <a:latin typeface="Times New Roman" pitchFamily="18" charset="0"/>
              <a:ea typeface="宋体" charset="-122"/>
            </a:endParaRPr>
          </a:p>
        </p:txBody>
      </p:sp>
      <p:sp>
        <p:nvSpPr>
          <p:cNvPr id="13" name="Line 9"/>
          <p:cNvSpPr>
            <a:spLocks noChangeShapeType="1"/>
          </p:cNvSpPr>
          <p:nvPr/>
        </p:nvSpPr>
        <p:spPr bwMode="auto">
          <a:xfrm>
            <a:off x="3817938" y="1973039"/>
            <a:ext cx="157162" cy="825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14" name="Rectangle 10"/>
          <p:cNvSpPr>
            <a:spLocks noChangeArrowheads="1"/>
          </p:cNvSpPr>
          <p:nvPr/>
        </p:nvSpPr>
        <p:spPr bwMode="auto">
          <a:xfrm>
            <a:off x="3937000" y="1871439"/>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1400" b="1">
                <a:solidFill>
                  <a:srgbClr val="000000"/>
                </a:solidFill>
                <a:ea typeface="宋体" charset="-122"/>
              </a:rPr>
              <a:t>1</a:t>
            </a:r>
            <a:r>
              <a:rPr kumimoji="1" lang="en-US" altLang="zh-CN" sz="1400" b="1">
                <a:solidFill>
                  <a:srgbClr val="000000"/>
                </a:solidFill>
                <a:ea typeface="宋体" charset="-122"/>
              </a:rPr>
              <a:t>2</a:t>
            </a:r>
            <a:endParaRPr kumimoji="1" lang="en-US" altLang="zh-CN" sz="1400" b="1">
              <a:solidFill>
                <a:srgbClr val="000000"/>
              </a:solidFill>
              <a:latin typeface="Times New Roman" pitchFamily="18" charset="0"/>
              <a:ea typeface="宋体" charset="-122"/>
            </a:endParaRPr>
          </a:p>
        </p:txBody>
      </p:sp>
      <p:sp>
        <p:nvSpPr>
          <p:cNvPr id="15" name="Rectangle 12"/>
          <p:cNvSpPr>
            <a:spLocks noChangeArrowheads="1"/>
          </p:cNvSpPr>
          <p:nvPr/>
        </p:nvSpPr>
        <p:spPr bwMode="auto">
          <a:xfrm>
            <a:off x="5586413" y="1782539"/>
            <a:ext cx="168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en-US" altLang="zh-CN" sz="1800" b="1">
                <a:solidFill>
                  <a:srgbClr val="0000FF"/>
                </a:solidFill>
                <a:ea typeface="宋体" charset="-122"/>
              </a:rPr>
              <a:t>Byte offset</a:t>
            </a:r>
            <a:endParaRPr kumimoji="1" lang="en-US" altLang="zh-CN" sz="1800" b="1">
              <a:solidFill>
                <a:srgbClr val="0000FF"/>
              </a:solidFill>
              <a:ea typeface="宋体" charset="-122"/>
            </a:endParaRPr>
          </a:p>
        </p:txBody>
      </p:sp>
      <p:sp>
        <p:nvSpPr>
          <p:cNvPr id="16" name="Freeform 13"/>
          <p:cNvSpPr/>
          <p:nvPr/>
        </p:nvSpPr>
        <p:spPr bwMode="auto">
          <a:xfrm>
            <a:off x="1314450" y="2833464"/>
            <a:ext cx="5762625" cy="1660525"/>
          </a:xfrm>
          <a:custGeom>
            <a:avLst/>
            <a:gdLst>
              <a:gd name="T0" fmla="*/ 2147483646 w 2903"/>
              <a:gd name="T1" fmla="*/ 2147483646 h 915"/>
              <a:gd name="T2" fmla="*/ 2147483646 w 2903"/>
              <a:gd name="T3" fmla="*/ 0 h 915"/>
              <a:gd name="T4" fmla="*/ 0 w 2903"/>
              <a:gd name="T5" fmla="*/ 0 h 915"/>
              <a:gd name="T6" fmla="*/ 0 w 2903"/>
              <a:gd name="T7" fmla="*/ 2147483646 h 915"/>
              <a:gd name="T8" fmla="*/ 2147483646 w 2903"/>
              <a:gd name="T9" fmla="*/ 2147483646 h 915"/>
              <a:gd name="T10" fmla="*/ 2147483646 w 2903"/>
              <a:gd name="T11" fmla="*/ 2147483646 h 915"/>
              <a:gd name="T12" fmla="*/ 0 60000 65536"/>
              <a:gd name="T13" fmla="*/ 0 60000 65536"/>
              <a:gd name="T14" fmla="*/ 0 60000 65536"/>
              <a:gd name="T15" fmla="*/ 0 60000 65536"/>
              <a:gd name="T16" fmla="*/ 0 60000 65536"/>
              <a:gd name="T17" fmla="*/ 0 60000 65536"/>
              <a:gd name="T18" fmla="*/ 0 w 2903"/>
              <a:gd name="T19" fmla="*/ 0 h 915"/>
              <a:gd name="T20" fmla="*/ 2903 w 2903"/>
              <a:gd name="T21" fmla="*/ 915 h 915"/>
            </a:gdLst>
            <a:ahLst/>
            <a:cxnLst>
              <a:cxn ang="T12">
                <a:pos x="T0" y="T1"/>
              </a:cxn>
              <a:cxn ang="T13">
                <a:pos x="T2" y="T3"/>
              </a:cxn>
              <a:cxn ang="T14">
                <a:pos x="T4" y="T5"/>
              </a:cxn>
              <a:cxn ang="T15">
                <a:pos x="T6" y="T7"/>
              </a:cxn>
              <a:cxn ang="T16">
                <a:pos x="T8" y="T9"/>
              </a:cxn>
              <a:cxn ang="T17">
                <a:pos x="T10" y="T11"/>
              </a:cxn>
            </a:cxnLst>
            <a:rect l="T18" t="T19" r="T20" b="T21"/>
            <a:pathLst>
              <a:path w="2903" h="915">
                <a:moveTo>
                  <a:pt x="2901" y="913"/>
                </a:moveTo>
                <a:lnTo>
                  <a:pt x="2903" y="0"/>
                </a:lnTo>
                <a:lnTo>
                  <a:pt x="0" y="0"/>
                </a:lnTo>
                <a:lnTo>
                  <a:pt x="0" y="915"/>
                </a:lnTo>
                <a:lnTo>
                  <a:pt x="2903" y="915"/>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a:solidFill>
                <a:srgbClr val="000000"/>
              </a:solidFill>
              <a:latin typeface="Arial" charset="0"/>
              <a:ea typeface="+mn-ea"/>
            </a:endParaRPr>
          </a:p>
        </p:txBody>
      </p:sp>
      <p:sp>
        <p:nvSpPr>
          <p:cNvPr id="17" name="Rectangle 14"/>
          <p:cNvSpPr>
            <a:spLocks noChangeArrowheads="1"/>
          </p:cNvSpPr>
          <p:nvPr/>
        </p:nvSpPr>
        <p:spPr bwMode="auto">
          <a:xfrm>
            <a:off x="1241425" y="2587402"/>
            <a:ext cx="111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en-US" altLang="zh-CN" sz="1800" b="1">
                <a:solidFill>
                  <a:srgbClr val="000000"/>
                </a:solidFill>
                <a:ea typeface="宋体" charset="-122"/>
              </a:rPr>
              <a:t>V</a:t>
            </a:r>
            <a:endParaRPr kumimoji="1" lang="en-US" altLang="zh-CN" sz="1800" b="1">
              <a:solidFill>
                <a:srgbClr val="000000"/>
              </a:solidFill>
              <a:ea typeface="宋体" charset="-122"/>
            </a:endParaRPr>
          </a:p>
        </p:txBody>
      </p:sp>
      <p:sp>
        <p:nvSpPr>
          <p:cNvPr id="18" name="Rectangle 16"/>
          <p:cNvSpPr>
            <a:spLocks noChangeArrowheads="1"/>
          </p:cNvSpPr>
          <p:nvPr/>
        </p:nvSpPr>
        <p:spPr bwMode="auto">
          <a:xfrm>
            <a:off x="1649413" y="2546127"/>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en-US" altLang="zh-CN" sz="1800" b="1">
                <a:solidFill>
                  <a:srgbClr val="000000"/>
                </a:solidFill>
                <a:ea typeface="宋体" charset="-122"/>
              </a:rPr>
              <a:t>tag</a:t>
            </a:r>
            <a:endParaRPr kumimoji="1" lang="en-US" altLang="zh-CN" sz="1800" b="1">
              <a:solidFill>
                <a:srgbClr val="000000"/>
              </a:solidFill>
              <a:ea typeface="宋体" charset="-122"/>
            </a:endParaRPr>
          </a:p>
        </p:txBody>
      </p:sp>
      <p:sp>
        <p:nvSpPr>
          <p:cNvPr id="19" name="Freeform 22"/>
          <p:cNvSpPr/>
          <p:nvPr/>
        </p:nvSpPr>
        <p:spPr bwMode="auto">
          <a:xfrm>
            <a:off x="1314450" y="3493864"/>
            <a:ext cx="5762625" cy="171450"/>
          </a:xfrm>
          <a:custGeom>
            <a:avLst/>
            <a:gdLst>
              <a:gd name="T0" fmla="*/ 2147483646 w 2903"/>
              <a:gd name="T1" fmla="*/ 2147483646 h 94"/>
              <a:gd name="T2" fmla="*/ 2147483646 w 2903"/>
              <a:gd name="T3" fmla="*/ 0 h 94"/>
              <a:gd name="T4" fmla="*/ 0 w 2903"/>
              <a:gd name="T5" fmla="*/ 0 h 94"/>
              <a:gd name="T6" fmla="*/ 0 w 2903"/>
              <a:gd name="T7" fmla="*/ 2147483646 h 94"/>
              <a:gd name="T8" fmla="*/ 2147483646 w 2903"/>
              <a:gd name="T9" fmla="*/ 2147483646 h 94"/>
              <a:gd name="T10" fmla="*/ 2147483646 w 2903"/>
              <a:gd name="T11" fmla="*/ 2147483646 h 94"/>
              <a:gd name="T12" fmla="*/ 2147483646 w 2903"/>
              <a:gd name="T13" fmla="*/ 2147483646 h 94"/>
              <a:gd name="T14" fmla="*/ 0 60000 65536"/>
              <a:gd name="T15" fmla="*/ 0 60000 65536"/>
              <a:gd name="T16" fmla="*/ 0 60000 65536"/>
              <a:gd name="T17" fmla="*/ 0 60000 65536"/>
              <a:gd name="T18" fmla="*/ 0 60000 65536"/>
              <a:gd name="T19" fmla="*/ 0 60000 65536"/>
              <a:gd name="T20" fmla="*/ 0 60000 65536"/>
              <a:gd name="T21" fmla="*/ 0 w 2903"/>
              <a:gd name="T22" fmla="*/ 0 h 94"/>
              <a:gd name="T23" fmla="*/ 2903 w 2903"/>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3" h="94">
                <a:moveTo>
                  <a:pt x="2901" y="92"/>
                </a:moveTo>
                <a:lnTo>
                  <a:pt x="2903" y="0"/>
                </a:lnTo>
                <a:lnTo>
                  <a:pt x="0" y="0"/>
                </a:lnTo>
                <a:lnTo>
                  <a:pt x="0" y="94"/>
                </a:lnTo>
                <a:lnTo>
                  <a:pt x="2903" y="94"/>
                </a:lnTo>
                <a:lnTo>
                  <a:pt x="2901" y="92"/>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20" name="Freeform 23"/>
          <p:cNvSpPr/>
          <p:nvPr/>
        </p:nvSpPr>
        <p:spPr bwMode="auto">
          <a:xfrm>
            <a:off x="1314450" y="3493864"/>
            <a:ext cx="5762625" cy="171450"/>
          </a:xfrm>
          <a:custGeom>
            <a:avLst/>
            <a:gdLst>
              <a:gd name="T0" fmla="*/ 2147483646 w 2903"/>
              <a:gd name="T1" fmla="*/ 2147483646 h 94"/>
              <a:gd name="T2" fmla="*/ 2147483646 w 2903"/>
              <a:gd name="T3" fmla="*/ 0 h 94"/>
              <a:gd name="T4" fmla="*/ 0 w 2903"/>
              <a:gd name="T5" fmla="*/ 0 h 94"/>
              <a:gd name="T6" fmla="*/ 0 w 2903"/>
              <a:gd name="T7" fmla="*/ 2147483646 h 94"/>
              <a:gd name="T8" fmla="*/ 2147483646 w 2903"/>
              <a:gd name="T9" fmla="*/ 2147483646 h 94"/>
              <a:gd name="T10" fmla="*/ 2147483646 w 2903"/>
              <a:gd name="T11" fmla="*/ 2147483646 h 94"/>
              <a:gd name="T12" fmla="*/ 0 60000 65536"/>
              <a:gd name="T13" fmla="*/ 0 60000 65536"/>
              <a:gd name="T14" fmla="*/ 0 60000 65536"/>
              <a:gd name="T15" fmla="*/ 0 60000 65536"/>
              <a:gd name="T16" fmla="*/ 0 60000 65536"/>
              <a:gd name="T17" fmla="*/ 0 60000 65536"/>
              <a:gd name="T18" fmla="*/ 0 w 2903"/>
              <a:gd name="T19" fmla="*/ 0 h 94"/>
              <a:gd name="T20" fmla="*/ 2903 w 2903"/>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903" h="94">
                <a:moveTo>
                  <a:pt x="2901" y="92"/>
                </a:moveTo>
                <a:lnTo>
                  <a:pt x="2903" y="0"/>
                </a:lnTo>
                <a:lnTo>
                  <a:pt x="0" y="0"/>
                </a:lnTo>
                <a:lnTo>
                  <a:pt x="0" y="94"/>
                </a:lnTo>
                <a:lnTo>
                  <a:pt x="2903" y="94"/>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a:solidFill>
                <a:srgbClr val="000000"/>
              </a:solidFill>
              <a:latin typeface="Arial" charset="0"/>
              <a:ea typeface="+mn-ea"/>
            </a:endParaRPr>
          </a:p>
        </p:txBody>
      </p:sp>
      <p:sp>
        <p:nvSpPr>
          <p:cNvPr id="21" name="Freeform 24"/>
          <p:cNvSpPr/>
          <p:nvPr/>
        </p:nvSpPr>
        <p:spPr bwMode="auto">
          <a:xfrm>
            <a:off x="1360488" y="3552602"/>
            <a:ext cx="61912"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2147483646 w 31"/>
              <a:gd name="T57" fmla="*/ 2147483646 h 31"/>
              <a:gd name="T58" fmla="*/ 0 w 31"/>
              <a:gd name="T59" fmla="*/ 2147483646 h 31"/>
              <a:gd name="T60" fmla="*/ 0 w 31"/>
              <a:gd name="T61" fmla="*/ 2147483646 h 31"/>
              <a:gd name="T62" fmla="*/ 0 w 31"/>
              <a:gd name="T63" fmla="*/ 2147483646 h 31"/>
              <a:gd name="T64" fmla="*/ 2147483646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29" y="10"/>
                </a:lnTo>
                <a:lnTo>
                  <a:pt x="29" y="8"/>
                </a:lnTo>
                <a:lnTo>
                  <a:pt x="27" y="6"/>
                </a:lnTo>
                <a:lnTo>
                  <a:pt x="25" y="4"/>
                </a:lnTo>
                <a:lnTo>
                  <a:pt x="23" y="2"/>
                </a:lnTo>
                <a:lnTo>
                  <a:pt x="21" y="2"/>
                </a:lnTo>
                <a:lnTo>
                  <a:pt x="19" y="0"/>
                </a:lnTo>
                <a:lnTo>
                  <a:pt x="16" y="0"/>
                </a:lnTo>
                <a:lnTo>
                  <a:pt x="12" y="0"/>
                </a:lnTo>
                <a:lnTo>
                  <a:pt x="10" y="2"/>
                </a:lnTo>
                <a:lnTo>
                  <a:pt x="8" y="2"/>
                </a:lnTo>
                <a:lnTo>
                  <a:pt x="6" y="4"/>
                </a:lnTo>
                <a:lnTo>
                  <a:pt x="4" y="4"/>
                </a:lnTo>
                <a:lnTo>
                  <a:pt x="4" y="6"/>
                </a:lnTo>
                <a:lnTo>
                  <a:pt x="2" y="8"/>
                </a:lnTo>
                <a:lnTo>
                  <a:pt x="2" y="10"/>
                </a:lnTo>
                <a:lnTo>
                  <a:pt x="0" y="12"/>
                </a:lnTo>
                <a:lnTo>
                  <a:pt x="0" y="14"/>
                </a:lnTo>
                <a:lnTo>
                  <a:pt x="0" y="18"/>
                </a:lnTo>
                <a:lnTo>
                  <a:pt x="2" y="20"/>
                </a:lnTo>
                <a:lnTo>
                  <a:pt x="2" y="22"/>
                </a:lnTo>
                <a:lnTo>
                  <a:pt x="4" y="24"/>
                </a:lnTo>
                <a:lnTo>
                  <a:pt x="4" y="26"/>
                </a:lnTo>
                <a:lnTo>
                  <a:pt x="6" y="26"/>
                </a:lnTo>
                <a:lnTo>
                  <a:pt x="8" y="29"/>
                </a:lnTo>
                <a:lnTo>
                  <a:pt x="10" y="29"/>
                </a:lnTo>
                <a:lnTo>
                  <a:pt x="12" y="31"/>
                </a:lnTo>
                <a:lnTo>
                  <a:pt x="16"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22" name="Freeform 25"/>
          <p:cNvSpPr/>
          <p:nvPr/>
        </p:nvSpPr>
        <p:spPr bwMode="auto">
          <a:xfrm>
            <a:off x="1755775" y="3543077"/>
            <a:ext cx="61913" cy="57150"/>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0 h 31"/>
              <a:gd name="T38" fmla="*/ 2147483646 w 31"/>
              <a:gd name="T39" fmla="*/ 0 h 31"/>
              <a:gd name="T40" fmla="*/ 2147483646 w 31"/>
              <a:gd name="T41" fmla="*/ 0 h 31"/>
              <a:gd name="T42" fmla="*/ 2147483646 w 31"/>
              <a:gd name="T43" fmla="*/ 0 h 31"/>
              <a:gd name="T44" fmla="*/ 2147483646 w 31"/>
              <a:gd name="T45" fmla="*/ 0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5" y="27"/>
                </a:lnTo>
                <a:lnTo>
                  <a:pt x="27" y="25"/>
                </a:lnTo>
                <a:lnTo>
                  <a:pt x="29" y="23"/>
                </a:lnTo>
                <a:lnTo>
                  <a:pt x="29" y="21"/>
                </a:lnTo>
                <a:lnTo>
                  <a:pt x="29" y="19"/>
                </a:lnTo>
                <a:lnTo>
                  <a:pt x="31" y="15"/>
                </a:lnTo>
                <a:lnTo>
                  <a:pt x="29" y="13"/>
                </a:lnTo>
                <a:lnTo>
                  <a:pt x="29" y="11"/>
                </a:lnTo>
                <a:lnTo>
                  <a:pt x="29" y="9"/>
                </a:lnTo>
                <a:lnTo>
                  <a:pt x="27" y="7"/>
                </a:lnTo>
                <a:lnTo>
                  <a:pt x="25" y="5"/>
                </a:lnTo>
                <a:lnTo>
                  <a:pt x="25" y="2"/>
                </a:lnTo>
                <a:lnTo>
                  <a:pt x="22" y="2"/>
                </a:lnTo>
                <a:lnTo>
                  <a:pt x="20" y="0"/>
                </a:lnTo>
                <a:lnTo>
                  <a:pt x="16" y="0"/>
                </a:lnTo>
                <a:lnTo>
                  <a:pt x="14" y="0"/>
                </a:lnTo>
                <a:lnTo>
                  <a:pt x="12" y="0"/>
                </a:lnTo>
                <a:lnTo>
                  <a:pt x="10" y="0"/>
                </a:lnTo>
                <a:lnTo>
                  <a:pt x="8" y="2"/>
                </a:lnTo>
                <a:lnTo>
                  <a:pt x="6" y="2"/>
                </a:lnTo>
                <a:lnTo>
                  <a:pt x="4" y="5"/>
                </a:lnTo>
                <a:lnTo>
                  <a:pt x="2" y="7"/>
                </a:lnTo>
                <a:lnTo>
                  <a:pt x="2" y="9"/>
                </a:lnTo>
                <a:lnTo>
                  <a:pt x="0" y="11"/>
                </a:lnTo>
                <a:lnTo>
                  <a:pt x="0" y="13"/>
                </a:lnTo>
                <a:lnTo>
                  <a:pt x="0" y="15"/>
                </a:lnTo>
                <a:lnTo>
                  <a:pt x="0" y="19"/>
                </a:lnTo>
                <a:lnTo>
                  <a:pt x="0" y="21"/>
                </a:lnTo>
                <a:lnTo>
                  <a:pt x="2" y="23"/>
                </a:lnTo>
                <a:lnTo>
                  <a:pt x="2" y="25"/>
                </a:lnTo>
                <a:lnTo>
                  <a:pt x="4" y="27"/>
                </a:lnTo>
                <a:lnTo>
                  <a:pt x="6" y="27"/>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23" name="Freeform 26"/>
          <p:cNvSpPr/>
          <p:nvPr/>
        </p:nvSpPr>
        <p:spPr bwMode="auto">
          <a:xfrm>
            <a:off x="2676525" y="3552602"/>
            <a:ext cx="61913"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4" y="26"/>
                </a:lnTo>
                <a:lnTo>
                  <a:pt x="26" y="24"/>
                </a:lnTo>
                <a:lnTo>
                  <a:pt x="29" y="22"/>
                </a:lnTo>
                <a:lnTo>
                  <a:pt x="29" y="20"/>
                </a:lnTo>
                <a:lnTo>
                  <a:pt x="31" y="18"/>
                </a:lnTo>
                <a:lnTo>
                  <a:pt x="31" y="14"/>
                </a:lnTo>
                <a:lnTo>
                  <a:pt x="31" y="12"/>
                </a:lnTo>
                <a:lnTo>
                  <a:pt x="29" y="10"/>
                </a:lnTo>
                <a:lnTo>
                  <a:pt x="29" y="8"/>
                </a:lnTo>
                <a:lnTo>
                  <a:pt x="26" y="6"/>
                </a:lnTo>
                <a:lnTo>
                  <a:pt x="24" y="4"/>
                </a:lnTo>
                <a:lnTo>
                  <a:pt x="22" y="2"/>
                </a:lnTo>
                <a:lnTo>
                  <a:pt x="20"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24" name="Freeform 27"/>
          <p:cNvSpPr/>
          <p:nvPr/>
        </p:nvSpPr>
        <p:spPr bwMode="auto">
          <a:xfrm>
            <a:off x="1241425" y="3552602"/>
            <a:ext cx="61913" cy="55562"/>
          </a:xfrm>
          <a:custGeom>
            <a:avLst/>
            <a:gdLst>
              <a:gd name="T0" fmla="*/ 0 w 31"/>
              <a:gd name="T1" fmla="*/ 0 h 31"/>
              <a:gd name="T2" fmla="*/ 2147483646 w 31"/>
              <a:gd name="T3" fmla="*/ 2147483646 h 31"/>
              <a:gd name="T4" fmla="*/ 2147483646 w 31"/>
              <a:gd name="T5" fmla="*/ 2147483646 h 31"/>
              <a:gd name="T6" fmla="*/ 2147483646 w 31"/>
              <a:gd name="T7" fmla="*/ 2147483646 h 31"/>
              <a:gd name="T8" fmla="*/ 2147483646 w 31"/>
              <a:gd name="T9" fmla="*/ 2147483646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6"/>
                </a:lnTo>
                <a:lnTo>
                  <a:pt x="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25" name="Freeform 29"/>
          <p:cNvSpPr/>
          <p:nvPr/>
        </p:nvSpPr>
        <p:spPr bwMode="auto">
          <a:xfrm>
            <a:off x="7935913" y="2676302"/>
            <a:ext cx="100012" cy="80962"/>
          </a:xfrm>
          <a:custGeom>
            <a:avLst/>
            <a:gdLst>
              <a:gd name="T0" fmla="*/ 0 w 31"/>
              <a:gd name="T1" fmla="*/ 2147483646 h 31"/>
              <a:gd name="T2" fmla="*/ 2147483646 w 31"/>
              <a:gd name="T3" fmla="*/ 2147483646 h 31"/>
              <a:gd name="T4" fmla="*/ 2147483646 w 31"/>
              <a:gd name="T5" fmla="*/ 0 h 31"/>
              <a:gd name="T6" fmla="*/ 2147483646 w 31"/>
              <a:gd name="T7" fmla="*/ 2147483646 h 31"/>
              <a:gd name="T8" fmla="*/ 2147483646 w 31"/>
              <a:gd name="T9" fmla="*/ 2147483646 h 31"/>
              <a:gd name="T10" fmla="*/ 0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6" y="0"/>
                </a:lnTo>
                <a:lnTo>
                  <a:pt x="2"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26" name="Freeform 30"/>
          <p:cNvSpPr/>
          <p:nvPr/>
        </p:nvSpPr>
        <p:spPr bwMode="auto">
          <a:xfrm>
            <a:off x="1282700" y="5317902"/>
            <a:ext cx="238125" cy="260350"/>
          </a:xfrm>
          <a:custGeom>
            <a:avLst/>
            <a:gdLst>
              <a:gd name="T0" fmla="*/ 0 w 120"/>
              <a:gd name="T1" fmla="*/ 2147483646 h 143"/>
              <a:gd name="T2" fmla="*/ 2147483646 w 120"/>
              <a:gd name="T3" fmla="*/ 2147483646 h 143"/>
              <a:gd name="T4" fmla="*/ 2147483646 w 120"/>
              <a:gd name="T5" fmla="*/ 2147483646 h 143"/>
              <a:gd name="T6" fmla="*/ 2147483646 w 120"/>
              <a:gd name="T7" fmla="*/ 2147483646 h 143"/>
              <a:gd name="T8" fmla="*/ 2147483646 w 120"/>
              <a:gd name="T9" fmla="*/ 2147483646 h 143"/>
              <a:gd name="T10" fmla="*/ 2147483646 w 120"/>
              <a:gd name="T11" fmla="*/ 2147483646 h 143"/>
              <a:gd name="T12" fmla="*/ 2147483646 w 120"/>
              <a:gd name="T13" fmla="*/ 2147483646 h 143"/>
              <a:gd name="T14" fmla="*/ 2147483646 w 120"/>
              <a:gd name="T15" fmla="*/ 2147483646 h 143"/>
              <a:gd name="T16" fmla="*/ 2147483646 w 120"/>
              <a:gd name="T17" fmla="*/ 2147483646 h 143"/>
              <a:gd name="T18" fmla="*/ 2147483646 w 120"/>
              <a:gd name="T19" fmla="*/ 2147483646 h 143"/>
              <a:gd name="T20" fmla="*/ 2147483646 w 120"/>
              <a:gd name="T21" fmla="*/ 2147483646 h 143"/>
              <a:gd name="T22" fmla="*/ 2147483646 w 120"/>
              <a:gd name="T23" fmla="*/ 2147483646 h 143"/>
              <a:gd name="T24" fmla="*/ 2147483646 w 120"/>
              <a:gd name="T25" fmla="*/ 2147483646 h 143"/>
              <a:gd name="T26" fmla="*/ 2147483646 w 120"/>
              <a:gd name="T27" fmla="*/ 2147483646 h 143"/>
              <a:gd name="T28" fmla="*/ 2147483646 w 120"/>
              <a:gd name="T29" fmla="*/ 2147483646 h 143"/>
              <a:gd name="T30" fmla="*/ 2147483646 w 120"/>
              <a:gd name="T31" fmla="*/ 2147483646 h 143"/>
              <a:gd name="T32" fmla="*/ 2147483646 w 120"/>
              <a:gd name="T33" fmla="*/ 2147483646 h 143"/>
              <a:gd name="T34" fmla="*/ 2147483646 w 120"/>
              <a:gd name="T35" fmla="*/ 2147483646 h 143"/>
              <a:gd name="T36" fmla="*/ 2147483646 w 120"/>
              <a:gd name="T37" fmla="*/ 2147483646 h 143"/>
              <a:gd name="T38" fmla="*/ 2147483646 w 120"/>
              <a:gd name="T39" fmla="*/ 2147483646 h 143"/>
              <a:gd name="T40" fmla="*/ 2147483646 w 120"/>
              <a:gd name="T41" fmla="*/ 2147483646 h 143"/>
              <a:gd name="T42" fmla="*/ 2147483646 w 120"/>
              <a:gd name="T43" fmla="*/ 0 h 143"/>
              <a:gd name="T44" fmla="*/ 2147483646 w 120"/>
              <a:gd name="T45" fmla="*/ 0 h 143"/>
              <a:gd name="T46" fmla="*/ 2147483646 w 120"/>
              <a:gd name="T47" fmla="*/ 2147483646 h 143"/>
              <a:gd name="T48" fmla="*/ 2147483646 w 120"/>
              <a:gd name="T49" fmla="*/ 2147483646 h 1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0"/>
              <a:gd name="T76" fmla="*/ 0 h 143"/>
              <a:gd name="T77" fmla="*/ 120 w 120"/>
              <a:gd name="T78" fmla="*/ 143 h 1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0" h="143">
                <a:moveTo>
                  <a:pt x="0" y="85"/>
                </a:moveTo>
                <a:lnTo>
                  <a:pt x="2" y="95"/>
                </a:lnTo>
                <a:lnTo>
                  <a:pt x="4" y="103"/>
                </a:lnTo>
                <a:lnTo>
                  <a:pt x="8" y="111"/>
                </a:lnTo>
                <a:lnTo>
                  <a:pt x="12" y="120"/>
                </a:lnTo>
                <a:lnTo>
                  <a:pt x="18" y="126"/>
                </a:lnTo>
                <a:lnTo>
                  <a:pt x="24" y="132"/>
                </a:lnTo>
                <a:lnTo>
                  <a:pt x="33" y="136"/>
                </a:lnTo>
                <a:lnTo>
                  <a:pt x="41" y="140"/>
                </a:lnTo>
                <a:lnTo>
                  <a:pt x="51" y="143"/>
                </a:lnTo>
                <a:lnTo>
                  <a:pt x="62" y="143"/>
                </a:lnTo>
                <a:lnTo>
                  <a:pt x="70" y="143"/>
                </a:lnTo>
                <a:lnTo>
                  <a:pt x="80" y="140"/>
                </a:lnTo>
                <a:lnTo>
                  <a:pt x="89" y="136"/>
                </a:lnTo>
                <a:lnTo>
                  <a:pt x="97" y="132"/>
                </a:lnTo>
                <a:lnTo>
                  <a:pt x="103" y="126"/>
                </a:lnTo>
                <a:lnTo>
                  <a:pt x="109" y="120"/>
                </a:lnTo>
                <a:lnTo>
                  <a:pt x="113" y="111"/>
                </a:lnTo>
                <a:lnTo>
                  <a:pt x="118" y="103"/>
                </a:lnTo>
                <a:lnTo>
                  <a:pt x="120" y="95"/>
                </a:lnTo>
                <a:lnTo>
                  <a:pt x="120" y="85"/>
                </a:lnTo>
                <a:lnTo>
                  <a:pt x="120" y="0"/>
                </a:lnTo>
                <a:lnTo>
                  <a:pt x="2" y="0"/>
                </a:lnTo>
                <a:lnTo>
                  <a:pt x="2" y="85"/>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a:solidFill>
                <a:srgbClr val="000000"/>
              </a:solidFill>
              <a:latin typeface="Arial" charset="0"/>
              <a:ea typeface="+mn-ea"/>
            </a:endParaRPr>
          </a:p>
        </p:txBody>
      </p:sp>
      <p:sp>
        <p:nvSpPr>
          <p:cNvPr id="27" name="Freeform 31"/>
          <p:cNvSpPr/>
          <p:nvPr/>
        </p:nvSpPr>
        <p:spPr bwMode="auto">
          <a:xfrm>
            <a:off x="1647825" y="4852764"/>
            <a:ext cx="273050" cy="247650"/>
          </a:xfrm>
          <a:custGeom>
            <a:avLst/>
            <a:gdLst>
              <a:gd name="T0" fmla="*/ 2147483646 w 137"/>
              <a:gd name="T1" fmla="*/ 2147483646 h 137"/>
              <a:gd name="T2" fmla="*/ 2147483646 w 137"/>
              <a:gd name="T3" fmla="*/ 2147483646 h 137"/>
              <a:gd name="T4" fmla="*/ 2147483646 w 137"/>
              <a:gd name="T5" fmla="*/ 2147483646 h 137"/>
              <a:gd name="T6" fmla="*/ 2147483646 w 137"/>
              <a:gd name="T7" fmla="*/ 2147483646 h 137"/>
              <a:gd name="T8" fmla="*/ 2147483646 w 137"/>
              <a:gd name="T9" fmla="*/ 2147483646 h 137"/>
              <a:gd name="T10" fmla="*/ 2147483646 w 137"/>
              <a:gd name="T11" fmla="*/ 2147483646 h 137"/>
              <a:gd name="T12" fmla="*/ 2147483646 w 137"/>
              <a:gd name="T13" fmla="*/ 2147483646 h 137"/>
              <a:gd name="T14" fmla="*/ 2147483646 w 137"/>
              <a:gd name="T15" fmla="*/ 2147483646 h 137"/>
              <a:gd name="T16" fmla="*/ 2147483646 w 137"/>
              <a:gd name="T17" fmla="*/ 2147483646 h 137"/>
              <a:gd name="T18" fmla="*/ 2147483646 w 137"/>
              <a:gd name="T19" fmla="*/ 2147483646 h 137"/>
              <a:gd name="T20" fmla="*/ 2147483646 w 137"/>
              <a:gd name="T21" fmla="*/ 2147483646 h 137"/>
              <a:gd name="T22" fmla="*/ 2147483646 w 137"/>
              <a:gd name="T23" fmla="*/ 2147483646 h 137"/>
              <a:gd name="T24" fmla="*/ 2147483646 w 137"/>
              <a:gd name="T25" fmla="*/ 2147483646 h 137"/>
              <a:gd name="T26" fmla="*/ 2147483646 w 137"/>
              <a:gd name="T27" fmla="*/ 2147483646 h 137"/>
              <a:gd name="T28" fmla="*/ 2147483646 w 137"/>
              <a:gd name="T29" fmla="*/ 2147483646 h 137"/>
              <a:gd name="T30" fmla="*/ 2147483646 w 137"/>
              <a:gd name="T31" fmla="*/ 2147483646 h 137"/>
              <a:gd name="T32" fmla="*/ 2147483646 w 137"/>
              <a:gd name="T33" fmla="*/ 2147483646 h 137"/>
              <a:gd name="T34" fmla="*/ 2147483646 w 137"/>
              <a:gd name="T35" fmla="*/ 2147483646 h 137"/>
              <a:gd name="T36" fmla="*/ 2147483646 w 137"/>
              <a:gd name="T37" fmla="*/ 2147483646 h 137"/>
              <a:gd name="T38" fmla="*/ 2147483646 w 137"/>
              <a:gd name="T39" fmla="*/ 2147483646 h 137"/>
              <a:gd name="T40" fmla="*/ 2147483646 w 137"/>
              <a:gd name="T41" fmla="*/ 0 h 137"/>
              <a:gd name="T42" fmla="*/ 2147483646 w 137"/>
              <a:gd name="T43" fmla="*/ 2147483646 h 137"/>
              <a:gd name="T44" fmla="*/ 2147483646 w 137"/>
              <a:gd name="T45" fmla="*/ 2147483646 h 137"/>
              <a:gd name="T46" fmla="*/ 2147483646 w 137"/>
              <a:gd name="T47" fmla="*/ 2147483646 h 137"/>
              <a:gd name="T48" fmla="*/ 2147483646 w 137"/>
              <a:gd name="T49" fmla="*/ 2147483646 h 137"/>
              <a:gd name="T50" fmla="*/ 2147483646 w 137"/>
              <a:gd name="T51" fmla="*/ 2147483646 h 137"/>
              <a:gd name="T52" fmla="*/ 2147483646 w 137"/>
              <a:gd name="T53" fmla="*/ 2147483646 h 137"/>
              <a:gd name="T54" fmla="*/ 2147483646 w 137"/>
              <a:gd name="T55" fmla="*/ 2147483646 h 137"/>
              <a:gd name="T56" fmla="*/ 2147483646 w 137"/>
              <a:gd name="T57" fmla="*/ 2147483646 h 137"/>
              <a:gd name="T58" fmla="*/ 2147483646 w 137"/>
              <a:gd name="T59" fmla="*/ 2147483646 h 137"/>
              <a:gd name="T60" fmla="*/ 0 w 137"/>
              <a:gd name="T61" fmla="*/ 2147483646 h 137"/>
              <a:gd name="T62" fmla="*/ 2147483646 w 137"/>
              <a:gd name="T63" fmla="*/ 2147483646 h 137"/>
              <a:gd name="T64" fmla="*/ 2147483646 w 137"/>
              <a:gd name="T65" fmla="*/ 2147483646 h 137"/>
              <a:gd name="T66" fmla="*/ 2147483646 w 137"/>
              <a:gd name="T67" fmla="*/ 2147483646 h 137"/>
              <a:gd name="T68" fmla="*/ 2147483646 w 137"/>
              <a:gd name="T69" fmla="*/ 2147483646 h 137"/>
              <a:gd name="T70" fmla="*/ 2147483646 w 137"/>
              <a:gd name="T71" fmla="*/ 2147483646 h 137"/>
              <a:gd name="T72" fmla="*/ 2147483646 w 137"/>
              <a:gd name="T73" fmla="*/ 2147483646 h 137"/>
              <a:gd name="T74" fmla="*/ 2147483646 w 137"/>
              <a:gd name="T75" fmla="*/ 2147483646 h 137"/>
              <a:gd name="T76" fmla="*/ 2147483646 w 137"/>
              <a:gd name="T77" fmla="*/ 2147483646 h 137"/>
              <a:gd name="T78" fmla="*/ 2147483646 w 137"/>
              <a:gd name="T79" fmla="*/ 2147483646 h 137"/>
              <a:gd name="T80" fmla="*/ 2147483646 w 137"/>
              <a:gd name="T81" fmla="*/ 2147483646 h 137"/>
              <a:gd name="T82" fmla="*/ 2147483646 w 137"/>
              <a:gd name="T83" fmla="*/ 2147483646 h 1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7"/>
              <a:gd name="T127" fmla="*/ 0 h 137"/>
              <a:gd name="T128" fmla="*/ 137 w 137"/>
              <a:gd name="T129" fmla="*/ 137 h 13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7" h="137">
                <a:moveTo>
                  <a:pt x="68" y="137"/>
                </a:moveTo>
                <a:lnTo>
                  <a:pt x="81" y="137"/>
                </a:lnTo>
                <a:lnTo>
                  <a:pt x="91" y="135"/>
                </a:lnTo>
                <a:lnTo>
                  <a:pt x="99" y="130"/>
                </a:lnTo>
                <a:lnTo>
                  <a:pt x="110" y="124"/>
                </a:lnTo>
                <a:lnTo>
                  <a:pt x="118" y="118"/>
                </a:lnTo>
                <a:lnTo>
                  <a:pt x="124" y="110"/>
                </a:lnTo>
                <a:lnTo>
                  <a:pt x="130" y="101"/>
                </a:lnTo>
                <a:lnTo>
                  <a:pt x="134" y="91"/>
                </a:lnTo>
                <a:lnTo>
                  <a:pt x="137" y="81"/>
                </a:lnTo>
                <a:lnTo>
                  <a:pt x="137" y="68"/>
                </a:lnTo>
                <a:lnTo>
                  <a:pt x="137" y="58"/>
                </a:lnTo>
                <a:lnTo>
                  <a:pt x="134" y="48"/>
                </a:lnTo>
                <a:lnTo>
                  <a:pt x="130" y="37"/>
                </a:lnTo>
                <a:lnTo>
                  <a:pt x="124" y="29"/>
                </a:lnTo>
                <a:lnTo>
                  <a:pt x="118" y="21"/>
                </a:lnTo>
                <a:lnTo>
                  <a:pt x="110" y="14"/>
                </a:lnTo>
                <a:lnTo>
                  <a:pt x="99" y="8"/>
                </a:lnTo>
                <a:lnTo>
                  <a:pt x="91" y="4"/>
                </a:lnTo>
                <a:lnTo>
                  <a:pt x="81" y="2"/>
                </a:lnTo>
                <a:lnTo>
                  <a:pt x="68" y="0"/>
                </a:lnTo>
                <a:lnTo>
                  <a:pt x="58" y="2"/>
                </a:lnTo>
                <a:lnTo>
                  <a:pt x="47" y="4"/>
                </a:lnTo>
                <a:lnTo>
                  <a:pt x="37" y="8"/>
                </a:lnTo>
                <a:lnTo>
                  <a:pt x="29" y="14"/>
                </a:lnTo>
                <a:lnTo>
                  <a:pt x="21" y="21"/>
                </a:lnTo>
                <a:lnTo>
                  <a:pt x="14" y="29"/>
                </a:lnTo>
                <a:lnTo>
                  <a:pt x="8" y="37"/>
                </a:lnTo>
                <a:lnTo>
                  <a:pt x="4" y="48"/>
                </a:lnTo>
                <a:lnTo>
                  <a:pt x="2" y="58"/>
                </a:lnTo>
                <a:lnTo>
                  <a:pt x="0" y="68"/>
                </a:lnTo>
                <a:lnTo>
                  <a:pt x="2" y="81"/>
                </a:lnTo>
                <a:lnTo>
                  <a:pt x="4" y="91"/>
                </a:lnTo>
                <a:lnTo>
                  <a:pt x="8" y="101"/>
                </a:lnTo>
                <a:lnTo>
                  <a:pt x="14" y="110"/>
                </a:lnTo>
                <a:lnTo>
                  <a:pt x="21" y="118"/>
                </a:lnTo>
                <a:lnTo>
                  <a:pt x="29" y="124"/>
                </a:lnTo>
                <a:lnTo>
                  <a:pt x="37" y="130"/>
                </a:lnTo>
                <a:lnTo>
                  <a:pt x="47" y="135"/>
                </a:lnTo>
                <a:lnTo>
                  <a:pt x="58" y="137"/>
                </a:lnTo>
                <a:lnTo>
                  <a:pt x="68" y="137"/>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a:solidFill>
                <a:srgbClr val="000000"/>
              </a:solidFill>
              <a:latin typeface="Arial" charset="0"/>
              <a:ea typeface="+mn-ea"/>
            </a:endParaRPr>
          </a:p>
        </p:txBody>
      </p:sp>
      <p:sp>
        <p:nvSpPr>
          <p:cNvPr id="28" name="Line 32"/>
          <p:cNvSpPr>
            <a:spLocks noChangeShapeType="1"/>
          </p:cNvSpPr>
          <p:nvPr/>
        </p:nvSpPr>
        <p:spPr bwMode="auto">
          <a:xfrm>
            <a:off x="1706563" y="4600352"/>
            <a:ext cx="155575" cy="8731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29" name="Rectangle 33"/>
          <p:cNvSpPr>
            <a:spLocks noChangeArrowheads="1"/>
          </p:cNvSpPr>
          <p:nvPr/>
        </p:nvSpPr>
        <p:spPr bwMode="auto">
          <a:xfrm>
            <a:off x="1841500" y="4503514"/>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900">
                <a:solidFill>
                  <a:srgbClr val="000000"/>
                </a:solidFill>
                <a:ea typeface="宋体" charset="-122"/>
              </a:rPr>
              <a:t>1</a:t>
            </a:r>
            <a:endParaRPr kumimoji="1" lang="zh-CN" altLang="en-US" sz="2400">
              <a:solidFill>
                <a:srgbClr val="000000"/>
              </a:solidFill>
              <a:latin typeface="Times New Roman" pitchFamily="18" charset="0"/>
              <a:ea typeface="宋体" charset="-122"/>
            </a:endParaRPr>
          </a:p>
        </p:txBody>
      </p:sp>
      <p:sp>
        <p:nvSpPr>
          <p:cNvPr id="30" name="Rectangle 34"/>
          <p:cNvSpPr>
            <a:spLocks noChangeArrowheads="1"/>
          </p:cNvSpPr>
          <p:nvPr/>
        </p:nvSpPr>
        <p:spPr bwMode="auto">
          <a:xfrm>
            <a:off x="1920875" y="4503514"/>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900">
                <a:solidFill>
                  <a:srgbClr val="000000"/>
                </a:solidFill>
                <a:ea typeface="宋体" charset="-122"/>
              </a:rPr>
              <a:t>6</a:t>
            </a:r>
            <a:endParaRPr kumimoji="1" lang="zh-CN" altLang="en-US" sz="2400">
              <a:solidFill>
                <a:srgbClr val="000000"/>
              </a:solidFill>
              <a:latin typeface="Times New Roman" pitchFamily="18" charset="0"/>
              <a:ea typeface="宋体" charset="-122"/>
            </a:endParaRPr>
          </a:p>
        </p:txBody>
      </p:sp>
      <p:sp>
        <p:nvSpPr>
          <p:cNvPr id="31" name="Line 35"/>
          <p:cNvSpPr>
            <a:spLocks noChangeShapeType="1"/>
          </p:cNvSpPr>
          <p:nvPr/>
        </p:nvSpPr>
        <p:spPr bwMode="auto">
          <a:xfrm>
            <a:off x="1782763" y="3570064"/>
            <a:ext cx="3175" cy="1233488"/>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32" name="Freeform 39"/>
          <p:cNvSpPr/>
          <p:nvPr/>
        </p:nvSpPr>
        <p:spPr bwMode="auto">
          <a:xfrm>
            <a:off x="1579563" y="4949602"/>
            <a:ext cx="60325" cy="57150"/>
          </a:xfrm>
          <a:custGeom>
            <a:avLst/>
            <a:gdLst>
              <a:gd name="T0" fmla="*/ 0 w 31"/>
              <a:gd name="T1" fmla="*/ 0 h 31"/>
              <a:gd name="T2" fmla="*/ 2147483646 w 31"/>
              <a:gd name="T3" fmla="*/ 2147483646 h 31"/>
              <a:gd name="T4" fmla="*/ 2147483646 w 31"/>
              <a:gd name="T5" fmla="*/ 2147483646 h 31"/>
              <a:gd name="T6" fmla="*/ 2147483646 w 31"/>
              <a:gd name="T7" fmla="*/ 0 h 31"/>
              <a:gd name="T8" fmla="*/ 2147483646 w 31"/>
              <a:gd name="T9" fmla="*/ 0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4"/>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33" name="Freeform 41"/>
          <p:cNvSpPr/>
          <p:nvPr/>
        </p:nvSpPr>
        <p:spPr bwMode="auto">
          <a:xfrm>
            <a:off x="2700338" y="3578002"/>
            <a:ext cx="1497012" cy="1527175"/>
          </a:xfrm>
          <a:custGeom>
            <a:avLst/>
            <a:gdLst>
              <a:gd name="T0" fmla="*/ 0 w 754"/>
              <a:gd name="T1" fmla="*/ 0 h 841"/>
              <a:gd name="T2" fmla="*/ 0 w 754"/>
              <a:gd name="T3" fmla="*/ 2147483646 h 841"/>
              <a:gd name="T4" fmla="*/ 2147483646 w 754"/>
              <a:gd name="T5" fmla="*/ 2147483646 h 841"/>
              <a:gd name="T6" fmla="*/ 2147483646 w 754"/>
              <a:gd name="T7" fmla="*/ 2147483646 h 841"/>
              <a:gd name="T8" fmla="*/ 0 60000 65536"/>
              <a:gd name="T9" fmla="*/ 0 60000 65536"/>
              <a:gd name="T10" fmla="*/ 0 60000 65536"/>
              <a:gd name="T11" fmla="*/ 0 60000 65536"/>
              <a:gd name="T12" fmla="*/ 0 w 754"/>
              <a:gd name="T13" fmla="*/ 0 h 841"/>
              <a:gd name="T14" fmla="*/ 754 w 754"/>
              <a:gd name="T15" fmla="*/ 841 h 841"/>
            </a:gdLst>
            <a:ahLst/>
            <a:cxnLst>
              <a:cxn ang="T8">
                <a:pos x="T0" y="T1"/>
              </a:cxn>
              <a:cxn ang="T9">
                <a:pos x="T2" y="T3"/>
              </a:cxn>
              <a:cxn ang="T10">
                <a:pos x="T4" y="T5"/>
              </a:cxn>
              <a:cxn ang="T11">
                <a:pos x="T6" y="T7"/>
              </a:cxn>
            </a:cxnLst>
            <a:rect l="T12" t="T13" r="T14" b="T15"/>
            <a:pathLst>
              <a:path w="754" h="841">
                <a:moveTo>
                  <a:pt x="0" y="0"/>
                </a:moveTo>
                <a:lnTo>
                  <a:pt x="0" y="776"/>
                </a:lnTo>
                <a:lnTo>
                  <a:pt x="754" y="776"/>
                </a:lnTo>
                <a:lnTo>
                  <a:pt x="754" y="841"/>
                </a:ln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a:solidFill>
                <a:srgbClr val="000000"/>
              </a:solidFill>
              <a:latin typeface="Arial" charset="0"/>
              <a:ea typeface="+mn-ea"/>
            </a:endParaRPr>
          </a:p>
        </p:txBody>
      </p:sp>
      <p:sp>
        <p:nvSpPr>
          <p:cNvPr id="34" name="Freeform 42"/>
          <p:cNvSpPr/>
          <p:nvPr/>
        </p:nvSpPr>
        <p:spPr bwMode="auto">
          <a:xfrm>
            <a:off x="4467225" y="2746152"/>
            <a:ext cx="3513138" cy="2989262"/>
          </a:xfrm>
          <a:custGeom>
            <a:avLst/>
            <a:gdLst>
              <a:gd name="T0" fmla="*/ 2147483646 w 1783"/>
              <a:gd name="T1" fmla="*/ 0 h 1976"/>
              <a:gd name="T2" fmla="*/ 2147483646 w 1783"/>
              <a:gd name="T3" fmla="*/ 2147483646 h 1976"/>
              <a:gd name="T4" fmla="*/ 0 w 1783"/>
              <a:gd name="T5" fmla="*/ 2147483646 h 1976"/>
              <a:gd name="T6" fmla="*/ 0 w 1783"/>
              <a:gd name="T7" fmla="*/ 2147483646 h 1976"/>
              <a:gd name="T8" fmla="*/ 0 60000 65536"/>
              <a:gd name="T9" fmla="*/ 0 60000 65536"/>
              <a:gd name="T10" fmla="*/ 0 60000 65536"/>
              <a:gd name="T11" fmla="*/ 0 60000 65536"/>
              <a:gd name="T12" fmla="*/ 0 w 1783"/>
              <a:gd name="T13" fmla="*/ 0 h 1976"/>
              <a:gd name="T14" fmla="*/ 1783 w 1783"/>
              <a:gd name="T15" fmla="*/ 1976 h 1976"/>
            </a:gdLst>
            <a:ahLst/>
            <a:cxnLst>
              <a:cxn ang="T8">
                <a:pos x="T0" y="T1"/>
              </a:cxn>
              <a:cxn ang="T9">
                <a:pos x="T2" y="T3"/>
              </a:cxn>
              <a:cxn ang="T10">
                <a:pos x="T4" y="T5"/>
              </a:cxn>
              <a:cxn ang="T11">
                <a:pos x="T6" y="T7"/>
              </a:cxn>
            </a:cxnLst>
            <a:rect l="T12" t="T13" r="T14" b="T15"/>
            <a:pathLst>
              <a:path w="1783" h="1976">
                <a:moveTo>
                  <a:pt x="1783" y="0"/>
                </a:moveTo>
                <a:lnTo>
                  <a:pt x="1783" y="1976"/>
                </a:lnTo>
                <a:lnTo>
                  <a:pt x="0" y="1976"/>
                </a:lnTo>
                <a:lnTo>
                  <a:pt x="0" y="1793"/>
                </a:ln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a:solidFill>
                <a:srgbClr val="000000"/>
              </a:solidFill>
              <a:latin typeface="Arial" charset="0"/>
              <a:ea typeface="+mn-ea"/>
            </a:endParaRPr>
          </a:p>
        </p:txBody>
      </p:sp>
      <p:sp>
        <p:nvSpPr>
          <p:cNvPr id="35" name="Line 43"/>
          <p:cNvSpPr>
            <a:spLocks noChangeShapeType="1"/>
          </p:cNvSpPr>
          <p:nvPr/>
        </p:nvSpPr>
        <p:spPr bwMode="auto">
          <a:xfrm>
            <a:off x="2627313" y="4611464"/>
            <a:ext cx="153987" cy="825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36" name="Rectangle 44"/>
          <p:cNvSpPr>
            <a:spLocks noChangeArrowheads="1"/>
          </p:cNvSpPr>
          <p:nvPr/>
        </p:nvSpPr>
        <p:spPr bwMode="auto">
          <a:xfrm>
            <a:off x="2765425" y="4511452"/>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900">
                <a:solidFill>
                  <a:srgbClr val="000000"/>
                </a:solidFill>
                <a:ea typeface="宋体" charset="-122"/>
              </a:rPr>
              <a:t>3</a:t>
            </a:r>
            <a:endParaRPr kumimoji="1" lang="zh-CN" altLang="en-US" sz="2400">
              <a:solidFill>
                <a:srgbClr val="000000"/>
              </a:solidFill>
              <a:latin typeface="Times New Roman" pitchFamily="18" charset="0"/>
              <a:ea typeface="宋体" charset="-122"/>
            </a:endParaRPr>
          </a:p>
        </p:txBody>
      </p:sp>
      <p:sp>
        <p:nvSpPr>
          <p:cNvPr id="37" name="Rectangle 45"/>
          <p:cNvSpPr>
            <a:spLocks noChangeArrowheads="1"/>
          </p:cNvSpPr>
          <p:nvPr/>
        </p:nvSpPr>
        <p:spPr bwMode="auto">
          <a:xfrm>
            <a:off x="2840038" y="4511452"/>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900">
                <a:solidFill>
                  <a:srgbClr val="000000"/>
                </a:solidFill>
                <a:ea typeface="宋体" charset="-122"/>
              </a:rPr>
              <a:t>2</a:t>
            </a:r>
            <a:endParaRPr kumimoji="1" lang="zh-CN" altLang="en-US" sz="2400">
              <a:solidFill>
                <a:srgbClr val="000000"/>
              </a:solidFill>
              <a:latin typeface="Times New Roman" pitchFamily="18" charset="0"/>
              <a:ea typeface="宋体" charset="-122"/>
            </a:endParaRPr>
          </a:p>
        </p:txBody>
      </p:sp>
      <p:sp>
        <p:nvSpPr>
          <p:cNvPr id="38" name="Freeform 46"/>
          <p:cNvSpPr/>
          <p:nvPr/>
        </p:nvSpPr>
        <p:spPr bwMode="auto">
          <a:xfrm>
            <a:off x="1989138" y="2581052"/>
            <a:ext cx="61912" cy="60325"/>
          </a:xfrm>
          <a:custGeom>
            <a:avLst/>
            <a:gdLst>
              <a:gd name="T0" fmla="*/ 0 w 31"/>
              <a:gd name="T1" fmla="*/ 0 h 33"/>
              <a:gd name="T2" fmla="*/ 0 w 31"/>
              <a:gd name="T3" fmla="*/ 2147483646 h 33"/>
              <a:gd name="T4" fmla="*/ 2147483646 w 31"/>
              <a:gd name="T5" fmla="*/ 2147483646 h 33"/>
              <a:gd name="T6" fmla="*/ 0 w 31"/>
              <a:gd name="T7" fmla="*/ 2147483646 h 33"/>
              <a:gd name="T8" fmla="*/ 0 w 31"/>
              <a:gd name="T9" fmla="*/ 2147483646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39" name="Freeform 47"/>
          <p:cNvSpPr/>
          <p:nvPr/>
        </p:nvSpPr>
        <p:spPr bwMode="auto">
          <a:xfrm>
            <a:off x="7146925" y="2833464"/>
            <a:ext cx="63500" cy="57150"/>
          </a:xfrm>
          <a:custGeom>
            <a:avLst/>
            <a:gdLst>
              <a:gd name="T0" fmla="*/ 0 w 32"/>
              <a:gd name="T1" fmla="*/ 2147483646 h 31"/>
              <a:gd name="T2" fmla="*/ 2147483646 w 32"/>
              <a:gd name="T3" fmla="*/ 2147483646 h 31"/>
              <a:gd name="T4" fmla="*/ 2147483646 w 32"/>
              <a:gd name="T5" fmla="*/ 0 h 31"/>
              <a:gd name="T6" fmla="*/ 0 w 32"/>
              <a:gd name="T7" fmla="*/ 2147483646 h 31"/>
              <a:gd name="T8" fmla="*/ 0 w 32"/>
              <a:gd name="T9" fmla="*/ 2147483646 h 31"/>
              <a:gd name="T10" fmla="*/ 0 w 32"/>
              <a:gd name="T11" fmla="*/ 2147483646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29"/>
                </a:moveTo>
                <a:lnTo>
                  <a:pt x="32" y="31"/>
                </a:lnTo>
                <a:lnTo>
                  <a:pt x="17" y="0"/>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40" name="Freeform 48"/>
          <p:cNvSpPr/>
          <p:nvPr/>
        </p:nvSpPr>
        <p:spPr bwMode="auto">
          <a:xfrm>
            <a:off x="7146925" y="4435252"/>
            <a:ext cx="63500" cy="55562"/>
          </a:xfrm>
          <a:custGeom>
            <a:avLst/>
            <a:gdLst>
              <a:gd name="T0" fmla="*/ 2147483646 w 32"/>
              <a:gd name="T1" fmla="*/ 0 h 31"/>
              <a:gd name="T2" fmla="*/ 0 w 32"/>
              <a:gd name="T3" fmla="*/ 0 h 31"/>
              <a:gd name="T4" fmla="*/ 2147483646 w 32"/>
              <a:gd name="T5" fmla="*/ 2147483646 h 31"/>
              <a:gd name="T6" fmla="*/ 2147483646 w 32"/>
              <a:gd name="T7" fmla="*/ 0 h 31"/>
              <a:gd name="T8" fmla="*/ 2147483646 w 32"/>
              <a:gd name="T9" fmla="*/ 0 h 31"/>
              <a:gd name="T10" fmla="*/ 2147483646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29" y="0"/>
                </a:moveTo>
                <a:lnTo>
                  <a:pt x="0" y="0"/>
                </a:lnTo>
                <a:lnTo>
                  <a:pt x="17" y="31"/>
                </a:lnTo>
                <a:lnTo>
                  <a:pt x="3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41" name="Line 49"/>
          <p:cNvSpPr>
            <a:spLocks noChangeShapeType="1"/>
          </p:cNvSpPr>
          <p:nvPr/>
        </p:nvSpPr>
        <p:spPr bwMode="auto">
          <a:xfrm>
            <a:off x="7177088" y="2871564"/>
            <a:ext cx="3175" cy="157797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42" name="Rectangle 50"/>
          <p:cNvSpPr>
            <a:spLocks noChangeArrowheads="1"/>
          </p:cNvSpPr>
          <p:nvPr/>
        </p:nvSpPr>
        <p:spPr bwMode="auto">
          <a:xfrm>
            <a:off x="7264400" y="2976339"/>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endParaRPr kumimoji="1" lang="zh-CN" altLang="en-US" sz="2400">
              <a:solidFill>
                <a:srgbClr val="000000"/>
              </a:solidFill>
              <a:latin typeface="Times New Roman" pitchFamily="18" charset="0"/>
              <a:ea typeface="宋体" charset="-122"/>
            </a:endParaRPr>
          </a:p>
        </p:txBody>
      </p:sp>
      <p:sp>
        <p:nvSpPr>
          <p:cNvPr id="43" name="Freeform 51"/>
          <p:cNvSpPr/>
          <p:nvPr/>
        </p:nvSpPr>
        <p:spPr bwMode="auto">
          <a:xfrm>
            <a:off x="2055813" y="2585814"/>
            <a:ext cx="60325" cy="55563"/>
          </a:xfrm>
          <a:custGeom>
            <a:avLst/>
            <a:gdLst>
              <a:gd name="T0" fmla="*/ 2147483646 w 31"/>
              <a:gd name="T1" fmla="*/ 2147483646 h 31"/>
              <a:gd name="T2" fmla="*/ 2147483646 w 31"/>
              <a:gd name="T3" fmla="*/ 0 h 31"/>
              <a:gd name="T4" fmla="*/ 0 w 31"/>
              <a:gd name="T5" fmla="*/ 2147483646 h 31"/>
              <a:gd name="T6" fmla="*/ 2147483646 w 31"/>
              <a:gd name="T7" fmla="*/ 2147483646 h 31"/>
              <a:gd name="T8" fmla="*/ 2147483646 w 31"/>
              <a:gd name="T9" fmla="*/ 2147483646 h 31"/>
              <a:gd name="T10" fmla="*/ 2147483646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44" name="Freeform 52"/>
          <p:cNvSpPr/>
          <p:nvPr/>
        </p:nvSpPr>
        <p:spPr bwMode="auto">
          <a:xfrm>
            <a:off x="7015163" y="2581052"/>
            <a:ext cx="61912" cy="60325"/>
          </a:xfrm>
          <a:custGeom>
            <a:avLst/>
            <a:gdLst>
              <a:gd name="T0" fmla="*/ 0 w 31"/>
              <a:gd name="T1" fmla="*/ 0 h 33"/>
              <a:gd name="T2" fmla="*/ 0 w 31"/>
              <a:gd name="T3" fmla="*/ 2147483646 h 33"/>
              <a:gd name="T4" fmla="*/ 2147483646 w 31"/>
              <a:gd name="T5" fmla="*/ 2147483646 h 33"/>
              <a:gd name="T6" fmla="*/ 0 w 31"/>
              <a:gd name="T7" fmla="*/ 2147483646 h 33"/>
              <a:gd name="T8" fmla="*/ 0 w 31"/>
              <a:gd name="T9" fmla="*/ 2147483646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45" name="Freeform 53"/>
          <p:cNvSpPr/>
          <p:nvPr/>
        </p:nvSpPr>
        <p:spPr bwMode="auto">
          <a:xfrm>
            <a:off x="1533525" y="2585814"/>
            <a:ext cx="61913" cy="55563"/>
          </a:xfrm>
          <a:custGeom>
            <a:avLst/>
            <a:gdLst>
              <a:gd name="T0" fmla="*/ 2147483646 w 31"/>
              <a:gd name="T1" fmla="*/ 2147483646 h 31"/>
              <a:gd name="T2" fmla="*/ 2147483646 w 31"/>
              <a:gd name="T3" fmla="*/ 0 h 31"/>
              <a:gd name="T4" fmla="*/ 0 w 31"/>
              <a:gd name="T5" fmla="*/ 2147483646 h 31"/>
              <a:gd name="T6" fmla="*/ 2147483646 w 31"/>
              <a:gd name="T7" fmla="*/ 2147483646 h 31"/>
              <a:gd name="T8" fmla="*/ 2147483646 w 31"/>
              <a:gd name="T9" fmla="*/ 2147483646 h 31"/>
              <a:gd name="T10" fmla="*/ 2147483646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46" name="Line 54"/>
          <p:cNvSpPr>
            <a:spLocks noChangeShapeType="1"/>
          </p:cNvSpPr>
          <p:nvPr/>
        </p:nvSpPr>
        <p:spPr bwMode="auto">
          <a:xfrm>
            <a:off x="1579563" y="2612802"/>
            <a:ext cx="417512" cy="1587"/>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47" name="Line 55"/>
          <p:cNvSpPr>
            <a:spLocks noChangeShapeType="1"/>
          </p:cNvSpPr>
          <p:nvPr/>
        </p:nvSpPr>
        <p:spPr bwMode="auto">
          <a:xfrm>
            <a:off x="2108200" y="2612802"/>
            <a:ext cx="4922838" cy="1587"/>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48" name="Rectangle 69"/>
          <p:cNvSpPr>
            <a:spLocks noChangeArrowheads="1"/>
          </p:cNvSpPr>
          <p:nvPr/>
        </p:nvSpPr>
        <p:spPr bwMode="auto">
          <a:xfrm>
            <a:off x="3830638" y="2322289"/>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en-US" altLang="zh-CN" sz="1800" b="1">
                <a:solidFill>
                  <a:srgbClr val="000000"/>
                </a:solidFill>
                <a:ea typeface="宋体" charset="-122"/>
              </a:rPr>
              <a:t>128</a:t>
            </a:r>
            <a:endParaRPr kumimoji="1" lang="en-US" altLang="zh-CN" sz="1800" b="1">
              <a:solidFill>
                <a:srgbClr val="000000"/>
              </a:solidFill>
              <a:latin typeface="Times New Roman" pitchFamily="18" charset="0"/>
              <a:ea typeface="宋体" charset="-122"/>
            </a:endParaRPr>
          </a:p>
        </p:txBody>
      </p:sp>
      <p:sp>
        <p:nvSpPr>
          <p:cNvPr id="49" name="Freeform 72"/>
          <p:cNvSpPr/>
          <p:nvPr/>
        </p:nvSpPr>
        <p:spPr bwMode="auto">
          <a:xfrm>
            <a:off x="4016375" y="5152802"/>
            <a:ext cx="903288" cy="250825"/>
          </a:xfrm>
          <a:custGeom>
            <a:avLst/>
            <a:gdLst>
              <a:gd name="T0" fmla="*/ 2147483646 w 455"/>
              <a:gd name="T1" fmla="*/ 2147483646 h 138"/>
              <a:gd name="T2" fmla="*/ 2147483646 w 455"/>
              <a:gd name="T3" fmla="*/ 2147483646 h 138"/>
              <a:gd name="T4" fmla="*/ 2147483646 w 455"/>
              <a:gd name="T5" fmla="*/ 2147483646 h 138"/>
              <a:gd name="T6" fmla="*/ 2147483646 w 455"/>
              <a:gd name="T7" fmla="*/ 2147483646 h 138"/>
              <a:gd name="T8" fmla="*/ 2147483646 w 455"/>
              <a:gd name="T9" fmla="*/ 2147483646 h 138"/>
              <a:gd name="T10" fmla="*/ 2147483646 w 455"/>
              <a:gd name="T11" fmla="*/ 2147483646 h 138"/>
              <a:gd name="T12" fmla="*/ 2147483646 w 455"/>
              <a:gd name="T13" fmla="*/ 2147483646 h 138"/>
              <a:gd name="T14" fmla="*/ 2147483646 w 455"/>
              <a:gd name="T15" fmla="*/ 2147483646 h 138"/>
              <a:gd name="T16" fmla="*/ 2147483646 w 455"/>
              <a:gd name="T17" fmla="*/ 2147483646 h 138"/>
              <a:gd name="T18" fmla="*/ 0 w 455"/>
              <a:gd name="T19" fmla="*/ 2147483646 h 138"/>
              <a:gd name="T20" fmla="*/ 0 w 455"/>
              <a:gd name="T21" fmla="*/ 2147483646 h 138"/>
              <a:gd name="T22" fmla="*/ 0 w 455"/>
              <a:gd name="T23" fmla="*/ 2147483646 h 138"/>
              <a:gd name="T24" fmla="*/ 2147483646 w 455"/>
              <a:gd name="T25" fmla="*/ 2147483646 h 138"/>
              <a:gd name="T26" fmla="*/ 2147483646 w 455"/>
              <a:gd name="T27" fmla="*/ 2147483646 h 138"/>
              <a:gd name="T28" fmla="*/ 2147483646 w 455"/>
              <a:gd name="T29" fmla="*/ 2147483646 h 138"/>
              <a:gd name="T30" fmla="*/ 2147483646 w 455"/>
              <a:gd name="T31" fmla="*/ 2147483646 h 138"/>
              <a:gd name="T32" fmla="*/ 2147483646 w 455"/>
              <a:gd name="T33" fmla="*/ 2147483646 h 138"/>
              <a:gd name="T34" fmla="*/ 2147483646 w 455"/>
              <a:gd name="T35" fmla="*/ 2147483646 h 138"/>
              <a:gd name="T36" fmla="*/ 2147483646 w 455"/>
              <a:gd name="T37" fmla="*/ 2147483646 h 138"/>
              <a:gd name="T38" fmla="*/ 2147483646 w 455"/>
              <a:gd name="T39" fmla="*/ 2147483646 h 138"/>
              <a:gd name="T40" fmla="*/ 2147483646 w 455"/>
              <a:gd name="T41" fmla="*/ 0 h 138"/>
              <a:gd name="T42" fmla="*/ 2147483646 w 455"/>
              <a:gd name="T43" fmla="*/ 0 h 138"/>
              <a:gd name="T44" fmla="*/ 2147483646 w 455"/>
              <a:gd name="T45" fmla="*/ 2147483646 h 138"/>
              <a:gd name="T46" fmla="*/ 2147483646 w 455"/>
              <a:gd name="T47" fmla="*/ 2147483646 h 138"/>
              <a:gd name="T48" fmla="*/ 2147483646 w 455"/>
              <a:gd name="T49" fmla="*/ 2147483646 h 138"/>
              <a:gd name="T50" fmla="*/ 2147483646 w 455"/>
              <a:gd name="T51" fmla="*/ 2147483646 h 138"/>
              <a:gd name="T52" fmla="*/ 2147483646 w 455"/>
              <a:gd name="T53" fmla="*/ 2147483646 h 138"/>
              <a:gd name="T54" fmla="*/ 2147483646 w 455"/>
              <a:gd name="T55" fmla="*/ 2147483646 h 138"/>
              <a:gd name="T56" fmla="*/ 2147483646 w 455"/>
              <a:gd name="T57" fmla="*/ 2147483646 h 138"/>
              <a:gd name="T58" fmla="*/ 2147483646 w 455"/>
              <a:gd name="T59" fmla="*/ 2147483646 h 138"/>
              <a:gd name="T60" fmla="*/ 2147483646 w 455"/>
              <a:gd name="T61" fmla="*/ 2147483646 h 138"/>
              <a:gd name="T62" fmla="*/ 2147483646 w 455"/>
              <a:gd name="T63" fmla="*/ 2147483646 h 138"/>
              <a:gd name="T64" fmla="*/ 2147483646 w 455"/>
              <a:gd name="T65" fmla="*/ 2147483646 h 138"/>
              <a:gd name="T66" fmla="*/ 2147483646 w 455"/>
              <a:gd name="T67" fmla="*/ 2147483646 h 138"/>
              <a:gd name="T68" fmla="*/ 2147483646 w 455"/>
              <a:gd name="T69" fmla="*/ 2147483646 h 138"/>
              <a:gd name="T70" fmla="*/ 2147483646 w 455"/>
              <a:gd name="T71" fmla="*/ 2147483646 h 138"/>
              <a:gd name="T72" fmla="*/ 2147483646 w 455"/>
              <a:gd name="T73" fmla="*/ 2147483646 h 138"/>
              <a:gd name="T74" fmla="*/ 2147483646 w 455"/>
              <a:gd name="T75" fmla="*/ 2147483646 h 138"/>
              <a:gd name="T76" fmla="*/ 2147483646 w 455"/>
              <a:gd name="T77" fmla="*/ 2147483646 h 138"/>
              <a:gd name="T78" fmla="*/ 2147483646 w 455"/>
              <a:gd name="T79" fmla="*/ 2147483646 h 138"/>
              <a:gd name="T80" fmla="*/ 2147483646 w 455"/>
              <a:gd name="T81" fmla="*/ 2147483646 h 138"/>
              <a:gd name="T82" fmla="*/ 2147483646 w 455"/>
              <a:gd name="T83" fmla="*/ 2147483646 h 138"/>
              <a:gd name="T84" fmla="*/ 2147483646 w 455"/>
              <a:gd name="T85" fmla="*/ 2147483646 h 138"/>
              <a:gd name="T86" fmla="*/ 2147483646 w 455"/>
              <a:gd name="T87" fmla="*/ 2147483646 h 1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55"/>
              <a:gd name="T133" fmla="*/ 0 h 138"/>
              <a:gd name="T134" fmla="*/ 455 w 455"/>
              <a:gd name="T135" fmla="*/ 138 h 13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55" h="138">
                <a:moveTo>
                  <a:pt x="68" y="136"/>
                </a:moveTo>
                <a:lnTo>
                  <a:pt x="58" y="136"/>
                </a:lnTo>
                <a:lnTo>
                  <a:pt x="47" y="134"/>
                </a:lnTo>
                <a:lnTo>
                  <a:pt x="37" y="130"/>
                </a:lnTo>
                <a:lnTo>
                  <a:pt x="29" y="124"/>
                </a:lnTo>
                <a:lnTo>
                  <a:pt x="20" y="118"/>
                </a:lnTo>
                <a:lnTo>
                  <a:pt x="12" y="109"/>
                </a:lnTo>
                <a:lnTo>
                  <a:pt x="8" y="101"/>
                </a:lnTo>
                <a:lnTo>
                  <a:pt x="4" y="91"/>
                </a:lnTo>
                <a:lnTo>
                  <a:pt x="0" y="80"/>
                </a:lnTo>
                <a:lnTo>
                  <a:pt x="0" y="70"/>
                </a:lnTo>
                <a:lnTo>
                  <a:pt x="0" y="58"/>
                </a:lnTo>
                <a:lnTo>
                  <a:pt x="4" y="47"/>
                </a:lnTo>
                <a:lnTo>
                  <a:pt x="8" y="37"/>
                </a:lnTo>
                <a:lnTo>
                  <a:pt x="12" y="29"/>
                </a:lnTo>
                <a:lnTo>
                  <a:pt x="20" y="20"/>
                </a:lnTo>
                <a:lnTo>
                  <a:pt x="29" y="14"/>
                </a:lnTo>
                <a:lnTo>
                  <a:pt x="37" y="8"/>
                </a:lnTo>
                <a:lnTo>
                  <a:pt x="47" y="4"/>
                </a:lnTo>
                <a:lnTo>
                  <a:pt x="58" y="2"/>
                </a:lnTo>
                <a:lnTo>
                  <a:pt x="68" y="0"/>
                </a:lnTo>
                <a:lnTo>
                  <a:pt x="387" y="0"/>
                </a:lnTo>
                <a:lnTo>
                  <a:pt x="399" y="2"/>
                </a:lnTo>
                <a:lnTo>
                  <a:pt x="410" y="4"/>
                </a:lnTo>
                <a:lnTo>
                  <a:pt x="420" y="8"/>
                </a:lnTo>
                <a:lnTo>
                  <a:pt x="428" y="14"/>
                </a:lnTo>
                <a:lnTo>
                  <a:pt x="437" y="20"/>
                </a:lnTo>
                <a:lnTo>
                  <a:pt x="443" y="29"/>
                </a:lnTo>
                <a:lnTo>
                  <a:pt x="449" y="37"/>
                </a:lnTo>
                <a:lnTo>
                  <a:pt x="453" y="47"/>
                </a:lnTo>
                <a:lnTo>
                  <a:pt x="455" y="58"/>
                </a:lnTo>
                <a:lnTo>
                  <a:pt x="455" y="70"/>
                </a:lnTo>
                <a:lnTo>
                  <a:pt x="455" y="80"/>
                </a:lnTo>
                <a:lnTo>
                  <a:pt x="453" y="91"/>
                </a:lnTo>
                <a:lnTo>
                  <a:pt x="449" y="101"/>
                </a:lnTo>
                <a:lnTo>
                  <a:pt x="443" y="109"/>
                </a:lnTo>
                <a:lnTo>
                  <a:pt x="437" y="118"/>
                </a:lnTo>
                <a:lnTo>
                  <a:pt x="428" y="124"/>
                </a:lnTo>
                <a:lnTo>
                  <a:pt x="420" y="130"/>
                </a:lnTo>
                <a:lnTo>
                  <a:pt x="410" y="134"/>
                </a:lnTo>
                <a:lnTo>
                  <a:pt x="399" y="136"/>
                </a:lnTo>
                <a:lnTo>
                  <a:pt x="387" y="138"/>
                </a:lnTo>
                <a:lnTo>
                  <a:pt x="68" y="138"/>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a:solidFill>
                <a:srgbClr val="000000"/>
              </a:solidFill>
              <a:latin typeface="Arial" charset="0"/>
              <a:ea typeface="+mn-ea"/>
            </a:endParaRPr>
          </a:p>
        </p:txBody>
      </p:sp>
      <p:sp>
        <p:nvSpPr>
          <p:cNvPr id="50" name="Freeform 73"/>
          <p:cNvSpPr/>
          <p:nvPr/>
        </p:nvSpPr>
        <p:spPr bwMode="auto">
          <a:xfrm>
            <a:off x="3929063" y="3552602"/>
            <a:ext cx="61912"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2147483646 w 31"/>
              <a:gd name="T57" fmla="*/ 2147483646 h 31"/>
              <a:gd name="T58" fmla="*/ 0 w 31"/>
              <a:gd name="T59" fmla="*/ 2147483646 h 31"/>
              <a:gd name="T60" fmla="*/ 0 w 31"/>
              <a:gd name="T61" fmla="*/ 2147483646 h 31"/>
              <a:gd name="T62" fmla="*/ 0 w 31"/>
              <a:gd name="T63" fmla="*/ 2147483646 h 31"/>
              <a:gd name="T64" fmla="*/ 2147483646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31" y="10"/>
                </a:lnTo>
                <a:lnTo>
                  <a:pt x="29" y="8"/>
                </a:lnTo>
                <a:lnTo>
                  <a:pt x="29" y="6"/>
                </a:lnTo>
                <a:lnTo>
                  <a:pt x="27" y="4"/>
                </a:lnTo>
                <a:lnTo>
                  <a:pt x="25" y="4"/>
                </a:lnTo>
                <a:lnTo>
                  <a:pt x="23" y="2"/>
                </a:lnTo>
                <a:lnTo>
                  <a:pt x="21" y="2"/>
                </a:lnTo>
                <a:lnTo>
                  <a:pt x="19" y="0"/>
                </a:lnTo>
                <a:lnTo>
                  <a:pt x="17" y="0"/>
                </a:lnTo>
                <a:lnTo>
                  <a:pt x="15" y="0"/>
                </a:lnTo>
                <a:lnTo>
                  <a:pt x="10" y="2"/>
                </a:lnTo>
                <a:lnTo>
                  <a:pt x="8" y="2"/>
                </a:lnTo>
                <a:lnTo>
                  <a:pt x="6" y="4"/>
                </a:lnTo>
                <a:lnTo>
                  <a:pt x="4" y="6"/>
                </a:lnTo>
                <a:lnTo>
                  <a:pt x="2" y="8"/>
                </a:lnTo>
                <a:lnTo>
                  <a:pt x="2" y="10"/>
                </a:lnTo>
                <a:lnTo>
                  <a:pt x="0" y="12"/>
                </a:lnTo>
                <a:lnTo>
                  <a:pt x="0" y="14"/>
                </a:lnTo>
                <a:lnTo>
                  <a:pt x="0" y="18"/>
                </a:lnTo>
                <a:lnTo>
                  <a:pt x="2" y="20"/>
                </a:lnTo>
                <a:lnTo>
                  <a:pt x="2" y="22"/>
                </a:lnTo>
                <a:lnTo>
                  <a:pt x="4" y="24"/>
                </a:lnTo>
                <a:lnTo>
                  <a:pt x="6" y="26"/>
                </a:lnTo>
                <a:lnTo>
                  <a:pt x="8" y="29"/>
                </a:lnTo>
                <a:lnTo>
                  <a:pt x="10" y="29"/>
                </a:lnTo>
                <a:lnTo>
                  <a:pt x="15" y="31"/>
                </a:lnTo>
                <a:lnTo>
                  <a:pt x="17"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51" name="Line 74"/>
          <p:cNvSpPr>
            <a:spLocks noChangeShapeType="1"/>
          </p:cNvSpPr>
          <p:nvPr/>
        </p:nvSpPr>
        <p:spPr bwMode="auto">
          <a:xfrm>
            <a:off x="3879850" y="4611464"/>
            <a:ext cx="160338" cy="825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52" name="Rectangle 75"/>
          <p:cNvSpPr>
            <a:spLocks noChangeArrowheads="1"/>
          </p:cNvSpPr>
          <p:nvPr/>
        </p:nvSpPr>
        <p:spPr bwMode="auto">
          <a:xfrm>
            <a:off x="4021138" y="4511452"/>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900">
                <a:solidFill>
                  <a:srgbClr val="000000"/>
                </a:solidFill>
                <a:ea typeface="宋体" charset="-122"/>
              </a:rPr>
              <a:t>3</a:t>
            </a:r>
            <a:endParaRPr kumimoji="1" lang="zh-CN" altLang="en-US" sz="2400">
              <a:solidFill>
                <a:srgbClr val="000000"/>
              </a:solidFill>
              <a:latin typeface="Times New Roman" pitchFamily="18" charset="0"/>
              <a:ea typeface="宋体" charset="-122"/>
            </a:endParaRPr>
          </a:p>
        </p:txBody>
      </p:sp>
      <p:sp>
        <p:nvSpPr>
          <p:cNvPr id="53" name="Rectangle 76"/>
          <p:cNvSpPr>
            <a:spLocks noChangeArrowheads="1"/>
          </p:cNvSpPr>
          <p:nvPr/>
        </p:nvSpPr>
        <p:spPr bwMode="auto">
          <a:xfrm>
            <a:off x="4097338" y="4511452"/>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900">
                <a:solidFill>
                  <a:srgbClr val="000000"/>
                </a:solidFill>
                <a:ea typeface="宋体" charset="-122"/>
              </a:rPr>
              <a:t>2</a:t>
            </a:r>
            <a:endParaRPr kumimoji="1" lang="zh-CN" altLang="en-US" sz="2400">
              <a:solidFill>
                <a:srgbClr val="000000"/>
              </a:solidFill>
              <a:latin typeface="Times New Roman" pitchFamily="18" charset="0"/>
              <a:ea typeface="宋体" charset="-122"/>
            </a:endParaRPr>
          </a:p>
        </p:txBody>
      </p:sp>
      <p:sp>
        <p:nvSpPr>
          <p:cNvPr id="54" name="Freeform 77"/>
          <p:cNvSpPr/>
          <p:nvPr/>
        </p:nvSpPr>
        <p:spPr bwMode="auto">
          <a:xfrm>
            <a:off x="5180013" y="3552602"/>
            <a:ext cx="57150" cy="55562"/>
          </a:xfrm>
          <a:custGeom>
            <a:avLst/>
            <a:gdLst>
              <a:gd name="T0" fmla="*/ 2147483646 w 29"/>
              <a:gd name="T1" fmla="*/ 2147483646 h 31"/>
              <a:gd name="T2" fmla="*/ 2147483646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2147483646 h 31"/>
              <a:gd name="T12" fmla="*/ 2147483646 w 29"/>
              <a:gd name="T13" fmla="*/ 2147483646 h 31"/>
              <a:gd name="T14" fmla="*/ 2147483646 w 29"/>
              <a:gd name="T15" fmla="*/ 2147483646 h 31"/>
              <a:gd name="T16" fmla="*/ 2147483646 w 29"/>
              <a:gd name="T17" fmla="*/ 2147483646 h 31"/>
              <a:gd name="T18" fmla="*/ 2147483646 w 29"/>
              <a:gd name="T19" fmla="*/ 2147483646 h 31"/>
              <a:gd name="T20" fmla="*/ 2147483646 w 29"/>
              <a:gd name="T21" fmla="*/ 2147483646 h 31"/>
              <a:gd name="T22" fmla="*/ 2147483646 w 29"/>
              <a:gd name="T23" fmla="*/ 2147483646 h 31"/>
              <a:gd name="T24" fmla="*/ 2147483646 w 29"/>
              <a:gd name="T25" fmla="*/ 2147483646 h 31"/>
              <a:gd name="T26" fmla="*/ 2147483646 w 29"/>
              <a:gd name="T27" fmla="*/ 2147483646 h 31"/>
              <a:gd name="T28" fmla="*/ 2147483646 w 29"/>
              <a:gd name="T29" fmla="*/ 2147483646 h 31"/>
              <a:gd name="T30" fmla="*/ 2147483646 w 29"/>
              <a:gd name="T31" fmla="*/ 2147483646 h 31"/>
              <a:gd name="T32" fmla="*/ 2147483646 w 29"/>
              <a:gd name="T33" fmla="*/ 2147483646 h 31"/>
              <a:gd name="T34" fmla="*/ 2147483646 w 29"/>
              <a:gd name="T35" fmla="*/ 2147483646 h 31"/>
              <a:gd name="T36" fmla="*/ 2147483646 w 29"/>
              <a:gd name="T37" fmla="*/ 2147483646 h 31"/>
              <a:gd name="T38" fmla="*/ 2147483646 w 29"/>
              <a:gd name="T39" fmla="*/ 0 h 31"/>
              <a:gd name="T40" fmla="*/ 2147483646 w 29"/>
              <a:gd name="T41" fmla="*/ 0 h 31"/>
              <a:gd name="T42" fmla="*/ 2147483646 w 29"/>
              <a:gd name="T43" fmla="*/ 0 h 31"/>
              <a:gd name="T44" fmla="*/ 2147483646 w 29"/>
              <a:gd name="T45" fmla="*/ 2147483646 h 31"/>
              <a:gd name="T46" fmla="*/ 2147483646 w 29"/>
              <a:gd name="T47" fmla="*/ 2147483646 h 31"/>
              <a:gd name="T48" fmla="*/ 2147483646 w 29"/>
              <a:gd name="T49" fmla="*/ 2147483646 h 31"/>
              <a:gd name="T50" fmla="*/ 2147483646 w 29"/>
              <a:gd name="T51" fmla="*/ 2147483646 h 31"/>
              <a:gd name="T52" fmla="*/ 2147483646 w 29"/>
              <a:gd name="T53" fmla="*/ 2147483646 h 31"/>
              <a:gd name="T54" fmla="*/ 2147483646 w 29"/>
              <a:gd name="T55" fmla="*/ 2147483646 h 31"/>
              <a:gd name="T56" fmla="*/ 0 w 29"/>
              <a:gd name="T57" fmla="*/ 2147483646 h 31"/>
              <a:gd name="T58" fmla="*/ 0 w 29"/>
              <a:gd name="T59" fmla="*/ 2147483646 h 31"/>
              <a:gd name="T60" fmla="*/ 0 w 29"/>
              <a:gd name="T61" fmla="*/ 2147483646 h 31"/>
              <a:gd name="T62" fmla="*/ 0 w 29"/>
              <a:gd name="T63" fmla="*/ 2147483646 h 31"/>
              <a:gd name="T64" fmla="*/ 0 w 29"/>
              <a:gd name="T65" fmla="*/ 2147483646 h 31"/>
              <a:gd name="T66" fmla="*/ 2147483646 w 29"/>
              <a:gd name="T67" fmla="*/ 2147483646 h 31"/>
              <a:gd name="T68" fmla="*/ 2147483646 w 29"/>
              <a:gd name="T69" fmla="*/ 2147483646 h 31"/>
              <a:gd name="T70" fmla="*/ 2147483646 w 29"/>
              <a:gd name="T71" fmla="*/ 2147483646 h 31"/>
              <a:gd name="T72" fmla="*/ 2147483646 w 29"/>
              <a:gd name="T73" fmla="*/ 2147483646 h 31"/>
              <a:gd name="T74" fmla="*/ 2147483646 w 29"/>
              <a:gd name="T75" fmla="*/ 2147483646 h 31"/>
              <a:gd name="T76" fmla="*/ 2147483646 w 29"/>
              <a:gd name="T77" fmla="*/ 2147483646 h 31"/>
              <a:gd name="T78" fmla="*/ 2147483646 w 29"/>
              <a:gd name="T79" fmla="*/ 2147483646 h 31"/>
              <a:gd name="T80" fmla="*/ 2147483646 w 29"/>
              <a:gd name="T81" fmla="*/ 2147483646 h 31"/>
              <a:gd name="T82" fmla="*/ 2147483646 w 29"/>
              <a:gd name="T83" fmla="*/ 2147483646 h 31"/>
              <a:gd name="T84" fmla="*/ 2147483646 w 29"/>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
              <a:gd name="T130" fmla="*/ 0 h 31"/>
              <a:gd name="T131" fmla="*/ 29 w 29"/>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 h="31">
                <a:moveTo>
                  <a:pt x="14" y="29"/>
                </a:moveTo>
                <a:lnTo>
                  <a:pt x="16" y="31"/>
                </a:lnTo>
                <a:lnTo>
                  <a:pt x="18" y="29"/>
                </a:lnTo>
                <a:lnTo>
                  <a:pt x="20" y="29"/>
                </a:lnTo>
                <a:lnTo>
                  <a:pt x="22" y="26"/>
                </a:lnTo>
                <a:lnTo>
                  <a:pt x="24" y="26"/>
                </a:lnTo>
                <a:lnTo>
                  <a:pt x="27" y="24"/>
                </a:lnTo>
                <a:lnTo>
                  <a:pt x="29" y="22"/>
                </a:lnTo>
                <a:lnTo>
                  <a:pt x="29" y="20"/>
                </a:lnTo>
                <a:lnTo>
                  <a:pt x="29" y="18"/>
                </a:lnTo>
                <a:lnTo>
                  <a:pt x="29" y="14"/>
                </a:lnTo>
                <a:lnTo>
                  <a:pt x="29" y="12"/>
                </a:lnTo>
                <a:lnTo>
                  <a:pt x="29" y="10"/>
                </a:lnTo>
                <a:lnTo>
                  <a:pt x="29" y="8"/>
                </a:lnTo>
                <a:lnTo>
                  <a:pt x="27" y="6"/>
                </a:lnTo>
                <a:lnTo>
                  <a:pt x="24" y="4"/>
                </a:lnTo>
                <a:lnTo>
                  <a:pt x="22" y="4"/>
                </a:lnTo>
                <a:lnTo>
                  <a:pt x="20" y="2"/>
                </a:lnTo>
                <a:lnTo>
                  <a:pt x="18"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55" name="Freeform 78"/>
          <p:cNvSpPr/>
          <p:nvPr/>
        </p:nvSpPr>
        <p:spPr bwMode="auto">
          <a:xfrm>
            <a:off x="4557713" y="3578002"/>
            <a:ext cx="646112" cy="1527175"/>
          </a:xfrm>
          <a:custGeom>
            <a:avLst/>
            <a:gdLst>
              <a:gd name="T0" fmla="*/ 2147483646 w 325"/>
              <a:gd name="T1" fmla="*/ 0 h 841"/>
              <a:gd name="T2" fmla="*/ 2147483646 w 325"/>
              <a:gd name="T3" fmla="*/ 2147483646 h 841"/>
              <a:gd name="T4" fmla="*/ 0 w 325"/>
              <a:gd name="T5" fmla="*/ 2147483646 h 841"/>
              <a:gd name="T6" fmla="*/ 0 w 325"/>
              <a:gd name="T7" fmla="*/ 2147483646 h 841"/>
              <a:gd name="T8" fmla="*/ 0 60000 65536"/>
              <a:gd name="T9" fmla="*/ 0 60000 65536"/>
              <a:gd name="T10" fmla="*/ 0 60000 65536"/>
              <a:gd name="T11" fmla="*/ 0 60000 65536"/>
              <a:gd name="T12" fmla="*/ 0 w 325"/>
              <a:gd name="T13" fmla="*/ 0 h 841"/>
              <a:gd name="T14" fmla="*/ 325 w 325"/>
              <a:gd name="T15" fmla="*/ 841 h 841"/>
            </a:gdLst>
            <a:ahLst/>
            <a:cxnLst>
              <a:cxn ang="T8">
                <a:pos x="T0" y="T1"/>
              </a:cxn>
              <a:cxn ang="T9">
                <a:pos x="T2" y="T3"/>
              </a:cxn>
              <a:cxn ang="T10">
                <a:pos x="T4" y="T5"/>
              </a:cxn>
              <a:cxn ang="T11">
                <a:pos x="T6" y="T7"/>
              </a:cxn>
            </a:cxnLst>
            <a:rect l="T12" t="T13" r="T14" b="T15"/>
            <a:pathLst>
              <a:path w="325" h="841">
                <a:moveTo>
                  <a:pt x="325" y="0"/>
                </a:moveTo>
                <a:lnTo>
                  <a:pt x="325" y="685"/>
                </a:lnTo>
                <a:lnTo>
                  <a:pt x="0" y="685"/>
                </a:lnTo>
                <a:lnTo>
                  <a:pt x="0" y="841"/>
                </a:ln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a:solidFill>
                <a:srgbClr val="000000"/>
              </a:solidFill>
              <a:latin typeface="Arial" charset="0"/>
              <a:ea typeface="+mn-ea"/>
            </a:endParaRPr>
          </a:p>
        </p:txBody>
      </p:sp>
      <p:sp>
        <p:nvSpPr>
          <p:cNvPr id="56" name="Line 79"/>
          <p:cNvSpPr>
            <a:spLocks noChangeShapeType="1"/>
          </p:cNvSpPr>
          <p:nvPr/>
        </p:nvSpPr>
        <p:spPr bwMode="auto">
          <a:xfrm>
            <a:off x="5129213" y="4611464"/>
            <a:ext cx="155575" cy="825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57" name="Rectangle 80"/>
          <p:cNvSpPr>
            <a:spLocks noChangeArrowheads="1"/>
          </p:cNvSpPr>
          <p:nvPr/>
        </p:nvSpPr>
        <p:spPr bwMode="auto">
          <a:xfrm>
            <a:off x="5265738" y="4511452"/>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900">
                <a:solidFill>
                  <a:srgbClr val="000000"/>
                </a:solidFill>
                <a:ea typeface="宋体" charset="-122"/>
              </a:rPr>
              <a:t>3</a:t>
            </a:r>
            <a:endParaRPr kumimoji="1" lang="zh-CN" altLang="en-US" sz="2400">
              <a:solidFill>
                <a:srgbClr val="000000"/>
              </a:solidFill>
              <a:latin typeface="Times New Roman" pitchFamily="18" charset="0"/>
              <a:ea typeface="宋体" charset="-122"/>
            </a:endParaRPr>
          </a:p>
        </p:txBody>
      </p:sp>
      <p:sp>
        <p:nvSpPr>
          <p:cNvPr id="58" name="Rectangle 81"/>
          <p:cNvSpPr>
            <a:spLocks noChangeArrowheads="1"/>
          </p:cNvSpPr>
          <p:nvPr/>
        </p:nvSpPr>
        <p:spPr bwMode="auto">
          <a:xfrm>
            <a:off x="5341938" y="4511452"/>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900">
                <a:solidFill>
                  <a:srgbClr val="000000"/>
                </a:solidFill>
                <a:ea typeface="宋体" charset="-122"/>
              </a:rPr>
              <a:t>2</a:t>
            </a:r>
            <a:endParaRPr kumimoji="1" lang="zh-CN" altLang="en-US" sz="2400">
              <a:solidFill>
                <a:srgbClr val="000000"/>
              </a:solidFill>
              <a:latin typeface="Times New Roman" pitchFamily="18" charset="0"/>
              <a:ea typeface="宋体" charset="-122"/>
            </a:endParaRPr>
          </a:p>
        </p:txBody>
      </p:sp>
      <p:sp>
        <p:nvSpPr>
          <p:cNvPr id="59" name="Freeform 82"/>
          <p:cNvSpPr/>
          <p:nvPr/>
        </p:nvSpPr>
        <p:spPr bwMode="auto">
          <a:xfrm>
            <a:off x="6432550" y="3552602"/>
            <a:ext cx="60325"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7" y="31"/>
                </a:lnTo>
                <a:lnTo>
                  <a:pt x="21" y="29"/>
                </a:lnTo>
                <a:lnTo>
                  <a:pt x="23" y="29"/>
                </a:lnTo>
                <a:lnTo>
                  <a:pt x="25" y="26"/>
                </a:lnTo>
                <a:lnTo>
                  <a:pt x="27" y="24"/>
                </a:lnTo>
                <a:lnTo>
                  <a:pt x="29" y="22"/>
                </a:lnTo>
                <a:lnTo>
                  <a:pt x="29" y="20"/>
                </a:lnTo>
                <a:lnTo>
                  <a:pt x="29" y="18"/>
                </a:lnTo>
                <a:lnTo>
                  <a:pt x="31" y="14"/>
                </a:lnTo>
                <a:lnTo>
                  <a:pt x="29" y="12"/>
                </a:lnTo>
                <a:lnTo>
                  <a:pt x="29" y="10"/>
                </a:lnTo>
                <a:lnTo>
                  <a:pt x="29" y="8"/>
                </a:lnTo>
                <a:lnTo>
                  <a:pt x="27" y="6"/>
                </a:lnTo>
                <a:lnTo>
                  <a:pt x="25" y="4"/>
                </a:lnTo>
                <a:lnTo>
                  <a:pt x="23" y="2"/>
                </a:lnTo>
                <a:lnTo>
                  <a:pt x="21" y="2"/>
                </a:lnTo>
                <a:lnTo>
                  <a:pt x="17" y="0"/>
                </a:lnTo>
                <a:lnTo>
                  <a:pt x="15" y="0"/>
                </a:lnTo>
                <a:lnTo>
                  <a:pt x="13" y="0"/>
                </a:lnTo>
                <a:lnTo>
                  <a:pt x="11"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1" y="29"/>
                </a:lnTo>
                <a:lnTo>
                  <a:pt x="13" y="31"/>
                </a:lnTo>
                <a:lnTo>
                  <a:pt x="15"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60" name="Freeform 83"/>
          <p:cNvSpPr/>
          <p:nvPr/>
        </p:nvSpPr>
        <p:spPr bwMode="auto">
          <a:xfrm>
            <a:off x="4738688" y="3578002"/>
            <a:ext cx="1722437" cy="1522412"/>
          </a:xfrm>
          <a:custGeom>
            <a:avLst/>
            <a:gdLst>
              <a:gd name="T0" fmla="*/ 2147483646 w 868"/>
              <a:gd name="T1" fmla="*/ 0 h 839"/>
              <a:gd name="T2" fmla="*/ 2147483646 w 868"/>
              <a:gd name="T3" fmla="*/ 2147483646 h 839"/>
              <a:gd name="T4" fmla="*/ 0 w 868"/>
              <a:gd name="T5" fmla="*/ 2147483646 h 839"/>
              <a:gd name="T6" fmla="*/ 0 w 868"/>
              <a:gd name="T7" fmla="*/ 2147483646 h 839"/>
              <a:gd name="T8" fmla="*/ 0 60000 65536"/>
              <a:gd name="T9" fmla="*/ 0 60000 65536"/>
              <a:gd name="T10" fmla="*/ 0 60000 65536"/>
              <a:gd name="T11" fmla="*/ 0 60000 65536"/>
              <a:gd name="T12" fmla="*/ 0 w 868"/>
              <a:gd name="T13" fmla="*/ 0 h 839"/>
              <a:gd name="T14" fmla="*/ 868 w 868"/>
              <a:gd name="T15" fmla="*/ 839 h 839"/>
            </a:gdLst>
            <a:ahLst/>
            <a:cxnLst>
              <a:cxn ang="T8">
                <a:pos x="T0" y="T1"/>
              </a:cxn>
              <a:cxn ang="T9">
                <a:pos x="T2" y="T3"/>
              </a:cxn>
              <a:cxn ang="T10">
                <a:pos x="T4" y="T5"/>
              </a:cxn>
              <a:cxn ang="T11">
                <a:pos x="T6" y="T7"/>
              </a:cxn>
            </a:cxnLst>
            <a:rect l="T12" t="T13" r="T14" b="T15"/>
            <a:pathLst>
              <a:path w="868" h="839">
                <a:moveTo>
                  <a:pt x="866" y="0"/>
                </a:moveTo>
                <a:lnTo>
                  <a:pt x="868" y="776"/>
                </a:lnTo>
                <a:lnTo>
                  <a:pt x="0" y="776"/>
                </a:lnTo>
                <a:lnTo>
                  <a:pt x="0" y="839"/>
                </a:ln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a:solidFill>
                <a:srgbClr val="000000"/>
              </a:solidFill>
              <a:latin typeface="Arial" charset="0"/>
              <a:ea typeface="+mn-ea"/>
            </a:endParaRPr>
          </a:p>
        </p:txBody>
      </p:sp>
      <p:sp>
        <p:nvSpPr>
          <p:cNvPr id="61" name="Line 84"/>
          <p:cNvSpPr>
            <a:spLocks noChangeShapeType="1"/>
          </p:cNvSpPr>
          <p:nvPr/>
        </p:nvSpPr>
        <p:spPr bwMode="auto">
          <a:xfrm>
            <a:off x="6381750" y="4611464"/>
            <a:ext cx="157163" cy="825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62" name="Rectangle 85"/>
          <p:cNvSpPr>
            <a:spLocks noChangeArrowheads="1"/>
          </p:cNvSpPr>
          <p:nvPr/>
        </p:nvSpPr>
        <p:spPr bwMode="auto">
          <a:xfrm>
            <a:off x="6523038" y="4511452"/>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900">
                <a:solidFill>
                  <a:srgbClr val="000000"/>
                </a:solidFill>
                <a:ea typeface="宋体" charset="-122"/>
              </a:rPr>
              <a:t>3</a:t>
            </a:r>
            <a:endParaRPr kumimoji="1" lang="zh-CN" altLang="en-US" sz="2400">
              <a:solidFill>
                <a:srgbClr val="000000"/>
              </a:solidFill>
              <a:latin typeface="Times New Roman" pitchFamily="18" charset="0"/>
              <a:ea typeface="宋体" charset="-122"/>
            </a:endParaRPr>
          </a:p>
        </p:txBody>
      </p:sp>
      <p:sp>
        <p:nvSpPr>
          <p:cNvPr id="63" name="Rectangle 86"/>
          <p:cNvSpPr>
            <a:spLocks noChangeArrowheads="1"/>
          </p:cNvSpPr>
          <p:nvPr/>
        </p:nvSpPr>
        <p:spPr bwMode="auto">
          <a:xfrm>
            <a:off x="6596063" y="4511452"/>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900">
                <a:solidFill>
                  <a:srgbClr val="000000"/>
                </a:solidFill>
                <a:ea typeface="宋体" charset="-122"/>
              </a:rPr>
              <a:t>2</a:t>
            </a:r>
            <a:endParaRPr kumimoji="1" lang="zh-CN" altLang="en-US" sz="2400">
              <a:solidFill>
                <a:srgbClr val="000000"/>
              </a:solidFill>
              <a:latin typeface="Times New Roman" pitchFamily="18" charset="0"/>
              <a:ea typeface="宋体" charset="-122"/>
            </a:endParaRPr>
          </a:p>
        </p:txBody>
      </p:sp>
      <p:sp>
        <p:nvSpPr>
          <p:cNvPr id="64" name="Freeform 87"/>
          <p:cNvSpPr/>
          <p:nvPr/>
        </p:nvSpPr>
        <p:spPr bwMode="auto">
          <a:xfrm>
            <a:off x="4167188" y="5087714"/>
            <a:ext cx="57150" cy="57150"/>
          </a:xfrm>
          <a:custGeom>
            <a:avLst/>
            <a:gdLst>
              <a:gd name="T0" fmla="*/ 2147483646 w 29"/>
              <a:gd name="T1" fmla="*/ 0 h 31"/>
              <a:gd name="T2" fmla="*/ 0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65" name="Freeform 88"/>
          <p:cNvSpPr/>
          <p:nvPr/>
        </p:nvSpPr>
        <p:spPr bwMode="auto">
          <a:xfrm>
            <a:off x="4348163" y="5087714"/>
            <a:ext cx="57150" cy="57150"/>
          </a:xfrm>
          <a:custGeom>
            <a:avLst/>
            <a:gdLst>
              <a:gd name="T0" fmla="*/ 2147483646 w 29"/>
              <a:gd name="T1" fmla="*/ 0 h 31"/>
              <a:gd name="T2" fmla="*/ 0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66" name="Freeform 89"/>
          <p:cNvSpPr/>
          <p:nvPr/>
        </p:nvSpPr>
        <p:spPr bwMode="auto">
          <a:xfrm>
            <a:off x="4529138" y="5087714"/>
            <a:ext cx="60325" cy="57150"/>
          </a:xfrm>
          <a:custGeom>
            <a:avLst/>
            <a:gdLst>
              <a:gd name="T0" fmla="*/ 2147483646 w 31"/>
              <a:gd name="T1" fmla="*/ 0 h 31"/>
              <a:gd name="T2" fmla="*/ 0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5" y="31"/>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67" name="Freeform 90"/>
          <p:cNvSpPr/>
          <p:nvPr/>
        </p:nvSpPr>
        <p:spPr bwMode="auto">
          <a:xfrm>
            <a:off x="4711700" y="5087714"/>
            <a:ext cx="60325" cy="57150"/>
          </a:xfrm>
          <a:custGeom>
            <a:avLst/>
            <a:gdLst>
              <a:gd name="T0" fmla="*/ 2147483646 w 31"/>
              <a:gd name="T1" fmla="*/ 0 h 31"/>
              <a:gd name="T2" fmla="*/ 0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4" y="31"/>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68" name="Line 91"/>
          <p:cNvSpPr>
            <a:spLocks noChangeShapeType="1"/>
          </p:cNvSpPr>
          <p:nvPr/>
        </p:nvSpPr>
        <p:spPr bwMode="auto">
          <a:xfrm>
            <a:off x="4221163" y="1973039"/>
            <a:ext cx="160337" cy="825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69" name="Rectangle 92"/>
          <p:cNvSpPr>
            <a:spLocks noChangeArrowheads="1"/>
          </p:cNvSpPr>
          <p:nvPr/>
        </p:nvSpPr>
        <p:spPr bwMode="auto">
          <a:xfrm>
            <a:off x="4341813" y="1853977"/>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1400" b="1">
                <a:solidFill>
                  <a:srgbClr val="000000"/>
                </a:solidFill>
                <a:ea typeface="宋体" charset="-122"/>
              </a:rPr>
              <a:t>2</a:t>
            </a:r>
            <a:endParaRPr kumimoji="1" lang="zh-CN" altLang="en-US" sz="1400" b="1">
              <a:solidFill>
                <a:srgbClr val="000000"/>
              </a:solidFill>
              <a:latin typeface="Times New Roman" pitchFamily="18" charset="0"/>
              <a:ea typeface="宋体" charset="-122"/>
            </a:endParaRPr>
          </a:p>
        </p:txBody>
      </p:sp>
      <p:sp>
        <p:nvSpPr>
          <p:cNvPr id="70" name="Line 93"/>
          <p:cNvSpPr>
            <a:spLocks noChangeShapeType="1"/>
          </p:cNvSpPr>
          <p:nvPr/>
        </p:nvSpPr>
        <p:spPr bwMode="auto">
          <a:xfrm>
            <a:off x="4389438" y="5519514"/>
            <a:ext cx="157162" cy="8731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71" name="Rectangle 94"/>
          <p:cNvSpPr>
            <a:spLocks noChangeArrowheads="1"/>
          </p:cNvSpPr>
          <p:nvPr/>
        </p:nvSpPr>
        <p:spPr bwMode="auto">
          <a:xfrm>
            <a:off x="4524375" y="5424264"/>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900">
                <a:solidFill>
                  <a:srgbClr val="000000"/>
                </a:solidFill>
                <a:ea typeface="宋体" charset="-122"/>
              </a:rPr>
              <a:t>3</a:t>
            </a:r>
            <a:endParaRPr kumimoji="1" lang="zh-CN" altLang="en-US" sz="2400">
              <a:solidFill>
                <a:srgbClr val="000000"/>
              </a:solidFill>
              <a:latin typeface="Times New Roman" pitchFamily="18" charset="0"/>
              <a:ea typeface="宋体" charset="-122"/>
            </a:endParaRPr>
          </a:p>
        </p:txBody>
      </p:sp>
      <p:sp>
        <p:nvSpPr>
          <p:cNvPr id="72" name="Rectangle 95"/>
          <p:cNvSpPr>
            <a:spLocks noChangeArrowheads="1"/>
          </p:cNvSpPr>
          <p:nvPr/>
        </p:nvSpPr>
        <p:spPr bwMode="auto">
          <a:xfrm>
            <a:off x="4603750" y="5424264"/>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900">
                <a:solidFill>
                  <a:srgbClr val="000000"/>
                </a:solidFill>
                <a:ea typeface="宋体" charset="-122"/>
              </a:rPr>
              <a:t>2</a:t>
            </a:r>
            <a:endParaRPr kumimoji="1" lang="zh-CN" altLang="en-US" sz="2400">
              <a:solidFill>
                <a:srgbClr val="000000"/>
              </a:solidFill>
              <a:latin typeface="Times New Roman" pitchFamily="18" charset="0"/>
              <a:ea typeface="宋体" charset="-122"/>
            </a:endParaRPr>
          </a:p>
        </p:txBody>
      </p:sp>
      <p:sp>
        <p:nvSpPr>
          <p:cNvPr id="73" name="Freeform 96"/>
          <p:cNvSpPr/>
          <p:nvPr/>
        </p:nvSpPr>
        <p:spPr bwMode="auto">
          <a:xfrm>
            <a:off x="3959225" y="3578002"/>
            <a:ext cx="419100" cy="1522412"/>
          </a:xfrm>
          <a:custGeom>
            <a:avLst/>
            <a:gdLst>
              <a:gd name="T0" fmla="*/ 2147483646 w 211"/>
              <a:gd name="T1" fmla="*/ 2147483646 h 839"/>
              <a:gd name="T2" fmla="*/ 2147483646 w 211"/>
              <a:gd name="T3" fmla="*/ 2147483646 h 839"/>
              <a:gd name="T4" fmla="*/ 0 w 211"/>
              <a:gd name="T5" fmla="*/ 2147483646 h 839"/>
              <a:gd name="T6" fmla="*/ 0 w 211"/>
              <a:gd name="T7" fmla="*/ 0 h 839"/>
              <a:gd name="T8" fmla="*/ 0 60000 65536"/>
              <a:gd name="T9" fmla="*/ 0 60000 65536"/>
              <a:gd name="T10" fmla="*/ 0 60000 65536"/>
              <a:gd name="T11" fmla="*/ 0 60000 65536"/>
              <a:gd name="T12" fmla="*/ 0 w 211"/>
              <a:gd name="T13" fmla="*/ 0 h 839"/>
              <a:gd name="T14" fmla="*/ 211 w 211"/>
              <a:gd name="T15" fmla="*/ 839 h 839"/>
            </a:gdLst>
            <a:ahLst/>
            <a:cxnLst>
              <a:cxn ang="T8">
                <a:pos x="T0" y="T1"/>
              </a:cxn>
              <a:cxn ang="T9">
                <a:pos x="T2" y="T3"/>
              </a:cxn>
              <a:cxn ang="T10">
                <a:pos x="T4" y="T5"/>
              </a:cxn>
              <a:cxn ang="T11">
                <a:pos x="T6" y="T7"/>
              </a:cxn>
            </a:cxnLst>
            <a:rect l="T12" t="T13" r="T14" b="T15"/>
            <a:pathLst>
              <a:path w="211" h="839">
                <a:moveTo>
                  <a:pt x="211" y="839"/>
                </a:moveTo>
                <a:lnTo>
                  <a:pt x="211" y="685"/>
                </a:lnTo>
                <a:lnTo>
                  <a:pt x="0" y="685"/>
                </a:lnTo>
                <a:lnTo>
                  <a:pt x="0" y="0"/>
                </a:ln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a:solidFill>
                <a:srgbClr val="000000"/>
              </a:solidFill>
              <a:latin typeface="Arial" charset="0"/>
              <a:ea typeface="+mn-ea"/>
            </a:endParaRPr>
          </a:p>
        </p:txBody>
      </p:sp>
      <p:sp>
        <p:nvSpPr>
          <p:cNvPr id="74" name="Line 97"/>
          <p:cNvSpPr>
            <a:spLocks noChangeShapeType="1"/>
          </p:cNvSpPr>
          <p:nvPr/>
        </p:nvSpPr>
        <p:spPr bwMode="auto">
          <a:xfrm flipV="1">
            <a:off x="1468438" y="2844577"/>
            <a:ext cx="3175" cy="164941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75" name="Line 98"/>
          <p:cNvSpPr>
            <a:spLocks noChangeShapeType="1"/>
          </p:cNvSpPr>
          <p:nvPr/>
        </p:nvSpPr>
        <p:spPr bwMode="auto">
          <a:xfrm flipV="1">
            <a:off x="2047875" y="2844577"/>
            <a:ext cx="3175" cy="164941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76" name="Line 99"/>
          <p:cNvSpPr>
            <a:spLocks noChangeShapeType="1"/>
          </p:cNvSpPr>
          <p:nvPr/>
        </p:nvSpPr>
        <p:spPr bwMode="auto">
          <a:xfrm flipV="1">
            <a:off x="3328988" y="2844577"/>
            <a:ext cx="4762" cy="164941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77" name="Line 100"/>
          <p:cNvSpPr>
            <a:spLocks noChangeShapeType="1"/>
          </p:cNvSpPr>
          <p:nvPr/>
        </p:nvSpPr>
        <p:spPr bwMode="auto">
          <a:xfrm flipV="1">
            <a:off x="4586288" y="2844577"/>
            <a:ext cx="3175" cy="164941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78" name="Line 101"/>
          <p:cNvSpPr>
            <a:spLocks noChangeShapeType="1"/>
          </p:cNvSpPr>
          <p:nvPr/>
        </p:nvSpPr>
        <p:spPr bwMode="auto">
          <a:xfrm flipV="1">
            <a:off x="5837238" y="2844577"/>
            <a:ext cx="1587" cy="164941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79" name="Line 102"/>
          <p:cNvSpPr>
            <a:spLocks noChangeShapeType="1"/>
          </p:cNvSpPr>
          <p:nvPr/>
        </p:nvSpPr>
        <p:spPr bwMode="auto">
          <a:xfrm flipH="1">
            <a:off x="1322388" y="2998564"/>
            <a:ext cx="5743575" cy="158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80" name="Line 103"/>
          <p:cNvSpPr>
            <a:spLocks noChangeShapeType="1"/>
          </p:cNvSpPr>
          <p:nvPr/>
        </p:nvSpPr>
        <p:spPr bwMode="auto">
          <a:xfrm flipH="1">
            <a:off x="1322388" y="3163664"/>
            <a:ext cx="5743575" cy="476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81" name="Line 104"/>
          <p:cNvSpPr>
            <a:spLocks noChangeShapeType="1"/>
          </p:cNvSpPr>
          <p:nvPr/>
        </p:nvSpPr>
        <p:spPr bwMode="auto">
          <a:xfrm flipH="1">
            <a:off x="1322388" y="3328764"/>
            <a:ext cx="5743575" cy="476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82" name="Line 105"/>
          <p:cNvSpPr>
            <a:spLocks noChangeShapeType="1"/>
          </p:cNvSpPr>
          <p:nvPr/>
        </p:nvSpPr>
        <p:spPr bwMode="auto">
          <a:xfrm flipH="1">
            <a:off x="1322388" y="3493864"/>
            <a:ext cx="5743575" cy="63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83" name="Line 106"/>
          <p:cNvSpPr>
            <a:spLocks noChangeShapeType="1"/>
          </p:cNvSpPr>
          <p:nvPr/>
        </p:nvSpPr>
        <p:spPr bwMode="auto">
          <a:xfrm flipH="1">
            <a:off x="1322388" y="3662139"/>
            <a:ext cx="5743575" cy="317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84" name="Line 107"/>
          <p:cNvSpPr>
            <a:spLocks noChangeShapeType="1"/>
          </p:cNvSpPr>
          <p:nvPr/>
        </p:nvSpPr>
        <p:spPr bwMode="auto">
          <a:xfrm flipH="1">
            <a:off x="1322388" y="3830414"/>
            <a:ext cx="5743575" cy="158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85" name="Line 108"/>
          <p:cNvSpPr>
            <a:spLocks noChangeShapeType="1"/>
          </p:cNvSpPr>
          <p:nvPr/>
        </p:nvSpPr>
        <p:spPr bwMode="auto">
          <a:xfrm flipH="1">
            <a:off x="1322388" y="3995514"/>
            <a:ext cx="5743575" cy="158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86" name="Line 109"/>
          <p:cNvSpPr>
            <a:spLocks noChangeShapeType="1"/>
          </p:cNvSpPr>
          <p:nvPr/>
        </p:nvSpPr>
        <p:spPr bwMode="auto">
          <a:xfrm flipH="1">
            <a:off x="1322388" y="4160614"/>
            <a:ext cx="5743575" cy="158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87" name="Line 110"/>
          <p:cNvSpPr>
            <a:spLocks noChangeShapeType="1"/>
          </p:cNvSpPr>
          <p:nvPr/>
        </p:nvSpPr>
        <p:spPr bwMode="auto">
          <a:xfrm flipH="1">
            <a:off x="1322388" y="4325714"/>
            <a:ext cx="5743575" cy="158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88" name="Rectangle 112"/>
          <p:cNvSpPr>
            <a:spLocks noChangeArrowheads="1"/>
          </p:cNvSpPr>
          <p:nvPr/>
        </p:nvSpPr>
        <p:spPr bwMode="auto">
          <a:xfrm>
            <a:off x="2954338" y="1388839"/>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1400" b="1">
                <a:solidFill>
                  <a:srgbClr val="000000"/>
                </a:solidFill>
                <a:ea typeface="宋体" charset="-122"/>
              </a:rPr>
              <a:t>3</a:t>
            </a:r>
            <a:r>
              <a:rPr kumimoji="1" lang="en-US" altLang="zh-CN" sz="1400" b="1">
                <a:solidFill>
                  <a:srgbClr val="000000"/>
                </a:solidFill>
                <a:ea typeface="宋体" charset="-122"/>
              </a:rPr>
              <a:t>1</a:t>
            </a:r>
            <a:endParaRPr kumimoji="1" lang="en-US" altLang="zh-CN" sz="1400" b="1">
              <a:solidFill>
                <a:srgbClr val="000000"/>
              </a:solidFill>
              <a:latin typeface="Times New Roman" pitchFamily="18" charset="0"/>
              <a:ea typeface="宋体" charset="-122"/>
            </a:endParaRPr>
          </a:p>
        </p:txBody>
      </p:sp>
      <p:sp>
        <p:nvSpPr>
          <p:cNvPr id="89" name="Rectangle 115"/>
          <p:cNvSpPr>
            <a:spLocks noChangeArrowheads="1"/>
          </p:cNvSpPr>
          <p:nvPr/>
        </p:nvSpPr>
        <p:spPr bwMode="auto">
          <a:xfrm>
            <a:off x="3194050" y="1474564"/>
            <a:ext cx="333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900">
                <a:solidFill>
                  <a:srgbClr val="000000"/>
                </a:solidFill>
                <a:ea typeface="宋体" charset="-122"/>
              </a:rPr>
              <a:t> </a:t>
            </a:r>
            <a:endParaRPr kumimoji="1" lang="zh-CN" altLang="en-US" sz="2400">
              <a:solidFill>
                <a:srgbClr val="000000"/>
              </a:solidFill>
              <a:latin typeface="Times New Roman" pitchFamily="18" charset="0"/>
              <a:ea typeface="宋体" charset="-122"/>
            </a:endParaRPr>
          </a:p>
        </p:txBody>
      </p:sp>
      <p:sp>
        <p:nvSpPr>
          <p:cNvPr id="90" name="Rectangle 117"/>
          <p:cNvSpPr>
            <a:spLocks noChangeArrowheads="1"/>
          </p:cNvSpPr>
          <p:nvPr/>
        </p:nvSpPr>
        <p:spPr bwMode="auto">
          <a:xfrm>
            <a:off x="3382963" y="1474564"/>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900">
                <a:solidFill>
                  <a:srgbClr val="000000"/>
                </a:solidFill>
                <a:ea typeface="宋体" charset="-122"/>
              </a:rPr>
              <a:t> </a:t>
            </a:r>
            <a:endParaRPr kumimoji="1" lang="zh-CN" altLang="en-US" sz="2400">
              <a:solidFill>
                <a:srgbClr val="000000"/>
              </a:solidFill>
              <a:latin typeface="Times New Roman" pitchFamily="18" charset="0"/>
              <a:ea typeface="宋体" charset="-122"/>
            </a:endParaRPr>
          </a:p>
        </p:txBody>
      </p:sp>
      <p:sp>
        <p:nvSpPr>
          <p:cNvPr id="91" name="AutoShape 119"/>
          <p:cNvSpPr>
            <a:spLocks noChangeArrowheads="1"/>
          </p:cNvSpPr>
          <p:nvPr/>
        </p:nvSpPr>
        <p:spPr bwMode="auto">
          <a:xfrm>
            <a:off x="7743825" y="1946052"/>
            <a:ext cx="558800" cy="241300"/>
          </a:xfrm>
          <a:prstGeom prst="roundRect">
            <a:avLst>
              <a:gd name="adj" fmla="val 37500"/>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92" name="Line 120"/>
          <p:cNvSpPr>
            <a:spLocks noChangeShapeType="1"/>
          </p:cNvSpPr>
          <p:nvPr/>
        </p:nvSpPr>
        <p:spPr bwMode="auto">
          <a:xfrm flipV="1">
            <a:off x="7972425" y="2174652"/>
            <a:ext cx="0" cy="304800"/>
          </a:xfrm>
          <a:prstGeom prst="line">
            <a:avLst/>
          </a:prstGeom>
          <a:noFill/>
          <a:ln w="25400">
            <a:solidFill>
              <a:srgbClr val="000000"/>
            </a:solidFill>
            <a:round/>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93" name="Text Box 124"/>
          <p:cNvSpPr txBox="1">
            <a:spLocks noChangeArrowheads="1"/>
          </p:cNvSpPr>
          <p:nvPr/>
        </p:nvSpPr>
        <p:spPr bwMode="auto">
          <a:xfrm>
            <a:off x="5518150" y="5398864"/>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en-US" altLang="zh-CN" sz="1800" b="1">
                <a:solidFill>
                  <a:srgbClr val="000000"/>
                </a:solidFill>
                <a:ea typeface="宋体" charset="-122"/>
              </a:rPr>
              <a:t>Data</a:t>
            </a:r>
            <a:endParaRPr kumimoji="1" lang="en-US" altLang="zh-CN" sz="1800" b="1">
              <a:solidFill>
                <a:srgbClr val="000000"/>
              </a:solidFill>
              <a:ea typeface="宋体" charset="-122"/>
            </a:endParaRPr>
          </a:p>
        </p:txBody>
      </p:sp>
      <p:sp>
        <p:nvSpPr>
          <p:cNvPr id="94" name="Text Box 125"/>
          <p:cNvSpPr txBox="1">
            <a:spLocks noChangeArrowheads="1"/>
          </p:cNvSpPr>
          <p:nvPr/>
        </p:nvSpPr>
        <p:spPr bwMode="auto">
          <a:xfrm>
            <a:off x="7677150" y="2401664"/>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en-US" altLang="zh-CN" sz="1800" b="1">
                <a:solidFill>
                  <a:srgbClr val="000000"/>
                </a:solidFill>
                <a:ea typeface="宋体" charset="-122"/>
              </a:rPr>
              <a:t>Word</a:t>
            </a:r>
            <a:endParaRPr kumimoji="1" lang="en-US" altLang="zh-CN" sz="1800" b="1">
              <a:solidFill>
                <a:srgbClr val="000000"/>
              </a:solidFill>
              <a:ea typeface="宋体" charset="-122"/>
            </a:endParaRPr>
          </a:p>
        </p:txBody>
      </p:sp>
      <p:sp>
        <p:nvSpPr>
          <p:cNvPr id="95" name="Line 126"/>
          <p:cNvSpPr>
            <a:spLocks noChangeShapeType="1"/>
          </p:cNvSpPr>
          <p:nvPr/>
        </p:nvSpPr>
        <p:spPr bwMode="auto">
          <a:xfrm flipH="1" flipV="1">
            <a:off x="7985125" y="1666652"/>
            <a:ext cx="0" cy="279400"/>
          </a:xfrm>
          <a:prstGeom prst="line">
            <a:avLst/>
          </a:prstGeom>
          <a:noFill/>
          <a:ln w="25400">
            <a:solidFill>
              <a:srgbClr val="000000"/>
            </a:solidFill>
            <a:round/>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96" name="Line 127"/>
          <p:cNvSpPr>
            <a:spLocks noChangeShapeType="1"/>
          </p:cNvSpPr>
          <p:nvPr/>
        </p:nvSpPr>
        <p:spPr bwMode="auto">
          <a:xfrm>
            <a:off x="4529138" y="1968277"/>
            <a:ext cx="169862" cy="8731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97" name="Rectangle 128"/>
          <p:cNvSpPr>
            <a:spLocks noChangeArrowheads="1"/>
          </p:cNvSpPr>
          <p:nvPr/>
        </p:nvSpPr>
        <p:spPr bwMode="auto">
          <a:xfrm>
            <a:off x="4656138" y="1853977"/>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1400" b="1">
                <a:solidFill>
                  <a:srgbClr val="000000"/>
                </a:solidFill>
                <a:ea typeface="宋体" charset="-122"/>
              </a:rPr>
              <a:t>2</a:t>
            </a:r>
            <a:endParaRPr kumimoji="1" lang="zh-CN" altLang="en-US" sz="1400" b="1">
              <a:solidFill>
                <a:srgbClr val="000000"/>
              </a:solidFill>
              <a:latin typeface="Times New Roman" pitchFamily="18" charset="0"/>
              <a:ea typeface="宋体" charset="-122"/>
            </a:endParaRPr>
          </a:p>
        </p:txBody>
      </p:sp>
      <p:sp>
        <p:nvSpPr>
          <p:cNvPr id="98" name="Rectangle 130"/>
          <p:cNvSpPr>
            <a:spLocks noChangeArrowheads="1"/>
          </p:cNvSpPr>
          <p:nvPr/>
        </p:nvSpPr>
        <p:spPr bwMode="auto">
          <a:xfrm>
            <a:off x="4619625" y="1388839"/>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1400" b="1">
                <a:solidFill>
                  <a:srgbClr val="000000"/>
                </a:solidFill>
                <a:ea typeface="宋体" charset="-122"/>
              </a:rPr>
              <a:t>0</a:t>
            </a:r>
            <a:endParaRPr kumimoji="1" lang="zh-CN" altLang="en-US" sz="1400" b="1">
              <a:solidFill>
                <a:srgbClr val="000000"/>
              </a:solidFill>
              <a:latin typeface="Times New Roman" pitchFamily="18" charset="0"/>
              <a:ea typeface="宋体" charset="-122"/>
            </a:endParaRPr>
          </a:p>
        </p:txBody>
      </p:sp>
      <p:sp>
        <p:nvSpPr>
          <p:cNvPr id="99" name="Text Box 132"/>
          <p:cNvSpPr txBox="1">
            <a:spLocks noChangeArrowheads="1"/>
          </p:cNvSpPr>
          <p:nvPr/>
        </p:nvSpPr>
        <p:spPr bwMode="auto">
          <a:xfrm>
            <a:off x="7632700" y="1287239"/>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en-US" altLang="zh-CN" sz="1800" b="1">
                <a:solidFill>
                  <a:srgbClr val="000000"/>
                </a:solidFill>
                <a:ea typeface="宋体" charset="-122"/>
              </a:rPr>
              <a:t>Byte</a:t>
            </a:r>
            <a:endParaRPr kumimoji="1" lang="en-US" altLang="zh-CN" sz="1800" b="1">
              <a:solidFill>
                <a:srgbClr val="000000"/>
              </a:solidFill>
              <a:ea typeface="宋体" charset="-122"/>
            </a:endParaRPr>
          </a:p>
        </p:txBody>
      </p:sp>
      <p:sp>
        <p:nvSpPr>
          <p:cNvPr id="100" name="Rectangle 133"/>
          <p:cNvSpPr>
            <a:spLocks noChangeArrowheads="1"/>
          </p:cNvSpPr>
          <p:nvPr/>
        </p:nvSpPr>
        <p:spPr bwMode="auto">
          <a:xfrm>
            <a:off x="5532438" y="2096864"/>
            <a:ext cx="16494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en-US" altLang="zh-CN" sz="1800" b="1">
                <a:solidFill>
                  <a:srgbClr val="800000"/>
                </a:solidFill>
                <a:ea typeface="宋体" charset="-122"/>
              </a:rPr>
              <a:t>Block offset</a:t>
            </a:r>
            <a:endParaRPr kumimoji="1" lang="en-US" altLang="zh-CN" sz="1800" b="1">
              <a:solidFill>
                <a:srgbClr val="800000"/>
              </a:solidFill>
              <a:ea typeface="宋体" charset="-122"/>
            </a:endParaRPr>
          </a:p>
        </p:txBody>
      </p:sp>
      <p:sp>
        <p:nvSpPr>
          <p:cNvPr id="101" name="Rectangle 134"/>
          <p:cNvSpPr>
            <a:spLocks noChangeArrowheads="1"/>
          </p:cNvSpPr>
          <p:nvPr/>
        </p:nvSpPr>
        <p:spPr bwMode="auto">
          <a:xfrm>
            <a:off x="2862263" y="1196752"/>
            <a:ext cx="2382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en-US" altLang="zh-CN" sz="1800" b="1">
                <a:solidFill>
                  <a:srgbClr val="0000FF"/>
                </a:solidFill>
                <a:ea typeface="宋体" charset="-122"/>
              </a:rPr>
              <a:t>Memory Address</a:t>
            </a:r>
            <a:endParaRPr kumimoji="1" lang="en-US" altLang="zh-CN" sz="1800" b="1">
              <a:solidFill>
                <a:srgbClr val="0000FF"/>
              </a:solidFill>
              <a:ea typeface="宋体" charset="-122"/>
            </a:endParaRPr>
          </a:p>
        </p:txBody>
      </p:sp>
      <p:sp>
        <p:nvSpPr>
          <p:cNvPr id="102" name="Rectangle 135"/>
          <p:cNvSpPr>
            <a:spLocks noChangeArrowheads="1"/>
          </p:cNvSpPr>
          <p:nvPr/>
        </p:nvSpPr>
        <p:spPr bwMode="auto">
          <a:xfrm>
            <a:off x="1376363" y="1871439"/>
            <a:ext cx="1173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en-US" altLang="zh-CN" sz="1800" b="1">
                <a:solidFill>
                  <a:srgbClr val="0000FF"/>
                </a:solidFill>
                <a:ea typeface="宋体" charset="-122"/>
              </a:rPr>
              <a:t>Tag</a:t>
            </a:r>
            <a:endParaRPr kumimoji="1" lang="en-US" altLang="zh-CN" sz="1800" b="1">
              <a:solidFill>
                <a:srgbClr val="0000FF"/>
              </a:solidFill>
              <a:ea typeface="宋体" charset="-122"/>
            </a:endParaRPr>
          </a:p>
        </p:txBody>
      </p:sp>
      <p:sp>
        <p:nvSpPr>
          <p:cNvPr id="103" name="Rectangle 136"/>
          <p:cNvSpPr>
            <a:spLocks noChangeArrowheads="1"/>
          </p:cNvSpPr>
          <p:nvPr/>
        </p:nvSpPr>
        <p:spPr bwMode="auto">
          <a:xfrm>
            <a:off x="2816225" y="2141314"/>
            <a:ext cx="11731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en-US" altLang="zh-CN" sz="1800" b="1">
                <a:solidFill>
                  <a:srgbClr val="CC0000"/>
                </a:solidFill>
                <a:ea typeface="宋体" charset="-122"/>
              </a:rPr>
              <a:t>Index</a:t>
            </a:r>
            <a:endParaRPr kumimoji="1" lang="zh-CN" altLang="en-US" sz="1800" b="1">
              <a:solidFill>
                <a:srgbClr val="CC0000"/>
              </a:solidFill>
              <a:ea typeface="宋体" charset="-122"/>
            </a:endParaRPr>
          </a:p>
        </p:txBody>
      </p:sp>
      <p:sp>
        <p:nvSpPr>
          <p:cNvPr id="104" name="Rectangle 137"/>
          <p:cNvSpPr>
            <a:spLocks noChangeArrowheads="1"/>
          </p:cNvSpPr>
          <p:nvPr/>
        </p:nvSpPr>
        <p:spPr bwMode="auto">
          <a:xfrm>
            <a:off x="7761288" y="1928589"/>
            <a:ext cx="6365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en-US" altLang="zh-CN" sz="1700" b="1">
                <a:solidFill>
                  <a:srgbClr val="000000"/>
                </a:solidFill>
                <a:ea typeface="宋体" charset="-122"/>
              </a:rPr>
              <a:t>MUX</a:t>
            </a:r>
            <a:endParaRPr kumimoji="1" lang="en-US" altLang="zh-CN" sz="1700" b="1">
              <a:solidFill>
                <a:srgbClr val="000000"/>
              </a:solidFill>
              <a:ea typeface="宋体" charset="-122"/>
            </a:endParaRPr>
          </a:p>
        </p:txBody>
      </p:sp>
      <p:sp>
        <p:nvSpPr>
          <p:cNvPr id="105" name="Rectangle 139"/>
          <p:cNvSpPr>
            <a:spLocks noChangeArrowheads="1"/>
          </p:cNvSpPr>
          <p:nvPr/>
        </p:nvSpPr>
        <p:spPr bwMode="auto">
          <a:xfrm>
            <a:off x="7210425" y="3551014"/>
            <a:ext cx="14112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en-US" altLang="zh-CN" sz="1800" b="1">
                <a:solidFill>
                  <a:srgbClr val="000000"/>
                </a:solidFill>
                <a:ea typeface="宋体" charset="-122"/>
              </a:rPr>
              <a:t>4K</a:t>
            </a:r>
            <a:endParaRPr kumimoji="1" lang="en-US" altLang="zh-CN" sz="1800" b="1">
              <a:solidFill>
                <a:srgbClr val="000000"/>
              </a:solidFill>
              <a:ea typeface="宋体" charset="-122"/>
            </a:endParaRPr>
          </a:p>
          <a:p>
            <a:pPr eaLnBrk="0" hangingPunct="0"/>
            <a:r>
              <a:rPr kumimoji="1" lang="en-US" altLang="zh-CN" sz="1800" b="1">
                <a:solidFill>
                  <a:srgbClr val="000000"/>
                </a:solidFill>
                <a:ea typeface="宋体" charset="-122"/>
              </a:rPr>
              <a:t>lines</a:t>
            </a:r>
            <a:endParaRPr kumimoji="1" lang="en-US" altLang="zh-CN" sz="1800" b="1">
              <a:solidFill>
                <a:srgbClr val="000000"/>
              </a:solidFill>
              <a:ea typeface="宋体" charset="-122"/>
            </a:endParaRPr>
          </a:p>
        </p:txBody>
      </p:sp>
      <p:sp>
        <p:nvSpPr>
          <p:cNvPr id="106" name="Text Box 140"/>
          <p:cNvSpPr txBox="1">
            <a:spLocks noChangeArrowheads="1"/>
          </p:cNvSpPr>
          <p:nvPr/>
        </p:nvSpPr>
        <p:spPr bwMode="auto">
          <a:xfrm>
            <a:off x="1697038" y="4846414"/>
            <a:ext cx="5603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zh-CN" altLang="en-US" sz="1800" b="1" i="1">
                <a:solidFill>
                  <a:srgbClr val="666699"/>
                </a:solidFill>
                <a:ea typeface="华文新魏" pitchFamily="2" charset="-122"/>
              </a:rPr>
              <a:t>=</a:t>
            </a:r>
            <a:endParaRPr kumimoji="1" lang="zh-CN" altLang="en-US" sz="1800" b="1" i="1">
              <a:solidFill>
                <a:srgbClr val="666699"/>
              </a:solidFill>
              <a:ea typeface="华文新魏" pitchFamily="2" charset="-122"/>
            </a:endParaRPr>
          </a:p>
        </p:txBody>
      </p:sp>
      <p:sp>
        <p:nvSpPr>
          <p:cNvPr id="107" name="Rectangle 141"/>
          <p:cNvSpPr>
            <a:spLocks noChangeArrowheads="1"/>
          </p:cNvSpPr>
          <p:nvPr/>
        </p:nvSpPr>
        <p:spPr bwMode="auto">
          <a:xfrm>
            <a:off x="4238625" y="5111527"/>
            <a:ext cx="512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en-US" altLang="zh-CN" sz="1800" b="1">
                <a:solidFill>
                  <a:srgbClr val="000000"/>
                </a:solidFill>
                <a:ea typeface="宋体" charset="-122"/>
              </a:rPr>
              <a:t>Mux</a:t>
            </a:r>
            <a:endParaRPr kumimoji="1" lang="en-US" altLang="zh-CN" sz="1800" b="1">
              <a:solidFill>
                <a:srgbClr val="000000"/>
              </a:solidFill>
              <a:ea typeface="宋体" charset="-122"/>
            </a:endParaRPr>
          </a:p>
        </p:txBody>
      </p:sp>
      <p:sp>
        <p:nvSpPr>
          <p:cNvPr id="108" name="Rectangle 143"/>
          <p:cNvSpPr>
            <a:spLocks noChangeArrowheads="1"/>
          </p:cNvSpPr>
          <p:nvPr/>
        </p:nvSpPr>
        <p:spPr bwMode="auto">
          <a:xfrm>
            <a:off x="1677988" y="2361977"/>
            <a:ext cx="25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zh-CN" altLang="en-US" sz="1800" b="1">
                <a:solidFill>
                  <a:srgbClr val="000000"/>
                </a:solidFill>
                <a:ea typeface="宋体" charset="-122"/>
              </a:rPr>
              <a:t>1</a:t>
            </a:r>
            <a:r>
              <a:rPr kumimoji="1" lang="en-US" altLang="zh-CN" sz="1800" b="1">
                <a:solidFill>
                  <a:srgbClr val="000000"/>
                </a:solidFill>
                <a:ea typeface="宋体" charset="-122"/>
              </a:rPr>
              <a:t>6</a:t>
            </a:r>
            <a:endParaRPr kumimoji="1" lang="en-US" altLang="zh-CN" sz="1800" b="1">
              <a:solidFill>
                <a:srgbClr val="000000"/>
              </a:solidFill>
              <a:ea typeface="宋体" charset="-122"/>
            </a:endParaRPr>
          </a:p>
        </p:txBody>
      </p:sp>
      <p:grpSp>
        <p:nvGrpSpPr>
          <p:cNvPr id="109" name="Group 166"/>
          <p:cNvGrpSpPr/>
          <p:nvPr/>
        </p:nvGrpSpPr>
        <p:grpSpPr bwMode="auto">
          <a:xfrm>
            <a:off x="2862263" y="1601564"/>
            <a:ext cx="1905000" cy="269875"/>
            <a:chOff x="1878" y="1213"/>
            <a:chExt cx="1091" cy="153"/>
          </a:xfrm>
        </p:grpSpPr>
        <p:sp>
          <p:nvSpPr>
            <p:cNvPr id="110" name="Freeform 111"/>
            <p:cNvSpPr/>
            <p:nvPr/>
          </p:nvSpPr>
          <p:spPr bwMode="auto">
            <a:xfrm>
              <a:off x="1878" y="1223"/>
              <a:ext cx="1091" cy="132"/>
            </a:xfrm>
            <a:custGeom>
              <a:avLst/>
              <a:gdLst>
                <a:gd name="T0" fmla="*/ 0 w 757"/>
                <a:gd name="T1" fmla="*/ 5605 h 101"/>
                <a:gd name="T2" fmla="*/ 0 w 757"/>
                <a:gd name="T3" fmla="*/ 0 h 101"/>
                <a:gd name="T4" fmla="*/ 181984 w 757"/>
                <a:gd name="T5" fmla="*/ 0 h 101"/>
                <a:gd name="T6" fmla="*/ 181984 w 757"/>
                <a:gd name="T7" fmla="*/ 5605 h 101"/>
                <a:gd name="T8" fmla="*/ 0 w 757"/>
                <a:gd name="T9" fmla="*/ 5605 h 101"/>
                <a:gd name="T10" fmla="*/ 0 w 757"/>
                <a:gd name="T11" fmla="*/ 5605 h 101"/>
                <a:gd name="T12" fmla="*/ 0 60000 65536"/>
                <a:gd name="T13" fmla="*/ 0 60000 65536"/>
                <a:gd name="T14" fmla="*/ 0 60000 65536"/>
                <a:gd name="T15" fmla="*/ 0 60000 65536"/>
                <a:gd name="T16" fmla="*/ 0 60000 65536"/>
                <a:gd name="T17" fmla="*/ 0 60000 65536"/>
                <a:gd name="T18" fmla="*/ 0 w 757"/>
                <a:gd name="T19" fmla="*/ 0 h 101"/>
                <a:gd name="T20" fmla="*/ 757 w 757"/>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757" h="101">
                  <a:moveTo>
                    <a:pt x="0" y="101"/>
                  </a:moveTo>
                  <a:lnTo>
                    <a:pt x="0" y="0"/>
                  </a:lnTo>
                  <a:lnTo>
                    <a:pt x="757" y="0"/>
                  </a:lnTo>
                  <a:lnTo>
                    <a:pt x="757" y="101"/>
                  </a:lnTo>
                  <a:lnTo>
                    <a:pt x="0" y="101"/>
                  </a:lnTo>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a:solidFill>
                  <a:srgbClr val="000000"/>
                </a:solidFill>
                <a:latin typeface="Arial" charset="0"/>
                <a:ea typeface="+mn-ea"/>
              </a:endParaRPr>
            </a:p>
          </p:txBody>
        </p:sp>
        <p:sp>
          <p:nvSpPr>
            <p:cNvPr id="111" name="Line 131"/>
            <p:cNvSpPr>
              <a:spLocks noChangeShapeType="1"/>
            </p:cNvSpPr>
            <p:nvPr/>
          </p:nvSpPr>
          <p:spPr bwMode="auto">
            <a:xfrm>
              <a:off x="2613" y="1221"/>
              <a:ext cx="0" cy="14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112" name="Line 138"/>
            <p:cNvSpPr>
              <a:spLocks noChangeShapeType="1"/>
            </p:cNvSpPr>
            <p:nvPr/>
          </p:nvSpPr>
          <p:spPr bwMode="auto">
            <a:xfrm flipH="1">
              <a:off x="2288" y="1223"/>
              <a:ext cx="0" cy="13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113" name="Line 144"/>
            <p:cNvSpPr>
              <a:spLocks noChangeShapeType="1"/>
            </p:cNvSpPr>
            <p:nvPr/>
          </p:nvSpPr>
          <p:spPr bwMode="auto">
            <a:xfrm>
              <a:off x="2797" y="1213"/>
              <a:ext cx="0" cy="14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grpSp>
      <p:sp>
        <p:nvSpPr>
          <p:cNvPr id="114" name="Rectangle 145"/>
          <p:cNvSpPr>
            <a:spLocks noChangeArrowheads="1"/>
          </p:cNvSpPr>
          <p:nvPr/>
        </p:nvSpPr>
        <p:spPr bwMode="auto">
          <a:xfrm>
            <a:off x="3963988" y="2546127"/>
            <a:ext cx="469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kumimoji="1" lang="en-US" altLang="zh-CN" sz="1800" b="1">
                <a:solidFill>
                  <a:srgbClr val="000000"/>
                </a:solidFill>
                <a:ea typeface="宋体" charset="-122"/>
              </a:rPr>
              <a:t>data</a:t>
            </a:r>
            <a:endParaRPr kumimoji="1" lang="en-US" altLang="zh-CN" sz="1800" b="1">
              <a:solidFill>
                <a:srgbClr val="000000"/>
              </a:solidFill>
              <a:ea typeface="宋体" charset="-122"/>
            </a:endParaRPr>
          </a:p>
        </p:txBody>
      </p:sp>
      <p:grpSp>
        <p:nvGrpSpPr>
          <p:cNvPr id="115" name="Group 157"/>
          <p:cNvGrpSpPr/>
          <p:nvPr/>
        </p:nvGrpSpPr>
        <p:grpSpPr bwMode="auto">
          <a:xfrm>
            <a:off x="4294188" y="1850802"/>
            <a:ext cx="3400425" cy="3727450"/>
            <a:chOff x="2675" y="1761"/>
            <a:chExt cx="2142" cy="2348"/>
          </a:xfrm>
        </p:grpSpPr>
        <p:sp>
          <p:nvSpPr>
            <p:cNvPr id="116" name="Freeform 71"/>
            <p:cNvSpPr/>
            <p:nvPr/>
          </p:nvSpPr>
          <p:spPr bwMode="auto">
            <a:xfrm>
              <a:off x="2675" y="1761"/>
              <a:ext cx="2142" cy="2160"/>
            </a:xfrm>
            <a:custGeom>
              <a:avLst/>
              <a:gdLst>
                <a:gd name="T0" fmla="*/ 9003 w 1713"/>
                <a:gd name="T1" fmla="*/ 13992 h 1890"/>
                <a:gd name="T2" fmla="*/ 48948 w 1713"/>
                <a:gd name="T3" fmla="*/ 14013 h 1890"/>
                <a:gd name="T4" fmla="*/ 48948 w 1713"/>
                <a:gd name="T5" fmla="*/ 2214 h 1890"/>
                <a:gd name="T6" fmla="*/ 0 w 1713"/>
                <a:gd name="T7" fmla="*/ 2214 h 1890"/>
                <a:gd name="T8" fmla="*/ 0 w 1713"/>
                <a:gd name="T9" fmla="*/ 0 h 1890"/>
                <a:gd name="T10" fmla="*/ 0 60000 65536"/>
                <a:gd name="T11" fmla="*/ 0 60000 65536"/>
                <a:gd name="T12" fmla="*/ 0 60000 65536"/>
                <a:gd name="T13" fmla="*/ 0 60000 65536"/>
                <a:gd name="T14" fmla="*/ 0 60000 65536"/>
                <a:gd name="T15" fmla="*/ 0 w 1713"/>
                <a:gd name="T16" fmla="*/ 0 h 1890"/>
                <a:gd name="T17" fmla="*/ 1713 w 1713"/>
                <a:gd name="T18" fmla="*/ 1890 h 1890"/>
              </a:gdLst>
              <a:ahLst/>
              <a:cxnLst>
                <a:cxn ang="T10">
                  <a:pos x="T0" y="T1"/>
                </a:cxn>
                <a:cxn ang="T11">
                  <a:pos x="T2" y="T3"/>
                </a:cxn>
                <a:cxn ang="T12">
                  <a:pos x="T4" y="T5"/>
                </a:cxn>
                <a:cxn ang="T13">
                  <a:pos x="T6" y="T7"/>
                </a:cxn>
                <a:cxn ang="T14">
                  <a:pos x="T8" y="T9"/>
                </a:cxn>
              </a:cxnLst>
              <a:rect l="T15" t="T16" r="T17" b="T18"/>
              <a:pathLst>
                <a:path w="1713" h="1890">
                  <a:moveTo>
                    <a:pt x="315" y="1888"/>
                  </a:moveTo>
                  <a:lnTo>
                    <a:pt x="1713" y="1890"/>
                  </a:lnTo>
                  <a:lnTo>
                    <a:pt x="1713" y="298"/>
                  </a:lnTo>
                  <a:lnTo>
                    <a:pt x="0" y="298"/>
                  </a:lnTo>
                  <a:lnTo>
                    <a:pt x="0" y="0"/>
                  </a:lnTo>
                </a:path>
              </a:pathLst>
            </a:custGeom>
            <a:noFill/>
            <a:ln w="22225">
              <a:solidFill>
                <a:srgbClr val="800000"/>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a:solidFill>
                  <a:srgbClr val="000000"/>
                </a:solidFill>
                <a:latin typeface="Arial" charset="0"/>
                <a:ea typeface="+mn-ea"/>
              </a:endParaRPr>
            </a:p>
          </p:txBody>
        </p:sp>
        <p:sp>
          <p:nvSpPr>
            <p:cNvPr id="117" name="Rectangle 149"/>
            <p:cNvSpPr>
              <a:spLocks noChangeArrowheads="1"/>
            </p:cNvSpPr>
            <p:nvPr/>
          </p:nvSpPr>
          <p:spPr bwMode="auto">
            <a:xfrm>
              <a:off x="3069" y="3936"/>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lang="en-US" altLang="zh-CN" sz="1800" b="1">
                  <a:solidFill>
                    <a:srgbClr val="00DFCA"/>
                  </a:solidFill>
                  <a:ea typeface="宋体" charset="-122"/>
                  <a:cs typeface="Arial" charset="0"/>
                </a:rPr>
                <a:t>④</a:t>
              </a:r>
              <a:endParaRPr lang="en-US" altLang="zh-CN" sz="1800" b="1">
                <a:solidFill>
                  <a:srgbClr val="00DFCA"/>
                </a:solidFill>
                <a:ea typeface="宋体" charset="-122"/>
                <a:cs typeface="Arial" charset="0"/>
              </a:endParaRPr>
            </a:p>
          </p:txBody>
        </p:sp>
      </p:grpSp>
      <p:grpSp>
        <p:nvGrpSpPr>
          <p:cNvPr id="118" name="Group 151"/>
          <p:cNvGrpSpPr/>
          <p:nvPr/>
        </p:nvGrpSpPr>
        <p:grpSpPr bwMode="auto">
          <a:xfrm>
            <a:off x="1138238" y="1850802"/>
            <a:ext cx="2744787" cy="1730375"/>
            <a:chOff x="687" y="1761"/>
            <a:chExt cx="1729" cy="1090"/>
          </a:xfrm>
        </p:grpSpPr>
        <p:sp>
          <p:nvSpPr>
            <p:cNvPr id="119" name="Freeform 28"/>
            <p:cNvSpPr/>
            <p:nvPr/>
          </p:nvSpPr>
          <p:spPr bwMode="auto">
            <a:xfrm>
              <a:off x="687" y="1761"/>
              <a:ext cx="1729" cy="1090"/>
            </a:xfrm>
            <a:custGeom>
              <a:avLst/>
              <a:gdLst>
                <a:gd name="T0" fmla="*/ 39401 w 1383"/>
                <a:gd name="T1" fmla="*/ 0 h 954"/>
                <a:gd name="T2" fmla="*/ 39401 w 1383"/>
                <a:gd name="T3" fmla="*/ 2188 h 954"/>
                <a:gd name="T4" fmla="*/ 0 w 1383"/>
                <a:gd name="T5" fmla="*/ 2188 h 954"/>
                <a:gd name="T6" fmla="*/ 0 w 1383"/>
                <a:gd name="T7" fmla="*/ 7043 h 954"/>
                <a:gd name="T8" fmla="*/ 1818 w 1383"/>
                <a:gd name="T9" fmla="*/ 7043 h 954"/>
                <a:gd name="T10" fmla="*/ 0 60000 65536"/>
                <a:gd name="T11" fmla="*/ 0 60000 65536"/>
                <a:gd name="T12" fmla="*/ 0 60000 65536"/>
                <a:gd name="T13" fmla="*/ 0 60000 65536"/>
                <a:gd name="T14" fmla="*/ 0 60000 65536"/>
                <a:gd name="T15" fmla="*/ 0 w 1383"/>
                <a:gd name="T16" fmla="*/ 0 h 954"/>
                <a:gd name="T17" fmla="*/ 1383 w 1383"/>
                <a:gd name="T18" fmla="*/ 954 h 954"/>
              </a:gdLst>
              <a:ahLst/>
              <a:cxnLst>
                <a:cxn ang="T10">
                  <a:pos x="T0" y="T1"/>
                </a:cxn>
                <a:cxn ang="T11">
                  <a:pos x="T2" y="T3"/>
                </a:cxn>
                <a:cxn ang="T12">
                  <a:pos x="T4" y="T5"/>
                </a:cxn>
                <a:cxn ang="T13">
                  <a:pos x="T6" y="T7"/>
                </a:cxn>
                <a:cxn ang="T14">
                  <a:pos x="T8" y="T9"/>
                </a:cxn>
              </a:cxnLst>
              <a:rect l="T15" t="T16" r="T17" b="T18"/>
              <a:pathLst>
                <a:path w="1383" h="954">
                  <a:moveTo>
                    <a:pt x="1383" y="0"/>
                  </a:moveTo>
                  <a:lnTo>
                    <a:pt x="1383" y="298"/>
                  </a:lnTo>
                  <a:lnTo>
                    <a:pt x="0" y="298"/>
                  </a:lnTo>
                  <a:lnTo>
                    <a:pt x="0" y="954"/>
                  </a:lnTo>
                  <a:lnTo>
                    <a:pt x="64" y="954"/>
                  </a:lnTo>
                </a:path>
              </a:pathLst>
            </a:custGeom>
            <a:noFill/>
            <a:ln w="22225">
              <a:solidFill>
                <a:srgbClr val="CC0000"/>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a:solidFill>
                  <a:srgbClr val="000000"/>
                </a:solidFill>
                <a:latin typeface="Arial" charset="0"/>
                <a:ea typeface="+mn-ea"/>
              </a:endParaRPr>
            </a:p>
          </p:txBody>
        </p:sp>
        <p:sp>
          <p:nvSpPr>
            <p:cNvPr id="120" name="Rectangle 150"/>
            <p:cNvSpPr>
              <a:spLocks noChangeArrowheads="1"/>
            </p:cNvSpPr>
            <p:nvPr/>
          </p:nvSpPr>
          <p:spPr bwMode="auto">
            <a:xfrm>
              <a:off x="2228" y="1861"/>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en-US" altLang="zh-CN" sz="1800" b="1">
                  <a:solidFill>
                    <a:srgbClr val="CC0000"/>
                  </a:solidFill>
                  <a:ea typeface="宋体" charset="-122"/>
                </a:rPr>
                <a:t>①</a:t>
              </a:r>
              <a:endParaRPr lang="zh-CN" altLang="en-US" sz="1800" b="1">
                <a:solidFill>
                  <a:srgbClr val="CC0000"/>
                </a:solidFill>
                <a:ea typeface="宋体" charset="-122"/>
              </a:endParaRPr>
            </a:p>
          </p:txBody>
        </p:sp>
      </p:grpSp>
      <p:grpSp>
        <p:nvGrpSpPr>
          <p:cNvPr id="121" name="Group 153"/>
          <p:cNvGrpSpPr/>
          <p:nvPr/>
        </p:nvGrpSpPr>
        <p:grpSpPr bwMode="auto">
          <a:xfrm>
            <a:off x="1031875" y="1828577"/>
            <a:ext cx="2395538" cy="3151187"/>
            <a:chOff x="620" y="1747"/>
            <a:chExt cx="1509" cy="1985"/>
          </a:xfrm>
        </p:grpSpPr>
        <p:sp>
          <p:nvSpPr>
            <p:cNvPr id="122" name="Freeform 40"/>
            <p:cNvSpPr/>
            <p:nvPr/>
          </p:nvSpPr>
          <p:spPr bwMode="auto">
            <a:xfrm>
              <a:off x="620" y="1761"/>
              <a:ext cx="1509" cy="1971"/>
            </a:xfrm>
            <a:custGeom>
              <a:avLst/>
              <a:gdLst>
                <a:gd name="T0" fmla="*/ 34397 w 1207"/>
                <a:gd name="T1" fmla="*/ 0 h 1724"/>
                <a:gd name="T2" fmla="*/ 34397 w 1207"/>
                <a:gd name="T3" fmla="*/ 1367 h 1724"/>
                <a:gd name="T4" fmla="*/ 0 w 1207"/>
                <a:gd name="T5" fmla="*/ 1367 h 1724"/>
                <a:gd name="T6" fmla="*/ 0 w 1207"/>
                <a:gd name="T7" fmla="*/ 12842 h 1724"/>
                <a:gd name="T8" fmla="*/ 8164 w 1207"/>
                <a:gd name="T9" fmla="*/ 12842 h 1724"/>
                <a:gd name="T10" fmla="*/ 0 60000 65536"/>
                <a:gd name="T11" fmla="*/ 0 60000 65536"/>
                <a:gd name="T12" fmla="*/ 0 60000 65536"/>
                <a:gd name="T13" fmla="*/ 0 60000 65536"/>
                <a:gd name="T14" fmla="*/ 0 60000 65536"/>
                <a:gd name="T15" fmla="*/ 0 w 1207"/>
                <a:gd name="T16" fmla="*/ 0 h 1724"/>
                <a:gd name="T17" fmla="*/ 1207 w 1207"/>
                <a:gd name="T18" fmla="*/ 1724 h 1724"/>
              </a:gdLst>
              <a:ahLst/>
              <a:cxnLst>
                <a:cxn ang="T10">
                  <a:pos x="T0" y="T1"/>
                </a:cxn>
                <a:cxn ang="T11">
                  <a:pos x="T2" y="T3"/>
                </a:cxn>
                <a:cxn ang="T12">
                  <a:pos x="T4" y="T5"/>
                </a:cxn>
                <a:cxn ang="T13">
                  <a:pos x="T6" y="T7"/>
                </a:cxn>
                <a:cxn ang="T14">
                  <a:pos x="T8" y="T9"/>
                </a:cxn>
              </a:cxnLst>
              <a:rect l="T15" t="T16" r="T17" b="T18"/>
              <a:pathLst>
                <a:path w="1207" h="1724">
                  <a:moveTo>
                    <a:pt x="1207" y="0"/>
                  </a:moveTo>
                  <a:lnTo>
                    <a:pt x="1207" y="184"/>
                  </a:lnTo>
                  <a:lnTo>
                    <a:pt x="0" y="184"/>
                  </a:lnTo>
                  <a:lnTo>
                    <a:pt x="0" y="1724"/>
                  </a:lnTo>
                  <a:lnTo>
                    <a:pt x="286" y="1724"/>
                  </a:lnTo>
                </a:path>
              </a:pathLst>
            </a:custGeom>
            <a:noFill/>
            <a:ln w="22225">
              <a:solidFill>
                <a:srgbClr val="0000FF"/>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a:solidFill>
                  <a:srgbClr val="000000"/>
                </a:solidFill>
                <a:latin typeface="Arial" charset="0"/>
                <a:ea typeface="+mn-ea"/>
              </a:endParaRPr>
            </a:p>
          </p:txBody>
        </p:sp>
        <p:sp>
          <p:nvSpPr>
            <p:cNvPr id="123" name="Rectangle 152"/>
            <p:cNvSpPr>
              <a:spLocks noChangeArrowheads="1"/>
            </p:cNvSpPr>
            <p:nvPr/>
          </p:nvSpPr>
          <p:spPr bwMode="auto">
            <a:xfrm>
              <a:off x="1932" y="1747"/>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en-US" altLang="zh-CN" sz="1800" b="1">
                  <a:solidFill>
                    <a:srgbClr val="0000FF"/>
                  </a:solidFill>
                  <a:ea typeface="宋体" charset="-122"/>
                </a:rPr>
                <a:t>②</a:t>
              </a:r>
              <a:endParaRPr lang="zh-CN" altLang="en-US" sz="1800" b="1">
                <a:solidFill>
                  <a:srgbClr val="0000FF"/>
                </a:solidFill>
                <a:ea typeface="宋体" charset="-122"/>
              </a:endParaRPr>
            </a:p>
          </p:txBody>
        </p:sp>
      </p:grpSp>
      <p:grpSp>
        <p:nvGrpSpPr>
          <p:cNvPr id="124" name="Group 161"/>
          <p:cNvGrpSpPr/>
          <p:nvPr/>
        </p:nvGrpSpPr>
        <p:grpSpPr bwMode="auto">
          <a:xfrm>
            <a:off x="654050" y="1804764"/>
            <a:ext cx="1171575" cy="3938588"/>
            <a:chOff x="382" y="1732"/>
            <a:chExt cx="738" cy="2481"/>
          </a:xfrm>
        </p:grpSpPr>
        <p:sp>
          <p:nvSpPr>
            <p:cNvPr id="125" name="Freeform 5"/>
            <p:cNvSpPr/>
            <p:nvPr/>
          </p:nvSpPr>
          <p:spPr bwMode="auto">
            <a:xfrm>
              <a:off x="506" y="1929"/>
              <a:ext cx="39" cy="35"/>
            </a:xfrm>
            <a:custGeom>
              <a:avLst/>
              <a:gdLst>
                <a:gd name="T0" fmla="*/ 0 w 31"/>
                <a:gd name="T1" fmla="*/ 180 h 31"/>
                <a:gd name="T2" fmla="*/ 970 w 31"/>
                <a:gd name="T3" fmla="*/ 192 h 31"/>
                <a:gd name="T4" fmla="*/ 526 w 31"/>
                <a:gd name="T5" fmla="*/ 0 h 31"/>
                <a:gd name="T6" fmla="*/ 0 w 31"/>
                <a:gd name="T7" fmla="*/ 192 h 31"/>
                <a:gd name="T8" fmla="*/ 0 w 31"/>
                <a:gd name="T9" fmla="*/ 192 h 31"/>
                <a:gd name="T10" fmla="*/ 0 w 31"/>
                <a:gd name="T11" fmla="*/ 18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7" y="0"/>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sz="1600">
                <a:solidFill>
                  <a:srgbClr val="000000"/>
                </a:solidFill>
                <a:latin typeface="Arial" charset="0"/>
                <a:ea typeface="+mn-ea"/>
              </a:endParaRPr>
            </a:p>
          </p:txBody>
        </p:sp>
        <p:sp>
          <p:nvSpPr>
            <p:cNvPr id="126" name="Text Box 123"/>
            <p:cNvSpPr txBox="1">
              <a:spLocks noChangeArrowheads="1"/>
            </p:cNvSpPr>
            <p:nvPr/>
          </p:nvSpPr>
          <p:spPr bwMode="auto">
            <a:xfrm>
              <a:off x="382" y="1732"/>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0"/>
              <a:r>
                <a:rPr lang="en-US" altLang="zh-CN" sz="1800" b="1">
                  <a:solidFill>
                    <a:srgbClr val="000000"/>
                  </a:solidFill>
                  <a:ea typeface="宋体" charset="-122"/>
                </a:rPr>
                <a:t>Hit</a:t>
              </a:r>
              <a:endParaRPr lang="en-US" altLang="zh-CN" sz="1800" b="1">
                <a:solidFill>
                  <a:srgbClr val="000000"/>
                </a:solidFill>
                <a:ea typeface="宋体" charset="-122"/>
              </a:endParaRPr>
            </a:p>
          </p:txBody>
        </p:sp>
        <p:grpSp>
          <p:nvGrpSpPr>
            <p:cNvPr id="127" name="Group 156"/>
            <p:cNvGrpSpPr/>
            <p:nvPr/>
          </p:nvGrpSpPr>
          <p:grpSpPr bwMode="auto">
            <a:xfrm>
              <a:off x="527" y="1956"/>
              <a:ext cx="593" cy="2257"/>
              <a:chOff x="527" y="1956"/>
              <a:chExt cx="593" cy="2257"/>
            </a:xfrm>
          </p:grpSpPr>
          <p:sp>
            <p:nvSpPr>
              <p:cNvPr id="128" name="Line 36"/>
              <p:cNvSpPr>
                <a:spLocks noChangeShapeType="1"/>
              </p:cNvSpPr>
              <p:nvPr/>
            </p:nvSpPr>
            <p:spPr bwMode="auto">
              <a:xfrm>
                <a:off x="845" y="2849"/>
                <a:ext cx="2" cy="1094"/>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charset="0"/>
                  <a:ea typeface="+mn-ea"/>
                </a:endParaRPr>
              </a:p>
            </p:txBody>
          </p:sp>
          <p:sp>
            <p:nvSpPr>
              <p:cNvPr id="129" name="Freeform 38"/>
              <p:cNvSpPr/>
              <p:nvPr/>
            </p:nvSpPr>
            <p:spPr bwMode="auto">
              <a:xfrm>
                <a:off x="527" y="1956"/>
                <a:ext cx="320" cy="2257"/>
              </a:xfrm>
              <a:custGeom>
                <a:avLst/>
                <a:gdLst>
                  <a:gd name="T0" fmla="*/ 7268 w 256"/>
                  <a:gd name="T1" fmla="*/ 14053 h 1974"/>
                  <a:gd name="T2" fmla="*/ 7268 w 256"/>
                  <a:gd name="T3" fmla="*/ 14730 h 1974"/>
                  <a:gd name="T4" fmla="*/ 0 w 256"/>
                  <a:gd name="T5" fmla="*/ 14730 h 1974"/>
                  <a:gd name="T6" fmla="*/ 0 w 256"/>
                  <a:gd name="T7" fmla="*/ 0 h 1974"/>
                  <a:gd name="T8" fmla="*/ 0 60000 65536"/>
                  <a:gd name="T9" fmla="*/ 0 60000 65536"/>
                  <a:gd name="T10" fmla="*/ 0 60000 65536"/>
                  <a:gd name="T11" fmla="*/ 0 60000 65536"/>
                  <a:gd name="T12" fmla="*/ 0 w 256"/>
                  <a:gd name="T13" fmla="*/ 0 h 1974"/>
                  <a:gd name="T14" fmla="*/ 256 w 256"/>
                  <a:gd name="T15" fmla="*/ 1974 h 1974"/>
                </a:gdLst>
                <a:ahLst/>
                <a:cxnLst>
                  <a:cxn ang="T8">
                    <a:pos x="T0" y="T1"/>
                  </a:cxn>
                  <a:cxn ang="T9">
                    <a:pos x="T2" y="T3"/>
                  </a:cxn>
                  <a:cxn ang="T10">
                    <a:pos x="T4" y="T5"/>
                  </a:cxn>
                  <a:cxn ang="T11">
                    <a:pos x="T6" y="T7"/>
                  </a:cxn>
                </a:cxnLst>
                <a:rect l="T12" t="T13" r="T14" b="T15"/>
                <a:pathLst>
                  <a:path w="256" h="1974">
                    <a:moveTo>
                      <a:pt x="256" y="1883"/>
                    </a:moveTo>
                    <a:lnTo>
                      <a:pt x="256" y="1974"/>
                    </a:lnTo>
                    <a:lnTo>
                      <a:pt x="0" y="1974"/>
                    </a:lnTo>
                    <a:lnTo>
                      <a:pt x="0" y="0"/>
                    </a:lnTo>
                  </a:path>
                </a:pathLst>
              </a:custGeom>
              <a:noFill/>
              <a:ln w="28575">
                <a:solidFill>
                  <a:srgbClr val="006600"/>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a:solidFill>
                    <a:srgbClr val="000000"/>
                  </a:solidFill>
                  <a:latin typeface="Arial" charset="0"/>
                  <a:ea typeface="+mn-ea"/>
                </a:endParaRPr>
              </a:p>
            </p:txBody>
          </p:sp>
          <p:grpSp>
            <p:nvGrpSpPr>
              <p:cNvPr id="130" name="Group 155"/>
              <p:cNvGrpSpPr/>
              <p:nvPr/>
            </p:nvGrpSpPr>
            <p:grpSpPr bwMode="auto">
              <a:xfrm>
                <a:off x="887" y="3808"/>
                <a:ext cx="233" cy="294"/>
                <a:chOff x="887" y="3808"/>
                <a:chExt cx="233" cy="294"/>
              </a:xfrm>
            </p:grpSpPr>
            <p:sp>
              <p:nvSpPr>
                <p:cNvPr id="131" name="Freeform 37"/>
                <p:cNvSpPr/>
                <p:nvPr/>
              </p:nvSpPr>
              <p:spPr bwMode="auto">
                <a:xfrm>
                  <a:off x="887" y="3808"/>
                  <a:ext cx="206" cy="129"/>
                </a:xfrm>
                <a:custGeom>
                  <a:avLst/>
                  <a:gdLst>
                    <a:gd name="T0" fmla="*/ 4604 w 165"/>
                    <a:gd name="T1" fmla="*/ 0 h 113"/>
                    <a:gd name="T2" fmla="*/ 4604 w 165"/>
                    <a:gd name="T3" fmla="*/ 422 h 113"/>
                    <a:gd name="T4" fmla="*/ 0 w 165"/>
                    <a:gd name="T5" fmla="*/ 422 h 113"/>
                    <a:gd name="T6" fmla="*/ 0 w 165"/>
                    <a:gd name="T7" fmla="*/ 822 h 113"/>
                    <a:gd name="T8" fmla="*/ 0 60000 65536"/>
                    <a:gd name="T9" fmla="*/ 0 60000 65536"/>
                    <a:gd name="T10" fmla="*/ 0 60000 65536"/>
                    <a:gd name="T11" fmla="*/ 0 60000 65536"/>
                    <a:gd name="T12" fmla="*/ 0 w 165"/>
                    <a:gd name="T13" fmla="*/ 0 h 113"/>
                    <a:gd name="T14" fmla="*/ 165 w 165"/>
                    <a:gd name="T15" fmla="*/ 113 h 113"/>
                  </a:gdLst>
                  <a:ahLst/>
                  <a:cxnLst>
                    <a:cxn ang="T8">
                      <a:pos x="T0" y="T1"/>
                    </a:cxn>
                    <a:cxn ang="T9">
                      <a:pos x="T2" y="T3"/>
                    </a:cxn>
                    <a:cxn ang="T10">
                      <a:pos x="T4" y="T5"/>
                    </a:cxn>
                    <a:cxn ang="T11">
                      <a:pos x="T6" y="T7"/>
                    </a:cxn>
                  </a:cxnLst>
                  <a:rect l="T12" t="T13" r="T14" b="T15"/>
                  <a:pathLst>
                    <a:path w="165" h="113">
                      <a:moveTo>
                        <a:pt x="165" y="0"/>
                      </a:moveTo>
                      <a:lnTo>
                        <a:pt x="165" y="58"/>
                      </a:lnTo>
                      <a:lnTo>
                        <a:pt x="0" y="58"/>
                      </a:lnTo>
                      <a:lnTo>
                        <a:pt x="0" y="113"/>
                      </a:lnTo>
                    </a:path>
                  </a:pathLst>
                </a:custGeom>
                <a:noFill/>
                <a:ln w="28575">
                  <a:solidFill>
                    <a:srgbClr val="006600"/>
                  </a:solidFill>
                  <a:rou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600">
                    <a:solidFill>
                      <a:srgbClr val="000000"/>
                    </a:solidFill>
                    <a:latin typeface="Arial" charset="0"/>
                    <a:ea typeface="+mn-ea"/>
                  </a:endParaRPr>
                </a:p>
              </p:txBody>
            </p:sp>
            <p:sp>
              <p:nvSpPr>
                <p:cNvPr id="132" name="Rectangle 154"/>
                <p:cNvSpPr>
                  <a:spLocks noChangeArrowheads="1"/>
                </p:cNvSpPr>
                <p:nvPr/>
              </p:nvSpPr>
              <p:spPr bwMode="auto">
                <a:xfrm>
                  <a:off x="975" y="3929"/>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en-US" altLang="zh-CN" sz="1800" b="1">
                      <a:solidFill>
                        <a:srgbClr val="006600"/>
                      </a:solidFill>
                      <a:ea typeface="宋体" charset="-122"/>
                    </a:rPr>
                    <a:t>③</a:t>
                  </a:r>
                  <a:endParaRPr lang="zh-CN" altLang="en-US" sz="1800" b="1">
                    <a:solidFill>
                      <a:srgbClr val="006600"/>
                    </a:solidFill>
                    <a:ea typeface="宋体" charset="-122"/>
                  </a:endParaRPr>
                </a:p>
              </p:txBody>
            </p:sp>
          </p:grpSp>
        </p:grpSp>
      </p:grpSp>
      <p:grpSp>
        <p:nvGrpSpPr>
          <p:cNvPr id="133" name="Group 160"/>
          <p:cNvGrpSpPr/>
          <p:nvPr/>
        </p:nvGrpSpPr>
        <p:grpSpPr bwMode="auto">
          <a:xfrm>
            <a:off x="4594225" y="1853977"/>
            <a:ext cx="3111500" cy="274637"/>
            <a:chOff x="2864" y="1763"/>
            <a:chExt cx="1960" cy="173"/>
          </a:xfrm>
        </p:grpSpPr>
        <p:grpSp>
          <p:nvGrpSpPr>
            <p:cNvPr id="134" name="Group 158"/>
            <p:cNvGrpSpPr/>
            <p:nvPr/>
          </p:nvGrpSpPr>
          <p:grpSpPr bwMode="auto">
            <a:xfrm>
              <a:off x="2864" y="1765"/>
              <a:ext cx="1960" cy="168"/>
              <a:chOff x="2864" y="1765"/>
              <a:chExt cx="1960" cy="168"/>
            </a:xfrm>
          </p:grpSpPr>
          <p:sp>
            <p:nvSpPr>
              <p:cNvPr id="136" name="Line 121"/>
              <p:cNvSpPr>
                <a:spLocks noChangeShapeType="1"/>
              </p:cNvSpPr>
              <p:nvPr/>
            </p:nvSpPr>
            <p:spPr bwMode="auto">
              <a:xfrm>
                <a:off x="2864" y="1765"/>
                <a:ext cx="0" cy="168"/>
              </a:xfrm>
              <a:prstGeom prst="line">
                <a:avLst/>
              </a:prstGeom>
              <a:noFill/>
              <a:ln w="22225">
                <a:solidFill>
                  <a:srgbClr val="FC0128"/>
                </a:solidFill>
                <a:rou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37" name="Line 122"/>
              <p:cNvSpPr>
                <a:spLocks noChangeShapeType="1"/>
              </p:cNvSpPr>
              <p:nvPr/>
            </p:nvSpPr>
            <p:spPr bwMode="auto">
              <a:xfrm>
                <a:off x="2864" y="1925"/>
                <a:ext cx="1960" cy="0"/>
              </a:xfrm>
              <a:prstGeom prst="line">
                <a:avLst/>
              </a:prstGeom>
              <a:noFill/>
              <a:ln w="22225">
                <a:solidFill>
                  <a:srgbClr val="FC0128"/>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grpSp>
        <p:sp>
          <p:nvSpPr>
            <p:cNvPr id="135" name="Rectangle 159"/>
            <p:cNvSpPr>
              <a:spLocks noChangeArrowheads="1"/>
            </p:cNvSpPr>
            <p:nvPr/>
          </p:nvSpPr>
          <p:spPr bwMode="auto">
            <a:xfrm>
              <a:off x="3122" y="1763"/>
              <a:ext cx="1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FC0128"/>
                  </a:solidFill>
                  <a:effectLst/>
                  <a:uLnTx/>
                  <a:uFillTx/>
                  <a:latin typeface="Arial" charset="0"/>
                  <a:ea typeface="宋体" charset="-122"/>
                  <a:cs typeface="Arial" charset="0"/>
                </a:rPr>
                <a:t>⑤</a:t>
              </a:r>
              <a:r>
                <a:rPr kumimoji="0" lang="en-US" altLang="zh-CN" sz="1800" b="1" i="1" u="none" strike="noStrike" kern="0" cap="none" spc="0" normalizeH="0" baseline="0" noProof="0">
                  <a:ln>
                    <a:noFill/>
                  </a:ln>
                  <a:solidFill>
                    <a:srgbClr val="666699"/>
                  </a:solidFill>
                  <a:effectLst/>
                  <a:uLnTx/>
                  <a:uFillTx/>
                  <a:latin typeface="Arial" charset="0"/>
                  <a:ea typeface="宋体" charset="-122"/>
                  <a:cs typeface="Arial" charset="0"/>
                </a:rPr>
                <a:t> </a:t>
              </a:r>
              <a:endParaRPr kumimoji="0" lang="en-US" altLang="zh-CN" sz="1800" b="1" i="1" u="none" strike="noStrike" kern="0" cap="none" spc="0" normalizeH="0" baseline="0" noProof="0">
                <a:ln>
                  <a:noFill/>
                </a:ln>
                <a:solidFill>
                  <a:srgbClr val="666699"/>
                </a:solidFill>
                <a:effectLst/>
                <a:uLnTx/>
                <a:uFillTx/>
                <a:latin typeface="Arial" charset="0"/>
                <a:ea typeface="宋体" charset="-122"/>
                <a:cs typeface="Arial" charset="0"/>
              </a:endParaRPr>
            </a:p>
          </p:txBody>
        </p:sp>
      </p:grpSp>
      <p:sp>
        <p:nvSpPr>
          <p:cNvPr id="138" name="Text Box 163"/>
          <p:cNvSpPr txBox="1">
            <a:spLocks noChangeArrowheads="1"/>
          </p:cNvSpPr>
          <p:nvPr/>
        </p:nvSpPr>
        <p:spPr bwMode="auto">
          <a:xfrm>
            <a:off x="1962150" y="5157564"/>
            <a:ext cx="1936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zh-CN" altLang="en-US" sz="1800" b="1">
                <a:solidFill>
                  <a:srgbClr val="FF0000"/>
                </a:solidFill>
                <a:ea typeface="黑体" pitchFamily="2" charset="-122"/>
              </a:rPr>
              <a:t>问题：</a:t>
            </a:r>
            <a:r>
              <a:rPr kumimoji="1" lang="en-US" altLang="zh-CN" sz="1800" b="1">
                <a:solidFill>
                  <a:srgbClr val="FF0000"/>
                </a:solidFill>
                <a:ea typeface="黑体" pitchFamily="2" charset="-122"/>
              </a:rPr>
              <a:t>Cache</a:t>
            </a:r>
            <a:r>
              <a:rPr kumimoji="1" lang="zh-CN" altLang="en-US" sz="1800" b="1">
                <a:solidFill>
                  <a:srgbClr val="FF0000"/>
                </a:solidFill>
                <a:ea typeface="黑体" pitchFamily="2" charset="-122"/>
              </a:rPr>
              <a:t>有多少行？容量多大？</a:t>
            </a:r>
            <a:endParaRPr kumimoji="1" lang="zh-CN" altLang="en-US" sz="1800" b="1">
              <a:solidFill>
                <a:srgbClr val="FF0000"/>
              </a:solidFill>
              <a:ea typeface="黑体" pitchFamily="2" charset="-122"/>
            </a:endParaRPr>
          </a:p>
        </p:txBody>
      </p:sp>
      <p:sp>
        <p:nvSpPr>
          <p:cNvPr id="139" name="Text Box 164"/>
          <p:cNvSpPr txBox="1">
            <a:spLocks noChangeArrowheads="1"/>
          </p:cNvSpPr>
          <p:nvPr/>
        </p:nvSpPr>
        <p:spPr bwMode="auto">
          <a:xfrm>
            <a:off x="1601788" y="5808439"/>
            <a:ext cx="5400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kumimoji="1" lang="zh-CN" altLang="en-US" sz="2000" b="1">
                <a:solidFill>
                  <a:srgbClr val="0000FF"/>
                </a:solidFill>
                <a:ea typeface="黑体" pitchFamily="2" charset="-122"/>
              </a:rPr>
              <a:t>容量 </a:t>
            </a:r>
            <a:r>
              <a:rPr kumimoji="1" lang="en-US" altLang="zh-CN" sz="2000" b="1">
                <a:solidFill>
                  <a:srgbClr val="0000FF"/>
                </a:solidFill>
                <a:ea typeface="黑体" pitchFamily="2" charset="-122"/>
              </a:rPr>
              <a:t>4Kx(1+16)+64Kx8=580Kbits=72.5KB, </a:t>
            </a:r>
            <a:endParaRPr kumimoji="1" lang="en-US" altLang="zh-CN" sz="2000" b="1">
              <a:solidFill>
                <a:srgbClr val="0000FF"/>
              </a:solidFill>
              <a:ea typeface="黑体" pitchFamily="2" charset="-122"/>
            </a:endParaRPr>
          </a:p>
          <a:p>
            <a:r>
              <a:rPr kumimoji="1" lang="zh-CN" altLang="en-US" sz="2000" b="1">
                <a:solidFill>
                  <a:srgbClr val="0000FF"/>
                </a:solidFill>
                <a:ea typeface="黑体" pitchFamily="2" charset="-122"/>
              </a:rPr>
              <a:t>数据占</a:t>
            </a:r>
            <a:r>
              <a:rPr kumimoji="1" lang="en-US" altLang="zh-CN" sz="2000" b="1">
                <a:solidFill>
                  <a:srgbClr val="0000FF"/>
                </a:solidFill>
                <a:ea typeface="黑体" pitchFamily="2" charset="-122"/>
              </a:rPr>
              <a:t>64KB / 72.5KB = 88.3%</a:t>
            </a:r>
            <a:r>
              <a:rPr kumimoji="1" lang="en-US" altLang="zh-CN" sz="2000" b="1" i="1">
                <a:solidFill>
                  <a:srgbClr val="0000FF"/>
                </a:solidFill>
                <a:ea typeface="黑体" pitchFamily="2" charset="-122"/>
              </a:rPr>
              <a:t> </a:t>
            </a:r>
            <a:r>
              <a:rPr kumimoji="1" lang="en-US" altLang="zh-CN" sz="2000" b="1">
                <a:solidFill>
                  <a:srgbClr val="0000FF"/>
                </a:solidFill>
                <a:ea typeface="黑体" pitchFamily="2" charset="-122"/>
              </a:rPr>
              <a:t> </a:t>
            </a:r>
            <a:endParaRPr kumimoji="1" lang="en-US" altLang="zh-CN" sz="2000" b="1">
              <a:solidFill>
                <a:srgbClr val="0000FF"/>
              </a:solidFill>
              <a:ea typeface="黑体" pitchFamily="2" charset="-122"/>
            </a:endParaRPr>
          </a:p>
        </p:txBody>
      </p:sp>
      <p:sp>
        <p:nvSpPr>
          <p:cNvPr id="140" name="Line 165"/>
          <p:cNvSpPr>
            <a:spLocks noChangeShapeType="1"/>
          </p:cNvSpPr>
          <p:nvPr/>
        </p:nvSpPr>
        <p:spPr bwMode="auto">
          <a:xfrm>
            <a:off x="2051050" y="2455639"/>
            <a:ext cx="0" cy="406400"/>
          </a:xfrm>
          <a:prstGeom prst="line">
            <a:avLst/>
          </a:prstGeom>
          <a:noFill/>
          <a:ln w="28575">
            <a:solidFill>
              <a:srgbClr val="800000"/>
            </a:solidFill>
            <a:roun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a:solidFill>
                <a:srgbClr val="000000"/>
              </a:solidFill>
              <a:latin typeface="Arial" charset="0"/>
              <a:ea typeface="+mn-ea"/>
            </a:endParaRPr>
          </a:p>
        </p:txBody>
      </p:sp>
      <p:sp>
        <p:nvSpPr>
          <p:cNvPr id="141" name="Text Box 135"/>
          <p:cNvSpPr txBox="1">
            <a:spLocks noChangeArrowheads="1"/>
          </p:cNvSpPr>
          <p:nvPr/>
        </p:nvSpPr>
        <p:spPr bwMode="auto">
          <a:xfrm>
            <a:off x="8172450" y="3806602"/>
            <a:ext cx="7651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en-US" altLang="zh-CN" sz="2000" b="1">
                <a:solidFill>
                  <a:srgbClr val="CC3300"/>
                </a:solidFill>
                <a:ea typeface="华文新魏" pitchFamily="2" charset="-122"/>
              </a:rPr>
              <a:t>64KB÷16B=4K</a:t>
            </a:r>
            <a:r>
              <a:rPr kumimoji="1" lang="zh-CN" altLang="en-US" sz="2000" b="1">
                <a:solidFill>
                  <a:srgbClr val="CC3300"/>
                </a:solidFill>
                <a:ea typeface="华文新魏" pitchFamily="2" charset="-122"/>
              </a:rPr>
              <a:t>行</a:t>
            </a:r>
            <a:endParaRPr kumimoji="1" lang="zh-CN" altLang="en-US" sz="2000" b="1">
              <a:solidFill>
                <a:srgbClr val="CC3300"/>
              </a:solidFill>
              <a:ea typeface="华文新魏" pitchFamily="2" charset="-122"/>
            </a:endParaRPr>
          </a:p>
        </p:txBody>
      </p:sp>
      <p:sp>
        <p:nvSpPr>
          <p:cNvPr id="7" name="矩形 6"/>
          <p:cNvSpPr/>
          <p:nvPr/>
        </p:nvSpPr>
        <p:spPr>
          <a:xfrm>
            <a:off x="5884992" y="742906"/>
            <a:ext cx="1369286" cy="400110"/>
          </a:xfrm>
          <a:prstGeom prst="rect">
            <a:avLst/>
          </a:prstGeom>
        </p:spPr>
        <p:txBody>
          <a:bodyPr wrap="none">
            <a:spAutoFit/>
          </a:bodyPr>
          <a:lstStyle/>
          <a:p>
            <a:r>
              <a:rPr lang="zh-CN" altLang="en-US" sz="2000" b="1" dirty="0">
                <a:latin typeface="微软雅黑" pitchFamily="34" charset="-122"/>
                <a:ea typeface="微软雅黑" pitchFamily="34" charset="-122"/>
              </a:rPr>
              <a:t>例</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：答案</a:t>
            </a:r>
            <a:endParaRPr lang="zh-CN" altLang="en-US" sz="20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blinds(horizontal)">
                                      <p:cBhvr>
                                        <p:cTn id="7" dur="500"/>
                                        <p:tgtEl>
                                          <p:spTgt spid="1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blinds(horizontal)">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blinds(horizontal)">
                                      <p:cBhvr>
                                        <p:cTn id="17" dur="500"/>
                                        <p:tgtEl>
                                          <p:spTgt spid="1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blinds(horizontal)">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blinds(horizontal)">
                                      <p:cBhvr>
                                        <p:cTn id="27" dur="500"/>
                                        <p:tgtEl>
                                          <p:spTgt spid="1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8"/>
                                        </p:tgtEl>
                                        <p:attrNameLst>
                                          <p:attrName>style.visibility</p:attrName>
                                        </p:attrNameLst>
                                      </p:cBhvr>
                                      <p:to>
                                        <p:strVal val="visible"/>
                                      </p:to>
                                    </p:set>
                                    <p:animEffect transition="in" filter="blinds(horizontal)">
                                      <p:cBhvr>
                                        <p:cTn id="32" dur="500"/>
                                        <p:tgtEl>
                                          <p:spTgt spid="13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1"/>
                                        </p:tgtEl>
                                        <p:attrNameLst>
                                          <p:attrName>style.visibility</p:attrName>
                                        </p:attrNameLst>
                                      </p:cBhvr>
                                      <p:to>
                                        <p:strVal val="visible"/>
                                      </p:to>
                                    </p:set>
                                    <p:animEffect transition="in" filter="blinds(horizontal)">
                                      <p:cBhvr>
                                        <p:cTn id="37" dur="500"/>
                                        <p:tgtEl>
                                          <p:spTgt spid="14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9"/>
                                        </p:tgtEl>
                                        <p:attrNameLst>
                                          <p:attrName>style.visibility</p:attrName>
                                        </p:attrNameLst>
                                      </p:cBhvr>
                                      <p:to>
                                        <p:strVal val="visible"/>
                                      </p:to>
                                    </p:set>
                                    <p:animEffect transition="in" filter="blinds(horizontal)">
                                      <p:cBhvr>
                                        <p:cTn id="42"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39" grpId="0"/>
      <p:bldP spid="14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7.6.3 Cache</a:t>
            </a:r>
            <a:r>
              <a:rPr lang="zh-CN" altLang="en-US" dirty="0"/>
              <a:t>行和主存块之间的映射方式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1. </a:t>
            </a:r>
            <a:r>
              <a:rPr lang="zh-CN" altLang="en-US" sz="2200" b="1" dirty="0">
                <a:solidFill>
                  <a:srgbClr val="063DE8"/>
                </a:solidFill>
                <a:latin typeface="Comic Sans MS" pitchFamily="2" charset="0"/>
                <a:ea typeface="微软雅黑" pitchFamily="34" charset="-122"/>
              </a:rPr>
              <a:t>直接映射</a:t>
            </a:r>
            <a:endParaRPr lang="zh-CN" altLang="en-US" sz="2200" b="1" dirty="0">
              <a:solidFill>
                <a:srgbClr val="063DE8"/>
              </a:solidFill>
              <a:latin typeface="Comic Sans MS" pitchFamily="2" charset="0"/>
              <a:ea typeface="微软雅黑" pitchFamily="34" charset="-122"/>
            </a:endParaRPr>
          </a:p>
        </p:txBody>
      </p:sp>
      <p:sp>
        <p:nvSpPr>
          <p:cNvPr id="8" name="Rectangle 3"/>
          <p:cNvSpPr txBox="1">
            <a:spLocks noChangeArrowheads="1"/>
          </p:cNvSpPr>
          <p:nvPr/>
        </p:nvSpPr>
        <p:spPr bwMode="auto">
          <a:xfrm>
            <a:off x="114935" y="1624418"/>
            <a:ext cx="8937625" cy="238064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charset="2"/>
              <a:buChar char="p"/>
              <a:defRPr sz="2200" b="1" kern="1200">
                <a:solidFill>
                  <a:schemeClr val="tx1"/>
                </a:solidFill>
                <a:latin typeface="Comic Sans MS" pitchFamily="2" charset="0"/>
                <a:ea typeface="微软雅黑" pitchFamily="34" charset="-122"/>
                <a:cs typeface="+mn-cs"/>
              </a:defRPr>
            </a:lvl1pPr>
            <a:lvl2pPr marL="742950" indent="-285750" algn="l" rtl="0" eaLnBrk="0" fontAlgn="base" hangingPunct="0">
              <a:spcBef>
                <a:spcPct val="20000"/>
              </a:spcBef>
              <a:spcAft>
                <a:spcPct val="0"/>
              </a:spcAft>
              <a:buClr>
                <a:srgbClr val="FF0000"/>
              </a:buClr>
              <a:buFont typeface="Wingdings" charset="2"/>
              <a:buChar char="n"/>
              <a:defRPr sz="2000" b="0" kern="1200">
                <a:solidFill>
                  <a:schemeClr val="tx1"/>
                </a:solidFill>
                <a:latin typeface="Comic Sans MS" pitchFamily="2" charset="0"/>
                <a:ea typeface="微软雅黑" pitchFamily="34" charset="-122"/>
                <a:cs typeface="+mn-cs"/>
              </a:defRPr>
            </a:lvl2pPr>
            <a:lvl3pPr marL="1143000" indent="-228600" algn="l" rtl="0" eaLnBrk="0" fontAlgn="base" hangingPunct="0">
              <a:spcBef>
                <a:spcPct val="20000"/>
              </a:spcBef>
              <a:spcAft>
                <a:spcPct val="0"/>
              </a:spcAft>
              <a:buClr>
                <a:srgbClr val="FF0000"/>
              </a:buClr>
              <a:buFont typeface="Wingdings" charset="2"/>
              <a:buChar char="p"/>
              <a:defRPr sz="2000" b="0" kern="1200">
                <a:solidFill>
                  <a:schemeClr val="tx1"/>
                </a:solidFill>
                <a:latin typeface="Comic Sans MS" pitchFamily="2" charset="0"/>
                <a:ea typeface="微软雅黑" pitchFamily="34" charset="-122"/>
                <a:cs typeface="+mn-cs"/>
              </a:defRPr>
            </a:lvl3pPr>
            <a:lvl4pPr marL="1600200" indent="-228600" algn="l" rtl="0" eaLnBrk="0" fontAlgn="base" hangingPunct="0">
              <a:spcBef>
                <a:spcPct val="20000"/>
              </a:spcBef>
              <a:spcAft>
                <a:spcPct val="0"/>
              </a:spcAft>
              <a:buClr>
                <a:srgbClr val="FF0000"/>
              </a:buClr>
              <a:buFont typeface="Wingdings" charset="2"/>
              <a:buChar char="Ø"/>
              <a:defRPr sz="2000" b="0" kern="1200">
                <a:solidFill>
                  <a:schemeClr val="tx1"/>
                </a:solidFill>
                <a:latin typeface="Comic Sans MS" pitchFamily="2" charset="0"/>
                <a:ea typeface="微软雅黑" pitchFamily="34" charset="-122"/>
                <a:cs typeface="+mn-cs"/>
              </a:defRPr>
            </a:lvl4pPr>
            <a:lvl5pPr marL="2057400" indent="-228600" algn="l" rtl="0" eaLnBrk="0" fontAlgn="base" hangingPunct="0">
              <a:spcBef>
                <a:spcPct val="20000"/>
              </a:spcBef>
              <a:spcAft>
                <a:spcPct val="0"/>
              </a:spcAft>
              <a:buClr>
                <a:srgbClr val="FF0000"/>
              </a:buClr>
              <a:buFont typeface="Wingdings" charset="2"/>
              <a:buChar char="Ø"/>
              <a:defRPr sz="2000" b="0" kern="1200">
                <a:solidFill>
                  <a:schemeClr val="tx1"/>
                </a:solidFill>
                <a:latin typeface="Comic Sans MS" pitchFamily="2" charset="0"/>
                <a:ea typeface="微软雅黑" pitchFamily="34"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marL="0" eaLnBrk="1" hangingPunct="1">
              <a:lnSpc>
                <a:spcPct val="125000"/>
              </a:lnSpc>
              <a:spcBef>
                <a:spcPct val="0"/>
              </a:spcBef>
              <a:buFontTx/>
              <a:buNone/>
            </a:pPr>
            <a:r>
              <a:rPr lang="zh-CN" altLang="en-US" sz="2000" dirty="0"/>
              <a:t>例</a:t>
            </a:r>
            <a:r>
              <a:rPr lang="en-US" altLang="zh-CN" sz="2000" dirty="0"/>
              <a:t>2</a:t>
            </a:r>
            <a:r>
              <a:rPr lang="zh-CN" altLang="en-US" sz="2000" dirty="0"/>
              <a:t>：某计算机主存</a:t>
            </a:r>
            <a:r>
              <a:rPr lang="en-US" altLang="zh-CN" sz="2000" dirty="0"/>
              <a:t>8M</a:t>
            </a:r>
            <a:r>
              <a:rPr lang="zh-CN" altLang="en-US" sz="2000" dirty="0"/>
              <a:t>字节，按字节编址，分成</a:t>
            </a:r>
            <a:r>
              <a:rPr lang="en-US" altLang="zh-CN" sz="2000" dirty="0"/>
              <a:t>4096</a:t>
            </a:r>
            <a:r>
              <a:rPr lang="zh-CN" altLang="en-US" sz="2000" dirty="0"/>
              <a:t>个主存块，</a:t>
            </a:r>
            <a:r>
              <a:rPr lang="en-US" altLang="zh-CN" sz="2000" dirty="0"/>
              <a:t>Cache</a:t>
            </a:r>
            <a:r>
              <a:rPr lang="zh-CN" altLang="en-US" sz="2000" dirty="0"/>
              <a:t>有</a:t>
            </a:r>
            <a:r>
              <a:rPr lang="en-US" altLang="zh-CN" sz="2000" dirty="0"/>
              <a:t>64K</a:t>
            </a:r>
            <a:r>
              <a:rPr lang="zh-CN" altLang="en-US" sz="2000" dirty="0"/>
              <a:t>字节，采用直接映象方式。请问：</a:t>
            </a:r>
            <a:endParaRPr lang="zh-CN" altLang="en-US" sz="2000" dirty="0"/>
          </a:p>
          <a:p>
            <a:pPr marL="0" eaLnBrk="1" hangingPunct="1">
              <a:lnSpc>
                <a:spcPct val="125000"/>
              </a:lnSpc>
              <a:spcBef>
                <a:spcPct val="0"/>
              </a:spcBef>
              <a:buFontTx/>
              <a:buNone/>
            </a:pPr>
            <a:r>
              <a:rPr lang="zh-CN" altLang="en-US" sz="2000" dirty="0"/>
              <a:t>①</a:t>
            </a:r>
            <a:r>
              <a:rPr lang="en-US" altLang="zh-CN" sz="2000" dirty="0"/>
              <a:t>Cache</a:t>
            </a:r>
            <a:r>
              <a:rPr lang="zh-CN" altLang="en-US" sz="2000" dirty="0"/>
              <a:t>有多少个字块？</a:t>
            </a:r>
            <a:endParaRPr lang="zh-CN" altLang="en-US" sz="2000" dirty="0"/>
          </a:p>
          <a:p>
            <a:pPr marL="0" eaLnBrk="1" hangingPunct="1">
              <a:lnSpc>
                <a:spcPct val="125000"/>
              </a:lnSpc>
              <a:spcBef>
                <a:spcPct val="0"/>
              </a:spcBef>
              <a:buFontTx/>
              <a:buNone/>
            </a:pPr>
            <a:r>
              <a:rPr lang="zh-CN" altLang="en-US" sz="2000" dirty="0"/>
              <a:t>②</a:t>
            </a:r>
            <a:r>
              <a:rPr lang="en-US" altLang="zh-CN" sz="2000" dirty="0"/>
              <a:t>Cache</a:t>
            </a:r>
            <a:r>
              <a:rPr lang="zh-CN" altLang="en-US" sz="2000" dirty="0"/>
              <a:t>的字块内地址为多少位</a:t>
            </a:r>
            <a:r>
              <a:rPr lang="en-US" altLang="zh-CN" sz="2000" dirty="0"/>
              <a:t>?</a:t>
            </a:r>
            <a:endParaRPr lang="en-US" altLang="zh-CN" sz="2000" dirty="0"/>
          </a:p>
          <a:p>
            <a:pPr marL="0" eaLnBrk="1" hangingPunct="1">
              <a:lnSpc>
                <a:spcPct val="125000"/>
              </a:lnSpc>
              <a:spcBef>
                <a:spcPct val="0"/>
              </a:spcBef>
              <a:buFontTx/>
              <a:buNone/>
            </a:pPr>
            <a:r>
              <a:rPr lang="en-US" altLang="zh-CN" sz="2000" dirty="0"/>
              <a:t>③Cache</a:t>
            </a:r>
            <a:r>
              <a:rPr lang="zh-CN" altLang="en-US" sz="2000" dirty="0"/>
              <a:t>的字块地址</a:t>
            </a:r>
            <a:r>
              <a:rPr lang="en-US" altLang="zh-CN" sz="2000" dirty="0"/>
              <a:t>(Cache</a:t>
            </a:r>
            <a:r>
              <a:rPr lang="zh-CN" altLang="en-US" sz="2000" dirty="0"/>
              <a:t>槽号</a:t>
            </a:r>
            <a:r>
              <a:rPr lang="en-US" altLang="zh-CN" sz="2000" dirty="0"/>
              <a:t>)</a:t>
            </a:r>
            <a:r>
              <a:rPr lang="zh-CN" altLang="en-US" sz="2000" dirty="0"/>
              <a:t>为多少位</a:t>
            </a:r>
            <a:r>
              <a:rPr lang="en-US" altLang="zh-CN" sz="2000" dirty="0"/>
              <a:t>? </a:t>
            </a:r>
            <a:endParaRPr lang="en-US" altLang="zh-CN" sz="2000" dirty="0"/>
          </a:p>
          <a:p>
            <a:pPr marL="0" eaLnBrk="1" hangingPunct="1">
              <a:lnSpc>
                <a:spcPct val="125000"/>
              </a:lnSpc>
              <a:spcBef>
                <a:spcPct val="0"/>
              </a:spcBef>
              <a:buFontTx/>
              <a:buNone/>
            </a:pPr>
            <a:r>
              <a:rPr lang="en-US" altLang="zh-CN" sz="2000" dirty="0"/>
              <a:t>④Cache</a:t>
            </a:r>
            <a:r>
              <a:rPr lang="zh-CN" altLang="en-US" sz="2000" dirty="0"/>
              <a:t>的字块地址（主存块号、主存标记）为多少位</a:t>
            </a:r>
            <a:r>
              <a:rPr lang="en-US" altLang="zh-CN" sz="2000" dirty="0"/>
              <a:t>? </a:t>
            </a:r>
            <a:endParaRPr lang="en-US" altLang="zh-CN" sz="2000" dirty="0"/>
          </a:p>
        </p:txBody>
      </p:sp>
      <p:sp>
        <p:nvSpPr>
          <p:cNvPr id="7" name="矩形 6"/>
          <p:cNvSpPr/>
          <p:nvPr/>
        </p:nvSpPr>
        <p:spPr>
          <a:xfrm>
            <a:off x="114935" y="4271923"/>
            <a:ext cx="8568952" cy="1823576"/>
          </a:xfrm>
          <a:prstGeom prst="rect">
            <a:avLst/>
          </a:prstGeom>
        </p:spPr>
        <p:txBody>
          <a:bodyPr wrap="square">
            <a:spAutoFit/>
          </a:bodyPr>
          <a:lstStyle/>
          <a:p>
            <a:pPr>
              <a:lnSpc>
                <a:spcPct val="125000"/>
              </a:lnSpc>
            </a:pPr>
            <a:r>
              <a:rPr lang="zh-CN" altLang="en-US" dirty="0">
                <a:latin typeface="Times New Roman" pitchFamily="18" charset="0"/>
                <a:ea typeface="微软雅黑" pitchFamily="34" charset="-122"/>
                <a:cs typeface="Times New Roman" pitchFamily="18" charset="0"/>
              </a:rPr>
              <a:t>①每字块大小为：</a:t>
            </a:r>
            <a:r>
              <a:rPr lang="en-US" altLang="zh-CN" dirty="0">
                <a:latin typeface="Times New Roman" pitchFamily="18" charset="0"/>
                <a:ea typeface="微软雅黑" pitchFamily="34" charset="-122"/>
                <a:cs typeface="Times New Roman" pitchFamily="18" charset="0"/>
              </a:rPr>
              <a:t>8MB / 4096 = 2K</a:t>
            </a:r>
            <a:r>
              <a:rPr lang="zh-CN" altLang="en-US" dirty="0">
                <a:latin typeface="Times New Roman" pitchFamily="18" charset="0"/>
                <a:ea typeface="微软雅黑" pitchFamily="34" charset="-122"/>
                <a:cs typeface="Times New Roman" pitchFamily="18" charset="0"/>
              </a:rPr>
              <a:t>字节，故 </a:t>
            </a:r>
            <a:r>
              <a:rPr lang="en-US" altLang="zh-CN" dirty="0">
                <a:latin typeface="Times New Roman" pitchFamily="18" charset="0"/>
                <a:ea typeface="微软雅黑" pitchFamily="34" charset="-122"/>
                <a:cs typeface="Times New Roman" pitchFamily="18" charset="0"/>
              </a:rPr>
              <a:t>Cache</a:t>
            </a:r>
            <a:r>
              <a:rPr lang="zh-CN" altLang="en-US" dirty="0">
                <a:latin typeface="Times New Roman" pitchFamily="18" charset="0"/>
                <a:ea typeface="微软雅黑" pitchFamily="34" charset="-122"/>
                <a:cs typeface="Times New Roman" pitchFamily="18" charset="0"/>
              </a:rPr>
              <a:t>有</a:t>
            </a:r>
            <a:r>
              <a:rPr lang="en-US" altLang="zh-CN" dirty="0">
                <a:latin typeface="Times New Roman" pitchFamily="18" charset="0"/>
                <a:ea typeface="微软雅黑" pitchFamily="34" charset="-122"/>
                <a:cs typeface="Times New Roman" pitchFamily="18" charset="0"/>
              </a:rPr>
              <a:t>64KB / 2KB = 32</a:t>
            </a:r>
            <a:r>
              <a:rPr lang="zh-CN" altLang="en-US" dirty="0">
                <a:latin typeface="Times New Roman" pitchFamily="18" charset="0"/>
                <a:ea typeface="微软雅黑" pitchFamily="34" charset="-122"/>
                <a:cs typeface="Times New Roman" pitchFamily="18" charset="0"/>
              </a:rPr>
              <a:t>个字块。</a:t>
            </a:r>
            <a:endParaRPr lang="zh-CN" altLang="en-US" dirty="0">
              <a:latin typeface="Times New Roman" pitchFamily="18" charset="0"/>
              <a:ea typeface="微软雅黑" pitchFamily="34" charset="-122"/>
              <a:cs typeface="Times New Roman" pitchFamily="18" charset="0"/>
            </a:endParaRPr>
          </a:p>
          <a:p>
            <a:pPr>
              <a:lnSpc>
                <a:spcPct val="125000"/>
              </a:lnSpc>
            </a:pPr>
            <a:r>
              <a:rPr lang="zh-CN" altLang="en-US" dirty="0">
                <a:latin typeface="Times New Roman" pitchFamily="18" charset="0"/>
                <a:ea typeface="微软雅黑" pitchFamily="34" charset="-122"/>
                <a:cs typeface="Times New Roman" pitchFamily="18" charset="0"/>
              </a:rPr>
              <a:t>②由于每字块大小为</a:t>
            </a:r>
            <a:r>
              <a:rPr lang="en-US" altLang="zh-CN" dirty="0">
                <a:latin typeface="Times New Roman" pitchFamily="18" charset="0"/>
                <a:ea typeface="微软雅黑" pitchFamily="34" charset="-122"/>
                <a:cs typeface="Times New Roman" pitchFamily="18" charset="0"/>
              </a:rPr>
              <a:t>2KB</a:t>
            </a:r>
            <a:r>
              <a:rPr lang="zh-CN" altLang="en-US" dirty="0">
                <a:latin typeface="Times New Roman" pitchFamily="18" charset="0"/>
                <a:ea typeface="微软雅黑" pitchFamily="34" charset="-122"/>
                <a:cs typeface="Times New Roman" pitchFamily="18" charset="0"/>
              </a:rPr>
              <a:t>，故</a:t>
            </a:r>
            <a:r>
              <a:rPr lang="en-US" altLang="zh-CN" dirty="0">
                <a:latin typeface="Times New Roman" pitchFamily="18" charset="0"/>
                <a:ea typeface="微软雅黑" pitchFamily="34" charset="-122"/>
                <a:cs typeface="Times New Roman" pitchFamily="18" charset="0"/>
              </a:rPr>
              <a:t>Cache </a:t>
            </a:r>
            <a:r>
              <a:rPr lang="zh-CN" altLang="en-US" dirty="0">
                <a:latin typeface="Times New Roman" pitchFamily="18" charset="0"/>
                <a:ea typeface="微软雅黑" pitchFamily="34" charset="-122"/>
                <a:cs typeface="Times New Roman" pitchFamily="18" charset="0"/>
              </a:rPr>
              <a:t>的字块内地址为</a:t>
            </a:r>
            <a:r>
              <a:rPr lang="en-US" altLang="zh-CN" dirty="0">
                <a:latin typeface="Times New Roman" pitchFamily="18" charset="0"/>
                <a:ea typeface="微软雅黑" pitchFamily="34" charset="-122"/>
                <a:cs typeface="Times New Roman" pitchFamily="18" charset="0"/>
              </a:rPr>
              <a:t>11</a:t>
            </a:r>
            <a:r>
              <a:rPr lang="zh-CN" altLang="en-US" dirty="0">
                <a:latin typeface="Times New Roman" pitchFamily="18" charset="0"/>
                <a:ea typeface="微软雅黑" pitchFamily="34" charset="-122"/>
                <a:cs typeface="Times New Roman" pitchFamily="18" charset="0"/>
              </a:rPr>
              <a:t>位。</a:t>
            </a:r>
            <a:endParaRPr lang="zh-CN" altLang="en-US" dirty="0">
              <a:latin typeface="Times New Roman" pitchFamily="18" charset="0"/>
              <a:ea typeface="微软雅黑" pitchFamily="34" charset="-122"/>
              <a:cs typeface="Times New Roman" pitchFamily="18" charset="0"/>
            </a:endParaRPr>
          </a:p>
          <a:p>
            <a:pPr>
              <a:lnSpc>
                <a:spcPct val="125000"/>
              </a:lnSpc>
            </a:pPr>
            <a:r>
              <a:rPr lang="zh-CN" altLang="en-US" dirty="0">
                <a:latin typeface="Times New Roman" pitchFamily="18" charset="0"/>
                <a:ea typeface="微软雅黑" pitchFamily="34" charset="-122"/>
                <a:cs typeface="Times New Roman" pitchFamily="18" charset="0"/>
              </a:rPr>
              <a:t>③因为采用直接映射技术，</a:t>
            </a:r>
            <a:r>
              <a:rPr lang="en-US" altLang="zh-CN" dirty="0">
                <a:latin typeface="Times New Roman" pitchFamily="18" charset="0"/>
                <a:ea typeface="微软雅黑" pitchFamily="34" charset="-122"/>
                <a:cs typeface="Times New Roman" pitchFamily="18" charset="0"/>
              </a:rPr>
              <a:t>Cache</a:t>
            </a:r>
            <a:r>
              <a:rPr lang="zh-CN" altLang="en-US" dirty="0">
                <a:latin typeface="Times New Roman" pitchFamily="18" charset="0"/>
                <a:ea typeface="微软雅黑" pitchFamily="34" charset="-122"/>
                <a:cs typeface="Times New Roman" pitchFamily="18" charset="0"/>
              </a:rPr>
              <a:t>共有</a:t>
            </a:r>
            <a:r>
              <a:rPr lang="en-US" altLang="zh-CN" dirty="0">
                <a:latin typeface="Times New Roman" pitchFamily="18" charset="0"/>
                <a:ea typeface="微软雅黑" pitchFamily="34" charset="-122"/>
                <a:cs typeface="Times New Roman" pitchFamily="18" charset="0"/>
              </a:rPr>
              <a:t>32</a:t>
            </a:r>
            <a:r>
              <a:rPr lang="zh-CN" altLang="en-US" dirty="0">
                <a:latin typeface="Times New Roman" pitchFamily="18" charset="0"/>
                <a:ea typeface="微软雅黑" pitchFamily="34" charset="-122"/>
                <a:cs typeface="Times New Roman" pitchFamily="18" charset="0"/>
              </a:rPr>
              <a:t>个字块，故</a:t>
            </a:r>
            <a:r>
              <a:rPr lang="en-US" altLang="zh-CN" dirty="0">
                <a:latin typeface="Times New Roman" pitchFamily="18" charset="0"/>
                <a:ea typeface="微软雅黑" pitchFamily="34" charset="-122"/>
                <a:cs typeface="Times New Roman" pitchFamily="18" charset="0"/>
              </a:rPr>
              <a:t>Cache </a:t>
            </a:r>
            <a:r>
              <a:rPr lang="zh-CN" altLang="en-US" dirty="0">
                <a:latin typeface="Times New Roman" pitchFamily="18" charset="0"/>
                <a:ea typeface="微软雅黑" pitchFamily="34" charset="-122"/>
                <a:cs typeface="Times New Roman" pitchFamily="18" charset="0"/>
              </a:rPr>
              <a:t>的字块地址为</a:t>
            </a:r>
            <a:r>
              <a:rPr lang="en-US" altLang="zh-CN" dirty="0">
                <a:latin typeface="Times New Roman" pitchFamily="18" charset="0"/>
                <a:ea typeface="微软雅黑" pitchFamily="34" charset="-122"/>
                <a:cs typeface="Times New Roman" pitchFamily="18" charset="0"/>
              </a:rPr>
              <a:t>5</a:t>
            </a:r>
            <a:r>
              <a:rPr lang="zh-CN" altLang="en-US" dirty="0">
                <a:latin typeface="Times New Roman" pitchFamily="18" charset="0"/>
                <a:ea typeface="微软雅黑" pitchFamily="34" charset="-122"/>
                <a:cs typeface="Times New Roman" pitchFamily="18" charset="0"/>
              </a:rPr>
              <a:t>位。 </a:t>
            </a:r>
            <a:endParaRPr lang="zh-CN" altLang="en-US" dirty="0">
              <a:latin typeface="Times New Roman" pitchFamily="18" charset="0"/>
              <a:ea typeface="微软雅黑" pitchFamily="34" charset="-122"/>
              <a:cs typeface="Times New Roman" pitchFamily="18" charset="0"/>
            </a:endParaRPr>
          </a:p>
          <a:p>
            <a:pPr>
              <a:lnSpc>
                <a:spcPct val="125000"/>
              </a:lnSpc>
            </a:pPr>
            <a:r>
              <a:rPr lang="zh-CN" altLang="en-US" dirty="0">
                <a:latin typeface="Times New Roman" pitchFamily="18" charset="0"/>
                <a:ea typeface="微软雅黑" pitchFamily="34" charset="-122"/>
                <a:cs typeface="Times New Roman" pitchFamily="18" charset="0"/>
              </a:rPr>
              <a:t>④ 主存空间为</a:t>
            </a:r>
            <a:r>
              <a:rPr lang="en-US" altLang="zh-CN" dirty="0">
                <a:latin typeface="Times New Roman" pitchFamily="18" charset="0"/>
                <a:ea typeface="微软雅黑" pitchFamily="34" charset="-122"/>
                <a:cs typeface="Times New Roman" pitchFamily="18" charset="0"/>
              </a:rPr>
              <a:t>8MB</a:t>
            </a:r>
            <a:r>
              <a:rPr lang="zh-CN" altLang="en-US" dirty="0">
                <a:latin typeface="Times New Roman" pitchFamily="18" charset="0"/>
                <a:ea typeface="微软雅黑" pitchFamily="34" charset="-122"/>
                <a:cs typeface="Times New Roman" pitchFamily="18" charset="0"/>
              </a:rPr>
              <a:t>，所以地址位数为</a:t>
            </a:r>
            <a:r>
              <a:rPr lang="en-US" altLang="zh-CN" dirty="0">
                <a:latin typeface="Times New Roman" pitchFamily="18" charset="0"/>
                <a:ea typeface="微软雅黑" pitchFamily="34" charset="-122"/>
                <a:cs typeface="Times New Roman" pitchFamily="18" charset="0"/>
              </a:rPr>
              <a:t>23</a:t>
            </a:r>
            <a:r>
              <a:rPr lang="zh-CN" altLang="en-US" dirty="0">
                <a:latin typeface="Times New Roman" pitchFamily="18" charset="0"/>
                <a:ea typeface="微软雅黑" pitchFamily="34" charset="-122"/>
                <a:cs typeface="Times New Roman" pitchFamily="18" charset="0"/>
              </a:rPr>
              <a:t>位，故主存地址中标志位为</a:t>
            </a:r>
            <a:r>
              <a:rPr lang="en-US" altLang="zh-CN" dirty="0">
                <a:latin typeface="Times New Roman" pitchFamily="18" charset="0"/>
                <a:ea typeface="微软雅黑" pitchFamily="34" charset="-122"/>
                <a:cs typeface="Times New Roman" pitchFamily="18" charset="0"/>
              </a:rPr>
              <a:t>23-5-11=7</a:t>
            </a:r>
            <a:r>
              <a:rPr lang="zh-CN" altLang="en-US" dirty="0">
                <a:latin typeface="Times New Roman" pitchFamily="18" charset="0"/>
                <a:ea typeface="微软雅黑" pitchFamily="34" charset="-122"/>
                <a:cs typeface="Times New Roman" pitchFamily="18" charset="0"/>
              </a:rPr>
              <a:t>位，因此，每个</a:t>
            </a:r>
            <a:r>
              <a:rPr lang="en-US" altLang="zh-CN" dirty="0">
                <a:latin typeface="Times New Roman" pitchFamily="18" charset="0"/>
                <a:ea typeface="微软雅黑" pitchFamily="34" charset="-122"/>
                <a:cs typeface="Times New Roman" pitchFamily="18" charset="0"/>
              </a:rPr>
              <a:t>Cache</a:t>
            </a:r>
            <a:r>
              <a:rPr lang="zh-CN" altLang="en-US" dirty="0">
                <a:latin typeface="Times New Roman" pitchFamily="18" charset="0"/>
                <a:ea typeface="微软雅黑" pitchFamily="34" charset="-122"/>
                <a:cs typeface="Times New Roman" pitchFamily="18" charset="0"/>
              </a:rPr>
              <a:t>字块的标志有</a:t>
            </a:r>
            <a:r>
              <a:rPr lang="en-US" altLang="zh-CN" dirty="0">
                <a:latin typeface="Times New Roman" pitchFamily="18" charset="0"/>
                <a:ea typeface="微软雅黑" pitchFamily="34" charset="-122"/>
                <a:cs typeface="Times New Roman" pitchFamily="18" charset="0"/>
              </a:rPr>
              <a:t>7</a:t>
            </a:r>
            <a:r>
              <a:rPr lang="zh-CN" altLang="en-US" dirty="0">
                <a:latin typeface="Times New Roman" pitchFamily="18" charset="0"/>
                <a:ea typeface="微软雅黑" pitchFamily="34" charset="-122"/>
                <a:cs typeface="Times New Roman" pitchFamily="18" charset="0"/>
              </a:rPr>
              <a:t>位。 </a:t>
            </a:r>
            <a:endParaRPr lang="zh-CN" altLang="en-US" dirty="0">
              <a:effectLst/>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79512" y="1772816"/>
            <a:ext cx="8642350" cy="2400657"/>
          </a:xfrm>
          <a:prstGeom prst="rect">
            <a:avLst/>
          </a:prstGeom>
        </p:spPr>
        <p:txBody>
          <a:bodyPr>
            <a:spAutoFit/>
          </a:bodyPr>
          <a:lstStyle/>
          <a:p>
            <a:pPr>
              <a:lnSpc>
                <a:spcPct val="150000"/>
              </a:lnSpc>
              <a:defRPr/>
            </a:pPr>
            <a:r>
              <a:rPr lang="en-US" altLang="zh-CN" sz="2000" kern="100" dirty="0">
                <a:solidFill>
                  <a:srgbClr val="333333"/>
                </a:solidFill>
                <a:latin typeface="Comic Sans MS" pitchFamily="2" charset="0"/>
                <a:ea typeface="微软雅黑" pitchFamily="34" charset="-122"/>
                <a:cs typeface="Arial" charset="0"/>
              </a:rPr>
              <a:t>17. </a:t>
            </a:r>
            <a:r>
              <a:rPr lang="zh-CN" altLang="zh-CN" sz="2000" kern="100" dirty="0">
                <a:solidFill>
                  <a:srgbClr val="333333"/>
                </a:solidFill>
                <a:latin typeface="Comic Sans MS" pitchFamily="2" charset="0"/>
                <a:ea typeface="微软雅黑" pitchFamily="34" charset="-122"/>
                <a:cs typeface="Arial" charset="0"/>
              </a:rPr>
              <a:t>假定主存地址为</a:t>
            </a:r>
            <a:r>
              <a:rPr lang="en-US" altLang="zh-CN" sz="2000" kern="100" dirty="0">
                <a:solidFill>
                  <a:srgbClr val="333333"/>
                </a:solidFill>
                <a:latin typeface="Comic Sans MS" pitchFamily="2" charset="0"/>
                <a:ea typeface="微软雅黑" pitchFamily="34" charset="-122"/>
              </a:rPr>
              <a:t>32</a:t>
            </a:r>
            <a:r>
              <a:rPr lang="zh-CN" altLang="zh-CN" sz="2000" kern="100" dirty="0">
                <a:solidFill>
                  <a:srgbClr val="333333"/>
                </a:solidFill>
                <a:latin typeface="Comic Sans MS" pitchFamily="2" charset="0"/>
                <a:ea typeface="微软雅黑" pitchFamily="34" charset="-122"/>
                <a:cs typeface="Arial" charset="0"/>
              </a:rPr>
              <a:t>位，按字节编址，主存和</a:t>
            </a:r>
            <a:r>
              <a:rPr lang="en-US" altLang="zh-CN" sz="2000" kern="100" dirty="0">
                <a:solidFill>
                  <a:srgbClr val="333333"/>
                </a:solidFill>
                <a:latin typeface="Comic Sans MS" pitchFamily="2" charset="0"/>
                <a:ea typeface="微软雅黑" pitchFamily="34" charset="-122"/>
              </a:rPr>
              <a:t>Cache</a:t>
            </a:r>
            <a:r>
              <a:rPr lang="zh-CN" altLang="zh-CN" sz="2000" kern="100" dirty="0">
                <a:solidFill>
                  <a:srgbClr val="333333"/>
                </a:solidFill>
                <a:latin typeface="Comic Sans MS" pitchFamily="2" charset="0"/>
                <a:ea typeface="微软雅黑" pitchFamily="34" charset="-122"/>
                <a:cs typeface="Arial" charset="0"/>
              </a:rPr>
              <a:t>之间采用直接映射方式，主存块大小为</a:t>
            </a:r>
            <a:r>
              <a:rPr lang="en-US" altLang="zh-CN" sz="2000" kern="100" dirty="0">
                <a:solidFill>
                  <a:srgbClr val="333333"/>
                </a:solidFill>
                <a:latin typeface="Comic Sans MS" pitchFamily="2" charset="0"/>
                <a:ea typeface="微软雅黑" pitchFamily="34" charset="-122"/>
              </a:rPr>
              <a:t>4</a:t>
            </a:r>
            <a:r>
              <a:rPr lang="zh-CN" altLang="zh-CN" sz="2000" kern="100" dirty="0">
                <a:solidFill>
                  <a:srgbClr val="333333"/>
                </a:solidFill>
                <a:latin typeface="Comic Sans MS" pitchFamily="2" charset="0"/>
                <a:ea typeface="微软雅黑" pitchFamily="34" charset="-122"/>
                <a:cs typeface="Arial" charset="0"/>
              </a:rPr>
              <a:t>个字，每字</a:t>
            </a:r>
            <a:r>
              <a:rPr lang="en-US" altLang="zh-CN" sz="2000" kern="100" dirty="0">
                <a:solidFill>
                  <a:srgbClr val="333333"/>
                </a:solidFill>
                <a:latin typeface="Comic Sans MS" pitchFamily="2" charset="0"/>
                <a:ea typeface="微软雅黑" pitchFamily="34" charset="-122"/>
              </a:rPr>
              <a:t>32</a:t>
            </a:r>
            <a:r>
              <a:rPr lang="zh-CN" altLang="zh-CN" sz="2000" kern="100" dirty="0">
                <a:solidFill>
                  <a:srgbClr val="333333"/>
                </a:solidFill>
                <a:latin typeface="Comic Sans MS" pitchFamily="2" charset="0"/>
                <a:ea typeface="微软雅黑" pitchFamily="34" charset="-122"/>
                <a:cs typeface="Arial" charset="0"/>
              </a:rPr>
              <a:t>位，采用回写</a:t>
            </a:r>
            <a:r>
              <a:rPr lang="en-US" altLang="zh-CN" sz="2000" kern="100" dirty="0">
                <a:solidFill>
                  <a:srgbClr val="333333"/>
                </a:solidFill>
                <a:latin typeface="Comic Sans MS" pitchFamily="2" charset="0"/>
                <a:ea typeface="微软雅黑" pitchFamily="34" charset="-122"/>
              </a:rPr>
              <a:t>(Write Back)</a:t>
            </a:r>
            <a:r>
              <a:rPr lang="zh-CN" altLang="zh-CN" sz="2000" kern="100" dirty="0">
                <a:solidFill>
                  <a:srgbClr val="333333"/>
                </a:solidFill>
                <a:latin typeface="Comic Sans MS" pitchFamily="2" charset="0"/>
                <a:ea typeface="微软雅黑" pitchFamily="34" charset="-122"/>
                <a:cs typeface="Arial" charset="0"/>
              </a:rPr>
              <a:t>方式，则能存放</a:t>
            </a:r>
            <a:r>
              <a:rPr lang="en-US" altLang="zh-CN" sz="2000" kern="100" dirty="0">
                <a:solidFill>
                  <a:srgbClr val="333333"/>
                </a:solidFill>
                <a:latin typeface="Comic Sans MS" pitchFamily="2" charset="0"/>
                <a:ea typeface="微软雅黑" pitchFamily="34" charset="-122"/>
              </a:rPr>
              <a:t>4K</a:t>
            </a:r>
            <a:r>
              <a:rPr lang="zh-CN" altLang="zh-CN" sz="2000" kern="100" dirty="0">
                <a:solidFill>
                  <a:srgbClr val="333333"/>
                </a:solidFill>
                <a:latin typeface="Comic Sans MS" pitchFamily="2" charset="0"/>
                <a:ea typeface="微软雅黑" pitchFamily="34" charset="-122"/>
                <a:cs typeface="Arial" charset="0"/>
              </a:rPr>
              <a:t>字数据的</a:t>
            </a:r>
            <a:r>
              <a:rPr lang="en-US" altLang="zh-CN" sz="2000" kern="100" dirty="0">
                <a:solidFill>
                  <a:srgbClr val="333333"/>
                </a:solidFill>
                <a:latin typeface="Comic Sans MS" pitchFamily="2" charset="0"/>
                <a:ea typeface="微软雅黑" pitchFamily="34" charset="-122"/>
              </a:rPr>
              <a:t>Cache</a:t>
            </a:r>
            <a:r>
              <a:rPr lang="zh-CN" altLang="zh-CN" sz="2000" kern="100" dirty="0">
                <a:solidFill>
                  <a:srgbClr val="333333"/>
                </a:solidFill>
                <a:latin typeface="Comic Sans MS" pitchFamily="2" charset="0"/>
                <a:ea typeface="微软雅黑" pitchFamily="34" charset="-122"/>
                <a:cs typeface="Arial" charset="0"/>
              </a:rPr>
              <a:t>的总容量的位数至少是</a:t>
            </a:r>
            <a:r>
              <a:rPr lang="en-US" altLang="zh-CN" sz="2000" kern="100" dirty="0">
                <a:solidFill>
                  <a:srgbClr val="333333"/>
                </a:solidFill>
                <a:latin typeface="Comic Sans MS" pitchFamily="2" charset="0"/>
                <a:ea typeface="微软雅黑" pitchFamily="34" charset="-122"/>
              </a:rPr>
              <a:t>(  )</a:t>
            </a:r>
            <a:br>
              <a:rPr lang="en-US" altLang="zh-CN" sz="2000" kern="100" dirty="0">
                <a:solidFill>
                  <a:srgbClr val="333333"/>
                </a:solidFill>
                <a:latin typeface="Comic Sans MS" pitchFamily="2" charset="0"/>
                <a:ea typeface="微软雅黑" pitchFamily="34" charset="-122"/>
              </a:rPr>
            </a:br>
            <a:r>
              <a:rPr lang="en-US" altLang="zh-CN" sz="2000" kern="100" dirty="0">
                <a:solidFill>
                  <a:srgbClr val="333333"/>
                </a:solidFill>
                <a:latin typeface="Comic Sans MS" pitchFamily="2" charset="0"/>
                <a:ea typeface="微软雅黑" pitchFamily="34" charset="-122"/>
              </a:rPr>
              <a:t>A.146k		   B.147K </a:t>
            </a:r>
            <a:br>
              <a:rPr lang="en-US" altLang="zh-CN" sz="2000" kern="100" dirty="0">
                <a:solidFill>
                  <a:srgbClr val="333333"/>
                </a:solidFill>
                <a:latin typeface="Comic Sans MS" pitchFamily="2" charset="0"/>
                <a:ea typeface="微软雅黑" pitchFamily="34" charset="-122"/>
              </a:rPr>
            </a:br>
            <a:r>
              <a:rPr lang="en-US" altLang="zh-CN" sz="2000" kern="100" dirty="0">
                <a:solidFill>
                  <a:srgbClr val="333333"/>
                </a:solidFill>
                <a:latin typeface="Comic Sans MS" pitchFamily="2" charset="0"/>
                <a:ea typeface="微软雅黑" pitchFamily="34" charset="-122"/>
              </a:rPr>
              <a:t>C.148K		    D.158K</a:t>
            </a:r>
            <a:endParaRPr lang="zh-CN" altLang="en-US" sz="2000" dirty="0">
              <a:latin typeface="Comic Sans MS"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endParaRPr lang="zh-CN" altLang="en-US"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9512" y="1484784"/>
            <a:ext cx="8856663" cy="1589211"/>
          </a:xfrm>
        </p:spPr>
      </p:pic>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en-US" dirty="0"/>
              <a:t>存储器概述</a:t>
            </a:r>
            <a:endParaRPr lang="zh-CN" altLang="en-US" dirty="0"/>
          </a:p>
        </p:txBody>
      </p:sp>
      <p:sp>
        <p:nvSpPr>
          <p:cNvPr id="3" name="内容占位符 2"/>
          <p:cNvSpPr>
            <a:spLocks noGrp="1"/>
          </p:cNvSpPr>
          <p:nvPr>
            <p:ph idx="1"/>
          </p:nvPr>
        </p:nvSpPr>
        <p:spPr/>
        <p:txBody>
          <a:bodyPr/>
          <a:lstStyle/>
          <a:p>
            <a:pPr marL="0" indent="0">
              <a:buNone/>
            </a:pPr>
            <a:r>
              <a:rPr lang="en-US" altLang="zh-CN" dirty="0"/>
              <a:t>7.1.1 </a:t>
            </a:r>
            <a:r>
              <a:rPr lang="zh-CN" altLang="en-US" dirty="0"/>
              <a:t>存储器的分类</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03463" y="1124744"/>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itchFamily="34" charset="-122"/>
                <a:ea typeface="微软雅黑" pitchFamily="34" charset="-122"/>
              </a:rPr>
              <a:t>3. </a:t>
            </a:r>
            <a:r>
              <a:rPr lang="zh-CN" altLang="en-US" sz="2200" b="1" dirty="0">
                <a:solidFill>
                  <a:srgbClr val="063DE8"/>
                </a:solidFill>
                <a:latin typeface="微软雅黑" pitchFamily="34" charset="-122"/>
                <a:ea typeface="微软雅黑" pitchFamily="34" charset="-122"/>
              </a:rPr>
              <a:t>按信息的可更改性分类</a:t>
            </a:r>
            <a:endParaRPr lang="zh-CN" altLang="en-US" sz="2200" b="1" dirty="0">
              <a:solidFill>
                <a:srgbClr val="063DE8"/>
              </a:solidFill>
              <a:latin typeface="微软雅黑" pitchFamily="34" charset="-122"/>
              <a:ea typeface="微软雅黑" pitchFamily="34" charset="-122"/>
            </a:endParaRPr>
          </a:p>
        </p:txBody>
      </p:sp>
      <p:sp>
        <p:nvSpPr>
          <p:cNvPr id="18" name="矩形 17"/>
          <p:cNvSpPr/>
          <p:nvPr/>
        </p:nvSpPr>
        <p:spPr>
          <a:xfrm>
            <a:off x="179512" y="1593111"/>
            <a:ext cx="8390839" cy="861774"/>
          </a:xfrm>
          <a:prstGeom prst="rect">
            <a:avLst/>
          </a:prstGeom>
        </p:spPr>
        <p:txBody>
          <a:bodyPr wrap="square">
            <a:spAutoFit/>
          </a:bodyPr>
          <a:lstStyle/>
          <a:p>
            <a:pPr marL="285750" lvl="1" indent="-285750" algn="just">
              <a:spcBef>
                <a:spcPct val="50000"/>
              </a:spcBef>
              <a:buFont typeface="Wingdings" charset="2"/>
              <a:buChar char="Ø"/>
            </a:pPr>
            <a:r>
              <a:rPr lang="zh-CN" altLang="en-US" sz="2000" dirty="0">
                <a:latin typeface="Comic Sans MS" pitchFamily="2" charset="0"/>
                <a:ea typeface="微软雅黑" pitchFamily="34" charset="-122"/>
                <a:cs typeface="Arial" charset="0"/>
              </a:rPr>
              <a:t>读写存储器（</a:t>
            </a:r>
            <a:r>
              <a:rPr lang="en-US" altLang="zh-CN" sz="2000" dirty="0">
                <a:latin typeface="Comic Sans MS" pitchFamily="2" charset="0"/>
                <a:ea typeface="微软雅黑" pitchFamily="34" charset="-122"/>
                <a:cs typeface="Arial" charset="0"/>
              </a:rPr>
              <a:t>Read / Write Memory)</a:t>
            </a:r>
            <a:r>
              <a:rPr lang="zh-CN" altLang="en-US" sz="2000" dirty="0">
                <a:latin typeface="Comic Sans MS" pitchFamily="2" charset="0"/>
                <a:ea typeface="微软雅黑" pitchFamily="34" charset="-122"/>
                <a:cs typeface="Arial" charset="0"/>
              </a:rPr>
              <a:t>：可读可写</a:t>
            </a:r>
            <a:endParaRPr lang="zh-CN" altLang="en-US" sz="2000" dirty="0">
              <a:latin typeface="Comic Sans MS" pitchFamily="2" charset="0"/>
              <a:ea typeface="微软雅黑" pitchFamily="34" charset="-122"/>
              <a:cs typeface="Arial" charset="0"/>
            </a:endParaRPr>
          </a:p>
          <a:p>
            <a:pPr marL="285750" lvl="1" indent="-285750" algn="just">
              <a:spcBef>
                <a:spcPct val="50000"/>
              </a:spcBef>
              <a:buFont typeface="Wingdings" charset="2"/>
              <a:buChar char="Ø"/>
            </a:pPr>
            <a:r>
              <a:rPr lang="zh-CN" altLang="en-US" sz="2000" dirty="0">
                <a:latin typeface="Comic Sans MS" pitchFamily="2" charset="0"/>
                <a:ea typeface="微软雅黑" pitchFamily="34" charset="-122"/>
                <a:cs typeface="Arial" charset="0"/>
              </a:rPr>
              <a:t>只读存储器（</a:t>
            </a:r>
            <a:r>
              <a:rPr lang="en-US" altLang="zh-CN" sz="2000" dirty="0">
                <a:latin typeface="Comic Sans MS" pitchFamily="2" charset="0"/>
                <a:ea typeface="微软雅黑" pitchFamily="34" charset="-122"/>
                <a:cs typeface="Arial" charset="0"/>
              </a:rPr>
              <a:t>Read Only Memory)</a:t>
            </a:r>
            <a:r>
              <a:rPr lang="zh-CN" altLang="en-US" sz="2000" dirty="0">
                <a:latin typeface="Comic Sans MS" pitchFamily="2" charset="0"/>
                <a:ea typeface="微软雅黑" pitchFamily="34" charset="-122"/>
                <a:cs typeface="Arial" charset="0"/>
              </a:rPr>
              <a:t>：只能读不能写</a:t>
            </a:r>
            <a:endParaRPr lang="zh-CN" altLang="en-US" sz="2000" dirty="0">
              <a:latin typeface="Comic Sans MS" pitchFamily="2" charset="0"/>
              <a:ea typeface="微软雅黑" pitchFamily="34" charset="-122"/>
              <a:cs typeface="Arial" charset="0"/>
            </a:endParaRPr>
          </a:p>
        </p:txBody>
      </p:sp>
      <p:sp>
        <p:nvSpPr>
          <p:cNvPr id="9" name="矩形 8"/>
          <p:cNvSpPr/>
          <p:nvPr/>
        </p:nvSpPr>
        <p:spPr>
          <a:xfrm>
            <a:off x="107504" y="2458899"/>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itchFamily="34" charset="-122"/>
                <a:ea typeface="微软雅黑" pitchFamily="34" charset="-122"/>
              </a:rPr>
              <a:t>4. </a:t>
            </a:r>
            <a:r>
              <a:rPr lang="zh-CN" altLang="en-US" sz="2200" b="1" dirty="0">
                <a:solidFill>
                  <a:srgbClr val="063DE8"/>
                </a:solidFill>
                <a:latin typeface="微软雅黑" pitchFamily="34" charset="-122"/>
                <a:ea typeface="微软雅黑" pitchFamily="34" charset="-122"/>
              </a:rPr>
              <a:t>按信息的可更改性分类</a:t>
            </a:r>
            <a:endParaRPr lang="zh-CN" altLang="en-US" sz="2200" b="1" dirty="0">
              <a:solidFill>
                <a:srgbClr val="063DE8"/>
              </a:solidFill>
              <a:latin typeface="微软雅黑" pitchFamily="34" charset="-122"/>
              <a:ea typeface="微软雅黑" pitchFamily="34" charset="-122"/>
            </a:endParaRPr>
          </a:p>
        </p:txBody>
      </p:sp>
      <p:sp>
        <p:nvSpPr>
          <p:cNvPr id="10" name="矩形 9"/>
          <p:cNvSpPr/>
          <p:nvPr/>
        </p:nvSpPr>
        <p:spPr>
          <a:xfrm>
            <a:off x="183553" y="2927266"/>
            <a:ext cx="8390839" cy="2246769"/>
          </a:xfrm>
          <a:prstGeom prst="rect">
            <a:avLst/>
          </a:prstGeom>
        </p:spPr>
        <p:txBody>
          <a:bodyPr wrap="square">
            <a:spAutoFit/>
          </a:bodyPr>
          <a:lstStyle/>
          <a:p>
            <a:pPr marL="285750" lvl="1" indent="-285750" algn="just">
              <a:spcBef>
                <a:spcPct val="50000"/>
              </a:spcBef>
              <a:buFont typeface="Wingdings" charset="2"/>
              <a:buChar char="Ø"/>
            </a:pPr>
            <a:r>
              <a:rPr lang="zh-CN" altLang="en-US" sz="2000" dirty="0">
                <a:latin typeface="Comic Sans MS" pitchFamily="2" charset="0"/>
                <a:ea typeface="微软雅黑" pitchFamily="34" charset="-122"/>
                <a:cs typeface="Arial" charset="0"/>
              </a:rPr>
              <a:t>非易失（不挥发）性存储器</a:t>
            </a:r>
            <a:r>
              <a:rPr lang="en-US" altLang="zh-CN" sz="2000" dirty="0">
                <a:latin typeface="Comic Sans MS" pitchFamily="2" charset="0"/>
                <a:ea typeface="微软雅黑" pitchFamily="34" charset="-122"/>
                <a:cs typeface="Arial" charset="0"/>
              </a:rPr>
              <a:t>(Nonvolatile Memory) </a:t>
            </a:r>
            <a:endParaRPr lang="en-US" altLang="zh-CN" sz="2000" dirty="0">
              <a:latin typeface="Comic Sans MS" pitchFamily="2" charset="0"/>
              <a:ea typeface="微软雅黑" pitchFamily="34" charset="-122"/>
              <a:cs typeface="Arial" charset="0"/>
            </a:endParaRPr>
          </a:p>
          <a:p>
            <a:pPr marL="800100" lvl="2" indent="-342900" algn="just">
              <a:spcBef>
                <a:spcPct val="50000"/>
              </a:spcBef>
              <a:buFont typeface="Wingdings" charset="2"/>
              <a:buChar char="ü"/>
            </a:pPr>
            <a:r>
              <a:rPr lang="zh-CN" altLang="en-US" sz="2000" dirty="0">
                <a:latin typeface="Comic Sans MS" pitchFamily="2" charset="0"/>
                <a:ea typeface="微软雅黑" pitchFamily="34" charset="-122"/>
                <a:cs typeface="Arial" charset="0"/>
              </a:rPr>
              <a:t>信息可一直保留，  不需电源维持。</a:t>
            </a:r>
            <a:endParaRPr lang="zh-CN" altLang="en-US" sz="2000" dirty="0">
              <a:latin typeface="Comic Sans MS" pitchFamily="2" charset="0"/>
              <a:ea typeface="微软雅黑" pitchFamily="34" charset="-122"/>
              <a:cs typeface="Arial" charset="0"/>
            </a:endParaRPr>
          </a:p>
          <a:p>
            <a:pPr marL="800100" lvl="2" indent="-342900" algn="just">
              <a:spcBef>
                <a:spcPct val="50000"/>
              </a:spcBef>
              <a:buFont typeface="Wingdings" charset="2"/>
              <a:buChar char="ü"/>
            </a:pPr>
            <a:r>
              <a:rPr lang="zh-CN" altLang="en-US" sz="2000" dirty="0">
                <a:latin typeface="Comic Sans MS" pitchFamily="2" charset="0"/>
                <a:ea typeface="微软雅黑" pitchFamily="34" charset="-122"/>
                <a:cs typeface="Arial" charset="0"/>
              </a:rPr>
              <a:t>（如 ：</a:t>
            </a:r>
            <a:r>
              <a:rPr lang="en-US" altLang="zh-CN" sz="2000" dirty="0">
                <a:latin typeface="Comic Sans MS" pitchFamily="2" charset="0"/>
                <a:ea typeface="微软雅黑" pitchFamily="34" charset="-122"/>
                <a:cs typeface="Arial" charset="0"/>
              </a:rPr>
              <a:t>ROM</a:t>
            </a:r>
            <a:r>
              <a:rPr lang="zh-CN" altLang="en-US" sz="2000" dirty="0">
                <a:latin typeface="Comic Sans MS" pitchFamily="2" charset="0"/>
                <a:ea typeface="微软雅黑" pitchFamily="34" charset="-122"/>
                <a:cs typeface="Arial" charset="0"/>
              </a:rPr>
              <a:t>、磁表面存储器、光存储器等）</a:t>
            </a:r>
            <a:endParaRPr lang="zh-CN" altLang="en-US" sz="2000" dirty="0">
              <a:latin typeface="Comic Sans MS" pitchFamily="2" charset="0"/>
              <a:ea typeface="微软雅黑" pitchFamily="34" charset="-122"/>
              <a:cs typeface="Arial" charset="0"/>
            </a:endParaRPr>
          </a:p>
          <a:p>
            <a:pPr marL="285750" lvl="1" indent="-285750" algn="just">
              <a:spcBef>
                <a:spcPct val="50000"/>
              </a:spcBef>
              <a:buFont typeface="Wingdings" charset="2"/>
              <a:buChar char="Ø"/>
            </a:pPr>
            <a:r>
              <a:rPr lang="zh-CN" altLang="en-US" sz="2000" dirty="0">
                <a:latin typeface="Comic Sans MS" pitchFamily="2" charset="0"/>
                <a:ea typeface="微软雅黑" pitchFamily="34" charset="-122"/>
                <a:cs typeface="Arial" charset="0"/>
              </a:rPr>
              <a:t>易失（挥发）性存储器</a:t>
            </a:r>
            <a:r>
              <a:rPr lang="en-US" altLang="zh-CN" sz="2000" dirty="0">
                <a:latin typeface="Comic Sans MS" pitchFamily="2" charset="0"/>
                <a:ea typeface="微软雅黑" pitchFamily="34" charset="-122"/>
                <a:cs typeface="Arial" charset="0"/>
              </a:rPr>
              <a:t>(Volatile Memory) </a:t>
            </a:r>
            <a:endParaRPr lang="en-US" altLang="zh-CN" sz="2000" dirty="0">
              <a:latin typeface="Comic Sans MS" pitchFamily="2" charset="0"/>
              <a:ea typeface="微软雅黑" pitchFamily="34" charset="-122"/>
              <a:cs typeface="Arial" charset="0"/>
            </a:endParaRPr>
          </a:p>
          <a:p>
            <a:pPr marL="800100" lvl="2" indent="-342900" algn="just">
              <a:spcBef>
                <a:spcPct val="50000"/>
              </a:spcBef>
              <a:buFont typeface="Wingdings" charset="2"/>
              <a:buChar char="ü"/>
            </a:pPr>
            <a:r>
              <a:rPr lang="zh-CN" altLang="en-US" sz="2000" dirty="0">
                <a:latin typeface="Comic Sans MS" pitchFamily="2" charset="0"/>
                <a:ea typeface="微软雅黑" pitchFamily="34" charset="-122"/>
                <a:cs typeface="Arial" charset="0"/>
              </a:rPr>
              <a:t>电源关闭时信息自动丢失。（如：</a:t>
            </a:r>
            <a:r>
              <a:rPr lang="en-US" altLang="zh-CN" sz="2000" dirty="0">
                <a:latin typeface="Comic Sans MS" pitchFamily="2" charset="0"/>
                <a:ea typeface="微软雅黑" pitchFamily="34" charset="-122"/>
                <a:cs typeface="Arial" charset="0"/>
              </a:rPr>
              <a:t>RAM</a:t>
            </a:r>
            <a:r>
              <a:rPr lang="zh-CN" altLang="en-US" sz="2000" dirty="0">
                <a:latin typeface="Comic Sans MS" pitchFamily="2" charset="0"/>
                <a:ea typeface="微软雅黑" pitchFamily="34" charset="-122"/>
                <a:cs typeface="Arial" charset="0"/>
              </a:rPr>
              <a:t>、</a:t>
            </a:r>
            <a:r>
              <a:rPr lang="en-US" altLang="zh-CN" sz="2000" dirty="0">
                <a:latin typeface="Comic Sans MS" pitchFamily="2" charset="0"/>
                <a:ea typeface="微软雅黑" pitchFamily="34" charset="-122"/>
                <a:cs typeface="Arial" charset="0"/>
              </a:rPr>
              <a:t>Cache</a:t>
            </a:r>
            <a:r>
              <a:rPr lang="zh-CN" altLang="en-US" sz="2000" dirty="0">
                <a:latin typeface="Comic Sans MS" pitchFamily="2" charset="0"/>
                <a:ea typeface="微软雅黑" pitchFamily="34" charset="-122"/>
                <a:cs typeface="Arial" charset="0"/>
              </a:rPr>
              <a:t>等）</a:t>
            </a:r>
            <a:endParaRPr lang="zh-CN" altLang="en-US" sz="2000" dirty="0">
              <a:latin typeface="Comic Sans MS" pitchFamily="2" charset="0"/>
              <a:ea typeface="微软雅黑" pitchFamily="34" charset="-122"/>
              <a:cs typeface="Arial"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a:ea typeface="微软雅黑" pitchFamily="34" charset="-122"/>
              </a:rPr>
              <a:t>计算机与通信工程学院</a:t>
            </a:r>
            <a:r>
              <a:rPr lang="en-US" altLang="zh-CN">
                <a:ea typeface="微软雅黑" pitchFamily="34" charset="-122"/>
              </a:rPr>
              <a:t>—</a:t>
            </a:r>
            <a:r>
              <a:rPr lang="zh-CN" altLang="en-US">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a:ea typeface="微软雅黑" pitchFamily="34" charset="-122"/>
            </a:endParaRPr>
          </a:p>
        </p:txBody>
      </p:sp>
      <p:pic>
        <p:nvPicPr>
          <p:cNvPr id="7" name="Picture 2" descr="全相联映射的Cache组织示意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87725" y="1487488"/>
            <a:ext cx="5741988"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txBox="1">
            <a:spLocks noChangeArrowheads="1"/>
          </p:cNvSpPr>
          <p:nvPr/>
        </p:nvSpPr>
        <p:spPr bwMode="auto">
          <a:xfrm>
            <a:off x="1115616" y="144638"/>
            <a:ext cx="7928372" cy="57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charset="0"/>
                <a:ea typeface="黑体" pitchFamily="2" charset="-122"/>
              </a:defRPr>
            </a:lvl2pPr>
            <a:lvl3pPr algn="ctr" rtl="0" eaLnBrk="0" fontAlgn="base" hangingPunct="0">
              <a:lnSpc>
                <a:spcPct val="87000"/>
              </a:lnSpc>
              <a:spcBef>
                <a:spcPct val="0"/>
              </a:spcBef>
              <a:spcAft>
                <a:spcPct val="0"/>
              </a:spcAft>
              <a:defRPr sz="3600" b="1">
                <a:solidFill>
                  <a:srgbClr val="CC3300"/>
                </a:solidFill>
                <a:latin typeface="Arial" charset="0"/>
                <a:ea typeface="黑体" pitchFamily="2" charset="-122"/>
              </a:defRPr>
            </a:lvl3pPr>
            <a:lvl4pPr algn="ctr" rtl="0" eaLnBrk="0" fontAlgn="base" hangingPunct="0">
              <a:lnSpc>
                <a:spcPct val="87000"/>
              </a:lnSpc>
              <a:spcBef>
                <a:spcPct val="0"/>
              </a:spcBef>
              <a:spcAft>
                <a:spcPct val="0"/>
              </a:spcAft>
              <a:defRPr sz="3600" b="1">
                <a:solidFill>
                  <a:srgbClr val="CC3300"/>
                </a:solidFill>
                <a:latin typeface="Arial" charset="0"/>
                <a:ea typeface="黑体" pitchFamily="2" charset="-122"/>
              </a:defRPr>
            </a:lvl4pPr>
            <a:lvl5pPr algn="ctr" rtl="0" eaLnBrk="0" fontAlgn="base" hangingPunct="0">
              <a:lnSpc>
                <a:spcPct val="87000"/>
              </a:lnSpc>
              <a:spcBef>
                <a:spcPct val="0"/>
              </a:spcBef>
              <a:spcAft>
                <a:spcPct val="0"/>
              </a:spcAft>
              <a:defRPr sz="3600" b="1">
                <a:solidFill>
                  <a:srgbClr val="CC3300"/>
                </a:solidFill>
                <a:latin typeface="Arial" charset="0"/>
                <a:ea typeface="黑体" pitchFamily="2" charset="-122"/>
              </a:defRPr>
            </a:lvl5pPr>
            <a:lvl6pPr marL="457200" algn="ctr" rtl="0" eaLnBrk="0" fontAlgn="base" hangingPunct="0">
              <a:lnSpc>
                <a:spcPct val="87000"/>
              </a:lnSpc>
              <a:spcBef>
                <a:spcPct val="0"/>
              </a:spcBef>
              <a:spcAft>
                <a:spcPct val="0"/>
              </a:spcAft>
              <a:defRPr sz="3600" b="1">
                <a:solidFill>
                  <a:srgbClr val="CC3300"/>
                </a:solidFill>
                <a:latin typeface="Arial" charset="0"/>
                <a:ea typeface="黑体" pitchFamily="2" charset="-122"/>
              </a:defRPr>
            </a:lvl6pPr>
            <a:lvl7pPr marL="914400" algn="ctr" rtl="0" eaLnBrk="0" fontAlgn="base" hangingPunct="0">
              <a:lnSpc>
                <a:spcPct val="87000"/>
              </a:lnSpc>
              <a:spcBef>
                <a:spcPct val="0"/>
              </a:spcBef>
              <a:spcAft>
                <a:spcPct val="0"/>
              </a:spcAft>
              <a:defRPr sz="3600" b="1">
                <a:solidFill>
                  <a:srgbClr val="CC3300"/>
                </a:solidFill>
                <a:latin typeface="Arial" charset="0"/>
                <a:ea typeface="黑体" pitchFamily="2" charset="-122"/>
              </a:defRPr>
            </a:lvl7pPr>
            <a:lvl8pPr marL="1371600" algn="ctr" rtl="0" eaLnBrk="0" fontAlgn="base" hangingPunct="0">
              <a:lnSpc>
                <a:spcPct val="87000"/>
              </a:lnSpc>
              <a:spcBef>
                <a:spcPct val="0"/>
              </a:spcBef>
              <a:spcAft>
                <a:spcPct val="0"/>
              </a:spcAft>
              <a:defRPr sz="3600" b="1">
                <a:solidFill>
                  <a:srgbClr val="CC3300"/>
                </a:solidFill>
                <a:latin typeface="Arial" charset="0"/>
                <a:ea typeface="黑体" pitchFamily="2" charset="-122"/>
              </a:defRPr>
            </a:lvl8pPr>
            <a:lvl9pPr marL="1828800" algn="ctr" rtl="0" eaLnBrk="0" fontAlgn="base" hangingPunct="0">
              <a:lnSpc>
                <a:spcPct val="87000"/>
              </a:lnSpc>
              <a:spcBef>
                <a:spcPct val="0"/>
              </a:spcBef>
              <a:spcAft>
                <a:spcPct val="0"/>
              </a:spcAft>
              <a:defRPr sz="3600" b="1">
                <a:solidFill>
                  <a:srgbClr val="CC3300"/>
                </a:solidFill>
                <a:latin typeface="Arial" charset="0"/>
                <a:ea typeface="黑体" pitchFamily="2" charset="-122"/>
              </a:defRPr>
            </a:lvl9pPr>
          </a:lstStyle>
          <a:p>
            <a:pPr marL="0" marR="0" lvl="0" indent="0" algn="ctr" defTabSz="914400" rtl="0" eaLnBrk="1" fontAlgn="base" latinLnBrk="0" hangingPunct="1">
              <a:lnSpc>
                <a:spcPct val="87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CC3300"/>
                </a:solidFill>
                <a:effectLst/>
                <a:uLnTx/>
                <a:uFillTx/>
                <a:latin typeface="Comic Sans MS" pitchFamily="2" charset="0"/>
                <a:ea typeface="微软雅黑" pitchFamily="34" charset="-122"/>
              </a:rPr>
              <a:t>       全相联映射</a:t>
            </a:r>
            <a:r>
              <a:rPr kumimoji="0" lang="en-US" altLang="zh-CN" sz="3600" b="1" i="0" u="none" strike="noStrike" kern="1200" cap="none" spc="0" normalizeH="0" baseline="0" noProof="0" dirty="0">
                <a:ln>
                  <a:noFill/>
                </a:ln>
                <a:solidFill>
                  <a:srgbClr val="CC3300"/>
                </a:solidFill>
                <a:effectLst/>
                <a:uLnTx/>
                <a:uFillTx/>
                <a:latin typeface="Comic Sans MS" pitchFamily="2" charset="0"/>
                <a:ea typeface="微软雅黑" pitchFamily="34" charset="-122"/>
              </a:rPr>
              <a:t>Cache</a:t>
            </a:r>
            <a:r>
              <a:rPr kumimoji="0" lang="zh-CN" altLang="en-US" sz="3600" b="1" i="0" u="none" strike="noStrike" kern="1200" cap="none" spc="0" normalizeH="0" baseline="0" noProof="0" dirty="0">
                <a:ln>
                  <a:noFill/>
                </a:ln>
                <a:solidFill>
                  <a:srgbClr val="CC3300"/>
                </a:solidFill>
                <a:effectLst/>
                <a:uLnTx/>
                <a:uFillTx/>
                <a:latin typeface="Comic Sans MS" pitchFamily="2" charset="0"/>
                <a:ea typeface="微软雅黑" pitchFamily="34" charset="-122"/>
              </a:rPr>
              <a:t>组织示意图</a:t>
            </a:r>
            <a:endParaRPr kumimoji="0" lang="zh-CN" altLang="en-US" sz="3600" b="1" i="0" u="none" strike="noStrike" kern="1200" cap="none" spc="0" normalizeH="0" baseline="0" noProof="0" dirty="0">
              <a:ln>
                <a:noFill/>
              </a:ln>
              <a:solidFill>
                <a:srgbClr val="CC3300"/>
              </a:solidFill>
              <a:effectLst/>
              <a:uLnTx/>
              <a:uFillTx/>
              <a:latin typeface="Comic Sans MS" pitchFamily="2" charset="0"/>
              <a:ea typeface="微软雅黑" pitchFamily="34" charset="-122"/>
            </a:endParaRPr>
          </a:p>
        </p:txBody>
      </p:sp>
      <p:sp>
        <p:nvSpPr>
          <p:cNvPr id="9" name="Text Box 6"/>
          <p:cNvSpPr txBox="1">
            <a:spLocks noChangeArrowheads="1"/>
          </p:cNvSpPr>
          <p:nvPr/>
        </p:nvSpPr>
        <p:spPr bwMode="auto">
          <a:xfrm>
            <a:off x="161925" y="3429000"/>
            <a:ext cx="28019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en-US" altLang="zh-CN" sz="2000" b="1" dirty="0">
                <a:solidFill>
                  <a:srgbClr val="0000FF"/>
                </a:solidFill>
                <a:latin typeface="Comic Sans MS" pitchFamily="2" charset="0"/>
                <a:ea typeface="微软雅黑" pitchFamily="34" charset="-122"/>
                <a:cs typeface="Arial" charset="0"/>
              </a:rPr>
              <a:t>Cache</a:t>
            </a:r>
            <a:r>
              <a:rPr kumimoji="1" lang="zh-CN" altLang="en-US" sz="2000" b="1" dirty="0">
                <a:solidFill>
                  <a:srgbClr val="0000FF"/>
                </a:solidFill>
                <a:latin typeface="Comic Sans MS" pitchFamily="2" charset="0"/>
                <a:ea typeface="微软雅黑" pitchFamily="34" charset="-122"/>
                <a:cs typeface="Arial" charset="0"/>
              </a:rPr>
              <a:t>标记（</a:t>
            </a:r>
            <a:r>
              <a:rPr kumimoji="1" lang="en-US" altLang="zh-CN" sz="2000" b="1" dirty="0">
                <a:solidFill>
                  <a:srgbClr val="0000FF"/>
                </a:solidFill>
                <a:latin typeface="Comic Sans MS" pitchFamily="2" charset="0"/>
                <a:ea typeface="微软雅黑" pitchFamily="34" charset="-122"/>
                <a:cs typeface="Arial" charset="0"/>
              </a:rPr>
              <a:t>tag</a:t>
            </a:r>
            <a:r>
              <a:rPr kumimoji="1" lang="zh-CN" altLang="en-US" sz="2000" b="1" dirty="0">
                <a:solidFill>
                  <a:srgbClr val="0000FF"/>
                </a:solidFill>
                <a:latin typeface="Comic Sans MS" pitchFamily="2" charset="0"/>
                <a:ea typeface="微软雅黑" pitchFamily="34" charset="-122"/>
                <a:cs typeface="Arial" charset="0"/>
              </a:rPr>
              <a:t>）指出对应行取自哪个主存块</a:t>
            </a:r>
            <a:endParaRPr kumimoji="1" lang="zh-CN" altLang="en-US" sz="2000" b="1" dirty="0">
              <a:solidFill>
                <a:srgbClr val="0000FF"/>
              </a:solidFill>
              <a:latin typeface="Comic Sans MS" pitchFamily="2" charset="0"/>
              <a:ea typeface="微软雅黑" pitchFamily="34" charset="-122"/>
              <a:cs typeface="Arial" charset="0"/>
            </a:endParaRPr>
          </a:p>
          <a:p>
            <a:pPr>
              <a:spcBef>
                <a:spcPct val="50000"/>
              </a:spcBef>
            </a:pPr>
            <a:r>
              <a:rPr kumimoji="1" lang="zh-CN" altLang="en-US" sz="2000" b="1" dirty="0">
                <a:solidFill>
                  <a:srgbClr val="0000FF"/>
                </a:solidFill>
                <a:latin typeface="Comic Sans MS" pitchFamily="2" charset="0"/>
                <a:ea typeface="微软雅黑" pitchFamily="34" charset="-122"/>
                <a:cs typeface="Arial" charset="0"/>
              </a:rPr>
              <a:t>主存</a:t>
            </a:r>
            <a:r>
              <a:rPr kumimoji="1" lang="en-US" altLang="zh-CN" sz="2000" b="1" dirty="0">
                <a:solidFill>
                  <a:srgbClr val="0000FF"/>
                </a:solidFill>
                <a:latin typeface="Comic Sans MS" pitchFamily="2" charset="0"/>
                <a:ea typeface="微软雅黑" pitchFamily="34" charset="-122"/>
                <a:cs typeface="Arial" charset="0"/>
              </a:rPr>
              <a:t>tag</a:t>
            </a:r>
            <a:r>
              <a:rPr kumimoji="1" lang="zh-CN" altLang="en-US" sz="2000" b="1" dirty="0">
                <a:solidFill>
                  <a:srgbClr val="0000FF"/>
                </a:solidFill>
                <a:latin typeface="Comic Sans MS" pitchFamily="2" charset="0"/>
                <a:ea typeface="微软雅黑" pitchFamily="34" charset="-122"/>
                <a:cs typeface="Arial" charset="0"/>
              </a:rPr>
              <a:t>指出对应地址位于哪个主存块</a:t>
            </a:r>
            <a:endParaRPr kumimoji="1" lang="zh-CN" altLang="en-US" sz="2000" b="1" dirty="0">
              <a:solidFill>
                <a:srgbClr val="0000FF"/>
              </a:solidFill>
              <a:latin typeface="Comic Sans MS" pitchFamily="2" charset="0"/>
              <a:ea typeface="微软雅黑" pitchFamily="34" charset="-122"/>
              <a:cs typeface="Arial" charset="0"/>
            </a:endParaRPr>
          </a:p>
        </p:txBody>
      </p:sp>
      <p:sp>
        <p:nvSpPr>
          <p:cNvPr id="10" name="Line 7"/>
          <p:cNvSpPr>
            <a:spLocks noChangeShapeType="1"/>
          </p:cNvSpPr>
          <p:nvPr/>
        </p:nvSpPr>
        <p:spPr bwMode="auto">
          <a:xfrm flipV="1">
            <a:off x="2185988" y="2798763"/>
            <a:ext cx="1665287" cy="630237"/>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a:solidFill>
                <a:srgbClr val="000000"/>
              </a:solidFill>
              <a:latin typeface="Comic Sans MS" pitchFamily="2" charset="0"/>
              <a:ea typeface="微软雅黑" pitchFamily="34" charset="-122"/>
            </a:endParaRPr>
          </a:p>
        </p:txBody>
      </p:sp>
      <p:sp>
        <p:nvSpPr>
          <p:cNvPr id="11" name="Line 8"/>
          <p:cNvSpPr>
            <a:spLocks noChangeShapeType="1"/>
          </p:cNvSpPr>
          <p:nvPr/>
        </p:nvSpPr>
        <p:spPr bwMode="auto">
          <a:xfrm>
            <a:off x="2546350" y="4464050"/>
            <a:ext cx="1574800" cy="930275"/>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a:solidFill>
                <a:srgbClr val="000000"/>
              </a:solidFill>
              <a:latin typeface="Comic Sans MS" pitchFamily="2" charset="0"/>
              <a:ea typeface="微软雅黑" pitchFamily="34" charset="-122"/>
            </a:endParaRPr>
          </a:p>
        </p:txBody>
      </p:sp>
      <p:sp>
        <p:nvSpPr>
          <p:cNvPr id="12" name="Text Box 12"/>
          <p:cNvSpPr txBox="1">
            <a:spLocks noChangeArrowheads="1"/>
          </p:cNvSpPr>
          <p:nvPr/>
        </p:nvSpPr>
        <p:spPr bwMode="auto">
          <a:xfrm>
            <a:off x="250825" y="5049838"/>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zh-CN" altLang="en-US" sz="2000" b="1" dirty="0">
                <a:solidFill>
                  <a:srgbClr val="CC0000"/>
                </a:solidFill>
                <a:latin typeface="Comic Sans MS" pitchFamily="2" charset="0"/>
                <a:ea typeface="微软雅黑" pitchFamily="34" charset="-122"/>
                <a:cs typeface="Arial" charset="0"/>
              </a:rPr>
              <a:t>如何对</a:t>
            </a:r>
            <a:r>
              <a:rPr kumimoji="1" lang="en-US" altLang="zh-CN" sz="2000" b="1" dirty="0">
                <a:solidFill>
                  <a:srgbClr val="CC0000"/>
                </a:solidFill>
                <a:latin typeface="Comic Sans MS" pitchFamily="2" charset="0"/>
                <a:ea typeface="微软雅黑" pitchFamily="34" charset="-122"/>
                <a:cs typeface="Arial" charset="0"/>
              </a:rPr>
              <a:t>01E0CH</a:t>
            </a:r>
            <a:r>
              <a:rPr kumimoji="1" lang="zh-CN" altLang="en-US" sz="2000" b="1" dirty="0">
                <a:solidFill>
                  <a:srgbClr val="CC0000"/>
                </a:solidFill>
                <a:latin typeface="Comic Sans MS" pitchFamily="2" charset="0"/>
                <a:ea typeface="微软雅黑" pitchFamily="34" charset="-122"/>
                <a:cs typeface="Arial" charset="0"/>
              </a:rPr>
              <a:t>单元进行访问？</a:t>
            </a:r>
            <a:endParaRPr kumimoji="1" lang="zh-CN" altLang="en-US" sz="2000" b="1" dirty="0">
              <a:solidFill>
                <a:srgbClr val="CC0000"/>
              </a:solidFill>
              <a:latin typeface="Comic Sans MS" pitchFamily="2" charset="0"/>
              <a:ea typeface="微软雅黑" pitchFamily="34" charset="-122"/>
              <a:cs typeface="Arial" charset="0"/>
            </a:endParaRPr>
          </a:p>
        </p:txBody>
      </p:sp>
      <p:sp>
        <p:nvSpPr>
          <p:cNvPr id="13" name="Text Box 13"/>
          <p:cNvSpPr txBox="1">
            <a:spLocks noChangeArrowheads="1"/>
          </p:cNvSpPr>
          <p:nvPr/>
        </p:nvSpPr>
        <p:spPr bwMode="auto">
          <a:xfrm>
            <a:off x="250825" y="5859463"/>
            <a:ext cx="3511550" cy="923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Comic Sans MS" pitchFamily="2" charset="0"/>
                <a:ea typeface="微软雅黑" pitchFamily="34" charset="-122"/>
              </a:rPr>
              <a:t>0000 0001 111</a:t>
            </a: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rPr>
              <a:t>0 0000 1100B  </a:t>
            </a:r>
            <a:r>
              <a:rPr kumimoji="1" lang="zh-CN" altLang="en-US" sz="20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是</a:t>
            </a:r>
            <a:r>
              <a:rPr kumimoji="1" lang="en-US" altLang="zh-CN" sz="20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15</a:t>
            </a:r>
            <a:r>
              <a:rPr kumimoji="1" lang="zh-CN" altLang="en-US" sz="20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号块</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rPr>
              <a:t>中</a:t>
            </a:r>
            <a:r>
              <a:rPr kumimoji="1" lang="zh-CN" altLang="en-US" sz="20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的</a:t>
            </a:r>
            <a:r>
              <a:rPr kumimoji="1" lang="en-US" altLang="zh-CN" sz="20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12</a:t>
            </a:r>
            <a:r>
              <a:rPr kumimoji="1" lang="zh-CN" altLang="en-US" sz="2000" b="1" kern="0" dirty="0">
                <a:solidFill>
                  <a:srgbClr val="0000FF"/>
                </a:solidFill>
                <a:latin typeface="Comic Sans MS" pitchFamily="2" charset="0"/>
                <a:ea typeface="微软雅黑" pitchFamily="34" charset="-122"/>
              </a:rPr>
              <a:t>号</a:t>
            </a:r>
            <a:r>
              <a:rPr kumimoji="1" lang="zh-CN" altLang="en-US" sz="2000" b="1" i="0" u="none" strike="noStrike" kern="0" cap="none" spc="0" normalizeH="0" baseline="0" noProof="0" dirty="0" smtClean="0">
                <a:ln>
                  <a:noFill/>
                </a:ln>
                <a:solidFill>
                  <a:srgbClr val="0000FF"/>
                </a:solidFill>
                <a:effectLst/>
                <a:uLnTx/>
                <a:uFillTx/>
                <a:latin typeface="Comic Sans MS" pitchFamily="2" charset="0"/>
                <a:ea typeface="微软雅黑" pitchFamily="34" charset="-122"/>
              </a:rPr>
              <a:t>单元</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rPr>
              <a:t>！</a:t>
            </a:r>
            <a:endPar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endParaRPr>
          </a:p>
        </p:txBody>
      </p:sp>
      <p:sp>
        <p:nvSpPr>
          <p:cNvPr id="14" name="Rectangle 14"/>
          <p:cNvSpPr>
            <a:spLocks noChangeArrowheads="1"/>
          </p:cNvSpPr>
          <p:nvPr/>
        </p:nvSpPr>
        <p:spPr bwMode="auto">
          <a:xfrm>
            <a:off x="7858125" y="3965982"/>
            <a:ext cx="900113" cy="276999"/>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endParaRPr kumimoji="1" lang="zh-CN" altLang="en-US" sz="1800" b="1" i="1">
              <a:solidFill>
                <a:srgbClr val="666699"/>
              </a:solidFill>
              <a:latin typeface="Comic Sans MS" pitchFamily="2" charset="0"/>
              <a:ea typeface="微软雅黑" pitchFamily="34" charset="-122"/>
            </a:endParaRPr>
          </a:p>
        </p:txBody>
      </p:sp>
      <p:sp>
        <p:nvSpPr>
          <p:cNvPr id="15" name="Rectangle 17"/>
          <p:cNvSpPr>
            <a:spLocks noChangeArrowheads="1"/>
          </p:cNvSpPr>
          <p:nvPr/>
        </p:nvSpPr>
        <p:spPr bwMode="auto">
          <a:xfrm>
            <a:off x="4797425" y="819150"/>
            <a:ext cx="3870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nSpc>
                <a:spcPct val="130000"/>
              </a:lnSpc>
              <a:spcBef>
                <a:spcPct val="30000"/>
              </a:spcBef>
              <a:buClr>
                <a:srgbClr val="FC0128"/>
              </a:buClr>
              <a:buSzPct val="80000"/>
              <a:buFont typeface="Wingdings" charset="2"/>
              <a:buNone/>
            </a:pPr>
            <a:r>
              <a:rPr kumimoji="1" lang="zh-CN" altLang="en-US" sz="2000" b="1" dirty="0">
                <a:solidFill>
                  <a:srgbClr val="000000"/>
                </a:solidFill>
                <a:latin typeface="Comic Sans MS" pitchFamily="2" charset="0"/>
                <a:ea typeface="微软雅黑" pitchFamily="34" charset="-122"/>
              </a:rPr>
              <a:t>每个主存块可装到</a:t>
            </a:r>
            <a:r>
              <a:rPr kumimoji="1" lang="en-US" altLang="zh-CN" sz="2000" b="1" dirty="0">
                <a:solidFill>
                  <a:srgbClr val="000000"/>
                </a:solidFill>
                <a:latin typeface="Comic Sans MS" pitchFamily="2" charset="0"/>
                <a:ea typeface="微软雅黑" pitchFamily="34" charset="-122"/>
              </a:rPr>
              <a:t>Cache</a:t>
            </a:r>
            <a:r>
              <a:rPr kumimoji="1" lang="zh-CN" altLang="en-US" sz="2000" b="1" dirty="0">
                <a:solidFill>
                  <a:srgbClr val="000000"/>
                </a:solidFill>
                <a:latin typeface="Comic Sans MS" pitchFamily="2" charset="0"/>
                <a:ea typeface="微软雅黑" pitchFamily="34" charset="-122"/>
              </a:rPr>
              <a:t>任一行中。</a:t>
            </a:r>
            <a:endParaRPr kumimoji="1" lang="zh-CN" altLang="en-US" sz="2000" b="1" dirty="0">
              <a:solidFill>
                <a:srgbClr val="000000"/>
              </a:solidFill>
              <a:latin typeface="Comic Sans MS" pitchFamily="2" charset="0"/>
              <a:ea typeface="微软雅黑" pitchFamily="34" charset="-122"/>
            </a:endParaRPr>
          </a:p>
        </p:txBody>
      </p:sp>
      <p:sp>
        <p:nvSpPr>
          <p:cNvPr id="16" name="Rectangle 18"/>
          <p:cNvSpPr>
            <a:spLocks noChangeArrowheads="1"/>
          </p:cNvSpPr>
          <p:nvPr/>
        </p:nvSpPr>
        <p:spPr bwMode="auto">
          <a:xfrm>
            <a:off x="206375" y="279400"/>
            <a:ext cx="2025650" cy="30777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rPr>
              <a:t>假定</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数据在主存和</a:t>
            </a: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Cache</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间的传送单位为512字。</a:t>
            </a:r>
            <a:endPar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endParaRPr>
          </a:p>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Cache</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大小：2</a:t>
            </a:r>
            <a:r>
              <a:rPr kumimoji="1" lang="zh-CN" altLang="en-US" sz="2000" b="1" i="0" u="none" strike="noStrike" kern="0" cap="none" spc="0" normalizeH="0" baseline="30000" noProof="0" dirty="0">
                <a:ln>
                  <a:noFill/>
                </a:ln>
                <a:solidFill>
                  <a:srgbClr val="0000FF"/>
                </a:solidFill>
                <a:effectLst/>
                <a:uLnTx/>
                <a:uFillTx/>
                <a:latin typeface="Comic Sans MS" pitchFamily="2" charset="0"/>
                <a:ea typeface="微软雅黑" pitchFamily="34" charset="-122"/>
                <a:cs typeface="Arial" charset="0"/>
              </a:rPr>
              <a:t>13</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字=8</a:t>
            </a: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K</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字=16行 </a:t>
            </a: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x 512</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字/ 行</a:t>
            </a:r>
            <a:endPar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endParaRPr>
          </a:p>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 主存大小：2</a:t>
            </a:r>
            <a:r>
              <a:rPr kumimoji="1" lang="zh-CN" altLang="en-US" sz="2000" b="1" i="0" u="none" strike="noStrike" kern="0" cap="none" spc="0" normalizeH="0" baseline="30000" noProof="0" dirty="0">
                <a:ln>
                  <a:noFill/>
                </a:ln>
                <a:solidFill>
                  <a:srgbClr val="0000FF"/>
                </a:solidFill>
                <a:effectLst/>
                <a:uLnTx/>
                <a:uFillTx/>
                <a:latin typeface="Comic Sans MS" pitchFamily="2" charset="0"/>
                <a:ea typeface="微软雅黑" pitchFamily="34" charset="-122"/>
                <a:cs typeface="Arial" charset="0"/>
              </a:rPr>
              <a:t>20</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字=1024</a:t>
            </a: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K</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字=2048块 </a:t>
            </a: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x 512</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rPr>
              <a:t>字/ 块</a:t>
            </a:r>
            <a:endPar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cs typeface="Arial" charset="0"/>
            </a:endParaRPr>
          </a:p>
        </p:txBody>
      </p:sp>
      <p:sp>
        <p:nvSpPr>
          <p:cNvPr id="17" name="Rectangle 19"/>
          <p:cNvSpPr>
            <a:spLocks noChangeArrowheads="1"/>
          </p:cNvSpPr>
          <p:nvPr/>
        </p:nvSpPr>
        <p:spPr bwMode="auto">
          <a:xfrm>
            <a:off x="2997200" y="3429000"/>
            <a:ext cx="1574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en-US" altLang="zh-CN" sz="1800" b="1">
                <a:solidFill>
                  <a:srgbClr val="FF0000"/>
                </a:solidFill>
                <a:latin typeface="Comic Sans MS" pitchFamily="2" charset="0"/>
                <a:ea typeface="微软雅黑" pitchFamily="34" charset="-122"/>
              </a:rPr>
              <a:t>0000 0001 111</a:t>
            </a:r>
            <a:endParaRPr kumimoji="1" lang="zh-CN" altLang="en-US" sz="1800" b="1">
              <a:solidFill>
                <a:srgbClr val="FF0000"/>
              </a:solidFill>
              <a:latin typeface="Comic Sans MS" pitchFamily="2" charset="0"/>
              <a:ea typeface="微软雅黑" pitchFamily="34" charset="-122"/>
            </a:endParaRPr>
          </a:p>
        </p:txBody>
      </p:sp>
      <p:sp>
        <p:nvSpPr>
          <p:cNvPr id="18" name="Text Box 20"/>
          <p:cNvSpPr txBox="1">
            <a:spLocks noChangeArrowheads="1"/>
          </p:cNvSpPr>
          <p:nvPr/>
        </p:nvSpPr>
        <p:spPr bwMode="auto">
          <a:xfrm>
            <a:off x="2411413" y="819150"/>
            <a:ext cx="1844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zh-CN" altLang="en-US" sz="2000" b="1" dirty="0">
                <a:solidFill>
                  <a:srgbClr val="CC0000"/>
                </a:solidFill>
                <a:latin typeface="Comic Sans MS" pitchFamily="2" charset="0"/>
                <a:ea typeface="微软雅黑" pitchFamily="34" charset="-122"/>
                <a:cs typeface="Arial" charset="0"/>
              </a:rPr>
              <a:t>按内容访问，是相联存取方式！</a:t>
            </a:r>
            <a:endParaRPr kumimoji="1" lang="zh-CN" altLang="en-US" sz="2000" b="1" dirty="0">
              <a:solidFill>
                <a:srgbClr val="CC0000"/>
              </a:solidFill>
              <a:latin typeface="Comic Sans MS" pitchFamily="2" charset="0"/>
              <a:ea typeface="微软雅黑" pitchFamily="34" charset="-122"/>
              <a:cs typeface="Arial" charset="0"/>
            </a:endParaRPr>
          </a:p>
        </p:txBody>
      </p:sp>
      <p:sp>
        <p:nvSpPr>
          <p:cNvPr id="19" name="Text Box 21"/>
          <p:cNvSpPr txBox="1">
            <a:spLocks noChangeArrowheads="1"/>
          </p:cNvSpPr>
          <p:nvPr/>
        </p:nvSpPr>
        <p:spPr bwMode="auto">
          <a:xfrm>
            <a:off x="2411413" y="1584325"/>
            <a:ext cx="14859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latin typeface="Comic Sans MS" pitchFamily="2" charset="0"/>
                <a:ea typeface="微软雅黑" pitchFamily="34" charset="-122"/>
                <a:cs typeface="Arial" charset="0"/>
              </a:rPr>
              <a:t>如何实现按内容访问？</a:t>
            </a:r>
            <a:endParaRPr kumimoji="1" lang="zh-CN" altLang="en-US" sz="2000" b="1" i="0" u="none" strike="noStrike" kern="0" cap="none" spc="0" normalizeH="0" baseline="0" noProof="0" dirty="0">
              <a:ln>
                <a:noFill/>
              </a:ln>
              <a:solidFill>
                <a:srgbClr val="FF0000"/>
              </a:solidFill>
              <a:effectLst/>
              <a:uLnTx/>
              <a:uFillTx/>
              <a:latin typeface="Comic Sans MS" pitchFamily="2" charset="0"/>
              <a:ea typeface="微软雅黑" pitchFamily="34" charset="-122"/>
              <a:cs typeface="Arial" charset="0"/>
            </a:endParaRPr>
          </a:p>
        </p:txBody>
      </p:sp>
      <p:sp>
        <p:nvSpPr>
          <p:cNvPr id="20" name="Text Box 22"/>
          <p:cNvSpPr txBox="1">
            <a:spLocks noChangeArrowheads="1"/>
          </p:cNvSpPr>
          <p:nvPr/>
        </p:nvSpPr>
        <p:spPr bwMode="auto">
          <a:xfrm>
            <a:off x="2457450" y="2314575"/>
            <a:ext cx="14859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Comic Sans MS" pitchFamily="2" charset="0"/>
                <a:ea typeface="微软雅黑" pitchFamily="34" charset="-122"/>
                <a:cs typeface="Arial" charset="0"/>
              </a:rPr>
              <a:t>直接比较！</a:t>
            </a:r>
            <a:endParaRPr kumimoji="1" lang="zh-CN" altLang="en-US" sz="2000" b="1" i="0" u="none" strike="noStrike" kern="0" cap="none" spc="0" normalizeH="0" baseline="0" noProof="0">
              <a:ln>
                <a:noFill/>
              </a:ln>
              <a:solidFill>
                <a:srgbClr val="000000"/>
              </a:solidFill>
              <a:effectLst/>
              <a:uLnTx/>
              <a:uFillTx/>
              <a:latin typeface="Comic Sans MS" pitchFamily="2" charset="0"/>
              <a:ea typeface="微软雅黑" pitchFamily="34" charset="-122"/>
              <a:cs typeface="Arial" charset="0"/>
            </a:endParaRPr>
          </a:p>
        </p:txBody>
      </p:sp>
      <p:sp>
        <p:nvSpPr>
          <p:cNvPr id="21" name="Text Box 13"/>
          <p:cNvSpPr txBox="1">
            <a:spLocks noChangeArrowheads="1"/>
          </p:cNvSpPr>
          <p:nvPr/>
        </p:nvSpPr>
        <p:spPr bwMode="auto">
          <a:xfrm>
            <a:off x="4032250" y="6129338"/>
            <a:ext cx="409575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latin typeface="Comic Sans MS" pitchFamily="2" charset="0"/>
                <a:ea typeface="微软雅黑" pitchFamily="34" charset="-122"/>
              </a:rPr>
              <a:t>为何地址中没有</a:t>
            </a:r>
            <a:r>
              <a:rPr kumimoji="1" lang="en-US" altLang="zh-CN" sz="2000" b="1" i="0" u="none" strike="noStrike" kern="0" cap="none" spc="0" normalizeH="0" baseline="0" noProof="0" dirty="0">
                <a:ln>
                  <a:noFill/>
                </a:ln>
                <a:solidFill>
                  <a:srgbClr val="FF0000"/>
                </a:solidFill>
                <a:effectLst/>
                <a:uLnTx/>
                <a:uFillTx/>
                <a:latin typeface="Comic Sans MS" pitchFamily="2" charset="0"/>
                <a:ea typeface="微软雅黑" pitchFamily="34" charset="-122"/>
              </a:rPr>
              <a:t>cache</a:t>
            </a:r>
            <a:r>
              <a:rPr kumimoji="1" lang="zh-CN" altLang="en-US" sz="2000" b="1" i="0" u="none" strike="noStrike" kern="0" cap="none" spc="0" normalizeH="0" baseline="0" noProof="0" dirty="0">
                <a:ln>
                  <a:noFill/>
                </a:ln>
                <a:solidFill>
                  <a:srgbClr val="FF0000"/>
                </a:solidFill>
                <a:effectLst/>
                <a:uLnTx/>
                <a:uFillTx/>
                <a:latin typeface="Comic Sans MS" pitchFamily="2" charset="0"/>
                <a:ea typeface="微软雅黑" pitchFamily="34" charset="-122"/>
              </a:rPr>
              <a:t>索引字段？</a:t>
            </a:r>
            <a:endParaRPr kumimoji="1" lang="en-US" altLang="zh-CN" sz="2000" b="1" i="0" u="none" strike="noStrike" kern="0" cap="none" spc="0" normalizeH="0" baseline="0" noProof="0" dirty="0">
              <a:ln>
                <a:noFill/>
              </a:ln>
              <a:solidFill>
                <a:srgbClr val="FF0000"/>
              </a:solidFill>
              <a:effectLst/>
              <a:uLnTx/>
              <a:uFillTx/>
              <a:latin typeface="Comic Sans MS" pitchFamily="2" charset="0"/>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rPr>
              <a:t>因为可映射到任意一个</a:t>
            </a:r>
            <a:r>
              <a:rPr kumimoji="1" lang="en-US" altLang="zh-CN" sz="2000" b="1" i="0" u="none" strike="noStrike" kern="0" cap="none" spc="0" normalizeH="0" baseline="0" noProof="0" dirty="0">
                <a:ln>
                  <a:noFill/>
                </a:ln>
                <a:solidFill>
                  <a:srgbClr val="0000FF"/>
                </a:solidFill>
                <a:effectLst/>
                <a:uLnTx/>
                <a:uFillTx/>
                <a:latin typeface="Comic Sans MS" pitchFamily="2" charset="0"/>
                <a:ea typeface="微软雅黑" pitchFamily="34" charset="-122"/>
              </a:rPr>
              <a:t>cache</a:t>
            </a:r>
            <a:r>
              <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rPr>
              <a:t>行中！</a:t>
            </a:r>
            <a:endParaRPr kumimoji="1" lang="zh-CN" altLang="en-US" sz="2000" b="1" i="0" u="none" strike="noStrike" kern="0" cap="none" spc="0" normalizeH="0" baseline="0" noProof="0" dirty="0">
              <a:ln>
                <a:noFill/>
              </a:ln>
              <a:solidFill>
                <a:srgbClr val="0000FF"/>
              </a:solidFill>
              <a:effectLst/>
              <a:uLnTx/>
              <a:uFillTx/>
              <a:latin typeface="Comic Sans MS"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linds(horizont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linds(horizont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1">
                                            <p:txEl>
                                              <p:pRg st="0" end="0"/>
                                            </p:txEl>
                                          </p:spTgt>
                                        </p:tgtEl>
                                        <p:attrNameLst>
                                          <p:attrName>style.visibility</p:attrName>
                                        </p:attrNameLst>
                                      </p:cBhvr>
                                      <p:to>
                                        <p:strVal val="visible"/>
                                      </p:to>
                                    </p:set>
                                    <p:animEffect transition="in" filter="blinds(horizontal)">
                                      <p:cBhvr>
                                        <p:cTn id="67" dur="500"/>
                                        <p:tgtEl>
                                          <p:spTgt spid="2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1">
                                            <p:txEl>
                                              <p:pRg st="1" end="1"/>
                                            </p:txEl>
                                          </p:spTgt>
                                        </p:tgtEl>
                                        <p:attrNameLst>
                                          <p:attrName>style.visibility</p:attrName>
                                        </p:attrNameLst>
                                      </p:cBhvr>
                                      <p:to>
                                        <p:strVal val="visible"/>
                                      </p:to>
                                    </p:set>
                                    <p:animEffect transition="in" filter="blinds(horizontal)">
                                      <p:cBhvr>
                                        <p:cTn id="72"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animBg="1"/>
      <p:bldP spid="14" grpId="0" animBg="1"/>
      <p:bldP spid="17" grpId="0"/>
      <p:bldP spid="18" grpId="0"/>
      <p:bldP spid="19" grpId="0" animBg="1"/>
      <p:bldP spid="2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7.6.3 Cache</a:t>
            </a:r>
            <a:r>
              <a:rPr lang="zh-CN" altLang="en-US" dirty="0"/>
              <a:t>行和主存块之间的映射方式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2. </a:t>
            </a:r>
            <a:r>
              <a:rPr lang="zh-CN" altLang="en-US" sz="2200" b="1" dirty="0">
                <a:solidFill>
                  <a:srgbClr val="063DE8"/>
                </a:solidFill>
                <a:latin typeface="Comic Sans MS" pitchFamily="2" charset="0"/>
                <a:ea typeface="微软雅黑" pitchFamily="34" charset="-122"/>
              </a:rPr>
              <a:t>全相联映射：</a:t>
            </a:r>
            <a:r>
              <a:rPr lang="en-US" altLang="zh-CN" sz="2200" b="1" dirty="0">
                <a:solidFill>
                  <a:srgbClr val="FF0000"/>
                </a:solidFill>
                <a:latin typeface="Comic Sans MS" pitchFamily="2" charset="0"/>
                <a:ea typeface="微软雅黑" pitchFamily="34" charset="-122"/>
              </a:rPr>
              <a:t>CPU</a:t>
            </a:r>
            <a:r>
              <a:rPr lang="zh-CN" altLang="en-US" sz="2200" b="1" dirty="0">
                <a:solidFill>
                  <a:srgbClr val="FF0000"/>
                </a:solidFill>
                <a:latin typeface="Comic Sans MS" pitchFamily="2" charset="0"/>
                <a:ea typeface="微软雅黑" pitchFamily="34" charset="-122"/>
              </a:rPr>
              <a:t>访存过程如下</a:t>
            </a:r>
            <a:endParaRPr lang="zh-CN" altLang="en-US" sz="2200" b="1" dirty="0">
              <a:solidFill>
                <a:srgbClr val="FF0000"/>
              </a:solidFill>
              <a:latin typeface="Comic Sans MS" pitchFamily="2" charset="0"/>
              <a:ea typeface="微软雅黑" pitchFamily="34" charset="-122"/>
            </a:endParaRPr>
          </a:p>
        </p:txBody>
      </p:sp>
      <p:sp>
        <p:nvSpPr>
          <p:cNvPr id="8" name="矩形 7"/>
          <p:cNvSpPr/>
          <p:nvPr/>
        </p:nvSpPr>
        <p:spPr>
          <a:xfrm>
            <a:off x="504562" y="2708920"/>
            <a:ext cx="8387917" cy="2593018"/>
          </a:xfrm>
          <a:prstGeom prst="rect">
            <a:avLst/>
          </a:prstGeom>
        </p:spPr>
        <p:txBody>
          <a:bodyPr wrap="square">
            <a:spAutoFit/>
          </a:bodyPr>
          <a:lstStyle/>
          <a:p>
            <a:pPr marL="457200" indent="-457200" eaLnBrk="1" hangingPunct="1">
              <a:lnSpc>
                <a:spcPct val="125000"/>
              </a:lnSpc>
              <a:spcBef>
                <a:spcPts val="600"/>
              </a:spcBef>
              <a:buFont typeface="+mj-lt"/>
              <a:buAutoNum type="arabicPeriod"/>
              <a:defRPr/>
            </a:pPr>
            <a:r>
              <a:rPr kumimoji="1" lang="zh-CN" altLang="en-US" sz="2200" dirty="0">
                <a:latin typeface="Comic Sans MS" pitchFamily="2" charset="0"/>
                <a:ea typeface="微软雅黑" pitchFamily="34" charset="-122"/>
                <a:cs typeface="Arial" charset="0"/>
              </a:rPr>
              <a:t>将高位</a:t>
            </a:r>
            <a:r>
              <a:rPr kumimoji="1" lang="zh-CN" altLang="en-US" sz="2200" dirty="0">
                <a:solidFill>
                  <a:srgbClr val="C00000"/>
                </a:solidFill>
                <a:latin typeface="Comic Sans MS" pitchFamily="2" charset="0"/>
                <a:ea typeface="微软雅黑" pitchFamily="34" charset="-122"/>
              </a:rPr>
              <a:t>主存块号</a:t>
            </a:r>
            <a:r>
              <a:rPr kumimoji="1" lang="zh-CN" altLang="en-US" sz="2200" dirty="0">
                <a:latin typeface="Comic Sans MS" pitchFamily="2" charset="0"/>
                <a:ea typeface="微软雅黑" pitchFamily="34" charset="-122"/>
                <a:cs typeface="Arial" charset="0"/>
              </a:rPr>
              <a:t>与</a:t>
            </a:r>
            <a:r>
              <a:rPr kumimoji="1" lang="en-US" altLang="zh-CN" sz="2200" dirty="0">
                <a:latin typeface="Comic Sans MS" pitchFamily="2" charset="0"/>
                <a:ea typeface="微软雅黑" pitchFamily="34" charset="-122"/>
                <a:cs typeface="Arial" charset="0"/>
              </a:rPr>
              <a:t>Cache</a:t>
            </a:r>
            <a:r>
              <a:rPr kumimoji="1" lang="zh-CN" altLang="en-US" sz="2200" dirty="0">
                <a:latin typeface="Comic Sans MS" pitchFamily="2" charset="0"/>
                <a:ea typeface="微软雅黑" pitchFamily="34" charset="-122"/>
                <a:cs typeface="Arial" charset="0"/>
              </a:rPr>
              <a:t>中</a:t>
            </a:r>
            <a:r>
              <a:rPr kumimoji="1" lang="zh-CN" altLang="en-US" sz="2200" dirty="0">
                <a:solidFill>
                  <a:srgbClr val="C00000"/>
                </a:solidFill>
                <a:latin typeface="Comic Sans MS" pitchFamily="2" charset="0"/>
                <a:ea typeface="微软雅黑" pitchFamily="34" charset="-122"/>
                <a:cs typeface="Arial" charset="0"/>
              </a:rPr>
              <a:t>各槽的标记</a:t>
            </a:r>
            <a:r>
              <a:rPr kumimoji="1" lang="zh-CN" altLang="en-US" sz="2200" dirty="0">
                <a:latin typeface="Comic Sans MS" pitchFamily="2" charset="0"/>
                <a:ea typeface="微软雅黑" pitchFamily="34" charset="-122"/>
                <a:cs typeface="Arial" charset="0"/>
              </a:rPr>
              <a:t>位进行比较；</a:t>
            </a:r>
            <a:endParaRPr kumimoji="1" lang="zh-CN" altLang="en-US" sz="2200" dirty="0">
              <a:latin typeface="Comic Sans MS" pitchFamily="2" charset="0"/>
              <a:ea typeface="微软雅黑" pitchFamily="34" charset="-122"/>
              <a:cs typeface="Arial" charset="0"/>
            </a:endParaRPr>
          </a:p>
          <a:p>
            <a:pPr marL="756285" lvl="1" indent="-457200" eaLnBrk="1" hangingPunct="1">
              <a:lnSpc>
                <a:spcPct val="125000"/>
              </a:lnSpc>
              <a:spcBef>
                <a:spcPts val="600"/>
              </a:spcBef>
              <a:buFont typeface="+mj-ea"/>
              <a:buAutoNum type="circleNumDbPlain"/>
              <a:defRPr/>
            </a:pPr>
            <a:r>
              <a:rPr lang="zh-CN" altLang="en-US" sz="2000" dirty="0">
                <a:latin typeface="Comic Sans MS" pitchFamily="2" charset="0"/>
                <a:ea typeface="微软雅黑" pitchFamily="34" charset="-122"/>
              </a:rPr>
              <a:t>若</a:t>
            </a:r>
            <a:r>
              <a:rPr lang="zh-CN" altLang="en-US" sz="2000" dirty="0">
                <a:solidFill>
                  <a:srgbClr val="AC0400"/>
                </a:solidFill>
                <a:latin typeface="Comic Sans MS" pitchFamily="2" charset="0"/>
                <a:ea typeface="微软雅黑" pitchFamily="34" charset="-122"/>
              </a:rPr>
              <a:t>相等且有效位为</a:t>
            </a:r>
            <a:r>
              <a:rPr lang="en-US" altLang="zh-CN" sz="2000" dirty="0">
                <a:solidFill>
                  <a:srgbClr val="AC0400"/>
                </a:solidFill>
                <a:latin typeface="Comic Sans MS" pitchFamily="2" charset="0"/>
                <a:ea typeface="微软雅黑" pitchFamily="34" charset="-122"/>
              </a:rPr>
              <a:t>1</a:t>
            </a:r>
            <a:r>
              <a:rPr lang="zh-CN" altLang="en-US" sz="2000" dirty="0">
                <a:latin typeface="Comic Sans MS" pitchFamily="2" charset="0"/>
                <a:ea typeface="微软雅黑" pitchFamily="34" charset="-122"/>
              </a:rPr>
              <a:t>，则</a:t>
            </a:r>
            <a:r>
              <a:rPr lang="en-US" altLang="zh-CN" sz="2000" dirty="0">
                <a:latin typeface="Comic Sans MS" pitchFamily="2" charset="0"/>
                <a:ea typeface="微软雅黑" pitchFamily="34" charset="-122"/>
              </a:rPr>
              <a:t>cache</a:t>
            </a:r>
            <a:r>
              <a:rPr lang="zh-CN" altLang="en-US" sz="2000" dirty="0">
                <a:latin typeface="Comic Sans MS" pitchFamily="2" charset="0"/>
                <a:ea typeface="微软雅黑" pitchFamily="34" charset="-122"/>
              </a:rPr>
              <a:t>访问命中，此时根据低位块内地址，从</a:t>
            </a:r>
            <a:r>
              <a:rPr lang="en-US" altLang="zh-CN" sz="2000" dirty="0">
                <a:latin typeface="Comic Sans MS" pitchFamily="2" charset="0"/>
                <a:ea typeface="微软雅黑" pitchFamily="34" charset="-122"/>
              </a:rPr>
              <a:t>Cache</a:t>
            </a:r>
            <a:r>
              <a:rPr lang="zh-CN" altLang="en-US" sz="2000" dirty="0">
                <a:latin typeface="Comic Sans MS" pitchFamily="2" charset="0"/>
                <a:ea typeface="微软雅黑" pitchFamily="34" charset="-122"/>
              </a:rPr>
              <a:t>中的这一槽中取出块内地址指出的那个单元的内容送</a:t>
            </a:r>
            <a:r>
              <a:rPr lang="en-US" altLang="zh-CN" sz="2000" dirty="0">
                <a:latin typeface="Comic Sans MS" pitchFamily="2" charset="0"/>
                <a:ea typeface="微软雅黑" pitchFamily="34" charset="-122"/>
              </a:rPr>
              <a:t>CPU</a:t>
            </a:r>
            <a:r>
              <a:rPr lang="zh-CN" altLang="en-US" sz="2000" dirty="0">
                <a:latin typeface="Comic Sans MS" pitchFamily="2" charset="0"/>
                <a:ea typeface="微软雅黑" pitchFamily="34" charset="-122"/>
              </a:rPr>
              <a:t>；</a:t>
            </a:r>
            <a:endParaRPr lang="en-US" altLang="zh-CN" sz="2000" dirty="0">
              <a:latin typeface="Comic Sans MS" pitchFamily="2" charset="0"/>
              <a:ea typeface="微软雅黑" pitchFamily="34" charset="-122"/>
            </a:endParaRPr>
          </a:p>
          <a:p>
            <a:pPr marL="756285" lvl="1" indent="-457200" eaLnBrk="1" hangingPunct="1">
              <a:lnSpc>
                <a:spcPct val="125000"/>
              </a:lnSpc>
              <a:spcBef>
                <a:spcPts val="600"/>
              </a:spcBef>
              <a:buFont typeface="+mj-ea"/>
              <a:buAutoNum type="circleNumDbPlain"/>
              <a:defRPr/>
            </a:pPr>
            <a:r>
              <a:rPr kumimoji="1" lang="zh-CN" altLang="en-US" sz="2000" dirty="0">
                <a:latin typeface="Comic Sans MS" pitchFamily="2" charset="0"/>
                <a:ea typeface="微软雅黑" pitchFamily="34" charset="-122"/>
                <a:cs typeface="Arial" charset="0"/>
              </a:rPr>
              <a:t>若</a:t>
            </a:r>
            <a:r>
              <a:rPr lang="zh-CN" altLang="en-US" sz="2000" dirty="0">
                <a:solidFill>
                  <a:srgbClr val="AC0400"/>
                </a:solidFill>
                <a:latin typeface="Comic Sans MS" pitchFamily="2" charset="0"/>
                <a:ea typeface="微软雅黑" pitchFamily="34" charset="-122"/>
              </a:rPr>
              <a:t>不相等或有效位为</a:t>
            </a:r>
            <a:r>
              <a:rPr lang="en-US" altLang="zh-CN" sz="2000" dirty="0">
                <a:solidFill>
                  <a:srgbClr val="AC0400"/>
                </a:solidFill>
                <a:latin typeface="Comic Sans MS" pitchFamily="2" charset="0"/>
                <a:ea typeface="微软雅黑" pitchFamily="34" charset="-122"/>
              </a:rPr>
              <a:t>0</a:t>
            </a:r>
            <a:r>
              <a:rPr kumimoji="1" lang="zh-CN" altLang="en-US" sz="2000" dirty="0">
                <a:latin typeface="Comic Sans MS" pitchFamily="2" charset="0"/>
                <a:ea typeface="微软雅黑" pitchFamily="34" charset="-122"/>
                <a:cs typeface="Arial" charset="0"/>
              </a:rPr>
              <a:t>，则</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访问不命中，此时从主存把该单元所在的块调入</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的任何一个空闲行中，并置有效位为</a:t>
            </a:r>
            <a:r>
              <a:rPr kumimoji="1" lang="en-US" altLang="zh-CN" sz="2000" dirty="0">
                <a:latin typeface="Comic Sans MS" pitchFamily="2" charset="0"/>
                <a:ea typeface="微软雅黑" pitchFamily="34" charset="-122"/>
                <a:cs typeface="Arial" charset="0"/>
              </a:rPr>
              <a:t>1</a:t>
            </a:r>
            <a:r>
              <a:rPr kumimoji="1" lang="zh-CN" altLang="en-US" sz="2000" dirty="0">
                <a:latin typeface="Comic Sans MS" pitchFamily="2" charset="0"/>
                <a:ea typeface="微软雅黑" pitchFamily="34" charset="-122"/>
                <a:cs typeface="Arial" charset="0"/>
              </a:rPr>
              <a:t>，置标记为高位主存块号，同时将该单元中内容送</a:t>
            </a:r>
            <a:r>
              <a:rPr kumimoji="1" lang="en-US" altLang="zh-CN" sz="2000" dirty="0">
                <a:latin typeface="Comic Sans MS" pitchFamily="2" charset="0"/>
                <a:ea typeface="微软雅黑" pitchFamily="34" charset="-122"/>
                <a:cs typeface="Arial" charset="0"/>
              </a:rPr>
              <a:t>CPU</a:t>
            </a:r>
            <a:r>
              <a:rPr kumimoji="1" lang="zh-CN" altLang="en-US" sz="2000" dirty="0">
                <a:latin typeface="Comic Sans MS" pitchFamily="2" charset="0"/>
                <a:ea typeface="微软雅黑" pitchFamily="34" charset="-122"/>
                <a:cs typeface="Arial" charset="0"/>
              </a:rPr>
              <a:t>。</a:t>
            </a:r>
            <a:endParaRPr kumimoji="1" lang="zh-CN" altLang="en-US" sz="2000" dirty="0">
              <a:latin typeface="Comic Sans MS" pitchFamily="2" charset="0"/>
              <a:ea typeface="微软雅黑" pitchFamily="34" charset="-122"/>
              <a:cs typeface="Arial" charset="0"/>
            </a:endParaRPr>
          </a:p>
        </p:txBody>
      </p:sp>
      <p:pic>
        <p:nvPicPr>
          <p:cNvPr id="80"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755840" y="1174919"/>
            <a:ext cx="3799405" cy="14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7.6.3 Cache</a:t>
            </a:r>
            <a:r>
              <a:rPr lang="zh-CN" altLang="en-US" dirty="0"/>
              <a:t>行和主存块之间的映射方式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2. </a:t>
            </a:r>
            <a:r>
              <a:rPr lang="zh-CN" altLang="en-US" sz="2200" b="1" dirty="0">
                <a:solidFill>
                  <a:srgbClr val="063DE8"/>
                </a:solidFill>
                <a:latin typeface="Comic Sans MS" pitchFamily="2" charset="0"/>
                <a:ea typeface="微软雅黑" pitchFamily="34" charset="-122"/>
              </a:rPr>
              <a:t>全相联映射</a:t>
            </a:r>
            <a:endParaRPr lang="zh-CN" altLang="en-US" sz="2200" b="1" dirty="0">
              <a:solidFill>
                <a:srgbClr val="063DE8"/>
              </a:solidFill>
              <a:latin typeface="Comic Sans MS" pitchFamily="2" charset="0"/>
              <a:ea typeface="微软雅黑" pitchFamily="34" charset="-122"/>
            </a:endParaRPr>
          </a:p>
        </p:txBody>
      </p:sp>
      <p:sp>
        <p:nvSpPr>
          <p:cNvPr id="7" name="矩形 6"/>
          <p:cNvSpPr/>
          <p:nvPr/>
        </p:nvSpPr>
        <p:spPr>
          <a:xfrm>
            <a:off x="107504" y="1577919"/>
            <a:ext cx="7560840" cy="754053"/>
          </a:xfrm>
          <a:prstGeom prst="rect">
            <a:avLst/>
          </a:prstGeom>
        </p:spPr>
        <p:txBody>
          <a:bodyPr wrap="square">
            <a:spAutoFit/>
          </a:bodyPr>
          <a:lstStyle/>
          <a:p>
            <a:pPr eaLnBrk="1" hangingPunct="1">
              <a:spcBef>
                <a:spcPct val="15000"/>
              </a:spcBef>
            </a:pPr>
            <a:r>
              <a:rPr lang="zh-CN" altLang="en-US" sz="2000" dirty="0">
                <a:latin typeface="Comic Sans MS" pitchFamily="2" charset="0"/>
                <a:ea typeface="微软雅黑" pitchFamily="34" charset="-122"/>
              </a:rPr>
              <a:t>举例：</a:t>
            </a:r>
            <a:r>
              <a:rPr lang="en-US" altLang="zh-CN" sz="2000" dirty="0">
                <a:latin typeface="Comic Sans MS" pitchFamily="2" charset="0"/>
                <a:ea typeface="微软雅黑" pitchFamily="34" charset="-122"/>
              </a:rPr>
              <a:t>32</a:t>
            </a:r>
            <a:r>
              <a:rPr lang="zh-CN" altLang="en-US" sz="2000" dirty="0">
                <a:latin typeface="Comic Sans MS" pitchFamily="2" charset="0"/>
                <a:ea typeface="微软雅黑" pitchFamily="34" charset="-122"/>
              </a:rPr>
              <a:t>位主存地址</a:t>
            </a:r>
            <a:r>
              <a:rPr lang="en-US" altLang="zh-CN" sz="2000" dirty="0">
                <a:latin typeface="Comic Sans MS" pitchFamily="2" charset="0"/>
                <a:ea typeface="微软雅黑" pitchFamily="34" charset="-122"/>
              </a:rPr>
              <a:t>,</a:t>
            </a:r>
            <a:r>
              <a:rPr lang="zh-CN" altLang="en-US" sz="2000" dirty="0">
                <a:latin typeface="Comic Sans MS" pitchFamily="2" charset="0"/>
                <a:ea typeface="微软雅黑" pitchFamily="34" charset="-122"/>
              </a:rPr>
              <a:t> 块大小为</a:t>
            </a:r>
            <a:r>
              <a:rPr lang="en-US" altLang="zh-CN" sz="2000" dirty="0">
                <a:latin typeface="Comic Sans MS" pitchFamily="2" charset="0"/>
                <a:ea typeface="微软雅黑" pitchFamily="34" charset="-122"/>
              </a:rPr>
              <a:t>32B</a:t>
            </a:r>
            <a:r>
              <a:rPr lang="zh-CN" altLang="en-US" sz="2000" dirty="0">
                <a:latin typeface="Comic Sans MS" pitchFamily="2" charset="0"/>
                <a:ea typeface="微软雅黑" pitchFamily="34" charset="-122"/>
              </a:rPr>
              <a:t>，则比较器位数多长？</a:t>
            </a:r>
            <a:endParaRPr lang="zh-CN" altLang="en-US" sz="2000" dirty="0">
              <a:latin typeface="Comic Sans MS" pitchFamily="2" charset="0"/>
              <a:ea typeface="微软雅黑" pitchFamily="34" charset="-122"/>
            </a:endParaRPr>
          </a:p>
          <a:p>
            <a:pPr lvl="1" eaLnBrk="1" hangingPunct="1">
              <a:spcBef>
                <a:spcPct val="15000"/>
              </a:spcBef>
            </a:pPr>
            <a:r>
              <a:rPr lang="en-US" altLang="zh-CN" sz="2000" dirty="0">
                <a:latin typeface="Comic Sans MS" pitchFamily="2" charset="0"/>
                <a:ea typeface="微软雅黑" pitchFamily="34" charset="-122"/>
              </a:rPr>
              <a:t>    we need N </a:t>
            </a:r>
            <a:r>
              <a:rPr lang="en-US" altLang="zh-CN" sz="2000" dirty="0">
                <a:solidFill>
                  <a:srgbClr val="CC0000"/>
                </a:solidFill>
                <a:latin typeface="Comic Sans MS" pitchFamily="2" charset="0"/>
                <a:ea typeface="微软雅黑" pitchFamily="34" charset="-122"/>
              </a:rPr>
              <a:t>27-bit </a:t>
            </a:r>
            <a:r>
              <a:rPr lang="en-US" altLang="zh-CN" sz="2000" dirty="0">
                <a:latin typeface="Comic Sans MS" pitchFamily="2" charset="0"/>
                <a:ea typeface="微软雅黑" pitchFamily="34" charset="-122"/>
              </a:rPr>
              <a:t>comparators</a:t>
            </a:r>
            <a:endParaRPr lang="zh-CN" altLang="en-US" dirty="0">
              <a:latin typeface="Comic Sans MS" pitchFamily="2" charset="0"/>
              <a:ea typeface="微软雅黑" pitchFamily="34" charset="-122"/>
            </a:endParaRPr>
          </a:p>
        </p:txBody>
      </p:sp>
      <p:grpSp>
        <p:nvGrpSpPr>
          <p:cNvPr id="10" name="Group 71"/>
          <p:cNvGrpSpPr/>
          <p:nvPr/>
        </p:nvGrpSpPr>
        <p:grpSpPr bwMode="auto">
          <a:xfrm>
            <a:off x="566738" y="2420888"/>
            <a:ext cx="7932737" cy="3432175"/>
            <a:chOff x="563" y="2020"/>
            <a:chExt cx="4997" cy="1997"/>
          </a:xfrm>
        </p:grpSpPr>
        <p:sp>
          <p:nvSpPr>
            <p:cNvPr id="11" name="Rectangle 13"/>
            <p:cNvSpPr>
              <a:spLocks noChangeArrowheads="1"/>
            </p:cNvSpPr>
            <p:nvPr/>
          </p:nvSpPr>
          <p:spPr bwMode="auto">
            <a:xfrm>
              <a:off x="5123" y="2020"/>
              <a:ext cx="20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00"/>
                  </a:solidFill>
                  <a:effectLst/>
                  <a:uLnTx/>
                  <a:uFillTx/>
                  <a:latin typeface="Arial" charset="0"/>
                  <a:ea typeface="宋体" charset="-122"/>
                </a:rPr>
                <a:t>0</a:t>
              </a:r>
              <a:endParaRPr kumimoji="0" lang="zh-CN" altLang="en-US" sz="2000" b="1" i="0" u="none" strike="noStrike" kern="0" cap="none" spc="0" normalizeH="0" baseline="0" noProof="0">
                <a:ln>
                  <a:noFill/>
                </a:ln>
                <a:solidFill>
                  <a:srgbClr val="000000"/>
                </a:solidFill>
                <a:effectLst/>
                <a:uLnTx/>
                <a:uFillTx/>
                <a:latin typeface="Arial" charset="0"/>
                <a:ea typeface="宋体" charset="-122"/>
              </a:endParaRPr>
            </a:p>
          </p:txBody>
        </p:sp>
        <p:sp>
          <p:nvSpPr>
            <p:cNvPr id="12" name="Rectangle 14"/>
            <p:cNvSpPr>
              <a:spLocks noChangeArrowheads="1"/>
            </p:cNvSpPr>
            <p:nvPr/>
          </p:nvSpPr>
          <p:spPr bwMode="auto">
            <a:xfrm>
              <a:off x="4355" y="2020"/>
              <a:ext cx="20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00"/>
                  </a:solidFill>
                  <a:effectLst/>
                  <a:uLnTx/>
                  <a:uFillTx/>
                  <a:latin typeface="Arial" charset="0"/>
                  <a:ea typeface="宋体" charset="-122"/>
                </a:rPr>
                <a:t>4</a:t>
              </a:r>
              <a:endParaRPr kumimoji="0" lang="zh-CN" altLang="en-US" sz="2000" b="1" i="0" u="none" strike="noStrike" kern="0" cap="none" spc="0" normalizeH="0" baseline="0" noProof="0">
                <a:ln>
                  <a:noFill/>
                </a:ln>
                <a:solidFill>
                  <a:srgbClr val="000000"/>
                </a:solidFill>
                <a:effectLst/>
                <a:uLnTx/>
                <a:uFillTx/>
                <a:latin typeface="Arial" charset="0"/>
                <a:ea typeface="宋体" charset="-122"/>
              </a:endParaRPr>
            </a:p>
          </p:txBody>
        </p:sp>
        <p:sp>
          <p:nvSpPr>
            <p:cNvPr id="13" name="Rectangle 15"/>
            <p:cNvSpPr>
              <a:spLocks noChangeArrowheads="1"/>
            </p:cNvSpPr>
            <p:nvPr/>
          </p:nvSpPr>
          <p:spPr bwMode="auto">
            <a:xfrm>
              <a:off x="563" y="2020"/>
              <a:ext cx="29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00"/>
                  </a:solidFill>
                  <a:effectLst/>
                  <a:uLnTx/>
                  <a:uFillTx/>
                  <a:latin typeface="Arial" charset="0"/>
                  <a:ea typeface="宋体" charset="-122"/>
                </a:rPr>
                <a:t>31</a:t>
              </a:r>
              <a:endParaRPr kumimoji="0" lang="zh-CN" altLang="en-US" sz="2000" b="1" i="0" u="none" strike="noStrike" kern="0" cap="none" spc="0" normalizeH="0" baseline="0" noProof="0">
                <a:ln>
                  <a:noFill/>
                </a:ln>
                <a:solidFill>
                  <a:srgbClr val="000000"/>
                </a:solidFill>
                <a:effectLst/>
                <a:uLnTx/>
                <a:uFillTx/>
                <a:latin typeface="Arial" charset="0"/>
                <a:ea typeface="宋体" charset="-122"/>
              </a:endParaRPr>
            </a:p>
          </p:txBody>
        </p:sp>
        <p:grpSp>
          <p:nvGrpSpPr>
            <p:cNvPr id="14" name="Group 70"/>
            <p:cNvGrpSpPr/>
            <p:nvPr/>
          </p:nvGrpSpPr>
          <p:grpSpPr bwMode="auto">
            <a:xfrm>
              <a:off x="584" y="2212"/>
              <a:ext cx="4976" cy="1805"/>
              <a:chOff x="584" y="2212"/>
              <a:chExt cx="4976" cy="1805"/>
            </a:xfrm>
          </p:grpSpPr>
          <p:sp>
            <p:nvSpPr>
              <p:cNvPr id="15" name="Rectangle 4"/>
              <p:cNvSpPr>
                <a:spLocks noChangeArrowheads="1"/>
              </p:cNvSpPr>
              <p:nvPr/>
            </p:nvSpPr>
            <p:spPr bwMode="auto">
              <a:xfrm>
                <a:off x="3800" y="2840"/>
                <a:ext cx="1760" cy="1136"/>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6" name="Line 5"/>
              <p:cNvSpPr>
                <a:spLocks noChangeShapeType="1"/>
              </p:cNvSpPr>
              <p:nvPr/>
            </p:nvSpPr>
            <p:spPr bwMode="auto">
              <a:xfrm>
                <a:off x="3800" y="3024"/>
                <a:ext cx="1760"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7" name="Line 6"/>
              <p:cNvSpPr>
                <a:spLocks noChangeShapeType="1"/>
              </p:cNvSpPr>
              <p:nvPr/>
            </p:nvSpPr>
            <p:spPr bwMode="auto">
              <a:xfrm>
                <a:off x="3800" y="3216"/>
                <a:ext cx="1760"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8" name="Line 7"/>
              <p:cNvSpPr>
                <a:spLocks noChangeShapeType="1"/>
              </p:cNvSpPr>
              <p:nvPr/>
            </p:nvSpPr>
            <p:spPr bwMode="auto">
              <a:xfrm>
                <a:off x="3800" y="3408"/>
                <a:ext cx="1760"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19" name="Line 8"/>
              <p:cNvSpPr>
                <a:spLocks noChangeShapeType="1"/>
              </p:cNvSpPr>
              <p:nvPr/>
            </p:nvSpPr>
            <p:spPr bwMode="auto">
              <a:xfrm>
                <a:off x="3800" y="3600"/>
                <a:ext cx="1760"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20" name="Rectangle 9"/>
              <p:cNvSpPr>
                <a:spLocks noChangeArrowheads="1"/>
              </p:cNvSpPr>
              <p:nvPr/>
            </p:nvSpPr>
            <p:spPr bwMode="auto">
              <a:xfrm>
                <a:off x="4643"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charset="-122"/>
                  </a:rPr>
                  <a:t>:</a:t>
                </a: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21" name="Rectangle 10"/>
              <p:cNvSpPr>
                <a:spLocks noChangeArrowheads="1"/>
              </p:cNvSpPr>
              <p:nvPr/>
            </p:nvSpPr>
            <p:spPr bwMode="auto">
              <a:xfrm>
                <a:off x="3923" y="2636"/>
                <a:ext cx="9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1600" b="1" i="0" u="none" strike="noStrike" kern="0" cap="none" spc="0" normalizeH="0" baseline="0" noProof="0">
                    <a:ln>
                      <a:noFill/>
                    </a:ln>
                    <a:solidFill>
                      <a:srgbClr val="000000"/>
                    </a:solidFill>
                    <a:effectLst/>
                    <a:uLnTx/>
                    <a:uFillTx/>
                    <a:latin typeface="Times New Roman" pitchFamily="18" charset="0"/>
                    <a:ea typeface="宋体" charset="-122"/>
                  </a:rPr>
                  <a:t> </a:t>
                </a:r>
                <a:r>
                  <a:rPr kumimoji="1" lang="en-US" altLang="zh-CN" sz="1800" b="1" i="0" u="none" strike="noStrike" kern="0" cap="none" spc="0" normalizeH="0" baseline="0" noProof="0">
                    <a:ln>
                      <a:noFill/>
                    </a:ln>
                    <a:solidFill>
                      <a:srgbClr val="0000FF"/>
                    </a:solidFill>
                    <a:effectLst/>
                    <a:uLnTx/>
                    <a:uFillTx/>
                    <a:latin typeface="Arial" charset="0"/>
                    <a:ea typeface="宋体" charset="-122"/>
                  </a:rPr>
                  <a:t>Cache Data</a:t>
                </a:r>
                <a:endParaRPr kumimoji="1" lang="en-US" altLang="zh-CN" sz="1800" b="1" i="0" u="none" strike="noStrike" kern="0" cap="none" spc="0" normalizeH="0" baseline="0" noProof="0">
                  <a:ln>
                    <a:noFill/>
                  </a:ln>
                  <a:solidFill>
                    <a:srgbClr val="0000FF"/>
                  </a:solidFill>
                  <a:effectLst/>
                  <a:uLnTx/>
                  <a:uFillTx/>
                  <a:latin typeface="Arial" charset="0"/>
                  <a:ea typeface="宋体" charset="-122"/>
                </a:endParaRPr>
              </a:p>
            </p:txBody>
          </p:sp>
          <p:sp>
            <p:nvSpPr>
              <p:cNvPr id="22" name="Rectangle 11"/>
              <p:cNvSpPr>
                <a:spLocks noChangeArrowheads="1"/>
              </p:cNvSpPr>
              <p:nvPr/>
            </p:nvSpPr>
            <p:spPr bwMode="auto">
              <a:xfrm>
                <a:off x="5075" y="2828"/>
                <a:ext cx="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rgbClr val="000000"/>
                    </a:solidFill>
                    <a:effectLst/>
                    <a:uLnTx/>
                    <a:uFillTx/>
                    <a:latin typeface="Arial" charset="0"/>
                    <a:ea typeface="宋体" charset="-122"/>
                  </a:rPr>
                  <a:t>B</a:t>
                </a:r>
                <a:r>
                  <a:rPr kumimoji="0" lang="en-US" altLang="zh-CN" sz="1600" b="1" i="0" u="none" strike="noStrike" kern="0" cap="none" spc="0" normalizeH="0" baseline="0" noProof="0">
                    <a:ln>
                      <a:noFill/>
                    </a:ln>
                    <a:solidFill>
                      <a:srgbClr val="000000"/>
                    </a:solidFill>
                    <a:effectLst/>
                    <a:uLnTx/>
                    <a:uFillTx/>
                    <a:latin typeface="Times New Roman" pitchFamily="18" charset="0"/>
                    <a:ea typeface="宋体" charset="-122"/>
                  </a:rPr>
                  <a:t> </a:t>
                </a:r>
                <a:r>
                  <a:rPr kumimoji="1" lang="en-US" altLang="zh-CN" sz="1800" b="1" i="0" u="none" strike="noStrike" kern="0" cap="none" spc="0" normalizeH="0" baseline="0" noProof="0">
                    <a:ln>
                      <a:noFill/>
                    </a:ln>
                    <a:solidFill>
                      <a:srgbClr val="000000"/>
                    </a:solidFill>
                    <a:effectLst/>
                    <a:uLnTx/>
                    <a:uFillTx/>
                    <a:latin typeface="Arial" charset="0"/>
                    <a:ea typeface="宋体" charset="-122"/>
                  </a:rPr>
                  <a:t>0</a:t>
                </a:r>
                <a:endParaRPr kumimoji="1" lang="en-US" altLang="zh-CN" sz="1800" b="1" i="0" u="none" strike="noStrike" kern="0" cap="none" spc="0" normalizeH="0" baseline="0" noProof="0">
                  <a:ln>
                    <a:noFill/>
                  </a:ln>
                  <a:solidFill>
                    <a:srgbClr val="000000"/>
                  </a:solidFill>
                  <a:effectLst/>
                  <a:uLnTx/>
                  <a:uFillTx/>
                  <a:latin typeface="Arial" charset="0"/>
                  <a:ea typeface="宋体" charset="-122"/>
                </a:endParaRPr>
              </a:p>
            </p:txBody>
          </p:sp>
          <p:sp>
            <p:nvSpPr>
              <p:cNvPr id="23" name="Rectangle 12"/>
              <p:cNvSpPr>
                <a:spLocks noChangeArrowheads="1"/>
              </p:cNvSpPr>
              <p:nvPr/>
            </p:nvSpPr>
            <p:spPr bwMode="auto">
              <a:xfrm>
                <a:off x="584" y="2224"/>
                <a:ext cx="4688" cy="176"/>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4" name="Rectangle 16"/>
              <p:cNvSpPr>
                <a:spLocks noChangeArrowheads="1"/>
              </p:cNvSpPr>
              <p:nvPr/>
            </p:nvSpPr>
            <p:spPr bwMode="auto">
              <a:xfrm>
                <a:off x="1688" y="2840"/>
                <a:ext cx="1856" cy="1136"/>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5" name="Line 17"/>
              <p:cNvSpPr>
                <a:spLocks noChangeShapeType="1"/>
              </p:cNvSpPr>
              <p:nvPr/>
            </p:nvSpPr>
            <p:spPr bwMode="auto">
              <a:xfrm flipH="1">
                <a:off x="1672" y="3024"/>
                <a:ext cx="1888"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26" name="Line 18"/>
              <p:cNvSpPr>
                <a:spLocks noChangeShapeType="1"/>
              </p:cNvSpPr>
              <p:nvPr/>
            </p:nvSpPr>
            <p:spPr bwMode="auto">
              <a:xfrm flipH="1">
                <a:off x="1672" y="3216"/>
                <a:ext cx="1888"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27" name="Line 19"/>
              <p:cNvSpPr>
                <a:spLocks noChangeShapeType="1"/>
              </p:cNvSpPr>
              <p:nvPr/>
            </p:nvSpPr>
            <p:spPr bwMode="auto">
              <a:xfrm flipH="1">
                <a:off x="1672" y="3408"/>
                <a:ext cx="1888"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28" name="Line 20"/>
              <p:cNvSpPr>
                <a:spLocks noChangeShapeType="1"/>
              </p:cNvSpPr>
              <p:nvPr/>
            </p:nvSpPr>
            <p:spPr bwMode="auto">
              <a:xfrm flipH="1">
                <a:off x="1672" y="3600"/>
                <a:ext cx="1888"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29" name="Rectangle 21"/>
              <p:cNvSpPr>
                <a:spLocks noChangeArrowheads="1"/>
              </p:cNvSpPr>
              <p:nvPr/>
            </p:nvSpPr>
            <p:spPr bwMode="auto">
              <a:xfrm>
                <a:off x="2435"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charset="-122"/>
                  </a:rPr>
                  <a:t>:</a:t>
                </a: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30" name="Rectangle 22"/>
              <p:cNvSpPr>
                <a:spLocks noChangeArrowheads="1"/>
              </p:cNvSpPr>
              <p:nvPr/>
            </p:nvSpPr>
            <p:spPr bwMode="auto">
              <a:xfrm>
                <a:off x="2147" y="2212"/>
                <a:ext cx="17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rgbClr val="000000"/>
                    </a:solidFill>
                    <a:effectLst/>
                    <a:uLnTx/>
                    <a:uFillTx/>
                    <a:latin typeface="Arial" charset="0"/>
                    <a:ea typeface="宋体" charset="-122"/>
                  </a:rPr>
                  <a:t>Cache Tag (27 bits long)</a:t>
                </a:r>
                <a:endParaRPr kumimoji="1" lang="en-US" altLang="zh-CN" sz="1800" b="1" i="0" u="none" strike="noStrike" kern="0" cap="none" spc="0" normalizeH="0" baseline="0" noProof="0">
                  <a:ln>
                    <a:noFill/>
                  </a:ln>
                  <a:solidFill>
                    <a:srgbClr val="000000"/>
                  </a:solidFill>
                  <a:effectLst/>
                  <a:uLnTx/>
                  <a:uFillTx/>
                  <a:latin typeface="Arial" charset="0"/>
                  <a:ea typeface="宋体" charset="-122"/>
                </a:endParaRPr>
              </a:p>
            </p:txBody>
          </p:sp>
          <p:sp>
            <p:nvSpPr>
              <p:cNvPr id="31" name="Rectangle 23"/>
              <p:cNvSpPr>
                <a:spLocks noChangeArrowheads="1"/>
              </p:cNvSpPr>
              <p:nvPr/>
            </p:nvSpPr>
            <p:spPr bwMode="auto">
              <a:xfrm>
                <a:off x="3608" y="2840"/>
                <a:ext cx="128" cy="1136"/>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2" name="Rectangle 24"/>
              <p:cNvSpPr>
                <a:spLocks noChangeArrowheads="1"/>
              </p:cNvSpPr>
              <p:nvPr/>
            </p:nvSpPr>
            <p:spPr bwMode="auto">
              <a:xfrm>
                <a:off x="3347" y="2636"/>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rgbClr val="0000FF"/>
                    </a:solidFill>
                    <a:effectLst/>
                    <a:uLnTx/>
                    <a:uFillTx/>
                    <a:latin typeface="Arial" charset="0"/>
                    <a:ea typeface="宋体" charset="-122"/>
                  </a:rPr>
                  <a:t>     V</a:t>
                </a:r>
                <a:endParaRPr kumimoji="1" lang="en-US" altLang="zh-CN" sz="1800" b="1" i="0" u="none" strike="noStrike" kern="0" cap="none" spc="0" normalizeH="0" baseline="0" noProof="0">
                  <a:ln>
                    <a:noFill/>
                  </a:ln>
                  <a:solidFill>
                    <a:srgbClr val="0000FF"/>
                  </a:solidFill>
                  <a:effectLst/>
                  <a:uLnTx/>
                  <a:uFillTx/>
                  <a:latin typeface="Arial" charset="0"/>
                  <a:ea typeface="宋体" charset="-122"/>
                </a:endParaRPr>
              </a:p>
            </p:txBody>
          </p:sp>
          <p:sp>
            <p:nvSpPr>
              <p:cNvPr id="33" name="Line 25"/>
              <p:cNvSpPr>
                <a:spLocks noChangeShapeType="1"/>
              </p:cNvSpPr>
              <p:nvPr/>
            </p:nvSpPr>
            <p:spPr bwMode="auto">
              <a:xfrm flipH="1">
                <a:off x="3592" y="3024"/>
                <a:ext cx="160"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34" name="Line 26"/>
              <p:cNvSpPr>
                <a:spLocks noChangeShapeType="1"/>
              </p:cNvSpPr>
              <p:nvPr/>
            </p:nvSpPr>
            <p:spPr bwMode="auto">
              <a:xfrm flipH="1">
                <a:off x="3592" y="3216"/>
                <a:ext cx="160"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35" name="Line 27"/>
              <p:cNvSpPr>
                <a:spLocks noChangeShapeType="1"/>
              </p:cNvSpPr>
              <p:nvPr/>
            </p:nvSpPr>
            <p:spPr bwMode="auto">
              <a:xfrm flipH="1">
                <a:off x="3592" y="3408"/>
                <a:ext cx="160"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36" name="Line 28"/>
              <p:cNvSpPr>
                <a:spLocks noChangeShapeType="1"/>
              </p:cNvSpPr>
              <p:nvPr/>
            </p:nvSpPr>
            <p:spPr bwMode="auto">
              <a:xfrm flipH="1">
                <a:off x="3592" y="3600"/>
                <a:ext cx="160"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37" name="Rectangle 29"/>
              <p:cNvSpPr>
                <a:spLocks noChangeArrowheads="1"/>
              </p:cNvSpPr>
              <p:nvPr/>
            </p:nvSpPr>
            <p:spPr bwMode="auto">
              <a:xfrm>
                <a:off x="3587"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charset="-122"/>
                  </a:rPr>
                  <a:t>:</a:t>
                </a: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38" name="Line 30"/>
              <p:cNvSpPr>
                <a:spLocks noChangeShapeType="1"/>
              </p:cNvSpPr>
              <p:nvPr/>
            </p:nvSpPr>
            <p:spPr bwMode="auto">
              <a:xfrm>
                <a:off x="5088" y="2840"/>
                <a:ext cx="0" cy="17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39" name="Rectangle 31"/>
              <p:cNvSpPr>
                <a:spLocks noChangeArrowheads="1"/>
              </p:cNvSpPr>
              <p:nvPr/>
            </p:nvSpPr>
            <p:spPr bwMode="auto">
              <a:xfrm>
                <a:off x="4595" y="2828"/>
                <a:ext cx="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rgbClr val="000000"/>
                    </a:solidFill>
                    <a:effectLst/>
                    <a:uLnTx/>
                    <a:uFillTx/>
                    <a:latin typeface="Arial" charset="0"/>
                    <a:ea typeface="宋体" charset="-122"/>
                  </a:rPr>
                  <a:t>B</a:t>
                </a:r>
                <a:r>
                  <a:rPr kumimoji="0" lang="en-US" altLang="zh-CN" sz="1600" b="1" i="0" u="none" strike="noStrike" kern="0" cap="none" spc="0" normalizeH="0" baseline="0" noProof="0">
                    <a:ln>
                      <a:noFill/>
                    </a:ln>
                    <a:solidFill>
                      <a:srgbClr val="000000"/>
                    </a:solidFill>
                    <a:effectLst/>
                    <a:uLnTx/>
                    <a:uFillTx/>
                    <a:latin typeface="Times New Roman" pitchFamily="18" charset="0"/>
                    <a:ea typeface="宋体" charset="-122"/>
                  </a:rPr>
                  <a:t> </a:t>
                </a:r>
                <a:r>
                  <a:rPr kumimoji="1" lang="en-US" altLang="zh-CN" sz="1800" b="1" i="0" u="none" strike="noStrike" kern="0" cap="none" spc="0" normalizeH="0" baseline="0" noProof="0">
                    <a:ln>
                      <a:noFill/>
                    </a:ln>
                    <a:solidFill>
                      <a:srgbClr val="000000"/>
                    </a:solidFill>
                    <a:effectLst/>
                    <a:uLnTx/>
                    <a:uFillTx/>
                    <a:latin typeface="Arial" charset="0"/>
                    <a:ea typeface="宋体" charset="-122"/>
                  </a:rPr>
                  <a:t>1</a:t>
                </a:r>
                <a:endParaRPr kumimoji="1" lang="en-US" altLang="zh-CN" sz="1800" b="1" i="0" u="none" strike="noStrike" kern="0" cap="none" spc="0" normalizeH="0" baseline="0" noProof="0">
                  <a:ln>
                    <a:noFill/>
                  </a:ln>
                  <a:solidFill>
                    <a:srgbClr val="000000"/>
                  </a:solidFill>
                  <a:effectLst/>
                  <a:uLnTx/>
                  <a:uFillTx/>
                  <a:latin typeface="Arial" charset="0"/>
                  <a:ea typeface="宋体" charset="-122"/>
                </a:endParaRPr>
              </a:p>
            </p:txBody>
          </p:sp>
          <p:sp>
            <p:nvSpPr>
              <p:cNvPr id="40" name="Line 32"/>
              <p:cNvSpPr>
                <a:spLocks noChangeShapeType="1"/>
              </p:cNvSpPr>
              <p:nvPr/>
            </p:nvSpPr>
            <p:spPr bwMode="auto">
              <a:xfrm>
                <a:off x="4608" y="2840"/>
                <a:ext cx="0" cy="17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41" name="Rectangle 33"/>
              <p:cNvSpPr>
                <a:spLocks noChangeArrowheads="1"/>
              </p:cNvSpPr>
              <p:nvPr/>
            </p:nvSpPr>
            <p:spPr bwMode="auto">
              <a:xfrm>
                <a:off x="3779" y="2828"/>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rgbClr val="000000"/>
                    </a:solidFill>
                    <a:effectLst/>
                    <a:uLnTx/>
                    <a:uFillTx/>
                    <a:latin typeface="Arial" charset="0"/>
                    <a:ea typeface="宋体" charset="-122"/>
                  </a:rPr>
                  <a:t>B</a:t>
                </a:r>
                <a:r>
                  <a:rPr kumimoji="0" lang="en-US" altLang="zh-CN" sz="1600" b="1" i="0" u="none" strike="noStrike" kern="0" cap="none" spc="0" normalizeH="0" baseline="0" noProof="0">
                    <a:ln>
                      <a:noFill/>
                    </a:ln>
                    <a:solidFill>
                      <a:srgbClr val="000000"/>
                    </a:solidFill>
                    <a:effectLst/>
                    <a:uLnTx/>
                    <a:uFillTx/>
                    <a:latin typeface="Times New Roman" pitchFamily="18" charset="0"/>
                    <a:ea typeface="宋体" charset="-122"/>
                  </a:rPr>
                  <a:t> </a:t>
                </a:r>
                <a:r>
                  <a:rPr kumimoji="1" lang="en-US" altLang="zh-CN" sz="1800" b="1" i="0" u="none" strike="noStrike" kern="0" cap="none" spc="0" normalizeH="0" baseline="0" noProof="0">
                    <a:ln>
                      <a:noFill/>
                    </a:ln>
                    <a:solidFill>
                      <a:srgbClr val="000000"/>
                    </a:solidFill>
                    <a:effectLst/>
                    <a:uLnTx/>
                    <a:uFillTx/>
                    <a:latin typeface="Arial" charset="0"/>
                    <a:ea typeface="宋体" charset="-122"/>
                  </a:rPr>
                  <a:t>31</a:t>
                </a:r>
                <a:endParaRPr kumimoji="1" lang="en-US" altLang="zh-CN" sz="1800" b="1" i="0" u="none" strike="noStrike" kern="0" cap="none" spc="0" normalizeH="0" baseline="0" noProof="0">
                  <a:ln>
                    <a:noFill/>
                  </a:ln>
                  <a:solidFill>
                    <a:srgbClr val="000000"/>
                  </a:solidFill>
                  <a:effectLst/>
                  <a:uLnTx/>
                  <a:uFillTx/>
                  <a:latin typeface="Arial" charset="0"/>
                  <a:ea typeface="宋体" charset="-122"/>
                </a:endParaRPr>
              </a:p>
            </p:txBody>
          </p:sp>
          <p:sp>
            <p:nvSpPr>
              <p:cNvPr id="42" name="Line 34"/>
              <p:cNvSpPr>
                <a:spLocks noChangeShapeType="1"/>
              </p:cNvSpPr>
              <p:nvPr/>
            </p:nvSpPr>
            <p:spPr bwMode="auto">
              <a:xfrm>
                <a:off x="4272" y="2840"/>
                <a:ext cx="0" cy="17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43" name="Rectangle 35"/>
              <p:cNvSpPr>
                <a:spLocks noChangeArrowheads="1"/>
              </p:cNvSpPr>
              <p:nvPr/>
            </p:nvSpPr>
            <p:spPr bwMode="auto">
              <a:xfrm rot="-5400000">
                <a:off x="4365" y="2781"/>
                <a:ext cx="16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charset="-122"/>
                  </a:rPr>
                  <a:t>:</a:t>
                </a: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44" name="Rectangle 36"/>
              <p:cNvSpPr>
                <a:spLocks noChangeArrowheads="1"/>
              </p:cNvSpPr>
              <p:nvPr/>
            </p:nvSpPr>
            <p:spPr bwMode="auto">
              <a:xfrm>
                <a:off x="5075" y="3020"/>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rgbClr val="000000"/>
                    </a:solidFill>
                    <a:effectLst/>
                    <a:uLnTx/>
                    <a:uFillTx/>
                    <a:latin typeface="Arial" charset="0"/>
                    <a:ea typeface="宋体" charset="-122"/>
                  </a:rPr>
                  <a:t>B</a:t>
                </a:r>
                <a:r>
                  <a:rPr kumimoji="0" lang="en-US" altLang="zh-CN" sz="1600" b="1" i="0" u="none" strike="noStrike" kern="0" cap="none" spc="0" normalizeH="0" baseline="0" noProof="0">
                    <a:ln>
                      <a:noFill/>
                    </a:ln>
                    <a:solidFill>
                      <a:srgbClr val="000000"/>
                    </a:solidFill>
                    <a:effectLst/>
                    <a:uLnTx/>
                    <a:uFillTx/>
                    <a:latin typeface="Times New Roman" pitchFamily="18" charset="0"/>
                    <a:ea typeface="宋体" charset="-122"/>
                  </a:rPr>
                  <a:t> </a:t>
                </a:r>
                <a:r>
                  <a:rPr kumimoji="1" lang="en-US" altLang="zh-CN" sz="1800" b="1" i="0" u="none" strike="noStrike" kern="0" cap="none" spc="0" normalizeH="0" baseline="0" noProof="0">
                    <a:ln>
                      <a:noFill/>
                    </a:ln>
                    <a:solidFill>
                      <a:srgbClr val="000000"/>
                    </a:solidFill>
                    <a:effectLst/>
                    <a:uLnTx/>
                    <a:uFillTx/>
                    <a:latin typeface="Arial" charset="0"/>
                    <a:ea typeface="宋体" charset="-122"/>
                  </a:rPr>
                  <a:t>32</a:t>
                </a:r>
                <a:endParaRPr kumimoji="1" lang="en-US" altLang="zh-CN" sz="1800" b="1" i="0" u="none" strike="noStrike" kern="0" cap="none" spc="0" normalizeH="0" baseline="0" noProof="0">
                  <a:ln>
                    <a:noFill/>
                  </a:ln>
                  <a:solidFill>
                    <a:srgbClr val="000000"/>
                  </a:solidFill>
                  <a:effectLst/>
                  <a:uLnTx/>
                  <a:uFillTx/>
                  <a:latin typeface="Arial" charset="0"/>
                  <a:ea typeface="宋体" charset="-122"/>
                </a:endParaRPr>
              </a:p>
            </p:txBody>
          </p:sp>
          <p:sp>
            <p:nvSpPr>
              <p:cNvPr id="45" name="Line 37"/>
              <p:cNvSpPr>
                <a:spLocks noChangeShapeType="1"/>
              </p:cNvSpPr>
              <p:nvPr/>
            </p:nvSpPr>
            <p:spPr bwMode="auto">
              <a:xfrm>
                <a:off x="5088" y="3032"/>
                <a:ext cx="0" cy="17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46" name="Rectangle 38"/>
              <p:cNvSpPr>
                <a:spLocks noChangeArrowheads="1"/>
              </p:cNvSpPr>
              <p:nvPr/>
            </p:nvSpPr>
            <p:spPr bwMode="auto">
              <a:xfrm>
                <a:off x="4595" y="3020"/>
                <a:ext cx="3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rgbClr val="000000"/>
                    </a:solidFill>
                    <a:effectLst/>
                    <a:uLnTx/>
                    <a:uFillTx/>
                    <a:latin typeface="Arial" charset="0"/>
                    <a:ea typeface="宋体" charset="-122"/>
                  </a:rPr>
                  <a:t>B33</a:t>
                </a:r>
                <a:endParaRPr kumimoji="1" lang="en-US" altLang="zh-CN" sz="1800" b="1" i="0" u="none" strike="noStrike" kern="0" cap="none" spc="0" normalizeH="0" baseline="0" noProof="0">
                  <a:ln>
                    <a:noFill/>
                  </a:ln>
                  <a:solidFill>
                    <a:srgbClr val="000000"/>
                  </a:solidFill>
                  <a:effectLst/>
                  <a:uLnTx/>
                  <a:uFillTx/>
                  <a:latin typeface="Arial" charset="0"/>
                  <a:ea typeface="宋体" charset="-122"/>
                </a:endParaRPr>
              </a:p>
            </p:txBody>
          </p:sp>
          <p:sp>
            <p:nvSpPr>
              <p:cNvPr id="47" name="Line 39"/>
              <p:cNvSpPr>
                <a:spLocks noChangeShapeType="1"/>
              </p:cNvSpPr>
              <p:nvPr/>
            </p:nvSpPr>
            <p:spPr bwMode="auto">
              <a:xfrm>
                <a:off x="4608" y="3032"/>
                <a:ext cx="0" cy="17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48" name="Rectangle 40"/>
              <p:cNvSpPr>
                <a:spLocks noChangeArrowheads="1"/>
              </p:cNvSpPr>
              <p:nvPr/>
            </p:nvSpPr>
            <p:spPr bwMode="auto">
              <a:xfrm>
                <a:off x="3779" y="3020"/>
                <a:ext cx="4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rgbClr val="000000"/>
                    </a:solidFill>
                    <a:effectLst/>
                    <a:uLnTx/>
                    <a:uFillTx/>
                    <a:latin typeface="Arial" charset="0"/>
                    <a:ea typeface="宋体" charset="-122"/>
                  </a:rPr>
                  <a:t>B 63</a:t>
                </a:r>
                <a:endParaRPr kumimoji="1" lang="en-US" altLang="zh-CN" sz="1800" b="1" i="0" u="none" strike="noStrike" kern="0" cap="none" spc="0" normalizeH="0" baseline="0" noProof="0">
                  <a:ln>
                    <a:noFill/>
                  </a:ln>
                  <a:solidFill>
                    <a:srgbClr val="000000"/>
                  </a:solidFill>
                  <a:effectLst/>
                  <a:uLnTx/>
                  <a:uFillTx/>
                  <a:latin typeface="Arial" charset="0"/>
                  <a:ea typeface="宋体" charset="-122"/>
                </a:endParaRPr>
              </a:p>
            </p:txBody>
          </p:sp>
          <p:sp>
            <p:nvSpPr>
              <p:cNvPr id="49" name="Line 41"/>
              <p:cNvSpPr>
                <a:spLocks noChangeShapeType="1"/>
              </p:cNvSpPr>
              <p:nvPr/>
            </p:nvSpPr>
            <p:spPr bwMode="auto">
              <a:xfrm>
                <a:off x="4272" y="3032"/>
                <a:ext cx="0" cy="17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50" name="Rectangle 42"/>
              <p:cNvSpPr>
                <a:spLocks noChangeArrowheads="1"/>
              </p:cNvSpPr>
              <p:nvPr/>
            </p:nvSpPr>
            <p:spPr bwMode="auto">
              <a:xfrm rot="-5400000">
                <a:off x="4364" y="2973"/>
                <a:ext cx="1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charset="-122"/>
                  </a:rPr>
                  <a:t>:</a:t>
                </a: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51" name="Rectangle 43"/>
              <p:cNvSpPr>
                <a:spLocks noChangeArrowheads="1"/>
              </p:cNvSpPr>
              <p:nvPr/>
            </p:nvSpPr>
            <p:spPr bwMode="auto">
              <a:xfrm>
                <a:off x="1667" y="2636"/>
                <a:ext cx="8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1600" b="1" i="0" u="none" strike="noStrike" kern="0" cap="none" spc="0" normalizeH="0" baseline="0" noProof="0">
                    <a:ln>
                      <a:noFill/>
                    </a:ln>
                    <a:solidFill>
                      <a:srgbClr val="000000"/>
                    </a:solidFill>
                    <a:effectLst/>
                    <a:uLnTx/>
                    <a:uFillTx/>
                    <a:latin typeface="Times New Roman" pitchFamily="18" charset="0"/>
                    <a:ea typeface="宋体" charset="-122"/>
                  </a:rPr>
                  <a:t> </a:t>
                </a:r>
                <a:r>
                  <a:rPr kumimoji="1" lang="en-US" altLang="zh-CN" sz="1800" b="1" i="0" u="none" strike="noStrike" kern="0" cap="none" spc="0" normalizeH="0" baseline="0" noProof="0">
                    <a:ln>
                      <a:noFill/>
                    </a:ln>
                    <a:solidFill>
                      <a:srgbClr val="0000FF"/>
                    </a:solidFill>
                    <a:effectLst/>
                    <a:uLnTx/>
                    <a:uFillTx/>
                    <a:latin typeface="Arial" charset="0"/>
                    <a:ea typeface="宋体" charset="-122"/>
                  </a:rPr>
                  <a:t>Cache Tag</a:t>
                </a:r>
                <a:endParaRPr kumimoji="1" lang="en-US" altLang="zh-CN" sz="1800" b="1" i="0" u="none" strike="noStrike" kern="0" cap="none" spc="0" normalizeH="0" baseline="0" noProof="0">
                  <a:ln>
                    <a:noFill/>
                  </a:ln>
                  <a:solidFill>
                    <a:srgbClr val="0000FF"/>
                  </a:solidFill>
                  <a:effectLst/>
                  <a:uLnTx/>
                  <a:uFillTx/>
                  <a:latin typeface="Arial" charset="0"/>
                  <a:ea typeface="宋体" charset="-122"/>
                </a:endParaRPr>
              </a:p>
            </p:txBody>
          </p:sp>
          <p:sp>
            <p:nvSpPr>
              <p:cNvPr id="52" name="Line 44"/>
              <p:cNvSpPr>
                <a:spLocks noChangeShapeType="1"/>
              </p:cNvSpPr>
              <p:nvPr/>
            </p:nvSpPr>
            <p:spPr bwMode="auto">
              <a:xfrm>
                <a:off x="4368" y="2224"/>
                <a:ext cx="0" cy="17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53" name="Rectangle 45"/>
              <p:cNvSpPr>
                <a:spLocks noChangeArrowheads="1"/>
              </p:cNvSpPr>
              <p:nvPr/>
            </p:nvSpPr>
            <p:spPr bwMode="auto">
              <a:xfrm>
                <a:off x="4403" y="2212"/>
                <a:ext cx="8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rgbClr val="000000"/>
                    </a:solidFill>
                    <a:effectLst/>
                    <a:uLnTx/>
                    <a:uFillTx/>
                    <a:latin typeface="Arial" charset="0"/>
                    <a:ea typeface="宋体" charset="-122"/>
                  </a:rPr>
                  <a:t>Byte</a:t>
                </a:r>
                <a:r>
                  <a:rPr kumimoji="0" lang="en-US" altLang="zh-CN" sz="1600" b="1" i="0" u="none" strike="noStrike" kern="0" cap="none" spc="0" normalizeH="0" baseline="0" noProof="0">
                    <a:ln>
                      <a:noFill/>
                    </a:ln>
                    <a:solidFill>
                      <a:srgbClr val="000000"/>
                    </a:solidFill>
                    <a:effectLst/>
                    <a:uLnTx/>
                    <a:uFillTx/>
                    <a:latin typeface="Times New Roman" pitchFamily="18" charset="0"/>
                    <a:ea typeface="宋体" charset="-122"/>
                  </a:rPr>
                  <a:t> </a:t>
                </a:r>
                <a:r>
                  <a:rPr kumimoji="1" lang="en-US" altLang="zh-CN" sz="1800" b="1" i="0" u="none" strike="noStrike" kern="0" cap="none" spc="0" normalizeH="0" baseline="0" noProof="0">
                    <a:ln>
                      <a:noFill/>
                    </a:ln>
                    <a:solidFill>
                      <a:srgbClr val="000000"/>
                    </a:solidFill>
                    <a:effectLst/>
                    <a:uLnTx/>
                    <a:uFillTx/>
                    <a:latin typeface="Arial" charset="0"/>
                    <a:ea typeface="宋体" charset="-122"/>
                  </a:rPr>
                  <a:t>Select</a:t>
                </a:r>
                <a:endParaRPr kumimoji="1" lang="en-US" altLang="zh-CN" sz="1800" b="1" i="0" u="none" strike="noStrike" kern="0" cap="none" spc="0" normalizeH="0" baseline="0" noProof="0">
                  <a:ln>
                    <a:noFill/>
                  </a:ln>
                  <a:solidFill>
                    <a:srgbClr val="000000"/>
                  </a:solidFill>
                  <a:effectLst/>
                  <a:uLnTx/>
                  <a:uFillTx/>
                  <a:latin typeface="Arial" charset="0"/>
                  <a:ea typeface="宋体" charset="-122"/>
                </a:endParaRPr>
              </a:p>
            </p:txBody>
          </p:sp>
          <p:sp>
            <p:nvSpPr>
              <p:cNvPr id="54" name="Rectangle 46"/>
              <p:cNvSpPr>
                <a:spLocks noChangeArrowheads="1"/>
              </p:cNvSpPr>
              <p:nvPr/>
            </p:nvSpPr>
            <p:spPr bwMode="auto">
              <a:xfrm>
                <a:off x="4499" y="2404"/>
                <a:ext cx="76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CC0000"/>
                    </a:solidFill>
                    <a:effectLst/>
                    <a:uLnTx/>
                    <a:uFillTx/>
                    <a:latin typeface="Arial" charset="0"/>
                    <a:ea typeface="宋体" charset="-122"/>
                  </a:rPr>
                  <a:t>Ex: 0x01</a:t>
                </a:r>
                <a:endParaRPr kumimoji="0" lang="en-US" altLang="zh-CN" sz="2000" b="1" i="0" u="none" strike="noStrike" kern="0" cap="none" spc="0" normalizeH="0" baseline="0" noProof="0">
                  <a:ln>
                    <a:noFill/>
                  </a:ln>
                  <a:solidFill>
                    <a:srgbClr val="CC0000"/>
                  </a:solidFill>
                  <a:effectLst/>
                  <a:uLnTx/>
                  <a:uFillTx/>
                  <a:latin typeface="Arial" charset="0"/>
                  <a:ea typeface="宋体" charset="-122"/>
                </a:endParaRPr>
              </a:p>
            </p:txBody>
          </p:sp>
          <p:sp>
            <p:nvSpPr>
              <p:cNvPr id="55" name="Oval 47"/>
              <p:cNvSpPr>
                <a:spLocks noChangeArrowheads="1"/>
              </p:cNvSpPr>
              <p:nvPr/>
            </p:nvSpPr>
            <p:spPr bwMode="auto">
              <a:xfrm>
                <a:off x="1256" y="2840"/>
                <a:ext cx="176" cy="176"/>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56" name="Rectangle 48"/>
              <p:cNvSpPr>
                <a:spLocks noChangeArrowheads="1"/>
              </p:cNvSpPr>
              <p:nvPr/>
            </p:nvSpPr>
            <p:spPr bwMode="auto">
              <a:xfrm>
                <a:off x="1264" y="2829"/>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000000"/>
                    </a:solidFill>
                    <a:effectLst/>
                    <a:uLnTx/>
                    <a:uFillTx/>
                    <a:latin typeface="Arial" charset="0"/>
                    <a:ea typeface="宋体" charset="-122"/>
                  </a:rPr>
                  <a:t>=</a:t>
                </a:r>
                <a:endParaRPr kumimoji="0" lang="en-US" altLang="zh-CN" sz="2000" b="1" i="0" u="none" strike="noStrike" kern="0" cap="none" spc="0" normalizeH="0" baseline="0" noProof="0">
                  <a:ln>
                    <a:noFill/>
                  </a:ln>
                  <a:solidFill>
                    <a:srgbClr val="000000"/>
                  </a:solidFill>
                  <a:effectLst/>
                  <a:uLnTx/>
                  <a:uFillTx/>
                  <a:latin typeface="Arial" charset="0"/>
                  <a:ea typeface="宋体" charset="-122"/>
                </a:endParaRPr>
              </a:p>
            </p:txBody>
          </p:sp>
          <p:sp>
            <p:nvSpPr>
              <p:cNvPr id="57" name="Line 49"/>
              <p:cNvSpPr>
                <a:spLocks noChangeShapeType="1"/>
              </p:cNvSpPr>
              <p:nvPr/>
            </p:nvSpPr>
            <p:spPr bwMode="auto">
              <a:xfrm flipH="1">
                <a:off x="1432" y="2928"/>
                <a:ext cx="256" cy="0"/>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58" name="Oval 50"/>
              <p:cNvSpPr>
                <a:spLocks noChangeArrowheads="1"/>
              </p:cNvSpPr>
              <p:nvPr/>
            </p:nvSpPr>
            <p:spPr bwMode="auto">
              <a:xfrm>
                <a:off x="1256" y="3224"/>
                <a:ext cx="176" cy="176"/>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59" name="Rectangle 51"/>
              <p:cNvSpPr>
                <a:spLocks noChangeArrowheads="1"/>
              </p:cNvSpPr>
              <p:nvPr/>
            </p:nvSpPr>
            <p:spPr bwMode="auto">
              <a:xfrm>
                <a:off x="1247" y="3212"/>
                <a:ext cx="2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000000"/>
                    </a:solidFill>
                    <a:effectLst/>
                    <a:uLnTx/>
                    <a:uFillTx/>
                    <a:latin typeface="Arial" charset="0"/>
                    <a:ea typeface="宋体" charset="-122"/>
                  </a:rPr>
                  <a:t>=</a:t>
                </a:r>
                <a:endParaRPr kumimoji="0" lang="en-US" altLang="zh-CN" sz="2000" b="1" i="0" u="none" strike="noStrike" kern="0" cap="none" spc="0" normalizeH="0" baseline="0" noProof="0">
                  <a:ln>
                    <a:noFill/>
                  </a:ln>
                  <a:solidFill>
                    <a:srgbClr val="000000"/>
                  </a:solidFill>
                  <a:effectLst/>
                  <a:uLnTx/>
                  <a:uFillTx/>
                  <a:latin typeface="Arial" charset="0"/>
                  <a:ea typeface="宋体" charset="-122"/>
                </a:endParaRPr>
              </a:p>
            </p:txBody>
          </p:sp>
          <p:sp>
            <p:nvSpPr>
              <p:cNvPr id="60" name="Line 52"/>
              <p:cNvSpPr>
                <a:spLocks noChangeShapeType="1"/>
              </p:cNvSpPr>
              <p:nvPr/>
            </p:nvSpPr>
            <p:spPr bwMode="auto">
              <a:xfrm flipH="1">
                <a:off x="1432" y="3312"/>
                <a:ext cx="256" cy="0"/>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61" name="Oval 53"/>
              <p:cNvSpPr>
                <a:spLocks noChangeArrowheads="1"/>
              </p:cNvSpPr>
              <p:nvPr/>
            </p:nvSpPr>
            <p:spPr bwMode="auto">
              <a:xfrm>
                <a:off x="1016" y="3032"/>
                <a:ext cx="176" cy="176"/>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2" name="Rectangle 54"/>
              <p:cNvSpPr>
                <a:spLocks noChangeArrowheads="1"/>
              </p:cNvSpPr>
              <p:nvPr/>
            </p:nvSpPr>
            <p:spPr bwMode="auto">
              <a:xfrm>
                <a:off x="1020" y="3020"/>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000000"/>
                    </a:solidFill>
                    <a:effectLst/>
                    <a:uLnTx/>
                    <a:uFillTx/>
                    <a:latin typeface="Arial" charset="0"/>
                    <a:ea typeface="宋体" charset="-122"/>
                  </a:rPr>
                  <a:t>=</a:t>
                </a:r>
                <a:endParaRPr kumimoji="0" lang="en-US" altLang="zh-CN" sz="2000" b="1" i="0" u="none" strike="noStrike" kern="0" cap="none" spc="0" normalizeH="0" baseline="0" noProof="0">
                  <a:ln>
                    <a:noFill/>
                  </a:ln>
                  <a:solidFill>
                    <a:srgbClr val="000000"/>
                  </a:solidFill>
                  <a:effectLst/>
                  <a:uLnTx/>
                  <a:uFillTx/>
                  <a:latin typeface="Arial" charset="0"/>
                  <a:ea typeface="宋体" charset="-122"/>
                </a:endParaRPr>
              </a:p>
            </p:txBody>
          </p:sp>
          <p:sp>
            <p:nvSpPr>
              <p:cNvPr id="63" name="Line 55"/>
              <p:cNvSpPr>
                <a:spLocks noChangeShapeType="1"/>
              </p:cNvSpPr>
              <p:nvPr/>
            </p:nvSpPr>
            <p:spPr bwMode="auto">
              <a:xfrm flipH="1">
                <a:off x="1192" y="3120"/>
                <a:ext cx="496" cy="0"/>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64" name="Oval 56"/>
              <p:cNvSpPr>
                <a:spLocks noChangeArrowheads="1"/>
              </p:cNvSpPr>
              <p:nvPr/>
            </p:nvSpPr>
            <p:spPr bwMode="auto">
              <a:xfrm>
                <a:off x="1016" y="3416"/>
                <a:ext cx="176" cy="176"/>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5" name="Line 57"/>
              <p:cNvSpPr>
                <a:spLocks noChangeShapeType="1"/>
              </p:cNvSpPr>
              <p:nvPr/>
            </p:nvSpPr>
            <p:spPr bwMode="auto">
              <a:xfrm flipH="1">
                <a:off x="1192" y="3504"/>
                <a:ext cx="496" cy="0"/>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66" name="Rectangle 58"/>
              <p:cNvSpPr>
                <a:spLocks noChangeArrowheads="1"/>
              </p:cNvSpPr>
              <p:nvPr/>
            </p:nvSpPr>
            <p:spPr bwMode="auto">
              <a:xfrm>
                <a:off x="1020" y="3404"/>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000000"/>
                    </a:solidFill>
                    <a:effectLst/>
                    <a:uLnTx/>
                    <a:uFillTx/>
                    <a:latin typeface="Arial" charset="0"/>
                    <a:ea typeface="宋体" charset="-122"/>
                  </a:rPr>
                  <a:t>=</a:t>
                </a:r>
                <a:endParaRPr kumimoji="0" lang="en-US" altLang="zh-CN" sz="2000" b="1" i="0" u="none" strike="noStrike" kern="0" cap="none" spc="0" normalizeH="0" baseline="0" noProof="0">
                  <a:ln>
                    <a:noFill/>
                  </a:ln>
                  <a:solidFill>
                    <a:srgbClr val="000000"/>
                  </a:solidFill>
                  <a:effectLst/>
                  <a:uLnTx/>
                  <a:uFillTx/>
                  <a:latin typeface="Arial" charset="0"/>
                  <a:ea typeface="宋体" charset="-122"/>
                </a:endParaRPr>
              </a:p>
            </p:txBody>
          </p:sp>
          <p:sp>
            <p:nvSpPr>
              <p:cNvPr id="67" name="Line 59"/>
              <p:cNvSpPr>
                <a:spLocks noChangeShapeType="1"/>
              </p:cNvSpPr>
              <p:nvPr/>
            </p:nvSpPr>
            <p:spPr bwMode="auto">
              <a:xfrm>
                <a:off x="672" y="2404"/>
                <a:ext cx="0" cy="147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68" name="Line 60"/>
              <p:cNvSpPr>
                <a:spLocks noChangeShapeType="1"/>
              </p:cNvSpPr>
              <p:nvPr/>
            </p:nvSpPr>
            <p:spPr bwMode="auto">
              <a:xfrm>
                <a:off x="680" y="3504"/>
                <a:ext cx="320" cy="0"/>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69" name="Line 61"/>
              <p:cNvSpPr>
                <a:spLocks noChangeShapeType="1"/>
              </p:cNvSpPr>
              <p:nvPr/>
            </p:nvSpPr>
            <p:spPr bwMode="auto">
              <a:xfrm>
                <a:off x="680" y="3120"/>
                <a:ext cx="320" cy="0"/>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70" name="Line 62"/>
              <p:cNvSpPr>
                <a:spLocks noChangeShapeType="1"/>
              </p:cNvSpPr>
              <p:nvPr/>
            </p:nvSpPr>
            <p:spPr bwMode="auto">
              <a:xfrm>
                <a:off x="680" y="3312"/>
                <a:ext cx="560" cy="0"/>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71" name="Line 63"/>
              <p:cNvSpPr>
                <a:spLocks noChangeShapeType="1"/>
              </p:cNvSpPr>
              <p:nvPr/>
            </p:nvSpPr>
            <p:spPr bwMode="auto">
              <a:xfrm>
                <a:off x="680" y="2928"/>
                <a:ext cx="560" cy="0"/>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72" name="Oval 64"/>
              <p:cNvSpPr>
                <a:spLocks noChangeArrowheads="1"/>
              </p:cNvSpPr>
              <p:nvPr/>
            </p:nvSpPr>
            <p:spPr bwMode="auto">
              <a:xfrm>
                <a:off x="1016" y="3800"/>
                <a:ext cx="176" cy="176"/>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73" name="Line 65"/>
              <p:cNvSpPr>
                <a:spLocks noChangeShapeType="1"/>
              </p:cNvSpPr>
              <p:nvPr/>
            </p:nvSpPr>
            <p:spPr bwMode="auto">
              <a:xfrm flipH="1">
                <a:off x="1192" y="3888"/>
                <a:ext cx="496" cy="0"/>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74" name="Rectangle 66"/>
              <p:cNvSpPr>
                <a:spLocks noChangeArrowheads="1"/>
              </p:cNvSpPr>
              <p:nvPr/>
            </p:nvSpPr>
            <p:spPr bwMode="auto">
              <a:xfrm>
                <a:off x="1020" y="3788"/>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000000"/>
                    </a:solidFill>
                    <a:effectLst/>
                    <a:uLnTx/>
                    <a:uFillTx/>
                    <a:latin typeface="Arial" charset="0"/>
                    <a:ea typeface="宋体" charset="-122"/>
                  </a:rPr>
                  <a:t>=</a:t>
                </a:r>
                <a:endParaRPr kumimoji="0" lang="en-US" altLang="zh-CN" sz="2000" b="1" i="0" u="none" strike="noStrike" kern="0" cap="none" spc="0" normalizeH="0" baseline="0" noProof="0">
                  <a:ln>
                    <a:noFill/>
                  </a:ln>
                  <a:solidFill>
                    <a:srgbClr val="000000"/>
                  </a:solidFill>
                  <a:effectLst/>
                  <a:uLnTx/>
                  <a:uFillTx/>
                  <a:latin typeface="Arial" charset="0"/>
                  <a:ea typeface="宋体" charset="-122"/>
                </a:endParaRPr>
              </a:p>
            </p:txBody>
          </p:sp>
          <p:sp>
            <p:nvSpPr>
              <p:cNvPr id="75" name="Line 67"/>
              <p:cNvSpPr>
                <a:spLocks noChangeShapeType="1"/>
              </p:cNvSpPr>
              <p:nvPr/>
            </p:nvSpPr>
            <p:spPr bwMode="auto">
              <a:xfrm>
                <a:off x="680" y="3888"/>
                <a:ext cx="320" cy="0"/>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76" name="Line 68"/>
              <p:cNvSpPr>
                <a:spLocks noChangeShapeType="1"/>
              </p:cNvSpPr>
              <p:nvPr/>
            </p:nvSpPr>
            <p:spPr bwMode="auto">
              <a:xfrm>
                <a:off x="4848" y="2614"/>
                <a:ext cx="0" cy="21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charset="0"/>
                  <a:ea typeface="+mn-ea"/>
                </a:endParaRPr>
              </a:p>
            </p:txBody>
          </p:sp>
          <p:sp>
            <p:nvSpPr>
              <p:cNvPr id="77" name="Rectangle 69"/>
              <p:cNvSpPr>
                <a:spLocks noChangeArrowheads="1"/>
              </p:cNvSpPr>
              <p:nvPr/>
            </p:nvSpPr>
            <p:spPr bwMode="auto">
              <a:xfrm>
                <a:off x="1323" y="3587"/>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charset="-122"/>
                  </a:rPr>
                  <a:t>:</a:t>
                </a: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charset="-122"/>
                </a:endParaRPr>
              </a:p>
            </p:txBody>
          </p:sp>
        </p:grpSp>
      </p:grpSp>
      <p:sp>
        <p:nvSpPr>
          <p:cNvPr id="78" name="Text Box 72"/>
          <p:cNvSpPr txBox="1">
            <a:spLocks noChangeArrowheads="1"/>
          </p:cNvSpPr>
          <p:nvPr/>
        </p:nvSpPr>
        <p:spPr bwMode="auto">
          <a:xfrm>
            <a:off x="971550" y="3176538"/>
            <a:ext cx="3195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zh-CN" altLang="en-US" sz="2000" b="1">
                <a:solidFill>
                  <a:srgbClr val="FF0000"/>
                </a:solidFill>
                <a:ea typeface="黑体" pitchFamily="2" charset="-122"/>
              </a:rPr>
              <a:t>问题：需要多少个比较器？</a:t>
            </a:r>
            <a:endParaRPr kumimoji="1" lang="zh-CN" altLang="en-US" sz="2000" b="1">
              <a:solidFill>
                <a:srgbClr val="FF0000"/>
              </a:solidFill>
              <a:ea typeface="黑体" pitchFamily="2" charset="-122"/>
            </a:endParaRPr>
          </a:p>
        </p:txBody>
      </p:sp>
      <p:sp>
        <p:nvSpPr>
          <p:cNvPr id="79" name="Text Box 74"/>
          <p:cNvSpPr txBox="1">
            <a:spLocks noChangeArrowheads="1"/>
          </p:cNvSpPr>
          <p:nvPr/>
        </p:nvSpPr>
        <p:spPr bwMode="auto">
          <a:xfrm>
            <a:off x="3986213" y="3176538"/>
            <a:ext cx="2114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zh-CN" altLang="en-US" sz="1800" b="1">
                <a:solidFill>
                  <a:srgbClr val="0000FF"/>
                </a:solidFill>
                <a:ea typeface="黑体" pitchFamily="2" charset="-122"/>
              </a:rPr>
              <a:t>每行一个比较器！</a:t>
            </a:r>
            <a:endParaRPr kumimoji="1" lang="zh-CN" altLang="en-US" sz="1800" b="1">
              <a:solidFill>
                <a:srgbClr val="0000FF"/>
              </a:solidFill>
              <a:ea typeface="黑体"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7.6.3 Cache</a:t>
            </a:r>
            <a:r>
              <a:rPr lang="zh-CN" altLang="en-US" dirty="0"/>
              <a:t>行和主存块之间的映射方式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3. </a:t>
            </a:r>
            <a:r>
              <a:rPr lang="zh-CN" altLang="en-US" sz="2200" b="1" dirty="0">
                <a:solidFill>
                  <a:srgbClr val="063DE8"/>
                </a:solidFill>
                <a:latin typeface="Comic Sans MS" pitchFamily="2" charset="0"/>
                <a:ea typeface="微软雅黑" pitchFamily="34" charset="-122"/>
              </a:rPr>
              <a:t>组相联映射</a:t>
            </a:r>
            <a:endParaRPr lang="zh-CN" altLang="en-US" sz="2200" b="1" dirty="0">
              <a:solidFill>
                <a:srgbClr val="063DE8"/>
              </a:solidFill>
              <a:latin typeface="Comic Sans MS" pitchFamily="2" charset="0"/>
              <a:ea typeface="微软雅黑" pitchFamily="34" charset="-122"/>
            </a:endParaRPr>
          </a:p>
        </p:txBody>
      </p:sp>
      <p:sp>
        <p:nvSpPr>
          <p:cNvPr id="7" name="矩形 6"/>
          <p:cNvSpPr/>
          <p:nvPr/>
        </p:nvSpPr>
        <p:spPr>
          <a:xfrm>
            <a:off x="125798" y="1500085"/>
            <a:ext cx="8550657" cy="2677656"/>
          </a:xfrm>
          <a:prstGeom prst="rect">
            <a:avLst/>
          </a:prstGeom>
        </p:spPr>
        <p:txBody>
          <a:bodyPr wrap="square">
            <a:spAutoFit/>
          </a:bodyPr>
          <a:lstStyle/>
          <a:p>
            <a:pPr eaLnBrk="1" hangingPunct="1">
              <a:lnSpc>
                <a:spcPct val="120000"/>
              </a:lnSpc>
            </a:pPr>
            <a:r>
              <a:rPr lang="zh-CN" altLang="en-US" sz="2000" b="1" dirty="0">
                <a:latin typeface="Comic Sans MS" pitchFamily="2" charset="0"/>
                <a:ea typeface="微软雅黑" pitchFamily="34" charset="-122"/>
                <a:hlinkClick r:id="" action="ppaction://hlinkshowjump?jump=nextslide"/>
              </a:rPr>
              <a:t>组相联映射</a:t>
            </a:r>
            <a:r>
              <a:rPr lang="zh-CN" altLang="en-US" sz="2000" b="1" dirty="0">
                <a:latin typeface="Comic Sans MS" pitchFamily="2" charset="0"/>
                <a:ea typeface="微软雅黑" pitchFamily="34" charset="-122"/>
              </a:rPr>
              <a:t>结合直接映射和全相联映射的特点</a:t>
            </a:r>
            <a:endParaRPr lang="zh-CN" altLang="en-US" sz="2000" b="1" dirty="0">
              <a:latin typeface="Comic Sans MS" pitchFamily="2" charset="0"/>
              <a:ea typeface="微软雅黑" pitchFamily="34" charset="-122"/>
            </a:endParaRPr>
          </a:p>
          <a:p>
            <a:pPr marL="342900" indent="-342900" eaLnBrk="1" hangingPunct="1">
              <a:lnSpc>
                <a:spcPct val="120000"/>
              </a:lnSpc>
              <a:buFont typeface="Wingdings" charset="2"/>
              <a:buChar char="Ø"/>
            </a:pPr>
            <a:r>
              <a:rPr lang="zh-CN" altLang="en-US" sz="2000" dirty="0">
                <a:latin typeface="Comic Sans MS" pitchFamily="2" charset="0"/>
                <a:ea typeface="微软雅黑" pitchFamily="34" charset="-122"/>
              </a:rPr>
              <a:t>将</a:t>
            </a:r>
            <a:r>
              <a:rPr lang="en-US" altLang="zh-CN" sz="2000" dirty="0">
                <a:latin typeface="Comic Sans MS" pitchFamily="2" charset="0"/>
                <a:ea typeface="微软雅黑" pitchFamily="34" charset="-122"/>
              </a:rPr>
              <a:t>Cache</a:t>
            </a:r>
            <a:r>
              <a:rPr lang="zh-CN" altLang="en-US" sz="2000" dirty="0">
                <a:latin typeface="Comic Sans MS" pitchFamily="2" charset="0"/>
                <a:ea typeface="微软雅黑" pitchFamily="34" charset="-122"/>
              </a:rPr>
              <a:t>所有行分组，把主存块映射到</a:t>
            </a:r>
            <a:r>
              <a:rPr lang="en-US" altLang="zh-CN" sz="2000" dirty="0">
                <a:latin typeface="Comic Sans MS" pitchFamily="2" charset="0"/>
                <a:ea typeface="微软雅黑" pitchFamily="34" charset="-122"/>
              </a:rPr>
              <a:t>Cache</a:t>
            </a:r>
            <a:r>
              <a:rPr lang="zh-CN" altLang="en-US" sz="2000" dirty="0">
                <a:latin typeface="Comic Sans MS" pitchFamily="2" charset="0"/>
                <a:ea typeface="微软雅黑" pitchFamily="34" charset="-122"/>
              </a:rPr>
              <a:t>固定组的任一行中。也即：组间模映射、组内全映射。映射关系为：</a:t>
            </a:r>
            <a:endParaRPr lang="zh-CN" altLang="en-US" sz="2000" dirty="0">
              <a:latin typeface="Comic Sans MS" pitchFamily="2" charset="0"/>
              <a:ea typeface="微软雅黑" pitchFamily="34" charset="-122"/>
            </a:endParaRPr>
          </a:p>
          <a:p>
            <a:pPr eaLnBrk="1" hangingPunct="1">
              <a:lnSpc>
                <a:spcPct val="120000"/>
              </a:lnSpc>
              <a:buFontTx/>
              <a:buNone/>
            </a:pPr>
            <a:r>
              <a:rPr lang="en-US" altLang="zh-CN" sz="2000" dirty="0">
                <a:latin typeface="Comic Sans MS" pitchFamily="2" charset="0"/>
                <a:ea typeface="微软雅黑" pitchFamily="34" charset="-122"/>
              </a:rPr>
              <a:t>     </a:t>
            </a:r>
            <a:r>
              <a:rPr lang="en-US" altLang="zh-CN" sz="2000" dirty="0">
                <a:solidFill>
                  <a:srgbClr val="FF0000"/>
                </a:solidFill>
                <a:latin typeface="Comic Sans MS" pitchFamily="2" charset="0"/>
                <a:ea typeface="微软雅黑" pitchFamily="34" charset="-122"/>
              </a:rPr>
              <a:t>Cache</a:t>
            </a:r>
            <a:r>
              <a:rPr lang="zh-CN" altLang="en-US" sz="2000" dirty="0">
                <a:solidFill>
                  <a:srgbClr val="FF0000"/>
                </a:solidFill>
                <a:latin typeface="Comic Sans MS" pitchFamily="2" charset="0"/>
                <a:ea typeface="微软雅黑" pitchFamily="34" charset="-122"/>
              </a:rPr>
              <a:t>组号</a:t>
            </a:r>
            <a:r>
              <a:rPr lang="en-US" altLang="zh-CN" sz="2000" dirty="0">
                <a:solidFill>
                  <a:srgbClr val="FF0000"/>
                </a:solidFill>
                <a:latin typeface="Comic Sans MS" pitchFamily="2" charset="0"/>
                <a:ea typeface="微软雅黑" pitchFamily="34" charset="-122"/>
              </a:rPr>
              <a:t>=</a:t>
            </a:r>
            <a:r>
              <a:rPr lang="zh-CN" altLang="en-US" sz="2000" dirty="0">
                <a:solidFill>
                  <a:srgbClr val="FF0000"/>
                </a:solidFill>
                <a:latin typeface="Comic Sans MS" pitchFamily="2" charset="0"/>
                <a:ea typeface="微软雅黑" pitchFamily="34" charset="-122"/>
              </a:rPr>
              <a:t>主存块号 </a:t>
            </a:r>
            <a:r>
              <a:rPr lang="en-US" altLang="zh-CN" sz="2000" dirty="0">
                <a:solidFill>
                  <a:srgbClr val="FF0000"/>
                </a:solidFill>
                <a:latin typeface="Comic Sans MS" pitchFamily="2" charset="0"/>
                <a:ea typeface="微软雅黑" pitchFamily="34" charset="-122"/>
              </a:rPr>
              <a:t>mod Cache</a:t>
            </a:r>
            <a:r>
              <a:rPr lang="zh-CN" altLang="en-US" sz="2000" dirty="0">
                <a:solidFill>
                  <a:srgbClr val="FF0000"/>
                </a:solidFill>
                <a:latin typeface="Comic Sans MS" pitchFamily="2" charset="0"/>
                <a:ea typeface="微软雅黑" pitchFamily="34" charset="-122"/>
              </a:rPr>
              <a:t>组数</a:t>
            </a:r>
            <a:endParaRPr lang="zh-CN" altLang="en-US" sz="2000" dirty="0">
              <a:solidFill>
                <a:srgbClr val="FF0000"/>
              </a:solidFill>
              <a:latin typeface="Comic Sans MS" pitchFamily="2" charset="0"/>
              <a:ea typeface="微软雅黑" pitchFamily="34" charset="-122"/>
            </a:endParaRPr>
          </a:p>
          <a:p>
            <a:pPr eaLnBrk="1" hangingPunct="1">
              <a:lnSpc>
                <a:spcPct val="120000"/>
              </a:lnSpc>
              <a:buFontTx/>
              <a:buNone/>
            </a:pPr>
            <a:r>
              <a:rPr lang="zh-CN" altLang="en-US" sz="2000" dirty="0">
                <a:solidFill>
                  <a:srgbClr val="FF0000"/>
                </a:solidFill>
                <a:latin typeface="Comic Sans MS" pitchFamily="2" charset="0"/>
                <a:ea typeface="微软雅黑" pitchFamily="34" charset="-122"/>
              </a:rPr>
              <a:t>     举例：假定</a:t>
            </a:r>
            <a:r>
              <a:rPr lang="en-US" altLang="zh-CN" sz="2000" dirty="0">
                <a:solidFill>
                  <a:srgbClr val="FF0000"/>
                </a:solidFill>
                <a:latin typeface="Comic Sans MS" pitchFamily="2" charset="0"/>
                <a:ea typeface="微软雅黑" pitchFamily="34" charset="-122"/>
              </a:rPr>
              <a:t>Cache</a:t>
            </a:r>
            <a:r>
              <a:rPr lang="zh-CN" altLang="en-US" sz="2000" dirty="0">
                <a:solidFill>
                  <a:srgbClr val="FF0000"/>
                </a:solidFill>
                <a:latin typeface="Comic Sans MS" pitchFamily="2" charset="0"/>
                <a:ea typeface="微软雅黑" pitchFamily="34" charset="-122"/>
              </a:rPr>
              <a:t>划分为：8</a:t>
            </a:r>
            <a:r>
              <a:rPr lang="en-US" altLang="zh-CN" sz="2000" dirty="0">
                <a:solidFill>
                  <a:srgbClr val="FF0000"/>
                </a:solidFill>
                <a:latin typeface="Comic Sans MS" pitchFamily="2" charset="0"/>
                <a:ea typeface="微软雅黑" pitchFamily="34" charset="-122"/>
              </a:rPr>
              <a:t>K</a:t>
            </a:r>
            <a:r>
              <a:rPr lang="zh-CN" altLang="en-US" sz="2000" dirty="0">
                <a:solidFill>
                  <a:srgbClr val="FF0000"/>
                </a:solidFill>
                <a:latin typeface="Comic Sans MS" pitchFamily="2" charset="0"/>
                <a:ea typeface="微软雅黑" pitchFamily="34" charset="-122"/>
              </a:rPr>
              <a:t>字=8组</a:t>
            </a:r>
            <a:r>
              <a:rPr lang="en-US" altLang="zh-CN" sz="2000" dirty="0">
                <a:solidFill>
                  <a:srgbClr val="FF0000"/>
                </a:solidFill>
                <a:latin typeface="Comic Sans MS" pitchFamily="2" charset="0"/>
                <a:ea typeface="微软雅黑" pitchFamily="34" charset="-122"/>
              </a:rPr>
              <a:t>x2</a:t>
            </a:r>
            <a:r>
              <a:rPr lang="zh-CN" altLang="en-US" sz="2000" dirty="0">
                <a:solidFill>
                  <a:srgbClr val="FF0000"/>
                </a:solidFill>
                <a:latin typeface="Comic Sans MS" pitchFamily="2" charset="0"/>
                <a:ea typeface="微软雅黑" pitchFamily="34" charset="-122"/>
              </a:rPr>
              <a:t>行</a:t>
            </a:r>
            <a:r>
              <a:rPr lang="en-US" altLang="zh-CN" sz="2000" dirty="0">
                <a:solidFill>
                  <a:srgbClr val="FF0000"/>
                </a:solidFill>
                <a:latin typeface="Comic Sans MS" pitchFamily="2" charset="0"/>
                <a:ea typeface="微软雅黑" pitchFamily="34" charset="-122"/>
              </a:rPr>
              <a:t>/</a:t>
            </a:r>
            <a:r>
              <a:rPr lang="zh-CN" altLang="en-US" sz="2000" dirty="0">
                <a:solidFill>
                  <a:srgbClr val="FF0000"/>
                </a:solidFill>
                <a:latin typeface="Comic Sans MS" pitchFamily="2" charset="0"/>
                <a:ea typeface="微软雅黑" pitchFamily="34" charset="-122"/>
              </a:rPr>
              <a:t>组</a:t>
            </a:r>
            <a:r>
              <a:rPr lang="en-US" altLang="zh-CN" sz="2000" dirty="0">
                <a:solidFill>
                  <a:srgbClr val="FF0000"/>
                </a:solidFill>
                <a:latin typeface="Comic Sans MS" pitchFamily="2" charset="0"/>
                <a:ea typeface="微软雅黑" pitchFamily="34" charset="-122"/>
              </a:rPr>
              <a:t>x512</a:t>
            </a:r>
            <a:r>
              <a:rPr lang="zh-CN" altLang="en-US" sz="2000" dirty="0">
                <a:solidFill>
                  <a:srgbClr val="FF0000"/>
                </a:solidFill>
                <a:latin typeface="Comic Sans MS" pitchFamily="2" charset="0"/>
                <a:ea typeface="微软雅黑" pitchFamily="34" charset="-122"/>
              </a:rPr>
              <a:t>字/行</a:t>
            </a:r>
            <a:endParaRPr lang="zh-CN" altLang="en-US" sz="2000" dirty="0">
              <a:solidFill>
                <a:srgbClr val="FF0000"/>
              </a:solidFill>
              <a:latin typeface="Comic Sans MS" pitchFamily="2" charset="0"/>
              <a:ea typeface="微软雅黑" pitchFamily="34" charset="-122"/>
            </a:endParaRPr>
          </a:p>
          <a:p>
            <a:pPr eaLnBrk="1" hangingPunct="1">
              <a:lnSpc>
                <a:spcPct val="120000"/>
              </a:lnSpc>
              <a:buFontTx/>
              <a:buNone/>
            </a:pPr>
            <a:r>
              <a:rPr lang="en-US" altLang="zh-CN" sz="2000" dirty="0">
                <a:solidFill>
                  <a:srgbClr val="FF0000"/>
                </a:solidFill>
                <a:latin typeface="Comic Sans MS" pitchFamily="2" charset="0"/>
                <a:ea typeface="微软雅黑" pitchFamily="34" charset="-122"/>
              </a:rPr>
              <a:t>                 4=100 mod 8</a:t>
            </a:r>
            <a:endParaRPr lang="en-US" altLang="zh-CN" sz="2000" dirty="0">
              <a:solidFill>
                <a:srgbClr val="FF0000"/>
              </a:solidFill>
              <a:latin typeface="Comic Sans MS" pitchFamily="2" charset="0"/>
              <a:ea typeface="微软雅黑" pitchFamily="34" charset="-122"/>
            </a:endParaRPr>
          </a:p>
          <a:p>
            <a:pPr eaLnBrk="1" hangingPunct="1">
              <a:lnSpc>
                <a:spcPct val="120000"/>
              </a:lnSpc>
              <a:buFontTx/>
              <a:buNone/>
            </a:pPr>
            <a:r>
              <a:rPr lang="en-US" altLang="zh-CN" sz="2000" dirty="0">
                <a:solidFill>
                  <a:srgbClr val="FF0000"/>
                </a:solidFill>
                <a:latin typeface="Comic Sans MS" pitchFamily="2" charset="0"/>
                <a:ea typeface="微软雅黑" pitchFamily="34" charset="-122"/>
              </a:rPr>
              <a:t>     (</a:t>
            </a:r>
            <a:r>
              <a:rPr lang="zh-CN" altLang="en-US" sz="2000" dirty="0">
                <a:solidFill>
                  <a:srgbClr val="FF0000"/>
                </a:solidFill>
                <a:latin typeface="Comic Sans MS" pitchFamily="2" charset="0"/>
                <a:ea typeface="微软雅黑" pitchFamily="34" charset="-122"/>
              </a:rPr>
              <a:t>主存第100块应映射到</a:t>
            </a:r>
            <a:r>
              <a:rPr lang="en-US" altLang="zh-CN" sz="2000" dirty="0">
                <a:solidFill>
                  <a:srgbClr val="FF0000"/>
                </a:solidFill>
                <a:latin typeface="Comic Sans MS" pitchFamily="2" charset="0"/>
                <a:ea typeface="微软雅黑" pitchFamily="34" charset="-122"/>
              </a:rPr>
              <a:t>Cache</a:t>
            </a:r>
            <a:r>
              <a:rPr lang="zh-CN" altLang="en-US" sz="2000" dirty="0">
                <a:solidFill>
                  <a:srgbClr val="FF0000"/>
                </a:solidFill>
                <a:latin typeface="Comic Sans MS" pitchFamily="2" charset="0"/>
                <a:ea typeface="微软雅黑" pitchFamily="34" charset="-122"/>
              </a:rPr>
              <a:t>的第4组的任意行中。)</a:t>
            </a:r>
            <a:endParaRPr lang="zh-CN" altLang="en-US" sz="2000" dirty="0">
              <a:latin typeface="Comic Sans MS" pitchFamily="2" charset="0"/>
            </a:endParaRPr>
          </a:p>
        </p:txBody>
      </p:sp>
      <p:sp>
        <p:nvSpPr>
          <p:cNvPr id="10" name="Rectangle 4"/>
          <p:cNvSpPr>
            <a:spLocks noChangeArrowheads="1"/>
          </p:cNvSpPr>
          <p:nvPr/>
        </p:nvSpPr>
        <p:spPr bwMode="auto">
          <a:xfrm>
            <a:off x="107504" y="4195431"/>
            <a:ext cx="8415337"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indent="0" eaLnBrk="1" hangingPunct="1">
              <a:lnSpc>
                <a:spcPct val="90000"/>
              </a:lnSpc>
              <a:spcBef>
                <a:spcPct val="70000"/>
              </a:spcBef>
              <a:buClr>
                <a:schemeClr val="tx1"/>
              </a:buClr>
              <a:buSzPct val="80000"/>
            </a:pPr>
            <a:r>
              <a:rPr kumimoji="1" lang="zh-CN" altLang="en-US" sz="2000" b="1" dirty="0">
                <a:latin typeface="微软雅黑" pitchFamily="34" charset="-122"/>
                <a:ea typeface="微软雅黑" pitchFamily="34" charset="-122"/>
              </a:rPr>
              <a:t>特点：</a:t>
            </a:r>
            <a:endParaRPr kumimoji="1" lang="zh-CN" altLang="en-US" sz="2000" b="1" dirty="0">
              <a:latin typeface="微软雅黑" pitchFamily="34" charset="-122"/>
              <a:ea typeface="微软雅黑" pitchFamily="34" charset="-122"/>
            </a:endParaRPr>
          </a:p>
          <a:p>
            <a:pPr marL="400050">
              <a:lnSpc>
                <a:spcPct val="115000"/>
              </a:lnSpc>
              <a:spcBef>
                <a:spcPct val="30000"/>
              </a:spcBef>
              <a:buFont typeface="Wingdings" charset="2"/>
              <a:buChar char="Ø"/>
            </a:pPr>
            <a:r>
              <a:rPr kumimoji="1" lang="zh-CN" altLang="en-US" sz="2000" dirty="0">
                <a:solidFill>
                  <a:srgbClr val="000099"/>
                </a:solidFill>
                <a:latin typeface="微软雅黑" pitchFamily="34" charset="-122"/>
                <a:ea typeface="微软雅黑" pitchFamily="34" charset="-122"/>
              </a:rPr>
              <a:t>结合直接映射和全相联映射的优点。当</a:t>
            </a:r>
            <a:r>
              <a:rPr kumimoji="1" lang="en-US" altLang="zh-CN" sz="2000" dirty="0">
                <a:solidFill>
                  <a:srgbClr val="000099"/>
                </a:solidFill>
                <a:latin typeface="微软雅黑" pitchFamily="34" charset="-122"/>
                <a:ea typeface="微软雅黑" pitchFamily="34" charset="-122"/>
              </a:rPr>
              <a:t>Cache</a:t>
            </a:r>
            <a:r>
              <a:rPr kumimoji="1" lang="zh-CN" altLang="en-US" sz="2000" dirty="0">
                <a:solidFill>
                  <a:srgbClr val="000099"/>
                </a:solidFill>
                <a:latin typeface="微软雅黑" pitchFamily="34" charset="-122"/>
                <a:ea typeface="微软雅黑" pitchFamily="34" charset="-122"/>
              </a:rPr>
              <a:t>组数为1时，变为全相联映射；当每组只有一个槽时，变为直接映射。</a:t>
            </a:r>
            <a:endParaRPr kumimoji="1" lang="zh-CN" altLang="en-US" sz="2000" dirty="0">
              <a:solidFill>
                <a:srgbClr val="000099"/>
              </a:solidFill>
              <a:latin typeface="微软雅黑" pitchFamily="34" charset="-122"/>
              <a:ea typeface="微软雅黑" pitchFamily="34" charset="-122"/>
            </a:endParaRPr>
          </a:p>
          <a:p>
            <a:pPr marL="400050">
              <a:lnSpc>
                <a:spcPct val="115000"/>
              </a:lnSpc>
              <a:spcBef>
                <a:spcPct val="30000"/>
              </a:spcBef>
              <a:buFont typeface="Wingdings" charset="2"/>
              <a:buChar char="Ø"/>
            </a:pPr>
            <a:r>
              <a:rPr kumimoji="1" lang="zh-CN" altLang="en-US" sz="2000" dirty="0">
                <a:solidFill>
                  <a:srgbClr val="000099"/>
                </a:solidFill>
                <a:latin typeface="微软雅黑" pitchFamily="34" charset="-122"/>
                <a:ea typeface="微软雅黑" pitchFamily="34" charset="-122"/>
              </a:rPr>
              <a:t>每组</a:t>
            </a:r>
            <a:r>
              <a:rPr kumimoji="1" lang="en-US" altLang="zh-CN" sz="2000" dirty="0">
                <a:solidFill>
                  <a:srgbClr val="000099"/>
                </a:solidFill>
                <a:latin typeface="微软雅黑" pitchFamily="34" charset="-122"/>
                <a:ea typeface="微软雅黑" pitchFamily="34" charset="-122"/>
              </a:rPr>
              <a:t>2</a:t>
            </a:r>
            <a:r>
              <a:rPr kumimoji="1" lang="zh-CN" altLang="en-US" sz="2000" dirty="0">
                <a:solidFill>
                  <a:srgbClr val="000099"/>
                </a:solidFill>
                <a:latin typeface="微软雅黑" pitchFamily="34" charset="-122"/>
                <a:ea typeface="微软雅黑" pitchFamily="34" charset="-122"/>
              </a:rPr>
              <a:t>或</a:t>
            </a:r>
            <a:r>
              <a:rPr kumimoji="1" lang="en-US" altLang="zh-CN" sz="2000" dirty="0">
                <a:solidFill>
                  <a:srgbClr val="000099"/>
                </a:solidFill>
                <a:latin typeface="微软雅黑" pitchFamily="34" charset="-122"/>
                <a:ea typeface="微软雅黑" pitchFamily="34" charset="-122"/>
              </a:rPr>
              <a:t>4</a:t>
            </a:r>
            <a:r>
              <a:rPr kumimoji="1" lang="zh-CN" altLang="en-US" sz="2000" dirty="0">
                <a:solidFill>
                  <a:srgbClr val="000099"/>
                </a:solidFill>
                <a:latin typeface="微软雅黑" pitchFamily="34" charset="-122"/>
                <a:ea typeface="微软雅黑" pitchFamily="34" charset="-122"/>
              </a:rPr>
              <a:t>行（称为2</a:t>
            </a:r>
            <a:r>
              <a:rPr kumimoji="1" lang="en-US" altLang="zh-CN" sz="2000" dirty="0">
                <a:solidFill>
                  <a:srgbClr val="000099"/>
                </a:solidFill>
                <a:latin typeface="微软雅黑" pitchFamily="34" charset="-122"/>
                <a:ea typeface="微软雅黑" pitchFamily="34" charset="-122"/>
              </a:rPr>
              <a:t>-</a:t>
            </a:r>
            <a:r>
              <a:rPr kumimoji="1" lang="zh-CN" altLang="en-US" sz="2000" dirty="0">
                <a:solidFill>
                  <a:srgbClr val="000099"/>
                </a:solidFill>
                <a:latin typeface="微软雅黑" pitchFamily="34" charset="-122"/>
                <a:ea typeface="微软雅黑" pitchFamily="34" charset="-122"/>
              </a:rPr>
              <a:t>路或</a:t>
            </a:r>
            <a:r>
              <a:rPr kumimoji="1" lang="en-US" altLang="zh-CN" sz="2000" dirty="0">
                <a:solidFill>
                  <a:srgbClr val="000099"/>
                </a:solidFill>
                <a:latin typeface="微软雅黑" pitchFamily="34" charset="-122"/>
                <a:ea typeface="微软雅黑" pitchFamily="34" charset="-122"/>
              </a:rPr>
              <a:t>4-</a:t>
            </a:r>
            <a:r>
              <a:rPr kumimoji="1" lang="zh-CN" altLang="en-US" sz="2000" dirty="0">
                <a:solidFill>
                  <a:srgbClr val="000099"/>
                </a:solidFill>
                <a:latin typeface="微软雅黑" pitchFamily="34" charset="-122"/>
                <a:ea typeface="微软雅黑" pitchFamily="34" charset="-122"/>
              </a:rPr>
              <a:t>路组相联）较常用。通常每组4行以上很少用。在较大容量的</a:t>
            </a:r>
            <a:r>
              <a:rPr kumimoji="1" lang="en-US" altLang="zh-CN" sz="2000" dirty="0">
                <a:solidFill>
                  <a:srgbClr val="000099"/>
                </a:solidFill>
                <a:latin typeface="微软雅黑" pitchFamily="34" charset="-122"/>
                <a:ea typeface="微软雅黑" pitchFamily="34" charset="-122"/>
              </a:rPr>
              <a:t>L2 </a:t>
            </a:r>
            <a:r>
              <a:rPr kumimoji="1" lang="en-US" altLang="zh-CN" sz="2000" dirty="0" err="1">
                <a:solidFill>
                  <a:srgbClr val="000099"/>
                </a:solidFill>
                <a:latin typeface="微软雅黑" pitchFamily="34" charset="-122"/>
                <a:ea typeface="微软雅黑" pitchFamily="34" charset="-122"/>
              </a:rPr>
              <a:t>Cahce</a:t>
            </a:r>
            <a:r>
              <a:rPr kumimoji="1" lang="zh-CN" altLang="en-US" sz="2000" dirty="0">
                <a:solidFill>
                  <a:srgbClr val="000099"/>
                </a:solidFill>
                <a:latin typeface="微软雅黑" pitchFamily="34" charset="-122"/>
                <a:ea typeface="微软雅黑" pitchFamily="34" charset="-122"/>
              </a:rPr>
              <a:t>和</a:t>
            </a:r>
            <a:r>
              <a:rPr kumimoji="1" lang="en-US" altLang="zh-CN" sz="2000" dirty="0">
                <a:solidFill>
                  <a:srgbClr val="000099"/>
                </a:solidFill>
                <a:latin typeface="微软雅黑" pitchFamily="34" charset="-122"/>
                <a:ea typeface="微软雅黑" pitchFamily="34" charset="-122"/>
              </a:rPr>
              <a:t>L3 </a:t>
            </a:r>
            <a:r>
              <a:rPr kumimoji="1" lang="en-US" altLang="zh-CN" sz="2000" dirty="0" err="1">
                <a:solidFill>
                  <a:srgbClr val="000099"/>
                </a:solidFill>
                <a:latin typeface="微软雅黑" pitchFamily="34" charset="-122"/>
                <a:ea typeface="微软雅黑" pitchFamily="34" charset="-122"/>
              </a:rPr>
              <a:t>Cahce</a:t>
            </a:r>
            <a:r>
              <a:rPr kumimoji="1" lang="zh-CN" altLang="en-US" sz="2000" dirty="0">
                <a:solidFill>
                  <a:srgbClr val="000099"/>
                </a:solidFill>
                <a:latin typeface="微软雅黑" pitchFamily="34" charset="-122"/>
                <a:ea typeface="微软雅黑" pitchFamily="34" charset="-122"/>
              </a:rPr>
              <a:t>中使用</a:t>
            </a:r>
            <a:r>
              <a:rPr kumimoji="1" lang="en-US" altLang="zh-CN" sz="2000" dirty="0">
                <a:solidFill>
                  <a:srgbClr val="000099"/>
                </a:solidFill>
                <a:latin typeface="微软雅黑" pitchFamily="34" charset="-122"/>
                <a:ea typeface="微软雅黑" pitchFamily="34" charset="-122"/>
              </a:rPr>
              <a:t>4-</a:t>
            </a:r>
            <a:r>
              <a:rPr kumimoji="1" lang="zh-CN" altLang="en-US" sz="2000" dirty="0">
                <a:solidFill>
                  <a:srgbClr val="000099"/>
                </a:solidFill>
                <a:latin typeface="微软雅黑" pitchFamily="34" charset="-122"/>
                <a:ea typeface="微软雅黑" pitchFamily="34" charset="-122"/>
              </a:rPr>
              <a:t>路以上</a:t>
            </a:r>
            <a:r>
              <a:rPr kumimoji="1" lang="zh-CN" altLang="en-US" sz="2000" b="1" dirty="0">
                <a:solidFill>
                  <a:srgbClr val="000099"/>
                </a:solidFill>
                <a:latin typeface="微软雅黑" pitchFamily="34" charset="-122"/>
                <a:ea typeface="微软雅黑" pitchFamily="34" charset="-122"/>
              </a:rPr>
              <a:t>。</a:t>
            </a:r>
            <a:endParaRPr kumimoji="1" lang="zh-CN" altLang="en-US" sz="2000" b="1" dirty="0">
              <a:solidFill>
                <a:srgbClr val="000099"/>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a:xfrm>
            <a:off x="8310562" y="6456588"/>
            <a:ext cx="627285" cy="365125"/>
          </a:xfrm>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pic>
        <p:nvPicPr>
          <p:cNvPr id="7" name="Picture 3" descr="Cache组相联映象的组织示意图_修改"/>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62263" y="200744"/>
            <a:ext cx="6119812"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206375" y="3036019"/>
            <a:ext cx="21161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zh-CN" altLang="en-US" sz="2000" b="1">
                <a:solidFill>
                  <a:srgbClr val="0000FF"/>
                </a:solidFill>
                <a:ea typeface="黑体" pitchFamily="2" charset="-122"/>
                <a:cs typeface="Arial" charset="0"/>
              </a:rPr>
              <a:t>指出对应行取自哪个主存组群</a:t>
            </a:r>
            <a:endParaRPr kumimoji="1" lang="zh-CN" altLang="en-US" sz="2000" b="1">
              <a:solidFill>
                <a:srgbClr val="0000FF"/>
              </a:solidFill>
              <a:ea typeface="黑体" pitchFamily="2" charset="-122"/>
              <a:cs typeface="Arial" charset="0"/>
            </a:endParaRPr>
          </a:p>
          <a:p>
            <a:pPr>
              <a:spcBef>
                <a:spcPct val="50000"/>
              </a:spcBef>
            </a:pPr>
            <a:r>
              <a:rPr kumimoji="1" lang="zh-CN" altLang="en-US" sz="2000" b="1">
                <a:solidFill>
                  <a:srgbClr val="0000FF"/>
                </a:solidFill>
                <a:ea typeface="黑体" pitchFamily="2" charset="-122"/>
                <a:cs typeface="Arial" charset="0"/>
              </a:rPr>
              <a:t>指出对应地址位于哪个主存组群中</a:t>
            </a:r>
            <a:endParaRPr kumimoji="1" lang="zh-CN" altLang="en-US" sz="2000" b="1">
              <a:solidFill>
                <a:srgbClr val="0000FF"/>
              </a:solidFill>
              <a:ea typeface="黑体" pitchFamily="2" charset="-122"/>
              <a:cs typeface="Arial" charset="0"/>
            </a:endParaRPr>
          </a:p>
        </p:txBody>
      </p:sp>
      <p:sp>
        <p:nvSpPr>
          <p:cNvPr id="9" name="Line 6"/>
          <p:cNvSpPr>
            <a:spLocks noChangeShapeType="1"/>
          </p:cNvSpPr>
          <p:nvPr/>
        </p:nvSpPr>
        <p:spPr bwMode="auto">
          <a:xfrm flipV="1">
            <a:off x="2232025" y="2359744"/>
            <a:ext cx="1260475" cy="720725"/>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a:solidFill>
                <a:srgbClr val="000000"/>
              </a:solidFill>
              <a:latin typeface="Arial" charset="0"/>
              <a:ea typeface="+mn-ea"/>
            </a:endParaRPr>
          </a:p>
        </p:txBody>
      </p:sp>
      <p:sp>
        <p:nvSpPr>
          <p:cNvPr id="10" name="Line 7"/>
          <p:cNvSpPr>
            <a:spLocks noChangeShapeType="1"/>
          </p:cNvSpPr>
          <p:nvPr/>
        </p:nvSpPr>
        <p:spPr bwMode="auto">
          <a:xfrm>
            <a:off x="2154238" y="4131394"/>
            <a:ext cx="1112837" cy="749300"/>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a:solidFill>
                <a:srgbClr val="000000"/>
              </a:solidFill>
              <a:latin typeface="Arial" charset="0"/>
              <a:ea typeface="+mn-ea"/>
            </a:endParaRPr>
          </a:p>
        </p:txBody>
      </p:sp>
      <p:sp>
        <p:nvSpPr>
          <p:cNvPr id="11" name="Text Box 9"/>
          <p:cNvSpPr txBox="1">
            <a:spLocks noChangeArrowheads="1"/>
          </p:cNvSpPr>
          <p:nvPr/>
        </p:nvSpPr>
        <p:spPr bwMode="auto">
          <a:xfrm>
            <a:off x="3851275" y="5915744"/>
            <a:ext cx="39925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zh-CN" altLang="en-US" sz="2000" b="1" dirty="0">
                <a:solidFill>
                  <a:srgbClr val="FF0000"/>
                </a:solidFill>
                <a:ea typeface="黑体" pitchFamily="2" charset="-122"/>
                <a:cs typeface="Arial" charset="0"/>
              </a:rPr>
              <a:t>将主存地址标记和对应</a:t>
            </a:r>
            <a:r>
              <a:rPr kumimoji="1" lang="en-US" altLang="zh-CN" sz="2000" b="1" dirty="0">
                <a:solidFill>
                  <a:srgbClr val="FF0000"/>
                </a:solidFill>
                <a:ea typeface="黑体" pitchFamily="2" charset="-122"/>
                <a:cs typeface="Arial" charset="0"/>
              </a:rPr>
              <a:t>Cache</a:t>
            </a:r>
            <a:r>
              <a:rPr kumimoji="1" lang="zh-CN" altLang="en-US" sz="2000" b="1" dirty="0">
                <a:solidFill>
                  <a:srgbClr val="FF0000"/>
                </a:solidFill>
                <a:ea typeface="黑体" pitchFamily="2" charset="-122"/>
                <a:cs typeface="Arial" charset="0"/>
              </a:rPr>
              <a:t>组中每个</a:t>
            </a:r>
            <a:r>
              <a:rPr kumimoji="1" lang="en-US" altLang="zh-CN" sz="2000" b="1" dirty="0">
                <a:solidFill>
                  <a:srgbClr val="FF0000"/>
                </a:solidFill>
                <a:ea typeface="黑体" pitchFamily="2" charset="-122"/>
                <a:cs typeface="Arial" charset="0"/>
              </a:rPr>
              <a:t>Cache</a:t>
            </a:r>
            <a:r>
              <a:rPr kumimoji="1" lang="zh-CN" altLang="en-US" sz="2000" b="1" dirty="0">
                <a:solidFill>
                  <a:srgbClr val="FF0000"/>
                </a:solidFill>
                <a:ea typeface="黑体" pitchFamily="2" charset="-122"/>
                <a:cs typeface="Arial" charset="0"/>
              </a:rPr>
              <a:t>标记进行比较！</a:t>
            </a:r>
            <a:endParaRPr kumimoji="1" lang="zh-CN" altLang="en-US" sz="2000" b="1" dirty="0">
              <a:solidFill>
                <a:srgbClr val="FF0000"/>
              </a:solidFill>
              <a:ea typeface="黑体" pitchFamily="2" charset="-122"/>
              <a:cs typeface="Arial" charset="0"/>
            </a:endParaRPr>
          </a:p>
        </p:txBody>
      </p:sp>
      <p:sp>
        <p:nvSpPr>
          <p:cNvPr id="12" name="Text Box 11"/>
          <p:cNvSpPr txBox="1">
            <a:spLocks noChangeArrowheads="1"/>
          </p:cNvSpPr>
          <p:nvPr/>
        </p:nvSpPr>
        <p:spPr bwMode="auto">
          <a:xfrm>
            <a:off x="161925" y="4540969"/>
            <a:ext cx="27035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kumimoji="1" lang="zh-CN" altLang="en-US" sz="2000" b="1" dirty="0">
                <a:solidFill>
                  <a:srgbClr val="CC0000"/>
                </a:solidFill>
                <a:ea typeface="黑体" pitchFamily="2" charset="-122"/>
                <a:cs typeface="Arial" charset="0"/>
              </a:rPr>
              <a:t>例：如何对</a:t>
            </a:r>
            <a:r>
              <a:rPr kumimoji="1" lang="en-US" altLang="zh-CN" sz="2000" b="1" dirty="0">
                <a:solidFill>
                  <a:srgbClr val="CC0000"/>
                </a:solidFill>
                <a:ea typeface="黑体" pitchFamily="2" charset="-122"/>
                <a:cs typeface="Arial" charset="0"/>
              </a:rPr>
              <a:t>0120CH</a:t>
            </a:r>
            <a:r>
              <a:rPr kumimoji="1" lang="zh-CN" altLang="en-US" sz="2000" b="1" dirty="0">
                <a:solidFill>
                  <a:srgbClr val="CC0000"/>
                </a:solidFill>
                <a:ea typeface="黑体" pitchFamily="2" charset="-122"/>
                <a:cs typeface="Arial" charset="0"/>
              </a:rPr>
              <a:t>单元进行访问？</a:t>
            </a:r>
            <a:endParaRPr kumimoji="1" lang="zh-CN" altLang="en-US" sz="2000" b="1" dirty="0">
              <a:solidFill>
                <a:srgbClr val="CC0000"/>
              </a:solidFill>
              <a:ea typeface="黑体" pitchFamily="2" charset="-122"/>
              <a:cs typeface="Arial" charset="0"/>
            </a:endParaRPr>
          </a:p>
        </p:txBody>
      </p:sp>
      <p:sp>
        <p:nvSpPr>
          <p:cNvPr id="13" name="Text Box 12"/>
          <p:cNvSpPr txBox="1">
            <a:spLocks noChangeArrowheads="1"/>
          </p:cNvSpPr>
          <p:nvPr/>
        </p:nvSpPr>
        <p:spPr bwMode="auto">
          <a:xfrm>
            <a:off x="250825" y="5150569"/>
            <a:ext cx="31337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20000"/>
              </a:spcBef>
            </a:pPr>
            <a:r>
              <a:rPr kumimoji="1" lang="en-US" altLang="zh-CN" sz="2000" b="1" dirty="0">
                <a:solidFill>
                  <a:srgbClr val="FF0000"/>
                </a:solidFill>
                <a:ea typeface="黑体" pitchFamily="2" charset="-122"/>
              </a:rPr>
              <a:t>0000 0001</a:t>
            </a:r>
            <a:r>
              <a:rPr kumimoji="1" lang="en-US" altLang="zh-CN" sz="2000" b="1" dirty="0">
                <a:solidFill>
                  <a:srgbClr val="CC0000"/>
                </a:solidFill>
                <a:ea typeface="黑体" pitchFamily="2" charset="-122"/>
              </a:rPr>
              <a:t> 001</a:t>
            </a:r>
            <a:r>
              <a:rPr kumimoji="1" lang="en-US" altLang="zh-CN" sz="2000" b="1" dirty="0">
                <a:solidFill>
                  <a:srgbClr val="0000FF"/>
                </a:solidFill>
                <a:ea typeface="黑体" pitchFamily="2" charset="-122"/>
              </a:rPr>
              <a:t>0 0000 1100B</a:t>
            </a:r>
            <a:r>
              <a:rPr kumimoji="1" lang="zh-CN" altLang="en-US" sz="2000" b="1" dirty="0" smtClean="0">
                <a:solidFill>
                  <a:srgbClr val="0000FF"/>
                </a:solidFill>
                <a:ea typeface="黑体" pitchFamily="2" charset="-122"/>
              </a:rPr>
              <a:t>是</a:t>
            </a:r>
            <a:r>
              <a:rPr kumimoji="1" lang="en-US" altLang="zh-CN" sz="2000" b="1" dirty="0" smtClean="0">
                <a:solidFill>
                  <a:srgbClr val="0000FF"/>
                </a:solidFill>
                <a:ea typeface="黑体" pitchFamily="2" charset="-122"/>
              </a:rPr>
              <a:t>1</a:t>
            </a:r>
            <a:r>
              <a:rPr kumimoji="1" lang="zh-CN" altLang="en-US" sz="2000" b="1" dirty="0" smtClean="0">
                <a:solidFill>
                  <a:srgbClr val="0000FF"/>
                </a:solidFill>
                <a:ea typeface="黑体" pitchFamily="2" charset="-122"/>
              </a:rPr>
              <a:t>号组</a:t>
            </a:r>
            <a:r>
              <a:rPr kumimoji="1" lang="zh-CN" altLang="en-US" sz="2000" b="1" dirty="0">
                <a:solidFill>
                  <a:srgbClr val="0000FF"/>
                </a:solidFill>
                <a:ea typeface="黑体" pitchFamily="2" charset="-122"/>
              </a:rPr>
              <a:t>群中的</a:t>
            </a:r>
            <a:r>
              <a:rPr kumimoji="1" lang="en-US" altLang="zh-CN" sz="2000" b="1" dirty="0">
                <a:solidFill>
                  <a:srgbClr val="0000FF"/>
                </a:solidFill>
                <a:ea typeface="黑体" pitchFamily="2" charset="-122"/>
              </a:rPr>
              <a:t>001</a:t>
            </a:r>
            <a:r>
              <a:rPr kumimoji="1" lang="zh-CN" altLang="en-US" sz="2000" b="1" dirty="0">
                <a:solidFill>
                  <a:srgbClr val="0000FF"/>
                </a:solidFill>
                <a:ea typeface="黑体" pitchFamily="2" charset="-122"/>
              </a:rPr>
              <a:t>块（</a:t>
            </a:r>
            <a:r>
              <a:rPr kumimoji="1" lang="zh-CN" altLang="en-US" sz="2000" b="1" dirty="0" smtClean="0">
                <a:solidFill>
                  <a:srgbClr val="0000FF"/>
                </a:solidFill>
                <a:ea typeface="黑体" pitchFamily="2" charset="-122"/>
              </a:rPr>
              <a:t>即</a:t>
            </a:r>
            <a:r>
              <a:rPr kumimoji="1" lang="en-US" altLang="zh-CN" sz="2000" b="1" dirty="0" smtClean="0">
                <a:solidFill>
                  <a:srgbClr val="0000FF"/>
                </a:solidFill>
                <a:ea typeface="黑体" pitchFamily="2" charset="-122"/>
              </a:rPr>
              <a:t>9</a:t>
            </a:r>
            <a:r>
              <a:rPr kumimoji="1" lang="zh-CN" altLang="en-US" sz="2000" b="1" dirty="0" smtClean="0">
                <a:solidFill>
                  <a:srgbClr val="0000FF"/>
                </a:solidFill>
                <a:ea typeface="黑体" pitchFamily="2" charset="-122"/>
              </a:rPr>
              <a:t>号块</a:t>
            </a:r>
            <a:r>
              <a:rPr kumimoji="1" lang="zh-CN" altLang="en-US" sz="2000" b="1" dirty="0">
                <a:solidFill>
                  <a:srgbClr val="0000FF"/>
                </a:solidFill>
                <a:ea typeface="黑体" pitchFamily="2" charset="-122"/>
              </a:rPr>
              <a:t>）</a:t>
            </a:r>
            <a:r>
              <a:rPr kumimoji="1" lang="zh-CN" altLang="en-US" sz="2000" b="1" dirty="0" smtClean="0">
                <a:solidFill>
                  <a:srgbClr val="0000FF"/>
                </a:solidFill>
                <a:ea typeface="黑体" pitchFamily="2" charset="-122"/>
              </a:rPr>
              <a:t>中</a:t>
            </a:r>
            <a:r>
              <a:rPr kumimoji="1" lang="en-US" altLang="zh-CN" sz="2000" b="1" dirty="0" smtClean="0">
                <a:solidFill>
                  <a:srgbClr val="0000FF"/>
                </a:solidFill>
                <a:ea typeface="黑体" pitchFamily="2" charset="-122"/>
              </a:rPr>
              <a:t>12</a:t>
            </a:r>
            <a:r>
              <a:rPr kumimoji="1" lang="zh-CN" altLang="en-US" sz="2000" b="1" dirty="0">
                <a:solidFill>
                  <a:srgbClr val="0000FF"/>
                </a:solidFill>
                <a:ea typeface="黑体" pitchFamily="2" charset="-122"/>
              </a:rPr>
              <a:t>号</a:t>
            </a:r>
            <a:r>
              <a:rPr kumimoji="1" lang="zh-CN" altLang="en-US" sz="2000" b="1" dirty="0" smtClean="0">
                <a:solidFill>
                  <a:srgbClr val="0000FF"/>
                </a:solidFill>
                <a:ea typeface="黑体" pitchFamily="2" charset="-122"/>
              </a:rPr>
              <a:t>单元</a:t>
            </a:r>
            <a:r>
              <a:rPr kumimoji="1" lang="zh-CN" altLang="en-US" sz="2000" b="1" dirty="0">
                <a:solidFill>
                  <a:srgbClr val="0000FF"/>
                </a:solidFill>
                <a:ea typeface="黑体" pitchFamily="2" charset="-122"/>
              </a:rPr>
              <a:t>。</a:t>
            </a:r>
            <a:r>
              <a:rPr kumimoji="1" lang="en-US" altLang="zh-CN" sz="2000" b="1" dirty="0">
                <a:solidFill>
                  <a:srgbClr val="0000FF"/>
                </a:solidFill>
                <a:ea typeface="黑体" pitchFamily="2" charset="-122"/>
              </a:rPr>
              <a:t> </a:t>
            </a:r>
            <a:endParaRPr kumimoji="1" lang="en-US" altLang="zh-CN" sz="2000" b="1" dirty="0">
              <a:solidFill>
                <a:srgbClr val="0000FF"/>
              </a:solidFill>
              <a:ea typeface="黑体" pitchFamily="2" charset="-122"/>
            </a:endParaRPr>
          </a:p>
          <a:p>
            <a:r>
              <a:rPr kumimoji="1" lang="zh-CN" altLang="en-US" sz="2000" b="1" dirty="0">
                <a:solidFill>
                  <a:srgbClr val="0000FF"/>
                </a:solidFill>
                <a:ea typeface="黑体" pitchFamily="2" charset="-122"/>
              </a:rPr>
              <a:t>所以，映射到</a:t>
            </a:r>
            <a:r>
              <a:rPr kumimoji="1" lang="zh-CN" altLang="en-US" sz="2000" b="1" dirty="0" smtClean="0">
                <a:solidFill>
                  <a:srgbClr val="0000FF"/>
                </a:solidFill>
                <a:ea typeface="黑体" pitchFamily="2" charset="-122"/>
              </a:rPr>
              <a:t>第一</a:t>
            </a:r>
            <a:r>
              <a:rPr kumimoji="1" lang="en-US" altLang="zh-CN" sz="2000" b="1" dirty="0" smtClean="0">
                <a:solidFill>
                  <a:srgbClr val="0000FF"/>
                </a:solidFill>
                <a:ea typeface="黑体" pitchFamily="2" charset="-122"/>
              </a:rPr>
              <a:t>1</a:t>
            </a:r>
            <a:r>
              <a:rPr kumimoji="1" lang="zh-CN" altLang="en-US" sz="2000" b="1" dirty="0" smtClean="0">
                <a:solidFill>
                  <a:srgbClr val="0000FF"/>
                </a:solidFill>
                <a:ea typeface="黑体" pitchFamily="2" charset="-122"/>
              </a:rPr>
              <a:t>号组</a:t>
            </a:r>
            <a:r>
              <a:rPr kumimoji="1" lang="zh-CN" altLang="en-US" sz="2000" b="1" dirty="0">
                <a:solidFill>
                  <a:srgbClr val="0000FF"/>
                </a:solidFill>
                <a:ea typeface="黑体" pitchFamily="2" charset="-122"/>
              </a:rPr>
              <a:t>中。</a:t>
            </a:r>
            <a:endParaRPr kumimoji="1" lang="zh-CN" altLang="en-US" sz="2000" b="1" dirty="0">
              <a:solidFill>
                <a:srgbClr val="0000FF"/>
              </a:solidFill>
              <a:ea typeface="黑体" pitchFamily="2" charset="-122"/>
            </a:endParaRPr>
          </a:p>
        </p:txBody>
      </p:sp>
      <p:sp>
        <p:nvSpPr>
          <p:cNvPr id="14" name="Rectangle 13"/>
          <p:cNvSpPr>
            <a:spLocks noChangeArrowheads="1"/>
          </p:cNvSpPr>
          <p:nvPr/>
        </p:nvSpPr>
        <p:spPr bwMode="auto">
          <a:xfrm>
            <a:off x="7362825" y="2540719"/>
            <a:ext cx="765175" cy="40481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endParaRPr kumimoji="1" lang="zh-CN" altLang="en-US" sz="1800" b="1" i="1">
              <a:solidFill>
                <a:srgbClr val="666699"/>
              </a:solidFill>
              <a:ea typeface="华文新魏" pitchFamily="2" charset="-122"/>
            </a:endParaRPr>
          </a:p>
        </p:txBody>
      </p:sp>
      <p:sp>
        <p:nvSpPr>
          <p:cNvPr id="15" name="Line 14"/>
          <p:cNvSpPr>
            <a:spLocks noChangeShapeType="1"/>
          </p:cNvSpPr>
          <p:nvPr/>
        </p:nvSpPr>
        <p:spPr bwMode="auto">
          <a:xfrm flipH="1" flipV="1">
            <a:off x="4976813" y="2405781"/>
            <a:ext cx="2386012" cy="314325"/>
          </a:xfrm>
          <a:prstGeom prst="line">
            <a:avLst/>
          </a:prstGeom>
          <a:noFill/>
          <a:ln w="57150">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pPr eaLnBrk="0" hangingPunct="0"/>
            <a:endParaRPr lang="zh-CN" altLang="en-US" sz="1600">
              <a:solidFill>
                <a:srgbClr val="000000"/>
              </a:solidFill>
              <a:latin typeface="Arial" charset="0"/>
              <a:ea typeface="+mn-ea"/>
            </a:endParaRPr>
          </a:p>
        </p:txBody>
      </p:sp>
      <p:sp>
        <p:nvSpPr>
          <p:cNvPr id="16" name="Rectangle 15"/>
          <p:cNvSpPr>
            <a:spLocks noChangeArrowheads="1"/>
          </p:cNvSpPr>
          <p:nvPr/>
        </p:nvSpPr>
        <p:spPr bwMode="auto">
          <a:xfrm>
            <a:off x="4114800" y="2045419"/>
            <a:ext cx="671513" cy="36036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endParaRPr kumimoji="1" lang="zh-CN" altLang="en-US" sz="1800" b="1" i="1">
              <a:solidFill>
                <a:srgbClr val="666699"/>
              </a:solidFill>
              <a:ea typeface="华文新魏" pitchFamily="2" charset="-122"/>
            </a:endParaRPr>
          </a:p>
        </p:txBody>
      </p:sp>
      <p:sp>
        <p:nvSpPr>
          <p:cNvPr id="17" name="Rectangle 16"/>
          <p:cNvSpPr>
            <a:spLocks noChangeArrowheads="1"/>
          </p:cNvSpPr>
          <p:nvPr/>
        </p:nvSpPr>
        <p:spPr bwMode="auto">
          <a:xfrm>
            <a:off x="4122738" y="2405781"/>
            <a:ext cx="671512" cy="404813"/>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endParaRPr kumimoji="1" lang="zh-CN" altLang="en-US" sz="1800" b="1" i="1">
              <a:solidFill>
                <a:srgbClr val="666699"/>
              </a:solidFill>
              <a:ea typeface="华文新魏" pitchFamily="2" charset="-122"/>
            </a:endParaRPr>
          </a:p>
        </p:txBody>
      </p:sp>
      <p:sp>
        <p:nvSpPr>
          <p:cNvPr id="18" name="Rectangle 20"/>
          <p:cNvSpPr>
            <a:spLocks noChangeArrowheads="1"/>
          </p:cNvSpPr>
          <p:nvPr/>
        </p:nvSpPr>
        <p:spPr bwMode="auto">
          <a:xfrm>
            <a:off x="62359" y="523126"/>
            <a:ext cx="2853457" cy="19697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000" b="1" i="0" u="none" strike="noStrike" kern="0" cap="none" spc="0" normalizeH="0" baseline="0" noProof="0" dirty="0">
                <a:ln>
                  <a:noFill/>
                </a:ln>
                <a:solidFill>
                  <a:srgbClr val="0000FF"/>
                </a:solidFill>
                <a:effectLst/>
                <a:uLnTx/>
                <a:uFillTx/>
                <a:latin typeface="Arial" charset="0"/>
                <a:ea typeface="黑体" pitchFamily="2" charset="-122"/>
              </a:rPr>
              <a:t>假定</a:t>
            </a:r>
            <a:r>
              <a:rPr kumimoji="1" lang="zh-CN" altLang="en-US" sz="2000" b="1" i="0" u="none" strike="noStrike" kern="0" cap="none" spc="0" normalizeH="0" baseline="0" noProof="0" dirty="0">
                <a:ln>
                  <a:noFill/>
                </a:ln>
                <a:solidFill>
                  <a:srgbClr val="0000FF"/>
                </a:solidFill>
                <a:effectLst/>
                <a:uLnTx/>
                <a:uFillTx/>
                <a:latin typeface="Arial" charset="0"/>
                <a:ea typeface="黑体" pitchFamily="2" charset="-122"/>
                <a:cs typeface="Arial" charset="0"/>
              </a:rPr>
              <a:t>数据在主存和</a:t>
            </a:r>
            <a:r>
              <a:rPr kumimoji="1" lang="en-US" altLang="zh-CN" sz="2000" b="1" i="0" u="none" strike="noStrike" kern="0" cap="none" spc="0" normalizeH="0" baseline="0" noProof="0" dirty="0">
                <a:ln>
                  <a:noFill/>
                </a:ln>
                <a:solidFill>
                  <a:srgbClr val="0000FF"/>
                </a:solidFill>
                <a:effectLst/>
                <a:uLnTx/>
                <a:uFillTx/>
                <a:latin typeface="Arial" charset="0"/>
                <a:ea typeface="黑体" pitchFamily="2" charset="-122"/>
                <a:cs typeface="Arial" charset="0"/>
              </a:rPr>
              <a:t>Cache</a:t>
            </a:r>
            <a:r>
              <a:rPr kumimoji="1" lang="zh-CN" altLang="en-US" sz="2000" b="1" i="0" u="none" strike="noStrike" kern="0" cap="none" spc="0" normalizeH="0" baseline="0" noProof="0" dirty="0">
                <a:ln>
                  <a:noFill/>
                </a:ln>
                <a:solidFill>
                  <a:srgbClr val="0000FF"/>
                </a:solidFill>
                <a:effectLst/>
                <a:uLnTx/>
                <a:uFillTx/>
                <a:latin typeface="Arial" charset="0"/>
                <a:ea typeface="黑体" pitchFamily="2" charset="-122"/>
                <a:cs typeface="Arial" charset="0"/>
              </a:rPr>
              <a:t>间的传送单位为512字。</a:t>
            </a:r>
            <a:endParaRPr kumimoji="1" lang="zh-CN" altLang="en-US" sz="2000" b="1" i="0" u="none" strike="noStrike" kern="0" cap="none" spc="0" normalizeH="0" baseline="0" noProof="0" dirty="0">
              <a:ln>
                <a:noFill/>
              </a:ln>
              <a:solidFill>
                <a:srgbClr val="0000FF"/>
              </a:solidFill>
              <a:effectLst/>
              <a:uLnTx/>
              <a:uFillTx/>
              <a:latin typeface="Arial" charset="0"/>
              <a:ea typeface="黑体" pitchFamily="2" charset="-122"/>
              <a:cs typeface="Arial" charset="0"/>
            </a:endParaRPr>
          </a:p>
          <a:p>
            <a:pPr marL="0" marR="0" lvl="0" indent="0" defTabSz="914400" eaLnBrk="1" fontAlgn="auto" latinLnBrk="0" hangingPunct="1">
              <a:lnSpc>
                <a:spcPct val="100000"/>
              </a:lnSpc>
              <a:spcBef>
                <a:spcPct val="20000"/>
              </a:spcBef>
              <a:spcAft>
                <a:spcPts val="0"/>
              </a:spcAft>
              <a:buClrTx/>
              <a:buSzTx/>
              <a:buFontTx/>
              <a:buNone/>
              <a:defRPr/>
            </a:pPr>
            <a:r>
              <a:rPr kumimoji="1" lang="en-US" altLang="zh-CN" sz="2000" b="1" i="0" u="none" strike="noStrike" kern="0" cap="none" spc="0" normalizeH="0" baseline="0" noProof="0" dirty="0">
                <a:ln>
                  <a:noFill/>
                </a:ln>
                <a:solidFill>
                  <a:srgbClr val="0000FF"/>
                </a:solidFill>
                <a:effectLst/>
                <a:uLnTx/>
                <a:uFillTx/>
                <a:latin typeface="Arial" charset="0"/>
                <a:ea typeface="黑体" pitchFamily="2" charset="-122"/>
                <a:cs typeface="Arial" charset="0"/>
              </a:rPr>
              <a:t>Cache</a:t>
            </a:r>
            <a:r>
              <a:rPr kumimoji="1" lang="zh-CN" altLang="en-US" sz="2000" b="1" i="0" u="none" strike="noStrike" kern="0" cap="none" spc="0" normalizeH="0" baseline="0" noProof="0" dirty="0">
                <a:ln>
                  <a:noFill/>
                </a:ln>
                <a:solidFill>
                  <a:srgbClr val="0000FF"/>
                </a:solidFill>
                <a:effectLst/>
                <a:uLnTx/>
                <a:uFillTx/>
                <a:latin typeface="Arial" charset="0"/>
                <a:ea typeface="黑体" pitchFamily="2" charset="-122"/>
                <a:cs typeface="Arial" charset="0"/>
              </a:rPr>
              <a:t>大小：2</a:t>
            </a:r>
            <a:r>
              <a:rPr kumimoji="1" lang="zh-CN" altLang="en-US" sz="2000" b="1" i="0" u="none" strike="noStrike" kern="0" cap="none" spc="0" normalizeH="0" baseline="30000" noProof="0" dirty="0">
                <a:ln>
                  <a:noFill/>
                </a:ln>
                <a:solidFill>
                  <a:srgbClr val="0000FF"/>
                </a:solidFill>
                <a:effectLst/>
                <a:uLnTx/>
                <a:uFillTx/>
                <a:latin typeface="Arial" charset="0"/>
                <a:ea typeface="黑体" pitchFamily="2" charset="-122"/>
                <a:cs typeface="Arial" charset="0"/>
              </a:rPr>
              <a:t>13</a:t>
            </a:r>
            <a:r>
              <a:rPr kumimoji="1" lang="zh-CN" altLang="en-US" sz="2000" b="1" i="0" u="none" strike="noStrike" kern="0" cap="none" spc="0" normalizeH="0" baseline="0" noProof="0" dirty="0">
                <a:ln>
                  <a:noFill/>
                </a:ln>
                <a:solidFill>
                  <a:srgbClr val="0000FF"/>
                </a:solidFill>
                <a:effectLst/>
                <a:uLnTx/>
                <a:uFillTx/>
                <a:latin typeface="Arial" charset="0"/>
                <a:ea typeface="黑体" pitchFamily="2" charset="-122"/>
                <a:cs typeface="Arial" charset="0"/>
              </a:rPr>
              <a:t>字=8</a:t>
            </a:r>
            <a:r>
              <a:rPr kumimoji="1" lang="en-US" altLang="zh-CN" sz="2000" b="1" i="0" u="none" strike="noStrike" kern="0" cap="none" spc="0" normalizeH="0" baseline="0" noProof="0" dirty="0">
                <a:ln>
                  <a:noFill/>
                </a:ln>
                <a:solidFill>
                  <a:srgbClr val="0000FF"/>
                </a:solidFill>
                <a:effectLst/>
                <a:uLnTx/>
                <a:uFillTx/>
                <a:latin typeface="Arial" charset="0"/>
                <a:ea typeface="黑体" pitchFamily="2" charset="-122"/>
                <a:cs typeface="Arial" charset="0"/>
              </a:rPr>
              <a:t>K</a:t>
            </a:r>
            <a:r>
              <a:rPr kumimoji="1" lang="zh-CN" altLang="en-US" sz="2000" b="1" i="0" u="none" strike="noStrike" kern="0" cap="none" spc="0" normalizeH="0" baseline="0" noProof="0" dirty="0">
                <a:ln>
                  <a:noFill/>
                </a:ln>
                <a:solidFill>
                  <a:srgbClr val="0000FF"/>
                </a:solidFill>
                <a:effectLst/>
                <a:uLnTx/>
                <a:uFillTx/>
                <a:latin typeface="Arial" charset="0"/>
                <a:ea typeface="黑体" pitchFamily="2" charset="-122"/>
                <a:cs typeface="Arial" charset="0"/>
              </a:rPr>
              <a:t>字=16行 </a:t>
            </a:r>
            <a:r>
              <a:rPr kumimoji="1" lang="en-US" altLang="zh-CN" sz="2000" b="1" i="0" u="none" strike="noStrike" kern="0" cap="none" spc="0" normalizeH="0" baseline="0" noProof="0" dirty="0">
                <a:ln>
                  <a:noFill/>
                </a:ln>
                <a:solidFill>
                  <a:srgbClr val="0000FF"/>
                </a:solidFill>
                <a:effectLst/>
                <a:uLnTx/>
                <a:uFillTx/>
                <a:latin typeface="Arial" charset="0"/>
                <a:ea typeface="黑体" pitchFamily="2" charset="-122"/>
                <a:cs typeface="Arial" charset="0"/>
              </a:rPr>
              <a:t>x 512</a:t>
            </a:r>
            <a:r>
              <a:rPr kumimoji="1" lang="zh-CN" altLang="en-US" sz="2000" b="1" i="0" u="none" strike="noStrike" kern="0" cap="none" spc="0" normalizeH="0" baseline="0" noProof="0" dirty="0">
                <a:ln>
                  <a:noFill/>
                </a:ln>
                <a:solidFill>
                  <a:srgbClr val="0000FF"/>
                </a:solidFill>
                <a:effectLst/>
                <a:uLnTx/>
                <a:uFillTx/>
                <a:latin typeface="Arial" charset="0"/>
                <a:ea typeface="黑体" pitchFamily="2" charset="-122"/>
                <a:cs typeface="Arial" charset="0"/>
              </a:rPr>
              <a:t>字/ 行</a:t>
            </a:r>
            <a:endParaRPr kumimoji="1" lang="zh-CN" altLang="en-US" sz="2000" b="1" i="0" u="none" strike="noStrike" kern="0" cap="none" spc="0" normalizeH="0" baseline="0" noProof="0" dirty="0">
              <a:ln>
                <a:noFill/>
              </a:ln>
              <a:solidFill>
                <a:srgbClr val="0000FF"/>
              </a:solidFill>
              <a:effectLst/>
              <a:uLnTx/>
              <a:uFillTx/>
              <a:latin typeface="Arial" charset="0"/>
              <a:ea typeface="黑体" pitchFamily="2" charset="-122"/>
              <a:cs typeface="Arial" charset="0"/>
            </a:endParaRPr>
          </a:p>
          <a:p>
            <a:pPr marL="0" marR="0" lvl="0" indent="0" defTabSz="914400" eaLnBrk="1" fontAlgn="auto" latinLnBrk="0" hangingPunct="1">
              <a:lnSpc>
                <a:spcPct val="100000"/>
              </a:lnSpc>
              <a:spcBef>
                <a:spcPct val="20000"/>
              </a:spcBef>
              <a:spcAft>
                <a:spcPts val="0"/>
              </a:spcAft>
              <a:buClrTx/>
              <a:buSzTx/>
              <a:buFontTx/>
              <a:buNone/>
              <a:defRPr/>
            </a:pPr>
            <a:r>
              <a:rPr kumimoji="1" lang="zh-CN" altLang="en-US" sz="2000" b="1" i="0" u="none" strike="noStrike" kern="0" cap="none" spc="0" normalizeH="0" baseline="0" noProof="0" dirty="0">
                <a:ln>
                  <a:noFill/>
                </a:ln>
                <a:solidFill>
                  <a:srgbClr val="0000FF"/>
                </a:solidFill>
                <a:effectLst/>
                <a:uLnTx/>
                <a:uFillTx/>
                <a:latin typeface="Arial" charset="0"/>
                <a:ea typeface="黑体" pitchFamily="2" charset="-122"/>
                <a:cs typeface="Arial" charset="0"/>
              </a:rPr>
              <a:t>主存大小：2</a:t>
            </a:r>
            <a:r>
              <a:rPr kumimoji="1" lang="zh-CN" altLang="en-US" sz="2000" b="1" i="0" u="none" strike="noStrike" kern="0" cap="none" spc="0" normalizeH="0" baseline="30000" noProof="0" dirty="0">
                <a:ln>
                  <a:noFill/>
                </a:ln>
                <a:solidFill>
                  <a:srgbClr val="0000FF"/>
                </a:solidFill>
                <a:effectLst/>
                <a:uLnTx/>
                <a:uFillTx/>
                <a:latin typeface="Arial" charset="0"/>
                <a:ea typeface="黑体" pitchFamily="2" charset="-122"/>
                <a:cs typeface="Arial" charset="0"/>
              </a:rPr>
              <a:t>20</a:t>
            </a:r>
            <a:r>
              <a:rPr kumimoji="1" lang="zh-CN" altLang="en-US" sz="2000" b="1" i="0" u="none" strike="noStrike" kern="0" cap="none" spc="0" normalizeH="0" baseline="0" noProof="0" dirty="0">
                <a:ln>
                  <a:noFill/>
                </a:ln>
                <a:solidFill>
                  <a:srgbClr val="0000FF"/>
                </a:solidFill>
                <a:effectLst/>
                <a:uLnTx/>
                <a:uFillTx/>
                <a:latin typeface="Arial" charset="0"/>
                <a:ea typeface="黑体" pitchFamily="2" charset="-122"/>
                <a:cs typeface="Arial" charset="0"/>
              </a:rPr>
              <a:t>字=1024</a:t>
            </a:r>
            <a:r>
              <a:rPr kumimoji="1" lang="en-US" altLang="zh-CN" sz="2000" b="1" i="0" u="none" strike="noStrike" kern="0" cap="none" spc="0" normalizeH="0" baseline="0" noProof="0" dirty="0">
                <a:ln>
                  <a:noFill/>
                </a:ln>
                <a:solidFill>
                  <a:srgbClr val="0000FF"/>
                </a:solidFill>
                <a:effectLst/>
                <a:uLnTx/>
                <a:uFillTx/>
                <a:latin typeface="Arial" charset="0"/>
                <a:ea typeface="黑体" pitchFamily="2" charset="-122"/>
                <a:cs typeface="Arial" charset="0"/>
              </a:rPr>
              <a:t>K</a:t>
            </a:r>
            <a:r>
              <a:rPr kumimoji="1" lang="zh-CN" altLang="en-US" sz="2000" b="1" i="0" u="none" strike="noStrike" kern="0" cap="none" spc="0" normalizeH="0" baseline="0" noProof="0" dirty="0">
                <a:ln>
                  <a:noFill/>
                </a:ln>
                <a:solidFill>
                  <a:srgbClr val="0000FF"/>
                </a:solidFill>
                <a:effectLst/>
                <a:uLnTx/>
                <a:uFillTx/>
                <a:latin typeface="Arial" charset="0"/>
                <a:ea typeface="黑体" pitchFamily="2" charset="-122"/>
                <a:cs typeface="Arial" charset="0"/>
              </a:rPr>
              <a:t>字=2048块 </a:t>
            </a:r>
            <a:r>
              <a:rPr kumimoji="1" lang="en-US" altLang="zh-CN" sz="2000" b="1" i="0" u="none" strike="noStrike" kern="0" cap="none" spc="0" normalizeH="0" baseline="0" noProof="0" dirty="0">
                <a:ln>
                  <a:noFill/>
                </a:ln>
                <a:solidFill>
                  <a:srgbClr val="0000FF"/>
                </a:solidFill>
                <a:effectLst/>
                <a:uLnTx/>
                <a:uFillTx/>
                <a:latin typeface="Arial" charset="0"/>
                <a:ea typeface="黑体" pitchFamily="2" charset="-122"/>
                <a:cs typeface="Arial" charset="0"/>
              </a:rPr>
              <a:t>x 512</a:t>
            </a:r>
            <a:r>
              <a:rPr kumimoji="1" lang="zh-CN" altLang="en-US" sz="2000" b="1" i="0" u="none" strike="noStrike" kern="0" cap="none" spc="0" normalizeH="0" baseline="0" noProof="0" dirty="0">
                <a:ln>
                  <a:noFill/>
                </a:ln>
                <a:solidFill>
                  <a:srgbClr val="0000FF"/>
                </a:solidFill>
                <a:effectLst/>
                <a:uLnTx/>
                <a:uFillTx/>
                <a:latin typeface="Arial" charset="0"/>
                <a:ea typeface="黑体" pitchFamily="2" charset="-122"/>
                <a:cs typeface="Arial" charset="0"/>
              </a:rPr>
              <a:t>字/ 块</a:t>
            </a:r>
            <a:endParaRPr kumimoji="1" lang="zh-CN" altLang="en-US" sz="2000" b="1" i="0" u="none" strike="noStrike" kern="0" cap="none" spc="0" normalizeH="0" baseline="0" noProof="0" dirty="0">
              <a:ln>
                <a:noFill/>
              </a:ln>
              <a:solidFill>
                <a:srgbClr val="0000FF"/>
              </a:solidFill>
              <a:effectLst/>
              <a:uLnTx/>
              <a:uFillTx/>
              <a:latin typeface="Arial" charset="0"/>
              <a:ea typeface="黑体" pitchFamily="2" charset="-122"/>
              <a:cs typeface="Arial" charset="0"/>
            </a:endParaRPr>
          </a:p>
        </p:txBody>
      </p:sp>
      <p:sp>
        <p:nvSpPr>
          <p:cNvPr id="19" name="TextBox 13"/>
          <p:cNvSpPr txBox="1"/>
          <p:nvPr/>
        </p:nvSpPr>
        <p:spPr>
          <a:xfrm>
            <a:off x="4032250" y="5015631"/>
            <a:ext cx="989013" cy="230188"/>
          </a:xfrm>
          <a:prstGeom prst="rect">
            <a:avLst/>
          </a:prstGeom>
          <a:solidFill>
            <a:srgbClr val="FFFFFF"/>
          </a:solidFill>
        </p:spPr>
        <p:txBody>
          <a:bodyPr lIns="0" tIns="0" rIns="0" bIns="0">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1500" b="1" i="0" u="none" strike="noStrike" kern="0" cap="none" spc="0" normalizeH="0" baseline="0" noProof="0" dirty="0">
                <a:ln>
                  <a:noFill/>
                </a:ln>
                <a:solidFill>
                  <a:srgbClr val="FF0000"/>
                </a:solidFill>
                <a:effectLst/>
                <a:uLnTx/>
                <a:uFillTx/>
                <a:latin typeface="Arial" charset="0"/>
                <a:ea typeface="黑体" pitchFamily="2" charset="-122"/>
              </a:rPr>
              <a:t>Cache</a:t>
            </a:r>
            <a:r>
              <a:rPr kumimoji="1" lang="zh-CN" altLang="en-US" sz="1500" b="1" i="0" u="none" strike="noStrike" kern="0" cap="none" spc="0" normalizeH="0" baseline="0" noProof="0" dirty="0">
                <a:ln>
                  <a:noFill/>
                </a:ln>
                <a:solidFill>
                  <a:srgbClr val="FF0000"/>
                </a:solidFill>
                <a:effectLst/>
                <a:uLnTx/>
                <a:uFillTx/>
                <a:latin typeface="Arial" charset="0"/>
                <a:ea typeface="黑体" pitchFamily="2" charset="-122"/>
              </a:rPr>
              <a:t>索引</a:t>
            </a:r>
            <a:endParaRPr kumimoji="1" lang="zh-CN" altLang="en-US" sz="1500" b="1" i="0" u="none" strike="noStrike" kern="0" cap="none" spc="0" normalizeH="0" baseline="0" noProof="0" dirty="0">
              <a:ln>
                <a:noFill/>
              </a:ln>
              <a:solidFill>
                <a:srgbClr val="FF0000"/>
              </a:solidFill>
              <a:effectLst/>
              <a:uLnTx/>
              <a:uFillTx/>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linds(horizont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p:bldP spid="14" grpId="0" animBg="1"/>
      <p:bldP spid="15" grpId="0" animBg="1"/>
      <p:bldP spid="16" grpId="0" animBg="1"/>
      <p:bldP spid="17" grpId="0" animBg="1"/>
      <p:bldP spid="1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7.6.3 Cache</a:t>
            </a:r>
            <a:r>
              <a:rPr lang="zh-CN" altLang="en-US" dirty="0"/>
              <a:t>行和主存块之间的映射方式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3. </a:t>
            </a:r>
            <a:r>
              <a:rPr lang="zh-CN" altLang="en-US" sz="2200" b="1" dirty="0">
                <a:solidFill>
                  <a:srgbClr val="063DE8"/>
                </a:solidFill>
                <a:latin typeface="Comic Sans MS" pitchFamily="2" charset="0"/>
                <a:ea typeface="微软雅黑" pitchFamily="34" charset="-122"/>
              </a:rPr>
              <a:t>组相联映射：</a:t>
            </a:r>
            <a:r>
              <a:rPr lang="en-US" altLang="zh-CN" sz="2200" b="1" dirty="0">
                <a:solidFill>
                  <a:srgbClr val="FF0000"/>
                </a:solidFill>
                <a:latin typeface="Comic Sans MS" pitchFamily="2" charset="0"/>
                <a:ea typeface="微软雅黑" pitchFamily="34" charset="-122"/>
              </a:rPr>
              <a:t>CPU</a:t>
            </a:r>
            <a:r>
              <a:rPr lang="zh-CN" altLang="en-US" sz="2200" b="1" dirty="0">
                <a:solidFill>
                  <a:srgbClr val="FF0000"/>
                </a:solidFill>
                <a:latin typeface="Comic Sans MS" pitchFamily="2" charset="0"/>
                <a:ea typeface="微软雅黑" pitchFamily="34" charset="-122"/>
              </a:rPr>
              <a:t>访存过程如下</a:t>
            </a:r>
            <a:endParaRPr lang="zh-CN" altLang="en-US" sz="2200" b="1" dirty="0">
              <a:solidFill>
                <a:srgbClr val="FF0000"/>
              </a:solidFill>
              <a:latin typeface="Comic Sans MS" pitchFamily="2" charset="0"/>
              <a:ea typeface="微软雅黑" pitchFamily="34" charset="-122"/>
            </a:endParaRPr>
          </a:p>
        </p:txBody>
      </p:sp>
      <p:sp>
        <p:nvSpPr>
          <p:cNvPr id="7" name="矩形 6"/>
          <p:cNvSpPr/>
          <p:nvPr/>
        </p:nvSpPr>
        <p:spPr>
          <a:xfrm>
            <a:off x="519598" y="2620357"/>
            <a:ext cx="8300873" cy="3400931"/>
          </a:xfrm>
          <a:prstGeom prst="rect">
            <a:avLst/>
          </a:prstGeom>
        </p:spPr>
        <p:txBody>
          <a:bodyPr wrap="square">
            <a:spAutoFit/>
          </a:bodyPr>
          <a:lstStyle/>
          <a:p>
            <a:pPr marL="457200" indent="-457200" eaLnBrk="1" hangingPunct="1">
              <a:lnSpc>
                <a:spcPct val="125000"/>
              </a:lnSpc>
              <a:spcBef>
                <a:spcPts val="600"/>
              </a:spcBef>
              <a:buFont typeface="+mj-lt"/>
              <a:buAutoNum type="arabicPeriod"/>
              <a:defRPr/>
            </a:pPr>
            <a:r>
              <a:rPr kumimoji="1" lang="zh-CN" altLang="en-US" sz="2200" dirty="0">
                <a:latin typeface="Comic Sans MS" pitchFamily="2" charset="0"/>
                <a:ea typeface="微软雅黑" pitchFamily="34" charset="-122"/>
                <a:cs typeface="Arial" charset="0"/>
              </a:rPr>
              <a:t>根据访存地址中的</a:t>
            </a:r>
            <a:r>
              <a:rPr kumimoji="1" lang="zh-CN" altLang="en-US" sz="2200" dirty="0">
                <a:solidFill>
                  <a:srgbClr val="C00000"/>
                </a:solidFill>
                <a:latin typeface="Comic Sans MS" pitchFamily="2" charset="0"/>
                <a:ea typeface="微软雅黑" pitchFamily="34" charset="-122"/>
              </a:rPr>
              <a:t>组号</a:t>
            </a:r>
            <a:r>
              <a:rPr kumimoji="1" lang="zh-CN" altLang="en-US" sz="2200" dirty="0">
                <a:latin typeface="Comic Sans MS" pitchFamily="2" charset="0"/>
                <a:ea typeface="微软雅黑" pitchFamily="34" charset="-122"/>
                <a:cs typeface="Arial" charset="0"/>
              </a:rPr>
              <a:t>找到对应的</a:t>
            </a:r>
            <a:r>
              <a:rPr kumimoji="1" lang="en-US" altLang="zh-CN" sz="2200" dirty="0">
                <a:latin typeface="Comic Sans MS" pitchFamily="2" charset="0"/>
                <a:ea typeface="微软雅黑" pitchFamily="34" charset="-122"/>
                <a:cs typeface="Arial" charset="0"/>
              </a:rPr>
              <a:t>Cache</a:t>
            </a:r>
            <a:r>
              <a:rPr kumimoji="1" lang="zh-CN" altLang="en-US" sz="2200" dirty="0">
                <a:latin typeface="Comic Sans MS" pitchFamily="2" charset="0"/>
                <a:ea typeface="微软雅黑" pitchFamily="34" charset="-122"/>
                <a:cs typeface="Arial" charset="0"/>
              </a:rPr>
              <a:t>组，再将主存地址中高位标记与该</a:t>
            </a:r>
            <a:r>
              <a:rPr kumimoji="1" lang="en-US" altLang="zh-CN" sz="2200" dirty="0">
                <a:latin typeface="Comic Sans MS" pitchFamily="2" charset="0"/>
                <a:ea typeface="微软雅黑" pitchFamily="34" charset="-122"/>
                <a:cs typeface="Arial" charset="0"/>
              </a:rPr>
              <a:t>cache</a:t>
            </a:r>
            <a:r>
              <a:rPr kumimoji="1" lang="zh-CN" altLang="en-US" sz="2200" dirty="0">
                <a:latin typeface="Comic Sans MS" pitchFamily="2" charset="0"/>
                <a:ea typeface="微软雅黑" pitchFamily="34" charset="-122"/>
                <a:cs typeface="Arial" charset="0"/>
              </a:rPr>
              <a:t>组中各槽的标记位进行比较；</a:t>
            </a:r>
            <a:endParaRPr kumimoji="1" lang="zh-CN" altLang="en-US" sz="2200" dirty="0">
              <a:latin typeface="Comic Sans MS" pitchFamily="2" charset="0"/>
              <a:ea typeface="微软雅黑" pitchFamily="34" charset="-122"/>
              <a:cs typeface="Arial" charset="0"/>
            </a:endParaRPr>
          </a:p>
          <a:p>
            <a:pPr marL="756285" lvl="1" indent="-457200" eaLnBrk="1" hangingPunct="1">
              <a:lnSpc>
                <a:spcPct val="125000"/>
              </a:lnSpc>
              <a:spcBef>
                <a:spcPts val="600"/>
              </a:spcBef>
              <a:buFont typeface="+mj-ea"/>
              <a:buAutoNum type="circleNumDbPlain"/>
              <a:defRPr/>
            </a:pPr>
            <a:r>
              <a:rPr lang="zh-CN" altLang="en-US" sz="2000" dirty="0">
                <a:latin typeface="Comic Sans MS" pitchFamily="2" charset="0"/>
                <a:ea typeface="微软雅黑" pitchFamily="34" charset="-122"/>
              </a:rPr>
              <a:t>若有一个</a:t>
            </a:r>
            <a:r>
              <a:rPr lang="zh-CN" altLang="en-US" sz="2000" dirty="0">
                <a:solidFill>
                  <a:srgbClr val="AC0400"/>
                </a:solidFill>
                <a:latin typeface="Comic Sans MS" pitchFamily="2" charset="0"/>
                <a:ea typeface="微软雅黑" pitchFamily="34" charset="-122"/>
              </a:rPr>
              <a:t>相等并有效位为</a:t>
            </a:r>
            <a:r>
              <a:rPr lang="en-US" altLang="zh-CN" sz="2000" dirty="0">
                <a:solidFill>
                  <a:srgbClr val="AC0400"/>
                </a:solidFill>
                <a:latin typeface="Comic Sans MS" pitchFamily="2" charset="0"/>
                <a:ea typeface="微软雅黑" pitchFamily="34" charset="-122"/>
              </a:rPr>
              <a:t>1</a:t>
            </a:r>
            <a:r>
              <a:rPr lang="zh-CN" altLang="en-US" sz="2000" dirty="0">
                <a:latin typeface="Comic Sans MS" pitchFamily="2" charset="0"/>
                <a:ea typeface="微软雅黑" pitchFamily="34" charset="-122"/>
              </a:rPr>
              <a:t>，则访问</a:t>
            </a:r>
            <a:r>
              <a:rPr lang="en-US" altLang="zh-CN" sz="2000" dirty="0">
                <a:latin typeface="Comic Sans MS" pitchFamily="2" charset="0"/>
                <a:ea typeface="微软雅黑" pitchFamily="34" charset="-122"/>
              </a:rPr>
              <a:t>cache</a:t>
            </a:r>
            <a:r>
              <a:rPr lang="zh-CN" altLang="en-US" sz="2000" dirty="0">
                <a:latin typeface="Comic Sans MS" pitchFamily="2" charset="0"/>
                <a:ea typeface="微软雅黑" pitchFamily="34" charset="-122"/>
              </a:rPr>
              <a:t>命中，此时，根据主存地址中的低位块内地址，从</a:t>
            </a:r>
            <a:r>
              <a:rPr lang="en-US" altLang="zh-CN" sz="2000" dirty="0">
                <a:latin typeface="Comic Sans MS" pitchFamily="2" charset="0"/>
                <a:ea typeface="微软雅黑" pitchFamily="34" charset="-122"/>
              </a:rPr>
              <a:t>Cache</a:t>
            </a:r>
            <a:r>
              <a:rPr lang="zh-CN" altLang="en-US" sz="2000" dirty="0">
                <a:latin typeface="Comic Sans MS" pitchFamily="2" charset="0"/>
                <a:ea typeface="微软雅黑" pitchFamily="34" charset="-122"/>
              </a:rPr>
              <a:t>的相应槽中取出块内地址指出的那个单元送</a:t>
            </a:r>
            <a:r>
              <a:rPr lang="en-US" altLang="zh-CN" sz="2000" dirty="0">
                <a:latin typeface="Comic Sans MS" pitchFamily="2" charset="0"/>
                <a:ea typeface="微软雅黑" pitchFamily="34" charset="-122"/>
              </a:rPr>
              <a:t>CPU</a:t>
            </a:r>
            <a:r>
              <a:rPr lang="zh-CN" altLang="en-US" sz="2000" dirty="0">
                <a:latin typeface="Comic Sans MS" pitchFamily="2" charset="0"/>
                <a:ea typeface="微软雅黑" pitchFamily="34" charset="-122"/>
              </a:rPr>
              <a:t>；</a:t>
            </a:r>
            <a:endParaRPr lang="en-US" altLang="zh-CN" sz="2000" dirty="0">
              <a:latin typeface="Comic Sans MS" pitchFamily="2" charset="0"/>
              <a:ea typeface="微软雅黑" pitchFamily="34" charset="-122"/>
            </a:endParaRPr>
          </a:p>
          <a:p>
            <a:pPr marL="756285" lvl="1" indent="-457200" eaLnBrk="1" hangingPunct="1">
              <a:lnSpc>
                <a:spcPct val="125000"/>
              </a:lnSpc>
              <a:spcBef>
                <a:spcPts val="600"/>
              </a:spcBef>
              <a:buFont typeface="+mj-ea"/>
              <a:buAutoNum type="circleNumDbPlain"/>
              <a:defRPr/>
            </a:pPr>
            <a:r>
              <a:rPr kumimoji="1" lang="zh-CN" altLang="en-US" sz="2000" dirty="0">
                <a:latin typeface="Comic Sans MS" pitchFamily="2" charset="0"/>
                <a:ea typeface="微软雅黑" pitchFamily="34" charset="-122"/>
                <a:cs typeface="Arial" charset="0"/>
              </a:rPr>
              <a:t>若</a:t>
            </a:r>
            <a:r>
              <a:rPr lang="zh-CN" altLang="en-US" sz="2000" dirty="0">
                <a:solidFill>
                  <a:srgbClr val="AC0400"/>
                </a:solidFill>
                <a:latin typeface="Comic Sans MS" pitchFamily="2" charset="0"/>
                <a:ea typeface="微软雅黑" pitchFamily="34" charset="-122"/>
              </a:rPr>
              <a:t>不相等或有效位为</a:t>
            </a:r>
            <a:r>
              <a:rPr lang="en-US" altLang="zh-CN" sz="2000" dirty="0">
                <a:solidFill>
                  <a:srgbClr val="AC0400"/>
                </a:solidFill>
                <a:latin typeface="Comic Sans MS" pitchFamily="2" charset="0"/>
                <a:ea typeface="微软雅黑" pitchFamily="34" charset="-122"/>
              </a:rPr>
              <a:t>0</a:t>
            </a:r>
            <a:r>
              <a:rPr kumimoji="1" lang="zh-CN" altLang="en-US" sz="2000" dirty="0">
                <a:latin typeface="Comic Sans MS" pitchFamily="2" charset="0"/>
                <a:ea typeface="微软雅黑" pitchFamily="34" charset="-122"/>
                <a:cs typeface="Arial" charset="0"/>
              </a:rPr>
              <a:t>，则不命中，此时从主存把该地址单元所在的块调入</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对应组的任意一个空闲槽中，将有效位置</a:t>
            </a:r>
            <a:r>
              <a:rPr kumimoji="1" lang="en-US" altLang="zh-CN" sz="2000" dirty="0">
                <a:latin typeface="Comic Sans MS" pitchFamily="2" charset="0"/>
                <a:ea typeface="微软雅黑" pitchFamily="34" charset="-122"/>
                <a:cs typeface="Arial" charset="0"/>
              </a:rPr>
              <a:t>1</a:t>
            </a:r>
            <a:r>
              <a:rPr kumimoji="1" lang="zh-CN" altLang="en-US" sz="2000" dirty="0">
                <a:latin typeface="Comic Sans MS" pitchFamily="2" charset="0"/>
                <a:ea typeface="微软雅黑" pitchFamily="34" charset="-122"/>
                <a:cs typeface="Arial" charset="0"/>
              </a:rPr>
              <a:t>，并设置标记，同时将该地址单元的内容送</a:t>
            </a:r>
            <a:r>
              <a:rPr kumimoji="1" lang="en-US" altLang="zh-CN" sz="2000" dirty="0">
                <a:latin typeface="Comic Sans MS" pitchFamily="2" charset="0"/>
                <a:ea typeface="微软雅黑" pitchFamily="34" charset="-122"/>
                <a:cs typeface="Arial" charset="0"/>
              </a:rPr>
              <a:t>CPU</a:t>
            </a:r>
            <a:r>
              <a:rPr kumimoji="1" lang="zh-CN" altLang="en-US" sz="2000" dirty="0">
                <a:latin typeface="Comic Sans MS" pitchFamily="2" charset="0"/>
                <a:ea typeface="微软雅黑" pitchFamily="34" charset="-122"/>
                <a:cs typeface="Arial" charset="0"/>
              </a:rPr>
              <a:t>。</a:t>
            </a:r>
            <a:endParaRPr kumimoji="1" lang="zh-CN" altLang="en-US" sz="2000" dirty="0">
              <a:latin typeface="Comic Sans MS" pitchFamily="2" charset="0"/>
              <a:ea typeface="微软雅黑" pitchFamily="34" charset="-122"/>
              <a:cs typeface="Arial" charset="0"/>
            </a:endParaRPr>
          </a:p>
        </p:txBody>
      </p:sp>
      <p:pic>
        <p:nvPicPr>
          <p:cNvPr id="117"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439110" y="1149271"/>
            <a:ext cx="3162830" cy="135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7.6.3 Cache</a:t>
            </a:r>
            <a:r>
              <a:rPr lang="zh-CN" altLang="en-US" dirty="0"/>
              <a:t>行和主存块之间的映射方式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122033" y="1175841"/>
            <a:ext cx="495453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3. </a:t>
            </a:r>
            <a:r>
              <a:rPr lang="zh-CN" altLang="en-US" sz="2200" b="1" dirty="0">
                <a:solidFill>
                  <a:srgbClr val="063DE8"/>
                </a:solidFill>
                <a:latin typeface="Comic Sans MS" pitchFamily="2" charset="0"/>
                <a:ea typeface="微软雅黑" pitchFamily="34" charset="-122"/>
              </a:rPr>
              <a:t>组相联映射</a:t>
            </a:r>
            <a:endParaRPr lang="zh-CN" altLang="en-US" sz="2200" b="1" dirty="0">
              <a:solidFill>
                <a:srgbClr val="063DE8"/>
              </a:solidFill>
              <a:latin typeface="Comic Sans MS" pitchFamily="2" charset="0"/>
              <a:ea typeface="微软雅黑" pitchFamily="34" charset="-122"/>
            </a:endParaRPr>
          </a:p>
        </p:txBody>
      </p:sp>
      <p:sp>
        <p:nvSpPr>
          <p:cNvPr id="221" name="Rectangle 4"/>
          <p:cNvSpPr>
            <a:spLocks noChangeArrowheads="1"/>
          </p:cNvSpPr>
          <p:nvPr/>
        </p:nvSpPr>
        <p:spPr bwMode="auto">
          <a:xfrm>
            <a:off x="2603500" y="2845767"/>
            <a:ext cx="1574800" cy="1193800"/>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22" name="Line 5"/>
          <p:cNvSpPr>
            <a:spLocks noChangeShapeType="1"/>
          </p:cNvSpPr>
          <p:nvPr/>
        </p:nvSpPr>
        <p:spPr bwMode="auto">
          <a:xfrm>
            <a:off x="2603500" y="3137867"/>
            <a:ext cx="157480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23" name="Line 6"/>
          <p:cNvSpPr>
            <a:spLocks noChangeShapeType="1"/>
          </p:cNvSpPr>
          <p:nvPr/>
        </p:nvSpPr>
        <p:spPr bwMode="auto">
          <a:xfrm>
            <a:off x="2603500" y="3747467"/>
            <a:ext cx="157480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24" name="Rectangle 7"/>
          <p:cNvSpPr>
            <a:spLocks noChangeArrowheads="1"/>
          </p:cNvSpPr>
          <p:nvPr/>
        </p:nvSpPr>
        <p:spPr bwMode="auto">
          <a:xfrm>
            <a:off x="2798763" y="2521917"/>
            <a:ext cx="1190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en-US" altLang="zh-CN" sz="1600" i="0">
                <a:solidFill>
                  <a:srgbClr val="0000FF"/>
                </a:solidFill>
                <a:latin typeface="Times New Roman" pitchFamily="18" charset="0"/>
                <a:ea typeface="宋体" charset="-122"/>
              </a:rPr>
              <a:t>Cache Data</a:t>
            </a:r>
            <a:endParaRPr kumimoji="0" lang="en-US" altLang="zh-CN" sz="1600" i="0">
              <a:solidFill>
                <a:srgbClr val="0000FF"/>
              </a:solidFill>
              <a:latin typeface="Times New Roman" pitchFamily="18" charset="0"/>
              <a:ea typeface="宋体" charset="-122"/>
            </a:endParaRPr>
          </a:p>
        </p:txBody>
      </p:sp>
      <p:sp>
        <p:nvSpPr>
          <p:cNvPr id="225" name="Rectangle 8"/>
          <p:cNvSpPr>
            <a:spLocks noChangeArrowheads="1"/>
          </p:cNvSpPr>
          <p:nvPr/>
        </p:nvSpPr>
        <p:spPr bwMode="auto">
          <a:xfrm>
            <a:off x="2722563" y="2826717"/>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en-US" altLang="zh-CN" sz="1600" i="0">
                <a:solidFill>
                  <a:srgbClr val="000000"/>
                </a:solidFill>
                <a:latin typeface="Times New Roman" pitchFamily="18" charset="0"/>
                <a:ea typeface="宋体" charset="-122"/>
              </a:rPr>
              <a:t>Cache Block 0</a:t>
            </a:r>
            <a:endParaRPr kumimoji="0" lang="en-US" altLang="zh-CN" sz="1600" i="0">
              <a:solidFill>
                <a:srgbClr val="000000"/>
              </a:solidFill>
              <a:latin typeface="Times New Roman" pitchFamily="18" charset="0"/>
              <a:ea typeface="宋体" charset="-122"/>
            </a:endParaRPr>
          </a:p>
        </p:txBody>
      </p:sp>
      <p:sp>
        <p:nvSpPr>
          <p:cNvPr id="226" name="Rectangle 9"/>
          <p:cNvSpPr>
            <a:spLocks noChangeArrowheads="1"/>
          </p:cNvSpPr>
          <p:nvPr/>
        </p:nvSpPr>
        <p:spPr bwMode="auto">
          <a:xfrm>
            <a:off x="698500" y="2845767"/>
            <a:ext cx="1727200" cy="1193800"/>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27" name="Line 10"/>
          <p:cNvSpPr>
            <a:spLocks noChangeShapeType="1"/>
          </p:cNvSpPr>
          <p:nvPr/>
        </p:nvSpPr>
        <p:spPr bwMode="auto">
          <a:xfrm flipH="1" flipV="1">
            <a:off x="696913" y="3137867"/>
            <a:ext cx="1730375"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28" name="Line 11"/>
          <p:cNvSpPr>
            <a:spLocks noChangeShapeType="1"/>
          </p:cNvSpPr>
          <p:nvPr/>
        </p:nvSpPr>
        <p:spPr bwMode="auto">
          <a:xfrm flipH="1">
            <a:off x="701675" y="3747467"/>
            <a:ext cx="1725613"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29" name="Rectangle 12"/>
          <p:cNvSpPr>
            <a:spLocks noChangeArrowheads="1"/>
          </p:cNvSpPr>
          <p:nvPr/>
        </p:nvSpPr>
        <p:spPr bwMode="auto">
          <a:xfrm>
            <a:off x="317500" y="2845767"/>
            <a:ext cx="203200" cy="1193800"/>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30" name="Line 13"/>
          <p:cNvSpPr>
            <a:spLocks noChangeShapeType="1"/>
          </p:cNvSpPr>
          <p:nvPr/>
        </p:nvSpPr>
        <p:spPr bwMode="auto">
          <a:xfrm flipH="1" flipV="1">
            <a:off x="315913" y="3137867"/>
            <a:ext cx="19685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31" name="Line 14"/>
          <p:cNvSpPr>
            <a:spLocks noChangeShapeType="1"/>
          </p:cNvSpPr>
          <p:nvPr/>
        </p:nvSpPr>
        <p:spPr bwMode="auto">
          <a:xfrm flipH="1">
            <a:off x="325438" y="3747467"/>
            <a:ext cx="192087"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32" name="Rectangle 15"/>
          <p:cNvSpPr>
            <a:spLocks noChangeArrowheads="1"/>
          </p:cNvSpPr>
          <p:nvPr/>
        </p:nvSpPr>
        <p:spPr bwMode="auto">
          <a:xfrm>
            <a:off x="969963" y="2521917"/>
            <a:ext cx="1111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en-US" altLang="zh-CN" sz="1600" i="0">
                <a:solidFill>
                  <a:srgbClr val="0000FF"/>
                </a:solidFill>
                <a:latin typeface="Times New Roman" pitchFamily="18" charset="0"/>
                <a:ea typeface="宋体" charset="-122"/>
              </a:rPr>
              <a:t>Cache Tag</a:t>
            </a:r>
            <a:endParaRPr kumimoji="0" lang="en-US" altLang="zh-CN" sz="1600" i="0">
              <a:solidFill>
                <a:srgbClr val="0000FF"/>
              </a:solidFill>
              <a:latin typeface="Times New Roman" pitchFamily="18" charset="0"/>
              <a:ea typeface="宋体" charset="-122"/>
            </a:endParaRPr>
          </a:p>
        </p:txBody>
      </p:sp>
      <p:sp>
        <p:nvSpPr>
          <p:cNvPr id="233" name="Rectangle 16"/>
          <p:cNvSpPr>
            <a:spLocks noChangeArrowheads="1"/>
          </p:cNvSpPr>
          <p:nvPr/>
        </p:nvSpPr>
        <p:spPr bwMode="auto">
          <a:xfrm>
            <a:off x="55563" y="2521917"/>
            <a:ext cx="6556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en-US" altLang="zh-CN" sz="1600" i="0">
                <a:solidFill>
                  <a:srgbClr val="0000FF"/>
                </a:solidFill>
                <a:latin typeface="Times New Roman" pitchFamily="18" charset="0"/>
                <a:ea typeface="宋体" charset="-122"/>
              </a:rPr>
              <a:t>Valid</a:t>
            </a:r>
            <a:endParaRPr kumimoji="0" lang="en-US" altLang="zh-CN" sz="1600" i="0">
              <a:solidFill>
                <a:srgbClr val="0000FF"/>
              </a:solidFill>
              <a:latin typeface="Times New Roman" pitchFamily="18" charset="0"/>
              <a:ea typeface="宋体" charset="-122"/>
            </a:endParaRPr>
          </a:p>
        </p:txBody>
      </p:sp>
      <p:sp>
        <p:nvSpPr>
          <p:cNvPr id="234" name="Rectangle 17"/>
          <p:cNvSpPr>
            <a:spLocks noChangeArrowheads="1"/>
          </p:cNvSpPr>
          <p:nvPr/>
        </p:nvSpPr>
        <p:spPr bwMode="auto">
          <a:xfrm>
            <a:off x="1427163" y="3193430"/>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zh-CN" altLang="en-US" sz="2400" i="0">
                <a:solidFill>
                  <a:srgbClr val="000000"/>
                </a:solidFill>
                <a:latin typeface="Times New Roman" pitchFamily="18" charset="0"/>
                <a:ea typeface="宋体" charset="-122"/>
              </a:rPr>
              <a:t>:</a:t>
            </a:r>
            <a:endParaRPr kumimoji="0" lang="zh-CN" altLang="en-US" sz="2400" i="0">
              <a:solidFill>
                <a:srgbClr val="000000"/>
              </a:solidFill>
              <a:latin typeface="Times New Roman" pitchFamily="18" charset="0"/>
              <a:ea typeface="宋体" charset="-122"/>
            </a:endParaRPr>
          </a:p>
        </p:txBody>
      </p:sp>
      <p:sp>
        <p:nvSpPr>
          <p:cNvPr id="235" name="Rectangle 18"/>
          <p:cNvSpPr>
            <a:spLocks noChangeArrowheads="1"/>
          </p:cNvSpPr>
          <p:nvPr/>
        </p:nvSpPr>
        <p:spPr bwMode="auto">
          <a:xfrm>
            <a:off x="284163" y="3193430"/>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zh-CN" altLang="en-US" sz="2400" i="0">
                <a:solidFill>
                  <a:srgbClr val="000000"/>
                </a:solidFill>
                <a:latin typeface="Times New Roman" pitchFamily="18" charset="0"/>
                <a:ea typeface="宋体" charset="-122"/>
              </a:rPr>
              <a:t>:</a:t>
            </a:r>
            <a:endParaRPr kumimoji="0" lang="zh-CN" altLang="en-US" sz="2400" i="0">
              <a:solidFill>
                <a:srgbClr val="000000"/>
              </a:solidFill>
              <a:latin typeface="Times New Roman" pitchFamily="18" charset="0"/>
              <a:ea typeface="宋体" charset="-122"/>
            </a:endParaRPr>
          </a:p>
        </p:txBody>
      </p:sp>
      <p:sp>
        <p:nvSpPr>
          <p:cNvPr id="236" name="Rectangle 19"/>
          <p:cNvSpPr>
            <a:spLocks noChangeArrowheads="1"/>
          </p:cNvSpPr>
          <p:nvPr/>
        </p:nvSpPr>
        <p:spPr bwMode="auto">
          <a:xfrm>
            <a:off x="3255963" y="3193430"/>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zh-CN" altLang="en-US" sz="2400" i="0">
                <a:solidFill>
                  <a:srgbClr val="000000"/>
                </a:solidFill>
                <a:latin typeface="Times New Roman" pitchFamily="18" charset="0"/>
                <a:ea typeface="宋体" charset="-122"/>
              </a:rPr>
              <a:t>:</a:t>
            </a:r>
            <a:endParaRPr kumimoji="0" lang="zh-CN" altLang="en-US" sz="2400" i="0">
              <a:solidFill>
                <a:srgbClr val="000000"/>
              </a:solidFill>
              <a:latin typeface="Times New Roman" pitchFamily="18" charset="0"/>
              <a:ea typeface="宋体" charset="-122"/>
            </a:endParaRPr>
          </a:p>
        </p:txBody>
      </p:sp>
      <p:sp>
        <p:nvSpPr>
          <p:cNvPr id="237" name="Rectangle 20"/>
          <p:cNvSpPr>
            <a:spLocks noChangeArrowheads="1"/>
          </p:cNvSpPr>
          <p:nvPr/>
        </p:nvSpPr>
        <p:spPr bwMode="auto">
          <a:xfrm>
            <a:off x="4949825" y="2845767"/>
            <a:ext cx="1574800" cy="1193800"/>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38" name="Line 21"/>
          <p:cNvSpPr>
            <a:spLocks noChangeShapeType="1"/>
          </p:cNvSpPr>
          <p:nvPr/>
        </p:nvSpPr>
        <p:spPr bwMode="auto">
          <a:xfrm flipH="1" flipV="1">
            <a:off x="4953000" y="3137867"/>
            <a:ext cx="1573213"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39" name="Line 22"/>
          <p:cNvSpPr>
            <a:spLocks noChangeShapeType="1"/>
          </p:cNvSpPr>
          <p:nvPr/>
        </p:nvSpPr>
        <p:spPr bwMode="auto">
          <a:xfrm flipH="1">
            <a:off x="4957763" y="3747467"/>
            <a:ext cx="1592262"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40" name="Rectangle 23"/>
          <p:cNvSpPr>
            <a:spLocks noChangeArrowheads="1"/>
          </p:cNvSpPr>
          <p:nvPr/>
        </p:nvSpPr>
        <p:spPr bwMode="auto">
          <a:xfrm flipH="1">
            <a:off x="5132388" y="2528267"/>
            <a:ext cx="1190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en-US" altLang="zh-CN" sz="1600" i="0">
                <a:solidFill>
                  <a:srgbClr val="0000FF"/>
                </a:solidFill>
                <a:latin typeface="Times New Roman" pitchFamily="18" charset="0"/>
                <a:ea typeface="宋体" charset="-122"/>
              </a:rPr>
              <a:t>Cache Data</a:t>
            </a:r>
            <a:endParaRPr kumimoji="0" lang="en-US" altLang="zh-CN" sz="1600" i="0">
              <a:solidFill>
                <a:srgbClr val="0000FF"/>
              </a:solidFill>
              <a:latin typeface="Times New Roman" pitchFamily="18" charset="0"/>
              <a:ea typeface="宋体" charset="-122"/>
            </a:endParaRPr>
          </a:p>
        </p:txBody>
      </p:sp>
      <p:sp>
        <p:nvSpPr>
          <p:cNvPr id="241" name="Rectangle 24"/>
          <p:cNvSpPr>
            <a:spLocks noChangeArrowheads="1"/>
          </p:cNvSpPr>
          <p:nvPr/>
        </p:nvSpPr>
        <p:spPr bwMode="auto">
          <a:xfrm flipH="1">
            <a:off x="4976813" y="2833067"/>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en-US" altLang="zh-CN" sz="1600" i="0">
                <a:solidFill>
                  <a:srgbClr val="000000"/>
                </a:solidFill>
                <a:latin typeface="Times New Roman" pitchFamily="18" charset="0"/>
                <a:ea typeface="宋体" charset="-122"/>
              </a:rPr>
              <a:t>Cache Block 0</a:t>
            </a:r>
            <a:endParaRPr kumimoji="0" lang="en-US" altLang="zh-CN" sz="1600" i="0">
              <a:solidFill>
                <a:srgbClr val="000000"/>
              </a:solidFill>
              <a:latin typeface="Times New Roman" pitchFamily="18" charset="0"/>
              <a:ea typeface="宋体" charset="-122"/>
            </a:endParaRPr>
          </a:p>
        </p:txBody>
      </p:sp>
      <p:sp>
        <p:nvSpPr>
          <p:cNvPr id="242" name="Rectangle 25"/>
          <p:cNvSpPr>
            <a:spLocks noChangeArrowheads="1"/>
          </p:cNvSpPr>
          <p:nvPr/>
        </p:nvSpPr>
        <p:spPr bwMode="auto">
          <a:xfrm>
            <a:off x="6702425" y="2845767"/>
            <a:ext cx="1727200" cy="1193800"/>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43" name="Line 26"/>
          <p:cNvSpPr>
            <a:spLocks noChangeShapeType="1"/>
          </p:cNvSpPr>
          <p:nvPr/>
        </p:nvSpPr>
        <p:spPr bwMode="auto">
          <a:xfrm>
            <a:off x="6702425" y="3137867"/>
            <a:ext cx="172720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44" name="Line 27"/>
          <p:cNvSpPr>
            <a:spLocks noChangeShapeType="1"/>
          </p:cNvSpPr>
          <p:nvPr/>
        </p:nvSpPr>
        <p:spPr bwMode="auto">
          <a:xfrm>
            <a:off x="6702425" y="3747467"/>
            <a:ext cx="172720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45" name="Rectangle 28"/>
          <p:cNvSpPr>
            <a:spLocks noChangeArrowheads="1"/>
          </p:cNvSpPr>
          <p:nvPr/>
        </p:nvSpPr>
        <p:spPr bwMode="auto">
          <a:xfrm>
            <a:off x="8607425" y="2845767"/>
            <a:ext cx="203200" cy="1193800"/>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46" name="Line 29"/>
          <p:cNvSpPr>
            <a:spLocks noChangeShapeType="1"/>
          </p:cNvSpPr>
          <p:nvPr/>
        </p:nvSpPr>
        <p:spPr bwMode="auto">
          <a:xfrm>
            <a:off x="8607425" y="3137867"/>
            <a:ext cx="20320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47" name="Line 30"/>
          <p:cNvSpPr>
            <a:spLocks noChangeShapeType="1"/>
          </p:cNvSpPr>
          <p:nvPr/>
        </p:nvSpPr>
        <p:spPr bwMode="auto">
          <a:xfrm>
            <a:off x="8607425" y="3747467"/>
            <a:ext cx="20320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48" name="Rectangle 31"/>
          <p:cNvSpPr>
            <a:spLocks noChangeArrowheads="1"/>
          </p:cNvSpPr>
          <p:nvPr/>
        </p:nvSpPr>
        <p:spPr bwMode="auto">
          <a:xfrm flipH="1">
            <a:off x="7038975" y="2528267"/>
            <a:ext cx="1111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en-US" altLang="zh-CN" sz="1600" i="0">
                <a:solidFill>
                  <a:srgbClr val="0000FF"/>
                </a:solidFill>
                <a:latin typeface="Times New Roman" pitchFamily="18" charset="0"/>
                <a:ea typeface="宋体" charset="-122"/>
              </a:rPr>
              <a:t>Cache Tag</a:t>
            </a:r>
            <a:endParaRPr kumimoji="0" lang="en-US" altLang="zh-CN" sz="1600" i="0">
              <a:solidFill>
                <a:srgbClr val="0000FF"/>
              </a:solidFill>
              <a:latin typeface="Times New Roman" pitchFamily="18" charset="0"/>
              <a:ea typeface="宋体" charset="-122"/>
            </a:endParaRPr>
          </a:p>
        </p:txBody>
      </p:sp>
      <p:sp>
        <p:nvSpPr>
          <p:cNvPr id="249" name="Rectangle 32"/>
          <p:cNvSpPr>
            <a:spLocks noChangeArrowheads="1"/>
          </p:cNvSpPr>
          <p:nvPr/>
        </p:nvSpPr>
        <p:spPr bwMode="auto">
          <a:xfrm flipH="1">
            <a:off x="8412163" y="2528267"/>
            <a:ext cx="6556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en-US" altLang="zh-CN" sz="1600" i="0">
                <a:solidFill>
                  <a:srgbClr val="0000FF"/>
                </a:solidFill>
                <a:latin typeface="Times New Roman" pitchFamily="18" charset="0"/>
                <a:ea typeface="宋体" charset="-122"/>
              </a:rPr>
              <a:t>Valid</a:t>
            </a:r>
            <a:endParaRPr kumimoji="0" lang="en-US" altLang="zh-CN" sz="1600" i="0">
              <a:solidFill>
                <a:srgbClr val="0000FF"/>
              </a:solidFill>
              <a:latin typeface="Times New Roman" pitchFamily="18" charset="0"/>
              <a:ea typeface="宋体" charset="-122"/>
            </a:endParaRPr>
          </a:p>
        </p:txBody>
      </p:sp>
      <p:sp>
        <p:nvSpPr>
          <p:cNvPr id="250" name="Rectangle 33"/>
          <p:cNvSpPr>
            <a:spLocks noChangeArrowheads="1"/>
          </p:cNvSpPr>
          <p:nvPr/>
        </p:nvSpPr>
        <p:spPr bwMode="auto">
          <a:xfrm flipH="1">
            <a:off x="7412038" y="3199780"/>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zh-CN" altLang="en-US" sz="2400" i="0">
                <a:solidFill>
                  <a:srgbClr val="000000"/>
                </a:solidFill>
                <a:latin typeface="Times New Roman" pitchFamily="18" charset="0"/>
                <a:ea typeface="宋体" charset="-122"/>
              </a:rPr>
              <a:t>:</a:t>
            </a:r>
            <a:endParaRPr kumimoji="0" lang="zh-CN" altLang="en-US" sz="2400" i="0">
              <a:solidFill>
                <a:srgbClr val="000000"/>
              </a:solidFill>
              <a:latin typeface="Times New Roman" pitchFamily="18" charset="0"/>
              <a:ea typeface="宋体" charset="-122"/>
            </a:endParaRPr>
          </a:p>
        </p:txBody>
      </p:sp>
      <p:sp>
        <p:nvSpPr>
          <p:cNvPr id="251" name="Rectangle 34"/>
          <p:cNvSpPr>
            <a:spLocks noChangeArrowheads="1"/>
          </p:cNvSpPr>
          <p:nvPr/>
        </p:nvSpPr>
        <p:spPr bwMode="auto">
          <a:xfrm flipH="1">
            <a:off x="8555038" y="3199780"/>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zh-CN" altLang="en-US" sz="2400" i="0">
                <a:solidFill>
                  <a:srgbClr val="000000"/>
                </a:solidFill>
                <a:latin typeface="Times New Roman" pitchFamily="18" charset="0"/>
                <a:ea typeface="宋体" charset="-122"/>
              </a:rPr>
              <a:t>:</a:t>
            </a:r>
            <a:endParaRPr kumimoji="0" lang="zh-CN" altLang="en-US" sz="2400" i="0">
              <a:solidFill>
                <a:srgbClr val="000000"/>
              </a:solidFill>
              <a:latin typeface="Times New Roman" pitchFamily="18" charset="0"/>
              <a:ea typeface="宋体" charset="-122"/>
            </a:endParaRPr>
          </a:p>
        </p:txBody>
      </p:sp>
      <p:sp>
        <p:nvSpPr>
          <p:cNvPr id="252" name="Rectangle 35"/>
          <p:cNvSpPr>
            <a:spLocks noChangeArrowheads="1"/>
          </p:cNvSpPr>
          <p:nvPr/>
        </p:nvSpPr>
        <p:spPr bwMode="auto">
          <a:xfrm flipH="1">
            <a:off x="5583238" y="3199780"/>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zh-CN" altLang="en-US" sz="2400" i="0">
                <a:solidFill>
                  <a:srgbClr val="000000"/>
                </a:solidFill>
                <a:latin typeface="Times New Roman" pitchFamily="18" charset="0"/>
                <a:ea typeface="宋体" charset="-122"/>
              </a:rPr>
              <a:t>:</a:t>
            </a:r>
            <a:endParaRPr kumimoji="0" lang="zh-CN" altLang="en-US" sz="2400" i="0">
              <a:solidFill>
                <a:srgbClr val="000000"/>
              </a:solidFill>
              <a:latin typeface="Times New Roman" pitchFamily="18" charset="0"/>
              <a:ea typeface="宋体" charset="-122"/>
            </a:endParaRPr>
          </a:p>
        </p:txBody>
      </p:sp>
      <p:sp>
        <p:nvSpPr>
          <p:cNvPr id="253" name="Rectangle 38"/>
          <p:cNvSpPr>
            <a:spLocks noChangeArrowheads="1"/>
          </p:cNvSpPr>
          <p:nvPr/>
        </p:nvSpPr>
        <p:spPr bwMode="auto">
          <a:xfrm>
            <a:off x="3924300" y="2348880"/>
            <a:ext cx="1270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en-US" altLang="zh-CN" sz="1600" i="0">
                <a:solidFill>
                  <a:srgbClr val="CC0000"/>
                </a:solidFill>
                <a:latin typeface="Times New Roman" pitchFamily="18" charset="0"/>
                <a:ea typeface="宋体" charset="-122"/>
              </a:rPr>
              <a:t>Cache Index</a:t>
            </a:r>
            <a:endParaRPr kumimoji="0" lang="en-US" altLang="zh-CN" sz="1600" i="0">
              <a:solidFill>
                <a:srgbClr val="CC0000"/>
              </a:solidFill>
              <a:latin typeface="Times New Roman" pitchFamily="18" charset="0"/>
              <a:ea typeface="宋体" charset="-122"/>
            </a:endParaRPr>
          </a:p>
        </p:txBody>
      </p:sp>
      <p:sp>
        <p:nvSpPr>
          <p:cNvPr id="254" name="Line 40"/>
          <p:cNvSpPr>
            <a:spLocks noChangeShapeType="1"/>
          </p:cNvSpPr>
          <p:nvPr/>
        </p:nvSpPr>
        <p:spPr bwMode="auto">
          <a:xfrm>
            <a:off x="3365500" y="4509467"/>
            <a:ext cx="244475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55" name="Line 41"/>
          <p:cNvSpPr>
            <a:spLocks noChangeShapeType="1"/>
          </p:cNvSpPr>
          <p:nvPr/>
        </p:nvSpPr>
        <p:spPr bwMode="auto">
          <a:xfrm>
            <a:off x="3365500" y="4522167"/>
            <a:ext cx="209550" cy="29210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56" name="Line 42"/>
          <p:cNvSpPr>
            <a:spLocks noChangeShapeType="1"/>
          </p:cNvSpPr>
          <p:nvPr/>
        </p:nvSpPr>
        <p:spPr bwMode="auto">
          <a:xfrm>
            <a:off x="3568700" y="4814267"/>
            <a:ext cx="198120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57" name="Line 43"/>
          <p:cNvSpPr>
            <a:spLocks noChangeShapeType="1"/>
          </p:cNvSpPr>
          <p:nvPr/>
        </p:nvSpPr>
        <p:spPr bwMode="auto">
          <a:xfrm flipH="1">
            <a:off x="5545138" y="4503117"/>
            <a:ext cx="265112" cy="312738"/>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58" name="Rectangle 44"/>
          <p:cNvSpPr>
            <a:spLocks noChangeArrowheads="1"/>
          </p:cNvSpPr>
          <p:nvPr/>
        </p:nvSpPr>
        <p:spPr bwMode="auto">
          <a:xfrm>
            <a:off x="4322763" y="4503117"/>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en-US" altLang="zh-CN" sz="1600" i="0">
                <a:solidFill>
                  <a:srgbClr val="000000"/>
                </a:solidFill>
                <a:latin typeface="Times New Roman" pitchFamily="18" charset="0"/>
                <a:ea typeface="宋体" charset="-122"/>
              </a:rPr>
              <a:t>Mux</a:t>
            </a:r>
            <a:endParaRPr kumimoji="0" lang="en-US" altLang="zh-CN" sz="1600" i="0">
              <a:solidFill>
                <a:srgbClr val="000000"/>
              </a:solidFill>
              <a:latin typeface="Times New Roman" pitchFamily="18" charset="0"/>
              <a:ea typeface="宋体" charset="-122"/>
            </a:endParaRPr>
          </a:p>
        </p:txBody>
      </p:sp>
      <p:sp>
        <p:nvSpPr>
          <p:cNvPr id="259" name="Rectangle 47"/>
          <p:cNvSpPr>
            <a:spLocks noChangeArrowheads="1"/>
          </p:cNvSpPr>
          <p:nvPr/>
        </p:nvSpPr>
        <p:spPr bwMode="auto">
          <a:xfrm>
            <a:off x="5008563" y="445073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zh-CN" altLang="en-US" sz="1400" b="0" i="0">
                <a:solidFill>
                  <a:srgbClr val="000000"/>
                </a:solidFill>
                <a:latin typeface="Times New Roman" pitchFamily="18" charset="0"/>
                <a:ea typeface="宋体" charset="-122"/>
              </a:rPr>
              <a:t>0</a:t>
            </a:r>
            <a:endParaRPr kumimoji="0" lang="zh-CN" altLang="en-US" sz="1400" b="0" i="0">
              <a:solidFill>
                <a:srgbClr val="000000"/>
              </a:solidFill>
              <a:latin typeface="Times New Roman" pitchFamily="18" charset="0"/>
              <a:ea typeface="宋体" charset="-122"/>
            </a:endParaRPr>
          </a:p>
        </p:txBody>
      </p:sp>
      <p:sp>
        <p:nvSpPr>
          <p:cNvPr id="260" name="Rectangle 48"/>
          <p:cNvSpPr>
            <a:spLocks noChangeArrowheads="1"/>
          </p:cNvSpPr>
          <p:nvPr/>
        </p:nvSpPr>
        <p:spPr bwMode="auto">
          <a:xfrm>
            <a:off x="3865563" y="445073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zh-CN" altLang="en-US" sz="1400" b="0" i="0">
                <a:solidFill>
                  <a:srgbClr val="000000"/>
                </a:solidFill>
                <a:latin typeface="Times New Roman" pitchFamily="18" charset="0"/>
                <a:ea typeface="宋体" charset="-122"/>
              </a:rPr>
              <a:t>1</a:t>
            </a:r>
            <a:endParaRPr kumimoji="0" lang="zh-CN" altLang="en-US" sz="1400" b="0" i="0">
              <a:solidFill>
                <a:srgbClr val="000000"/>
              </a:solidFill>
              <a:latin typeface="Times New Roman" pitchFamily="18" charset="0"/>
              <a:ea typeface="宋体" charset="-122"/>
            </a:endParaRPr>
          </a:p>
        </p:txBody>
      </p:sp>
      <p:sp>
        <p:nvSpPr>
          <p:cNvPr id="261" name="Rectangle 49"/>
          <p:cNvSpPr>
            <a:spLocks noChangeArrowheads="1"/>
          </p:cNvSpPr>
          <p:nvPr/>
        </p:nvSpPr>
        <p:spPr bwMode="auto">
          <a:xfrm>
            <a:off x="3484563" y="4526930"/>
            <a:ext cx="5413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en-US" altLang="zh-CN" sz="1400" b="0" i="0">
                <a:solidFill>
                  <a:srgbClr val="000000"/>
                </a:solidFill>
                <a:latin typeface="Times New Roman" pitchFamily="18" charset="0"/>
                <a:ea typeface="宋体" charset="-122"/>
              </a:rPr>
              <a:t>Sel 1</a:t>
            </a:r>
            <a:endParaRPr kumimoji="0" lang="en-US" altLang="zh-CN" sz="1400" b="0" i="0">
              <a:solidFill>
                <a:srgbClr val="000000"/>
              </a:solidFill>
              <a:latin typeface="Times New Roman" pitchFamily="18" charset="0"/>
              <a:ea typeface="宋体" charset="-122"/>
            </a:endParaRPr>
          </a:p>
        </p:txBody>
      </p:sp>
      <p:sp>
        <p:nvSpPr>
          <p:cNvPr id="262" name="Rectangle 50"/>
          <p:cNvSpPr>
            <a:spLocks noChangeArrowheads="1"/>
          </p:cNvSpPr>
          <p:nvPr/>
        </p:nvSpPr>
        <p:spPr bwMode="auto">
          <a:xfrm>
            <a:off x="5160963" y="4526930"/>
            <a:ext cx="5413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en-US" altLang="zh-CN" sz="1400" b="0" i="0">
                <a:solidFill>
                  <a:srgbClr val="000000"/>
                </a:solidFill>
                <a:latin typeface="Times New Roman" pitchFamily="18" charset="0"/>
                <a:ea typeface="宋体" charset="-122"/>
              </a:rPr>
              <a:t>Sel 0</a:t>
            </a:r>
            <a:endParaRPr kumimoji="0" lang="en-US" altLang="zh-CN" sz="1400" b="0" i="0">
              <a:solidFill>
                <a:srgbClr val="000000"/>
              </a:solidFill>
              <a:latin typeface="Times New Roman" pitchFamily="18" charset="0"/>
              <a:ea typeface="宋体" charset="-122"/>
            </a:endParaRPr>
          </a:p>
        </p:txBody>
      </p:sp>
      <p:sp>
        <p:nvSpPr>
          <p:cNvPr id="263" name="Arc 54"/>
          <p:cNvSpPr/>
          <p:nvPr/>
        </p:nvSpPr>
        <p:spPr bwMode="auto">
          <a:xfrm>
            <a:off x="2946400" y="4523755"/>
            <a:ext cx="304800" cy="215900"/>
          </a:xfrm>
          <a:custGeom>
            <a:avLst/>
            <a:gdLst>
              <a:gd name="T0" fmla="*/ 0 w 21600"/>
              <a:gd name="T1" fmla="*/ 0 h 21600"/>
              <a:gd name="T2" fmla="*/ 304800 w 21600"/>
              <a:gd name="T3" fmla="*/ 215900 h 21600"/>
              <a:gd name="T4" fmla="*/ 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64" name="Arc 55"/>
          <p:cNvSpPr/>
          <p:nvPr/>
        </p:nvSpPr>
        <p:spPr bwMode="auto">
          <a:xfrm rot="10800000">
            <a:off x="2947988" y="4752355"/>
            <a:ext cx="304800" cy="215900"/>
          </a:xfrm>
          <a:custGeom>
            <a:avLst/>
            <a:gdLst>
              <a:gd name="T0" fmla="*/ 0 w 21600"/>
              <a:gd name="T1" fmla="*/ 215900 h 21600"/>
              <a:gd name="T2" fmla="*/ 303220 w 21600"/>
              <a:gd name="T3" fmla="*/ 0 h 21600"/>
              <a:gd name="T4" fmla="*/ 30480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714"/>
                  <a:pt x="9602" y="61"/>
                  <a:pt x="21488" y="0"/>
                </a:cubicBezTo>
              </a:path>
              <a:path w="21600" h="21600" stroke="0" extrusionOk="0">
                <a:moveTo>
                  <a:pt x="0" y="21599"/>
                </a:moveTo>
                <a:cubicBezTo>
                  <a:pt x="0" y="9714"/>
                  <a:pt x="9602" y="61"/>
                  <a:pt x="21488" y="0"/>
                </a:cubicBezTo>
                <a:lnTo>
                  <a:pt x="21600" y="21600"/>
                </a:lnTo>
                <a:lnTo>
                  <a:pt x="0" y="21599"/>
                </a:lnTo>
                <a:close/>
              </a:path>
            </a:pathLst>
          </a:custGeom>
          <a:noFill/>
          <a:ln w="25400" cap="rnd">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65" name="Line 56"/>
          <p:cNvSpPr>
            <a:spLocks noChangeShapeType="1"/>
          </p:cNvSpPr>
          <p:nvPr/>
        </p:nvSpPr>
        <p:spPr bwMode="auto">
          <a:xfrm flipH="1">
            <a:off x="2730500" y="4528517"/>
            <a:ext cx="21590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66" name="Line 57"/>
          <p:cNvSpPr>
            <a:spLocks noChangeShapeType="1"/>
          </p:cNvSpPr>
          <p:nvPr/>
        </p:nvSpPr>
        <p:spPr bwMode="auto">
          <a:xfrm>
            <a:off x="2743200" y="4522167"/>
            <a:ext cx="0" cy="43180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67" name="Line 58"/>
          <p:cNvSpPr>
            <a:spLocks noChangeShapeType="1"/>
          </p:cNvSpPr>
          <p:nvPr/>
        </p:nvSpPr>
        <p:spPr bwMode="auto">
          <a:xfrm flipH="1">
            <a:off x="2730500" y="4966667"/>
            <a:ext cx="21590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68" name="Line 59"/>
          <p:cNvSpPr>
            <a:spLocks noChangeShapeType="1"/>
          </p:cNvSpPr>
          <p:nvPr/>
        </p:nvSpPr>
        <p:spPr bwMode="auto">
          <a:xfrm flipV="1">
            <a:off x="3259138" y="4731717"/>
            <a:ext cx="252412" cy="1588"/>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69" name="Line 61"/>
          <p:cNvSpPr>
            <a:spLocks noChangeShapeType="1"/>
          </p:cNvSpPr>
          <p:nvPr/>
        </p:nvSpPr>
        <p:spPr bwMode="auto">
          <a:xfrm flipH="1">
            <a:off x="2501900" y="4890467"/>
            <a:ext cx="25400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70" name="Rectangle 62"/>
          <p:cNvSpPr>
            <a:spLocks noChangeArrowheads="1"/>
          </p:cNvSpPr>
          <p:nvPr/>
        </p:nvSpPr>
        <p:spPr bwMode="auto">
          <a:xfrm>
            <a:off x="1350963" y="4426917"/>
            <a:ext cx="993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en-US" altLang="zh-CN" sz="1600" i="0">
                <a:solidFill>
                  <a:srgbClr val="000000"/>
                </a:solidFill>
                <a:latin typeface="Times New Roman" pitchFamily="18" charset="0"/>
                <a:ea typeface="宋体" charset="-122"/>
              </a:rPr>
              <a:t>Compare</a:t>
            </a:r>
            <a:endParaRPr kumimoji="0" lang="en-US" altLang="zh-CN" sz="1600" i="0">
              <a:solidFill>
                <a:srgbClr val="000000"/>
              </a:solidFill>
              <a:latin typeface="Times New Roman" pitchFamily="18" charset="0"/>
              <a:ea typeface="宋体" charset="-122"/>
            </a:endParaRPr>
          </a:p>
        </p:txBody>
      </p:sp>
      <p:sp>
        <p:nvSpPr>
          <p:cNvPr id="271" name="Arc 70"/>
          <p:cNvSpPr/>
          <p:nvPr/>
        </p:nvSpPr>
        <p:spPr bwMode="auto">
          <a:xfrm>
            <a:off x="5907088" y="4523755"/>
            <a:ext cx="304800" cy="215900"/>
          </a:xfrm>
          <a:custGeom>
            <a:avLst/>
            <a:gdLst>
              <a:gd name="T0" fmla="*/ 0 w 21600"/>
              <a:gd name="T1" fmla="*/ 215900 h 21600"/>
              <a:gd name="T2" fmla="*/ 303220 w 21600"/>
              <a:gd name="T3" fmla="*/ 0 h 21600"/>
              <a:gd name="T4" fmla="*/ 30480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714"/>
                  <a:pt x="9602" y="61"/>
                  <a:pt x="21488" y="0"/>
                </a:cubicBezTo>
              </a:path>
              <a:path w="21600" h="21600" stroke="0" extrusionOk="0">
                <a:moveTo>
                  <a:pt x="0" y="21599"/>
                </a:moveTo>
                <a:cubicBezTo>
                  <a:pt x="0" y="9714"/>
                  <a:pt x="9602" y="61"/>
                  <a:pt x="21488" y="0"/>
                </a:cubicBezTo>
                <a:lnTo>
                  <a:pt x="21600" y="21600"/>
                </a:lnTo>
                <a:lnTo>
                  <a:pt x="0" y="21599"/>
                </a:lnTo>
                <a:close/>
              </a:path>
            </a:pathLst>
          </a:custGeom>
          <a:noFill/>
          <a:ln w="25400" cap="rnd">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72" name="Arc 71"/>
          <p:cNvSpPr/>
          <p:nvPr/>
        </p:nvSpPr>
        <p:spPr bwMode="auto">
          <a:xfrm rot="10800000">
            <a:off x="5892800" y="4752355"/>
            <a:ext cx="304800" cy="215900"/>
          </a:xfrm>
          <a:custGeom>
            <a:avLst/>
            <a:gdLst>
              <a:gd name="T0" fmla="*/ 0 w 21600"/>
              <a:gd name="T1" fmla="*/ 0 h 21600"/>
              <a:gd name="T2" fmla="*/ 304800 w 21600"/>
              <a:gd name="T3" fmla="*/ 215900 h 21600"/>
              <a:gd name="T4" fmla="*/ 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73" name="Line 72"/>
          <p:cNvSpPr>
            <a:spLocks noChangeShapeType="1"/>
          </p:cNvSpPr>
          <p:nvPr/>
        </p:nvSpPr>
        <p:spPr bwMode="auto">
          <a:xfrm>
            <a:off x="6223000" y="4528517"/>
            <a:ext cx="16510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74" name="Line 73"/>
          <p:cNvSpPr>
            <a:spLocks noChangeShapeType="1"/>
          </p:cNvSpPr>
          <p:nvPr/>
        </p:nvSpPr>
        <p:spPr bwMode="auto">
          <a:xfrm>
            <a:off x="6400800" y="4522167"/>
            <a:ext cx="0" cy="45085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75" name="Line 74"/>
          <p:cNvSpPr>
            <a:spLocks noChangeShapeType="1"/>
          </p:cNvSpPr>
          <p:nvPr/>
        </p:nvSpPr>
        <p:spPr bwMode="auto">
          <a:xfrm>
            <a:off x="6197600" y="4966667"/>
            <a:ext cx="19050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76" name="Line 75"/>
          <p:cNvSpPr>
            <a:spLocks noChangeShapeType="1"/>
          </p:cNvSpPr>
          <p:nvPr/>
        </p:nvSpPr>
        <p:spPr bwMode="auto">
          <a:xfrm flipH="1">
            <a:off x="5626100" y="4738067"/>
            <a:ext cx="27940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77" name="Rectangle 77"/>
          <p:cNvSpPr>
            <a:spLocks noChangeArrowheads="1"/>
          </p:cNvSpPr>
          <p:nvPr/>
        </p:nvSpPr>
        <p:spPr bwMode="auto">
          <a:xfrm flipH="1">
            <a:off x="6792913" y="4433267"/>
            <a:ext cx="993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0" hangingPunct="0">
              <a:spcBef>
                <a:spcPct val="0"/>
              </a:spcBef>
            </a:pPr>
            <a:r>
              <a:rPr kumimoji="0" lang="en-US" altLang="zh-CN" sz="1600" i="0">
                <a:solidFill>
                  <a:srgbClr val="000000"/>
                </a:solidFill>
                <a:latin typeface="Times New Roman" pitchFamily="18" charset="0"/>
                <a:ea typeface="宋体" charset="-122"/>
              </a:rPr>
              <a:t>Compare</a:t>
            </a:r>
            <a:endParaRPr kumimoji="0" lang="en-US" altLang="zh-CN" sz="1600" i="0">
              <a:solidFill>
                <a:srgbClr val="000000"/>
              </a:solidFill>
              <a:latin typeface="Times New Roman" pitchFamily="18" charset="0"/>
              <a:ea typeface="宋体" charset="-122"/>
            </a:endParaRPr>
          </a:p>
        </p:txBody>
      </p:sp>
      <p:sp>
        <p:nvSpPr>
          <p:cNvPr id="278" name="Oval 83"/>
          <p:cNvSpPr>
            <a:spLocks noChangeArrowheads="1"/>
          </p:cNvSpPr>
          <p:nvPr/>
        </p:nvSpPr>
        <p:spPr bwMode="auto">
          <a:xfrm>
            <a:off x="3594100" y="4903167"/>
            <a:ext cx="431800" cy="431800"/>
          </a:xfrm>
          <a:prstGeom prst="ellipse">
            <a:avLst/>
          </a:prstGeom>
          <a:noFill/>
          <a:ln w="254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nvGrpSpPr>
          <p:cNvPr id="279" name="Group 109"/>
          <p:cNvGrpSpPr/>
          <p:nvPr/>
        </p:nvGrpSpPr>
        <p:grpSpPr bwMode="auto">
          <a:xfrm>
            <a:off x="3357563" y="4736480"/>
            <a:ext cx="2370137" cy="962025"/>
            <a:chOff x="2115" y="3567"/>
            <a:chExt cx="1493" cy="606"/>
          </a:xfrm>
        </p:grpSpPr>
        <p:grpSp>
          <p:nvGrpSpPr>
            <p:cNvPr id="280" name="Group 108"/>
            <p:cNvGrpSpPr/>
            <p:nvPr/>
          </p:nvGrpSpPr>
          <p:grpSpPr bwMode="auto">
            <a:xfrm>
              <a:off x="2115" y="3567"/>
              <a:ext cx="1493" cy="351"/>
              <a:chOff x="2115" y="3567"/>
              <a:chExt cx="1493" cy="351"/>
            </a:xfrm>
          </p:grpSpPr>
          <p:sp>
            <p:nvSpPr>
              <p:cNvPr id="284" name="Rectangle 84"/>
              <p:cNvSpPr>
                <a:spLocks noChangeArrowheads="1"/>
              </p:cNvSpPr>
              <p:nvPr/>
            </p:nvSpPr>
            <p:spPr bwMode="auto">
              <a:xfrm>
                <a:off x="2243" y="3708"/>
                <a:ext cx="3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0" fontAlgn="auto" latinLnBrk="0" hangingPunct="0">
                  <a:lnSpc>
                    <a:spcPct val="100000"/>
                  </a:lnSpc>
                  <a:spcBef>
                    <a:spcPct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itchFamily="18" charset="0"/>
                    <a:ea typeface="宋体" charset="-122"/>
                  </a:rPr>
                  <a:t>OR</a:t>
                </a:r>
                <a:endParaRPr kumimoji="0" lang="en-US" altLang="zh-CN" sz="16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285" name="Line 85"/>
              <p:cNvSpPr>
                <a:spLocks noChangeShapeType="1"/>
              </p:cNvSpPr>
              <p:nvPr/>
            </p:nvSpPr>
            <p:spPr bwMode="auto">
              <a:xfrm>
                <a:off x="2115" y="3567"/>
                <a:ext cx="1" cy="245"/>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86" name="Line 86"/>
              <p:cNvSpPr>
                <a:spLocks noChangeShapeType="1"/>
              </p:cNvSpPr>
              <p:nvPr/>
            </p:nvSpPr>
            <p:spPr bwMode="auto">
              <a:xfrm>
                <a:off x="2120" y="3802"/>
                <a:ext cx="14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87" name="Line 87"/>
              <p:cNvSpPr>
                <a:spLocks noChangeShapeType="1"/>
              </p:cNvSpPr>
              <p:nvPr/>
            </p:nvSpPr>
            <p:spPr bwMode="auto">
              <a:xfrm>
                <a:off x="3600" y="3576"/>
                <a:ext cx="0" cy="224"/>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88" name="Line 88"/>
              <p:cNvSpPr>
                <a:spLocks noChangeShapeType="1"/>
              </p:cNvSpPr>
              <p:nvPr/>
            </p:nvSpPr>
            <p:spPr bwMode="auto">
              <a:xfrm flipV="1">
                <a:off x="2539" y="3804"/>
                <a:ext cx="1069" cy="1"/>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sp>
          <p:nvSpPr>
            <p:cNvPr id="281" name="Line 89"/>
            <p:cNvSpPr>
              <a:spLocks noChangeShapeType="1"/>
            </p:cNvSpPr>
            <p:nvPr/>
          </p:nvSpPr>
          <p:spPr bwMode="auto">
            <a:xfrm>
              <a:off x="2420" y="3949"/>
              <a:ext cx="0" cy="224"/>
            </a:xfrm>
            <a:prstGeom prst="line">
              <a:avLst/>
            </a:prstGeom>
            <a:noFill/>
            <a:ln w="254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82" name="Rectangle 90"/>
            <p:cNvSpPr>
              <a:spLocks noChangeArrowheads="1"/>
            </p:cNvSpPr>
            <p:nvPr/>
          </p:nvSpPr>
          <p:spPr bwMode="auto">
            <a:xfrm>
              <a:off x="2115" y="3934"/>
              <a:ext cx="29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0" fontAlgn="auto" latinLnBrk="0" hangingPunct="0">
                <a:lnSpc>
                  <a:spcPct val="100000"/>
                </a:lnSpc>
                <a:spcBef>
                  <a:spcPct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itchFamily="18" charset="0"/>
                  <a:ea typeface="宋体" charset="-122"/>
                </a:rPr>
                <a:t>Hit</a:t>
              </a:r>
              <a:endParaRPr kumimoji="0" lang="en-US" altLang="zh-CN" sz="1600" b="1"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283" name="Rectangle 91"/>
            <p:cNvSpPr>
              <a:spLocks noChangeArrowheads="1"/>
            </p:cNvSpPr>
            <p:nvPr/>
          </p:nvSpPr>
          <p:spPr bwMode="auto">
            <a:xfrm>
              <a:off x="2508" y="3971"/>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0" fontAlgn="auto" latinLnBrk="0" hangingPunct="0">
                <a:lnSpc>
                  <a:spcPct val="100000"/>
                </a:lnSpc>
                <a:spcBef>
                  <a:spcPct val="0"/>
                </a:spcBef>
                <a:spcAft>
                  <a:spcPts val="0"/>
                </a:spcAft>
                <a:buClrTx/>
                <a:buSzTx/>
                <a:buFontTx/>
                <a:buNone/>
                <a:defRPr/>
              </a:pPr>
              <a:r>
                <a:rPr kumimoji="0" lang="en-US" altLang="zh-CN" sz="1800" b="1" i="0" u="none" strike="noStrike" kern="0" cap="none" spc="0" normalizeH="0" baseline="0" noProof="0">
                  <a:ln>
                    <a:noFill/>
                  </a:ln>
                  <a:solidFill>
                    <a:srgbClr val="000000"/>
                  </a:solidFill>
                  <a:effectLst/>
                  <a:uLnTx/>
                  <a:uFillTx/>
                  <a:latin typeface="Arial" charset="0"/>
                  <a:ea typeface="宋体" charset="-122"/>
                </a:rPr>
                <a:t>④</a:t>
              </a:r>
              <a:endParaRPr kumimoji="0" lang="en-US" altLang="zh-CN" sz="1800" b="1" i="0" u="none" strike="noStrike" kern="0" cap="none" spc="0" normalizeH="0" baseline="0" noProof="0">
                <a:ln>
                  <a:noFill/>
                </a:ln>
                <a:solidFill>
                  <a:srgbClr val="000000"/>
                </a:solidFill>
                <a:effectLst/>
                <a:uLnTx/>
                <a:uFillTx/>
                <a:latin typeface="Arial" charset="0"/>
                <a:ea typeface="宋体" charset="-122"/>
              </a:endParaRPr>
            </a:p>
          </p:txBody>
        </p:sp>
      </p:grpSp>
      <p:grpSp>
        <p:nvGrpSpPr>
          <p:cNvPr id="289" name="Group 95"/>
          <p:cNvGrpSpPr/>
          <p:nvPr/>
        </p:nvGrpSpPr>
        <p:grpSpPr bwMode="auto">
          <a:xfrm>
            <a:off x="241300" y="2609230"/>
            <a:ext cx="8661400" cy="1506537"/>
            <a:chOff x="152" y="2227"/>
            <a:chExt cx="5456" cy="949"/>
          </a:xfrm>
        </p:grpSpPr>
        <p:sp>
          <p:nvSpPr>
            <p:cNvPr id="290" name="Line 36"/>
            <p:cNvSpPr>
              <a:spLocks noChangeShapeType="1"/>
            </p:cNvSpPr>
            <p:nvPr/>
          </p:nvSpPr>
          <p:spPr bwMode="auto">
            <a:xfrm>
              <a:off x="2880" y="2227"/>
              <a:ext cx="0" cy="805"/>
            </a:xfrm>
            <a:prstGeom prst="line">
              <a:avLst/>
            </a:prstGeom>
            <a:noFill/>
            <a:ln w="254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91" name="Line 37"/>
            <p:cNvSpPr>
              <a:spLocks noChangeShapeType="1"/>
            </p:cNvSpPr>
            <p:nvPr/>
          </p:nvSpPr>
          <p:spPr bwMode="auto">
            <a:xfrm>
              <a:off x="2648" y="3040"/>
              <a:ext cx="464" cy="0"/>
            </a:xfrm>
            <a:prstGeom prst="line">
              <a:avLst/>
            </a:prstGeom>
            <a:noFill/>
            <a:ln w="254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92" name="Rectangle 39"/>
            <p:cNvSpPr>
              <a:spLocks noChangeArrowheads="1"/>
            </p:cNvSpPr>
            <p:nvPr/>
          </p:nvSpPr>
          <p:spPr bwMode="auto">
            <a:xfrm>
              <a:off x="152" y="2856"/>
              <a:ext cx="5456" cy="320"/>
            </a:xfrm>
            <a:prstGeom prst="rect">
              <a:avLst/>
            </a:prstGeom>
            <a:noFill/>
            <a:ln w="25400">
              <a:solidFill>
                <a:srgbClr val="0099CC"/>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93" name="Rectangle 92"/>
            <p:cNvSpPr>
              <a:spLocks noChangeArrowheads="1"/>
            </p:cNvSpPr>
            <p:nvPr/>
          </p:nvSpPr>
          <p:spPr bwMode="auto">
            <a:xfrm>
              <a:off x="2933" y="2544"/>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rgbClr val="CC0000"/>
                  </a:solidFill>
                  <a:effectLst/>
                  <a:uLnTx/>
                  <a:uFillTx/>
                  <a:latin typeface="Arial" charset="0"/>
                  <a:ea typeface="宋体" charset="-122"/>
                </a:rPr>
                <a:t>①</a:t>
              </a:r>
              <a:endParaRPr kumimoji="0" lang="zh-CN" altLang="en-US" sz="1800" b="1" i="0" u="none" strike="noStrike" kern="0" cap="none" spc="0" normalizeH="0" baseline="0" noProof="0">
                <a:ln>
                  <a:noFill/>
                </a:ln>
                <a:solidFill>
                  <a:srgbClr val="CC0000"/>
                </a:solidFill>
                <a:effectLst/>
                <a:uLnTx/>
                <a:uFillTx/>
                <a:latin typeface="Arial" charset="0"/>
                <a:ea typeface="宋体" charset="-122"/>
              </a:endParaRPr>
            </a:p>
          </p:txBody>
        </p:sp>
      </p:grpSp>
      <p:grpSp>
        <p:nvGrpSpPr>
          <p:cNvPr id="294" name="Group 103"/>
          <p:cNvGrpSpPr/>
          <p:nvPr/>
        </p:nvGrpSpPr>
        <p:grpSpPr bwMode="auto">
          <a:xfrm>
            <a:off x="531813" y="3912567"/>
            <a:ext cx="7989887" cy="915988"/>
            <a:chOff x="335" y="3048"/>
            <a:chExt cx="5033" cy="577"/>
          </a:xfrm>
        </p:grpSpPr>
        <p:sp>
          <p:nvSpPr>
            <p:cNvPr id="295" name="Oval 53"/>
            <p:cNvSpPr>
              <a:spLocks noChangeArrowheads="1"/>
            </p:cNvSpPr>
            <p:nvPr/>
          </p:nvSpPr>
          <p:spPr bwMode="auto">
            <a:xfrm>
              <a:off x="872" y="3336"/>
              <a:ext cx="560" cy="272"/>
            </a:xfrm>
            <a:prstGeom prst="ellipse">
              <a:avLst/>
            </a:prstGeom>
            <a:noFill/>
            <a:ln w="254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96" name="Oval 69"/>
            <p:cNvSpPr>
              <a:spLocks noChangeArrowheads="1"/>
            </p:cNvSpPr>
            <p:nvPr/>
          </p:nvSpPr>
          <p:spPr bwMode="auto">
            <a:xfrm>
              <a:off x="4286" y="3332"/>
              <a:ext cx="618" cy="293"/>
            </a:xfrm>
            <a:prstGeom prst="ellipse">
              <a:avLst/>
            </a:prstGeom>
            <a:noFill/>
            <a:ln w="254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nvGrpSpPr>
            <p:cNvPr id="297" name="Group 98"/>
            <p:cNvGrpSpPr/>
            <p:nvPr/>
          </p:nvGrpSpPr>
          <p:grpSpPr bwMode="auto">
            <a:xfrm>
              <a:off x="335" y="3048"/>
              <a:ext cx="5033" cy="424"/>
              <a:chOff x="335" y="3048"/>
              <a:chExt cx="5033" cy="424"/>
            </a:xfrm>
          </p:grpSpPr>
          <p:sp>
            <p:nvSpPr>
              <p:cNvPr id="298" name="Line 66"/>
              <p:cNvSpPr>
                <a:spLocks noChangeShapeType="1"/>
              </p:cNvSpPr>
              <p:nvPr/>
            </p:nvSpPr>
            <p:spPr bwMode="auto">
              <a:xfrm>
                <a:off x="1148" y="3048"/>
                <a:ext cx="4" cy="284"/>
              </a:xfrm>
              <a:prstGeom prst="line">
                <a:avLst/>
              </a:prstGeom>
              <a:noFill/>
              <a:ln w="254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99" name="Line 67"/>
              <p:cNvSpPr>
                <a:spLocks noChangeShapeType="1"/>
              </p:cNvSpPr>
              <p:nvPr/>
            </p:nvSpPr>
            <p:spPr bwMode="auto">
              <a:xfrm flipH="1">
                <a:off x="376" y="3472"/>
                <a:ext cx="496" cy="0"/>
              </a:xfrm>
              <a:prstGeom prst="line">
                <a:avLst/>
              </a:prstGeom>
              <a:noFill/>
              <a:ln w="25400">
                <a:solidFill>
                  <a:srgbClr val="0000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00" name="Rectangle 68"/>
              <p:cNvSpPr>
                <a:spLocks noChangeArrowheads="1"/>
              </p:cNvSpPr>
              <p:nvPr/>
            </p:nvSpPr>
            <p:spPr bwMode="auto">
              <a:xfrm>
                <a:off x="335" y="3276"/>
                <a:ext cx="52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0" fontAlgn="auto" latinLnBrk="0" hangingPunct="0">
                  <a:lnSpc>
                    <a:spcPct val="100000"/>
                  </a:lnSpc>
                  <a:spcBef>
                    <a:spcPct val="0"/>
                  </a:spcBef>
                  <a:spcAft>
                    <a:spcPts val="0"/>
                  </a:spcAft>
                  <a:buClrTx/>
                  <a:buSzTx/>
                  <a:buFontTx/>
                  <a:buNone/>
                  <a:defRPr/>
                </a:pPr>
                <a:r>
                  <a:rPr kumimoji="0" lang="en-US" altLang="zh-CN" sz="1400" b="1" i="0" u="none" strike="noStrike" kern="0" cap="none" spc="0" normalizeH="0" baseline="0" noProof="0">
                    <a:ln>
                      <a:noFill/>
                    </a:ln>
                    <a:solidFill>
                      <a:srgbClr val="0000FF"/>
                    </a:solidFill>
                    <a:effectLst/>
                    <a:uLnTx/>
                    <a:uFillTx/>
                    <a:latin typeface="Times New Roman" pitchFamily="18" charset="0"/>
                    <a:ea typeface="宋体" charset="-122"/>
                  </a:rPr>
                  <a:t>Adr Tag</a:t>
                </a:r>
                <a:endParaRPr kumimoji="0" lang="en-US" altLang="zh-CN" sz="1400" b="1" i="0" u="none" strike="noStrike" kern="0" cap="none" spc="0" normalizeH="0" baseline="0" noProof="0">
                  <a:ln>
                    <a:noFill/>
                  </a:ln>
                  <a:solidFill>
                    <a:srgbClr val="0000FF"/>
                  </a:solidFill>
                  <a:effectLst/>
                  <a:uLnTx/>
                  <a:uFillTx/>
                  <a:latin typeface="Times New Roman" pitchFamily="18" charset="0"/>
                  <a:ea typeface="宋体" charset="-122"/>
                </a:endParaRPr>
              </a:p>
            </p:txBody>
          </p:sp>
          <p:sp>
            <p:nvSpPr>
              <p:cNvPr id="301" name="Line 81"/>
              <p:cNvSpPr>
                <a:spLocks noChangeShapeType="1"/>
              </p:cNvSpPr>
              <p:nvPr/>
            </p:nvSpPr>
            <p:spPr bwMode="auto">
              <a:xfrm>
                <a:off x="4604" y="3048"/>
                <a:ext cx="0" cy="288"/>
              </a:xfrm>
              <a:prstGeom prst="line">
                <a:avLst/>
              </a:prstGeom>
              <a:noFill/>
              <a:ln w="254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02" name="Line 82"/>
              <p:cNvSpPr>
                <a:spLocks noChangeShapeType="1"/>
              </p:cNvSpPr>
              <p:nvPr/>
            </p:nvSpPr>
            <p:spPr bwMode="auto">
              <a:xfrm>
                <a:off x="4904" y="3472"/>
                <a:ext cx="464" cy="0"/>
              </a:xfrm>
              <a:prstGeom prst="line">
                <a:avLst/>
              </a:prstGeom>
              <a:noFill/>
              <a:ln w="25400">
                <a:solidFill>
                  <a:srgbClr val="0000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03" name="Rectangle 93"/>
              <p:cNvSpPr>
                <a:spLocks noChangeArrowheads="1"/>
              </p:cNvSpPr>
              <p:nvPr/>
            </p:nvSpPr>
            <p:spPr bwMode="auto">
              <a:xfrm>
                <a:off x="1204" y="3136"/>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rgbClr val="0000FF"/>
                    </a:solidFill>
                    <a:effectLst/>
                    <a:uLnTx/>
                    <a:uFillTx/>
                    <a:latin typeface="Arial" charset="0"/>
                    <a:ea typeface="宋体" charset="-122"/>
                  </a:rPr>
                  <a:t>②</a:t>
                </a:r>
                <a:endParaRPr kumimoji="0" lang="zh-CN" altLang="en-US" sz="1800" b="1" i="0" u="none" strike="noStrike" kern="0" cap="none" spc="0" normalizeH="0" baseline="0" noProof="0">
                  <a:ln>
                    <a:noFill/>
                  </a:ln>
                  <a:solidFill>
                    <a:srgbClr val="0000FF"/>
                  </a:solidFill>
                  <a:effectLst/>
                  <a:uLnTx/>
                  <a:uFillTx/>
                  <a:latin typeface="Arial" charset="0"/>
                  <a:ea typeface="宋体" charset="-122"/>
                </a:endParaRPr>
              </a:p>
            </p:txBody>
          </p:sp>
          <p:sp>
            <p:nvSpPr>
              <p:cNvPr id="304" name="Rectangle 97"/>
              <p:cNvSpPr>
                <a:spLocks noChangeArrowheads="1"/>
              </p:cNvSpPr>
              <p:nvPr/>
            </p:nvSpPr>
            <p:spPr bwMode="auto">
              <a:xfrm>
                <a:off x="4694" y="3133"/>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rgbClr val="0000FF"/>
                    </a:solidFill>
                    <a:effectLst/>
                    <a:uLnTx/>
                    <a:uFillTx/>
                    <a:latin typeface="Arial" charset="0"/>
                    <a:ea typeface="宋体" charset="-122"/>
                  </a:rPr>
                  <a:t>②</a:t>
                </a:r>
                <a:endParaRPr kumimoji="0" lang="zh-CN" altLang="en-US" sz="1800" b="1" i="0" u="none" strike="noStrike" kern="0" cap="none" spc="0" normalizeH="0" baseline="0" noProof="0">
                  <a:ln>
                    <a:noFill/>
                  </a:ln>
                  <a:solidFill>
                    <a:srgbClr val="0000FF"/>
                  </a:solidFill>
                  <a:effectLst/>
                  <a:uLnTx/>
                  <a:uFillTx/>
                  <a:latin typeface="Arial" charset="0"/>
                  <a:ea typeface="宋体" charset="-122"/>
                </a:endParaRPr>
              </a:p>
            </p:txBody>
          </p:sp>
        </p:grpSp>
      </p:grpSp>
      <p:grpSp>
        <p:nvGrpSpPr>
          <p:cNvPr id="305" name="Group 102"/>
          <p:cNvGrpSpPr/>
          <p:nvPr/>
        </p:nvGrpSpPr>
        <p:grpSpPr bwMode="auto">
          <a:xfrm>
            <a:off x="444500" y="3912567"/>
            <a:ext cx="8231188" cy="1314450"/>
            <a:chOff x="280" y="3048"/>
            <a:chExt cx="5185" cy="828"/>
          </a:xfrm>
        </p:grpSpPr>
        <p:grpSp>
          <p:nvGrpSpPr>
            <p:cNvPr id="306" name="Group 99"/>
            <p:cNvGrpSpPr/>
            <p:nvPr/>
          </p:nvGrpSpPr>
          <p:grpSpPr bwMode="auto">
            <a:xfrm>
              <a:off x="280" y="3048"/>
              <a:ext cx="5185" cy="630"/>
              <a:chOff x="280" y="3048"/>
              <a:chExt cx="5185" cy="630"/>
            </a:xfrm>
          </p:grpSpPr>
          <p:sp>
            <p:nvSpPr>
              <p:cNvPr id="309" name="Line 60"/>
              <p:cNvSpPr>
                <a:spLocks noChangeShapeType="1"/>
              </p:cNvSpPr>
              <p:nvPr/>
            </p:nvSpPr>
            <p:spPr bwMode="auto">
              <a:xfrm flipH="1">
                <a:off x="1576" y="3472"/>
                <a:ext cx="160" cy="0"/>
              </a:xfrm>
              <a:prstGeom prst="line">
                <a:avLst/>
              </a:prstGeom>
              <a:noFill/>
              <a:ln w="25400">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b="1" i="1">
                  <a:solidFill>
                    <a:srgbClr val="666699"/>
                  </a:solidFill>
                  <a:latin typeface="Arial" charset="0"/>
                  <a:ea typeface="华文新魏" pitchFamily="2" charset="-122"/>
                </a:endParaRPr>
              </a:p>
            </p:txBody>
          </p:sp>
          <p:sp>
            <p:nvSpPr>
              <p:cNvPr id="310" name="Line 63"/>
              <p:cNvSpPr>
                <a:spLocks noChangeShapeType="1"/>
              </p:cNvSpPr>
              <p:nvPr/>
            </p:nvSpPr>
            <p:spPr bwMode="auto">
              <a:xfrm>
                <a:off x="1448" y="3472"/>
                <a:ext cx="128" cy="0"/>
              </a:xfrm>
              <a:prstGeom prst="line">
                <a:avLst/>
              </a:prstGeom>
              <a:noFill/>
              <a:ln w="25400">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b="1" i="1">
                  <a:solidFill>
                    <a:srgbClr val="666699"/>
                  </a:solidFill>
                  <a:latin typeface="Arial" charset="0"/>
                  <a:ea typeface="华文新魏" pitchFamily="2" charset="-122"/>
                </a:endParaRPr>
              </a:p>
            </p:txBody>
          </p:sp>
          <p:sp>
            <p:nvSpPr>
              <p:cNvPr id="311" name="Line 64"/>
              <p:cNvSpPr>
                <a:spLocks noChangeShapeType="1"/>
              </p:cNvSpPr>
              <p:nvPr/>
            </p:nvSpPr>
            <p:spPr bwMode="auto">
              <a:xfrm flipH="1">
                <a:off x="280" y="3664"/>
                <a:ext cx="1312" cy="0"/>
              </a:xfrm>
              <a:prstGeom prst="line">
                <a:avLst/>
              </a:prstGeom>
              <a:noFill/>
              <a:ln w="25400">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b="1" i="1">
                  <a:solidFill>
                    <a:srgbClr val="666699"/>
                  </a:solidFill>
                  <a:latin typeface="Arial" charset="0"/>
                  <a:ea typeface="华文新魏" pitchFamily="2" charset="-122"/>
                </a:endParaRPr>
              </a:p>
            </p:txBody>
          </p:sp>
          <p:sp>
            <p:nvSpPr>
              <p:cNvPr id="312" name="Line 65"/>
              <p:cNvSpPr>
                <a:spLocks noChangeShapeType="1"/>
              </p:cNvSpPr>
              <p:nvPr/>
            </p:nvSpPr>
            <p:spPr bwMode="auto">
              <a:xfrm>
                <a:off x="288" y="3048"/>
                <a:ext cx="0" cy="608"/>
              </a:xfrm>
              <a:prstGeom prst="line">
                <a:avLst/>
              </a:prstGeom>
              <a:noFill/>
              <a:ln w="25400">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b="1" i="1">
                  <a:solidFill>
                    <a:srgbClr val="666699"/>
                  </a:solidFill>
                  <a:latin typeface="Arial" charset="0"/>
                  <a:ea typeface="华文新魏" pitchFamily="2" charset="-122"/>
                </a:endParaRPr>
              </a:p>
            </p:txBody>
          </p:sp>
          <p:sp>
            <p:nvSpPr>
              <p:cNvPr id="313" name="Line 76"/>
              <p:cNvSpPr>
                <a:spLocks noChangeShapeType="1"/>
              </p:cNvSpPr>
              <p:nvPr/>
            </p:nvSpPr>
            <p:spPr bwMode="auto">
              <a:xfrm>
                <a:off x="4040" y="3472"/>
                <a:ext cx="128" cy="0"/>
              </a:xfrm>
              <a:prstGeom prst="line">
                <a:avLst/>
              </a:prstGeom>
              <a:noFill/>
              <a:ln w="25400">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b="1" i="1">
                  <a:solidFill>
                    <a:srgbClr val="666699"/>
                  </a:solidFill>
                  <a:latin typeface="Arial" charset="0"/>
                  <a:ea typeface="华文新魏" pitchFamily="2" charset="-122"/>
                </a:endParaRPr>
              </a:p>
            </p:txBody>
          </p:sp>
          <p:sp>
            <p:nvSpPr>
              <p:cNvPr id="314" name="Line 78"/>
              <p:cNvSpPr>
                <a:spLocks noChangeShapeType="1"/>
              </p:cNvSpPr>
              <p:nvPr/>
            </p:nvSpPr>
            <p:spPr bwMode="auto">
              <a:xfrm flipH="1">
                <a:off x="4168" y="3472"/>
                <a:ext cx="160" cy="0"/>
              </a:xfrm>
              <a:prstGeom prst="line">
                <a:avLst/>
              </a:prstGeom>
              <a:noFill/>
              <a:ln w="25400">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b="1" i="1">
                  <a:solidFill>
                    <a:srgbClr val="666699"/>
                  </a:solidFill>
                  <a:latin typeface="Arial" charset="0"/>
                  <a:ea typeface="华文新魏" pitchFamily="2" charset="-122"/>
                </a:endParaRPr>
              </a:p>
            </p:txBody>
          </p:sp>
          <p:sp>
            <p:nvSpPr>
              <p:cNvPr id="315" name="Line 79"/>
              <p:cNvSpPr>
                <a:spLocks noChangeShapeType="1"/>
              </p:cNvSpPr>
              <p:nvPr/>
            </p:nvSpPr>
            <p:spPr bwMode="auto">
              <a:xfrm>
                <a:off x="4032" y="3664"/>
                <a:ext cx="1432" cy="0"/>
              </a:xfrm>
              <a:prstGeom prst="line">
                <a:avLst/>
              </a:prstGeom>
              <a:noFill/>
              <a:ln w="25400">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b="1" i="1">
                  <a:solidFill>
                    <a:srgbClr val="666699"/>
                  </a:solidFill>
                  <a:latin typeface="Arial" charset="0"/>
                  <a:ea typeface="华文新魏" pitchFamily="2" charset="-122"/>
                </a:endParaRPr>
              </a:p>
            </p:txBody>
          </p:sp>
          <p:sp>
            <p:nvSpPr>
              <p:cNvPr id="316" name="Line 80"/>
              <p:cNvSpPr>
                <a:spLocks noChangeShapeType="1"/>
              </p:cNvSpPr>
              <p:nvPr/>
            </p:nvSpPr>
            <p:spPr bwMode="auto">
              <a:xfrm>
                <a:off x="5465" y="3070"/>
                <a:ext cx="0" cy="608"/>
              </a:xfrm>
              <a:prstGeom prst="line">
                <a:avLst/>
              </a:prstGeom>
              <a:noFill/>
              <a:ln w="25400">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b="1" i="1">
                  <a:solidFill>
                    <a:srgbClr val="666699"/>
                  </a:solidFill>
                  <a:latin typeface="Arial" charset="0"/>
                  <a:ea typeface="华文新魏" pitchFamily="2" charset="-122"/>
                </a:endParaRPr>
              </a:p>
            </p:txBody>
          </p:sp>
        </p:grpSp>
        <p:sp>
          <p:nvSpPr>
            <p:cNvPr id="307" name="Rectangle 100"/>
            <p:cNvSpPr>
              <a:spLocks noChangeArrowheads="1"/>
            </p:cNvSpPr>
            <p:nvPr/>
          </p:nvSpPr>
          <p:spPr bwMode="auto">
            <a:xfrm>
              <a:off x="3831" y="3703"/>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r>
                <a:rPr kumimoji="0" lang="en-US" altLang="zh-CN" i="0">
                  <a:solidFill>
                    <a:srgbClr val="800000"/>
                  </a:solidFill>
                  <a:ea typeface="宋体" charset="-122"/>
                </a:rPr>
                <a:t>③</a:t>
              </a:r>
              <a:endParaRPr kumimoji="0" lang="zh-CN" altLang="en-US" i="0">
                <a:solidFill>
                  <a:srgbClr val="800000"/>
                </a:solidFill>
                <a:ea typeface="宋体" charset="-122"/>
              </a:endParaRPr>
            </a:p>
          </p:txBody>
        </p:sp>
        <p:sp>
          <p:nvSpPr>
            <p:cNvPr id="308" name="Rectangle 101"/>
            <p:cNvSpPr>
              <a:spLocks noChangeArrowheads="1"/>
            </p:cNvSpPr>
            <p:nvPr/>
          </p:nvSpPr>
          <p:spPr bwMode="auto">
            <a:xfrm>
              <a:off x="1784" y="3703"/>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r>
                <a:rPr kumimoji="0" lang="en-US" altLang="zh-CN" i="0">
                  <a:solidFill>
                    <a:srgbClr val="800000"/>
                  </a:solidFill>
                  <a:ea typeface="宋体" charset="-122"/>
                </a:rPr>
                <a:t>③</a:t>
              </a:r>
              <a:endParaRPr kumimoji="0" lang="zh-CN" altLang="en-US" i="0">
                <a:solidFill>
                  <a:srgbClr val="800000"/>
                </a:solidFill>
                <a:ea typeface="宋体" charset="-122"/>
              </a:endParaRPr>
            </a:p>
          </p:txBody>
        </p:sp>
      </p:grpSp>
      <p:grpSp>
        <p:nvGrpSpPr>
          <p:cNvPr id="317" name="Group 112"/>
          <p:cNvGrpSpPr/>
          <p:nvPr/>
        </p:nvGrpSpPr>
        <p:grpSpPr bwMode="auto">
          <a:xfrm>
            <a:off x="3962400" y="3912567"/>
            <a:ext cx="1879600" cy="1651000"/>
            <a:chOff x="2496" y="3048"/>
            <a:chExt cx="1184" cy="1040"/>
          </a:xfrm>
        </p:grpSpPr>
        <p:sp>
          <p:nvSpPr>
            <p:cNvPr id="318" name="Rectangle 52"/>
            <p:cNvSpPr>
              <a:spLocks noChangeArrowheads="1"/>
            </p:cNvSpPr>
            <p:nvPr/>
          </p:nvSpPr>
          <p:spPr bwMode="auto">
            <a:xfrm>
              <a:off x="2880" y="3878"/>
              <a:ext cx="8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0" fontAlgn="auto" latinLnBrk="0" hangingPunct="0">
                <a:lnSpc>
                  <a:spcPct val="100000"/>
                </a:lnSpc>
                <a:spcBef>
                  <a:spcPct val="0"/>
                </a:spcBef>
                <a:spcAft>
                  <a:spcPts val="0"/>
                </a:spcAft>
                <a:buClrTx/>
                <a:buSzTx/>
                <a:buFontTx/>
                <a:buNone/>
                <a:defRPr/>
              </a:pPr>
              <a:r>
                <a:rPr kumimoji="0" lang="en-US" altLang="zh-CN" sz="1600" b="1" i="0" u="none" strike="noStrike" kern="0" cap="none" spc="0" normalizeH="0" baseline="0" noProof="0">
                  <a:ln>
                    <a:noFill/>
                  </a:ln>
                  <a:solidFill>
                    <a:srgbClr val="CC0000"/>
                  </a:solidFill>
                  <a:effectLst/>
                  <a:uLnTx/>
                  <a:uFillTx/>
                  <a:latin typeface="Times New Roman" pitchFamily="18" charset="0"/>
                  <a:ea typeface="宋体" charset="-122"/>
                </a:rPr>
                <a:t>Cache Block</a:t>
              </a:r>
              <a:endParaRPr kumimoji="0" lang="en-US" altLang="zh-CN" sz="1600" b="1" i="0" u="none" strike="noStrike" kern="0" cap="none" spc="0" normalizeH="0" baseline="0" noProof="0">
                <a:ln>
                  <a:noFill/>
                </a:ln>
                <a:solidFill>
                  <a:srgbClr val="CC0000"/>
                </a:solidFill>
                <a:effectLst/>
                <a:uLnTx/>
                <a:uFillTx/>
                <a:latin typeface="Times New Roman" pitchFamily="18" charset="0"/>
                <a:ea typeface="宋体" charset="-122"/>
              </a:endParaRPr>
            </a:p>
          </p:txBody>
        </p:sp>
        <p:grpSp>
          <p:nvGrpSpPr>
            <p:cNvPr id="319" name="Group 110"/>
            <p:cNvGrpSpPr/>
            <p:nvPr/>
          </p:nvGrpSpPr>
          <p:grpSpPr bwMode="auto">
            <a:xfrm>
              <a:off x="2496" y="3048"/>
              <a:ext cx="974" cy="1040"/>
              <a:chOff x="2496" y="3048"/>
              <a:chExt cx="974" cy="1040"/>
            </a:xfrm>
          </p:grpSpPr>
          <p:sp>
            <p:nvSpPr>
              <p:cNvPr id="321" name="Line 45"/>
              <p:cNvSpPr>
                <a:spLocks noChangeShapeType="1"/>
              </p:cNvSpPr>
              <p:nvPr/>
            </p:nvSpPr>
            <p:spPr bwMode="auto">
              <a:xfrm>
                <a:off x="2496" y="3048"/>
                <a:ext cx="0" cy="368"/>
              </a:xfrm>
              <a:prstGeom prst="line">
                <a:avLst/>
              </a:prstGeom>
              <a:noFill/>
              <a:ln w="254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22" name="Line 46"/>
              <p:cNvSpPr>
                <a:spLocks noChangeShapeType="1"/>
              </p:cNvSpPr>
              <p:nvPr/>
            </p:nvSpPr>
            <p:spPr bwMode="auto">
              <a:xfrm>
                <a:off x="3264" y="3048"/>
                <a:ext cx="0" cy="368"/>
              </a:xfrm>
              <a:prstGeom prst="line">
                <a:avLst/>
              </a:prstGeom>
              <a:noFill/>
              <a:ln w="254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nvGrpSpPr>
              <p:cNvPr id="323" name="Group 107"/>
              <p:cNvGrpSpPr/>
              <p:nvPr/>
            </p:nvGrpSpPr>
            <p:grpSpPr bwMode="auto">
              <a:xfrm>
                <a:off x="2592" y="3214"/>
                <a:ext cx="878" cy="874"/>
                <a:chOff x="2592" y="3214"/>
                <a:chExt cx="878" cy="874"/>
              </a:xfrm>
            </p:grpSpPr>
            <p:sp>
              <p:nvSpPr>
                <p:cNvPr id="324" name="Line 51"/>
                <p:cNvSpPr>
                  <a:spLocks noChangeShapeType="1"/>
                </p:cNvSpPr>
                <p:nvPr/>
              </p:nvSpPr>
              <p:spPr bwMode="auto">
                <a:xfrm>
                  <a:off x="2880" y="3624"/>
                  <a:ext cx="0" cy="46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6600"/>
                      </a:solidFill>
                      <a:rou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nvGrpSpPr>
                <p:cNvPr id="325" name="Group 106"/>
                <p:cNvGrpSpPr/>
                <p:nvPr/>
              </p:nvGrpSpPr>
              <p:grpSpPr bwMode="auto">
                <a:xfrm>
                  <a:off x="2592" y="3214"/>
                  <a:ext cx="878" cy="194"/>
                  <a:chOff x="2592" y="3214"/>
                  <a:chExt cx="878" cy="194"/>
                </a:xfrm>
              </p:grpSpPr>
              <p:sp>
                <p:nvSpPr>
                  <p:cNvPr id="326" name="Rectangle 104"/>
                  <p:cNvSpPr>
                    <a:spLocks noChangeArrowheads="1"/>
                  </p:cNvSpPr>
                  <p:nvPr/>
                </p:nvSpPr>
                <p:spPr bwMode="auto">
                  <a:xfrm>
                    <a:off x="2592" y="3235"/>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0" fontAlgn="auto" latinLnBrk="0" hangingPunct="0">
                      <a:lnSpc>
                        <a:spcPct val="100000"/>
                      </a:lnSpc>
                      <a:spcBef>
                        <a:spcPct val="0"/>
                      </a:spcBef>
                      <a:spcAft>
                        <a:spcPts val="0"/>
                      </a:spcAft>
                      <a:buClrTx/>
                      <a:buSzTx/>
                      <a:buFontTx/>
                      <a:buNone/>
                      <a:defRPr/>
                    </a:pPr>
                    <a:r>
                      <a:rPr kumimoji="0" lang="en-US" altLang="zh-CN" sz="1800" b="1" i="0" u="none" strike="noStrike" kern="0" cap="none" spc="0" normalizeH="0" baseline="0" noProof="0">
                        <a:ln>
                          <a:noFill/>
                        </a:ln>
                        <a:solidFill>
                          <a:srgbClr val="006600"/>
                        </a:solidFill>
                        <a:effectLst/>
                        <a:uLnTx/>
                        <a:uFillTx/>
                        <a:latin typeface="Arial" charset="0"/>
                        <a:ea typeface="宋体" charset="-122"/>
                      </a:rPr>
                      <a:t>⑤</a:t>
                    </a:r>
                    <a:endParaRPr kumimoji="0" lang="en-US" altLang="zh-CN" sz="1800" b="1" i="0" u="none" strike="noStrike" kern="0" cap="none" spc="0" normalizeH="0" baseline="0" noProof="0">
                      <a:ln>
                        <a:noFill/>
                      </a:ln>
                      <a:solidFill>
                        <a:srgbClr val="006600"/>
                      </a:solidFill>
                      <a:effectLst/>
                      <a:uLnTx/>
                      <a:uFillTx/>
                      <a:latin typeface="Arial" charset="0"/>
                      <a:ea typeface="宋体" charset="-122"/>
                    </a:endParaRPr>
                  </a:p>
                </p:txBody>
              </p:sp>
              <p:sp>
                <p:nvSpPr>
                  <p:cNvPr id="327" name="Rectangle 105"/>
                  <p:cNvSpPr>
                    <a:spLocks noChangeArrowheads="1"/>
                  </p:cNvSpPr>
                  <p:nvPr/>
                </p:nvSpPr>
                <p:spPr bwMode="auto">
                  <a:xfrm>
                    <a:off x="3325" y="3214"/>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0" fontAlgn="auto" latinLnBrk="0" hangingPunct="0">
                      <a:lnSpc>
                        <a:spcPct val="100000"/>
                      </a:lnSpc>
                      <a:spcBef>
                        <a:spcPct val="0"/>
                      </a:spcBef>
                      <a:spcAft>
                        <a:spcPts val="0"/>
                      </a:spcAft>
                      <a:buClrTx/>
                      <a:buSzTx/>
                      <a:buFontTx/>
                      <a:buNone/>
                      <a:defRPr/>
                    </a:pPr>
                    <a:r>
                      <a:rPr kumimoji="0" lang="en-US" altLang="zh-CN" sz="1800" b="1" i="0" u="none" strike="noStrike" kern="0" cap="none" spc="0" normalizeH="0" baseline="0" noProof="0">
                        <a:ln>
                          <a:noFill/>
                        </a:ln>
                        <a:solidFill>
                          <a:srgbClr val="006600"/>
                        </a:solidFill>
                        <a:effectLst/>
                        <a:uLnTx/>
                        <a:uFillTx/>
                        <a:latin typeface="Arial" charset="0"/>
                        <a:ea typeface="宋体" charset="-122"/>
                      </a:rPr>
                      <a:t>⑤</a:t>
                    </a:r>
                    <a:endParaRPr kumimoji="0" lang="en-US" altLang="zh-CN" sz="1800" b="1" i="0" u="none" strike="noStrike" kern="0" cap="none" spc="0" normalizeH="0" baseline="0" noProof="0">
                      <a:ln>
                        <a:noFill/>
                      </a:ln>
                      <a:solidFill>
                        <a:srgbClr val="006600"/>
                      </a:solidFill>
                      <a:effectLst/>
                      <a:uLnTx/>
                      <a:uFillTx/>
                      <a:latin typeface="Arial" charset="0"/>
                      <a:ea typeface="宋体" charset="-122"/>
                    </a:endParaRPr>
                  </a:p>
                </p:txBody>
              </p:sp>
            </p:grpSp>
          </p:grpSp>
        </p:grpSp>
        <p:sp>
          <p:nvSpPr>
            <p:cNvPr id="320" name="Line 111"/>
            <p:cNvSpPr>
              <a:spLocks noChangeShapeType="1"/>
            </p:cNvSpPr>
            <p:nvPr/>
          </p:nvSpPr>
          <p:spPr bwMode="auto">
            <a:xfrm>
              <a:off x="2904" y="3618"/>
              <a:ext cx="0" cy="444"/>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sp>
        <p:nvSpPr>
          <p:cNvPr id="328" name="Text Box 4"/>
          <p:cNvSpPr txBox="1">
            <a:spLocks noChangeArrowheads="1"/>
          </p:cNvSpPr>
          <p:nvPr/>
        </p:nvSpPr>
        <p:spPr bwMode="auto">
          <a:xfrm>
            <a:off x="816769" y="1890884"/>
            <a:ext cx="7056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kumimoji="1" lang="zh-CN" altLang="en-US" sz="2000" b="1" dirty="0">
                <a:solidFill>
                  <a:srgbClr val="FF0000"/>
                </a:solidFill>
                <a:latin typeface="微软雅黑" pitchFamily="34" charset="-122"/>
                <a:ea typeface="微软雅黑" pitchFamily="34" charset="-122"/>
              </a:rPr>
              <a:t>例：</a:t>
            </a:r>
            <a:r>
              <a:rPr kumimoji="1" lang="en-US" altLang="zh-CN" sz="2000" b="1" dirty="0">
                <a:solidFill>
                  <a:srgbClr val="FF0000"/>
                </a:solidFill>
                <a:latin typeface="微软雅黑" pitchFamily="34" charset="-122"/>
                <a:ea typeface="微软雅黑" pitchFamily="34" charset="-122"/>
              </a:rPr>
              <a:t>2</a:t>
            </a:r>
            <a:r>
              <a:rPr kumimoji="1" lang="zh-CN" altLang="en-US" sz="2000" b="1" dirty="0">
                <a:solidFill>
                  <a:srgbClr val="FF0000"/>
                </a:solidFill>
                <a:latin typeface="微软雅黑" pitchFamily="34" charset="-122"/>
                <a:ea typeface="微软雅黑" pitchFamily="34" charset="-122"/>
              </a:rPr>
              <a:t>路组相联映射的</a:t>
            </a:r>
            <a:r>
              <a:rPr kumimoji="1" lang="en-US" altLang="zh-CN" sz="2000" b="1" dirty="0">
                <a:solidFill>
                  <a:srgbClr val="FF0000"/>
                </a:solidFill>
                <a:latin typeface="微软雅黑" pitchFamily="34" charset="-122"/>
                <a:ea typeface="微软雅黑" pitchFamily="34" charset="-122"/>
              </a:rPr>
              <a:t>cache</a:t>
            </a:r>
            <a:r>
              <a:rPr kumimoji="1" lang="zh-CN" altLang="en-US" sz="2000" b="1" dirty="0">
                <a:solidFill>
                  <a:srgbClr val="FF0000"/>
                </a:solidFill>
                <a:latin typeface="微软雅黑" pitchFamily="34" charset="-122"/>
                <a:ea typeface="微软雅黑" pitchFamily="34" charset="-122"/>
              </a:rPr>
              <a:t>，整个访存过程</a:t>
            </a:r>
            <a:endParaRPr kumimoji="1" lang="zh-CN" altLang="en-US" sz="20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blinds(horizontal)">
                                      <p:cBhvr>
                                        <p:cTn id="7" dur="500"/>
                                        <p:tgtEl>
                                          <p:spTgt spid="2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4"/>
                                        </p:tgtEl>
                                        <p:attrNameLst>
                                          <p:attrName>style.visibility</p:attrName>
                                        </p:attrNameLst>
                                      </p:cBhvr>
                                      <p:to>
                                        <p:strVal val="visible"/>
                                      </p:to>
                                    </p:set>
                                    <p:animEffect transition="in" filter="blinds(horizontal)">
                                      <p:cBhvr>
                                        <p:cTn id="12" dur="500"/>
                                        <p:tgtEl>
                                          <p:spTgt spid="2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5"/>
                                        </p:tgtEl>
                                        <p:attrNameLst>
                                          <p:attrName>style.visibility</p:attrName>
                                        </p:attrNameLst>
                                      </p:cBhvr>
                                      <p:to>
                                        <p:strVal val="visible"/>
                                      </p:to>
                                    </p:set>
                                    <p:animEffect transition="in" filter="blinds(horizontal)">
                                      <p:cBhvr>
                                        <p:cTn id="17" dur="500"/>
                                        <p:tgtEl>
                                          <p:spTgt spid="3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9"/>
                                        </p:tgtEl>
                                        <p:attrNameLst>
                                          <p:attrName>style.visibility</p:attrName>
                                        </p:attrNameLst>
                                      </p:cBhvr>
                                      <p:to>
                                        <p:strVal val="visible"/>
                                      </p:to>
                                    </p:set>
                                    <p:animEffect transition="in" filter="blinds(horizontal)">
                                      <p:cBhvr>
                                        <p:cTn id="22" dur="500"/>
                                        <p:tgtEl>
                                          <p:spTgt spid="2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17"/>
                                        </p:tgtEl>
                                        <p:attrNameLst>
                                          <p:attrName>style.visibility</p:attrName>
                                        </p:attrNameLst>
                                      </p:cBhvr>
                                      <p:to>
                                        <p:strVal val="visible"/>
                                      </p:to>
                                    </p:set>
                                    <p:animEffect transition="in" filter="blinds(horizontal)">
                                      <p:cBhvr>
                                        <p:cTn id="27" dur="5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zh-CN" altLang="en-US" dirty="0"/>
              <a:t>例： 一个组相联高速缓存由</a:t>
            </a:r>
            <a:r>
              <a:rPr lang="en-US" altLang="zh-CN" dirty="0"/>
              <a:t>64</a:t>
            </a:r>
            <a:r>
              <a:rPr lang="zh-CN" altLang="en-US" dirty="0"/>
              <a:t>个字块组成，每个字块有</a:t>
            </a:r>
            <a:r>
              <a:rPr lang="en-US" altLang="zh-CN" dirty="0"/>
              <a:t>256</a:t>
            </a:r>
            <a:r>
              <a:rPr lang="zh-CN" altLang="en-US" dirty="0"/>
              <a:t>字，分为</a:t>
            </a:r>
            <a:r>
              <a:rPr lang="en-US" altLang="zh-CN" dirty="0"/>
              <a:t>8</a:t>
            </a:r>
            <a:r>
              <a:rPr lang="zh-CN" altLang="en-US" dirty="0"/>
              <a:t>组，主存有</a:t>
            </a:r>
            <a:r>
              <a:rPr lang="en-US" altLang="zh-CN" dirty="0"/>
              <a:t>4096</a:t>
            </a:r>
            <a:r>
              <a:rPr lang="zh-CN" altLang="en-US" dirty="0"/>
              <a:t>个字块。请问：</a:t>
            </a:r>
            <a:endParaRPr lang="zh-CN" altLang="en-US" dirty="0"/>
          </a:p>
          <a:p>
            <a:pPr marL="0" indent="0">
              <a:buNone/>
            </a:pPr>
            <a:r>
              <a:rPr lang="zh-CN" altLang="en-US" dirty="0"/>
              <a:t>①主存地址有多少位？</a:t>
            </a:r>
            <a:endParaRPr lang="zh-CN" altLang="en-US" dirty="0"/>
          </a:p>
          <a:p>
            <a:pPr marL="0" indent="0">
              <a:buNone/>
            </a:pPr>
            <a:r>
              <a:rPr lang="zh-CN" altLang="en-US" dirty="0"/>
              <a:t>②主存地址的划分如何？即：标志字段、组字段和块内地址字段各有多少位？</a:t>
            </a:r>
            <a:endParaRPr lang="zh-CN" altLang="en-US" dirty="0"/>
          </a:p>
          <a:p>
            <a:pPr marL="0" indent="0">
              <a:buNone/>
            </a:pPr>
            <a:endParaRPr lang="zh-CN" altLang="en-US" dirty="0"/>
          </a:p>
          <a:p>
            <a:pPr marL="0" indent="0">
              <a:buNone/>
            </a:pPr>
            <a:r>
              <a:rPr lang="zh-CN" altLang="en-US" b="0" dirty="0"/>
              <a:t>①主存容量为</a:t>
            </a:r>
            <a:r>
              <a:rPr lang="en-US" altLang="zh-CN" b="0" dirty="0"/>
              <a:t>4096</a:t>
            </a:r>
            <a:r>
              <a:rPr lang="zh-CN" altLang="en-US" b="0" dirty="0"/>
              <a:t>块</a:t>
            </a:r>
            <a:r>
              <a:rPr lang="en-US" altLang="zh-CN" b="0" dirty="0"/>
              <a:t>x256</a:t>
            </a:r>
            <a:r>
              <a:rPr lang="zh-CN" altLang="en-US" b="0" dirty="0"/>
              <a:t>字</a:t>
            </a:r>
            <a:r>
              <a:rPr lang="en-US" altLang="zh-CN" b="0" dirty="0"/>
              <a:t>=2</a:t>
            </a:r>
            <a:r>
              <a:rPr lang="en-US" altLang="zh-CN" b="0" baseline="30000" dirty="0"/>
              <a:t>20</a:t>
            </a:r>
            <a:r>
              <a:rPr lang="zh-CN" altLang="en-US" b="0" dirty="0"/>
              <a:t>字，故主存地址为</a:t>
            </a:r>
            <a:r>
              <a:rPr lang="en-US" altLang="zh-CN" b="0" dirty="0"/>
              <a:t>20</a:t>
            </a:r>
            <a:r>
              <a:rPr lang="zh-CN" altLang="en-US" b="0" dirty="0"/>
              <a:t>位。</a:t>
            </a:r>
            <a:endParaRPr lang="zh-CN" altLang="en-US" b="0" dirty="0"/>
          </a:p>
          <a:p>
            <a:pPr marL="0" indent="0">
              <a:buNone/>
            </a:pPr>
            <a:r>
              <a:rPr lang="zh-CN" altLang="en-US" b="0" dirty="0"/>
              <a:t>②</a:t>
            </a:r>
            <a:r>
              <a:rPr lang="en-US" altLang="zh-CN" b="0" dirty="0"/>
              <a:t>Cache</a:t>
            </a:r>
            <a:r>
              <a:rPr lang="zh-CN" altLang="en-US" b="0" dirty="0"/>
              <a:t>容量为</a:t>
            </a:r>
            <a:r>
              <a:rPr lang="en-US" altLang="zh-CN" b="0" dirty="0"/>
              <a:t>64</a:t>
            </a:r>
            <a:r>
              <a:rPr lang="zh-CN" altLang="en-US" b="0" dirty="0"/>
              <a:t>块</a:t>
            </a:r>
            <a:r>
              <a:rPr lang="en-US" altLang="zh-CN" b="0" dirty="0"/>
              <a:t>x256</a:t>
            </a:r>
            <a:r>
              <a:rPr lang="zh-CN" altLang="en-US" b="0" dirty="0"/>
              <a:t>字</a:t>
            </a:r>
            <a:r>
              <a:rPr lang="en-US" altLang="zh-CN" b="0" dirty="0"/>
              <a:t>= 8</a:t>
            </a:r>
            <a:r>
              <a:rPr lang="zh-CN" altLang="en-US" b="0" dirty="0"/>
              <a:t>组</a:t>
            </a:r>
            <a:r>
              <a:rPr lang="en-US" altLang="zh-CN" b="0" dirty="0"/>
              <a:t>x 8</a:t>
            </a:r>
            <a:r>
              <a:rPr lang="zh-CN" altLang="en-US" b="0" dirty="0"/>
              <a:t>字块</a:t>
            </a:r>
            <a:r>
              <a:rPr lang="en-US" altLang="zh-CN" b="0" dirty="0"/>
              <a:t>/ </a:t>
            </a:r>
            <a:r>
              <a:rPr lang="zh-CN" altLang="en-US" b="0" dirty="0"/>
              <a:t>组</a:t>
            </a:r>
            <a:r>
              <a:rPr lang="en-US" altLang="zh-CN" b="0" dirty="0"/>
              <a:t>x 256</a:t>
            </a:r>
            <a:r>
              <a:rPr lang="zh-CN" altLang="en-US" b="0" dirty="0"/>
              <a:t>字</a:t>
            </a:r>
            <a:r>
              <a:rPr lang="en-US" altLang="zh-CN" b="0" dirty="0"/>
              <a:t>/</a:t>
            </a:r>
            <a:r>
              <a:rPr lang="zh-CN" altLang="en-US" b="0" dirty="0"/>
              <a:t>字块。</a:t>
            </a:r>
            <a:endParaRPr lang="zh-CN" altLang="en-US" b="0" dirty="0"/>
          </a:p>
          <a:p>
            <a:pPr marL="0" indent="0">
              <a:buNone/>
            </a:pPr>
            <a:r>
              <a:rPr lang="zh-CN" altLang="en-US" b="0" dirty="0"/>
              <a:t>主存容量按每</a:t>
            </a:r>
            <a:r>
              <a:rPr lang="en-US" altLang="zh-CN" b="0" dirty="0"/>
              <a:t>8</a:t>
            </a:r>
            <a:r>
              <a:rPr lang="zh-CN" altLang="en-US" b="0" dirty="0"/>
              <a:t>个字块对于</a:t>
            </a:r>
            <a:r>
              <a:rPr lang="en-US" altLang="zh-CN" b="0" dirty="0"/>
              <a:t>Cache</a:t>
            </a:r>
            <a:r>
              <a:rPr lang="zh-CN" altLang="en-US" b="0" dirty="0"/>
              <a:t>的</a:t>
            </a:r>
            <a:r>
              <a:rPr lang="en-US" altLang="zh-CN" b="0" dirty="0"/>
              <a:t>8</a:t>
            </a:r>
            <a:r>
              <a:rPr lang="zh-CN" altLang="en-US" b="0" dirty="0"/>
              <a:t>组，共有</a:t>
            </a:r>
            <a:r>
              <a:rPr lang="en-US" altLang="zh-CN" b="0" dirty="0"/>
              <a:t>4096/8=512=2</a:t>
            </a:r>
            <a:r>
              <a:rPr lang="en-US" altLang="zh-CN" b="0" baseline="30000" dirty="0"/>
              <a:t>9</a:t>
            </a:r>
            <a:r>
              <a:rPr lang="zh-CN" altLang="en-US" b="0" dirty="0"/>
              <a:t>个组群</a:t>
            </a:r>
            <a:endParaRPr lang="zh-CN" altLang="en-US" b="0" dirty="0"/>
          </a:p>
          <a:p>
            <a:pPr marL="0" indent="0">
              <a:buNone/>
            </a:pPr>
            <a:r>
              <a:rPr lang="zh-CN" altLang="en-US" b="0" dirty="0"/>
              <a:t>即：</a:t>
            </a:r>
            <a:r>
              <a:rPr lang="en-US" altLang="zh-CN" b="0" dirty="0"/>
              <a:t>2</a:t>
            </a:r>
            <a:r>
              <a:rPr lang="en-US" altLang="zh-CN" b="0" baseline="30000" dirty="0"/>
              <a:t>20</a:t>
            </a:r>
            <a:r>
              <a:rPr lang="zh-CN" altLang="en-US" b="0" dirty="0"/>
              <a:t>字</a:t>
            </a:r>
            <a:r>
              <a:rPr lang="en-US" altLang="zh-CN" b="0" dirty="0"/>
              <a:t>=2</a:t>
            </a:r>
            <a:r>
              <a:rPr lang="en-US" altLang="zh-CN" b="0" baseline="30000" dirty="0"/>
              <a:t>9</a:t>
            </a:r>
            <a:r>
              <a:rPr lang="zh-CN" altLang="en-US" b="0" dirty="0"/>
              <a:t>组群</a:t>
            </a:r>
            <a:r>
              <a:rPr lang="en-US" altLang="zh-CN" b="0" dirty="0"/>
              <a:t>x 2</a:t>
            </a:r>
            <a:r>
              <a:rPr lang="en-US" altLang="zh-CN" b="0" baseline="30000" dirty="0"/>
              <a:t>3</a:t>
            </a:r>
            <a:r>
              <a:rPr lang="zh-CN" altLang="en-US" b="0" dirty="0"/>
              <a:t>块</a:t>
            </a:r>
            <a:r>
              <a:rPr lang="en-US" altLang="zh-CN" b="0" dirty="0"/>
              <a:t>/</a:t>
            </a:r>
            <a:r>
              <a:rPr lang="zh-CN" altLang="en-US" b="0" dirty="0"/>
              <a:t>组群</a:t>
            </a:r>
            <a:r>
              <a:rPr lang="en-US" altLang="zh-CN" b="0" dirty="0"/>
              <a:t>x 2</a:t>
            </a:r>
            <a:r>
              <a:rPr lang="en-US" altLang="zh-CN" b="0" baseline="30000" dirty="0"/>
              <a:t>8</a:t>
            </a:r>
            <a:r>
              <a:rPr lang="zh-CN" altLang="en-US" b="0" dirty="0"/>
              <a:t>字</a:t>
            </a:r>
            <a:r>
              <a:rPr lang="en-US" altLang="zh-CN" b="0" dirty="0"/>
              <a:t>/</a:t>
            </a:r>
            <a:r>
              <a:rPr lang="zh-CN" altLang="en-US" b="0" dirty="0"/>
              <a:t>块</a:t>
            </a:r>
            <a:endParaRPr lang="zh-CN" altLang="en-US" b="0" dirty="0"/>
          </a:p>
          <a:p>
            <a:pPr marL="0" indent="0">
              <a:buNone/>
            </a:pPr>
            <a:r>
              <a:rPr lang="zh-CN" altLang="en-US" b="0" dirty="0"/>
              <a:t>因此，主存地址划分：标志位为</a:t>
            </a:r>
            <a:r>
              <a:rPr lang="en-US" altLang="zh-CN" b="0" dirty="0"/>
              <a:t>9</a:t>
            </a:r>
            <a:r>
              <a:rPr lang="zh-CN" altLang="en-US" b="0" dirty="0"/>
              <a:t>位，组号为</a:t>
            </a:r>
            <a:r>
              <a:rPr lang="en-US" altLang="zh-CN" b="0" dirty="0"/>
              <a:t>3</a:t>
            </a:r>
            <a:r>
              <a:rPr lang="zh-CN" altLang="en-US" b="0" dirty="0"/>
              <a:t>位，字块内地址为</a:t>
            </a:r>
            <a:r>
              <a:rPr lang="en-US" altLang="zh-CN" b="0" dirty="0"/>
              <a:t>8</a:t>
            </a:r>
            <a:r>
              <a:rPr lang="zh-CN" altLang="en-US" b="0" dirty="0"/>
              <a:t>位。</a:t>
            </a:r>
            <a:endParaRPr lang="zh-CN" altLang="en-US" b="0" dirty="0"/>
          </a:p>
          <a:p>
            <a:pPr marL="0" indent="0">
              <a:buNone/>
            </a:pPr>
            <a:r>
              <a:rPr lang="zh-CN" altLang="en-US" b="0" dirty="0"/>
              <a:t>所以，</a:t>
            </a:r>
            <a:r>
              <a:rPr lang="en-US" altLang="zh-CN" b="0" dirty="0"/>
              <a:t>Cache</a:t>
            </a:r>
            <a:r>
              <a:rPr lang="zh-CN" altLang="en-US" b="0" dirty="0"/>
              <a:t>的每个字块的标志位有</a:t>
            </a:r>
            <a:r>
              <a:rPr lang="en-US" altLang="zh-CN" b="0" dirty="0"/>
              <a:t>9</a:t>
            </a:r>
            <a:r>
              <a:rPr lang="zh-CN" altLang="en-US" b="0" dirty="0"/>
              <a:t>位。</a:t>
            </a:r>
            <a:endParaRPr lang="zh-CN" altLang="en-US" b="0" dirty="0"/>
          </a:p>
          <a:p>
            <a:pPr marL="0" indent="0">
              <a:buNone/>
            </a:pPr>
            <a:r>
              <a:rPr lang="zh-CN" altLang="en-US" dirty="0"/>
              <a:t> </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7.6.4 Cache</a:t>
            </a:r>
            <a:r>
              <a:rPr lang="zh-CN" altLang="en-US" dirty="0"/>
              <a:t>中主存块的替换算法</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4661756" y="743531"/>
            <a:ext cx="495453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1.</a:t>
            </a:r>
            <a:r>
              <a:rPr lang="zh-CN" altLang="en-US" sz="2200" b="1" dirty="0">
                <a:solidFill>
                  <a:srgbClr val="063DE8"/>
                </a:solidFill>
                <a:latin typeface="Comic Sans MS" pitchFamily="2" charset="0"/>
                <a:ea typeface="微软雅黑" pitchFamily="34" charset="-122"/>
              </a:rPr>
              <a:t>何时需要替换算法</a:t>
            </a:r>
            <a:r>
              <a:rPr lang="en-US" altLang="zh-CN" sz="2200" b="1" dirty="0">
                <a:solidFill>
                  <a:srgbClr val="063DE8"/>
                </a:solidFill>
                <a:latin typeface="Comic Sans MS" pitchFamily="2" charset="0"/>
                <a:ea typeface="微软雅黑" pitchFamily="34" charset="-122"/>
              </a:rPr>
              <a:t> </a:t>
            </a:r>
            <a:endParaRPr lang="zh-CN" altLang="en-US" sz="2200" b="1" dirty="0">
              <a:solidFill>
                <a:srgbClr val="FF0000"/>
              </a:solidFill>
              <a:latin typeface="Comic Sans MS" pitchFamily="2" charset="0"/>
              <a:ea typeface="微软雅黑" pitchFamily="34" charset="-122"/>
            </a:endParaRPr>
          </a:p>
        </p:txBody>
      </p:sp>
      <p:sp>
        <p:nvSpPr>
          <p:cNvPr id="7" name="矩形 6"/>
          <p:cNvSpPr/>
          <p:nvPr/>
        </p:nvSpPr>
        <p:spPr>
          <a:xfrm>
            <a:off x="179512" y="1253286"/>
            <a:ext cx="8300873" cy="3016210"/>
          </a:xfrm>
          <a:prstGeom prst="rect">
            <a:avLst/>
          </a:prstGeom>
        </p:spPr>
        <p:txBody>
          <a:bodyPr wrap="square">
            <a:spAutoFit/>
          </a:bodyPr>
          <a:lstStyle/>
          <a:p>
            <a:pPr marL="457200" indent="-457200" eaLnBrk="1" hangingPunct="1">
              <a:lnSpc>
                <a:spcPct val="125000"/>
              </a:lnSpc>
              <a:spcBef>
                <a:spcPts val="600"/>
              </a:spcBef>
              <a:buFont typeface="Wingdings" charset="2"/>
              <a:buChar char="Ø"/>
              <a:defRPr/>
            </a:pPr>
            <a:r>
              <a:rPr kumimoji="1" lang="zh-CN" altLang="en-US" sz="2200" dirty="0">
                <a:latin typeface="Comic Sans MS" pitchFamily="2" charset="0"/>
                <a:ea typeface="微软雅黑" pitchFamily="34" charset="-122"/>
                <a:cs typeface="Arial" charset="0"/>
              </a:rPr>
              <a:t>直接映射（</a:t>
            </a:r>
            <a:r>
              <a:rPr kumimoji="1" lang="en-US" altLang="zh-CN" sz="2200" dirty="0">
                <a:latin typeface="Comic Sans MS" pitchFamily="2" charset="0"/>
                <a:ea typeface="微软雅黑" pitchFamily="34" charset="-122"/>
                <a:cs typeface="Arial" charset="0"/>
              </a:rPr>
              <a:t>Direct Mapped Cache</a:t>
            </a:r>
            <a:r>
              <a:rPr kumimoji="1" lang="zh-CN" altLang="en-US" sz="2200" dirty="0">
                <a:latin typeface="Comic Sans MS" pitchFamily="2" charset="0"/>
                <a:ea typeface="微软雅黑" pitchFamily="34" charset="-122"/>
                <a:cs typeface="Arial" charset="0"/>
              </a:rPr>
              <a:t>）</a:t>
            </a:r>
            <a:r>
              <a:rPr kumimoji="1" lang="en-US" altLang="zh-CN" sz="2200" dirty="0">
                <a:latin typeface="Comic Sans MS" pitchFamily="2" charset="0"/>
                <a:ea typeface="微软雅黑" pitchFamily="34" charset="-122"/>
                <a:cs typeface="Arial" charset="0"/>
              </a:rPr>
              <a:t>:</a:t>
            </a:r>
            <a:endParaRPr kumimoji="1" lang="en-US" altLang="zh-CN" sz="2200" dirty="0">
              <a:latin typeface="Comic Sans MS" pitchFamily="2" charset="0"/>
              <a:ea typeface="微软雅黑" pitchFamily="34" charset="-122"/>
              <a:cs typeface="Arial" charset="0"/>
            </a:endParaRPr>
          </a:p>
          <a:p>
            <a:pPr marL="800100" lvl="1" indent="-342900">
              <a:lnSpc>
                <a:spcPct val="125000"/>
              </a:lnSpc>
              <a:spcBef>
                <a:spcPts val="600"/>
              </a:spcBef>
              <a:buFont typeface="Wingdings" charset="2"/>
              <a:buChar char="ü"/>
              <a:defRPr/>
            </a:pPr>
            <a:r>
              <a:rPr kumimoji="1" lang="zh-CN" altLang="en-US" sz="2200" dirty="0">
                <a:latin typeface="Comic Sans MS" pitchFamily="2" charset="0"/>
                <a:ea typeface="微软雅黑" pitchFamily="34" charset="-122"/>
                <a:cs typeface="Arial" charset="0"/>
              </a:rPr>
              <a:t>映射唯一，无需考虑替换，毫无选择地用新信息替换老信息</a:t>
            </a:r>
            <a:endParaRPr kumimoji="1" lang="zh-CN" altLang="en-US" sz="2200" dirty="0">
              <a:latin typeface="Comic Sans MS" pitchFamily="2" charset="0"/>
              <a:ea typeface="微软雅黑" pitchFamily="34" charset="-122"/>
              <a:cs typeface="Arial" charset="0"/>
            </a:endParaRPr>
          </a:p>
          <a:p>
            <a:pPr marL="457200" indent="-457200" eaLnBrk="1" hangingPunct="1">
              <a:lnSpc>
                <a:spcPct val="125000"/>
              </a:lnSpc>
              <a:spcBef>
                <a:spcPts val="600"/>
              </a:spcBef>
              <a:buFont typeface="Wingdings" charset="2"/>
              <a:buChar char="Ø"/>
              <a:defRPr/>
            </a:pPr>
            <a:r>
              <a:rPr kumimoji="1" lang="en-US" altLang="zh-CN" sz="2200" dirty="0">
                <a:latin typeface="Comic Sans MS" pitchFamily="2" charset="0"/>
                <a:ea typeface="微软雅黑" pitchFamily="34" charset="-122"/>
                <a:cs typeface="Arial" charset="0"/>
              </a:rPr>
              <a:t>N-</a:t>
            </a:r>
            <a:r>
              <a:rPr kumimoji="1" lang="zh-CN" altLang="en-US" sz="2200" dirty="0">
                <a:latin typeface="Comic Sans MS" pitchFamily="2" charset="0"/>
                <a:ea typeface="微软雅黑" pitchFamily="34" charset="-122"/>
                <a:cs typeface="Arial" charset="0"/>
              </a:rPr>
              <a:t>路组相联映射（</a:t>
            </a:r>
            <a:r>
              <a:rPr kumimoji="1" lang="en-US" altLang="zh-CN" sz="2200" dirty="0">
                <a:latin typeface="Comic Sans MS" pitchFamily="2" charset="0"/>
                <a:ea typeface="微软雅黑" pitchFamily="34" charset="-122"/>
                <a:cs typeface="Arial" charset="0"/>
              </a:rPr>
              <a:t>N-way Set Associative Cache</a:t>
            </a:r>
            <a:r>
              <a:rPr kumimoji="1" lang="zh-CN" altLang="en-US" sz="2200" dirty="0">
                <a:latin typeface="Comic Sans MS" pitchFamily="2" charset="0"/>
                <a:ea typeface="微软雅黑" pitchFamily="34" charset="-122"/>
                <a:cs typeface="Arial" charset="0"/>
              </a:rPr>
              <a:t>）</a:t>
            </a:r>
            <a:r>
              <a:rPr kumimoji="1" lang="en-US" altLang="zh-CN" sz="2200" dirty="0">
                <a:latin typeface="Comic Sans MS" pitchFamily="2" charset="0"/>
                <a:ea typeface="微软雅黑" pitchFamily="34" charset="-122"/>
                <a:cs typeface="Arial" charset="0"/>
              </a:rPr>
              <a:t>: </a:t>
            </a:r>
            <a:endParaRPr kumimoji="1" lang="en-US" altLang="zh-CN" sz="2200" dirty="0">
              <a:latin typeface="Comic Sans MS" pitchFamily="2" charset="0"/>
              <a:ea typeface="微软雅黑" pitchFamily="34" charset="-122"/>
              <a:cs typeface="Arial" charset="0"/>
            </a:endParaRPr>
          </a:p>
          <a:p>
            <a:pPr marL="914400" lvl="1" indent="-457200">
              <a:lnSpc>
                <a:spcPct val="125000"/>
              </a:lnSpc>
              <a:spcBef>
                <a:spcPts val="600"/>
              </a:spcBef>
              <a:buFont typeface="Wingdings" charset="2"/>
              <a:buChar char="ü"/>
              <a:defRPr/>
            </a:pPr>
            <a:r>
              <a:rPr kumimoji="1" lang="zh-CN" altLang="en-US" sz="2200" dirty="0">
                <a:latin typeface="Comic Sans MS" pitchFamily="2" charset="0"/>
                <a:ea typeface="微软雅黑" pitchFamily="34" charset="-122"/>
                <a:cs typeface="Arial" charset="0"/>
              </a:rPr>
              <a:t>每个主存数据有</a:t>
            </a:r>
            <a:r>
              <a:rPr kumimoji="1" lang="en-US" altLang="zh-CN" sz="2200" dirty="0">
                <a:latin typeface="Comic Sans MS" pitchFamily="2" charset="0"/>
                <a:ea typeface="微软雅黑" pitchFamily="34" charset="-122"/>
                <a:cs typeface="Arial" charset="0"/>
              </a:rPr>
              <a:t>N</a:t>
            </a:r>
            <a:r>
              <a:rPr kumimoji="1" lang="zh-CN" altLang="en-US" sz="2200" dirty="0">
                <a:latin typeface="Comic Sans MS" pitchFamily="2" charset="0"/>
                <a:ea typeface="微软雅黑" pitchFamily="34" charset="-122"/>
                <a:cs typeface="Arial" charset="0"/>
              </a:rPr>
              <a:t>个</a:t>
            </a:r>
            <a:r>
              <a:rPr kumimoji="1" lang="en-US" altLang="zh-CN" sz="2200" dirty="0">
                <a:latin typeface="Comic Sans MS" pitchFamily="2" charset="0"/>
                <a:ea typeface="微软雅黑" pitchFamily="34" charset="-122"/>
                <a:cs typeface="Arial" charset="0"/>
              </a:rPr>
              <a:t>Cache</a:t>
            </a:r>
            <a:r>
              <a:rPr kumimoji="1" lang="zh-CN" altLang="en-US" sz="2200" dirty="0">
                <a:latin typeface="Comic Sans MS" pitchFamily="2" charset="0"/>
                <a:ea typeface="微软雅黑" pitchFamily="34" charset="-122"/>
                <a:cs typeface="Arial" charset="0"/>
              </a:rPr>
              <a:t>槽可选择，需考虑替换</a:t>
            </a:r>
            <a:endParaRPr kumimoji="1" lang="zh-CN" altLang="en-US" sz="2200" dirty="0">
              <a:latin typeface="Comic Sans MS" pitchFamily="2" charset="0"/>
              <a:ea typeface="微软雅黑" pitchFamily="34" charset="-122"/>
              <a:cs typeface="Arial" charset="0"/>
            </a:endParaRPr>
          </a:p>
          <a:p>
            <a:pPr marL="457200" indent="-457200" eaLnBrk="1" hangingPunct="1">
              <a:lnSpc>
                <a:spcPct val="125000"/>
              </a:lnSpc>
              <a:spcBef>
                <a:spcPts val="600"/>
              </a:spcBef>
              <a:buFont typeface="Wingdings" charset="2"/>
              <a:buChar char="Ø"/>
              <a:defRPr/>
            </a:pPr>
            <a:r>
              <a:rPr kumimoji="1" lang="zh-CN" altLang="en-US" sz="2200" dirty="0">
                <a:latin typeface="Comic Sans MS" pitchFamily="2" charset="0"/>
                <a:ea typeface="微软雅黑" pitchFamily="34" charset="-122"/>
                <a:cs typeface="Arial" charset="0"/>
              </a:rPr>
              <a:t>全相联映射（</a:t>
            </a:r>
            <a:r>
              <a:rPr kumimoji="1" lang="en-US" altLang="zh-CN" sz="2200" dirty="0">
                <a:latin typeface="Comic Sans MS" pitchFamily="2" charset="0"/>
                <a:ea typeface="微软雅黑" pitchFamily="34" charset="-122"/>
                <a:cs typeface="Arial" charset="0"/>
              </a:rPr>
              <a:t>Fully Associative Cache</a:t>
            </a:r>
            <a:r>
              <a:rPr kumimoji="1" lang="zh-CN" altLang="en-US" sz="2200" dirty="0">
                <a:latin typeface="Comic Sans MS" pitchFamily="2" charset="0"/>
                <a:ea typeface="微软雅黑" pitchFamily="34" charset="-122"/>
                <a:cs typeface="Arial" charset="0"/>
              </a:rPr>
              <a:t>）</a:t>
            </a:r>
            <a:r>
              <a:rPr kumimoji="1" lang="en-US" altLang="zh-CN" sz="2200" dirty="0">
                <a:latin typeface="Comic Sans MS" pitchFamily="2" charset="0"/>
                <a:ea typeface="微软雅黑" pitchFamily="34" charset="-122"/>
                <a:cs typeface="Arial" charset="0"/>
              </a:rPr>
              <a:t>:</a:t>
            </a:r>
            <a:endParaRPr kumimoji="1" lang="en-US" altLang="zh-CN" sz="2200" dirty="0">
              <a:latin typeface="Comic Sans MS" pitchFamily="2" charset="0"/>
              <a:ea typeface="微软雅黑" pitchFamily="34" charset="-122"/>
              <a:cs typeface="Arial" charset="0"/>
            </a:endParaRPr>
          </a:p>
          <a:p>
            <a:pPr marL="800100" lvl="1" indent="-342900">
              <a:lnSpc>
                <a:spcPct val="125000"/>
              </a:lnSpc>
              <a:spcBef>
                <a:spcPts val="600"/>
              </a:spcBef>
              <a:buFont typeface="Wingdings" charset="2"/>
              <a:buChar char="ü"/>
              <a:defRPr/>
            </a:pPr>
            <a:r>
              <a:rPr kumimoji="1" lang="zh-CN" altLang="en-US" sz="2200" dirty="0">
                <a:latin typeface="Comic Sans MS" pitchFamily="2" charset="0"/>
                <a:ea typeface="微软雅黑" pitchFamily="34" charset="-122"/>
                <a:cs typeface="Arial" charset="0"/>
              </a:rPr>
              <a:t>每个主存数据可存放到</a:t>
            </a:r>
            <a:r>
              <a:rPr kumimoji="1" lang="en-US" altLang="zh-CN" sz="2200" dirty="0">
                <a:latin typeface="Comic Sans MS" pitchFamily="2" charset="0"/>
                <a:ea typeface="微软雅黑" pitchFamily="34" charset="-122"/>
                <a:cs typeface="Arial" charset="0"/>
              </a:rPr>
              <a:t>Cache</a:t>
            </a:r>
            <a:r>
              <a:rPr kumimoji="1" lang="zh-CN" altLang="en-US" sz="2200" dirty="0">
                <a:latin typeface="Comic Sans MS" pitchFamily="2" charset="0"/>
                <a:ea typeface="微软雅黑" pitchFamily="34" charset="-122"/>
                <a:cs typeface="Arial" charset="0"/>
              </a:rPr>
              <a:t>任意槽中，需考虑替换</a:t>
            </a:r>
            <a:endParaRPr kumimoji="1" lang="zh-CN" altLang="en-US" sz="2200" dirty="0">
              <a:latin typeface="Comic Sans MS" pitchFamily="2" charset="0"/>
              <a:ea typeface="微软雅黑" pitchFamily="34" charset="-122"/>
              <a:cs typeface="Arial" charset="0"/>
            </a:endParaRPr>
          </a:p>
        </p:txBody>
      </p:sp>
      <p:sp>
        <p:nvSpPr>
          <p:cNvPr id="8" name="矩形 7"/>
          <p:cNvSpPr/>
          <p:nvPr/>
        </p:nvSpPr>
        <p:spPr>
          <a:xfrm>
            <a:off x="179512" y="4212179"/>
            <a:ext cx="8964488" cy="2362185"/>
          </a:xfrm>
          <a:prstGeom prst="rect">
            <a:avLst/>
          </a:prstGeom>
        </p:spPr>
        <p:txBody>
          <a:bodyPr wrap="square">
            <a:spAutoFit/>
          </a:bodyPr>
          <a:lstStyle/>
          <a:p>
            <a:pPr eaLnBrk="1" hangingPunct="1">
              <a:lnSpc>
                <a:spcPct val="125000"/>
              </a:lnSpc>
              <a:spcBef>
                <a:spcPct val="15000"/>
              </a:spcBef>
            </a:pPr>
            <a:r>
              <a:rPr lang="en-US" altLang="zh-CN" sz="2200" b="1" dirty="0">
                <a:solidFill>
                  <a:srgbClr val="063DE8"/>
                </a:solidFill>
                <a:latin typeface="Comic Sans MS" pitchFamily="2" charset="0"/>
                <a:ea typeface="微软雅黑" pitchFamily="34" charset="-122"/>
              </a:rPr>
              <a:t>2. </a:t>
            </a:r>
            <a:r>
              <a:rPr lang="zh-CN" altLang="en-US" sz="2200" b="1" dirty="0">
                <a:solidFill>
                  <a:srgbClr val="063DE8"/>
                </a:solidFill>
                <a:latin typeface="Comic Sans MS" pitchFamily="2" charset="0"/>
                <a:ea typeface="微软雅黑" pitchFamily="34" charset="-122"/>
              </a:rPr>
              <a:t>问题举例：</a:t>
            </a:r>
            <a:endParaRPr lang="en-US" altLang="zh-CN" sz="2200" b="1" dirty="0">
              <a:solidFill>
                <a:srgbClr val="063DE8"/>
              </a:solidFill>
              <a:latin typeface="Comic Sans MS" pitchFamily="2" charset="0"/>
              <a:ea typeface="微软雅黑" pitchFamily="34" charset="-122"/>
            </a:endParaRPr>
          </a:p>
          <a:p>
            <a:pPr marL="800100" lvl="1" indent="-342900" eaLnBrk="1" hangingPunct="1">
              <a:lnSpc>
                <a:spcPct val="125000"/>
              </a:lnSpc>
              <a:spcBef>
                <a:spcPts val="600"/>
              </a:spcBef>
              <a:buFont typeface="Wingdings" charset="2"/>
              <a:buChar char="ü"/>
              <a:defRPr/>
            </a:pPr>
            <a:r>
              <a:rPr kumimoji="1" lang="zh-CN" altLang="en-US" sz="2200" dirty="0">
                <a:latin typeface="Comic Sans MS" pitchFamily="2" charset="0"/>
                <a:ea typeface="微软雅黑" pitchFamily="34" charset="-122"/>
                <a:cs typeface="Arial" charset="0"/>
              </a:rPr>
              <a:t>组相联映射时，假定第0组的两个槽分别被主存第0和8块占满，此时若需调入主存第16块，根据映射关系，它只能放到</a:t>
            </a:r>
            <a:r>
              <a:rPr kumimoji="1" lang="en-US" altLang="zh-CN" sz="2200" dirty="0">
                <a:latin typeface="Comic Sans MS" pitchFamily="2" charset="0"/>
                <a:ea typeface="微软雅黑" pitchFamily="34" charset="-122"/>
                <a:cs typeface="Arial" charset="0"/>
              </a:rPr>
              <a:t>Cache</a:t>
            </a:r>
            <a:r>
              <a:rPr kumimoji="1" lang="zh-CN" altLang="en-US" sz="2200" dirty="0">
                <a:latin typeface="Comic Sans MS" pitchFamily="2" charset="0"/>
                <a:ea typeface="微软雅黑" pitchFamily="34" charset="-122"/>
                <a:cs typeface="Arial" charset="0"/>
              </a:rPr>
              <a:t>第一组，因此，第一组中必须调出一块，那么调出哪一块呢？</a:t>
            </a:r>
            <a:endParaRPr kumimoji="1" lang="en-US" altLang="zh-CN" sz="2200" dirty="0">
              <a:latin typeface="Comic Sans MS" pitchFamily="2" charset="0"/>
              <a:ea typeface="微软雅黑" pitchFamily="34" charset="-122"/>
              <a:cs typeface="Arial" charset="0"/>
            </a:endParaRPr>
          </a:p>
          <a:p>
            <a:pPr marL="800100" lvl="1" indent="-342900" eaLnBrk="1" hangingPunct="1">
              <a:lnSpc>
                <a:spcPct val="125000"/>
              </a:lnSpc>
              <a:spcBef>
                <a:spcPts val="600"/>
              </a:spcBef>
              <a:buFont typeface="Wingdings" charset="2"/>
              <a:buChar char="ü"/>
              <a:defRPr/>
            </a:pPr>
            <a:r>
              <a:rPr kumimoji="1" lang="zh-CN" altLang="en-US" sz="2200" dirty="0">
                <a:latin typeface="Comic Sans MS" pitchFamily="2" charset="0"/>
                <a:ea typeface="微软雅黑" pitchFamily="34" charset="-122"/>
                <a:cs typeface="Arial" charset="0"/>
              </a:rPr>
              <a:t>这就是淘汰策略问题，也称替换算法</a:t>
            </a:r>
            <a:endParaRPr kumimoji="1" lang="zh-CN" altLang="en-US" sz="2200" dirty="0">
              <a:latin typeface="Comic Sans MS" pitchFamily="2" charset="0"/>
              <a:ea typeface="微软雅黑" pitchFamily="34" charset="-122"/>
              <a:cs typeface="Arial"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7.6.4 Cache</a:t>
            </a:r>
            <a:r>
              <a:rPr lang="zh-CN" altLang="en-US" dirty="0"/>
              <a:t>中主存块的替换算法</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4661756" y="743531"/>
            <a:ext cx="293458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3.</a:t>
            </a:r>
            <a:r>
              <a:rPr lang="zh-CN" altLang="en-US" sz="2200" b="1" dirty="0">
                <a:solidFill>
                  <a:srgbClr val="063DE8"/>
                </a:solidFill>
                <a:latin typeface="Comic Sans MS" pitchFamily="2" charset="0"/>
                <a:ea typeface="微软雅黑" pitchFamily="34" charset="-122"/>
              </a:rPr>
              <a:t>常用替换算法有</a:t>
            </a:r>
            <a:endParaRPr lang="zh-CN" altLang="en-US" sz="2200" b="1" dirty="0">
              <a:solidFill>
                <a:srgbClr val="063DE8"/>
              </a:solidFill>
              <a:latin typeface="Comic Sans MS" pitchFamily="2" charset="0"/>
              <a:ea typeface="微软雅黑" pitchFamily="34" charset="-122"/>
            </a:endParaRPr>
          </a:p>
        </p:txBody>
      </p:sp>
      <p:sp>
        <p:nvSpPr>
          <p:cNvPr id="7" name="矩形 6"/>
          <p:cNvSpPr/>
          <p:nvPr/>
        </p:nvSpPr>
        <p:spPr>
          <a:xfrm>
            <a:off x="179512" y="1253286"/>
            <a:ext cx="8300873" cy="1980222"/>
          </a:xfrm>
          <a:prstGeom prst="rect">
            <a:avLst/>
          </a:prstGeom>
        </p:spPr>
        <p:txBody>
          <a:bodyPr wrap="square">
            <a:spAutoFit/>
          </a:bodyPr>
          <a:lstStyle/>
          <a:p>
            <a:pPr marL="457200" indent="-457200" eaLnBrk="1" hangingPunct="1">
              <a:lnSpc>
                <a:spcPct val="125000"/>
              </a:lnSpc>
              <a:spcBef>
                <a:spcPts val="600"/>
              </a:spcBef>
              <a:buFont typeface="Wingdings" charset="2"/>
              <a:buChar char="Ø"/>
              <a:defRPr/>
            </a:pPr>
            <a:r>
              <a:rPr kumimoji="1" lang="zh-CN" altLang="en-US" sz="2200" dirty="0">
                <a:latin typeface="Comic Sans MS" pitchFamily="2" charset="0"/>
                <a:ea typeface="微软雅黑" pitchFamily="34" charset="-122"/>
                <a:cs typeface="Arial" charset="0"/>
              </a:rPr>
              <a:t>先进先出</a:t>
            </a:r>
            <a:r>
              <a:rPr kumimoji="1" lang="en-US" altLang="zh-CN" sz="2200" dirty="0">
                <a:latin typeface="Comic Sans MS" pitchFamily="2" charset="0"/>
                <a:ea typeface="微软雅黑" pitchFamily="34" charset="-122"/>
                <a:cs typeface="Arial" charset="0"/>
              </a:rPr>
              <a:t>FIFO </a:t>
            </a:r>
            <a:r>
              <a:rPr kumimoji="1" lang="zh-CN" altLang="en-US" sz="2200" dirty="0">
                <a:latin typeface="Comic Sans MS" pitchFamily="2" charset="0"/>
                <a:ea typeface="微软雅黑" pitchFamily="34" charset="-122"/>
                <a:cs typeface="Arial" charset="0"/>
              </a:rPr>
              <a:t>（</a:t>
            </a:r>
            <a:r>
              <a:rPr kumimoji="1" lang="en-US" altLang="zh-CN" sz="2200" dirty="0">
                <a:latin typeface="Comic Sans MS" pitchFamily="2" charset="0"/>
                <a:ea typeface="微软雅黑" pitchFamily="34" charset="-122"/>
                <a:cs typeface="Arial" charset="0"/>
              </a:rPr>
              <a:t>first-in-first-out</a:t>
            </a:r>
            <a:r>
              <a:rPr kumimoji="1" lang="zh-CN" altLang="en-US" sz="2200" dirty="0">
                <a:latin typeface="Comic Sans MS" pitchFamily="2" charset="0"/>
                <a:ea typeface="微软雅黑" pitchFamily="34" charset="-122"/>
                <a:cs typeface="Arial" charset="0"/>
              </a:rPr>
              <a:t>）</a:t>
            </a:r>
            <a:endParaRPr kumimoji="1" lang="zh-CN" altLang="en-US" sz="2200" dirty="0">
              <a:latin typeface="Comic Sans MS" pitchFamily="2" charset="0"/>
              <a:ea typeface="微软雅黑" pitchFamily="34" charset="-122"/>
              <a:cs typeface="Arial" charset="0"/>
            </a:endParaRPr>
          </a:p>
          <a:p>
            <a:pPr marL="457200" indent="-457200" eaLnBrk="1" hangingPunct="1">
              <a:lnSpc>
                <a:spcPct val="125000"/>
              </a:lnSpc>
              <a:spcBef>
                <a:spcPts val="600"/>
              </a:spcBef>
              <a:buFont typeface="Wingdings" charset="2"/>
              <a:buChar char="Ø"/>
              <a:defRPr/>
            </a:pPr>
            <a:r>
              <a:rPr kumimoji="1" lang="zh-CN" altLang="en-US" sz="2200" dirty="0">
                <a:latin typeface="Comic Sans MS" pitchFamily="2" charset="0"/>
                <a:ea typeface="微软雅黑" pitchFamily="34" charset="-122"/>
                <a:cs typeface="Arial" charset="0"/>
              </a:rPr>
              <a:t>最近最少用</a:t>
            </a:r>
            <a:r>
              <a:rPr kumimoji="1" lang="en-US" altLang="zh-CN" sz="2200" dirty="0">
                <a:latin typeface="Comic Sans MS" pitchFamily="2" charset="0"/>
                <a:ea typeface="微软雅黑" pitchFamily="34" charset="-122"/>
                <a:cs typeface="Arial" charset="0"/>
              </a:rPr>
              <a:t>LRU </a:t>
            </a:r>
            <a:r>
              <a:rPr kumimoji="1" lang="zh-CN" altLang="en-US" sz="2200" dirty="0">
                <a:latin typeface="Comic Sans MS" pitchFamily="2" charset="0"/>
                <a:ea typeface="微软雅黑" pitchFamily="34" charset="-122"/>
                <a:cs typeface="Arial" charset="0"/>
              </a:rPr>
              <a:t>（ </a:t>
            </a:r>
            <a:r>
              <a:rPr kumimoji="1" lang="en-US" altLang="zh-CN" sz="2200" dirty="0">
                <a:latin typeface="Comic Sans MS" pitchFamily="2" charset="0"/>
                <a:ea typeface="微软雅黑" pitchFamily="34" charset="-122"/>
                <a:cs typeface="Arial" charset="0"/>
              </a:rPr>
              <a:t>least-recently used</a:t>
            </a:r>
            <a:r>
              <a:rPr kumimoji="1" lang="zh-CN" altLang="en-US" sz="2200" dirty="0">
                <a:latin typeface="Comic Sans MS" pitchFamily="2" charset="0"/>
                <a:ea typeface="微软雅黑" pitchFamily="34" charset="-122"/>
                <a:cs typeface="Arial" charset="0"/>
              </a:rPr>
              <a:t>）</a:t>
            </a:r>
            <a:endParaRPr kumimoji="1" lang="zh-CN" altLang="en-US" sz="2200" dirty="0">
              <a:latin typeface="Comic Sans MS" pitchFamily="2" charset="0"/>
              <a:ea typeface="微软雅黑" pitchFamily="34" charset="-122"/>
              <a:cs typeface="Arial" charset="0"/>
            </a:endParaRPr>
          </a:p>
          <a:p>
            <a:pPr marL="457200" indent="-457200" eaLnBrk="1" hangingPunct="1">
              <a:lnSpc>
                <a:spcPct val="125000"/>
              </a:lnSpc>
              <a:spcBef>
                <a:spcPts val="600"/>
              </a:spcBef>
              <a:buFont typeface="Wingdings" charset="2"/>
              <a:buChar char="Ø"/>
              <a:defRPr/>
            </a:pPr>
            <a:r>
              <a:rPr kumimoji="1" lang="zh-CN" altLang="en-US" sz="2200" dirty="0">
                <a:latin typeface="Comic Sans MS" pitchFamily="2" charset="0"/>
                <a:ea typeface="微软雅黑" pitchFamily="34" charset="-122"/>
                <a:cs typeface="Arial" charset="0"/>
              </a:rPr>
              <a:t>最不经常用</a:t>
            </a:r>
            <a:r>
              <a:rPr kumimoji="1" lang="en-US" altLang="zh-CN" sz="2200" dirty="0">
                <a:latin typeface="Comic Sans MS" pitchFamily="2" charset="0"/>
                <a:ea typeface="微软雅黑" pitchFamily="34" charset="-122"/>
                <a:cs typeface="Arial" charset="0"/>
              </a:rPr>
              <a:t>LFU </a:t>
            </a:r>
            <a:r>
              <a:rPr kumimoji="1" lang="zh-CN" altLang="en-US" sz="2200" dirty="0">
                <a:latin typeface="Comic Sans MS" pitchFamily="2" charset="0"/>
                <a:ea typeface="微软雅黑" pitchFamily="34" charset="-122"/>
                <a:cs typeface="Arial" charset="0"/>
              </a:rPr>
              <a:t>（ </a:t>
            </a:r>
            <a:r>
              <a:rPr kumimoji="1" lang="en-US" altLang="zh-CN" sz="2200" dirty="0">
                <a:latin typeface="Comic Sans MS" pitchFamily="2" charset="0"/>
                <a:ea typeface="微软雅黑" pitchFamily="34" charset="-122"/>
                <a:cs typeface="Arial" charset="0"/>
              </a:rPr>
              <a:t>least-frequently used</a:t>
            </a:r>
            <a:r>
              <a:rPr kumimoji="1" lang="zh-CN" altLang="en-US" sz="2200" dirty="0">
                <a:latin typeface="Comic Sans MS" pitchFamily="2" charset="0"/>
                <a:ea typeface="微软雅黑" pitchFamily="34" charset="-122"/>
                <a:cs typeface="Arial" charset="0"/>
              </a:rPr>
              <a:t>）</a:t>
            </a:r>
            <a:endParaRPr kumimoji="1" lang="zh-CN" altLang="en-US" sz="2200" dirty="0">
              <a:latin typeface="Comic Sans MS" pitchFamily="2" charset="0"/>
              <a:ea typeface="微软雅黑" pitchFamily="34" charset="-122"/>
              <a:cs typeface="Arial" charset="0"/>
            </a:endParaRPr>
          </a:p>
          <a:p>
            <a:pPr marL="457200" indent="-457200" eaLnBrk="1" hangingPunct="1">
              <a:lnSpc>
                <a:spcPct val="125000"/>
              </a:lnSpc>
              <a:spcBef>
                <a:spcPts val="600"/>
              </a:spcBef>
              <a:buFont typeface="Wingdings" charset="2"/>
              <a:buChar char="Ø"/>
              <a:defRPr/>
            </a:pPr>
            <a:r>
              <a:rPr kumimoji="1" lang="zh-CN" altLang="en-US" sz="2200" dirty="0">
                <a:latin typeface="Comic Sans MS" pitchFamily="2" charset="0"/>
                <a:ea typeface="微软雅黑" pitchFamily="34" charset="-122"/>
                <a:cs typeface="Arial" charset="0"/>
              </a:rPr>
              <a:t>随机替换算法（</a:t>
            </a:r>
            <a:r>
              <a:rPr kumimoji="1" lang="en-US" altLang="zh-CN" sz="2200" dirty="0">
                <a:latin typeface="Comic Sans MS" pitchFamily="2" charset="0"/>
                <a:ea typeface="微软雅黑" pitchFamily="34" charset="-122"/>
                <a:cs typeface="Arial" charset="0"/>
              </a:rPr>
              <a:t>Random</a:t>
            </a:r>
            <a:r>
              <a:rPr kumimoji="1" lang="zh-CN" altLang="en-US" sz="2200" dirty="0">
                <a:latin typeface="Comic Sans MS" pitchFamily="2" charset="0"/>
                <a:ea typeface="微软雅黑" pitchFamily="34" charset="-122"/>
                <a:cs typeface="Arial" charset="0"/>
              </a:rPr>
              <a:t>）</a:t>
            </a:r>
            <a:endParaRPr kumimoji="1" lang="zh-CN" altLang="en-US" sz="2200" dirty="0">
              <a:latin typeface="Comic Sans MS" pitchFamily="2" charset="0"/>
              <a:ea typeface="微软雅黑" pitchFamily="34" charset="-122"/>
              <a:cs typeface="Arial" charset="0"/>
            </a:endParaRPr>
          </a:p>
        </p:txBody>
      </p:sp>
      <p:sp>
        <p:nvSpPr>
          <p:cNvPr id="10" name="Text Box 4"/>
          <p:cNvSpPr txBox="1">
            <a:spLocks noChangeArrowheads="1"/>
          </p:cNvSpPr>
          <p:nvPr/>
        </p:nvSpPr>
        <p:spPr bwMode="auto">
          <a:xfrm>
            <a:off x="729548" y="3667450"/>
            <a:ext cx="7200800"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200" i="0" dirty="0">
                <a:solidFill>
                  <a:srgbClr val="FF0000"/>
                </a:solidFill>
                <a:latin typeface="Comic Sans MS" pitchFamily="2" charset="0"/>
                <a:ea typeface="微软雅黑" pitchFamily="34" charset="-122"/>
                <a:cs typeface="Arial" charset="0"/>
              </a:rPr>
              <a:t>这里的替换策略和后面的虚拟存储器所用的替换策略类似，将是以后操作系统课程的重要内容，本课程只做简单介绍。有兴趣的同学可以自学。</a:t>
            </a:r>
            <a:endParaRPr lang="zh-CN" altLang="en-US" sz="2200" i="0" dirty="0">
              <a:solidFill>
                <a:srgbClr val="FF0000"/>
              </a:solidFill>
              <a:latin typeface="Comic Sans MS" pitchFamily="2" charset="0"/>
              <a:ea typeface="微软雅黑" pitchFamily="34" charset="-122"/>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en-US" dirty="0"/>
              <a:t>存储器概述</a:t>
            </a:r>
            <a:endParaRPr lang="zh-CN" altLang="en-US" dirty="0"/>
          </a:p>
        </p:txBody>
      </p:sp>
      <p:sp>
        <p:nvSpPr>
          <p:cNvPr id="3" name="内容占位符 2"/>
          <p:cNvSpPr>
            <a:spLocks noGrp="1"/>
          </p:cNvSpPr>
          <p:nvPr>
            <p:ph idx="1"/>
          </p:nvPr>
        </p:nvSpPr>
        <p:spPr/>
        <p:txBody>
          <a:bodyPr/>
          <a:lstStyle/>
          <a:p>
            <a:pPr marL="0" indent="0">
              <a:buNone/>
            </a:pPr>
            <a:r>
              <a:rPr lang="en-US" altLang="zh-CN" dirty="0"/>
              <a:t>7.1.1 </a:t>
            </a:r>
            <a:r>
              <a:rPr lang="zh-CN" altLang="en-US" dirty="0"/>
              <a:t>存储器的分类</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2900860" y="745031"/>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itchFamily="34" charset="-122"/>
                <a:ea typeface="微软雅黑" pitchFamily="34" charset="-122"/>
              </a:rPr>
              <a:t>5. </a:t>
            </a:r>
            <a:r>
              <a:rPr lang="zh-CN" altLang="en-US" sz="2200" b="1" dirty="0">
                <a:solidFill>
                  <a:srgbClr val="063DE8"/>
                </a:solidFill>
                <a:latin typeface="微软雅黑" pitchFamily="34" charset="-122"/>
                <a:ea typeface="微软雅黑" pitchFamily="34" charset="-122"/>
              </a:rPr>
              <a:t>按功能分类</a:t>
            </a:r>
            <a:endParaRPr lang="zh-CN" altLang="en-US" sz="2200" b="1" dirty="0">
              <a:solidFill>
                <a:srgbClr val="063DE8"/>
              </a:solidFill>
              <a:latin typeface="微软雅黑" pitchFamily="34" charset="-122"/>
              <a:ea typeface="微软雅黑" pitchFamily="34" charset="-122"/>
            </a:endParaRPr>
          </a:p>
        </p:txBody>
      </p:sp>
      <p:sp>
        <p:nvSpPr>
          <p:cNvPr id="18" name="矩形 17"/>
          <p:cNvSpPr/>
          <p:nvPr/>
        </p:nvSpPr>
        <p:spPr>
          <a:xfrm>
            <a:off x="179512" y="1124744"/>
            <a:ext cx="8390839" cy="5478423"/>
          </a:xfrm>
          <a:prstGeom prst="rect">
            <a:avLst/>
          </a:prstGeom>
        </p:spPr>
        <p:txBody>
          <a:bodyPr wrap="square">
            <a:spAutoFit/>
          </a:bodyPr>
          <a:lstStyle/>
          <a:p>
            <a:pPr marL="285750" lvl="1" indent="-285750" algn="just">
              <a:spcBef>
                <a:spcPct val="50000"/>
              </a:spcBef>
              <a:buFont typeface="Wingdings" charset="2"/>
              <a:buChar char="Ø"/>
            </a:pPr>
            <a:r>
              <a:rPr lang="zh-CN" altLang="en-US" sz="2000" dirty="0">
                <a:latin typeface="Comic Sans MS" pitchFamily="2" charset="0"/>
                <a:ea typeface="微软雅黑" pitchFamily="34" charset="-122"/>
                <a:cs typeface="Arial" charset="0"/>
              </a:rPr>
              <a:t>寄存器</a:t>
            </a:r>
            <a:r>
              <a:rPr lang="en-US" altLang="zh-CN" sz="2000" dirty="0">
                <a:latin typeface="Comic Sans MS" pitchFamily="2" charset="0"/>
                <a:ea typeface="微软雅黑" pitchFamily="34" charset="-122"/>
                <a:cs typeface="Arial" charset="0"/>
              </a:rPr>
              <a:t>(Register)</a:t>
            </a:r>
            <a:endParaRPr lang="en-US" altLang="zh-CN" sz="2000" dirty="0">
              <a:latin typeface="Comic Sans MS" pitchFamily="2" charset="0"/>
              <a:ea typeface="微软雅黑" pitchFamily="34" charset="-122"/>
              <a:cs typeface="Arial" charset="0"/>
            </a:endParaRPr>
          </a:p>
          <a:p>
            <a:pPr marL="800100" lvl="2" indent="-342900" algn="just">
              <a:spcBef>
                <a:spcPct val="50000"/>
              </a:spcBef>
              <a:buFont typeface="Wingdings" charset="2"/>
              <a:buChar char="ü"/>
            </a:pPr>
            <a:r>
              <a:rPr lang="zh-CN" altLang="en-US" sz="2000" dirty="0">
                <a:latin typeface="Comic Sans MS" pitchFamily="2" charset="0"/>
                <a:ea typeface="微软雅黑" pitchFamily="34" charset="-122"/>
                <a:cs typeface="Arial" charset="0"/>
              </a:rPr>
              <a:t>封装在</a:t>
            </a:r>
            <a:r>
              <a:rPr lang="en-US" altLang="zh-CN" sz="2000" dirty="0">
                <a:latin typeface="Comic Sans MS" pitchFamily="2" charset="0"/>
                <a:ea typeface="微软雅黑" pitchFamily="34" charset="-122"/>
                <a:cs typeface="Arial" charset="0"/>
              </a:rPr>
              <a:t>CPU</a:t>
            </a:r>
            <a:r>
              <a:rPr lang="zh-CN" altLang="en-US" sz="2000" dirty="0">
                <a:latin typeface="Comic Sans MS" pitchFamily="2" charset="0"/>
                <a:ea typeface="微软雅黑" pitchFamily="34" charset="-122"/>
                <a:cs typeface="Arial" charset="0"/>
              </a:rPr>
              <a:t>内，用于存放当前正在执行的指令和使用的数据</a:t>
            </a:r>
            <a:endParaRPr lang="zh-CN" altLang="en-US" sz="2000" dirty="0">
              <a:latin typeface="Comic Sans MS" pitchFamily="2" charset="0"/>
              <a:ea typeface="微软雅黑" pitchFamily="34" charset="-122"/>
              <a:cs typeface="Arial" charset="0"/>
            </a:endParaRPr>
          </a:p>
          <a:p>
            <a:pPr marL="800100" lvl="2" indent="-342900" algn="just">
              <a:spcBef>
                <a:spcPct val="50000"/>
              </a:spcBef>
              <a:buFont typeface="Wingdings" charset="2"/>
              <a:buChar char="ü"/>
            </a:pPr>
            <a:r>
              <a:rPr lang="zh-CN" altLang="en-US" sz="2000" dirty="0">
                <a:latin typeface="Comic Sans MS" pitchFamily="2" charset="0"/>
                <a:ea typeface="微软雅黑" pitchFamily="34" charset="-122"/>
                <a:cs typeface="Arial" charset="0"/>
              </a:rPr>
              <a:t>用触发器实现，速度快，容量小（几十个）</a:t>
            </a:r>
            <a:endParaRPr lang="zh-CN" altLang="en-US" sz="2000" dirty="0">
              <a:latin typeface="Comic Sans MS" pitchFamily="2" charset="0"/>
              <a:ea typeface="微软雅黑" pitchFamily="34" charset="-122"/>
              <a:cs typeface="Arial" charset="0"/>
            </a:endParaRPr>
          </a:p>
          <a:p>
            <a:pPr marL="285750" lvl="1" indent="-285750" algn="just">
              <a:spcBef>
                <a:spcPct val="50000"/>
              </a:spcBef>
              <a:buFont typeface="Wingdings" charset="2"/>
              <a:buChar char="Ø"/>
            </a:pPr>
            <a:r>
              <a:rPr lang="zh-CN" altLang="en-US" sz="2000" dirty="0">
                <a:latin typeface="Comic Sans MS" pitchFamily="2" charset="0"/>
                <a:ea typeface="微软雅黑" pitchFamily="34" charset="-122"/>
                <a:cs typeface="Arial" charset="0"/>
              </a:rPr>
              <a:t>高速缓存</a:t>
            </a:r>
            <a:r>
              <a:rPr lang="en-US" altLang="zh-CN" sz="2000" dirty="0">
                <a:latin typeface="Comic Sans MS" pitchFamily="2" charset="0"/>
                <a:ea typeface="微软雅黑" pitchFamily="34" charset="-122"/>
                <a:cs typeface="Arial" charset="0"/>
              </a:rPr>
              <a:t>(Cache)</a:t>
            </a:r>
            <a:endParaRPr lang="en-US" altLang="zh-CN" sz="2000" dirty="0">
              <a:latin typeface="Comic Sans MS" pitchFamily="2" charset="0"/>
              <a:ea typeface="微软雅黑" pitchFamily="34" charset="-122"/>
              <a:cs typeface="Arial" charset="0"/>
            </a:endParaRPr>
          </a:p>
          <a:p>
            <a:pPr marL="800100" lvl="2" indent="-342900" algn="just">
              <a:spcBef>
                <a:spcPct val="50000"/>
              </a:spcBef>
              <a:buFont typeface="Wingdings" charset="2"/>
              <a:buChar char="ü"/>
            </a:pPr>
            <a:r>
              <a:rPr lang="zh-CN" altLang="en-US" sz="2000" dirty="0">
                <a:latin typeface="Comic Sans MS" pitchFamily="2" charset="0"/>
                <a:ea typeface="微软雅黑" pitchFamily="34" charset="-122"/>
                <a:cs typeface="Arial" charset="0"/>
              </a:rPr>
              <a:t>位于</a:t>
            </a:r>
            <a:r>
              <a:rPr lang="en-US" altLang="zh-CN" sz="2000" dirty="0">
                <a:latin typeface="Comic Sans MS" pitchFamily="2" charset="0"/>
                <a:ea typeface="微软雅黑" pitchFamily="34" charset="-122"/>
                <a:cs typeface="Arial" charset="0"/>
              </a:rPr>
              <a:t>CPU</a:t>
            </a:r>
            <a:r>
              <a:rPr lang="zh-CN" altLang="en-US" sz="2000" dirty="0">
                <a:latin typeface="Comic Sans MS" pitchFamily="2" charset="0"/>
                <a:ea typeface="微软雅黑" pitchFamily="34" charset="-122"/>
                <a:cs typeface="Arial" charset="0"/>
              </a:rPr>
              <a:t>内部或附近，用来存放当前要执行的局部程序段和数据</a:t>
            </a:r>
            <a:endParaRPr lang="zh-CN" altLang="en-US" sz="2000" dirty="0">
              <a:latin typeface="Comic Sans MS" pitchFamily="2" charset="0"/>
              <a:ea typeface="微软雅黑" pitchFamily="34" charset="-122"/>
              <a:cs typeface="Arial" charset="0"/>
            </a:endParaRPr>
          </a:p>
          <a:p>
            <a:pPr marL="800100" lvl="2" indent="-342900" algn="just">
              <a:spcBef>
                <a:spcPct val="50000"/>
              </a:spcBef>
              <a:buFont typeface="Wingdings" charset="2"/>
              <a:buChar char="ü"/>
            </a:pPr>
            <a:r>
              <a:rPr lang="zh-CN" altLang="en-US" sz="2000" dirty="0">
                <a:latin typeface="Comic Sans MS" pitchFamily="2" charset="0"/>
                <a:ea typeface="微软雅黑" pitchFamily="34" charset="-122"/>
                <a:cs typeface="Arial" charset="0"/>
              </a:rPr>
              <a:t>用</a:t>
            </a:r>
            <a:r>
              <a:rPr lang="en-US" altLang="zh-CN" sz="2000" dirty="0">
                <a:latin typeface="Comic Sans MS" pitchFamily="2" charset="0"/>
                <a:ea typeface="微软雅黑" pitchFamily="34" charset="-122"/>
                <a:cs typeface="Arial" charset="0"/>
              </a:rPr>
              <a:t>SRAM</a:t>
            </a:r>
            <a:r>
              <a:rPr lang="zh-CN" altLang="en-US" sz="2000" dirty="0">
                <a:latin typeface="Comic Sans MS" pitchFamily="2" charset="0"/>
                <a:ea typeface="微软雅黑" pitchFamily="34" charset="-122"/>
                <a:cs typeface="Arial" charset="0"/>
              </a:rPr>
              <a:t>实现，速度可与</a:t>
            </a:r>
            <a:r>
              <a:rPr lang="en-US" altLang="zh-CN" sz="2000" dirty="0">
                <a:latin typeface="Comic Sans MS" pitchFamily="2" charset="0"/>
                <a:ea typeface="微软雅黑" pitchFamily="34" charset="-122"/>
                <a:cs typeface="Arial" charset="0"/>
              </a:rPr>
              <a:t>CPU</a:t>
            </a:r>
            <a:r>
              <a:rPr lang="zh-CN" altLang="en-US" sz="2000" dirty="0">
                <a:latin typeface="Comic Sans MS" pitchFamily="2" charset="0"/>
                <a:ea typeface="微软雅黑" pitchFamily="34" charset="-122"/>
                <a:cs typeface="Arial" charset="0"/>
              </a:rPr>
              <a:t>匹配，容量小（几</a:t>
            </a:r>
            <a:r>
              <a:rPr lang="en-US" altLang="zh-CN" sz="2000" dirty="0">
                <a:latin typeface="Comic Sans MS" pitchFamily="2" charset="0"/>
                <a:ea typeface="微软雅黑" pitchFamily="34" charset="-122"/>
                <a:cs typeface="Arial" charset="0"/>
              </a:rPr>
              <a:t>MB</a:t>
            </a:r>
            <a:r>
              <a:rPr lang="zh-CN" altLang="en-US" sz="2000" dirty="0">
                <a:latin typeface="Comic Sans MS" pitchFamily="2" charset="0"/>
                <a:ea typeface="微软雅黑" pitchFamily="34" charset="-122"/>
                <a:cs typeface="Arial" charset="0"/>
              </a:rPr>
              <a:t>）</a:t>
            </a:r>
            <a:endParaRPr lang="zh-CN" altLang="en-US" sz="2000" dirty="0">
              <a:latin typeface="Comic Sans MS" pitchFamily="2" charset="0"/>
              <a:ea typeface="微软雅黑" pitchFamily="34" charset="-122"/>
              <a:cs typeface="Arial" charset="0"/>
            </a:endParaRPr>
          </a:p>
          <a:p>
            <a:pPr marL="285750" lvl="1" indent="-285750" algn="just">
              <a:spcBef>
                <a:spcPct val="50000"/>
              </a:spcBef>
              <a:buFont typeface="Wingdings" charset="2"/>
              <a:buChar char="Ø"/>
            </a:pPr>
            <a:r>
              <a:rPr lang="zh-CN" altLang="en-US" sz="2000" dirty="0">
                <a:latin typeface="Comic Sans MS" pitchFamily="2" charset="0"/>
                <a:ea typeface="微软雅黑" pitchFamily="34" charset="-122"/>
                <a:cs typeface="Arial" charset="0"/>
              </a:rPr>
              <a:t>内存储器</a:t>
            </a:r>
            <a:r>
              <a:rPr lang="en-US" altLang="zh-CN" sz="2000" dirty="0">
                <a:latin typeface="Comic Sans MS" pitchFamily="2" charset="0"/>
                <a:ea typeface="微软雅黑" pitchFamily="34" charset="-122"/>
                <a:cs typeface="Arial" charset="0"/>
              </a:rPr>
              <a:t>MM</a:t>
            </a:r>
            <a:r>
              <a:rPr lang="zh-CN" altLang="en-US" sz="2000" dirty="0">
                <a:latin typeface="Comic Sans MS" pitchFamily="2" charset="0"/>
                <a:ea typeface="微软雅黑" pitchFamily="34" charset="-122"/>
                <a:cs typeface="Arial" charset="0"/>
              </a:rPr>
              <a:t>（主存储器</a:t>
            </a:r>
            <a:r>
              <a:rPr lang="en-US" altLang="zh-CN" sz="2000" dirty="0">
                <a:latin typeface="Comic Sans MS" pitchFamily="2" charset="0"/>
                <a:ea typeface="微软雅黑" pitchFamily="34" charset="-122"/>
                <a:cs typeface="Arial" charset="0"/>
              </a:rPr>
              <a:t>Main (Primary) Memory</a:t>
            </a:r>
            <a:r>
              <a:rPr lang="zh-CN" altLang="en-US" sz="2000" dirty="0">
                <a:latin typeface="Comic Sans MS" pitchFamily="2" charset="0"/>
                <a:ea typeface="微软雅黑" pitchFamily="34" charset="-122"/>
                <a:cs typeface="Arial" charset="0"/>
              </a:rPr>
              <a:t>）</a:t>
            </a:r>
            <a:endParaRPr lang="zh-CN" altLang="en-US" sz="2000" dirty="0">
              <a:latin typeface="Comic Sans MS" pitchFamily="2" charset="0"/>
              <a:ea typeface="微软雅黑" pitchFamily="34" charset="-122"/>
              <a:cs typeface="Arial" charset="0"/>
            </a:endParaRPr>
          </a:p>
          <a:p>
            <a:pPr marL="800100" lvl="2" indent="-342900" algn="just">
              <a:spcBef>
                <a:spcPct val="50000"/>
              </a:spcBef>
              <a:buFont typeface="Wingdings" charset="2"/>
              <a:buChar char="ü"/>
            </a:pPr>
            <a:r>
              <a:rPr lang="zh-CN" altLang="en-US" sz="2000" dirty="0">
                <a:latin typeface="Comic Sans MS" pitchFamily="2" charset="0"/>
                <a:ea typeface="微软雅黑" pitchFamily="34" charset="-122"/>
                <a:cs typeface="Arial" charset="0"/>
              </a:rPr>
              <a:t>位于</a:t>
            </a:r>
            <a:r>
              <a:rPr lang="en-US" altLang="zh-CN" sz="2000" dirty="0">
                <a:latin typeface="Comic Sans MS" pitchFamily="2" charset="0"/>
                <a:ea typeface="微软雅黑" pitchFamily="34" charset="-122"/>
                <a:cs typeface="Arial" charset="0"/>
              </a:rPr>
              <a:t>CPU</a:t>
            </a:r>
            <a:r>
              <a:rPr lang="zh-CN" altLang="en-US" sz="2000" dirty="0">
                <a:latin typeface="Comic Sans MS" pitchFamily="2" charset="0"/>
                <a:ea typeface="微软雅黑" pitchFamily="34" charset="-122"/>
                <a:cs typeface="Arial" charset="0"/>
              </a:rPr>
              <a:t>之外，用来存放已被启动的程序及所用的数据</a:t>
            </a:r>
            <a:endParaRPr lang="zh-CN" altLang="en-US" sz="2000" dirty="0">
              <a:latin typeface="Comic Sans MS" pitchFamily="2" charset="0"/>
              <a:ea typeface="微软雅黑" pitchFamily="34" charset="-122"/>
              <a:cs typeface="Arial" charset="0"/>
            </a:endParaRPr>
          </a:p>
          <a:p>
            <a:pPr marL="800100" lvl="2" indent="-342900" algn="just">
              <a:spcBef>
                <a:spcPct val="50000"/>
              </a:spcBef>
              <a:buFont typeface="Wingdings" charset="2"/>
              <a:buChar char="ü"/>
            </a:pPr>
            <a:r>
              <a:rPr lang="zh-CN" altLang="en-US" sz="2000" dirty="0">
                <a:latin typeface="Comic Sans MS" pitchFamily="2" charset="0"/>
                <a:ea typeface="微软雅黑" pitchFamily="34" charset="-122"/>
                <a:cs typeface="Arial" charset="0"/>
              </a:rPr>
              <a:t>用</a:t>
            </a:r>
            <a:r>
              <a:rPr lang="en-US" altLang="zh-CN" sz="2000" dirty="0">
                <a:latin typeface="Comic Sans MS" pitchFamily="2" charset="0"/>
                <a:ea typeface="微软雅黑" pitchFamily="34" charset="-122"/>
                <a:cs typeface="Arial" charset="0"/>
              </a:rPr>
              <a:t>DRAM</a:t>
            </a:r>
            <a:r>
              <a:rPr lang="zh-CN" altLang="en-US" sz="2000" dirty="0">
                <a:latin typeface="Comic Sans MS" pitchFamily="2" charset="0"/>
                <a:ea typeface="微软雅黑" pitchFamily="34" charset="-122"/>
                <a:cs typeface="Arial" charset="0"/>
              </a:rPr>
              <a:t>实现，速度较快，容量较大（几</a:t>
            </a:r>
            <a:r>
              <a:rPr lang="en-US" altLang="zh-CN" sz="2000" dirty="0">
                <a:latin typeface="Comic Sans MS" pitchFamily="2" charset="0"/>
                <a:ea typeface="微软雅黑" pitchFamily="34" charset="-122"/>
                <a:cs typeface="Arial" charset="0"/>
              </a:rPr>
              <a:t>GB</a:t>
            </a:r>
            <a:r>
              <a:rPr lang="zh-CN" altLang="en-US" sz="2000" dirty="0">
                <a:latin typeface="Comic Sans MS" pitchFamily="2" charset="0"/>
                <a:ea typeface="微软雅黑" pitchFamily="34" charset="-122"/>
                <a:cs typeface="Arial" charset="0"/>
              </a:rPr>
              <a:t>）</a:t>
            </a:r>
            <a:endParaRPr lang="zh-CN" altLang="en-US" sz="2000" dirty="0">
              <a:latin typeface="Comic Sans MS" pitchFamily="2" charset="0"/>
              <a:ea typeface="微软雅黑" pitchFamily="34" charset="-122"/>
              <a:cs typeface="Arial" charset="0"/>
            </a:endParaRPr>
          </a:p>
          <a:p>
            <a:pPr marL="285750" lvl="1" indent="-285750" algn="just">
              <a:spcBef>
                <a:spcPct val="50000"/>
              </a:spcBef>
              <a:buFont typeface="Wingdings" charset="2"/>
              <a:buChar char="Ø"/>
            </a:pPr>
            <a:r>
              <a:rPr lang="zh-CN" altLang="en-US" sz="2000" dirty="0">
                <a:latin typeface="Comic Sans MS" pitchFamily="2" charset="0"/>
                <a:ea typeface="微软雅黑" pitchFamily="34" charset="-122"/>
                <a:cs typeface="Arial" charset="0"/>
              </a:rPr>
              <a:t>外存储器</a:t>
            </a:r>
            <a:r>
              <a:rPr lang="en-US" altLang="zh-CN" sz="2000" dirty="0">
                <a:latin typeface="Comic Sans MS" pitchFamily="2" charset="0"/>
                <a:ea typeface="微软雅黑" pitchFamily="34" charset="-122"/>
                <a:cs typeface="Arial" charset="0"/>
              </a:rPr>
              <a:t>AM (</a:t>
            </a:r>
            <a:r>
              <a:rPr lang="zh-CN" altLang="en-US" sz="2000" dirty="0">
                <a:latin typeface="Comic Sans MS" pitchFamily="2" charset="0"/>
                <a:ea typeface="微软雅黑" pitchFamily="34" charset="-122"/>
                <a:cs typeface="Arial" charset="0"/>
              </a:rPr>
              <a:t>辅助存储器</a:t>
            </a:r>
            <a:r>
              <a:rPr lang="en-US" altLang="zh-CN" sz="2000" dirty="0">
                <a:latin typeface="Comic Sans MS" pitchFamily="2" charset="0"/>
                <a:ea typeface="微软雅黑" pitchFamily="34" charset="-122"/>
                <a:cs typeface="Arial" charset="0"/>
              </a:rPr>
              <a:t>Auxiliary / Secondary  Storage)</a:t>
            </a:r>
            <a:endParaRPr lang="en-US" altLang="zh-CN" sz="2000" dirty="0">
              <a:latin typeface="Comic Sans MS" pitchFamily="2" charset="0"/>
              <a:ea typeface="微软雅黑" pitchFamily="34" charset="-122"/>
              <a:cs typeface="Arial" charset="0"/>
            </a:endParaRPr>
          </a:p>
          <a:p>
            <a:pPr marL="800100" lvl="2" indent="-342900" algn="just">
              <a:spcBef>
                <a:spcPct val="50000"/>
              </a:spcBef>
              <a:buFont typeface="Wingdings" charset="2"/>
              <a:buChar char="ü"/>
            </a:pPr>
            <a:r>
              <a:rPr lang="zh-CN" altLang="en-US" sz="2000" dirty="0">
                <a:latin typeface="Comic Sans MS" pitchFamily="2" charset="0"/>
                <a:ea typeface="微软雅黑" pitchFamily="34" charset="-122"/>
                <a:cs typeface="Arial" charset="0"/>
              </a:rPr>
              <a:t>位于主机之外，用来存放暂不运行的程序、数据或存档文件</a:t>
            </a:r>
            <a:endParaRPr lang="zh-CN" altLang="en-US" sz="2000" dirty="0">
              <a:latin typeface="Comic Sans MS" pitchFamily="2" charset="0"/>
              <a:ea typeface="微软雅黑" pitchFamily="34" charset="-122"/>
              <a:cs typeface="Arial" charset="0"/>
            </a:endParaRPr>
          </a:p>
          <a:p>
            <a:pPr marL="800100" lvl="2" indent="-342900" algn="just">
              <a:spcBef>
                <a:spcPct val="50000"/>
              </a:spcBef>
              <a:buFont typeface="Wingdings" charset="2"/>
              <a:buChar char="ü"/>
            </a:pPr>
            <a:r>
              <a:rPr lang="zh-CN" altLang="en-US" sz="2000" dirty="0">
                <a:latin typeface="Comic Sans MS" pitchFamily="2" charset="0"/>
                <a:ea typeface="微软雅黑" pitchFamily="34" charset="-122"/>
                <a:cs typeface="Arial" charset="0"/>
              </a:rPr>
              <a:t>用磁表面或光存储器实现，容量大而速度慢</a:t>
            </a:r>
            <a:endParaRPr lang="zh-CN" altLang="en-US" sz="2000" dirty="0">
              <a:latin typeface="Comic Sans MS" pitchFamily="2" charset="0"/>
              <a:ea typeface="微软雅黑" pitchFamily="34" charset="-122"/>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anim calcmode="lin" valueType="num">
                                      <p:cBhvr>
                                        <p:cTn id="7" dur="500" fill="hold"/>
                                        <p:tgtEl>
                                          <p:spTgt spid="18">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18">
                                            <p:txEl>
                                              <p:pRg st="3" end="3"/>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18">
                                            <p:txEl>
                                              <p:pRg st="4" end="4"/>
                                            </p:txEl>
                                          </p:spTgt>
                                        </p:tgtEl>
                                        <p:attrNameLst>
                                          <p:attrName>style.visibility</p:attrName>
                                        </p:attrNameLst>
                                      </p:cBhvr>
                                      <p:to>
                                        <p:strVal val="visible"/>
                                      </p:to>
                                    </p:set>
                                    <p:anim calcmode="lin" valueType="num">
                                      <p:cBhvr>
                                        <p:cTn id="12" dur="500" fill="hold"/>
                                        <p:tgtEl>
                                          <p:spTgt spid="18">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18">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18">
                                            <p:txEl>
                                              <p:pRg st="4" end="4"/>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8">
                                            <p:txEl>
                                              <p:pRg st="5" end="5"/>
                                            </p:txEl>
                                          </p:spTgt>
                                        </p:tgtEl>
                                        <p:attrNameLst>
                                          <p:attrName>style.visibility</p:attrName>
                                        </p:attrNameLst>
                                      </p:cBhvr>
                                      <p:to>
                                        <p:strVal val="visible"/>
                                      </p:to>
                                    </p:set>
                                    <p:anim calcmode="lin" valueType="num">
                                      <p:cBhvr>
                                        <p:cTn id="17" dur="500" fill="hold"/>
                                        <p:tgtEl>
                                          <p:spTgt spid="18">
                                            <p:txEl>
                                              <p:pRg st="5" end="5"/>
                                            </p:txEl>
                                          </p:spTgt>
                                        </p:tgtEl>
                                        <p:attrNameLst>
                                          <p:attrName>ppt_w</p:attrName>
                                        </p:attrNameLst>
                                      </p:cBhvr>
                                      <p:tavLst>
                                        <p:tav tm="0">
                                          <p:val>
                                            <p:fltVal val="0"/>
                                          </p:val>
                                        </p:tav>
                                        <p:tav tm="100000">
                                          <p:val>
                                            <p:strVal val="#ppt_w"/>
                                          </p:val>
                                        </p:tav>
                                      </p:tavLst>
                                    </p:anim>
                                    <p:anim calcmode="lin" valueType="num">
                                      <p:cBhvr>
                                        <p:cTn id="18" dur="500" fill="hold"/>
                                        <p:tgtEl>
                                          <p:spTgt spid="18">
                                            <p:txEl>
                                              <p:pRg st="5" end="5"/>
                                            </p:txEl>
                                          </p:spTgt>
                                        </p:tgtEl>
                                        <p:attrNameLst>
                                          <p:attrName>ppt_h</p:attrName>
                                        </p:attrNameLst>
                                      </p:cBhvr>
                                      <p:tavLst>
                                        <p:tav tm="0">
                                          <p:val>
                                            <p:fltVal val="0"/>
                                          </p:val>
                                        </p:tav>
                                        <p:tav tm="100000">
                                          <p:val>
                                            <p:strVal val="#ppt_h"/>
                                          </p:val>
                                        </p:tav>
                                      </p:tavLst>
                                    </p:anim>
                                    <p:animEffect transition="in" filter="fade">
                                      <p:cBhvr>
                                        <p:cTn id="19" dur="500"/>
                                        <p:tgtEl>
                                          <p:spTgt spid="18">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8">
                                            <p:txEl>
                                              <p:pRg st="6" end="6"/>
                                            </p:txEl>
                                          </p:spTgt>
                                        </p:tgtEl>
                                        <p:attrNameLst>
                                          <p:attrName>style.visibility</p:attrName>
                                        </p:attrNameLst>
                                      </p:cBhvr>
                                      <p:to>
                                        <p:strVal val="visible"/>
                                      </p:to>
                                    </p:set>
                                    <p:animEffect transition="in" filter="randombar(horizontal)">
                                      <p:cBhvr>
                                        <p:cTn id="24" dur="500"/>
                                        <p:tgtEl>
                                          <p:spTgt spid="18">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18">
                                            <p:txEl>
                                              <p:pRg st="7" end="7"/>
                                            </p:txEl>
                                          </p:spTgt>
                                        </p:tgtEl>
                                        <p:attrNameLst>
                                          <p:attrName>style.visibility</p:attrName>
                                        </p:attrNameLst>
                                      </p:cBhvr>
                                      <p:to>
                                        <p:strVal val="visible"/>
                                      </p:to>
                                    </p:set>
                                    <p:animEffect transition="in" filter="randombar(horizontal)">
                                      <p:cBhvr>
                                        <p:cTn id="27" dur="500"/>
                                        <p:tgtEl>
                                          <p:spTgt spid="18">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18">
                                            <p:txEl>
                                              <p:pRg st="8" end="8"/>
                                            </p:txEl>
                                          </p:spTgt>
                                        </p:tgtEl>
                                        <p:attrNameLst>
                                          <p:attrName>style.visibility</p:attrName>
                                        </p:attrNameLst>
                                      </p:cBhvr>
                                      <p:to>
                                        <p:strVal val="visible"/>
                                      </p:to>
                                    </p:set>
                                    <p:animEffect transition="in" filter="randombar(horizontal)">
                                      <p:cBhvr>
                                        <p:cTn id="30" dur="500"/>
                                        <p:tgtEl>
                                          <p:spTgt spid="18">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
                                            <p:txEl>
                                              <p:pRg st="9" end="9"/>
                                            </p:txEl>
                                          </p:spTgt>
                                        </p:tgtEl>
                                        <p:attrNameLst>
                                          <p:attrName>style.visibility</p:attrName>
                                        </p:attrNameLst>
                                      </p:cBhvr>
                                      <p:to>
                                        <p:strVal val="visible"/>
                                      </p:to>
                                    </p:set>
                                    <p:anim calcmode="lin" valueType="num">
                                      <p:cBhvr>
                                        <p:cTn id="35" dur="500" fill="hold"/>
                                        <p:tgtEl>
                                          <p:spTgt spid="18">
                                            <p:txEl>
                                              <p:pRg st="9" end="9"/>
                                            </p:txEl>
                                          </p:spTgt>
                                        </p:tgtEl>
                                        <p:attrNameLst>
                                          <p:attrName>ppt_w</p:attrName>
                                        </p:attrNameLst>
                                      </p:cBhvr>
                                      <p:tavLst>
                                        <p:tav tm="0">
                                          <p:val>
                                            <p:fltVal val="0"/>
                                          </p:val>
                                        </p:tav>
                                        <p:tav tm="100000">
                                          <p:val>
                                            <p:strVal val="#ppt_w"/>
                                          </p:val>
                                        </p:tav>
                                      </p:tavLst>
                                    </p:anim>
                                    <p:anim calcmode="lin" valueType="num">
                                      <p:cBhvr>
                                        <p:cTn id="36" dur="500" fill="hold"/>
                                        <p:tgtEl>
                                          <p:spTgt spid="18">
                                            <p:txEl>
                                              <p:pRg st="9" end="9"/>
                                            </p:txEl>
                                          </p:spTgt>
                                        </p:tgtEl>
                                        <p:attrNameLst>
                                          <p:attrName>ppt_h</p:attrName>
                                        </p:attrNameLst>
                                      </p:cBhvr>
                                      <p:tavLst>
                                        <p:tav tm="0">
                                          <p:val>
                                            <p:fltVal val="0"/>
                                          </p:val>
                                        </p:tav>
                                        <p:tav tm="100000">
                                          <p:val>
                                            <p:strVal val="#ppt_h"/>
                                          </p:val>
                                        </p:tav>
                                      </p:tavLst>
                                    </p:anim>
                                    <p:animEffect transition="in" filter="fade">
                                      <p:cBhvr>
                                        <p:cTn id="37" dur="500"/>
                                        <p:tgtEl>
                                          <p:spTgt spid="18">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xEl>
                                              <p:pRg st="10" end="10"/>
                                            </p:txEl>
                                          </p:spTgt>
                                        </p:tgtEl>
                                        <p:attrNameLst>
                                          <p:attrName>style.visibility</p:attrName>
                                        </p:attrNameLst>
                                      </p:cBhvr>
                                      <p:to>
                                        <p:strVal val="visible"/>
                                      </p:to>
                                    </p:set>
                                    <p:anim calcmode="lin" valueType="num">
                                      <p:cBhvr>
                                        <p:cTn id="40" dur="500" fill="hold"/>
                                        <p:tgtEl>
                                          <p:spTgt spid="18">
                                            <p:txEl>
                                              <p:pRg st="10" end="10"/>
                                            </p:txEl>
                                          </p:spTgt>
                                        </p:tgtEl>
                                        <p:attrNameLst>
                                          <p:attrName>ppt_w</p:attrName>
                                        </p:attrNameLst>
                                      </p:cBhvr>
                                      <p:tavLst>
                                        <p:tav tm="0">
                                          <p:val>
                                            <p:fltVal val="0"/>
                                          </p:val>
                                        </p:tav>
                                        <p:tav tm="100000">
                                          <p:val>
                                            <p:strVal val="#ppt_w"/>
                                          </p:val>
                                        </p:tav>
                                      </p:tavLst>
                                    </p:anim>
                                    <p:anim calcmode="lin" valueType="num">
                                      <p:cBhvr>
                                        <p:cTn id="41" dur="500" fill="hold"/>
                                        <p:tgtEl>
                                          <p:spTgt spid="18">
                                            <p:txEl>
                                              <p:pRg st="10" end="10"/>
                                            </p:txEl>
                                          </p:spTgt>
                                        </p:tgtEl>
                                        <p:attrNameLst>
                                          <p:attrName>ppt_h</p:attrName>
                                        </p:attrNameLst>
                                      </p:cBhvr>
                                      <p:tavLst>
                                        <p:tav tm="0">
                                          <p:val>
                                            <p:fltVal val="0"/>
                                          </p:val>
                                        </p:tav>
                                        <p:tav tm="100000">
                                          <p:val>
                                            <p:strVal val="#ppt_h"/>
                                          </p:val>
                                        </p:tav>
                                      </p:tavLst>
                                    </p:anim>
                                    <p:animEffect transition="in" filter="fade">
                                      <p:cBhvr>
                                        <p:cTn id="42" dur="500"/>
                                        <p:tgtEl>
                                          <p:spTgt spid="18">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xEl>
                                              <p:pRg st="11" end="11"/>
                                            </p:txEl>
                                          </p:spTgt>
                                        </p:tgtEl>
                                        <p:attrNameLst>
                                          <p:attrName>style.visibility</p:attrName>
                                        </p:attrNameLst>
                                      </p:cBhvr>
                                      <p:to>
                                        <p:strVal val="visible"/>
                                      </p:to>
                                    </p:set>
                                    <p:anim calcmode="lin" valueType="num">
                                      <p:cBhvr>
                                        <p:cTn id="45" dur="500" fill="hold"/>
                                        <p:tgtEl>
                                          <p:spTgt spid="18">
                                            <p:txEl>
                                              <p:pRg st="11" end="11"/>
                                            </p:txEl>
                                          </p:spTgt>
                                        </p:tgtEl>
                                        <p:attrNameLst>
                                          <p:attrName>ppt_w</p:attrName>
                                        </p:attrNameLst>
                                      </p:cBhvr>
                                      <p:tavLst>
                                        <p:tav tm="0">
                                          <p:val>
                                            <p:fltVal val="0"/>
                                          </p:val>
                                        </p:tav>
                                        <p:tav tm="100000">
                                          <p:val>
                                            <p:strVal val="#ppt_w"/>
                                          </p:val>
                                        </p:tav>
                                      </p:tavLst>
                                    </p:anim>
                                    <p:anim calcmode="lin" valueType="num">
                                      <p:cBhvr>
                                        <p:cTn id="46" dur="500" fill="hold"/>
                                        <p:tgtEl>
                                          <p:spTgt spid="18">
                                            <p:txEl>
                                              <p:pRg st="11" end="11"/>
                                            </p:txEl>
                                          </p:spTgt>
                                        </p:tgtEl>
                                        <p:attrNameLst>
                                          <p:attrName>ppt_h</p:attrName>
                                        </p:attrNameLst>
                                      </p:cBhvr>
                                      <p:tavLst>
                                        <p:tav tm="0">
                                          <p:val>
                                            <p:fltVal val="0"/>
                                          </p:val>
                                        </p:tav>
                                        <p:tav tm="100000">
                                          <p:val>
                                            <p:strVal val="#ppt_h"/>
                                          </p:val>
                                        </p:tav>
                                      </p:tavLst>
                                    </p:anim>
                                    <p:animEffect transition="in" filter="fade">
                                      <p:cBhvr>
                                        <p:cTn id="47" dur="500"/>
                                        <p:tgtEl>
                                          <p:spTgt spid="1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7.6.4 Cache</a:t>
            </a:r>
            <a:r>
              <a:rPr lang="zh-CN" altLang="en-US" dirty="0"/>
              <a:t>中主存块的替换算法</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4661756" y="743531"/>
            <a:ext cx="293458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4.FIFO</a:t>
            </a:r>
            <a:endParaRPr lang="zh-CN" altLang="en-US" sz="2200" b="1" dirty="0">
              <a:solidFill>
                <a:srgbClr val="063DE8"/>
              </a:solidFill>
              <a:latin typeface="Comic Sans MS" pitchFamily="2" charset="0"/>
              <a:ea typeface="微软雅黑" pitchFamily="34" charset="-122"/>
            </a:endParaRPr>
          </a:p>
        </p:txBody>
      </p:sp>
      <p:sp>
        <p:nvSpPr>
          <p:cNvPr id="7" name="矩形 6"/>
          <p:cNvSpPr/>
          <p:nvPr/>
        </p:nvSpPr>
        <p:spPr>
          <a:xfrm>
            <a:off x="179512" y="1052736"/>
            <a:ext cx="8300873" cy="1326197"/>
          </a:xfrm>
          <a:prstGeom prst="rect">
            <a:avLst/>
          </a:prstGeom>
        </p:spPr>
        <p:txBody>
          <a:bodyPr wrap="square">
            <a:spAutoFit/>
          </a:bodyPr>
          <a:lstStyle/>
          <a:p>
            <a:pPr marL="457200" indent="-457200" eaLnBrk="1" hangingPunct="1">
              <a:lnSpc>
                <a:spcPct val="125000"/>
              </a:lnSpc>
              <a:spcBef>
                <a:spcPts val="0"/>
              </a:spcBef>
              <a:buFont typeface="Wingdings" charset="2"/>
              <a:buChar char="Ø"/>
              <a:defRPr/>
            </a:pPr>
            <a:r>
              <a:rPr kumimoji="1" lang="zh-CN" altLang="en-US" sz="2200" dirty="0">
                <a:latin typeface="Comic Sans MS" pitchFamily="2" charset="0"/>
                <a:ea typeface="微软雅黑" pitchFamily="34" charset="-122"/>
                <a:cs typeface="Arial" charset="0"/>
              </a:rPr>
              <a:t>总是把最先进入的那一块淘汰掉。</a:t>
            </a:r>
            <a:endParaRPr kumimoji="1" lang="zh-CN" altLang="en-US" sz="2200" dirty="0">
              <a:latin typeface="Comic Sans MS" pitchFamily="2" charset="0"/>
              <a:ea typeface="微软雅黑" pitchFamily="34" charset="-122"/>
              <a:cs typeface="Arial" charset="0"/>
            </a:endParaRPr>
          </a:p>
          <a:p>
            <a:pPr eaLnBrk="1" hangingPunct="1">
              <a:lnSpc>
                <a:spcPct val="125000"/>
              </a:lnSpc>
              <a:spcBef>
                <a:spcPts val="0"/>
              </a:spcBef>
              <a:defRPr/>
            </a:pPr>
            <a:r>
              <a:rPr kumimoji="1" lang="zh-CN" altLang="en-US" sz="2200" dirty="0">
                <a:latin typeface="Comic Sans MS" pitchFamily="2" charset="0"/>
                <a:ea typeface="微软雅黑" pitchFamily="34" charset="-122"/>
                <a:cs typeface="Arial" charset="0"/>
              </a:rPr>
              <a:t>例：假定主存中的</a:t>
            </a:r>
            <a:r>
              <a:rPr kumimoji="1" lang="en-US" altLang="zh-CN" sz="2200" dirty="0">
                <a:latin typeface="Comic Sans MS" pitchFamily="2" charset="0"/>
                <a:ea typeface="微软雅黑" pitchFamily="34" charset="-122"/>
                <a:cs typeface="Arial" charset="0"/>
              </a:rPr>
              <a:t>5</a:t>
            </a:r>
            <a:r>
              <a:rPr kumimoji="1" lang="zh-CN" altLang="en-US" sz="2200" dirty="0">
                <a:latin typeface="Comic Sans MS" pitchFamily="2" charset="0"/>
                <a:ea typeface="微软雅黑" pitchFamily="34" charset="-122"/>
                <a:cs typeface="Arial" charset="0"/>
              </a:rPr>
              <a:t>块</a:t>
            </a:r>
            <a:r>
              <a:rPr kumimoji="1" lang="en-US" altLang="zh-CN" sz="2200" dirty="0">
                <a:latin typeface="Comic Sans MS" pitchFamily="2" charset="0"/>
                <a:ea typeface="微软雅黑" pitchFamily="34" charset="-122"/>
                <a:cs typeface="Arial" charset="0"/>
              </a:rPr>
              <a:t>{1,2,3,4,5}</a:t>
            </a:r>
            <a:r>
              <a:rPr kumimoji="1" lang="zh-CN" altLang="en-US" sz="2200" dirty="0">
                <a:latin typeface="Comic Sans MS" pitchFamily="2" charset="0"/>
                <a:ea typeface="微软雅黑" pitchFamily="34" charset="-122"/>
                <a:cs typeface="Arial" charset="0"/>
              </a:rPr>
              <a:t>同时映射到</a:t>
            </a:r>
            <a:r>
              <a:rPr kumimoji="1" lang="en-US" altLang="zh-CN" sz="2200" dirty="0">
                <a:latin typeface="Comic Sans MS" pitchFamily="2" charset="0"/>
                <a:ea typeface="微软雅黑" pitchFamily="34" charset="-122"/>
                <a:cs typeface="Arial" charset="0"/>
              </a:rPr>
              <a:t>Cache</a:t>
            </a:r>
            <a:r>
              <a:rPr kumimoji="1" lang="zh-CN" altLang="en-US" sz="2200" dirty="0">
                <a:latin typeface="Comic Sans MS" pitchFamily="2" charset="0"/>
                <a:ea typeface="微软雅黑" pitchFamily="34" charset="-122"/>
                <a:cs typeface="Arial" charset="0"/>
              </a:rPr>
              <a:t>同一组中，对于同一地址流，考察</a:t>
            </a:r>
            <a:r>
              <a:rPr kumimoji="1" lang="en-US" altLang="zh-CN" sz="2200" dirty="0">
                <a:latin typeface="Comic Sans MS" pitchFamily="2" charset="0"/>
                <a:ea typeface="微软雅黑" pitchFamily="34" charset="-122"/>
                <a:cs typeface="Arial" charset="0"/>
              </a:rPr>
              <a:t>3</a:t>
            </a:r>
            <a:r>
              <a:rPr kumimoji="1" lang="zh-CN" altLang="en-US" sz="2200" dirty="0">
                <a:latin typeface="Comic Sans MS" pitchFamily="2" charset="0"/>
                <a:ea typeface="微软雅黑" pitchFamily="34" charset="-122"/>
                <a:cs typeface="Arial" charset="0"/>
              </a:rPr>
              <a:t>槽</a:t>
            </a:r>
            <a:r>
              <a:rPr kumimoji="1" lang="en-US" altLang="zh-CN" sz="2200" dirty="0">
                <a:latin typeface="Comic Sans MS" pitchFamily="2" charset="0"/>
                <a:ea typeface="微软雅黑" pitchFamily="34" charset="-122"/>
                <a:cs typeface="Arial" charset="0"/>
              </a:rPr>
              <a:t>/</a:t>
            </a:r>
            <a:r>
              <a:rPr kumimoji="1" lang="zh-CN" altLang="en-US" sz="2200" dirty="0">
                <a:latin typeface="Comic Sans MS" pitchFamily="2" charset="0"/>
                <a:ea typeface="微软雅黑" pitchFamily="34" charset="-122"/>
                <a:cs typeface="Arial" charset="0"/>
              </a:rPr>
              <a:t>组、 </a:t>
            </a:r>
            <a:r>
              <a:rPr kumimoji="1" lang="en-US" altLang="zh-CN" sz="2200" dirty="0">
                <a:latin typeface="Comic Sans MS" pitchFamily="2" charset="0"/>
                <a:ea typeface="微软雅黑" pitchFamily="34" charset="-122"/>
                <a:cs typeface="Arial" charset="0"/>
              </a:rPr>
              <a:t>4</a:t>
            </a:r>
            <a:r>
              <a:rPr kumimoji="1" lang="zh-CN" altLang="en-US" sz="2200" dirty="0">
                <a:latin typeface="Comic Sans MS" pitchFamily="2" charset="0"/>
                <a:ea typeface="微软雅黑" pitchFamily="34" charset="-122"/>
                <a:cs typeface="Arial" charset="0"/>
              </a:rPr>
              <a:t>槽</a:t>
            </a:r>
            <a:r>
              <a:rPr kumimoji="1" lang="en-US" altLang="zh-CN" sz="2200" dirty="0">
                <a:latin typeface="Comic Sans MS" pitchFamily="2" charset="0"/>
                <a:ea typeface="微软雅黑" pitchFamily="34" charset="-122"/>
                <a:cs typeface="Arial" charset="0"/>
              </a:rPr>
              <a:t>/</a:t>
            </a:r>
            <a:r>
              <a:rPr kumimoji="1" lang="zh-CN" altLang="en-US" sz="2200" dirty="0">
                <a:latin typeface="Comic Sans MS" pitchFamily="2" charset="0"/>
                <a:ea typeface="微软雅黑" pitchFamily="34" charset="-122"/>
                <a:cs typeface="Arial" charset="0"/>
              </a:rPr>
              <a:t>组的情况。</a:t>
            </a:r>
            <a:endParaRPr kumimoji="1" lang="zh-CN" altLang="en-US" sz="2200" dirty="0">
              <a:latin typeface="Comic Sans MS" pitchFamily="2" charset="0"/>
              <a:ea typeface="微软雅黑" pitchFamily="34" charset="-122"/>
              <a:cs typeface="Arial" charset="0"/>
            </a:endParaRPr>
          </a:p>
        </p:txBody>
      </p:sp>
      <p:sp>
        <p:nvSpPr>
          <p:cNvPr id="11" name="Text Box 4"/>
          <p:cNvSpPr txBox="1">
            <a:spLocks noChangeArrowheads="1"/>
          </p:cNvSpPr>
          <p:nvPr/>
        </p:nvSpPr>
        <p:spPr bwMode="auto">
          <a:xfrm>
            <a:off x="697036" y="6056461"/>
            <a:ext cx="812343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000" i="0" dirty="0">
                <a:solidFill>
                  <a:srgbClr val="FF0000"/>
                </a:solidFill>
                <a:latin typeface="微软雅黑" pitchFamily="34" charset="-122"/>
                <a:ea typeface="微软雅黑" pitchFamily="34" charset="-122"/>
              </a:rPr>
              <a:t>由此可见，</a:t>
            </a:r>
            <a:r>
              <a:rPr lang="en-US" altLang="zh-CN" sz="2000" i="0" dirty="0">
                <a:solidFill>
                  <a:srgbClr val="FF0000"/>
                </a:solidFill>
                <a:latin typeface="微软雅黑" pitchFamily="34" charset="-122"/>
                <a:ea typeface="微软雅黑" pitchFamily="34" charset="-122"/>
              </a:rPr>
              <a:t>FIFO</a:t>
            </a:r>
            <a:r>
              <a:rPr lang="zh-CN" altLang="en-US" sz="2000" i="0" dirty="0">
                <a:solidFill>
                  <a:srgbClr val="FF0000"/>
                </a:solidFill>
                <a:latin typeface="微软雅黑" pitchFamily="34" charset="-122"/>
                <a:ea typeface="微软雅黑" pitchFamily="34" charset="-122"/>
              </a:rPr>
              <a:t>不是一种堆栈算法，即命中率并不随组的增大而提高。</a:t>
            </a:r>
            <a:endParaRPr lang="zh-CN" altLang="en-US" sz="2000" i="0" dirty="0">
              <a:solidFill>
                <a:srgbClr val="FF0000"/>
              </a:solidFill>
              <a:latin typeface="微软雅黑" pitchFamily="34" charset="-122"/>
              <a:ea typeface="微软雅黑" pitchFamily="34" charset="-122"/>
            </a:endParaRPr>
          </a:p>
        </p:txBody>
      </p:sp>
      <p:sp>
        <p:nvSpPr>
          <p:cNvPr id="12" name="Rectangle 5"/>
          <p:cNvSpPr>
            <a:spLocks noChangeArrowheads="1"/>
          </p:cNvSpPr>
          <p:nvPr/>
        </p:nvSpPr>
        <p:spPr bwMode="auto">
          <a:xfrm>
            <a:off x="8113713" y="2788691"/>
            <a:ext cx="376237" cy="1130300"/>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3" name="Line 6"/>
          <p:cNvSpPr>
            <a:spLocks noChangeShapeType="1"/>
          </p:cNvSpPr>
          <p:nvPr/>
        </p:nvSpPr>
        <p:spPr bwMode="auto">
          <a:xfrm>
            <a:off x="8113713" y="320779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Line 7"/>
          <p:cNvSpPr>
            <a:spLocks noChangeShapeType="1"/>
          </p:cNvSpPr>
          <p:nvPr/>
        </p:nvSpPr>
        <p:spPr bwMode="auto">
          <a:xfrm>
            <a:off x="8105775" y="353799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Rectangle 8"/>
          <p:cNvSpPr>
            <a:spLocks noChangeArrowheads="1"/>
          </p:cNvSpPr>
          <p:nvPr/>
        </p:nvSpPr>
        <p:spPr bwMode="auto">
          <a:xfrm>
            <a:off x="1790700" y="2817266"/>
            <a:ext cx="376238" cy="1130300"/>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6" name="Rectangle 9"/>
          <p:cNvSpPr>
            <a:spLocks noChangeArrowheads="1"/>
          </p:cNvSpPr>
          <p:nvPr/>
        </p:nvSpPr>
        <p:spPr bwMode="auto">
          <a:xfrm>
            <a:off x="2387600" y="2806154"/>
            <a:ext cx="376238" cy="1130300"/>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7" name="Line 10"/>
          <p:cNvSpPr>
            <a:spLocks noChangeShapeType="1"/>
          </p:cNvSpPr>
          <p:nvPr/>
        </p:nvSpPr>
        <p:spPr bwMode="auto">
          <a:xfrm>
            <a:off x="1792288" y="319826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Line 11"/>
          <p:cNvSpPr>
            <a:spLocks noChangeShapeType="1"/>
          </p:cNvSpPr>
          <p:nvPr/>
        </p:nvSpPr>
        <p:spPr bwMode="auto">
          <a:xfrm>
            <a:off x="1784350" y="356656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Text Box 12"/>
          <p:cNvSpPr txBox="1">
            <a:spLocks noChangeArrowheads="1"/>
          </p:cNvSpPr>
          <p:nvPr/>
        </p:nvSpPr>
        <p:spPr bwMode="auto">
          <a:xfrm>
            <a:off x="1804988" y="2820441"/>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20" name="Line 13"/>
          <p:cNvSpPr>
            <a:spLocks noChangeShapeType="1"/>
          </p:cNvSpPr>
          <p:nvPr/>
        </p:nvSpPr>
        <p:spPr bwMode="auto">
          <a:xfrm>
            <a:off x="2382838" y="321572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Line 14"/>
          <p:cNvSpPr>
            <a:spLocks noChangeShapeType="1"/>
          </p:cNvSpPr>
          <p:nvPr/>
        </p:nvSpPr>
        <p:spPr bwMode="auto">
          <a:xfrm>
            <a:off x="2387600" y="357132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Text Box 15"/>
          <p:cNvSpPr txBox="1">
            <a:spLocks noChangeArrowheads="1"/>
          </p:cNvSpPr>
          <p:nvPr/>
        </p:nvSpPr>
        <p:spPr bwMode="auto">
          <a:xfrm>
            <a:off x="2408238" y="282520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23" name="Text Box 16"/>
          <p:cNvSpPr txBox="1">
            <a:spLocks noChangeArrowheads="1"/>
          </p:cNvSpPr>
          <p:nvPr/>
        </p:nvSpPr>
        <p:spPr bwMode="auto">
          <a:xfrm>
            <a:off x="4735513" y="5406479"/>
            <a:ext cx="255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24" name="Text Box 17"/>
          <p:cNvSpPr txBox="1">
            <a:spLocks noChangeArrowheads="1"/>
          </p:cNvSpPr>
          <p:nvPr/>
        </p:nvSpPr>
        <p:spPr bwMode="auto">
          <a:xfrm>
            <a:off x="2446338" y="3214141"/>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25" name="Text Box 18"/>
          <p:cNvSpPr txBox="1">
            <a:spLocks noChangeArrowheads="1"/>
          </p:cNvSpPr>
          <p:nvPr/>
        </p:nvSpPr>
        <p:spPr bwMode="auto">
          <a:xfrm>
            <a:off x="3060700" y="3553866"/>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26" name="Rectangle 19"/>
          <p:cNvSpPr>
            <a:spLocks noChangeArrowheads="1"/>
          </p:cNvSpPr>
          <p:nvPr/>
        </p:nvSpPr>
        <p:spPr bwMode="auto">
          <a:xfrm>
            <a:off x="2987675" y="2802979"/>
            <a:ext cx="376238" cy="1130300"/>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27" name="Line 20"/>
          <p:cNvSpPr>
            <a:spLocks noChangeShapeType="1"/>
          </p:cNvSpPr>
          <p:nvPr/>
        </p:nvSpPr>
        <p:spPr bwMode="auto">
          <a:xfrm>
            <a:off x="2987675" y="319667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Line 21"/>
          <p:cNvSpPr>
            <a:spLocks noChangeShapeType="1"/>
          </p:cNvSpPr>
          <p:nvPr/>
        </p:nvSpPr>
        <p:spPr bwMode="auto">
          <a:xfrm>
            <a:off x="2992438" y="355227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Text Box 22"/>
          <p:cNvSpPr txBox="1">
            <a:spLocks noChangeArrowheads="1"/>
          </p:cNvSpPr>
          <p:nvPr/>
        </p:nvSpPr>
        <p:spPr bwMode="auto">
          <a:xfrm>
            <a:off x="2987675" y="283155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30" name="Rectangle 23"/>
          <p:cNvSpPr>
            <a:spLocks noChangeArrowheads="1"/>
          </p:cNvSpPr>
          <p:nvPr/>
        </p:nvSpPr>
        <p:spPr bwMode="auto">
          <a:xfrm>
            <a:off x="3552825" y="2809329"/>
            <a:ext cx="376238" cy="1130300"/>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31" name="Rectangle 24"/>
          <p:cNvSpPr>
            <a:spLocks noChangeArrowheads="1"/>
          </p:cNvSpPr>
          <p:nvPr/>
        </p:nvSpPr>
        <p:spPr bwMode="auto">
          <a:xfrm>
            <a:off x="4098925" y="2798216"/>
            <a:ext cx="376238" cy="1130300"/>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32" name="Line 25"/>
          <p:cNvSpPr>
            <a:spLocks noChangeShapeType="1"/>
          </p:cNvSpPr>
          <p:nvPr/>
        </p:nvSpPr>
        <p:spPr bwMode="auto">
          <a:xfrm>
            <a:off x="3554413" y="320302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26"/>
          <p:cNvSpPr>
            <a:spLocks noChangeShapeType="1"/>
          </p:cNvSpPr>
          <p:nvPr/>
        </p:nvSpPr>
        <p:spPr bwMode="auto">
          <a:xfrm>
            <a:off x="3546475" y="355862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Text Box 27"/>
          <p:cNvSpPr txBox="1">
            <a:spLocks noChangeArrowheads="1"/>
          </p:cNvSpPr>
          <p:nvPr/>
        </p:nvSpPr>
        <p:spPr bwMode="auto">
          <a:xfrm>
            <a:off x="3605213" y="2812504"/>
            <a:ext cx="21431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35" name="Line 28"/>
          <p:cNvSpPr>
            <a:spLocks noChangeShapeType="1"/>
          </p:cNvSpPr>
          <p:nvPr/>
        </p:nvSpPr>
        <p:spPr bwMode="auto">
          <a:xfrm>
            <a:off x="4106863" y="319509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 name="Line 29"/>
          <p:cNvSpPr>
            <a:spLocks noChangeShapeType="1"/>
          </p:cNvSpPr>
          <p:nvPr/>
        </p:nvSpPr>
        <p:spPr bwMode="auto">
          <a:xfrm>
            <a:off x="4098925" y="356339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 name="Text Box 30"/>
          <p:cNvSpPr txBox="1">
            <a:spLocks noChangeArrowheads="1"/>
          </p:cNvSpPr>
          <p:nvPr/>
        </p:nvSpPr>
        <p:spPr bwMode="auto">
          <a:xfrm>
            <a:off x="4170363" y="2817266"/>
            <a:ext cx="2286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38" name="Text Box 31"/>
          <p:cNvSpPr txBox="1">
            <a:spLocks noChangeArrowheads="1"/>
          </p:cNvSpPr>
          <p:nvPr/>
        </p:nvSpPr>
        <p:spPr bwMode="auto">
          <a:xfrm>
            <a:off x="3609975" y="3220491"/>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39" name="Text Box 32"/>
          <p:cNvSpPr txBox="1">
            <a:spLocks noChangeArrowheads="1"/>
          </p:cNvSpPr>
          <p:nvPr/>
        </p:nvSpPr>
        <p:spPr bwMode="auto">
          <a:xfrm>
            <a:off x="4195763" y="3223666"/>
            <a:ext cx="21431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40" name="Text Box 33"/>
          <p:cNvSpPr txBox="1">
            <a:spLocks noChangeArrowheads="1"/>
          </p:cNvSpPr>
          <p:nvPr/>
        </p:nvSpPr>
        <p:spPr bwMode="auto">
          <a:xfrm>
            <a:off x="4157663" y="3571329"/>
            <a:ext cx="2952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41" name="Rectangle 34"/>
          <p:cNvSpPr>
            <a:spLocks noChangeArrowheads="1"/>
          </p:cNvSpPr>
          <p:nvPr/>
        </p:nvSpPr>
        <p:spPr bwMode="auto">
          <a:xfrm>
            <a:off x="4649788" y="2801391"/>
            <a:ext cx="376237" cy="1130300"/>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42" name="Line 35"/>
          <p:cNvSpPr>
            <a:spLocks noChangeShapeType="1"/>
          </p:cNvSpPr>
          <p:nvPr/>
        </p:nvSpPr>
        <p:spPr bwMode="auto">
          <a:xfrm>
            <a:off x="4649788" y="319509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 name="Line 36"/>
          <p:cNvSpPr>
            <a:spLocks noChangeShapeType="1"/>
          </p:cNvSpPr>
          <p:nvPr/>
        </p:nvSpPr>
        <p:spPr bwMode="auto">
          <a:xfrm>
            <a:off x="4654550" y="355069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 name="Text Box 37"/>
          <p:cNvSpPr txBox="1">
            <a:spLocks noChangeArrowheads="1"/>
          </p:cNvSpPr>
          <p:nvPr/>
        </p:nvSpPr>
        <p:spPr bwMode="auto">
          <a:xfrm>
            <a:off x="4725988" y="2829966"/>
            <a:ext cx="3095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45" name="Rectangle 38"/>
          <p:cNvSpPr>
            <a:spLocks noChangeArrowheads="1"/>
          </p:cNvSpPr>
          <p:nvPr/>
        </p:nvSpPr>
        <p:spPr bwMode="auto">
          <a:xfrm>
            <a:off x="5214938" y="2807741"/>
            <a:ext cx="376237" cy="1130300"/>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46" name="Rectangle 39"/>
          <p:cNvSpPr>
            <a:spLocks noChangeArrowheads="1"/>
          </p:cNvSpPr>
          <p:nvPr/>
        </p:nvSpPr>
        <p:spPr bwMode="auto">
          <a:xfrm>
            <a:off x="5786438" y="2796629"/>
            <a:ext cx="376237" cy="1130300"/>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47" name="Line 40"/>
          <p:cNvSpPr>
            <a:spLocks noChangeShapeType="1"/>
          </p:cNvSpPr>
          <p:nvPr/>
        </p:nvSpPr>
        <p:spPr bwMode="auto">
          <a:xfrm>
            <a:off x="5216525" y="320144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 name="Line 41"/>
          <p:cNvSpPr>
            <a:spLocks noChangeShapeType="1"/>
          </p:cNvSpPr>
          <p:nvPr/>
        </p:nvSpPr>
        <p:spPr bwMode="auto">
          <a:xfrm>
            <a:off x="5221288" y="355704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 name="Text Box 42"/>
          <p:cNvSpPr txBox="1">
            <a:spLocks noChangeArrowheads="1"/>
          </p:cNvSpPr>
          <p:nvPr/>
        </p:nvSpPr>
        <p:spPr bwMode="auto">
          <a:xfrm>
            <a:off x="5229225" y="2810916"/>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 5</a:t>
            </a:r>
            <a:endParaRPr lang="zh-CN" altLang="en-US" sz="2400" b="0" i="0">
              <a:solidFill>
                <a:schemeClr val="tx1"/>
              </a:solidFill>
              <a:ea typeface="宋体" charset="-122"/>
            </a:endParaRPr>
          </a:p>
        </p:txBody>
      </p:sp>
      <p:sp>
        <p:nvSpPr>
          <p:cNvPr id="50" name="Line 43"/>
          <p:cNvSpPr>
            <a:spLocks noChangeShapeType="1"/>
          </p:cNvSpPr>
          <p:nvPr/>
        </p:nvSpPr>
        <p:spPr bwMode="auto">
          <a:xfrm>
            <a:off x="5781675" y="3206204"/>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 name="Line 44"/>
          <p:cNvSpPr>
            <a:spLocks noChangeShapeType="1"/>
          </p:cNvSpPr>
          <p:nvPr/>
        </p:nvSpPr>
        <p:spPr bwMode="auto">
          <a:xfrm>
            <a:off x="5786438" y="3561804"/>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 name="Text Box 45"/>
          <p:cNvSpPr txBox="1">
            <a:spLocks noChangeArrowheads="1"/>
          </p:cNvSpPr>
          <p:nvPr/>
        </p:nvSpPr>
        <p:spPr bwMode="auto">
          <a:xfrm>
            <a:off x="5807075" y="318397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53" name="Text Box 46"/>
          <p:cNvSpPr txBox="1">
            <a:spLocks noChangeArrowheads="1"/>
          </p:cNvSpPr>
          <p:nvPr/>
        </p:nvSpPr>
        <p:spPr bwMode="auto">
          <a:xfrm>
            <a:off x="5216525" y="3191916"/>
            <a:ext cx="2952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54" name="Text Box 47"/>
          <p:cNvSpPr txBox="1">
            <a:spLocks noChangeArrowheads="1"/>
          </p:cNvSpPr>
          <p:nvPr/>
        </p:nvSpPr>
        <p:spPr bwMode="auto">
          <a:xfrm>
            <a:off x="5845175" y="3572916"/>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55" name="Text Box 48"/>
          <p:cNvSpPr txBox="1">
            <a:spLocks noChangeArrowheads="1"/>
          </p:cNvSpPr>
          <p:nvPr/>
        </p:nvSpPr>
        <p:spPr bwMode="auto">
          <a:xfrm>
            <a:off x="7013575" y="317127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56" name="Rectangle 49"/>
          <p:cNvSpPr>
            <a:spLocks noChangeArrowheads="1"/>
          </p:cNvSpPr>
          <p:nvPr/>
        </p:nvSpPr>
        <p:spPr bwMode="auto">
          <a:xfrm>
            <a:off x="6380163" y="2804566"/>
            <a:ext cx="376237" cy="1130300"/>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57" name="Line 50"/>
          <p:cNvSpPr>
            <a:spLocks noChangeShapeType="1"/>
          </p:cNvSpPr>
          <p:nvPr/>
        </p:nvSpPr>
        <p:spPr bwMode="auto">
          <a:xfrm>
            <a:off x="6380163" y="317286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 name="Line 51"/>
          <p:cNvSpPr>
            <a:spLocks noChangeShapeType="1"/>
          </p:cNvSpPr>
          <p:nvPr/>
        </p:nvSpPr>
        <p:spPr bwMode="auto">
          <a:xfrm>
            <a:off x="6372225" y="352846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 name="Rectangle 52"/>
          <p:cNvSpPr>
            <a:spLocks noChangeArrowheads="1"/>
          </p:cNvSpPr>
          <p:nvPr/>
        </p:nvSpPr>
        <p:spPr bwMode="auto">
          <a:xfrm>
            <a:off x="6945313" y="2772816"/>
            <a:ext cx="376237" cy="1130300"/>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60" name="Rectangle 53"/>
          <p:cNvSpPr>
            <a:spLocks noChangeArrowheads="1"/>
          </p:cNvSpPr>
          <p:nvPr/>
        </p:nvSpPr>
        <p:spPr bwMode="auto">
          <a:xfrm>
            <a:off x="7516813" y="2774404"/>
            <a:ext cx="376237" cy="1130300"/>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61" name="Line 54"/>
          <p:cNvSpPr>
            <a:spLocks noChangeShapeType="1"/>
          </p:cNvSpPr>
          <p:nvPr/>
        </p:nvSpPr>
        <p:spPr bwMode="auto">
          <a:xfrm>
            <a:off x="6934200" y="316651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 name="Line 55"/>
          <p:cNvSpPr>
            <a:spLocks noChangeShapeType="1"/>
          </p:cNvSpPr>
          <p:nvPr/>
        </p:nvSpPr>
        <p:spPr bwMode="auto">
          <a:xfrm>
            <a:off x="6938963" y="352211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 name="Text Box 56"/>
          <p:cNvSpPr txBox="1">
            <a:spLocks noChangeArrowheads="1"/>
          </p:cNvSpPr>
          <p:nvPr/>
        </p:nvSpPr>
        <p:spPr bwMode="auto">
          <a:xfrm>
            <a:off x="7023100" y="2788691"/>
            <a:ext cx="2825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5</a:t>
            </a:r>
            <a:endParaRPr lang="zh-CN" altLang="en-US" sz="2400" b="0" i="0">
              <a:solidFill>
                <a:schemeClr val="tx1"/>
              </a:solidFill>
              <a:ea typeface="宋体" charset="-122"/>
            </a:endParaRPr>
          </a:p>
        </p:txBody>
      </p:sp>
      <p:sp>
        <p:nvSpPr>
          <p:cNvPr id="64" name="Line 57"/>
          <p:cNvSpPr>
            <a:spLocks noChangeShapeType="1"/>
          </p:cNvSpPr>
          <p:nvPr/>
        </p:nvSpPr>
        <p:spPr bwMode="auto">
          <a:xfrm>
            <a:off x="7512050" y="318397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 name="Line 58"/>
          <p:cNvSpPr>
            <a:spLocks noChangeShapeType="1"/>
          </p:cNvSpPr>
          <p:nvPr/>
        </p:nvSpPr>
        <p:spPr bwMode="auto">
          <a:xfrm>
            <a:off x="7516813" y="353957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 name="Text Box 59"/>
          <p:cNvSpPr txBox="1">
            <a:spLocks noChangeArrowheads="1"/>
          </p:cNvSpPr>
          <p:nvPr/>
        </p:nvSpPr>
        <p:spPr bwMode="auto">
          <a:xfrm>
            <a:off x="7562850" y="279345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5*</a:t>
            </a:r>
            <a:endParaRPr lang="zh-CN" altLang="en-US" sz="2400" b="0" i="0">
              <a:solidFill>
                <a:schemeClr val="tx1"/>
              </a:solidFill>
              <a:ea typeface="宋体" charset="-122"/>
            </a:endParaRPr>
          </a:p>
        </p:txBody>
      </p:sp>
      <p:sp>
        <p:nvSpPr>
          <p:cNvPr id="67" name="Text Box 60"/>
          <p:cNvSpPr txBox="1">
            <a:spLocks noChangeArrowheads="1"/>
          </p:cNvSpPr>
          <p:nvPr/>
        </p:nvSpPr>
        <p:spPr bwMode="auto">
          <a:xfrm>
            <a:off x="6994525" y="3533229"/>
            <a:ext cx="3635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68" name="Text Box 61"/>
          <p:cNvSpPr txBox="1">
            <a:spLocks noChangeArrowheads="1"/>
          </p:cNvSpPr>
          <p:nvPr/>
        </p:nvSpPr>
        <p:spPr bwMode="auto">
          <a:xfrm>
            <a:off x="7600950" y="3182391"/>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69" name="Text Box 62"/>
          <p:cNvSpPr txBox="1">
            <a:spLocks noChangeArrowheads="1"/>
          </p:cNvSpPr>
          <p:nvPr/>
        </p:nvSpPr>
        <p:spPr bwMode="auto">
          <a:xfrm>
            <a:off x="7600950" y="3547516"/>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70" name="Text Box 63"/>
          <p:cNvSpPr txBox="1">
            <a:spLocks noChangeArrowheads="1"/>
          </p:cNvSpPr>
          <p:nvPr/>
        </p:nvSpPr>
        <p:spPr bwMode="auto">
          <a:xfrm>
            <a:off x="1628775" y="2309266"/>
            <a:ext cx="691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 1      2     3     4    1     2     5    1     2     3     4     5   </a:t>
            </a:r>
            <a:endParaRPr lang="zh-CN" altLang="en-US" sz="2400" b="0" i="0">
              <a:solidFill>
                <a:schemeClr val="tx1"/>
              </a:solidFill>
              <a:ea typeface="宋体" charset="-122"/>
            </a:endParaRPr>
          </a:p>
        </p:txBody>
      </p:sp>
      <p:sp>
        <p:nvSpPr>
          <p:cNvPr id="71" name="Text Box 64"/>
          <p:cNvSpPr txBox="1">
            <a:spLocks noChangeArrowheads="1"/>
          </p:cNvSpPr>
          <p:nvPr/>
        </p:nvSpPr>
        <p:spPr bwMode="auto">
          <a:xfrm>
            <a:off x="3068638" y="3206204"/>
            <a:ext cx="2428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72" name="Text Box 65"/>
          <p:cNvSpPr txBox="1">
            <a:spLocks noChangeArrowheads="1"/>
          </p:cNvSpPr>
          <p:nvPr/>
        </p:nvSpPr>
        <p:spPr bwMode="auto">
          <a:xfrm>
            <a:off x="3627438" y="3569741"/>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73" name="Text Box 66"/>
          <p:cNvSpPr txBox="1">
            <a:spLocks noChangeArrowheads="1"/>
          </p:cNvSpPr>
          <p:nvPr/>
        </p:nvSpPr>
        <p:spPr bwMode="auto">
          <a:xfrm>
            <a:off x="4738688" y="3210966"/>
            <a:ext cx="2587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74" name="Text Box 67"/>
          <p:cNvSpPr txBox="1">
            <a:spLocks noChangeArrowheads="1"/>
          </p:cNvSpPr>
          <p:nvPr/>
        </p:nvSpPr>
        <p:spPr bwMode="auto">
          <a:xfrm>
            <a:off x="4756150" y="3560216"/>
            <a:ext cx="2698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75" name="Text Box 68"/>
          <p:cNvSpPr txBox="1">
            <a:spLocks noChangeArrowheads="1"/>
          </p:cNvSpPr>
          <p:nvPr/>
        </p:nvSpPr>
        <p:spPr bwMode="auto">
          <a:xfrm>
            <a:off x="5311775" y="3568154"/>
            <a:ext cx="2698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76" name="Text Box 69"/>
          <p:cNvSpPr txBox="1">
            <a:spLocks noChangeArrowheads="1"/>
          </p:cNvSpPr>
          <p:nvPr/>
        </p:nvSpPr>
        <p:spPr bwMode="auto">
          <a:xfrm>
            <a:off x="5773738" y="281567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 5</a:t>
            </a:r>
            <a:endParaRPr lang="zh-CN" altLang="en-US" sz="2400" b="0" i="0">
              <a:solidFill>
                <a:schemeClr val="tx1"/>
              </a:solidFill>
              <a:ea typeface="宋体" charset="-122"/>
            </a:endParaRPr>
          </a:p>
        </p:txBody>
      </p:sp>
      <p:sp>
        <p:nvSpPr>
          <p:cNvPr id="77" name="Text Box 70"/>
          <p:cNvSpPr txBox="1">
            <a:spLocks noChangeArrowheads="1"/>
          </p:cNvSpPr>
          <p:nvPr/>
        </p:nvSpPr>
        <p:spPr bwMode="auto">
          <a:xfrm>
            <a:off x="6391275" y="316492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78" name="Text Box 71"/>
          <p:cNvSpPr txBox="1">
            <a:spLocks noChangeArrowheads="1"/>
          </p:cNvSpPr>
          <p:nvPr/>
        </p:nvSpPr>
        <p:spPr bwMode="auto">
          <a:xfrm>
            <a:off x="6429375" y="3553866"/>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79" name="Text Box 72"/>
          <p:cNvSpPr txBox="1">
            <a:spLocks noChangeArrowheads="1"/>
          </p:cNvSpPr>
          <p:nvPr/>
        </p:nvSpPr>
        <p:spPr bwMode="auto">
          <a:xfrm>
            <a:off x="6357938" y="279662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 5</a:t>
            </a:r>
            <a:endParaRPr lang="zh-CN" altLang="en-US" sz="2400" b="0" i="0">
              <a:solidFill>
                <a:schemeClr val="tx1"/>
              </a:solidFill>
              <a:ea typeface="宋体" charset="-122"/>
            </a:endParaRPr>
          </a:p>
        </p:txBody>
      </p:sp>
      <p:sp>
        <p:nvSpPr>
          <p:cNvPr id="80" name="Text Box 73"/>
          <p:cNvSpPr txBox="1">
            <a:spLocks noChangeArrowheads="1"/>
          </p:cNvSpPr>
          <p:nvPr/>
        </p:nvSpPr>
        <p:spPr bwMode="auto">
          <a:xfrm>
            <a:off x="8166100" y="279027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5*</a:t>
            </a:r>
            <a:endParaRPr lang="zh-CN" altLang="en-US" sz="2400" b="0" i="0">
              <a:solidFill>
                <a:schemeClr val="tx1"/>
              </a:solidFill>
              <a:ea typeface="宋体" charset="-122"/>
            </a:endParaRPr>
          </a:p>
        </p:txBody>
      </p:sp>
      <p:sp>
        <p:nvSpPr>
          <p:cNvPr id="81" name="Text Box 74"/>
          <p:cNvSpPr txBox="1">
            <a:spLocks noChangeArrowheads="1"/>
          </p:cNvSpPr>
          <p:nvPr/>
        </p:nvSpPr>
        <p:spPr bwMode="auto">
          <a:xfrm>
            <a:off x="8204200" y="3179216"/>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82" name="Text Box 75"/>
          <p:cNvSpPr txBox="1">
            <a:spLocks noChangeArrowheads="1"/>
          </p:cNvSpPr>
          <p:nvPr/>
        </p:nvSpPr>
        <p:spPr bwMode="auto">
          <a:xfrm>
            <a:off x="8204200" y="3544341"/>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83" name="Text Box 76"/>
          <p:cNvSpPr txBox="1">
            <a:spLocks noChangeArrowheads="1"/>
          </p:cNvSpPr>
          <p:nvPr/>
        </p:nvSpPr>
        <p:spPr bwMode="auto">
          <a:xfrm>
            <a:off x="1907704" y="3925341"/>
            <a:ext cx="66473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dirty="0">
                <a:solidFill>
                  <a:schemeClr val="tx1"/>
                </a:solidFill>
                <a:ea typeface="宋体" charset="-122"/>
              </a:rPr>
              <a:t>                                                </a:t>
            </a:r>
            <a:r>
              <a:rPr lang="zh-CN" altLang="en-US" sz="2400" i="0" dirty="0">
                <a:solidFill>
                  <a:srgbClr val="006600"/>
                </a:solidFill>
                <a:ea typeface="宋体" charset="-122"/>
              </a:rPr>
              <a:t>√    √                  √</a:t>
            </a:r>
            <a:r>
              <a:rPr lang="zh-CN" altLang="en-US" sz="2400" b="0" i="0" dirty="0">
                <a:solidFill>
                  <a:schemeClr val="tx1"/>
                </a:solidFill>
                <a:ea typeface="宋体" charset="-122"/>
              </a:rPr>
              <a:t> </a:t>
            </a:r>
            <a:endParaRPr lang="zh-CN" altLang="en-US" sz="2400" b="0" i="0" dirty="0">
              <a:solidFill>
                <a:schemeClr val="tx1"/>
              </a:solidFill>
              <a:ea typeface="宋体" charset="-122"/>
            </a:endParaRPr>
          </a:p>
        </p:txBody>
      </p:sp>
      <p:sp>
        <p:nvSpPr>
          <p:cNvPr id="84" name="Text Box 77"/>
          <p:cNvSpPr txBox="1">
            <a:spLocks noChangeArrowheads="1"/>
          </p:cNvSpPr>
          <p:nvPr/>
        </p:nvSpPr>
        <p:spPr bwMode="auto">
          <a:xfrm>
            <a:off x="317500" y="2909341"/>
            <a:ext cx="1290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3行</a:t>
            </a:r>
            <a:r>
              <a:rPr lang="en-US" altLang="zh-CN" sz="2400" b="0" i="0">
                <a:solidFill>
                  <a:schemeClr val="tx1"/>
                </a:solidFill>
                <a:ea typeface="宋体" charset="-122"/>
              </a:rPr>
              <a:t>/</a:t>
            </a:r>
            <a:r>
              <a:rPr lang="zh-CN" altLang="en-US" sz="2400" b="0" i="0">
                <a:solidFill>
                  <a:schemeClr val="tx1"/>
                </a:solidFill>
                <a:ea typeface="宋体" charset="-122"/>
              </a:rPr>
              <a:t>组</a:t>
            </a:r>
            <a:endParaRPr lang="en-US" altLang="zh-CN" sz="2400" b="0" i="0">
              <a:solidFill>
                <a:schemeClr val="tx1"/>
              </a:solidFill>
              <a:ea typeface="宋体" charset="-122"/>
            </a:endParaRPr>
          </a:p>
        </p:txBody>
      </p:sp>
      <p:sp>
        <p:nvSpPr>
          <p:cNvPr id="85" name="Rectangle 78"/>
          <p:cNvSpPr>
            <a:spLocks noChangeArrowheads="1"/>
          </p:cNvSpPr>
          <p:nvPr/>
        </p:nvSpPr>
        <p:spPr bwMode="auto">
          <a:xfrm>
            <a:off x="8101013" y="4312691"/>
            <a:ext cx="376237" cy="1452563"/>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86" name="Line 79"/>
          <p:cNvSpPr>
            <a:spLocks noChangeShapeType="1"/>
          </p:cNvSpPr>
          <p:nvPr/>
        </p:nvSpPr>
        <p:spPr bwMode="auto">
          <a:xfrm>
            <a:off x="8101013" y="473179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7" name="Line 80"/>
          <p:cNvSpPr>
            <a:spLocks noChangeShapeType="1"/>
          </p:cNvSpPr>
          <p:nvPr/>
        </p:nvSpPr>
        <p:spPr bwMode="auto">
          <a:xfrm>
            <a:off x="8093075" y="506199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8" name="Rectangle 81"/>
          <p:cNvSpPr>
            <a:spLocks noChangeArrowheads="1"/>
          </p:cNvSpPr>
          <p:nvPr/>
        </p:nvSpPr>
        <p:spPr bwMode="auto">
          <a:xfrm>
            <a:off x="1778000" y="4341266"/>
            <a:ext cx="376238" cy="1373188"/>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89" name="Rectangle 82"/>
          <p:cNvSpPr>
            <a:spLocks noChangeArrowheads="1"/>
          </p:cNvSpPr>
          <p:nvPr/>
        </p:nvSpPr>
        <p:spPr bwMode="auto">
          <a:xfrm>
            <a:off x="2374900" y="4330154"/>
            <a:ext cx="376238" cy="1398587"/>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90" name="Line 83"/>
          <p:cNvSpPr>
            <a:spLocks noChangeShapeType="1"/>
          </p:cNvSpPr>
          <p:nvPr/>
        </p:nvSpPr>
        <p:spPr bwMode="auto">
          <a:xfrm>
            <a:off x="1779588" y="472226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1" name="Line 84"/>
          <p:cNvSpPr>
            <a:spLocks noChangeShapeType="1"/>
          </p:cNvSpPr>
          <p:nvPr/>
        </p:nvSpPr>
        <p:spPr bwMode="auto">
          <a:xfrm>
            <a:off x="1771650" y="509056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 name="Text Box 85"/>
          <p:cNvSpPr txBox="1">
            <a:spLocks noChangeArrowheads="1"/>
          </p:cNvSpPr>
          <p:nvPr/>
        </p:nvSpPr>
        <p:spPr bwMode="auto">
          <a:xfrm>
            <a:off x="1792288" y="4344441"/>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93" name="Line 86"/>
          <p:cNvSpPr>
            <a:spLocks noChangeShapeType="1"/>
          </p:cNvSpPr>
          <p:nvPr/>
        </p:nvSpPr>
        <p:spPr bwMode="auto">
          <a:xfrm>
            <a:off x="2382838" y="472702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 name="Line 87"/>
          <p:cNvSpPr>
            <a:spLocks noChangeShapeType="1"/>
          </p:cNvSpPr>
          <p:nvPr/>
        </p:nvSpPr>
        <p:spPr bwMode="auto">
          <a:xfrm>
            <a:off x="2374900" y="508262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5" name="Text Box 88"/>
          <p:cNvSpPr txBox="1">
            <a:spLocks noChangeArrowheads="1"/>
          </p:cNvSpPr>
          <p:nvPr/>
        </p:nvSpPr>
        <p:spPr bwMode="auto">
          <a:xfrm>
            <a:off x="2395538" y="434920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96" name="Text Box 89"/>
          <p:cNvSpPr txBox="1">
            <a:spLocks noChangeArrowheads="1"/>
          </p:cNvSpPr>
          <p:nvPr/>
        </p:nvSpPr>
        <p:spPr bwMode="auto">
          <a:xfrm>
            <a:off x="4141788" y="5411241"/>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97" name="Text Box 90"/>
          <p:cNvSpPr txBox="1">
            <a:spLocks noChangeArrowheads="1"/>
          </p:cNvSpPr>
          <p:nvPr/>
        </p:nvSpPr>
        <p:spPr bwMode="auto">
          <a:xfrm>
            <a:off x="2433638" y="4738141"/>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98" name="Text Box 91"/>
          <p:cNvSpPr txBox="1">
            <a:spLocks noChangeArrowheads="1"/>
          </p:cNvSpPr>
          <p:nvPr/>
        </p:nvSpPr>
        <p:spPr bwMode="auto">
          <a:xfrm>
            <a:off x="3048000" y="5077866"/>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99" name="Rectangle 92"/>
          <p:cNvSpPr>
            <a:spLocks noChangeArrowheads="1"/>
          </p:cNvSpPr>
          <p:nvPr/>
        </p:nvSpPr>
        <p:spPr bwMode="auto">
          <a:xfrm>
            <a:off x="2974975" y="4326979"/>
            <a:ext cx="376238" cy="1425575"/>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00" name="Line 93"/>
          <p:cNvSpPr>
            <a:spLocks noChangeShapeType="1"/>
          </p:cNvSpPr>
          <p:nvPr/>
        </p:nvSpPr>
        <p:spPr bwMode="auto">
          <a:xfrm>
            <a:off x="2974975" y="472067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 name="Line 94"/>
          <p:cNvSpPr>
            <a:spLocks noChangeShapeType="1"/>
          </p:cNvSpPr>
          <p:nvPr/>
        </p:nvSpPr>
        <p:spPr bwMode="auto">
          <a:xfrm>
            <a:off x="2967038" y="507627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 name="Text Box 95"/>
          <p:cNvSpPr txBox="1">
            <a:spLocks noChangeArrowheads="1"/>
          </p:cNvSpPr>
          <p:nvPr/>
        </p:nvSpPr>
        <p:spPr bwMode="auto">
          <a:xfrm>
            <a:off x="2974975" y="435555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103" name="Rectangle 96"/>
          <p:cNvSpPr>
            <a:spLocks noChangeArrowheads="1"/>
          </p:cNvSpPr>
          <p:nvPr/>
        </p:nvSpPr>
        <p:spPr bwMode="auto">
          <a:xfrm>
            <a:off x="3540125" y="4333329"/>
            <a:ext cx="376238" cy="1412875"/>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04" name="Rectangle 97"/>
          <p:cNvSpPr>
            <a:spLocks noChangeArrowheads="1"/>
          </p:cNvSpPr>
          <p:nvPr/>
        </p:nvSpPr>
        <p:spPr bwMode="auto">
          <a:xfrm>
            <a:off x="4086225" y="4322216"/>
            <a:ext cx="376238" cy="1452563"/>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05" name="Line 98"/>
          <p:cNvSpPr>
            <a:spLocks noChangeShapeType="1"/>
          </p:cNvSpPr>
          <p:nvPr/>
        </p:nvSpPr>
        <p:spPr bwMode="auto">
          <a:xfrm>
            <a:off x="3541713" y="471432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 name="Line 99"/>
          <p:cNvSpPr>
            <a:spLocks noChangeShapeType="1"/>
          </p:cNvSpPr>
          <p:nvPr/>
        </p:nvSpPr>
        <p:spPr bwMode="auto">
          <a:xfrm>
            <a:off x="3533775" y="508262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 name="Text Box 100"/>
          <p:cNvSpPr txBox="1">
            <a:spLocks noChangeArrowheads="1"/>
          </p:cNvSpPr>
          <p:nvPr/>
        </p:nvSpPr>
        <p:spPr bwMode="auto">
          <a:xfrm>
            <a:off x="3603625" y="5403304"/>
            <a:ext cx="2143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108" name="Line 101"/>
          <p:cNvSpPr>
            <a:spLocks noChangeShapeType="1"/>
          </p:cNvSpPr>
          <p:nvPr/>
        </p:nvSpPr>
        <p:spPr bwMode="auto">
          <a:xfrm>
            <a:off x="4094163" y="471909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9" name="Line 102"/>
          <p:cNvSpPr>
            <a:spLocks noChangeShapeType="1"/>
          </p:cNvSpPr>
          <p:nvPr/>
        </p:nvSpPr>
        <p:spPr bwMode="auto">
          <a:xfrm>
            <a:off x="4086225" y="508739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 name="Text Box 103"/>
          <p:cNvSpPr txBox="1">
            <a:spLocks noChangeArrowheads="1"/>
          </p:cNvSpPr>
          <p:nvPr/>
        </p:nvSpPr>
        <p:spPr bwMode="auto">
          <a:xfrm>
            <a:off x="5284788" y="5454104"/>
            <a:ext cx="2286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111" name="Text Box 104"/>
          <p:cNvSpPr txBox="1">
            <a:spLocks noChangeArrowheads="1"/>
          </p:cNvSpPr>
          <p:nvPr/>
        </p:nvSpPr>
        <p:spPr bwMode="auto">
          <a:xfrm>
            <a:off x="3635375" y="4731791"/>
            <a:ext cx="3222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112" name="Text Box 105"/>
          <p:cNvSpPr txBox="1">
            <a:spLocks noChangeArrowheads="1"/>
          </p:cNvSpPr>
          <p:nvPr/>
        </p:nvSpPr>
        <p:spPr bwMode="auto">
          <a:xfrm>
            <a:off x="5857875" y="5450929"/>
            <a:ext cx="2143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113" name="Text Box 106"/>
          <p:cNvSpPr txBox="1">
            <a:spLocks noChangeArrowheads="1"/>
          </p:cNvSpPr>
          <p:nvPr/>
        </p:nvSpPr>
        <p:spPr bwMode="auto">
          <a:xfrm>
            <a:off x="4144963" y="5095329"/>
            <a:ext cx="2952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114" name="Rectangle 107"/>
          <p:cNvSpPr>
            <a:spLocks noChangeArrowheads="1"/>
          </p:cNvSpPr>
          <p:nvPr/>
        </p:nvSpPr>
        <p:spPr bwMode="auto">
          <a:xfrm>
            <a:off x="4637088" y="4325391"/>
            <a:ext cx="376237" cy="1452563"/>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15" name="Line 108"/>
          <p:cNvSpPr>
            <a:spLocks noChangeShapeType="1"/>
          </p:cNvSpPr>
          <p:nvPr/>
        </p:nvSpPr>
        <p:spPr bwMode="auto">
          <a:xfrm>
            <a:off x="4637088" y="471909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 name="Line 109"/>
          <p:cNvSpPr>
            <a:spLocks noChangeShapeType="1"/>
          </p:cNvSpPr>
          <p:nvPr/>
        </p:nvSpPr>
        <p:spPr bwMode="auto">
          <a:xfrm>
            <a:off x="4641850" y="507469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 name="Text Box 110"/>
          <p:cNvSpPr txBox="1">
            <a:spLocks noChangeArrowheads="1"/>
          </p:cNvSpPr>
          <p:nvPr/>
        </p:nvSpPr>
        <p:spPr bwMode="auto">
          <a:xfrm>
            <a:off x="4713288" y="4353966"/>
            <a:ext cx="3095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118" name="Rectangle 111"/>
          <p:cNvSpPr>
            <a:spLocks noChangeArrowheads="1"/>
          </p:cNvSpPr>
          <p:nvPr/>
        </p:nvSpPr>
        <p:spPr bwMode="auto">
          <a:xfrm>
            <a:off x="5202238" y="4319041"/>
            <a:ext cx="376237" cy="1454150"/>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19" name="Rectangle 112"/>
          <p:cNvSpPr>
            <a:spLocks noChangeArrowheads="1"/>
          </p:cNvSpPr>
          <p:nvPr/>
        </p:nvSpPr>
        <p:spPr bwMode="auto">
          <a:xfrm>
            <a:off x="5773738" y="4320629"/>
            <a:ext cx="376237" cy="1479550"/>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20" name="Line 113"/>
          <p:cNvSpPr>
            <a:spLocks noChangeShapeType="1"/>
          </p:cNvSpPr>
          <p:nvPr/>
        </p:nvSpPr>
        <p:spPr bwMode="auto">
          <a:xfrm>
            <a:off x="5203825" y="472544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 name="Line 114"/>
          <p:cNvSpPr>
            <a:spLocks noChangeShapeType="1"/>
          </p:cNvSpPr>
          <p:nvPr/>
        </p:nvSpPr>
        <p:spPr bwMode="auto">
          <a:xfrm>
            <a:off x="5208588" y="508104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 name="Text Box 115"/>
          <p:cNvSpPr txBox="1">
            <a:spLocks noChangeArrowheads="1"/>
          </p:cNvSpPr>
          <p:nvPr/>
        </p:nvSpPr>
        <p:spPr bwMode="auto">
          <a:xfrm>
            <a:off x="5216525" y="4334916"/>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 5</a:t>
            </a:r>
            <a:endParaRPr lang="zh-CN" altLang="en-US" sz="2400" b="0" i="0">
              <a:solidFill>
                <a:schemeClr val="tx1"/>
              </a:solidFill>
              <a:ea typeface="宋体" charset="-122"/>
            </a:endParaRPr>
          </a:p>
        </p:txBody>
      </p:sp>
      <p:sp>
        <p:nvSpPr>
          <p:cNvPr id="123" name="Line 116"/>
          <p:cNvSpPr>
            <a:spLocks noChangeShapeType="1"/>
          </p:cNvSpPr>
          <p:nvPr/>
        </p:nvSpPr>
        <p:spPr bwMode="auto">
          <a:xfrm>
            <a:off x="5768975" y="4730204"/>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 name="Line 117"/>
          <p:cNvSpPr>
            <a:spLocks noChangeShapeType="1"/>
          </p:cNvSpPr>
          <p:nvPr/>
        </p:nvSpPr>
        <p:spPr bwMode="auto">
          <a:xfrm>
            <a:off x="5773738" y="5085804"/>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5" name="Text Box 118"/>
          <p:cNvSpPr txBox="1">
            <a:spLocks noChangeArrowheads="1"/>
          </p:cNvSpPr>
          <p:nvPr/>
        </p:nvSpPr>
        <p:spPr bwMode="auto">
          <a:xfrm>
            <a:off x="5832475" y="4707979"/>
            <a:ext cx="2286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126" name="Text Box 119"/>
          <p:cNvSpPr txBox="1">
            <a:spLocks noChangeArrowheads="1"/>
          </p:cNvSpPr>
          <p:nvPr/>
        </p:nvSpPr>
        <p:spPr bwMode="auto">
          <a:xfrm>
            <a:off x="5203825" y="4715916"/>
            <a:ext cx="2952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127" name="Text Box 120"/>
          <p:cNvSpPr txBox="1">
            <a:spLocks noChangeArrowheads="1"/>
          </p:cNvSpPr>
          <p:nvPr/>
        </p:nvSpPr>
        <p:spPr bwMode="auto">
          <a:xfrm>
            <a:off x="5832475" y="5096916"/>
            <a:ext cx="3222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128" name="Text Box 121"/>
          <p:cNvSpPr txBox="1">
            <a:spLocks noChangeArrowheads="1"/>
          </p:cNvSpPr>
          <p:nvPr/>
        </p:nvSpPr>
        <p:spPr bwMode="auto">
          <a:xfrm>
            <a:off x="7000875" y="469527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129" name="Rectangle 122"/>
          <p:cNvSpPr>
            <a:spLocks noChangeArrowheads="1"/>
          </p:cNvSpPr>
          <p:nvPr/>
        </p:nvSpPr>
        <p:spPr bwMode="auto">
          <a:xfrm>
            <a:off x="6919913" y="4303166"/>
            <a:ext cx="376237" cy="1465263"/>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30" name="Line 123"/>
          <p:cNvSpPr>
            <a:spLocks noChangeShapeType="1"/>
          </p:cNvSpPr>
          <p:nvPr/>
        </p:nvSpPr>
        <p:spPr bwMode="auto">
          <a:xfrm>
            <a:off x="6367463" y="469686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 name="Line 124"/>
          <p:cNvSpPr>
            <a:spLocks noChangeShapeType="1"/>
          </p:cNvSpPr>
          <p:nvPr/>
        </p:nvSpPr>
        <p:spPr bwMode="auto">
          <a:xfrm>
            <a:off x="6359525" y="505246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 name="Rectangle 125"/>
          <p:cNvSpPr>
            <a:spLocks noChangeArrowheads="1"/>
          </p:cNvSpPr>
          <p:nvPr/>
        </p:nvSpPr>
        <p:spPr bwMode="auto">
          <a:xfrm>
            <a:off x="6380163" y="4309516"/>
            <a:ext cx="376237" cy="1479550"/>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33" name="Rectangle 126"/>
          <p:cNvSpPr>
            <a:spLocks noChangeArrowheads="1"/>
          </p:cNvSpPr>
          <p:nvPr/>
        </p:nvSpPr>
        <p:spPr bwMode="auto">
          <a:xfrm>
            <a:off x="7504113" y="4298404"/>
            <a:ext cx="376237" cy="1481137"/>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34" name="Line 127"/>
          <p:cNvSpPr>
            <a:spLocks noChangeShapeType="1"/>
          </p:cNvSpPr>
          <p:nvPr/>
        </p:nvSpPr>
        <p:spPr bwMode="auto">
          <a:xfrm>
            <a:off x="6921500" y="469051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5" name="Line 128"/>
          <p:cNvSpPr>
            <a:spLocks noChangeShapeType="1"/>
          </p:cNvSpPr>
          <p:nvPr/>
        </p:nvSpPr>
        <p:spPr bwMode="auto">
          <a:xfrm>
            <a:off x="6926263" y="504611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6" name="Text Box 129"/>
          <p:cNvSpPr txBox="1">
            <a:spLocks noChangeArrowheads="1"/>
          </p:cNvSpPr>
          <p:nvPr/>
        </p:nvSpPr>
        <p:spPr bwMode="auto">
          <a:xfrm>
            <a:off x="6969125" y="4312691"/>
            <a:ext cx="3619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5*</a:t>
            </a:r>
            <a:endParaRPr lang="zh-CN" altLang="en-US" sz="2400" b="0" i="0">
              <a:solidFill>
                <a:schemeClr val="tx1"/>
              </a:solidFill>
              <a:ea typeface="宋体" charset="-122"/>
            </a:endParaRPr>
          </a:p>
        </p:txBody>
      </p:sp>
      <p:sp>
        <p:nvSpPr>
          <p:cNvPr id="137" name="Line 130"/>
          <p:cNvSpPr>
            <a:spLocks noChangeShapeType="1"/>
          </p:cNvSpPr>
          <p:nvPr/>
        </p:nvSpPr>
        <p:spPr bwMode="auto">
          <a:xfrm>
            <a:off x="7499350" y="470797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 name="Line 131"/>
          <p:cNvSpPr>
            <a:spLocks noChangeShapeType="1"/>
          </p:cNvSpPr>
          <p:nvPr/>
        </p:nvSpPr>
        <p:spPr bwMode="auto">
          <a:xfrm>
            <a:off x="7504113" y="506357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9" name="Text Box 132"/>
          <p:cNvSpPr txBox="1">
            <a:spLocks noChangeArrowheads="1"/>
          </p:cNvSpPr>
          <p:nvPr/>
        </p:nvSpPr>
        <p:spPr bwMode="auto">
          <a:xfrm>
            <a:off x="7575550" y="431745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140" name="Text Box 133"/>
          <p:cNvSpPr txBox="1">
            <a:spLocks noChangeArrowheads="1"/>
          </p:cNvSpPr>
          <p:nvPr/>
        </p:nvSpPr>
        <p:spPr bwMode="auto">
          <a:xfrm>
            <a:off x="7032625" y="5057229"/>
            <a:ext cx="2825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141" name="Text Box 134"/>
          <p:cNvSpPr txBox="1">
            <a:spLocks noChangeArrowheads="1"/>
          </p:cNvSpPr>
          <p:nvPr/>
        </p:nvSpPr>
        <p:spPr bwMode="auto">
          <a:xfrm>
            <a:off x="7562850" y="4706391"/>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142" name="Text Box 135"/>
          <p:cNvSpPr txBox="1">
            <a:spLocks noChangeArrowheads="1"/>
          </p:cNvSpPr>
          <p:nvPr/>
        </p:nvSpPr>
        <p:spPr bwMode="auto">
          <a:xfrm>
            <a:off x="7588250" y="5071516"/>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143" name="Text Box 136"/>
          <p:cNvSpPr txBox="1">
            <a:spLocks noChangeArrowheads="1"/>
          </p:cNvSpPr>
          <p:nvPr/>
        </p:nvSpPr>
        <p:spPr bwMode="auto">
          <a:xfrm>
            <a:off x="3055938" y="4730204"/>
            <a:ext cx="2428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144" name="Text Box 137"/>
          <p:cNvSpPr txBox="1">
            <a:spLocks noChangeArrowheads="1"/>
          </p:cNvSpPr>
          <p:nvPr/>
        </p:nvSpPr>
        <p:spPr bwMode="auto">
          <a:xfrm>
            <a:off x="3614738" y="5068341"/>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145" name="Text Box 138"/>
          <p:cNvSpPr txBox="1">
            <a:spLocks noChangeArrowheads="1"/>
          </p:cNvSpPr>
          <p:nvPr/>
        </p:nvSpPr>
        <p:spPr bwMode="auto">
          <a:xfrm>
            <a:off x="4725988" y="4734966"/>
            <a:ext cx="2587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146" name="Text Box 139"/>
          <p:cNvSpPr txBox="1">
            <a:spLocks noChangeArrowheads="1"/>
          </p:cNvSpPr>
          <p:nvPr/>
        </p:nvSpPr>
        <p:spPr bwMode="auto">
          <a:xfrm>
            <a:off x="4743450" y="5084216"/>
            <a:ext cx="2698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147" name="Text Box 140"/>
          <p:cNvSpPr txBox="1">
            <a:spLocks noChangeArrowheads="1"/>
          </p:cNvSpPr>
          <p:nvPr/>
        </p:nvSpPr>
        <p:spPr bwMode="auto">
          <a:xfrm>
            <a:off x="5299075" y="5092154"/>
            <a:ext cx="2698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148" name="Text Box 141"/>
          <p:cNvSpPr txBox="1">
            <a:spLocks noChangeArrowheads="1"/>
          </p:cNvSpPr>
          <p:nvPr/>
        </p:nvSpPr>
        <p:spPr bwMode="auto">
          <a:xfrm>
            <a:off x="5786438" y="433967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 5</a:t>
            </a:r>
            <a:endParaRPr lang="zh-CN" altLang="en-US" sz="2400" b="0" i="0">
              <a:solidFill>
                <a:schemeClr val="tx1"/>
              </a:solidFill>
              <a:ea typeface="宋体" charset="-122"/>
            </a:endParaRPr>
          </a:p>
        </p:txBody>
      </p:sp>
      <p:sp>
        <p:nvSpPr>
          <p:cNvPr id="149" name="Text Box 142"/>
          <p:cNvSpPr txBox="1">
            <a:spLocks noChangeArrowheads="1"/>
          </p:cNvSpPr>
          <p:nvPr/>
        </p:nvSpPr>
        <p:spPr bwMode="auto">
          <a:xfrm>
            <a:off x="6403975" y="4688929"/>
            <a:ext cx="2682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150" name="Text Box 143"/>
          <p:cNvSpPr txBox="1">
            <a:spLocks noChangeArrowheads="1"/>
          </p:cNvSpPr>
          <p:nvPr/>
        </p:nvSpPr>
        <p:spPr bwMode="auto">
          <a:xfrm>
            <a:off x="6416675" y="5077866"/>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151" name="Text Box 144"/>
          <p:cNvSpPr txBox="1">
            <a:spLocks noChangeArrowheads="1"/>
          </p:cNvSpPr>
          <p:nvPr/>
        </p:nvSpPr>
        <p:spPr bwMode="auto">
          <a:xfrm>
            <a:off x="6345238" y="432062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 5</a:t>
            </a:r>
            <a:endParaRPr lang="zh-CN" altLang="en-US" sz="2400" b="0" i="0">
              <a:solidFill>
                <a:schemeClr val="tx1"/>
              </a:solidFill>
              <a:ea typeface="宋体" charset="-122"/>
            </a:endParaRPr>
          </a:p>
        </p:txBody>
      </p:sp>
      <p:sp>
        <p:nvSpPr>
          <p:cNvPr id="152" name="Text Box 145"/>
          <p:cNvSpPr txBox="1">
            <a:spLocks noChangeArrowheads="1"/>
          </p:cNvSpPr>
          <p:nvPr/>
        </p:nvSpPr>
        <p:spPr bwMode="auto">
          <a:xfrm>
            <a:off x="8191500" y="431427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153" name="Text Box 146"/>
          <p:cNvSpPr txBox="1">
            <a:spLocks noChangeArrowheads="1"/>
          </p:cNvSpPr>
          <p:nvPr/>
        </p:nvSpPr>
        <p:spPr bwMode="auto">
          <a:xfrm>
            <a:off x="8191500" y="4703216"/>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5</a:t>
            </a:r>
            <a:endParaRPr lang="zh-CN" altLang="en-US" sz="2400" b="0" i="0">
              <a:solidFill>
                <a:schemeClr val="tx1"/>
              </a:solidFill>
              <a:ea typeface="宋体" charset="-122"/>
            </a:endParaRPr>
          </a:p>
        </p:txBody>
      </p:sp>
      <p:sp>
        <p:nvSpPr>
          <p:cNvPr id="154" name="Text Box 147"/>
          <p:cNvSpPr txBox="1">
            <a:spLocks noChangeArrowheads="1"/>
          </p:cNvSpPr>
          <p:nvPr/>
        </p:nvSpPr>
        <p:spPr bwMode="auto">
          <a:xfrm>
            <a:off x="8153400" y="5068341"/>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155" name="Line 148"/>
          <p:cNvSpPr>
            <a:spLocks noChangeShapeType="1"/>
          </p:cNvSpPr>
          <p:nvPr/>
        </p:nvSpPr>
        <p:spPr bwMode="auto">
          <a:xfrm>
            <a:off x="1771650" y="540806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6" name="Line 149"/>
          <p:cNvSpPr>
            <a:spLocks noChangeShapeType="1"/>
          </p:cNvSpPr>
          <p:nvPr/>
        </p:nvSpPr>
        <p:spPr bwMode="auto">
          <a:xfrm>
            <a:off x="2381250" y="539536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7" name="Line 150"/>
          <p:cNvSpPr>
            <a:spLocks noChangeShapeType="1"/>
          </p:cNvSpPr>
          <p:nvPr/>
        </p:nvSpPr>
        <p:spPr bwMode="auto">
          <a:xfrm>
            <a:off x="2965450" y="540806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 name="Line 151"/>
          <p:cNvSpPr>
            <a:spLocks noChangeShapeType="1"/>
          </p:cNvSpPr>
          <p:nvPr/>
        </p:nvSpPr>
        <p:spPr bwMode="auto">
          <a:xfrm>
            <a:off x="3536950" y="541441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9" name="Line 152"/>
          <p:cNvSpPr>
            <a:spLocks noChangeShapeType="1"/>
          </p:cNvSpPr>
          <p:nvPr/>
        </p:nvSpPr>
        <p:spPr bwMode="auto">
          <a:xfrm>
            <a:off x="4643438" y="545251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0" name="Line 153"/>
          <p:cNvSpPr>
            <a:spLocks noChangeShapeType="1"/>
          </p:cNvSpPr>
          <p:nvPr/>
        </p:nvSpPr>
        <p:spPr bwMode="auto">
          <a:xfrm>
            <a:off x="6378575" y="5460454"/>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 name="Line 154"/>
          <p:cNvSpPr>
            <a:spLocks noChangeShapeType="1"/>
          </p:cNvSpPr>
          <p:nvPr/>
        </p:nvSpPr>
        <p:spPr bwMode="auto">
          <a:xfrm>
            <a:off x="6926263" y="545092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2" name="Line 155"/>
          <p:cNvSpPr>
            <a:spLocks noChangeShapeType="1"/>
          </p:cNvSpPr>
          <p:nvPr/>
        </p:nvSpPr>
        <p:spPr bwMode="auto">
          <a:xfrm>
            <a:off x="7508875" y="543029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3" name="Line 156"/>
          <p:cNvSpPr>
            <a:spLocks noChangeShapeType="1"/>
          </p:cNvSpPr>
          <p:nvPr/>
        </p:nvSpPr>
        <p:spPr bwMode="auto">
          <a:xfrm>
            <a:off x="8093075" y="5442991"/>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 name="Line 157"/>
          <p:cNvSpPr>
            <a:spLocks noChangeShapeType="1"/>
          </p:cNvSpPr>
          <p:nvPr/>
        </p:nvSpPr>
        <p:spPr bwMode="auto">
          <a:xfrm>
            <a:off x="5765800" y="547791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 name="Line 158"/>
          <p:cNvSpPr>
            <a:spLocks noChangeShapeType="1"/>
          </p:cNvSpPr>
          <p:nvPr/>
        </p:nvSpPr>
        <p:spPr bwMode="auto">
          <a:xfrm>
            <a:off x="5203825" y="5471566"/>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 name="Line 159"/>
          <p:cNvSpPr>
            <a:spLocks noChangeShapeType="1"/>
          </p:cNvSpPr>
          <p:nvPr/>
        </p:nvSpPr>
        <p:spPr bwMode="auto">
          <a:xfrm>
            <a:off x="4084638" y="5431879"/>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7" name="Text Box 160"/>
          <p:cNvSpPr txBox="1">
            <a:spLocks noChangeArrowheads="1"/>
          </p:cNvSpPr>
          <p:nvPr/>
        </p:nvSpPr>
        <p:spPr bwMode="auto">
          <a:xfrm>
            <a:off x="1700213" y="5800179"/>
            <a:ext cx="6911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                            </a:t>
            </a:r>
            <a:r>
              <a:rPr lang="zh-CN" altLang="en-US" sz="2400" i="0">
                <a:solidFill>
                  <a:srgbClr val="006600"/>
                </a:solidFill>
                <a:ea typeface="宋体" charset="-122"/>
              </a:rPr>
              <a:t>√    √ </a:t>
            </a:r>
            <a:r>
              <a:rPr lang="zh-CN" altLang="en-US" sz="2400" b="0" i="0">
                <a:solidFill>
                  <a:schemeClr val="tx1"/>
                </a:solidFill>
                <a:ea typeface="宋体" charset="-122"/>
              </a:rPr>
              <a:t>                 </a:t>
            </a:r>
            <a:endParaRPr lang="zh-CN" altLang="en-US" sz="2400" b="0" i="0">
              <a:solidFill>
                <a:schemeClr val="tx1"/>
              </a:solidFill>
              <a:ea typeface="宋体" charset="-122"/>
            </a:endParaRPr>
          </a:p>
        </p:txBody>
      </p:sp>
      <p:sp>
        <p:nvSpPr>
          <p:cNvPr id="168" name="Text Box 161"/>
          <p:cNvSpPr txBox="1">
            <a:spLocks noChangeArrowheads="1"/>
          </p:cNvSpPr>
          <p:nvPr/>
        </p:nvSpPr>
        <p:spPr bwMode="auto">
          <a:xfrm>
            <a:off x="3578225" y="436507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169" name="Text Box 162"/>
          <p:cNvSpPr txBox="1">
            <a:spLocks noChangeArrowheads="1"/>
          </p:cNvSpPr>
          <p:nvPr/>
        </p:nvSpPr>
        <p:spPr bwMode="auto">
          <a:xfrm>
            <a:off x="4168775" y="4744491"/>
            <a:ext cx="3222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170" name="Text Box 163"/>
          <p:cNvSpPr txBox="1">
            <a:spLocks noChangeArrowheads="1"/>
          </p:cNvSpPr>
          <p:nvPr/>
        </p:nvSpPr>
        <p:spPr bwMode="auto">
          <a:xfrm>
            <a:off x="4111625" y="437777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171" name="Text Box 164"/>
          <p:cNvSpPr txBox="1">
            <a:spLocks noChangeArrowheads="1"/>
          </p:cNvSpPr>
          <p:nvPr/>
        </p:nvSpPr>
        <p:spPr bwMode="auto">
          <a:xfrm>
            <a:off x="6426200" y="5442991"/>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172" name="Text Box 165"/>
          <p:cNvSpPr txBox="1">
            <a:spLocks noChangeArrowheads="1"/>
          </p:cNvSpPr>
          <p:nvPr/>
        </p:nvSpPr>
        <p:spPr bwMode="auto">
          <a:xfrm>
            <a:off x="7021513" y="5435054"/>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173" name="Text Box 166"/>
          <p:cNvSpPr txBox="1">
            <a:spLocks noChangeArrowheads="1"/>
          </p:cNvSpPr>
          <p:nvPr/>
        </p:nvSpPr>
        <p:spPr bwMode="auto">
          <a:xfrm>
            <a:off x="7605713" y="5422354"/>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174" name="Text Box 167"/>
          <p:cNvSpPr txBox="1">
            <a:spLocks noChangeArrowheads="1"/>
          </p:cNvSpPr>
          <p:nvPr/>
        </p:nvSpPr>
        <p:spPr bwMode="auto">
          <a:xfrm>
            <a:off x="8189913" y="5422354"/>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175" name="Text Box 168"/>
          <p:cNvSpPr txBox="1">
            <a:spLocks noChangeArrowheads="1"/>
          </p:cNvSpPr>
          <p:nvPr/>
        </p:nvSpPr>
        <p:spPr bwMode="auto">
          <a:xfrm>
            <a:off x="317500" y="4809579"/>
            <a:ext cx="1290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4行/组</a:t>
            </a:r>
            <a:endParaRPr lang="en-US" altLang="zh-CN" sz="2400" b="0" i="0">
              <a:solidFill>
                <a:schemeClr val="tx1"/>
              </a:solidFill>
              <a:ea typeface="宋体"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7.6.4 Cache</a:t>
            </a:r>
            <a:r>
              <a:rPr lang="zh-CN" altLang="en-US" dirty="0"/>
              <a:t>中主存块的替换算法</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4661756" y="743531"/>
            <a:ext cx="293458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4. LRU</a:t>
            </a:r>
            <a:endParaRPr lang="zh-CN" altLang="en-US" sz="2200" b="1" dirty="0">
              <a:solidFill>
                <a:srgbClr val="063DE8"/>
              </a:solidFill>
              <a:latin typeface="Comic Sans MS" pitchFamily="2" charset="0"/>
              <a:ea typeface="微软雅黑" pitchFamily="34" charset="-122"/>
            </a:endParaRPr>
          </a:p>
        </p:txBody>
      </p:sp>
      <p:sp>
        <p:nvSpPr>
          <p:cNvPr id="7" name="矩形 6"/>
          <p:cNvSpPr/>
          <p:nvPr/>
        </p:nvSpPr>
        <p:spPr>
          <a:xfrm>
            <a:off x="179512" y="1052736"/>
            <a:ext cx="8300873" cy="1361911"/>
          </a:xfrm>
          <a:prstGeom prst="rect">
            <a:avLst/>
          </a:prstGeom>
        </p:spPr>
        <p:txBody>
          <a:bodyPr wrap="square">
            <a:spAutoFit/>
          </a:bodyPr>
          <a:lstStyle/>
          <a:p>
            <a:pPr marL="457200" indent="-457200" eaLnBrk="1" hangingPunct="1">
              <a:lnSpc>
                <a:spcPct val="125000"/>
              </a:lnSpc>
              <a:spcBef>
                <a:spcPts val="0"/>
              </a:spcBef>
              <a:buFont typeface="Wingdings" charset="2"/>
              <a:buChar char="Ø"/>
              <a:defRPr/>
            </a:pPr>
            <a:r>
              <a:rPr kumimoji="1" lang="zh-CN" altLang="en-US" sz="2200" dirty="0">
                <a:latin typeface="Comic Sans MS" pitchFamily="2" charset="0"/>
                <a:ea typeface="微软雅黑" pitchFamily="34" charset="-122"/>
                <a:cs typeface="Arial" charset="0"/>
              </a:rPr>
              <a:t>总是把最近最少用的那一块淘汰掉。</a:t>
            </a:r>
            <a:endParaRPr kumimoji="1" lang="zh-CN" altLang="en-US" sz="2200" dirty="0">
              <a:latin typeface="Comic Sans MS" pitchFamily="2" charset="0"/>
              <a:ea typeface="微软雅黑" pitchFamily="34" charset="-122"/>
              <a:cs typeface="Arial" charset="0"/>
            </a:endParaRPr>
          </a:p>
          <a:p>
            <a:pPr eaLnBrk="1" hangingPunct="1">
              <a:lnSpc>
                <a:spcPct val="125000"/>
              </a:lnSpc>
              <a:spcBef>
                <a:spcPts val="0"/>
              </a:spcBef>
              <a:defRPr/>
            </a:pPr>
            <a:r>
              <a:rPr kumimoji="1" lang="zh-CN" altLang="en-US" sz="2200" dirty="0">
                <a:latin typeface="Comic Sans MS" pitchFamily="2" charset="0"/>
                <a:ea typeface="微软雅黑" pitchFamily="34" charset="-122"/>
                <a:cs typeface="Arial" charset="0"/>
              </a:rPr>
              <a:t>例：假定主存中的</a:t>
            </a:r>
            <a:r>
              <a:rPr kumimoji="1" lang="en-US" altLang="zh-CN" sz="2200" dirty="0">
                <a:latin typeface="Comic Sans MS" pitchFamily="2" charset="0"/>
                <a:ea typeface="微软雅黑" pitchFamily="34" charset="-122"/>
                <a:cs typeface="Arial" charset="0"/>
              </a:rPr>
              <a:t>5</a:t>
            </a:r>
            <a:r>
              <a:rPr kumimoji="1" lang="zh-CN" altLang="en-US" sz="2200" dirty="0">
                <a:latin typeface="Comic Sans MS" pitchFamily="2" charset="0"/>
                <a:ea typeface="微软雅黑" pitchFamily="34" charset="-122"/>
                <a:cs typeface="Arial" charset="0"/>
              </a:rPr>
              <a:t>块</a:t>
            </a:r>
            <a:r>
              <a:rPr kumimoji="1" lang="en-US" altLang="zh-CN" sz="2200" dirty="0">
                <a:latin typeface="Comic Sans MS" pitchFamily="2" charset="0"/>
                <a:ea typeface="微软雅黑" pitchFamily="34" charset="-122"/>
                <a:cs typeface="Arial" charset="0"/>
              </a:rPr>
              <a:t>{1,2,3,4,5}</a:t>
            </a:r>
            <a:r>
              <a:rPr kumimoji="1" lang="zh-CN" altLang="en-US" sz="2200" dirty="0">
                <a:latin typeface="Comic Sans MS" pitchFamily="2" charset="0"/>
                <a:ea typeface="微软雅黑" pitchFamily="34" charset="-122"/>
                <a:cs typeface="Arial" charset="0"/>
              </a:rPr>
              <a:t>同时映射到</a:t>
            </a:r>
            <a:r>
              <a:rPr kumimoji="1" lang="en-US" altLang="zh-CN" sz="2200" dirty="0">
                <a:latin typeface="Comic Sans MS" pitchFamily="2" charset="0"/>
                <a:ea typeface="微软雅黑" pitchFamily="34" charset="-122"/>
                <a:cs typeface="Arial" charset="0"/>
              </a:rPr>
              <a:t>Cache</a:t>
            </a:r>
            <a:r>
              <a:rPr kumimoji="1" lang="zh-CN" altLang="en-US" sz="2200" dirty="0">
                <a:latin typeface="Comic Sans MS" pitchFamily="2" charset="0"/>
                <a:ea typeface="微软雅黑" pitchFamily="34" charset="-122"/>
                <a:cs typeface="Arial" charset="0"/>
              </a:rPr>
              <a:t>同一组中，对于同一地址流，考察</a:t>
            </a:r>
            <a:r>
              <a:rPr kumimoji="1" lang="en-US" altLang="zh-CN" sz="2200" dirty="0">
                <a:latin typeface="Comic Sans MS" pitchFamily="2" charset="0"/>
                <a:ea typeface="微软雅黑" pitchFamily="34" charset="-122"/>
                <a:cs typeface="Arial" charset="0"/>
              </a:rPr>
              <a:t>3</a:t>
            </a:r>
            <a:r>
              <a:rPr kumimoji="1" lang="zh-CN" altLang="en-US" sz="2200" dirty="0">
                <a:latin typeface="Comic Sans MS" pitchFamily="2" charset="0"/>
                <a:ea typeface="微软雅黑" pitchFamily="34" charset="-122"/>
                <a:cs typeface="Arial" charset="0"/>
              </a:rPr>
              <a:t>槽</a:t>
            </a:r>
            <a:r>
              <a:rPr kumimoji="1" lang="en-US" altLang="zh-CN" sz="2200" dirty="0">
                <a:latin typeface="Comic Sans MS" pitchFamily="2" charset="0"/>
                <a:ea typeface="微软雅黑" pitchFamily="34" charset="-122"/>
                <a:cs typeface="Arial" charset="0"/>
              </a:rPr>
              <a:t>/</a:t>
            </a:r>
            <a:r>
              <a:rPr kumimoji="1" lang="zh-CN" altLang="en-US" sz="2200" dirty="0">
                <a:latin typeface="Comic Sans MS" pitchFamily="2" charset="0"/>
                <a:ea typeface="微软雅黑" pitchFamily="34" charset="-122"/>
                <a:cs typeface="Arial" charset="0"/>
              </a:rPr>
              <a:t>组、 </a:t>
            </a:r>
            <a:r>
              <a:rPr kumimoji="1" lang="en-US" altLang="zh-CN" sz="2200" dirty="0">
                <a:latin typeface="Comic Sans MS" pitchFamily="2" charset="0"/>
                <a:ea typeface="微软雅黑" pitchFamily="34" charset="-122"/>
                <a:cs typeface="Arial" charset="0"/>
              </a:rPr>
              <a:t>4</a:t>
            </a:r>
            <a:r>
              <a:rPr kumimoji="1" lang="zh-CN" altLang="en-US" sz="2200" dirty="0">
                <a:latin typeface="Comic Sans MS" pitchFamily="2" charset="0"/>
                <a:ea typeface="微软雅黑" pitchFamily="34" charset="-122"/>
                <a:cs typeface="Arial" charset="0"/>
              </a:rPr>
              <a:t>槽</a:t>
            </a:r>
            <a:r>
              <a:rPr kumimoji="1" lang="en-US" altLang="zh-CN" sz="2200" dirty="0">
                <a:latin typeface="Comic Sans MS" pitchFamily="2" charset="0"/>
                <a:ea typeface="微软雅黑" pitchFamily="34" charset="-122"/>
                <a:cs typeface="Arial" charset="0"/>
              </a:rPr>
              <a:t>/</a:t>
            </a:r>
            <a:r>
              <a:rPr kumimoji="1" lang="zh-CN" altLang="en-US" sz="2200" dirty="0">
                <a:latin typeface="Comic Sans MS" pitchFamily="2" charset="0"/>
                <a:ea typeface="微软雅黑" pitchFamily="34" charset="-122"/>
                <a:cs typeface="Arial" charset="0"/>
              </a:rPr>
              <a:t>组的情况。</a:t>
            </a:r>
            <a:endParaRPr kumimoji="1" lang="zh-CN" altLang="en-US" sz="2200" dirty="0">
              <a:latin typeface="Comic Sans MS" pitchFamily="2" charset="0"/>
              <a:ea typeface="微软雅黑" pitchFamily="34" charset="-122"/>
              <a:cs typeface="Arial" charset="0"/>
            </a:endParaRPr>
          </a:p>
        </p:txBody>
      </p:sp>
      <p:sp>
        <p:nvSpPr>
          <p:cNvPr id="176" name="Text Box 4"/>
          <p:cNvSpPr txBox="1">
            <a:spLocks noChangeArrowheads="1"/>
          </p:cNvSpPr>
          <p:nvPr/>
        </p:nvSpPr>
        <p:spPr bwMode="auto">
          <a:xfrm>
            <a:off x="4321870" y="3891310"/>
            <a:ext cx="255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177" name="Rectangle 5"/>
          <p:cNvSpPr>
            <a:spLocks noChangeArrowheads="1"/>
          </p:cNvSpPr>
          <p:nvPr/>
        </p:nvSpPr>
        <p:spPr bwMode="auto">
          <a:xfrm>
            <a:off x="7687370" y="2759422"/>
            <a:ext cx="376237" cy="1870075"/>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78" name="Line 6"/>
          <p:cNvSpPr>
            <a:spLocks noChangeShapeType="1"/>
          </p:cNvSpPr>
          <p:nvPr/>
        </p:nvSpPr>
        <p:spPr bwMode="auto">
          <a:xfrm>
            <a:off x="7687370" y="3178522"/>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9" name="Line 7"/>
          <p:cNvSpPr>
            <a:spLocks noChangeShapeType="1"/>
          </p:cNvSpPr>
          <p:nvPr/>
        </p:nvSpPr>
        <p:spPr bwMode="auto">
          <a:xfrm>
            <a:off x="7679432" y="3508722"/>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0" name="Rectangle 8"/>
          <p:cNvSpPr>
            <a:spLocks noChangeArrowheads="1"/>
          </p:cNvSpPr>
          <p:nvPr/>
        </p:nvSpPr>
        <p:spPr bwMode="auto">
          <a:xfrm>
            <a:off x="1364357" y="2787997"/>
            <a:ext cx="376238" cy="1843088"/>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81" name="Rectangle 9"/>
          <p:cNvSpPr>
            <a:spLocks noChangeArrowheads="1"/>
          </p:cNvSpPr>
          <p:nvPr/>
        </p:nvSpPr>
        <p:spPr bwMode="auto">
          <a:xfrm>
            <a:off x="1961257" y="2776885"/>
            <a:ext cx="376238" cy="1855787"/>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82" name="Line 10"/>
          <p:cNvSpPr>
            <a:spLocks noChangeShapeType="1"/>
          </p:cNvSpPr>
          <p:nvPr/>
        </p:nvSpPr>
        <p:spPr bwMode="auto">
          <a:xfrm>
            <a:off x="1365945" y="316899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3" name="Line 11"/>
          <p:cNvSpPr>
            <a:spLocks noChangeShapeType="1"/>
          </p:cNvSpPr>
          <p:nvPr/>
        </p:nvSpPr>
        <p:spPr bwMode="auto">
          <a:xfrm>
            <a:off x="1358007" y="353729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 name="Text Box 12"/>
          <p:cNvSpPr txBox="1">
            <a:spLocks noChangeArrowheads="1"/>
          </p:cNvSpPr>
          <p:nvPr/>
        </p:nvSpPr>
        <p:spPr bwMode="auto">
          <a:xfrm>
            <a:off x="1378645" y="279117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dirty="0">
                <a:solidFill>
                  <a:schemeClr val="tx1"/>
                </a:solidFill>
                <a:ea typeface="宋体" charset="-122"/>
              </a:rPr>
              <a:t> 1</a:t>
            </a:r>
            <a:endParaRPr lang="zh-CN" altLang="en-US" sz="2400" b="0" i="0" dirty="0">
              <a:solidFill>
                <a:schemeClr val="tx1"/>
              </a:solidFill>
              <a:ea typeface="宋体" charset="-122"/>
            </a:endParaRPr>
          </a:p>
        </p:txBody>
      </p:sp>
      <p:sp>
        <p:nvSpPr>
          <p:cNvPr id="185" name="Line 13"/>
          <p:cNvSpPr>
            <a:spLocks noChangeShapeType="1"/>
          </p:cNvSpPr>
          <p:nvPr/>
        </p:nvSpPr>
        <p:spPr bwMode="auto">
          <a:xfrm>
            <a:off x="1969195" y="3173760"/>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6" name="Line 14"/>
          <p:cNvSpPr>
            <a:spLocks noChangeShapeType="1"/>
          </p:cNvSpPr>
          <p:nvPr/>
        </p:nvSpPr>
        <p:spPr bwMode="auto">
          <a:xfrm>
            <a:off x="1961257" y="3529360"/>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7" name="Text Box 15"/>
          <p:cNvSpPr txBox="1">
            <a:spLocks noChangeArrowheads="1"/>
          </p:cNvSpPr>
          <p:nvPr/>
        </p:nvSpPr>
        <p:spPr bwMode="auto">
          <a:xfrm>
            <a:off x="1981895" y="2795935"/>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 2</a:t>
            </a:r>
            <a:endParaRPr lang="zh-CN" altLang="en-US" sz="2400" b="0" i="0">
              <a:solidFill>
                <a:schemeClr val="tx1"/>
              </a:solidFill>
              <a:ea typeface="宋体" charset="-122"/>
            </a:endParaRPr>
          </a:p>
        </p:txBody>
      </p:sp>
      <p:sp>
        <p:nvSpPr>
          <p:cNvPr id="188" name="Text Box 16"/>
          <p:cNvSpPr txBox="1">
            <a:spLocks noChangeArrowheads="1"/>
          </p:cNvSpPr>
          <p:nvPr/>
        </p:nvSpPr>
        <p:spPr bwMode="auto">
          <a:xfrm>
            <a:off x="3753545" y="387067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189" name="Text Box 17"/>
          <p:cNvSpPr txBox="1">
            <a:spLocks noChangeArrowheads="1"/>
          </p:cNvSpPr>
          <p:nvPr/>
        </p:nvSpPr>
        <p:spPr bwMode="auto">
          <a:xfrm>
            <a:off x="2045395" y="318487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190" name="Text Box 18"/>
          <p:cNvSpPr txBox="1">
            <a:spLocks noChangeArrowheads="1"/>
          </p:cNvSpPr>
          <p:nvPr/>
        </p:nvSpPr>
        <p:spPr bwMode="auto">
          <a:xfrm>
            <a:off x="2634357" y="352459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191" name="Rectangle 19"/>
          <p:cNvSpPr>
            <a:spLocks noChangeArrowheads="1"/>
          </p:cNvSpPr>
          <p:nvPr/>
        </p:nvSpPr>
        <p:spPr bwMode="auto">
          <a:xfrm>
            <a:off x="2561332" y="2773710"/>
            <a:ext cx="376238" cy="1855787"/>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92" name="Line 20"/>
          <p:cNvSpPr>
            <a:spLocks noChangeShapeType="1"/>
          </p:cNvSpPr>
          <p:nvPr/>
        </p:nvSpPr>
        <p:spPr bwMode="auto">
          <a:xfrm>
            <a:off x="2561332" y="3167410"/>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 name="Line 21"/>
          <p:cNvSpPr>
            <a:spLocks noChangeShapeType="1"/>
          </p:cNvSpPr>
          <p:nvPr/>
        </p:nvSpPr>
        <p:spPr bwMode="auto">
          <a:xfrm>
            <a:off x="2553395" y="3523010"/>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 name="Text Box 22"/>
          <p:cNvSpPr txBox="1">
            <a:spLocks noChangeArrowheads="1"/>
          </p:cNvSpPr>
          <p:nvPr/>
        </p:nvSpPr>
        <p:spPr bwMode="auto">
          <a:xfrm>
            <a:off x="2561332" y="2802285"/>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 3</a:t>
            </a:r>
            <a:endParaRPr lang="zh-CN" altLang="en-US" sz="2400" b="0" i="0">
              <a:solidFill>
                <a:schemeClr val="tx1"/>
              </a:solidFill>
              <a:ea typeface="宋体" charset="-122"/>
            </a:endParaRPr>
          </a:p>
        </p:txBody>
      </p:sp>
      <p:sp>
        <p:nvSpPr>
          <p:cNvPr id="195" name="Rectangle 23"/>
          <p:cNvSpPr>
            <a:spLocks noChangeArrowheads="1"/>
          </p:cNvSpPr>
          <p:nvPr/>
        </p:nvSpPr>
        <p:spPr bwMode="auto">
          <a:xfrm>
            <a:off x="3126482" y="2780060"/>
            <a:ext cx="376238" cy="1857375"/>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96" name="Rectangle 24"/>
          <p:cNvSpPr>
            <a:spLocks noChangeArrowheads="1"/>
          </p:cNvSpPr>
          <p:nvPr/>
        </p:nvSpPr>
        <p:spPr bwMode="auto">
          <a:xfrm>
            <a:off x="3672582" y="2768947"/>
            <a:ext cx="376238" cy="1854200"/>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97" name="Line 25"/>
          <p:cNvSpPr>
            <a:spLocks noChangeShapeType="1"/>
          </p:cNvSpPr>
          <p:nvPr/>
        </p:nvSpPr>
        <p:spPr bwMode="auto">
          <a:xfrm>
            <a:off x="3128070" y="3161060"/>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8" name="Line 26"/>
          <p:cNvSpPr>
            <a:spLocks noChangeShapeType="1"/>
          </p:cNvSpPr>
          <p:nvPr/>
        </p:nvSpPr>
        <p:spPr bwMode="auto">
          <a:xfrm>
            <a:off x="3120132" y="3529360"/>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9" name="Text Box 27"/>
          <p:cNvSpPr txBox="1">
            <a:spLocks noChangeArrowheads="1"/>
          </p:cNvSpPr>
          <p:nvPr/>
        </p:nvSpPr>
        <p:spPr bwMode="auto">
          <a:xfrm>
            <a:off x="3202682" y="3862735"/>
            <a:ext cx="2143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200" name="Line 28"/>
          <p:cNvSpPr>
            <a:spLocks noChangeShapeType="1"/>
          </p:cNvSpPr>
          <p:nvPr/>
        </p:nvSpPr>
        <p:spPr bwMode="auto">
          <a:xfrm>
            <a:off x="3680520" y="3165822"/>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1" name="Line 29"/>
          <p:cNvSpPr>
            <a:spLocks noChangeShapeType="1"/>
          </p:cNvSpPr>
          <p:nvPr/>
        </p:nvSpPr>
        <p:spPr bwMode="auto">
          <a:xfrm>
            <a:off x="3672582" y="3534122"/>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2" name="Text Box 30"/>
          <p:cNvSpPr txBox="1">
            <a:spLocks noChangeArrowheads="1"/>
          </p:cNvSpPr>
          <p:nvPr/>
        </p:nvSpPr>
        <p:spPr bwMode="auto">
          <a:xfrm>
            <a:off x="4871145" y="3900835"/>
            <a:ext cx="2286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203" name="Text Box 31"/>
          <p:cNvSpPr txBox="1">
            <a:spLocks noChangeArrowheads="1"/>
          </p:cNvSpPr>
          <p:nvPr/>
        </p:nvSpPr>
        <p:spPr bwMode="auto">
          <a:xfrm>
            <a:off x="3209032" y="3178522"/>
            <a:ext cx="3222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204" name="Text Box 32"/>
          <p:cNvSpPr txBox="1">
            <a:spLocks noChangeArrowheads="1"/>
          </p:cNvSpPr>
          <p:nvPr/>
        </p:nvSpPr>
        <p:spPr bwMode="auto">
          <a:xfrm>
            <a:off x="5444232" y="4304060"/>
            <a:ext cx="2143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205" name="Text Box 33"/>
          <p:cNvSpPr txBox="1">
            <a:spLocks noChangeArrowheads="1"/>
          </p:cNvSpPr>
          <p:nvPr/>
        </p:nvSpPr>
        <p:spPr bwMode="auto">
          <a:xfrm>
            <a:off x="3756720" y="3542060"/>
            <a:ext cx="2952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206" name="Rectangle 34"/>
          <p:cNvSpPr>
            <a:spLocks noChangeArrowheads="1"/>
          </p:cNvSpPr>
          <p:nvPr/>
        </p:nvSpPr>
        <p:spPr bwMode="auto">
          <a:xfrm>
            <a:off x="4223445" y="2772122"/>
            <a:ext cx="376237" cy="1844675"/>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207" name="Line 35"/>
          <p:cNvSpPr>
            <a:spLocks noChangeShapeType="1"/>
          </p:cNvSpPr>
          <p:nvPr/>
        </p:nvSpPr>
        <p:spPr bwMode="auto">
          <a:xfrm>
            <a:off x="4223445" y="3165822"/>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8" name="Line 36"/>
          <p:cNvSpPr>
            <a:spLocks noChangeShapeType="1"/>
          </p:cNvSpPr>
          <p:nvPr/>
        </p:nvSpPr>
        <p:spPr bwMode="auto">
          <a:xfrm>
            <a:off x="4228207" y="3521422"/>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9" name="Text Box 37"/>
          <p:cNvSpPr txBox="1">
            <a:spLocks noChangeArrowheads="1"/>
          </p:cNvSpPr>
          <p:nvPr/>
        </p:nvSpPr>
        <p:spPr bwMode="auto">
          <a:xfrm>
            <a:off x="4299645" y="2800697"/>
            <a:ext cx="3095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dirty="0">
                <a:solidFill>
                  <a:schemeClr val="tx1"/>
                </a:solidFill>
                <a:ea typeface="宋体" charset="-122"/>
              </a:rPr>
              <a:t>2</a:t>
            </a:r>
            <a:endParaRPr lang="zh-CN" altLang="en-US" sz="2400" b="0" i="0" dirty="0">
              <a:solidFill>
                <a:schemeClr val="tx1"/>
              </a:solidFill>
              <a:ea typeface="宋体" charset="-122"/>
            </a:endParaRPr>
          </a:p>
        </p:txBody>
      </p:sp>
      <p:sp>
        <p:nvSpPr>
          <p:cNvPr id="210" name="Rectangle 38"/>
          <p:cNvSpPr>
            <a:spLocks noChangeArrowheads="1"/>
          </p:cNvSpPr>
          <p:nvPr/>
        </p:nvSpPr>
        <p:spPr bwMode="auto">
          <a:xfrm>
            <a:off x="4788595" y="2765772"/>
            <a:ext cx="376237" cy="1870075"/>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211" name="Rectangle 39"/>
          <p:cNvSpPr>
            <a:spLocks noChangeArrowheads="1"/>
          </p:cNvSpPr>
          <p:nvPr/>
        </p:nvSpPr>
        <p:spPr bwMode="auto">
          <a:xfrm>
            <a:off x="5360095" y="2767360"/>
            <a:ext cx="376237" cy="1870075"/>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212" name="Line 40"/>
          <p:cNvSpPr>
            <a:spLocks noChangeShapeType="1"/>
          </p:cNvSpPr>
          <p:nvPr/>
        </p:nvSpPr>
        <p:spPr bwMode="auto">
          <a:xfrm>
            <a:off x="4790182" y="3172172"/>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3" name="Line 41"/>
          <p:cNvSpPr>
            <a:spLocks noChangeShapeType="1"/>
          </p:cNvSpPr>
          <p:nvPr/>
        </p:nvSpPr>
        <p:spPr bwMode="auto">
          <a:xfrm>
            <a:off x="4794945" y="3527772"/>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4" name="Text Box 42"/>
          <p:cNvSpPr txBox="1">
            <a:spLocks noChangeArrowheads="1"/>
          </p:cNvSpPr>
          <p:nvPr/>
        </p:nvSpPr>
        <p:spPr bwMode="auto">
          <a:xfrm>
            <a:off x="4802882" y="278164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 5</a:t>
            </a:r>
            <a:endParaRPr lang="zh-CN" altLang="en-US" sz="2400" b="0" i="0">
              <a:solidFill>
                <a:schemeClr val="tx1"/>
              </a:solidFill>
              <a:ea typeface="宋体" charset="-122"/>
            </a:endParaRPr>
          </a:p>
        </p:txBody>
      </p:sp>
      <p:sp>
        <p:nvSpPr>
          <p:cNvPr id="215" name="Line 43"/>
          <p:cNvSpPr>
            <a:spLocks noChangeShapeType="1"/>
          </p:cNvSpPr>
          <p:nvPr/>
        </p:nvSpPr>
        <p:spPr bwMode="auto">
          <a:xfrm>
            <a:off x="5355332" y="3176935"/>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6" name="Line 44"/>
          <p:cNvSpPr>
            <a:spLocks noChangeShapeType="1"/>
          </p:cNvSpPr>
          <p:nvPr/>
        </p:nvSpPr>
        <p:spPr bwMode="auto">
          <a:xfrm>
            <a:off x="5360095" y="3532535"/>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7" name="Text Box 45"/>
          <p:cNvSpPr txBox="1">
            <a:spLocks noChangeArrowheads="1"/>
          </p:cNvSpPr>
          <p:nvPr/>
        </p:nvSpPr>
        <p:spPr bwMode="auto">
          <a:xfrm>
            <a:off x="5418832" y="3561110"/>
            <a:ext cx="2286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218" name="Text Box 46"/>
          <p:cNvSpPr txBox="1">
            <a:spLocks noChangeArrowheads="1"/>
          </p:cNvSpPr>
          <p:nvPr/>
        </p:nvSpPr>
        <p:spPr bwMode="auto">
          <a:xfrm>
            <a:off x="4879082" y="3162647"/>
            <a:ext cx="2952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219" name="Text Box 47"/>
          <p:cNvSpPr txBox="1">
            <a:spLocks noChangeArrowheads="1"/>
          </p:cNvSpPr>
          <p:nvPr/>
        </p:nvSpPr>
        <p:spPr bwMode="auto">
          <a:xfrm>
            <a:off x="5418832" y="3950047"/>
            <a:ext cx="3222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220" name="Text Box 48"/>
          <p:cNvSpPr txBox="1">
            <a:spLocks noChangeArrowheads="1"/>
          </p:cNvSpPr>
          <p:nvPr/>
        </p:nvSpPr>
        <p:spPr bwMode="auto">
          <a:xfrm>
            <a:off x="6638032" y="3142010"/>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221" name="Rectangle 49"/>
          <p:cNvSpPr>
            <a:spLocks noChangeArrowheads="1"/>
          </p:cNvSpPr>
          <p:nvPr/>
        </p:nvSpPr>
        <p:spPr bwMode="auto">
          <a:xfrm>
            <a:off x="6506270" y="2749897"/>
            <a:ext cx="376237" cy="1893888"/>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222" name="Line 50"/>
          <p:cNvSpPr>
            <a:spLocks noChangeShapeType="1"/>
          </p:cNvSpPr>
          <p:nvPr/>
        </p:nvSpPr>
        <p:spPr bwMode="auto">
          <a:xfrm>
            <a:off x="5953820" y="314359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3" name="Line 51"/>
          <p:cNvSpPr>
            <a:spLocks noChangeShapeType="1"/>
          </p:cNvSpPr>
          <p:nvPr/>
        </p:nvSpPr>
        <p:spPr bwMode="auto">
          <a:xfrm>
            <a:off x="5945882" y="349919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4" name="Rectangle 52"/>
          <p:cNvSpPr>
            <a:spLocks noChangeArrowheads="1"/>
          </p:cNvSpPr>
          <p:nvPr/>
        </p:nvSpPr>
        <p:spPr bwMode="auto">
          <a:xfrm>
            <a:off x="5966520" y="2756247"/>
            <a:ext cx="376237" cy="1870075"/>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225" name="Rectangle 53"/>
          <p:cNvSpPr>
            <a:spLocks noChangeArrowheads="1"/>
          </p:cNvSpPr>
          <p:nvPr/>
        </p:nvSpPr>
        <p:spPr bwMode="auto">
          <a:xfrm>
            <a:off x="7090470" y="2745135"/>
            <a:ext cx="376237" cy="1870075"/>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226" name="Line 54"/>
          <p:cNvSpPr>
            <a:spLocks noChangeShapeType="1"/>
          </p:cNvSpPr>
          <p:nvPr/>
        </p:nvSpPr>
        <p:spPr bwMode="auto">
          <a:xfrm>
            <a:off x="6507857" y="313724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 name="Line 55"/>
          <p:cNvSpPr>
            <a:spLocks noChangeShapeType="1"/>
          </p:cNvSpPr>
          <p:nvPr/>
        </p:nvSpPr>
        <p:spPr bwMode="auto">
          <a:xfrm>
            <a:off x="6512620" y="349284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8" name="Text Box 56"/>
          <p:cNvSpPr txBox="1">
            <a:spLocks noChangeArrowheads="1"/>
          </p:cNvSpPr>
          <p:nvPr/>
        </p:nvSpPr>
        <p:spPr bwMode="auto">
          <a:xfrm>
            <a:off x="6606282" y="2759422"/>
            <a:ext cx="3619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229" name="Line 57"/>
          <p:cNvSpPr>
            <a:spLocks noChangeShapeType="1"/>
          </p:cNvSpPr>
          <p:nvPr/>
        </p:nvSpPr>
        <p:spPr bwMode="auto">
          <a:xfrm>
            <a:off x="7085707" y="3154710"/>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0" name="Line 58"/>
          <p:cNvSpPr>
            <a:spLocks noChangeShapeType="1"/>
          </p:cNvSpPr>
          <p:nvPr/>
        </p:nvSpPr>
        <p:spPr bwMode="auto">
          <a:xfrm>
            <a:off x="7090470" y="3510310"/>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1" name="Text Box 59"/>
          <p:cNvSpPr txBox="1">
            <a:spLocks noChangeArrowheads="1"/>
          </p:cNvSpPr>
          <p:nvPr/>
        </p:nvSpPr>
        <p:spPr bwMode="auto">
          <a:xfrm>
            <a:off x="7161907" y="2764185"/>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232" name="Text Box 60"/>
          <p:cNvSpPr txBox="1">
            <a:spLocks noChangeArrowheads="1"/>
          </p:cNvSpPr>
          <p:nvPr/>
        </p:nvSpPr>
        <p:spPr bwMode="auto">
          <a:xfrm>
            <a:off x="6618982" y="3503960"/>
            <a:ext cx="2825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233" name="Text Box 61"/>
          <p:cNvSpPr txBox="1">
            <a:spLocks noChangeArrowheads="1"/>
          </p:cNvSpPr>
          <p:nvPr/>
        </p:nvSpPr>
        <p:spPr bwMode="auto">
          <a:xfrm>
            <a:off x="7174607" y="315312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234" name="Text Box 62"/>
          <p:cNvSpPr txBox="1">
            <a:spLocks noChangeArrowheads="1"/>
          </p:cNvSpPr>
          <p:nvPr/>
        </p:nvSpPr>
        <p:spPr bwMode="auto">
          <a:xfrm>
            <a:off x="7174607" y="351824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235" name="Text Box 63"/>
          <p:cNvSpPr txBox="1">
            <a:spLocks noChangeArrowheads="1"/>
          </p:cNvSpPr>
          <p:nvPr/>
        </p:nvSpPr>
        <p:spPr bwMode="auto">
          <a:xfrm>
            <a:off x="2642295" y="3176935"/>
            <a:ext cx="2428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236" name="Text Box 64"/>
          <p:cNvSpPr txBox="1">
            <a:spLocks noChangeArrowheads="1"/>
          </p:cNvSpPr>
          <p:nvPr/>
        </p:nvSpPr>
        <p:spPr bwMode="auto">
          <a:xfrm>
            <a:off x="3201095" y="351507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237" name="Text Box 65"/>
          <p:cNvSpPr txBox="1">
            <a:spLocks noChangeArrowheads="1"/>
          </p:cNvSpPr>
          <p:nvPr/>
        </p:nvSpPr>
        <p:spPr bwMode="auto">
          <a:xfrm>
            <a:off x="4312345" y="3181697"/>
            <a:ext cx="2587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238" name="Text Box 66"/>
          <p:cNvSpPr txBox="1">
            <a:spLocks noChangeArrowheads="1"/>
          </p:cNvSpPr>
          <p:nvPr/>
        </p:nvSpPr>
        <p:spPr bwMode="auto">
          <a:xfrm>
            <a:off x="4329807" y="3530947"/>
            <a:ext cx="2698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239" name="Text Box 67"/>
          <p:cNvSpPr txBox="1">
            <a:spLocks noChangeArrowheads="1"/>
          </p:cNvSpPr>
          <p:nvPr/>
        </p:nvSpPr>
        <p:spPr bwMode="auto">
          <a:xfrm>
            <a:off x="4885432" y="3538885"/>
            <a:ext cx="2698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240" name="Text Box 68"/>
          <p:cNvSpPr txBox="1">
            <a:spLocks noChangeArrowheads="1"/>
          </p:cNvSpPr>
          <p:nvPr/>
        </p:nvSpPr>
        <p:spPr bwMode="auto">
          <a:xfrm>
            <a:off x="5372795" y="3192810"/>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 5</a:t>
            </a:r>
            <a:endParaRPr lang="zh-CN" altLang="en-US" sz="2400" b="0" i="0">
              <a:solidFill>
                <a:schemeClr val="tx1"/>
              </a:solidFill>
              <a:ea typeface="宋体" charset="-122"/>
            </a:endParaRPr>
          </a:p>
        </p:txBody>
      </p:sp>
      <p:sp>
        <p:nvSpPr>
          <p:cNvPr id="241" name="Text Box 69"/>
          <p:cNvSpPr txBox="1">
            <a:spLocks noChangeArrowheads="1"/>
          </p:cNvSpPr>
          <p:nvPr/>
        </p:nvSpPr>
        <p:spPr bwMode="auto">
          <a:xfrm>
            <a:off x="6028432" y="3135660"/>
            <a:ext cx="2682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242" name="Text Box 70"/>
          <p:cNvSpPr txBox="1">
            <a:spLocks noChangeArrowheads="1"/>
          </p:cNvSpPr>
          <p:nvPr/>
        </p:nvSpPr>
        <p:spPr bwMode="auto">
          <a:xfrm>
            <a:off x="6041132" y="352459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5</a:t>
            </a:r>
            <a:endParaRPr lang="zh-CN" altLang="en-US" sz="2400" b="0" i="0">
              <a:solidFill>
                <a:schemeClr val="tx1"/>
              </a:solidFill>
              <a:ea typeface="宋体" charset="-122"/>
            </a:endParaRPr>
          </a:p>
        </p:txBody>
      </p:sp>
      <p:sp>
        <p:nvSpPr>
          <p:cNvPr id="243" name="Text Box 71"/>
          <p:cNvSpPr txBox="1">
            <a:spLocks noChangeArrowheads="1"/>
          </p:cNvSpPr>
          <p:nvPr/>
        </p:nvSpPr>
        <p:spPr bwMode="auto">
          <a:xfrm>
            <a:off x="5969695" y="2767360"/>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 2</a:t>
            </a:r>
            <a:endParaRPr lang="zh-CN" altLang="en-US" sz="2400" b="0" i="0">
              <a:solidFill>
                <a:schemeClr val="tx1"/>
              </a:solidFill>
              <a:ea typeface="宋体" charset="-122"/>
            </a:endParaRPr>
          </a:p>
        </p:txBody>
      </p:sp>
      <p:sp>
        <p:nvSpPr>
          <p:cNvPr id="244" name="Text Box 72"/>
          <p:cNvSpPr txBox="1">
            <a:spLocks noChangeArrowheads="1"/>
          </p:cNvSpPr>
          <p:nvPr/>
        </p:nvSpPr>
        <p:spPr bwMode="auto">
          <a:xfrm>
            <a:off x="7777857" y="2761010"/>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5</a:t>
            </a:r>
            <a:endParaRPr lang="zh-CN" altLang="en-US" sz="2400" b="0" i="0">
              <a:solidFill>
                <a:schemeClr val="tx1"/>
              </a:solidFill>
              <a:ea typeface="宋体" charset="-122"/>
            </a:endParaRPr>
          </a:p>
        </p:txBody>
      </p:sp>
      <p:sp>
        <p:nvSpPr>
          <p:cNvPr id="245" name="Text Box 73"/>
          <p:cNvSpPr txBox="1">
            <a:spLocks noChangeArrowheads="1"/>
          </p:cNvSpPr>
          <p:nvPr/>
        </p:nvSpPr>
        <p:spPr bwMode="auto">
          <a:xfrm>
            <a:off x="7777857" y="314994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246" name="Text Box 74"/>
          <p:cNvSpPr txBox="1">
            <a:spLocks noChangeArrowheads="1"/>
          </p:cNvSpPr>
          <p:nvPr/>
        </p:nvSpPr>
        <p:spPr bwMode="auto">
          <a:xfrm>
            <a:off x="7790557" y="351507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247" name="Line 75"/>
          <p:cNvSpPr>
            <a:spLocks noChangeShapeType="1"/>
          </p:cNvSpPr>
          <p:nvPr/>
        </p:nvSpPr>
        <p:spPr bwMode="auto">
          <a:xfrm>
            <a:off x="1358007" y="388019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8" name="Line 76"/>
          <p:cNvSpPr>
            <a:spLocks noChangeShapeType="1"/>
          </p:cNvSpPr>
          <p:nvPr/>
        </p:nvSpPr>
        <p:spPr bwMode="auto">
          <a:xfrm>
            <a:off x="1967607" y="386749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 name="Line 77"/>
          <p:cNvSpPr>
            <a:spLocks noChangeShapeType="1"/>
          </p:cNvSpPr>
          <p:nvPr/>
        </p:nvSpPr>
        <p:spPr bwMode="auto">
          <a:xfrm>
            <a:off x="2551807" y="385479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0" name="Line 78"/>
          <p:cNvSpPr>
            <a:spLocks noChangeShapeType="1"/>
          </p:cNvSpPr>
          <p:nvPr/>
        </p:nvSpPr>
        <p:spPr bwMode="auto">
          <a:xfrm>
            <a:off x="3123307" y="386114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1" name="Line 79"/>
          <p:cNvSpPr>
            <a:spLocks noChangeShapeType="1"/>
          </p:cNvSpPr>
          <p:nvPr/>
        </p:nvSpPr>
        <p:spPr bwMode="auto">
          <a:xfrm>
            <a:off x="4229795" y="389924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2" name="Line 80"/>
          <p:cNvSpPr>
            <a:spLocks noChangeShapeType="1"/>
          </p:cNvSpPr>
          <p:nvPr/>
        </p:nvSpPr>
        <p:spPr bwMode="auto">
          <a:xfrm>
            <a:off x="5964932" y="3907185"/>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3" name="Line 81"/>
          <p:cNvSpPr>
            <a:spLocks noChangeShapeType="1"/>
          </p:cNvSpPr>
          <p:nvPr/>
        </p:nvSpPr>
        <p:spPr bwMode="auto">
          <a:xfrm>
            <a:off x="6512620" y="3897660"/>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 name="Line 82"/>
          <p:cNvSpPr>
            <a:spLocks noChangeShapeType="1"/>
          </p:cNvSpPr>
          <p:nvPr/>
        </p:nvSpPr>
        <p:spPr bwMode="auto">
          <a:xfrm>
            <a:off x="7095232" y="3877022"/>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5" name="Line 83"/>
          <p:cNvSpPr>
            <a:spLocks noChangeShapeType="1"/>
          </p:cNvSpPr>
          <p:nvPr/>
        </p:nvSpPr>
        <p:spPr bwMode="auto">
          <a:xfrm>
            <a:off x="7679432" y="3889722"/>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 name="Line 84"/>
          <p:cNvSpPr>
            <a:spLocks noChangeShapeType="1"/>
          </p:cNvSpPr>
          <p:nvPr/>
        </p:nvSpPr>
        <p:spPr bwMode="auto">
          <a:xfrm>
            <a:off x="5352157" y="392464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 name="Line 85"/>
          <p:cNvSpPr>
            <a:spLocks noChangeShapeType="1"/>
          </p:cNvSpPr>
          <p:nvPr/>
        </p:nvSpPr>
        <p:spPr bwMode="auto">
          <a:xfrm>
            <a:off x="4790182" y="391829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 name="Line 86"/>
          <p:cNvSpPr>
            <a:spLocks noChangeShapeType="1"/>
          </p:cNvSpPr>
          <p:nvPr/>
        </p:nvSpPr>
        <p:spPr bwMode="auto">
          <a:xfrm>
            <a:off x="3670995" y="3878610"/>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 name="Text Box 87"/>
          <p:cNvSpPr txBox="1">
            <a:spLocks noChangeArrowheads="1"/>
          </p:cNvSpPr>
          <p:nvPr/>
        </p:nvSpPr>
        <p:spPr bwMode="auto">
          <a:xfrm>
            <a:off x="1286570" y="4708872"/>
            <a:ext cx="6911975" cy="118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spcBef>
                <a:spcPct val="10000"/>
              </a:spcBef>
            </a:pPr>
            <a:r>
              <a:rPr lang="zh-CN" altLang="en-US" sz="2400" b="0" i="0" dirty="0">
                <a:solidFill>
                  <a:schemeClr val="tx1"/>
                </a:solidFill>
                <a:ea typeface="宋体" charset="-122"/>
              </a:rPr>
              <a:t>                                                </a:t>
            </a:r>
            <a:r>
              <a:rPr lang="zh-CN" altLang="en-US" sz="2400" i="0" dirty="0">
                <a:solidFill>
                  <a:srgbClr val="006600"/>
                </a:solidFill>
                <a:ea typeface="宋体" charset="-122"/>
              </a:rPr>
              <a:t>√    √ </a:t>
            </a:r>
            <a:r>
              <a:rPr lang="zh-CN" altLang="en-US" sz="2400" b="0" i="0" dirty="0">
                <a:solidFill>
                  <a:schemeClr val="tx1"/>
                </a:solidFill>
                <a:ea typeface="宋体" charset="-122"/>
              </a:rPr>
              <a:t>      </a:t>
            </a:r>
            <a:endParaRPr lang="zh-CN" altLang="en-US" sz="2400" b="0" i="0" dirty="0">
              <a:solidFill>
                <a:schemeClr val="tx1"/>
              </a:solidFill>
              <a:ea typeface="宋体" charset="-122"/>
            </a:endParaRPr>
          </a:p>
          <a:p>
            <a:pPr eaLnBrk="1" hangingPunct="1">
              <a:spcBef>
                <a:spcPct val="10000"/>
              </a:spcBef>
            </a:pPr>
            <a:r>
              <a:rPr lang="zh-CN" altLang="en-US" sz="2400" b="0" i="0" dirty="0">
                <a:solidFill>
                  <a:schemeClr val="tx1"/>
                </a:solidFill>
                <a:ea typeface="宋体" charset="-122"/>
              </a:rPr>
              <a:t>                               </a:t>
            </a:r>
            <a:r>
              <a:rPr lang="zh-CN" altLang="en-US" sz="2400" i="0" dirty="0">
                <a:solidFill>
                  <a:srgbClr val="006600"/>
                </a:solidFill>
                <a:ea typeface="宋体" charset="-122"/>
              </a:rPr>
              <a:t>√   √          √    √</a:t>
            </a:r>
            <a:endParaRPr lang="zh-CN" altLang="en-US" sz="2400" i="0" dirty="0">
              <a:solidFill>
                <a:srgbClr val="006600"/>
              </a:solidFill>
              <a:ea typeface="宋体" charset="-122"/>
            </a:endParaRPr>
          </a:p>
          <a:p>
            <a:pPr eaLnBrk="1" hangingPunct="1">
              <a:spcBef>
                <a:spcPct val="10000"/>
              </a:spcBef>
            </a:pPr>
            <a:r>
              <a:rPr lang="zh-CN" altLang="en-US" sz="2400" i="0" dirty="0">
                <a:solidFill>
                  <a:srgbClr val="006600"/>
                </a:solidFill>
                <a:ea typeface="宋体" charset="-122"/>
              </a:rPr>
              <a:t>                               √   √          √    √   √   √   √</a:t>
            </a:r>
            <a:endParaRPr lang="zh-CN" altLang="en-US" sz="2400" i="0" dirty="0">
              <a:solidFill>
                <a:srgbClr val="006600"/>
              </a:solidFill>
              <a:ea typeface="宋体" charset="-122"/>
            </a:endParaRPr>
          </a:p>
        </p:txBody>
      </p:sp>
      <p:sp>
        <p:nvSpPr>
          <p:cNvPr id="260" name="Text Box 88"/>
          <p:cNvSpPr txBox="1">
            <a:spLocks noChangeArrowheads="1"/>
          </p:cNvSpPr>
          <p:nvPr/>
        </p:nvSpPr>
        <p:spPr bwMode="auto">
          <a:xfrm>
            <a:off x="3126482" y="2799110"/>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 4</a:t>
            </a:r>
            <a:endParaRPr lang="zh-CN" altLang="en-US" sz="2400" b="0" i="0">
              <a:solidFill>
                <a:schemeClr val="tx1"/>
              </a:solidFill>
              <a:ea typeface="宋体" charset="-122"/>
            </a:endParaRPr>
          </a:p>
        </p:txBody>
      </p:sp>
      <p:sp>
        <p:nvSpPr>
          <p:cNvPr id="261" name="Text Box 89"/>
          <p:cNvSpPr txBox="1">
            <a:spLocks noChangeArrowheads="1"/>
          </p:cNvSpPr>
          <p:nvPr/>
        </p:nvSpPr>
        <p:spPr bwMode="auto">
          <a:xfrm>
            <a:off x="3755132" y="3191222"/>
            <a:ext cx="3222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262" name="Text Box 90"/>
          <p:cNvSpPr txBox="1">
            <a:spLocks noChangeArrowheads="1"/>
          </p:cNvSpPr>
          <p:nvPr/>
        </p:nvSpPr>
        <p:spPr bwMode="auto">
          <a:xfrm>
            <a:off x="3723382" y="2811810"/>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263" name="Text Box 91"/>
          <p:cNvSpPr txBox="1">
            <a:spLocks noChangeArrowheads="1"/>
          </p:cNvSpPr>
          <p:nvPr/>
        </p:nvSpPr>
        <p:spPr bwMode="auto">
          <a:xfrm>
            <a:off x="6037957" y="3889722"/>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264" name="Text Box 92"/>
          <p:cNvSpPr txBox="1">
            <a:spLocks noChangeArrowheads="1"/>
          </p:cNvSpPr>
          <p:nvPr/>
        </p:nvSpPr>
        <p:spPr bwMode="auto">
          <a:xfrm>
            <a:off x="6633270" y="3881785"/>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5</a:t>
            </a:r>
            <a:endParaRPr lang="zh-CN" altLang="en-US" sz="2400" b="0" i="0">
              <a:solidFill>
                <a:schemeClr val="tx1"/>
              </a:solidFill>
              <a:ea typeface="宋体" charset="-122"/>
            </a:endParaRPr>
          </a:p>
        </p:txBody>
      </p:sp>
      <p:sp>
        <p:nvSpPr>
          <p:cNvPr id="265" name="Text Box 93"/>
          <p:cNvSpPr txBox="1">
            <a:spLocks noChangeArrowheads="1"/>
          </p:cNvSpPr>
          <p:nvPr/>
        </p:nvSpPr>
        <p:spPr bwMode="auto">
          <a:xfrm>
            <a:off x="7192070" y="3869085"/>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266" name="Text Box 94"/>
          <p:cNvSpPr txBox="1">
            <a:spLocks noChangeArrowheads="1"/>
          </p:cNvSpPr>
          <p:nvPr/>
        </p:nvSpPr>
        <p:spPr bwMode="auto">
          <a:xfrm>
            <a:off x="7776270" y="3869085"/>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267" name="Text Box 95"/>
          <p:cNvSpPr txBox="1">
            <a:spLocks noChangeArrowheads="1"/>
          </p:cNvSpPr>
          <p:nvPr/>
        </p:nvSpPr>
        <p:spPr bwMode="auto">
          <a:xfrm>
            <a:off x="1240532" y="2318097"/>
            <a:ext cx="691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 1      2     3     4    1     2     5    1     2     3     4     5   </a:t>
            </a:r>
            <a:endParaRPr lang="zh-CN" altLang="en-US" sz="2400" b="0" i="0">
              <a:solidFill>
                <a:schemeClr val="tx1"/>
              </a:solidFill>
              <a:ea typeface="宋体" charset="-122"/>
            </a:endParaRPr>
          </a:p>
        </p:txBody>
      </p:sp>
      <p:sp>
        <p:nvSpPr>
          <p:cNvPr id="268" name="Line 96"/>
          <p:cNvSpPr>
            <a:spLocks noChangeShapeType="1"/>
          </p:cNvSpPr>
          <p:nvPr/>
        </p:nvSpPr>
        <p:spPr bwMode="auto">
          <a:xfrm>
            <a:off x="1358007" y="424849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 name="Line 97"/>
          <p:cNvSpPr>
            <a:spLocks noChangeShapeType="1"/>
          </p:cNvSpPr>
          <p:nvPr/>
        </p:nvSpPr>
        <p:spPr bwMode="auto">
          <a:xfrm>
            <a:off x="1967607" y="424214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0" name="Line 98"/>
          <p:cNvSpPr>
            <a:spLocks noChangeShapeType="1"/>
          </p:cNvSpPr>
          <p:nvPr/>
        </p:nvSpPr>
        <p:spPr bwMode="auto">
          <a:xfrm>
            <a:off x="4794945" y="4289772"/>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 name="Line 99"/>
          <p:cNvSpPr>
            <a:spLocks noChangeShapeType="1"/>
          </p:cNvSpPr>
          <p:nvPr/>
        </p:nvSpPr>
        <p:spPr bwMode="auto">
          <a:xfrm>
            <a:off x="5350570" y="429294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2" name="Line 100"/>
          <p:cNvSpPr>
            <a:spLocks noChangeShapeType="1"/>
          </p:cNvSpPr>
          <p:nvPr/>
        </p:nvSpPr>
        <p:spPr bwMode="auto">
          <a:xfrm>
            <a:off x="5963345" y="4296122"/>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 name="Line 101"/>
          <p:cNvSpPr>
            <a:spLocks noChangeShapeType="1"/>
          </p:cNvSpPr>
          <p:nvPr/>
        </p:nvSpPr>
        <p:spPr bwMode="auto">
          <a:xfrm>
            <a:off x="6512620" y="4277072"/>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 name="Line 102"/>
          <p:cNvSpPr>
            <a:spLocks noChangeShapeType="1"/>
          </p:cNvSpPr>
          <p:nvPr/>
        </p:nvSpPr>
        <p:spPr bwMode="auto">
          <a:xfrm>
            <a:off x="7090470" y="4256435"/>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 name="Line 103"/>
          <p:cNvSpPr>
            <a:spLocks noChangeShapeType="1"/>
          </p:cNvSpPr>
          <p:nvPr/>
        </p:nvSpPr>
        <p:spPr bwMode="auto">
          <a:xfrm>
            <a:off x="7681020" y="4288185"/>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 name="Line 104"/>
          <p:cNvSpPr>
            <a:spLocks noChangeShapeType="1"/>
          </p:cNvSpPr>
          <p:nvPr/>
        </p:nvSpPr>
        <p:spPr bwMode="auto">
          <a:xfrm>
            <a:off x="2551807" y="425484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 name="Line 105"/>
          <p:cNvSpPr>
            <a:spLocks noChangeShapeType="1"/>
          </p:cNvSpPr>
          <p:nvPr/>
        </p:nvSpPr>
        <p:spPr bwMode="auto">
          <a:xfrm>
            <a:off x="3123307" y="426754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8" name="Line 106"/>
          <p:cNvSpPr>
            <a:spLocks noChangeShapeType="1"/>
          </p:cNvSpPr>
          <p:nvPr/>
        </p:nvSpPr>
        <p:spPr bwMode="auto">
          <a:xfrm>
            <a:off x="3669407" y="428024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9" name="Line 107"/>
          <p:cNvSpPr>
            <a:spLocks noChangeShapeType="1"/>
          </p:cNvSpPr>
          <p:nvPr/>
        </p:nvSpPr>
        <p:spPr bwMode="auto">
          <a:xfrm>
            <a:off x="4228207" y="4292947"/>
            <a:ext cx="390525"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0" name="Text Box 108"/>
          <p:cNvSpPr txBox="1">
            <a:spLocks noChangeArrowheads="1"/>
          </p:cNvSpPr>
          <p:nvPr/>
        </p:nvSpPr>
        <p:spPr bwMode="auto">
          <a:xfrm>
            <a:off x="4888607" y="4289772"/>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281" name="Text Box 109"/>
          <p:cNvSpPr txBox="1">
            <a:spLocks noChangeArrowheads="1"/>
          </p:cNvSpPr>
          <p:nvPr/>
        </p:nvSpPr>
        <p:spPr bwMode="auto">
          <a:xfrm>
            <a:off x="5423595" y="2784822"/>
            <a:ext cx="2286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282" name="Text Box 110"/>
          <p:cNvSpPr txBox="1">
            <a:spLocks noChangeArrowheads="1"/>
          </p:cNvSpPr>
          <p:nvPr/>
        </p:nvSpPr>
        <p:spPr bwMode="auto">
          <a:xfrm>
            <a:off x="6028432" y="4291360"/>
            <a:ext cx="2143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283" name="Text Box 111"/>
          <p:cNvSpPr txBox="1">
            <a:spLocks noChangeArrowheads="1"/>
          </p:cNvSpPr>
          <p:nvPr/>
        </p:nvSpPr>
        <p:spPr bwMode="auto">
          <a:xfrm>
            <a:off x="6609457" y="4283422"/>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284" name="Text Box 112"/>
          <p:cNvSpPr txBox="1">
            <a:spLocks noChangeArrowheads="1"/>
          </p:cNvSpPr>
          <p:nvPr/>
        </p:nvSpPr>
        <p:spPr bwMode="auto">
          <a:xfrm>
            <a:off x="7192070" y="4262785"/>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5</a:t>
            </a:r>
            <a:endParaRPr lang="zh-CN" altLang="en-US" sz="2400" b="0" i="0">
              <a:solidFill>
                <a:schemeClr val="tx1"/>
              </a:solidFill>
              <a:ea typeface="宋体" charset="-122"/>
            </a:endParaRPr>
          </a:p>
        </p:txBody>
      </p:sp>
      <p:sp>
        <p:nvSpPr>
          <p:cNvPr id="285" name="Text Box 113"/>
          <p:cNvSpPr txBox="1">
            <a:spLocks noChangeArrowheads="1"/>
          </p:cNvSpPr>
          <p:nvPr/>
        </p:nvSpPr>
        <p:spPr bwMode="auto">
          <a:xfrm>
            <a:off x="7776270" y="4275485"/>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286" name="Text Box 114"/>
          <p:cNvSpPr txBox="1">
            <a:spLocks noChangeArrowheads="1"/>
          </p:cNvSpPr>
          <p:nvPr/>
        </p:nvSpPr>
        <p:spPr bwMode="auto">
          <a:xfrm>
            <a:off x="251520" y="4600922"/>
            <a:ext cx="1143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spcBef>
                <a:spcPct val="10000"/>
              </a:spcBef>
            </a:pPr>
            <a:r>
              <a:rPr lang="zh-CN" altLang="en-US" sz="2400" b="0" i="0" dirty="0">
                <a:solidFill>
                  <a:schemeClr val="tx1"/>
                </a:solidFill>
                <a:ea typeface="宋体" charset="-122"/>
              </a:rPr>
              <a:t>3行/组</a:t>
            </a:r>
            <a:endParaRPr lang="zh-CN" altLang="en-US" sz="2400" b="0" i="0" dirty="0">
              <a:solidFill>
                <a:schemeClr val="tx1"/>
              </a:solidFill>
              <a:ea typeface="宋体" charset="-122"/>
            </a:endParaRPr>
          </a:p>
          <a:p>
            <a:pPr eaLnBrk="1" hangingPunct="1">
              <a:spcBef>
                <a:spcPct val="10000"/>
              </a:spcBef>
            </a:pPr>
            <a:r>
              <a:rPr lang="en-US" altLang="zh-CN" sz="2400" b="0" i="0" dirty="0">
                <a:solidFill>
                  <a:schemeClr val="tx1"/>
                </a:solidFill>
                <a:ea typeface="宋体" charset="-122"/>
              </a:rPr>
              <a:t>4</a:t>
            </a:r>
            <a:r>
              <a:rPr lang="zh-CN" altLang="en-US" sz="2400" b="0" i="0" dirty="0">
                <a:solidFill>
                  <a:schemeClr val="tx1"/>
                </a:solidFill>
                <a:ea typeface="宋体" charset="-122"/>
              </a:rPr>
              <a:t>行/组</a:t>
            </a:r>
            <a:endParaRPr lang="zh-CN" altLang="en-US" sz="2400" b="0" i="0" dirty="0">
              <a:solidFill>
                <a:schemeClr val="tx1"/>
              </a:solidFill>
              <a:ea typeface="宋体" charset="-122"/>
            </a:endParaRPr>
          </a:p>
          <a:p>
            <a:pPr eaLnBrk="1" hangingPunct="1">
              <a:spcBef>
                <a:spcPct val="10000"/>
              </a:spcBef>
            </a:pPr>
            <a:r>
              <a:rPr lang="zh-CN" altLang="en-US" sz="2400" b="0" i="0" dirty="0">
                <a:solidFill>
                  <a:schemeClr val="tx1"/>
                </a:solidFill>
                <a:ea typeface="宋体" charset="-122"/>
              </a:rPr>
              <a:t>5行/组</a:t>
            </a:r>
            <a:endParaRPr lang="zh-CN" altLang="en-US" sz="2400" b="0" i="0" dirty="0">
              <a:solidFill>
                <a:schemeClr val="tx1"/>
              </a:solidFill>
              <a:ea typeface="宋体"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7.6.4 Cache</a:t>
            </a:r>
            <a:r>
              <a:rPr lang="zh-CN" altLang="en-US" dirty="0"/>
              <a:t>中主存块的替换算法</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4661756" y="743531"/>
            <a:ext cx="293458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4. LRU</a:t>
            </a:r>
            <a:endParaRPr lang="zh-CN" altLang="en-US" sz="2200" b="1" dirty="0">
              <a:solidFill>
                <a:srgbClr val="063DE8"/>
              </a:solidFill>
              <a:latin typeface="Comic Sans MS" pitchFamily="2" charset="0"/>
              <a:ea typeface="微软雅黑" pitchFamily="34" charset="-122"/>
            </a:endParaRPr>
          </a:p>
        </p:txBody>
      </p:sp>
      <p:sp>
        <p:nvSpPr>
          <p:cNvPr id="7" name="矩形 6"/>
          <p:cNvSpPr/>
          <p:nvPr/>
        </p:nvSpPr>
        <p:spPr>
          <a:xfrm>
            <a:off x="179512" y="1052736"/>
            <a:ext cx="8300873" cy="3865354"/>
          </a:xfrm>
          <a:prstGeom prst="rect">
            <a:avLst/>
          </a:prstGeom>
        </p:spPr>
        <p:txBody>
          <a:bodyPr wrap="square">
            <a:spAutoFit/>
          </a:bodyPr>
          <a:lstStyle/>
          <a:p>
            <a:pPr marL="457200" indent="-457200" eaLnBrk="1" hangingPunct="1">
              <a:lnSpc>
                <a:spcPct val="125000"/>
              </a:lnSpc>
              <a:spcBef>
                <a:spcPts val="0"/>
              </a:spcBef>
              <a:buFont typeface="Wingdings" charset="2"/>
              <a:buChar char="Ø"/>
              <a:defRPr/>
            </a:pPr>
            <a:r>
              <a:rPr kumimoji="1" lang="zh-CN" altLang="en-US" sz="2200" dirty="0">
                <a:latin typeface="Comic Sans MS" pitchFamily="2" charset="0"/>
                <a:ea typeface="微软雅黑" pitchFamily="34" charset="-122"/>
                <a:cs typeface="Arial" charset="0"/>
              </a:rPr>
              <a:t>是一种堆栈算法，它的命中率随组的增大而提高。</a:t>
            </a:r>
            <a:endParaRPr kumimoji="1" lang="zh-CN" altLang="en-US" sz="2200" dirty="0">
              <a:latin typeface="Comic Sans MS" pitchFamily="2" charset="0"/>
              <a:ea typeface="微软雅黑" pitchFamily="34" charset="-122"/>
              <a:cs typeface="Arial" charset="0"/>
            </a:endParaRPr>
          </a:p>
          <a:p>
            <a:pPr marL="457200" indent="-457200" eaLnBrk="1" hangingPunct="1">
              <a:lnSpc>
                <a:spcPct val="125000"/>
              </a:lnSpc>
              <a:spcBef>
                <a:spcPts val="0"/>
              </a:spcBef>
              <a:buFont typeface="Wingdings" charset="2"/>
              <a:buChar char="Ø"/>
              <a:defRPr/>
            </a:pPr>
            <a:r>
              <a:rPr kumimoji="1" lang="zh-CN" altLang="en-US" sz="2200" dirty="0">
                <a:latin typeface="Comic Sans MS" pitchFamily="2" charset="0"/>
                <a:ea typeface="微软雅黑" pitchFamily="34" charset="-122"/>
                <a:cs typeface="Arial" charset="0"/>
              </a:rPr>
              <a:t>当分块局部化范围</a:t>
            </a:r>
            <a:r>
              <a:rPr kumimoji="1" lang="en-US" altLang="zh-CN" sz="2200" dirty="0">
                <a:latin typeface="Comic Sans MS" pitchFamily="2" charset="0"/>
                <a:ea typeface="微软雅黑" pitchFamily="34" charset="-122"/>
                <a:cs typeface="Arial" charset="0"/>
              </a:rPr>
              <a:t>(</a:t>
            </a:r>
            <a:r>
              <a:rPr kumimoji="1" lang="zh-CN" altLang="en-US" sz="2200" dirty="0">
                <a:latin typeface="Comic Sans MS" pitchFamily="2" charset="0"/>
                <a:ea typeface="微软雅黑" pitchFamily="34" charset="-122"/>
                <a:cs typeface="Arial" charset="0"/>
              </a:rPr>
              <a:t>即：某段时间集中访问的存储区</a:t>
            </a:r>
            <a:r>
              <a:rPr kumimoji="1" lang="en-US" altLang="zh-CN" sz="2200" dirty="0">
                <a:latin typeface="Comic Sans MS" pitchFamily="2" charset="0"/>
                <a:ea typeface="微软雅黑" pitchFamily="34" charset="-122"/>
                <a:cs typeface="Arial" charset="0"/>
              </a:rPr>
              <a:t>)</a:t>
            </a:r>
            <a:r>
              <a:rPr kumimoji="1" lang="zh-CN" altLang="en-US" sz="2200" dirty="0">
                <a:latin typeface="Comic Sans MS" pitchFamily="2" charset="0"/>
                <a:ea typeface="微软雅黑" pitchFamily="34" charset="-122"/>
                <a:cs typeface="Arial" charset="0"/>
              </a:rPr>
              <a:t>超过了</a:t>
            </a:r>
            <a:r>
              <a:rPr kumimoji="1" lang="en-US" altLang="zh-CN" sz="2200" dirty="0">
                <a:latin typeface="Comic Sans MS" pitchFamily="2" charset="0"/>
                <a:ea typeface="微软雅黑" pitchFamily="34" charset="-122"/>
                <a:cs typeface="Arial" charset="0"/>
              </a:rPr>
              <a:t>Cache</a:t>
            </a:r>
            <a:r>
              <a:rPr kumimoji="1" lang="zh-CN" altLang="en-US" sz="2200" dirty="0">
                <a:latin typeface="Comic Sans MS" pitchFamily="2" charset="0"/>
                <a:ea typeface="微软雅黑" pitchFamily="34" charset="-122"/>
                <a:cs typeface="Arial" charset="0"/>
              </a:rPr>
              <a:t>存储容量时，命中率变得很低。极端情况下，假设地址流是</a:t>
            </a:r>
            <a:r>
              <a:rPr kumimoji="1" lang="en-US" altLang="zh-CN" sz="2200" dirty="0">
                <a:latin typeface="Comic Sans MS" pitchFamily="2" charset="0"/>
                <a:ea typeface="微软雅黑" pitchFamily="34" charset="-122"/>
                <a:cs typeface="Arial" charset="0"/>
              </a:rPr>
              <a:t>1,2,3,4,1 2,3,4,1,……</a:t>
            </a:r>
            <a:r>
              <a:rPr kumimoji="1" lang="zh-CN" altLang="en-US" sz="2200" dirty="0">
                <a:latin typeface="Comic Sans MS" pitchFamily="2" charset="0"/>
                <a:ea typeface="微软雅黑" pitchFamily="34" charset="-122"/>
                <a:cs typeface="Arial" charset="0"/>
              </a:rPr>
              <a:t>，而</a:t>
            </a:r>
            <a:r>
              <a:rPr kumimoji="1" lang="en-US" altLang="zh-CN" sz="2200" dirty="0">
                <a:latin typeface="Comic Sans MS" pitchFamily="2" charset="0"/>
                <a:ea typeface="微软雅黑" pitchFamily="34" charset="-122"/>
                <a:cs typeface="Arial" charset="0"/>
              </a:rPr>
              <a:t>Cache</a:t>
            </a:r>
            <a:r>
              <a:rPr kumimoji="1" lang="zh-CN" altLang="en-US" sz="2200" dirty="0">
                <a:latin typeface="Comic Sans MS" pitchFamily="2" charset="0"/>
                <a:ea typeface="微软雅黑" pitchFamily="34" charset="-122"/>
                <a:cs typeface="Arial" charset="0"/>
              </a:rPr>
              <a:t>每组只有</a:t>
            </a:r>
            <a:r>
              <a:rPr kumimoji="1" lang="en-US" altLang="zh-CN" sz="2200" dirty="0">
                <a:latin typeface="Comic Sans MS" pitchFamily="2" charset="0"/>
                <a:ea typeface="微软雅黑" pitchFamily="34" charset="-122"/>
                <a:cs typeface="Arial" charset="0"/>
              </a:rPr>
              <a:t>3</a:t>
            </a:r>
            <a:r>
              <a:rPr kumimoji="1" lang="zh-CN" altLang="en-US" sz="2200" dirty="0">
                <a:latin typeface="Comic Sans MS" pitchFamily="2" charset="0"/>
                <a:ea typeface="微软雅黑" pitchFamily="34" charset="-122"/>
                <a:cs typeface="Arial" charset="0"/>
              </a:rPr>
              <a:t>槽，那么，不管是</a:t>
            </a:r>
            <a:r>
              <a:rPr kumimoji="1" lang="en-US" altLang="zh-CN" sz="2200" dirty="0">
                <a:latin typeface="Comic Sans MS" pitchFamily="2" charset="0"/>
                <a:ea typeface="微软雅黑" pitchFamily="34" charset="-122"/>
                <a:cs typeface="Arial" charset="0"/>
              </a:rPr>
              <a:t>FIFO</a:t>
            </a:r>
            <a:r>
              <a:rPr kumimoji="1" lang="zh-CN" altLang="en-US" sz="2200" dirty="0">
                <a:latin typeface="Comic Sans MS" pitchFamily="2" charset="0"/>
                <a:ea typeface="微软雅黑" pitchFamily="34" charset="-122"/>
                <a:cs typeface="Arial" charset="0"/>
              </a:rPr>
              <a:t>，还是</a:t>
            </a:r>
            <a:r>
              <a:rPr kumimoji="1" lang="en-US" altLang="zh-CN" sz="2200" dirty="0">
                <a:latin typeface="Comic Sans MS" pitchFamily="2" charset="0"/>
                <a:ea typeface="微软雅黑" pitchFamily="34" charset="-122"/>
                <a:cs typeface="Arial" charset="0"/>
              </a:rPr>
              <a:t>LRU</a:t>
            </a:r>
            <a:r>
              <a:rPr kumimoji="1" lang="zh-CN" altLang="en-US" sz="2200" dirty="0">
                <a:latin typeface="Comic Sans MS" pitchFamily="2" charset="0"/>
                <a:ea typeface="微软雅黑" pitchFamily="34" charset="-122"/>
                <a:cs typeface="Arial" charset="0"/>
              </a:rPr>
              <a:t>算法，其命中率都为</a:t>
            </a:r>
            <a:r>
              <a:rPr kumimoji="1" lang="en-US" altLang="zh-CN" sz="2200" dirty="0">
                <a:latin typeface="Comic Sans MS" pitchFamily="2" charset="0"/>
                <a:ea typeface="微软雅黑" pitchFamily="34" charset="-122"/>
                <a:cs typeface="Arial" charset="0"/>
              </a:rPr>
              <a:t>0</a:t>
            </a:r>
            <a:r>
              <a:rPr kumimoji="1" lang="zh-CN" altLang="en-US" sz="2200" dirty="0">
                <a:latin typeface="Comic Sans MS" pitchFamily="2" charset="0"/>
                <a:ea typeface="微软雅黑" pitchFamily="34" charset="-122"/>
                <a:cs typeface="Arial" charset="0"/>
              </a:rPr>
              <a:t>。这种现象称为</a:t>
            </a:r>
            <a:r>
              <a:rPr kumimoji="1" lang="zh-CN" altLang="en-US" sz="2200" dirty="0">
                <a:solidFill>
                  <a:srgbClr val="FF0000"/>
                </a:solidFill>
                <a:latin typeface="Comic Sans MS" pitchFamily="2" charset="0"/>
                <a:ea typeface="微软雅黑" pitchFamily="34" charset="-122"/>
                <a:cs typeface="Arial" charset="0"/>
              </a:rPr>
              <a:t>颠簸</a:t>
            </a:r>
            <a:r>
              <a:rPr kumimoji="1" lang="en-US" altLang="zh-CN" sz="2200" dirty="0">
                <a:latin typeface="Comic Sans MS" pitchFamily="2" charset="0"/>
                <a:ea typeface="微软雅黑" pitchFamily="34" charset="-122"/>
                <a:cs typeface="Arial" charset="0"/>
              </a:rPr>
              <a:t>(Thrashing / </a:t>
            </a:r>
            <a:r>
              <a:rPr kumimoji="1" lang="en-US" altLang="zh-CN" sz="2200" dirty="0" err="1">
                <a:latin typeface="Comic Sans MS" pitchFamily="2" charset="0"/>
                <a:ea typeface="微软雅黑" pitchFamily="34" charset="-122"/>
                <a:cs typeface="Arial" charset="0"/>
              </a:rPr>
              <a:t>PingPong</a:t>
            </a:r>
            <a:r>
              <a:rPr kumimoji="1" lang="en-US" altLang="zh-CN" sz="2200" dirty="0">
                <a:latin typeface="Comic Sans MS" pitchFamily="2" charset="0"/>
                <a:ea typeface="微软雅黑" pitchFamily="34" charset="-122"/>
                <a:cs typeface="Arial" charset="0"/>
              </a:rPr>
              <a:t>)</a:t>
            </a:r>
            <a:r>
              <a:rPr kumimoji="1" lang="zh-CN" altLang="en-US" sz="2200" dirty="0">
                <a:latin typeface="Comic Sans MS" pitchFamily="2" charset="0"/>
                <a:ea typeface="微软雅黑" pitchFamily="34" charset="-122"/>
                <a:cs typeface="Arial" charset="0"/>
              </a:rPr>
              <a:t>。</a:t>
            </a:r>
            <a:endParaRPr kumimoji="1" lang="zh-CN" altLang="en-US" sz="2200" dirty="0">
              <a:latin typeface="Comic Sans MS" pitchFamily="2" charset="0"/>
              <a:ea typeface="微软雅黑" pitchFamily="34" charset="-122"/>
              <a:cs typeface="Arial" charset="0"/>
            </a:endParaRPr>
          </a:p>
          <a:p>
            <a:pPr marL="457200" indent="-457200" eaLnBrk="1" hangingPunct="1">
              <a:lnSpc>
                <a:spcPct val="125000"/>
              </a:lnSpc>
              <a:spcBef>
                <a:spcPts val="0"/>
              </a:spcBef>
              <a:buFont typeface="Wingdings" charset="2"/>
              <a:buChar char="Ø"/>
              <a:defRPr/>
            </a:pPr>
            <a:r>
              <a:rPr kumimoji="1" lang="zh-CN" altLang="en-US" sz="2200" dirty="0">
                <a:latin typeface="Comic Sans MS" pitchFamily="2" charset="0"/>
                <a:ea typeface="微软雅黑" pitchFamily="34" charset="-122"/>
                <a:cs typeface="Arial" charset="0"/>
              </a:rPr>
              <a:t>该算法具体实现时，并不是通过移动块来实现的，而是通过给每槽设定一个计数器，根据计数值来记录这些主存块的使用情况。这个计数值称为</a:t>
            </a:r>
            <a:r>
              <a:rPr kumimoji="1" lang="en-US" altLang="zh-CN" sz="2200" dirty="0">
                <a:latin typeface="Comic Sans MS" pitchFamily="2" charset="0"/>
                <a:ea typeface="微软雅黑" pitchFamily="34" charset="-122"/>
                <a:cs typeface="Arial" charset="0"/>
              </a:rPr>
              <a:t>LRU</a:t>
            </a:r>
            <a:r>
              <a:rPr kumimoji="1" lang="zh-CN" altLang="en-US" sz="2200" dirty="0">
                <a:latin typeface="Comic Sans MS" pitchFamily="2" charset="0"/>
                <a:ea typeface="微软雅黑" pitchFamily="34" charset="-122"/>
                <a:cs typeface="Arial" charset="0"/>
              </a:rPr>
              <a:t>位。</a:t>
            </a:r>
            <a:endParaRPr kumimoji="1" lang="zh-CN" altLang="en-US" sz="2200" dirty="0">
              <a:latin typeface="Comic Sans MS" pitchFamily="2" charset="0"/>
              <a:ea typeface="微软雅黑" pitchFamily="34" charset="-122"/>
              <a:cs typeface="Arial"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7.6.4 Cache</a:t>
            </a:r>
            <a:r>
              <a:rPr lang="zh-CN" altLang="en-US" dirty="0"/>
              <a:t>中主存块的替换算法</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矩形 8"/>
          <p:cNvSpPr/>
          <p:nvPr/>
        </p:nvSpPr>
        <p:spPr>
          <a:xfrm>
            <a:off x="4661756" y="743531"/>
            <a:ext cx="2934580" cy="430887"/>
          </a:xfrm>
          <a:prstGeom prst="rect">
            <a:avLst/>
          </a:prstGeom>
        </p:spPr>
        <p:txBody>
          <a:bodyPr wrap="square">
            <a:spAutoFit/>
          </a:bodyPr>
          <a:lstStyle/>
          <a:p>
            <a:pPr>
              <a:spcBef>
                <a:spcPct val="15000"/>
              </a:spcBef>
            </a:pPr>
            <a:r>
              <a:rPr lang="en-US" altLang="zh-CN" sz="2200" b="1" dirty="0">
                <a:solidFill>
                  <a:srgbClr val="063DE8"/>
                </a:solidFill>
                <a:latin typeface="Comic Sans MS" pitchFamily="2" charset="0"/>
                <a:ea typeface="微软雅黑" pitchFamily="34" charset="-122"/>
              </a:rPr>
              <a:t>4. LRU</a:t>
            </a:r>
            <a:endParaRPr lang="zh-CN" altLang="en-US" sz="2200" b="1" dirty="0">
              <a:solidFill>
                <a:srgbClr val="063DE8"/>
              </a:solidFill>
              <a:latin typeface="Comic Sans MS" pitchFamily="2" charset="0"/>
              <a:ea typeface="微软雅黑" pitchFamily="34" charset="-122"/>
            </a:endParaRPr>
          </a:p>
        </p:txBody>
      </p:sp>
      <p:sp>
        <p:nvSpPr>
          <p:cNvPr id="7" name="矩形 6"/>
          <p:cNvSpPr/>
          <p:nvPr/>
        </p:nvSpPr>
        <p:spPr>
          <a:xfrm>
            <a:off x="179512" y="1052736"/>
            <a:ext cx="8300873" cy="3054682"/>
          </a:xfrm>
          <a:prstGeom prst="rect">
            <a:avLst/>
          </a:prstGeom>
        </p:spPr>
        <p:txBody>
          <a:bodyPr wrap="square">
            <a:spAutoFit/>
          </a:bodyPr>
          <a:lstStyle/>
          <a:p>
            <a:pPr marL="457200" indent="-457200" eaLnBrk="1" hangingPunct="1">
              <a:lnSpc>
                <a:spcPct val="125000"/>
              </a:lnSpc>
              <a:spcBef>
                <a:spcPts val="0"/>
              </a:spcBef>
              <a:buFont typeface="Wingdings" charset="2"/>
              <a:buChar char="Ø"/>
              <a:defRPr/>
            </a:pPr>
            <a:r>
              <a:rPr kumimoji="1" lang="zh-CN" altLang="en-US" sz="2200" dirty="0">
                <a:latin typeface="Comic Sans MS" pitchFamily="2" charset="0"/>
                <a:ea typeface="微软雅黑" pitchFamily="34" charset="-122"/>
                <a:cs typeface="Arial" charset="0"/>
              </a:rPr>
              <a:t>计数器变化规则：</a:t>
            </a:r>
            <a:endParaRPr kumimoji="1" lang="zh-CN" altLang="en-US" sz="2200" dirty="0">
              <a:latin typeface="Comic Sans MS" pitchFamily="2" charset="0"/>
              <a:ea typeface="微软雅黑" pitchFamily="34" charset="-122"/>
              <a:cs typeface="Arial" charset="0"/>
            </a:endParaRPr>
          </a:p>
          <a:p>
            <a:pPr marL="914400" lvl="1" indent="-457200">
              <a:lnSpc>
                <a:spcPct val="125000"/>
              </a:lnSpc>
              <a:spcBef>
                <a:spcPts val="0"/>
              </a:spcBef>
              <a:buFont typeface="Wingdings" charset="2"/>
              <a:buChar char="ü"/>
              <a:defRPr/>
            </a:pPr>
            <a:r>
              <a:rPr kumimoji="1" lang="zh-CN" altLang="en-US" sz="2200" dirty="0">
                <a:latin typeface="Comic Sans MS" pitchFamily="2" charset="0"/>
                <a:ea typeface="微软雅黑" pitchFamily="34" charset="-122"/>
                <a:cs typeface="Arial" charset="0"/>
              </a:rPr>
              <a:t>每组</a:t>
            </a:r>
            <a:r>
              <a:rPr kumimoji="1" lang="en-US" altLang="zh-CN" sz="2200" dirty="0">
                <a:latin typeface="Comic Sans MS" pitchFamily="2" charset="0"/>
                <a:ea typeface="微软雅黑" pitchFamily="34" charset="-122"/>
                <a:cs typeface="Arial" charset="0"/>
              </a:rPr>
              <a:t>4</a:t>
            </a:r>
            <a:r>
              <a:rPr kumimoji="1" lang="zh-CN" altLang="en-US" sz="2200" dirty="0">
                <a:latin typeface="Comic Sans MS" pitchFamily="2" charset="0"/>
                <a:ea typeface="微软雅黑" pitchFamily="34" charset="-122"/>
                <a:cs typeface="Arial" charset="0"/>
              </a:rPr>
              <a:t>槽时，计数器有</a:t>
            </a:r>
            <a:r>
              <a:rPr kumimoji="1" lang="en-US" altLang="zh-CN" sz="2200" dirty="0">
                <a:latin typeface="Comic Sans MS" pitchFamily="2" charset="0"/>
                <a:ea typeface="微软雅黑" pitchFamily="34" charset="-122"/>
                <a:cs typeface="Arial" charset="0"/>
              </a:rPr>
              <a:t>2</a:t>
            </a:r>
            <a:r>
              <a:rPr kumimoji="1" lang="zh-CN" altLang="en-US" sz="2200" dirty="0">
                <a:latin typeface="Comic Sans MS" pitchFamily="2" charset="0"/>
                <a:ea typeface="微软雅黑" pitchFamily="34" charset="-122"/>
                <a:cs typeface="Arial" charset="0"/>
              </a:rPr>
              <a:t>位。计数值越小则说明越被常用。</a:t>
            </a:r>
            <a:endParaRPr kumimoji="1" lang="zh-CN" altLang="en-US" sz="2200" dirty="0">
              <a:latin typeface="Comic Sans MS" pitchFamily="2" charset="0"/>
              <a:ea typeface="微软雅黑" pitchFamily="34" charset="-122"/>
              <a:cs typeface="Arial" charset="0"/>
            </a:endParaRPr>
          </a:p>
          <a:p>
            <a:pPr marL="914400" lvl="1" indent="-457200">
              <a:lnSpc>
                <a:spcPct val="125000"/>
              </a:lnSpc>
              <a:spcBef>
                <a:spcPts val="0"/>
              </a:spcBef>
              <a:buFont typeface="Wingdings" charset="2"/>
              <a:buChar char="ü"/>
              <a:defRPr/>
            </a:pPr>
            <a:r>
              <a:rPr kumimoji="1" lang="zh-CN" altLang="en-US" sz="2200" dirty="0">
                <a:latin typeface="Comic Sans MS" pitchFamily="2" charset="0"/>
                <a:ea typeface="微软雅黑" pitchFamily="34" charset="-122"/>
                <a:cs typeface="Arial" charset="0"/>
              </a:rPr>
              <a:t>命中时，被访问的槽的计数器置</a:t>
            </a:r>
            <a:r>
              <a:rPr kumimoji="1" lang="en-US" altLang="zh-CN" sz="2200" dirty="0">
                <a:latin typeface="Comic Sans MS" pitchFamily="2" charset="0"/>
                <a:ea typeface="微软雅黑" pitchFamily="34" charset="-122"/>
                <a:cs typeface="Arial" charset="0"/>
              </a:rPr>
              <a:t>0</a:t>
            </a:r>
            <a:r>
              <a:rPr kumimoji="1" lang="zh-CN" altLang="en-US" sz="2200" dirty="0">
                <a:latin typeface="Comic Sans MS" pitchFamily="2" charset="0"/>
                <a:ea typeface="微软雅黑" pitchFamily="34" charset="-122"/>
                <a:cs typeface="Arial" charset="0"/>
              </a:rPr>
              <a:t>，比其低的计数器加</a:t>
            </a:r>
            <a:r>
              <a:rPr kumimoji="1" lang="en-US" altLang="zh-CN" sz="2200" dirty="0">
                <a:latin typeface="Comic Sans MS" pitchFamily="2" charset="0"/>
                <a:ea typeface="微软雅黑" pitchFamily="34" charset="-122"/>
                <a:cs typeface="Arial" charset="0"/>
              </a:rPr>
              <a:t>1</a:t>
            </a:r>
            <a:r>
              <a:rPr kumimoji="1" lang="zh-CN" altLang="en-US" sz="2200" dirty="0">
                <a:latin typeface="Comic Sans MS" pitchFamily="2" charset="0"/>
                <a:ea typeface="微软雅黑" pitchFamily="34" charset="-122"/>
                <a:cs typeface="Arial" charset="0"/>
              </a:rPr>
              <a:t>，其余不变。</a:t>
            </a:r>
            <a:endParaRPr kumimoji="1" lang="zh-CN" altLang="en-US" sz="2200" dirty="0">
              <a:latin typeface="Comic Sans MS" pitchFamily="2" charset="0"/>
              <a:ea typeface="微软雅黑" pitchFamily="34" charset="-122"/>
              <a:cs typeface="Arial" charset="0"/>
            </a:endParaRPr>
          </a:p>
          <a:p>
            <a:pPr marL="914400" lvl="1" indent="-457200">
              <a:lnSpc>
                <a:spcPct val="125000"/>
              </a:lnSpc>
              <a:spcBef>
                <a:spcPts val="0"/>
              </a:spcBef>
              <a:buFont typeface="Wingdings" charset="2"/>
              <a:buChar char="ü"/>
              <a:defRPr/>
            </a:pPr>
            <a:r>
              <a:rPr kumimoji="1" lang="zh-CN" altLang="en-US" sz="2200" dirty="0">
                <a:latin typeface="Comic Sans MS" pitchFamily="2" charset="0"/>
                <a:ea typeface="微软雅黑" pitchFamily="34" charset="-122"/>
                <a:cs typeface="Arial" charset="0"/>
              </a:rPr>
              <a:t>未命中且该组未满时，新槽计数器置为</a:t>
            </a:r>
            <a:r>
              <a:rPr kumimoji="1" lang="en-US" altLang="zh-CN" sz="2200" dirty="0">
                <a:latin typeface="Comic Sans MS" pitchFamily="2" charset="0"/>
                <a:ea typeface="微软雅黑" pitchFamily="34" charset="-122"/>
                <a:cs typeface="Arial" charset="0"/>
              </a:rPr>
              <a:t>0</a:t>
            </a:r>
            <a:r>
              <a:rPr kumimoji="1" lang="zh-CN" altLang="en-US" sz="2200" dirty="0">
                <a:latin typeface="Comic Sans MS" pitchFamily="2" charset="0"/>
                <a:ea typeface="微软雅黑" pitchFamily="34" charset="-122"/>
                <a:cs typeface="Arial" charset="0"/>
              </a:rPr>
              <a:t>，其余全加</a:t>
            </a:r>
            <a:r>
              <a:rPr kumimoji="1" lang="en-US" altLang="zh-CN" sz="2200" dirty="0">
                <a:latin typeface="Comic Sans MS" pitchFamily="2" charset="0"/>
                <a:ea typeface="微软雅黑" pitchFamily="34" charset="-122"/>
                <a:cs typeface="Arial" charset="0"/>
              </a:rPr>
              <a:t>1</a:t>
            </a:r>
            <a:r>
              <a:rPr kumimoji="1" lang="zh-CN" altLang="en-US" sz="2200" dirty="0">
                <a:latin typeface="Comic Sans MS" pitchFamily="2" charset="0"/>
                <a:ea typeface="微软雅黑" pitchFamily="34" charset="-122"/>
                <a:cs typeface="Arial" charset="0"/>
              </a:rPr>
              <a:t>。</a:t>
            </a:r>
            <a:endParaRPr kumimoji="1" lang="zh-CN" altLang="en-US" sz="2200" dirty="0">
              <a:latin typeface="Comic Sans MS" pitchFamily="2" charset="0"/>
              <a:ea typeface="微软雅黑" pitchFamily="34" charset="-122"/>
              <a:cs typeface="Arial" charset="0"/>
            </a:endParaRPr>
          </a:p>
          <a:p>
            <a:pPr marL="914400" lvl="1" indent="-457200">
              <a:lnSpc>
                <a:spcPct val="125000"/>
              </a:lnSpc>
              <a:spcBef>
                <a:spcPts val="0"/>
              </a:spcBef>
              <a:buFont typeface="Wingdings" charset="2"/>
              <a:buChar char="ü"/>
              <a:defRPr/>
            </a:pPr>
            <a:r>
              <a:rPr kumimoji="1" lang="zh-CN" altLang="en-US" sz="2200" dirty="0">
                <a:latin typeface="Comic Sans MS" pitchFamily="2" charset="0"/>
                <a:ea typeface="微软雅黑" pitchFamily="34" charset="-122"/>
                <a:cs typeface="Arial" charset="0"/>
              </a:rPr>
              <a:t>未命中且该组已满时，计数值为</a:t>
            </a:r>
            <a:r>
              <a:rPr kumimoji="1" lang="en-US" altLang="zh-CN" sz="2200" dirty="0">
                <a:latin typeface="Comic Sans MS" pitchFamily="2" charset="0"/>
                <a:ea typeface="微软雅黑" pitchFamily="34" charset="-122"/>
                <a:cs typeface="Arial" charset="0"/>
              </a:rPr>
              <a:t>3</a:t>
            </a:r>
            <a:r>
              <a:rPr kumimoji="1" lang="zh-CN" altLang="en-US" sz="2200" dirty="0">
                <a:latin typeface="Comic Sans MS" pitchFamily="2" charset="0"/>
                <a:ea typeface="微软雅黑" pitchFamily="34" charset="-122"/>
                <a:cs typeface="Arial" charset="0"/>
              </a:rPr>
              <a:t>的那一槽中的主存块被淘汰，新槽计数器置为</a:t>
            </a:r>
            <a:r>
              <a:rPr kumimoji="1" lang="en-US" altLang="zh-CN" sz="2200" dirty="0">
                <a:latin typeface="Comic Sans MS" pitchFamily="2" charset="0"/>
                <a:ea typeface="微软雅黑" pitchFamily="34" charset="-122"/>
                <a:cs typeface="Arial" charset="0"/>
              </a:rPr>
              <a:t>0</a:t>
            </a:r>
            <a:r>
              <a:rPr kumimoji="1" lang="zh-CN" altLang="en-US" sz="2200" dirty="0">
                <a:latin typeface="Comic Sans MS" pitchFamily="2" charset="0"/>
                <a:ea typeface="微软雅黑" pitchFamily="34" charset="-122"/>
                <a:cs typeface="Arial" charset="0"/>
              </a:rPr>
              <a:t>，其余加</a:t>
            </a:r>
            <a:r>
              <a:rPr kumimoji="1" lang="en-US" altLang="zh-CN" sz="2200" dirty="0">
                <a:latin typeface="Comic Sans MS" pitchFamily="2" charset="0"/>
                <a:ea typeface="微软雅黑" pitchFamily="34" charset="-122"/>
                <a:cs typeface="Arial" charset="0"/>
              </a:rPr>
              <a:t>1</a:t>
            </a:r>
            <a:r>
              <a:rPr kumimoji="1" lang="zh-CN" altLang="en-US" sz="2200" dirty="0">
                <a:latin typeface="Comic Sans MS" pitchFamily="2" charset="0"/>
                <a:ea typeface="微软雅黑" pitchFamily="34" charset="-122"/>
                <a:cs typeface="Arial" charset="0"/>
              </a:rPr>
              <a:t>。</a:t>
            </a:r>
            <a:endParaRPr kumimoji="1" lang="zh-CN" altLang="en-US" sz="2200" dirty="0">
              <a:latin typeface="Comic Sans MS" pitchFamily="2" charset="0"/>
              <a:ea typeface="微软雅黑" pitchFamily="34" charset="-122"/>
              <a:cs typeface="Arial" charset="0"/>
            </a:endParaRPr>
          </a:p>
        </p:txBody>
      </p:sp>
      <p:sp>
        <p:nvSpPr>
          <p:cNvPr id="10" name="Rectangle 4"/>
          <p:cNvSpPr>
            <a:spLocks noChangeArrowheads="1"/>
          </p:cNvSpPr>
          <p:nvPr/>
        </p:nvSpPr>
        <p:spPr bwMode="auto">
          <a:xfrm>
            <a:off x="608781" y="4605362"/>
            <a:ext cx="7851775" cy="1598612"/>
          </a:xfrm>
          <a:prstGeom prst="rect">
            <a:avLst/>
          </a:prstGeom>
          <a:noFill/>
          <a:ln w="9525">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endParaRPr lang="zh-CN" altLang="en-US"/>
          </a:p>
        </p:txBody>
      </p:sp>
      <p:sp>
        <p:nvSpPr>
          <p:cNvPr id="11" name="Text Box 5"/>
          <p:cNvSpPr txBox="1">
            <a:spLocks noChangeArrowheads="1"/>
          </p:cNvSpPr>
          <p:nvPr/>
        </p:nvSpPr>
        <p:spPr bwMode="auto">
          <a:xfrm>
            <a:off x="515119" y="4119587"/>
            <a:ext cx="8161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  1      2      3      4      1      2     5      1      2      3      4      5   </a:t>
            </a:r>
            <a:endParaRPr lang="zh-CN" altLang="en-US" sz="2400" b="0" i="0">
              <a:solidFill>
                <a:schemeClr val="tx1"/>
              </a:solidFill>
              <a:ea typeface="宋体" charset="-122"/>
            </a:endParaRPr>
          </a:p>
        </p:txBody>
      </p:sp>
      <p:sp>
        <p:nvSpPr>
          <p:cNvPr id="12" name="Line 6"/>
          <p:cNvSpPr>
            <a:spLocks noChangeShapeType="1"/>
          </p:cNvSpPr>
          <p:nvPr/>
        </p:nvSpPr>
        <p:spPr bwMode="auto">
          <a:xfrm>
            <a:off x="608781" y="5087962"/>
            <a:ext cx="7850188"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 name="Line 7"/>
          <p:cNvSpPr>
            <a:spLocks noChangeShapeType="1"/>
          </p:cNvSpPr>
          <p:nvPr/>
        </p:nvSpPr>
        <p:spPr bwMode="auto">
          <a:xfrm>
            <a:off x="596081" y="5430862"/>
            <a:ext cx="7891463"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Line 8"/>
          <p:cNvSpPr>
            <a:spLocks noChangeShapeType="1"/>
          </p:cNvSpPr>
          <p:nvPr/>
        </p:nvSpPr>
        <p:spPr bwMode="auto">
          <a:xfrm>
            <a:off x="608781" y="5811862"/>
            <a:ext cx="7837488" cy="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Line 9"/>
          <p:cNvSpPr>
            <a:spLocks noChangeShapeType="1"/>
          </p:cNvSpPr>
          <p:nvPr/>
        </p:nvSpPr>
        <p:spPr bwMode="auto">
          <a:xfrm flipH="1">
            <a:off x="1207269" y="4603774"/>
            <a:ext cx="12700" cy="1614488"/>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Line 10"/>
          <p:cNvSpPr>
            <a:spLocks noChangeShapeType="1"/>
          </p:cNvSpPr>
          <p:nvPr/>
        </p:nvSpPr>
        <p:spPr bwMode="auto">
          <a:xfrm>
            <a:off x="889769" y="4603774"/>
            <a:ext cx="0" cy="1601788"/>
          </a:xfrm>
          <a:prstGeom prst="line">
            <a:avLst/>
          </a:prstGeom>
          <a:noFill/>
          <a:ln w="9525" cap="rnd">
            <a:solidFill>
              <a:srgbClr val="8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Text Box 11"/>
          <p:cNvSpPr txBox="1">
            <a:spLocks noChangeArrowheads="1"/>
          </p:cNvSpPr>
          <p:nvPr/>
        </p:nvSpPr>
        <p:spPr bwMode="auto">
          <a:xfrm>
            <a:off x="8214494" y="469902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5</a:t>
            </a:r>
            <a:endParaRPr lang="zh-CN" altLang="en-US" sz="2400" b="0" i="0">
              <a:solidFill>
                <a:schemeClr val="tx1"/>
              </a:solidFill>
              <a:ea typeface="宋体" charset="-122"/>
            </a:endParaRPr>
          </a:p>
        </p:txBody>
      </p:sp>
      <p:sp>
        <p:nvSpPr>
          <p:cNvPr id="18" name="Text Box 12"/>
          <p:cNvSpPr txBox="1">
            <a:spLocks noChangeArrowheads="1"/>
          </p:cNvSpPr>
          <p:nvPr/>
        </p:nvSpPr>
        <p:spPr bwMode="auto">
          <a:xfrm>
            <a:off x="8214494" y="508796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19" name="Text Box 13"/>
          <p:cNvSpPr txBox="1">
            <a:spLocks noChangeArrowheads="1"/>
          </p:cNvSpPr>
          <p:nvPr/>
        </p:nvSpPr>
        <p:spPr bwMode="auto">
          <a:xfrm>
            <a:off x="8227194" y="545308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20" name="Text Box 14"/>
          <p:cNvSpPr txBox="1">
            <a:spLocks noChangeArrowheads="1"/>
          </p:cNvSpPr>
          <p:nvPr/>
        </p:nvSpPr>
        <p:spPr bwMode="auto">
          <a:xfrm>
            <a:off x="8212906" y="5807099"/>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21" name="Line 15"/>
          <p:cNvSpPr>
            <a:spLocks noChangeShapeType="1"/>
          </p:cNvSpPr>
          <p:nvPr/>
        </p:nvSpPr>
        <p:spPr bwMode="auto">
          <a:xfrm flipH="1">
            <a:off x="1867669" y="4603774"/>
            <a:ext cx="0" cy="160020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Line 16"/>
          <p:cNvSpPr>
            <a:spLocks noChangeShapeType="1"/>
          </p:cNvSpPr>
          <p:nvPr/>
        </p:nvSpPr>
        <p:spPr bwMode="auto">
          <a:xfrm>
            <a:off x="1537469" y="4616474"/>
            <a:ext cx="0" cy="1601788"/>
          </a:xfrm>
          <a:prstGeom prst="line">
            <a:avLst/>
          </a:prstGeom>
          <a:noFill/>
          <a:ln w="9525" cap="rnd">
            <a:solidFill>
              <a:srgbClr val="8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 name="Line 17"/>
          <p:cNvSpPr>
            <a:spLocks noChangeShapeType="1"/>
          </p:cNvSpPr>
          <p:nvPr/>
        </p:nvSpPr>
        <p:spPr bwMode="auto">
          <a:xfrm flipH="1">
            <a:off x="2551881" y="4622824"/>
            <a:ext cx="12700" cy="1614488"/>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Line 18"/>
          <p:cNvSpPr>
            <a:spLocks noChangeShapeType="1"/>
          </p:cNvSpPr>
          <p:nvPr/>
        </p:nvSpPr>
        <p:spPr bwMode="auto">
          <a:xfrm>
            <a:off x="2234381" y="4622824"/>
            <a:ext cx="0" cy="1601788"/>
          </a:xfrm>
          <a:prstGeom prst="line">
            <a:avLst/>
          </a:prstGeom>
          <a:noFill/>
          <a:ln w="9525" cap="rnd">
            <a:solidFill>
              <a:srgbClr val="8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Line 19"/>
          <p:cNvSpPr>
            <a:spLocks noChangeShapeType="1"/>
          </p:cNvSpPr>
          <p:nvPr/>
        </p:nvSpPr>
        <p:spPr bwMode="auto">
          <a:xfrm flipH="1">
            <a:off x="3212281" y="4622824"/>
            <a:ext cx="0" cy="160020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Line 20"/>
          <p:cNvSpPr>
            <a:spLocks noChangeShapeType="1"/>
          </p:cNvSpPr>
          <p:nvPr/>
        </p:nvSpPr>
        <p:spPr bwMode="auto">
          <a:xfrm>
            <a:off x="2882081" y="4635524"/>
            <a:ext cx="0" cy="1601788"/>
          </a:xfrm>
          <a:prstGeom prst="line">
            <a:avLst/>
          </a:prstGeom>
          <a:noFill/>
          <a:ln w="9525" cap="rnd">
            <a:solidFill>
              <a:srgbClr val="8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Line 21"/>
          <p:cNvSpPr>
            <a:spLocks noChangeShapeType="1"/>
          </p:cNvSpPr>
          <p:nvPr/>
        </p:nvSpPr>
        <p:spPr bwMode="auto">
          <a:xfrm flipH="1">
            <a:off x="3885381" y="4597424"/>
            <a:ext cx="0" cy="1614488"/>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Line 22"/>
          <p:cNvSpPr>
            <a:spLocks noChangeShapeType="1"/>
          </p:cNvSpPr>
          <p:nvPr/>
        </p:nvSpPr>
        <p:spPr bwMode="auto">
          <a:xfrm>
            <a:off x="3555181" y="4597424"/>
            <a:ext cx="0" cy="1601788"/>
          </a:xfrm>
          <a:prstGeom prst="line">
            <a:avLst/>
          </a:prstGeom>
          <a:noFill/>
          <a:ln w="9525" cap="rnd">
            <a:solidFill>
              <a:srgbClr val="8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Line 23"/>
          <p:cNvSpPr>
            <a:spLocks noChangeShapeType="1"/>
          </p:cNvSpPr>
          <p:nvPr/>
        </p:nvSpPr>
        <p:spPr bwMode="auto">
          <a:xfrm flipH="1">
            <a:off x="4533081" y="4597424"/>
            <a:ext cx="0" cy="160020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Line 24"/>
          <p:cNvSpPr>
            <a:spLocks noChangeShapeType="1"/>
          </p:cNvSpPr>
          <p:nvPr/>
        </p:nvSpPr>
        <p:spPr bwMode="auto">
          <a:xfrm>
            <a:off x="4202881" y="4610124"/>
            <a:ext cx="0" cy="1601788"/>
          </a:xfrm>
          <a:prstGeom prst="line">
            <a:avLst/>
          </a:prstGeom>
          <a:noFill/>
          <a:ln w="9525" cap="rnd">
            <a:solidFill>
              <a:srgbClr val="8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25"/>
          <p:cNvSpPr>
            <a:spLocks noChangeShapeType="1"/>
          </p:cNvSpPr>
          <p:nvPr/>
        </p:nvSpPr>
        <p:spPr bwMode="auto">
          <a:xfrm flipH="1">
            <a:off x="5164906" y="4608537"/>
            <a:ext cx="0" cy="1628775"/>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Line 26"/>
          <p:cNvSpPr>
            <a:spLocks noChangeShapeType="1"/>
          </p:cNvSpPr>
          <p:nvPr/>
        </p:nvSpPr>
        <p:spPr bwMode="auto">
          <a:xfrm>
            <a:off x="4834706" y="4608537"/>
            <a:ext cx="0" cy="1601787"/>
          </a:xfrm>
          <a:prstGeom prst="line">
            <a:avLst/>
          </a:prstGeom>
          <a:noFill/>
          <a:ln w="9525" cap="rnd">
            <a:solidFill>
              <a:srgbClr val="8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27"/>
          <p:cNvSpPr>
            <a:spLocks noChangeShapeType="1"/>
          </p:cNvSpPr>
          <p:nvPr/>
        </p:nvSpPr>
        <p:spPr bwMode="auto">
          <a:xfrm flipH="1">
            <a:off x="5812606" y="4608537"/>
            <a:ext cx="0" cy="160020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28"/>
          <p:cNvSpPr>
            <a:spLocks noChangeShapeType="1"/>
          </p:cNvSpPr>
          <p:nvPr/>
        </p:nvSpPr>
        <p:spPr bwMode="auto">
          <a:xfrm>
            <a:off x="5482406" y="4621237"/>
            <a:ext cx="0" cy="1601787"/>
          </a:xfrm>
          <a:prstGeom prst="line">
            <a:avLst/>
          </a:prstGeom>
          <a:noFill/>
          <a:ln w="9525" cap="rnd">
            <a:solidFill>
              <a:srgbClr val="8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 name="Line 29"/>
          <p:cNvSpPr>
            <a:spLocks noChangeShapeType="1"/>
          </p:cNvSpPr>
          <p:nvPr/>
        </p:nvSpPr>
        <p:spPr bwMode="auto">
          <a:xfrm>
            <a:off x="6509519" y="4602187"/>
            <a:ext cx="1587" cy="1614487"/>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 name="Line 30"/>
          <p:cNvSpPr>
            <a:spLocks noChangeShapeType="1"/>
          </p:cNvSpPr>
          <p:nvPr/>
        </p:nvSpPr>
        <p:spPr bwMode="auto">
          <a:xfrm>
            <a:off x="6179319" y="4627587"/>
            <a:ext cx="0" cy="1601787"/>
          </a:xfrm>
          <a:prstGeom prst="line">
            <a:avLst/>
          </a:prstGeom>
          <a:noFill/>
          <a:ln w="9525" cap="rnd">
            <a:solidFill>
              <a:srgbClr val="8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 name="Line 31"/>
          <p:cNvSpPr>
            <a:spLocks noChangeShapeType="1"/>
          </p:cNvSpPr>
          <p:nvPr/>
        </p:nvSpPr>
        <p:spPr bwMode="auto">
          <a:xfrm flipH="1">
            <a:off x="7157219" y="4602187"/>
            <a:ext cx="0" cy="1600200"/>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 name="Line 32"/>
          <p:cNvSpPr>
            <a:spLocks noChangeShapeType="1"/>
          </p:cNvSpPr>
          <p:nvPr/>
        </p:nvSpPr>
        <p:spPr bwMode="auto">
          <a:xfrm>
            <a:off x="6827019" y="4614887"/>
            <a:ext cx="0" cy="1601787"/>
          </a:xfrm>
          <a:prstGeom prst="line">
            <a:avLst/>
          </a:prstGeom>
          <a:noFill/>
          <a:ln w="9525" cap="rnd">
            <a:solidFill>
              <a:srgbClr val="8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 name="Line 33"/>
          <p:cNvSpPr>
            <a:spLocks noChangeShapeType="1"/>
          </p:cNvSpPr>
          <p:nvPr/>
        </p:nvSpPr>
        <p:spPr bwMode="auto">
          <a:xfrm flipH="1">
            <a:off x="7830319" y="4602187"/>
            <a:ext cx="0" cy="1614487"/>
          </a:xfrm>
          <a:prstGeom prst="line">
            <a:avLst/>
          </a:prstGeom>
          <a:noFill/>
          <a:ln w="9525">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 name="Line 34"/>
          <p:cNvSpPr>
            <a:spLocks noChangeShapeType="1"/>
          </p:cNvSpPr>
          <p:nvPr/>
        </p:nvSpPr>
        <p:spPr bwMode="auto">
          <a:xfrm>
            <a:off x="7500119" y="4602187"/>
            <a:ext cx="0" cy="1601787"/>
          </a:xfrm>
          <a:prstGeom prst="line">
            <a:avLst/>
          </a:prstGeom>
          <a:noFill/>
          <a:ln w="9525" cap="rnd">
            <a:solidFill>
              <a:srgbClr val="8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 name="Line 35"/>
          <p:cNvSpPr>
            <a:spLocks noChangeShapeType="1"/>
          </p:cNvSpPr>
          <p:nvPr/>
        </p:nvSpPr>
        <p:spPr bwMode="auto">
          <a:xfrm>
            <a:off x="8163694" y="4606949"/>
            <a:ext cx="0" cy="1601788"/>
          </a:xfrm>
          <a:prstGeom prst="line">
            <a:avLst/>
          </a:prstGeom>
          <a:noFill/>
          <a:ln w="9525" cap="rnd">
            <a:solidFill>
              <a:srgbClr val="8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 name="Text Box 36"/>
          <p:cNvSpPr txBox="1">
            <a:spLocks noChangeArrowheads="1"/>
          </p:cNvSpPr>
          <p:nvPr/>
        </p:nvSpPr>
        <p:spPr bwMode="auto">
          <a:xfrm>
            <a:off x="7893819" y="470061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0</a:t>
            </a:r>
            <a:endParaRPr lang="zh-CN" altLang="en-US" sz="2400" b="0" i="0">
              <a:solidFill>
                <a:schemeClr val="hlink"/>
              </a:solidFill>
              <a:ea typeface="宋体" charset="-122"/>
            </a:endParaRPr>
          </a:p>
        </p:txBody>
      </p:sp>
      <p:sp>
        <p:nvSpPr>
          <p:cNvPr id="43" name="Text Box 37"/>
          <p:cNvSpPr txBox="1">
            <a:spLocks noChangeArrowheads="1"/>
          </p:cNvSpPr>
          <p:nvPr/>
        </p:nvSpPr>
        <p:spPr bwMode="auto">
          <a:xfrm>
            <a:off x="7893819" y="508954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3</a:t>
            </a:r>
            <a:endParaRPr lang="zh-CN" altLang="en-US" sz="2400" b="0" i="0">
              <a:solidFill>
                <a:schemeClr val="hlink"/>
              </a:solidFill>
              <a:ea typeface="宋体" charset="-122"/>
            </a:endParaRPr>
          </a:p>
        </p:txBody>
      </p:sp>
      <p:sp>
        <p:nvSpPr>
          <p:cNvPr id="44" name="Text Box 38"/>
          <p:cNvSpPr txBox="1">
            <a:spLocks noChangeArrowheads="1"/>
          </p:cNvSpPr>
          <p:nvPr/>
        </p:nvSpPr>
        <p:spPr bwMode="auto">
          <a:xfrm>
            <a:off x="7906519" y="545467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2</a:t>
            </a:r>
            <a:endParaRPr lang="zh-CN" altLang="en-US" sz="2400" b="0" i="0">
              <a:solidFill>
                <a:schemeClr val="hlink"/>
              </a:solidFill>
              <a:ea typeface="宋体" charset="-122"/>
            </a:endParaRPr>
          </a:p>
        </p:txBody>
      </p:sp>
      <p:sp>
        <p:nvSpPr>
          <p:cNvPr id="45" name="Text Box 39"/>
          <p:cNvSpPr txBox="1">
            <a:spLocks noChangeArrowheads="1"/>
          </p:cNvSpPr>
          <p:nvPr/>
        </p:nvSpPr>
        <p:spPr bwMode="auto">
          <a:xfrm>
            <a:off x="7892231" y="5808687"/>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1</a:t>
            </a:r>
            <a:endParaRPr lang="zh-CN" altLang="en-US" sz="2400" b="0" i="0">
              <a:solidFill>
                <a:schemeClr val="hlink"/>
              </a:solidFill>
              <a:ea typeface="宋体" charset="-122"/>
            </a:endParaRPr>
          </a:p>
        </p:txBody>
      </p:sp>
      <p:sp>
        <p:nvSpPr>
          <p:cNvPr id="46" name="Text Box 40"/>
          <p:cNvSpPr txBox="1">
            <a:spLocks noChangeArrowheads="1"/>
          </p:cNvSpPr>
          <p:nvPr/>
        </p:nvSpPr>
        <p:spPr bwMode="auto">
          <a:xfrm>
            <a:off x="7577906" y="469902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47" name="Text Box 41"/>
          <p:cNvSpPr txBox="1">
            <a:spLocks noChangeArrowheads="1"/>
          </p:cNvSpPr>
          <p:nvPr/>
        </p:nvSpPr>
        <p:spPr bwMode="auto">
          <a:xfrm>
            <a:off x="7577906" y="508796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48" name="Text Box 42"/>
          <p:cNvSpPr txBox="1">
            <a:spLocks noChangeArrowheads="1"/>
          </p:cNvSpPr>
          <p:nvPr/>
        </p:nvSpPr>
        <p:spPr bwMode="auto">
          <a:xfrm>
            <a:off x="7590606" y="545308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49" name="Text Box 43"/>
          <p:cNvSpPr txBox="1">
            <a:spLocks noChangeArrowheads="1"/>
          </p:cNvSpPr>
          <p:nvPr/>
        </p:nvSpPr>
        <p:spPr bwMode="auto">
          <a:xfrm>
            <a:off x="7576319" y="5807099"/>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50" name="Text Box 44"/>
          <p:cNvSpPr txBox="1">
            <a:spLocks noChangeArrowheads="1"/>
          </p:cNvSpPr>
          <p:nvPr/>
        </p:nvSpPr>
        <p:spPr bwMode="auto">
          <a:xfrm>
            <a:off x="7257231" y="470061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3</a:t>
            </a:r>
            <a:endParaRPr lang="zh-CN" altLang="en-US" sz="2400" b="0" i="0">
              <a:solidFill>
                <a:schemeClr val="hlink"/>
              </a:solidFill>
              <a:ea typeface="宋体" charset="-122"/>
            </a:endParaRPr>
          </a:p>
        </p:txBody>
      </p:sp>
      <p:sp>
        <p:nvSpPr>
          <p:cNvPr id="51" name="Text Box 45"/>
          <p:cNvSpPr txBox="1">
            <a:spLocks noChangeArrowheads="1"/>
          </p:cNvSpPr>
          <p:nvPr/>
        </p:nvSpPr>
        <p:spPr bwMode="auto">
          <a:xfrm>
            <a:off x="7257231" y="508954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2</a:t>
            </a:r>
            <a:endParaRPr lang="zh-CN" altLang="en-US" sz="2400" b="0" i="0">
              <a:solidFill>
                <a:schemeClr val="hlink"/>
              </a:solidFill>
              <a:ea typeface="宋体" charset="-122"/>
            </a:endParaRPr>
          </a:p>
        </p:txBody>
      </p:sp>
      <p:sp>
        <p:nvSpPr>
          <p:cNvPr id="52" name="Text Box 46"/>
          <p:cNvSpPr txBox="1">
            <a:spLocks noChangeArrowheads="1"/>
          </p:cNvSpPr>
          <p:nvPr/>
        </p:nvSpPr>
        <p:spPr bwMode="auto">
          <a:xfrm>
            <a:off x="7269931" y="545467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0</a:t>
            </a:r>
            <a:endParaRPr lang="zh-CN" altLang="en-US" sz="2400" b="0" i="0">
              <a:solidFill>
                <a:schemeClr val="hlink"/>
              </a:solidFill>
              <a:ea typeface="宋体" charset="-122"/>
            </a:endParaRPr>
          </a:p>
        </p:txBody>
      </p:sp>
      <p:sp>
        <p:nvSpPr>
          <p:cNvPr id="53" name="Text Box 47"/>
          <p:cNvSpPr txBox="1">
            <a:spLocks noChangeArrowheads="1"/>
          </p:cNvSpPr>
          <p:nvPr/>
        </p:nvSpPr>
        <p:spPr bwMode="auto">
          <a:xfrm>
            <a:off x="7255644" y="5808687"/>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1</a:t>
            </a:r>
            <a:endParaRPr lang="zh-CN" altLang="en-US" sz="2400" b="0" i="0">
              <a:solidFill>
                <a:schemeClr val="hlink"/>
              </a:solidFill>
              <a:ea typeface="宋体" charset="-122"/>
            </a:endParaRPr>
          </a:p>
        </p:txBody>
      </p:sp>
      <p:sp>
        <p:nvSpPr>
          <p:cNvPr id="54" name="Text Box 48"/>
          <p:cNvSpPr txBox="1">
            <a:spLocks noChangeArrowheads="1"/>
          </p:cNvSpPr>
          <p:nvPr/>
        </p:nvSpPr>
        <p:spPr bwMode="auto">
          <a:xfrm>
            <a:off x="6904806" y="469902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55" name="Text Box 49"/>
          <p:cNvSpPr txBox="1">
            <a:spLocks noChangeArrowheads="1"/>
          </p:cNvSpPr>
          <p:nvPr/>
        </p:nvSpPr>
        <p:spPr bwMode="auto">
          <a:xfrm>
            <a:off x="6904806" y="508796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56" name="Text Box 50"/>
          <p:cNvSpPr txBox="1">
            <a:spLocks noChangeArrowheads="1"/>
          </p:cNvSpPr>
          <p:nvPr/>
        </p:nvSpPr>
        <p:spPr bwMode="auto">
          <a:xfrm>
            <a:off x="6917506" y="545308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5</a:t>
            </a:r>
            <a:endParaRPr lang="zh-CN" altLang="en-US" sz="2400" b="0" i="0">
              <a:solidFill>
                <a:schemeClr val="tx1"/>
              </a:solidFill>
              <a:ea typeface="宋体" charset="-122"/>
            </a:endParaRPr>
          </a:p>
        </p:txBody>
      </p:sp>
      <p:sp>
        <p:nvSpPr>
          <p:cNvPr id="57" name="Text Box 51"/>
          <p:cNvSpPr txBox="1">
            <a:spLocks noChangeArrowheads="1"/>
          </p:cNvSpPr>
          <p:nvPr/>
        </p:nvSpPr>
        <p:spPr bwMode="auto">
          <a:xfrm>
            <a:off x="6903219" y="5807099"/>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58" name="Text Box 52"/>
          <p:cNvSpPr txBox="1">
            <a:spLocks noChangeArrowheads="1"/>
          </p:cNvSpPr>
          <p:nvPr/>
        </p:nvSpPr>
        <p:spPr bwMode="auto">
          <a:xfrm>
            <a:off x="6584131" y="470061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2</a:t>
            </a:r>
            <a:endParaRPr lang="zh-CN" altLang="en-US" sz="2400" b="0" i="0">
              <a:solidFill>
                <a:schemeClr val="hlink"/>
              </a:solidFill>
              <a:ea typeface="宋体" charset="-122"/>
            </a:endParaRPr>
          </a:p>
        </p:txBody>
      </p:sp>
      <p:sp>
        <p:nvSpPr>
          <p:cNvPr id="59" name="Text Box 53"/>
          <p:cNvSpPr txBox="1">
            <a:spLocks noChangeArrowheads="1"/>
          </p:cNvSpPr>
          <p:nvPr/>
        </p:nvSpPr>
        <p:spPr bwMode="auto">
          <a:xfrm>
            <a:off x="6584131" y="508954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1</a:t>
            </a:r>
            <a:endParaRPr lang="zh-CN" altLang="en-US" sz="2400" b="0" i="0">
              <a:solidFill>
                <a:schemeClr val="hlink"/>
              </a:solidFill>
              <a:ea typeface="宋体" charset="-122"/>
            </a:endParaRPr>
          </a:p>
        </p:txBody>
      </p:sp>
      <p:sp>
        <p:nvSpPr>
          <p:cNvPr id="60" name="Text Box 54"/>
          <p:cNvSpPr txBox="1">
            <a:spLocks noChangeArrowheads="1"/>
          </p:cNvSpPr>
          <p:nvPr/>
        </p:nvSpPr>
        <p:spPr bwMode="auto">
          <a:xfrm>
            <a:off x="6596831" y="545467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3</a:t>
            </a:r>
            <a:endParaRPr lang="zh-CN" altLang="en-US" sz="2400" b="0" i="0">
              <a:solidFill>
                <a:schemeClr val="hlink"/>
              </a:solidFill>
              <a:ea typeface="宋体" charset="-122"/>
            </a:endParaRPr>
          </a:p>
        </p:txBody>
      </p:sp>
      <p:sp>
        <p:nvSpPr>
          <p:cNvPr id="61" name="Text Box 55"/>
          <p:cNvSpPr txBox="1">
            <a:spLocks noChangeArrowheads="1"/>
          </p:cNvSpPr>
          <p:nvPr/>
        </p:nvSpPr>
        <p:spPr bwMode="auto">
          <a:xfrm>
            <a:off x="6582544" y="5808687"/>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0</a:t>
            </a:r>
            <a:endParaRPr lang="zh-CN" altLang="en-US" sz="2400" b="0" i="0">
              <a:solidFill>
                <a:schemeClr val="hlink"/>
              </a:solidFill>
              <a:ea typeface="宋体" charset="-122"/>
            </a:endParaRPr>
          </a:p>
        </p:txBody>
      </p:sp>
      <p:sp>
        <p:nvSpPr>
          <p:cNvPr id="62" name="Text Box 56"/>
          <p:cNvSpPr txBox="1">
            <a:spLocks noChangeArrowheads="1"/>
          </p:cNvSpPr>
          <p:nvPr/>
        </p:nvSpPr>
        <p:spPr bwMode="auto">
          <a:xfrm>
            <a:off x="6257106" y="4711724"/>
            <a:ext cx="1873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63" name="Text Box 57"/>
          <p:cNvSpPr txBox="1">
            <a:spLocks noChangeArrowheads="1"/>
          </p:cNvSpPr>
          <p:nvPr/>
        </p:nvSpPr>
        <p:spPr bwMode="auto">
          <a:xfrm>
            <a:off x="6257106" y="510066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64" name="Text Box 58"/>
          <p:cNvSpPr txBox="1">
            <a:spLocks noChangeArrowheads="1"/>
          </p:cNvSpPr>
          <p:nvPr/>
        </p:nvSpPr>
        <p:spPr bwMode="auto">
          <a:xfrm>
            <a:off x="6269806" y="546578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5</a:t>
            </a:r>
            <a:endParaRPr lang="zh-CN" altLang="en-US" sz="2400" b="0" i="0">
              <a:solidFill>
                <a:schemeClr val="tx1"/>
              </a:solidFill>
              <a:ea typeface="宋体" charset="-122"/>
            </a:endParaRPr>
          </a:p>
        </p:txBody>
      </p:sp>
      <p:sp>
        <p:nvSpPr>
          <p:cNvPr id="65" name="Text Box 59"/>
          <p:cNvSpPr txBox="1">
            <a:spLocks noChangeArrowheads="1"/>
          </p:cNvSpPr>
          <p:nvPr/>
        </p:nvSpPr>
        <p:spPr bwMode="auto">
          <a:xfrm>
            <a:off x="6255519" y="5819799"/>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66" name="Text Box 60"/>
          <p:cNvSpPr txBox="1">
            <a:spLocks noChangeArrowheads="1"/>
          </p:cNvSpPr>
          <p:nvPr/>
        </p:nvSpPr>
        <p:spPr bwMode="auto">
          <a:xfrm>
            <a:off x="5936431" y="471331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1</a:t>
            </a:r>
            <a:endParaRPr lang="zh-CN" altLang="en-US" sz="2400" b="0" i="0">
              <a:solidFill>
                <a:schemeClr val="hlink"/>
              </a:solidFill>
              <a:ea typeface="宋体" charset="-122"/>
            </a:endParaRPr>
          </a:p>
        </p:txBody>
      </p:sp>
      <p:sp>
        <p:nvSpPr>
          <p:cNvPr id="67" name="Text Box 61"/>
          <p:cNvSpPr txBox="1">
            <a:spLocks noChangeArrowheads="1"/>
          </p:cNvSpPr>
          <p:nvPr/>
        </p:nvSpPr>
        <p:spPr bwMode="auto">
          <a:xfrm>
            <a:off x="5936431" y="510224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0</a:t>
            </a:r>
            <a:endParaRPr lang="zh-CN" altLang="en-US" sz="2400" b="0" i="0">
              <a:solidFill>
                <a:schemeClr val="hlink"/>
              </a:solidFill>
              <a:ea typeface="宋体" charset="-122"/>
            </a:endParaRPr>
          </a:p>
        </p:txBody>
      </p:sp>
      <p:sp>
        <p:nvSpPr>
          <p:cNvPr id="68" name="Text Box 62"/>
          <p:cNvSpPr txBox="1">
            <a:spLocks noChangeArrowheads="1"/>
          </p:cNvSpPr>
          <p:nvPr/>
        </p:nvSpPr>
        <p:spPr bwMode="auto">
          <a:xfrm>
            <a:off x="5949131" y="546737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2</a:t>
            </a:r>
            <a:endParaRPr lang="zh-CN" altLang="en-US" sz="2400" b="0" i="0">
              <a:solidFill>
                <a:schemeClr val="hlink"/>
              </a:solidFill>
              <a:ea typeface="宋体" charset="-122"/>
            </a:endParaRPr>
          </a:p>
        </p:txBody>
      </p:sp>
      <p:sp>
        <p:nvSpPr>
          <p:cNvPr id="69" name="Text Box 63"/>
          <p:cNvSpPr txBox="1">
            <a:spLocks noChangeArrowheads="1"/>
          </p:cNvSpPr>
          <p:nvPr/>
        </p:nvSpPr>
        <p:spPr bwMode="auto">
          <a:xfrm>
            <a:off x="5934844" y="5821387"/>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3</a:t>
            </a:r>
            <a:endParaRPr lang="zh-CN" altLang="en-US" sz="2400" b="0" i="0">
              <a:solidFill>
                <a:schemeClr val="hlink"/>
              </a:solidFill>
              <a:ea typeface="宋体" charset="-122"/>
            </a:endParaRPr>
          </a:p>
        </p:txBody>
      </p:sp>
      <p:sp>
        <p:nvSpPr>
          <p:cNvPr id="70" name="Text Box 64"/>
          <p:cNvSpPr txBox="1">
            <a:spLocks noChangeArrowheads="1"/>
          </p:cNvSpPr>
          <p:nvPr/>
        </p:nvSpPr>
        <p:spPr bwMode="auto">
          <a:xfrm>
            <a:off x="5571306" y="470061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71" name="Text Box 65"/>
          <p:cNvSpPr txBox="1">
            <a:spLocks noChangeArrowheads="1"/>
          </p:cNvSpPr>
          <p:nvPr/>
        </p:nvSpPr>
        <p:spPr bwMode="auto">
          <a:xfrm>
            <a:off x="5571306" y="508954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72" name="Text Box 66"/>
          <p:cNvSpPr txBox="1">
            <a:spLocks noChangeArrowheads="1"/>
          </p:cNvSpPr>
          <p:nvPr/>
        </p:nvSpPr>
        <p:spPr bwMode="auto">
          <a:xfrm>
            <a:off x="5584006" y="545467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5</a:t>
            </a:r>
            <a:endParaRPr lang="zh-CN" altLang="en-US" sz="2400" b="0" i="0">
              <a:solidFill>
                <a:schemeClr val="tx1"/>
              </a:solidFill>
              <a:ea typeface="宋体" charset="-122"/>
            </a:endParaRPr>
          </a:p>
        </p:txBody>
      </p:sp>
      <p:sp>
        <p:nvSpPr>
          <p:cNvPr id="73" name="Text Box 67"/>
          <p:cNvSpPr txBox="1">
            <a:spLocks noChangeArrowheads="1"/>
          </p:cNvSpPr>
          <p:nvPr/>
        </p:nvSpPr>
        <p:spPr bwMode="auto">
          <a:xfrm>
            <a:off x="5569719" y="5808687"/>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74" name="Text Box 68"/>
          <p:cNvSpPr txBox="1">
            <a:spLocks noChangeArrowheads="1"/>
          </p:cNvSpPr>
          <p:nvPr/>
        </p:nvSpPr>
        <p:spPr bwMode="auto">
          <a:xfrm>
            <a:off x="5250631" y="470219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0</a:t>
            </a:r>
            <a:endParaRPr lang="zh-CN" altLang="en-US" sz="2400" b="0" i="0">
              <a:solidFill>
                <a:schemeClr val="hlink"/>
              </a:solidFill>
              <a:ea typeface="宋体" charset="-122"/>
            </a:endParaRPr>
          </a:p>
        </p:txBody>
      </p:sp>
      <p:sp>
        <p:nvSpPr>
          <p:cNvPr id="75" name="Text Box 69"/>
          <p:cNvSpPr txBox="1">
            <a:spLocks noChangeArrowheads="1"/>
          </p:cNvSpPr>
          <p:nvPr/>
        </p:nvSpPr>
        <p:spPr bwMode="auto">
          <a:xfrm>
            <a:off x="5250631" y="509113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2</a:t>
            </a:r>
            <a:endParaRPr lang="zh-CN" altLang="en-US" sz="2400" b="0" i="0">
              <a:solidFill>
                <a:schemeClr val="hlink"/>
              </a:solidFill>
              <a:ea typeface="宋体" charset="-122"/>
            </a:endParaRPr>
          </a:p>
        </p:txBody>
      </p:sp>
      <p:sp>
        <p:nvSpPr>
          <p:cNvPr id="76" name="Text Box 70"/>
          <p:cNvSpPr txBox="1">
            <a:spLocks noChangeArrowheads="1"/>
          </p:cNvSpPr>
          <p:nvPr/>
        </p:nvSpPr>
        <p:spPr bwMode="auto">
          <a:xfrm>
            <a:off x="5263331" y="545626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1</a:t>
            </a:r>
            <a:endParaRPr lang="zh-CN" altLang="en-US" sz="2400" b="0" i="0">
              <a:solidFill>
                <a:schemeClr val="hlink"/>
              </a:solidFill>
              <a:ea typeface="宋体" charset="-122"/>
            </a:endParaRPr>
          </a:p>
        </p:txBody>
      </p:sp>
      <p:sp>
        <p:nvSpPr>
          <p:cNvPr id="77" name="Text Box 71"/>
          <p:cNvSpPr txBox="1">
            <a:spLocks noChangeArrowheads="1"/>
          </p:cNvSpPr>
          <p:nvPr/>
        </p:nvSpPr>
        <p:spPr bwMode="auto">
          <a:xfrm>
            <a:off x="5249044" y="5810274"/>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3</a:t>
            </a:r>
            <a:endParaRPr lang="zh-CN" altLang="en-US" sz="2400" b="0" i="0">
              <a:solidFill>
                <a:schemeClr val="hlink"/>
              </a:solidFill>
              <a:ea typeface="宋体" charset="-122"/>
            </a:endParaRPr>
          </a:p>
        </p:txBody>
      </p:sp>
      <p:sp>
        <p:nvSpPr>
          <p:cNvPr id="78" name="Text Box 72"/>
          <p:cNvSpPr txBox="1">
            <a:spLocks noChangeArrowheads="1"/>
          </p:cNvSpPr>
          <p:nvPr/>
        </p:nvSpPr>
        <p:spPr bwMode="auto">
          <a:xfrm>
            <a:off x="4912494" y="471648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79" name="Text Box 73"/>
          <p:cNvSpPr txBox="1">
            <a:spLocks noChangeArrowheads="1"/>
          </p:cNvSpPr>
          <p:nvPr/>
        </p:nvSpPr>
        <p:spPr bwMode="auto">
          <a:xfrm>
            <a:off x="4912494" y="510542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80" name="Text Box 74"/>
          <p:cNvSpPr txBox="1">
            <a:spLocks noChangeArrowheads="1"/>
          </p:cNvSpPr>
          <p:nvPr/>
        </p:nvSpPr>
        <p:spPr bwMode="auto">
          <a:xfrm>
            <a:off x="4925194" y="547054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5</a:t>
            </a:r>
            <a:endParaRPr lang="zh-CN" altLang="en-US" sz="2400" b="0" i="0">
              <a:solidFill>
                <a:schemeClr val="tx1"/>
              </a:solidFill>
              <a:ea typeface="宋体" charset="-122"/>
            </a:endParaRPr>
          </a:p>
        </p:txBody>
      </p:sp>
      <p:sp>
        <p:nvSpPr>
          <p:cNvPr id="81" name="Text Box 75"/>
          <p:cNvSpPr txBox="1">
            <a:spLocks noChangeArrowheads="1"/>
          </p:cNvSpPr>
          <p:nvPr/>
        </p:nvSpPr>
        <p:spPr bwMode="auto">
          <a:xfrm>
            <a:off x="4910906" y="5824562"/>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82" name="Text Box 76"/>
          <p:cNvSpPr txBox="1">
            <a:spLocks noChangeArrowheads="1"/>
          </p:cNvSpPr>
          <p:nvPr/>
        </p:nvSpPr>
        <p:spPr bwMode="auto">
          <a:xfrm>
            <a:off x="4591819" y="471807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2</a:t>
            </a:r>
            <a:endParaRPr lang="zh-CN" altLang="en-US" sz="2400" b="0" i="0">
              <a:solidFill>
                <a:schemeClr val="hlink"/>
              </a:solidFill>
              <a:ea typeface="宋体" charset="-122"/>
            </a:endParaRPr>
          </a:p>
        </p:txBody>
      </p:sp>
      <p:sp>
        <p:nvSpPr>
          <p:cNvPr id="83" name="Text Box 77"/>
          <p:cNvSpPr txBox="1">
            <a:spLocks noChangeArrowheads="1"/>
          </p:cNvSpPr>
          <p:nvPr/>
        </p:nvSpPr>
        <p:spPr bwMode="auto">
          <a:xfrm>
            <a:off x="4591819" y="510701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1</a:t>
            </a:r>
            <a:endParaRPr lang="zh-CN" altLang="en-US" sz="2400" b="0" i="0">
              <a:solidFill>
                <a:schemeClr val="hlink"/>
              </a:solidFill>
              <a:ea typeface="宋体" charset="-122"/>
            </a:endParaRPr>
          </a:p>
        </p:txBody>
      </p:sp>
      <p:sp>
        <p:nvSpPr>
          <p:cNvPr id="84" name="Text Box 78"/>
          <p:cNvSpPr txBox="1">
            <a:spLocks noChangeArrowheads="1"/>
          </p:cNvSpPr>
          <p:nvPr/>
        </p:nvSpPr>
        <p:spPr bwMode="auto">
          <a:xfrm>
            <a:off x="4604519" y="547213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0</a:t>
            </a:r>
            <a:endParaRPr lang="zh-CN" altLang="en-US" sz="2400" b="0" i="0">
              <a:solidFill>
                <a:schemeClr val="hlink"/>
              </a:solidFill>
              <a:ea typeface="宋体" charset="-122"/>
            </a:endParaRPr>
          </a:p>
        </p:txBody>
      </p:sp>
      <p:sp>
        <p:nvSpPr>
          <p:cNvPr id="85" name="Text Box 79"/>
          <p:cNvSpPr txBox="1">
            <a:spLocks noChangeArrowheads="1"/>
          </p:cNvSpPr>
          <p:nvPr/>
        </p:nvSpPr>
        <p:spPr bwMode="auto">
          <a:xfrm>
            <a:off x="4590231" y="5826149"/>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3</a:t>
            </a:r>
            <a:endParaRPr lang="zh-CN" altLang="en-US" sz="2400" b="0" i="0">
              <a:solidFill>
                <a:schemeClr val="hlink"/>
              </a:solidFill>
              <a:ea typeface="宋体" charset="-122"/>
            </a:endParaRPr>
          </a:p>
        </p:txBody>
      </p:sp>
      <p:sp>
        <p:nvSpPr>
          <p:cNvPr id="86" name="Text Box 80"/>
          <p:cNvSpPr txBox="1">
            <a:spLocks noChangeArrowheads="1"/>
          </p:cNvSpPr>
          <p:nvPr/>
        </p:nvSpPr>
        <p:spPr bwMode="auto">
          <a:xfrm>
            <a:off x="4291781" y="471966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87" name="Text Box 81"/>
          <p:cNvSpPr txBox="1">
            <a:spLocks noChangeArrowheads="1"/>
          </p:cNvSpPr>
          <p:nvPr/>
        </p:nvSpPr>
        <p:spPr bwMode="auto">
          <a:xfrm>
            <a:off x="4291781" y="510859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88" name="Text Box 82"/>
          <p:cNvSpPr txBox="1">
            <a:spLocks noChangeArrowheads="1"/>
          </p:cNvSpPr>
          <p:nvPr/>
        </p:nvSpPr>
        <p:spPr bwMode="auto">
          <a:xfrm>
            <a:off x="4304481" y="547372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89" name="Text Box 83"/>
          <p:cNvSpPr txBox="1">
            <a:spLocks noChangeArrowheads="1"/>
          </p:cNvSpPr>
          <p:nvPr/>
        </p:nvSpPr>
        <p:spPr bwMode="auto">
          <a:xfrm>
            <a:off x="4290194" y="5827737"/>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90" name="Text Box 84"/>
          <p:cNvSpPr txBox="1">
            <a:spLocks noChangeArrowheads="1"/>
          </p:cNvSpPr>
          <p:nvPr/>
        </p:nvSpPr>
        <p:spPr bwMode="auto">
          <a:xfrm>
            <a:off x="3971106" y="472124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1</a:t>
            </a:r>
            <a:endParaRPr lang="zh-CN" altLang="en-US" sz="2400" b="0" i="0">
              <a:solidFill>
                <a:schemeClr val="hlink"/>
              </a:solidFill>
              <a:ea typeface="宋体" charset="-122"/>
            </a:endParaRPr>
          </a:p>
        </p:txBody>
      </p:sp>
      <p:sp>
        <p:nvSpPr>
          <p:cNvPr id="91" name="Text Box 85"/>
          <p:cNvSpPr txBox="1">
            <a:spLocks noChangeArrowheads="1"/>
          </p:cNvSpPr>
          <p:nvPr/>
        </p:nvSpPr>
        <p:spPr bwMode="auto">
          <a:xfrm>
            <a:off x="3971106" y="511018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0</a:t>
            </a:r>
            <a:endParaRPr lang="zh-CN" altLang="en-US" sz="2400" b="0" i="0">
              <a:solidFill>
                <a:schemeClr val="hlink"/>
              </a:solidFill>
              <a:ea typeface="宋体" charset="-122"/>
            </a:endParaRPr>
          </a:p>
        </p:txBody>
      </p:sp>
      <p:sp>
        <p:nvSpPr>
          <p:cNvPr id="92" name="Text Box 86"/>
          <p:cNvSpPr txBox="1">
            <a:spLocks noChangeArrowheads="1"/>
          </p:cNvSpPr>
          <p:nvPr/>
        </p:nvSpPr>
        <p:spPr bwMode="auto">
          <a:xfrm>
            <a:off x="3983806" y="547531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3</a:t>
            </a:r>
            <a:endParaRPr lang="zh-CN" altLang="en-US" sz="2400" b="0" i="0">
              <a:solidFill>
                <a:schemeClr val="hlink"/>
              </a:solidFill>
              <a:ea typeface="宋体" charset="-122"/>
            </a:endParaRPr>
          </a:p>
        </p:txBody>
      </p:sp>
      <p:sp>
        <p:nvSpPr>
          <p:cNvPr id="93" name="Text Box 87"/>
          <p:cNvSpPr txBox="1">
            <a:spLocks noChangeArrowheads="1"/>
          </p:cNvSpPr>
          <p:nvPr/>
        </p:nvSpPr>
        <p:spPr bwMode="auto">
          <a:xfrm>
            <a:off x="3969519" y="5829324"/>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2</a:t>
            </a:r>
            <a:endParaRPr lang="zh-CN" altLang="en-US" sz="2400" b="0" i="0">
              <a:solidFill>
                <a:schemeClr val="hlink"/>
              </a:solidFill>
              <a:ea typeface="宋体" charset="-122"/>
            </a:endParaRPr>
          </a:p>
        </p:txBody>
      </p:sp>
      <p:sp>
        <p:nvSpPr>
          <p:cNvPr id="94" name="Text Box 88"/>
          <p:cNvSpPr txBox="1">
            <a:spLocks noChangeArrowheads="1"/>
          </p:cNvSpPr>
          <p:nvPr/>
        </p:nvSpPr>
        <p:spPr bwMode="auto">
          <a:xfrm>
            <a:off x="3658369" y="472283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95" name="Text Box 89"/>
          <p:cNvSpPr txBox="1">
            <a:spLocks noChangeArrowheads="1"/>
          </p:cNvSpPr>
          <p:nvPr/>
        </p:nvSpPr>
        <p:spPr bwMode="auto">
          <a:xfrm>
            <a:off x="3658369" y="511177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96" name="Text Box 90"/>
          <p:cNvSpPr txBox="1">
            <a:spLocks noChangeArrowheads="1"/>
          </p:cNvSpPr>
          <p:nvPr/>
        </p:nvSpPr>
        <p:spPr bwMode="auto">
          <a:xfrm>
            <a:off x="3671069" y="547689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97" name="Text Box 91"/>
          <p:cNvSpPr txBox="1">
            <a:spLocks noChangeArrowheads="1"/>
          </p:cNvSpPr>
          <p:nvPr/>
        </p:nvSpPr>
        <p:spPr bwMode="auto">
          <a:xfrm>
            <a:off x="3656781" y="5830912"/>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98" name="Text Box 92"/>
          <p:cNvSpPr txBox="1">
            <a:spLocks noChangeArrowheads="1"/>
          </p:cNvSpPr>
          <p:nvPr/>
        </p:nvSpPr>
        <p:spPr bwMode="auto">
          <a:xfrm>
            <a:off x="3337694" y="472442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0</a:t>
            </a:r>
            <a:endParaRPr lang="zh-CN" altLang="en-US" sz="2400" b="0" i="0">
              <a:solidFill>
                <a:schemeClr val="hlink"/>
              </a:solidFill>
              <a:ea typeface="宋体" charset="-122"/>
            </a:endParaRPr>
          </a:p>
        </p:txBody>
      </p:sp>
      <p:sp>
        <p:nvSpPr>
          <p:cNvPr id="99" name="Text Box 93"/>
          <p:cNvSpPr txBox="1">
            <a:spLocks noChangeArrowheads="1"/>
          </p:cNvSpPr>
          <p:nvPr/>
        </p:nvSpPr>
        <p:spPr bwMode="auto">
          <a:xfrm>
            <a:off x="3337694" y="511336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3</a:t>
            </a:r>
            <a:endParaRPr lang="zh-CN" altLang="en-US" sz="2400" b="0" i="0">
              <a:solidFill>
                <a:schemeClr val="hlink"/>
              </a:solidFill>
              <a:ea typeface="宋体" charset="-122"/>
            </a:endParaRPr>
          </a:p>
        </p:txBody>
      </p:sp>
      <p:sp>
        <p:nvSpPr>
          <p:cNvPr id="100" name="Text Box 94"/>
          <p:cNvSpPr txBox="1">
            <a:spLocks noChangeArrowheads="1"/>
          </p:cNvSpPr>
          <p:nvPr/>
        </p:nvSpPr>
        <p:spPr bwMode="auto">
          <a:xfrm>
            <a:off x="3350394" y="547848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2</a:t>
            </a:r>
            <a:endParaRPr lang="zh-CN" altLang="en-US" sz="2400" b="0" i="0">
              <a:solidFill>
                <a:schemeClr val="hlink"/>
              </a:solidFill>
              <a:ea typeface="宋体" charset="-122"/>
            </a:endParaRPr>
          </a:p>
        </p:txBody>
      </p:sp>
      <p:sp>
        <p:nvSpPr>
          <p:cNvPr id="101" name="Text Box 95"/>
          <p:cNvSpPr txBox="1">
            <a:spLocks noChangeArrowheads="1"/>
          </p:cNvSpPr>
          <p:nvPr/>
        </p:nvSpPr>
        <p:spPr bwMode="auto">
          <a:xfrm>
            <a:off x="3336106" y="5832499"/>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1</a:t>
            </a:r>
            <a:endParaRPr lang="zh-CN" altLang="en-US" sz="2400" b="0" i="0">
              <a:solidFill>
                <a:schemeClr val="hlink"/>
              </a:solidFill>
              <a:ea typeface="宋体" charset="-122"/>
            </a:endParaRPr>
          </a:p>
        </p:txBody>
      </p:sp>
      <p:sp>
        <p:nvSpPr>
          <p:cNvPr id="102" name="Text Box 96"/>
          <p:cNvSpPr txBox="1">
            <a:spLocks noChangeArrowheads="1"/>
          </p:cNvSpPr>
          <p:nvPr/>
        </p:nvSpPr>
        <p:spPr bwMode="auto">
          <a:xfrm>
            <a:off x="3009081" y="471172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103" name="Text Box 97"/>
          <p:cNvSpPr txBox="1">
            <a:spLocks noChangeArrowheads="1"/>
          </p:cNvSpPr>
          <p:nvPr/>
        </p:nvSpPr>
        <p:spPr bwMode="auto">
          <a:xfrm>
            <a:off x="3009081" y="510066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104" name="Text Box 98"/>
          <p:cNvSpPr txBox="1">
            <a:spLocks noChangeArrowheads="1"/>
          </p:cNvSpPr>
          <p:nvPr/>
        </p:nvSpPr>
        <p:spPr bwMode="auto">
          <a:xfrm>
            <a:off x="3021781" y="546578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105" name="Text Box 99"/>
          <p:cNvSpPr txBox="1">
            <a:spLocks noChangeArrowheads="1"/>
          </p:cNvSpPr>
          <p:nvPr/>
        </p:nvSpPr>
        <p:spPr bwMode="auto">
          <a:xfrm>
            <a:off x="3007494" y="5819799"/>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4</a:t>
            </a:r>
            <a:endParaRPr lang="zh-CN" altLang="en-US" sz="2400" b="0" i="0">
              <a:solidFill>
                <a:schemeClr val="tx1"/>
              </a:solidFill>
              <a:ea typeface="宋体" charset="-122"/>
            </a:endParaRPr>
          </a:p>
        </p:txBody>
      </p:sp>
      <p:sp>
        <p:nvSpPr>
          <p:cNvPr id="106" name="Text Box 100"/>
          <p:cNvSpPr txBox="1">
            <a:spLocks noChangeArrowheads="1"/>
          </p:cNvSpPr>
          <p:nvPr/>
        </p:nvSpPr>
        <p:spPr bwMode="auto">
          <a:xfrm>
            <a:off x="2663006" y="471331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3</a:t>
            </a:r>
            <a:endParaRPr lang="zh-CN" altLang="en-US" sz="2400" b="0" i="0">
              <a:solidFill>
                <a:schemeClr val="hlink"/>
              </a:solidFill>
              <a:ea typeface="宋体" charset="-122"/>
            </a:endParaRPr>
          </a:p>
        </p:txBody>
      </p:sp>
      <p:sp>
        <p:nvSpPr>
          <p:cNvPr id="107" name="Text Box 101"/>
          <p:cNvSpPr txBox="1">
            <a:spLocks noChangeArrowheads="1"/>
          </p:cNvSpPr>
          <p:nvPr/>
        </p:nvSpPr>
        <p:spPr bwMode="auto">
          <a:xfrm>
            <a:off x="2663006" y="510224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2</a:t>
            </a:r>
            <a:endParaRPr lang="zh-CN" altLang="en-US" sz="2400" b="0" i="0">
              <a:solidFill>
                <a:schemeClr val="hlink"/>
              </a:solidFill>
              <a:ea typeface="宋体" charset="-122"/>
            </a:endParaRPr>
          </a:p>
        </p:txBody>
      </p:sp>
      <p:sp>
        <p:nvSpPr>
          <p:cNvPr id="108" name="Text Box 102"/>
          <p:cNvSpPr txBox="1">
            <a:spLocks noChangeArrowheads="1"/>
          </p:cNvSpPr>
          <p:nvPr/>
        </p:nvSpPr>
        <p:spPr bwMode="auto">
          <a:xfrm>
            <a:off x="2675706" y="546737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1</a:t>
            </a:r>
            <a:endParaRPr lang="zh-CN" altLang="en-US" sz="2400" b="0" i="0">
              <a:solidFill>
                <a:schemeClr val="hlink"/>
              </a:solidFill>
              <a:ea typeface="宋体" charset="-122"/>
            </a:endParaRPr>
          </a:p>
        </p:txBody>
      </p:sp>
      <p:sp>
        <p:nvSpPr>
          <p:cNvPr id="109" name="Text Box 103"/>
          <p:cNvSpPr txBox="1">
            <a:spLocks noChangeArrowheads="1"/>
          </p:cNvSpPr>
          <p:nvPr/>
        </p:nvSpPr>
        <p:spPr bwMode="auto">
          <a:xfrm>
            <a:off x="2661419" y="5821387"/>
            <a:ext cx="307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0</a:t>
            </a:r>
            <a:endParaRPr lang="zh-CN" altLang="en-US" sz="2400" b="0" i="0">
              <a:solidFill>
                <a:schemeClr val="hlink"/>
              </a:solidFill>
              <a:ea typeface="宋体" charset="-122"/>
            </a:endParaRPr>
          </a:p>
        </p:txBody>
      </p:sp>
      <p:sp>
        <p:nvSpPr>
          <p:cNvPr id="110" name="Text Box 104"/>
          <p:cNvSpPr txBox="1">
            <a:spLocks noChangeArrowheads="1"/>
          </p:cNvSpPr>
          <p:nvPr/>
        </p:nvSpPr>
        <p:spPr bwMode="auto">
          <a:xfrm>
            <a:off x="2342331" y="471172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111" name="Text Box 105"/>
          <p:cNvSpPr txBox="1">
            <a:spLocks noChangeArrowheads="1"/>
          </p:cNvSpPr>
          <p:nvPr/>
        </p:nvSpPr>
        <p:spPr bwMode="auto">
          <a:xfrm>
            <a:off x="2342331" y="510066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112" name="Text Box 106"/>
          <p:cNvSpPr txBox="1">
            <a:spLocks noChangeArrowheads="1"/>
          </p:cNvSpPr>
          <p:nvPr/>
        </p:nvSpPr>
        <p:spPr bwMode="auto">
          <a:xfrm>
            <a:off x="2355031" y="5465787"/>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3</a:t>
            </a:r>
            <a:endParaRPr lang="zh-CN" altLang="en-US" sz="2400" b="0" i="0">
              <a:solidFill>
                <a:schemeClr val="tx1"/>
              </a:solidFill>
              <a:ea typeface="宋体" charset="-122"/>
            </a:endParaRPr>
          </a:p>
        </p:txBody>
      </p:sp>
      <p:sp>
        <p:nvSpPr>
          <p:cNvPr id="113" name="Text Box 107"/>
          <p:cNvSpPr txBox="1">
            <a:spLocks noChangeArrowheads="1"/>
          </p:cNvSpPr>
          <p:nvPr/>
        </p:nvSpPr>
        <p:spPr bwMode="auto">
          <a:xfrm>
            <a:off x="2021656" y="471331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2</a:t>
            </a:r>
            <a:endParaRPr lang="zh-CN" altLang="en-US" sz="2400" b="0" i="0">
              <a:solidFill>
                <a:schemeClr val="hlink"/>
              </a:solidFill>
              <a:ea typeface="宋体" charset="-122"/>
            </a:endParaRPr>
          </a:p>
        </p:txBody>
      </p:sp>
      <p:sp>
        <p:nvSpPr>
          <p:cNvPr id="114" name="Text Box 108"/>
          <p:cNvSpPr txBox="1">
            <a:spLocks noChangeArrowheads="1"/>
          </p:cNvSpPr>
          <p:nvPr/>
        </p:nvSpPr>
        <p:spPr bwMode="auto">
          <a:xfrm>
            <a:off x="2021656" y="510224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1</a:t>
            </a:r>
            <a:endParaRPr lang="zh-CN" altLang="en-US" sz="2400" b="0" i="0">
              <a:solidFill>
                <a:schemeClr val="hlink"/>
              </a:solidFill>
              <a:ea typeface="宋体" charset="-122"/>
            </a:endParaRPr>
          </a:p>
        </p:txBody>
      </p:sp>
      <p:sp>
        <p:nvSpPr>
          <p:cNvPr id="115" name="Text Box 109"/>
          <p:cNvSpPr txBox="1">
            <a:spLocks noChangeArrowheads="1"/>
          </p:cNvSpPr>
          <p:nvPr/>
        </p:nvSpPr>
        <p:spPr bwMode="auto">
          <a:xfrm>
            <a:off x="2034356" y="546737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0</a:t>
            </a:r>
            <a:endParaRPr lang="zh-CN" altLang="en-US" sz="2400" b="0" i="0">
              <a:solidFill>
                <a:schemeClr val="hlink"/>
              </a:solidFill>
              <a:ea typeface="宋体" charset="-122"/>
            </a:endParaRPr>
          </a:p>
        </p:txBody>
      </p:sp>
      <p:sp>
        <p:nvSpPr>
          <p:cNvPr id="116" name="Text Box 110"/>
          <p:cNvSpPr txBox="1">
            <a:spLocks noChangeArrowheads="1"/>
          </p:cNvSpPr>
          <p:nvPr/>
        </p:nvSpPr>
        <p:spPr bwMode="auto">
          <a:xfrm>
            <a:off x="1656531" y="471172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117" name="Text Box 111"/>
          <p:cNvSpPr txBox="1">
            <a:spLocks noChangeArrowheads="1"/>
          </p:cNvSpPr>
          <p:nvPr/>
        </p:nvSpPr>
        <p:spPr bwMode="auto">
          <a:xfrm>
            <a:off x="1656531" y="510066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2</a:t>
            </a:r>
            <a:endParaRPr lang="zh-CN" altLang="en-US" sz="2400" b="0" i="0">
              <a:solidFill>
                <a:schemeClr val="tx1"/>
              </a:solidFill>
              <a:ea typeface="宋体" charset="-122"/>
            </a:endParaRPr>
          </a:p>
        </p:txBody>
      </p:sp>
      <p:sp>
        <p:nvSpPr>
          <p:cNvPr id="118" name="Text Box 112"/>
          <p:cNvSpPr txBox="1">
            <a:spLocks noChangeArrowheads="1"/>
          </p:cNvSpPr>
          <p:nvPr/>
        </p:nvSpPr>
        <p:spPr bwMode="auto">
          <a:xfrm>
            <a:off x="1335856" y="471331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1</a:t>
            </a:r>
            <a:endParaRPr lang="zh-CN" altLang="en-US" sz="2400" b="0" i="0">
              <a:solidFill>
                <a:schemeClr val="hlink"/>
              </a:solidFill>
              <a:ea typeface="宋体" charset="-122"/>
            </a:endParaRPr>
          </a:p>
        </p:txBody>
      </p:sp>
      <p:sp>
        <p:nvSpPr>
          <p:cNvPr id="119" name="Text Box 113"/>
          <p:cNvSpPr txBox="1">
            <a:spLocks noChangeArrowheads="1"/>
          </p:cNvSpPr>
          <p:nvPr/>
        </p:nvSpPr>
        <p:spPr bwMode="auto">
          <a:xfrm>
            <a:off x="1335856" y="5102249"/>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0</a:t>
            </a:r>
            <a:endParaRPr lang="zh-CN" altLang="en-US" sz="2400" b="0" i="0">
              <a:solidFill>
                <a:schemeClr val="hlink"/>
              </a:solidFill>
              <a:ea typeface="宋体" charset="-122"/>
            </a:endParaRPr>
          </a:p>
        </p:txBody>
      </p:sp>
      <p:sp>
        <p:nvSpPr>
          <p:cNvPr id="120" name="Text Box 114"/>
          <p:cNvSpPr txBox="1">
            <a:spLocks noChangeArrowheads="1"/>
          </p:cNvSpPr>
          <p:nvPr/>
        </p:nvSpPr>
        <p:spPr bwMode="auto">
          <a:xfrm>
            <a:off x="1008831" y="4724424"/>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tx1"/>
                </a:solidFill>
                <a:ea typeface="宋体" charset="-122"/>
              </a:rPr>
              <a:t>1</a:t>
            </a:r>
            <a:endParaRPr lang="zh-CN" altLang="en-US" sz="2400" b="0" i="0">
              <a:solidFill>
                <a:schemeClr val="tx1"/>
              </a:solidFill>
              <a:ea typeface="宋体" charset="-122"/>
            </a:endParaRPr>
          </a:p>
        </p:txBody>
      </p:sp>
      <p:sp>
        <p:nvSpPr>
          <p:cNvPr id="121" name="Text Box 115"/>
          <p:cNvSpPr txBox="1">
            <a:spLocks noChangeArrowheads="1"/>
          </p:cNvSpPr>
          <p:nvPr/>
        </p:nvSpPr>
        <p:spPr bwMode="auto">
          <a:xfrm>
            <a:off x="688156" y="4726012"/>
            <a:ext cx="3492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eaLnBrk="1" hangingPunct="1"/>
            <a:r>
              <a:rPr lang="zh-CN" altLang="en-US" sz="2400" b="0" i="0">
                <a:solidFill>
                  <a:schemeClr val="hlink"/>
                </a:solidFill>
                <a:ea typeface="宋体" charset="-122"/>
              </a:rPr>
              <a:t>0</a:t>
            </a:r>
            <a:endParaRPr lang="zh-CN" altLang="en-US" sz="2400" b="0" i="0">
              <a:solidFill>
                <a:schemeClr val="hlink"/>
              </a:solidFill>
              <a:ea typeface="宋体"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7.6.5 Cache</a:t>
            </a:r>
            <a:r>
              <a:rPr lang="zh-CN" altLang="en-US" dirty="0"/>
              <a:t>中的一致性问题</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79512" y="1052736"/>
            <a:ext cx="8300873" cy="5478423"/>
          </a:xfrm>
          <a:prstGeom prst="rect">
            <a:avLst/>
          </a:prstGeom>
        </p:spPr>
        <p:txBody>
          <a:bodyPr wrap="square">
            <a:spAutoFit/>
          </a:bodyPr>
          <a:lstStyle/>
          <a:p>
            <a:pPr marL="457200" indent="-457200" eaLnBrk="1" hangingPunct="1">
              <a:lnSpc>
                <a:spcPct val="125000"/>
              </a:lnSpc>
              <a:spcBef>
                <a:spcPts val="0"/>
              </a:spcBef>
              <a:buFont typeface="Wingdings" charset="2"/>
              <a:buChar char="Ø"/>
              <a:defRPr/>
            </a:pPr>
            <a:r>
              <a:rPr kumimoji="1" lang="zh-CN" altLang="en-US" sz="2000" dirty="0">
                <a:latin typeface="Comic Sans MS" pitchFamily="2" charset="0"/>
                <a:ea typeface="微软雅黑" pitchFamily="34" charset="-122"/>
                <a:cs typeface="Arial" charset="0"/>
              </a:rPr>
              <a:t>为何要保持在</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和主存中数据的一致？</a:t>
            </a:r>
            <a:endParaRPr kumimoji="1" lang="zh-CN" altLang="en-US" sz="2000" dirty="0">
              <a:latin typeface="Comic Sans MS" pitchFamily="2" charset="0"/>
              <a:ea typeface="微软雅黑" pitchFamily="34" charset="-122"/>
              <a:cs typeface="Arial" charset="0"/>
            </a:endParaRPr>
          </a:p>
          <a:p>
            <a:pPr marL="914400" lvl="1" indent="-457200">
              <a:lnSpc>
                <a:spcPct val="125000"/>
              </a:lnSpc>
              <a:spcBef>
                <a:spcPts val="0"/>
              </a:spcBef>
              <a:buFont typeface="Wingdings" charset="2"/>
              <a:buChar char="ü"/>
              <a:defRPr/>
            </a:pPr>
            <a:r>
              <a:rPr kumimoji="1" lang="zh-CN" altLang="en-US" sz="2000" dirty="0">
                <a:latin typeface="Comic Sans MS" pitchFamily="2" charset="0"/>
                <a:ea typeface="微软雅黑" pitchFamily="34" charset="-122"/>
                <a:cs typeface="Arial" charset="0"/>
              </a:rPr>
              <a:t>因为</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中的内容是主存块副本，当对</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中的内容进行更新时，就存在</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和主存如何保持一致的问题。</a:t>
            </a:r>
            <a:endParaRPr kumimoji="1" lang="zh-CN" altLang="en-US" sz="2000" dirty="0">
              <a:latin typeface="Comic Sans MS" pitchFamily="2" charset="0"/>
              <a:ea typeface="微软雅黑" pitchFamily="34" charset="-122"/>
              <a:cs typeface="Arial" charset="0"/>
            </a:endParaRPr>
          </a:p>
          <a:p>
            <a:pPr marL="914400" lvl="1" indent="-457200">
              <a:lnSpc>
                <a:spcPct val="125000"/>
              </a:lnSpc>
              <a:spcBef>
                <a:spcPts val="0"/>
              </a:spcBef>
              <a:buFont typeface="Wingdings" charset="2"/>
              <a:buChar char="ü"/>
              <a:defRPr/>
            </a:pPr>
            <a:r>
              <a:rPr kumimoji="1" lang="zh-CN" altLang="en-US" sz="2000" dirty="0">
                <a:latin typeface="Comic Sans MS" pitchFamily="2" charset="0"/>
                <a:ea typeface="微软雅黑" pitchFamily="34" charset="-122"/>
                <a:cs typeface="Arial" charset="0"/>
              </a:rPr>
              <a:t>以下情况也会出现“</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一致性问题”</a:t>
            </a:r>
            <a:endParaRPr kumimoji="1" lang="zh-CN" altLang="en-US" sz="2000" dirty="0">
              <a:latin typeface="Comic Sans MS" pitchFamily="2" charset="0"/>
              <a:ea typeface="微软雅黑" pitchFamily="34" charset="-122"/>
              <a:cs typeface="Arial" charset="0"/>
            </a:endParaRPr>
          </a:p>
          <a:p>
            <a:pPr marL="1371600" lvl="2" indent="-457200">
              <a:lnSpc>
                <a:spcPct val="125000"/>
              </a:lnSpc>
              <a:spcBef>
                <a:spcPts val="0"/>
              </a:spcBef>
              <a:buFont typeface="Wingdings" charset="2"/>
              <a:buChar char="l"/>
              <a:defRPr/>
            </a:pPr>
            <a:r>
              <a:rPr kumimoji="1" lang="zh-CN" altLang="en-US" sz="2000" dirty="0">
                <a:solidFill>
                  <a:srgbClr val="00B050"/>
                </a:solidFill>
                <a:latin typeface="Comic Sans MS" pitchFamily="2" charset="0"/>
                <a:ea typeface="微软雅黑" pitchFamily="34" charset="-122"/>
                <a:cs typeface="Arial" charset="0"/>
              </a:rPr>
              <a:t>当多个设备都允许访问主存时</a:t>
            </a:r>
            <a:endParaRPr kumimoji="1" lang="zh-CN" altLang="en-US" sz="2000" dirty="0">
              <a:solidFill>
                <a:srgbClr val="00B050"/>
              </a:solidFill>
              <a:latin typeface="Comic Sans MS" pitchFamily="2" charset="0"/>
              <a:ea typeface="微软雅黑" pitchFamily="34" charset="-122"/>
              <a:cs typeface="Arial" charset="0"/>
            </a:endParaRPr>
          </a:p>
          <a:p>
            <a:pPr lvl="2">
              <a:lnSpc>
                <a:spcPct val="125000"/>
              </a:lnSpc>
              <a:spcBef>
                <a:spcPts val="0"/>
              </a:spcBef>
              <a:defRPr/>
            </a:pPr>
            <a:r>
              <a:rPr kumimoji="1" lang="zh-CN" altLang="en-US" sz="2000" dirty="0">
                <a:latin typeface="Comic Sans MS" pitchFamily="2" charset="0"/>
                <a:ea typeface="微软雅黑" pitchFamily="34" charset="-122"/>
                <a:cs typeface="Arial" charset="0"/>
              </a:rPr>
              <a:t>例如：</a:t>
            </a:r>
            <a:r>
              <a:rPr kumimoji="1" lang="en-US" altLang="zh-CN" sz="2000" dirty="0">
                <a:latin typeface="Comic Sans MS" pitchFamily="2" charset="0"/>
                <a:ea typeface="微软雅黑" pitchFamily="34" charset="-122"/>
                <a:cs typeface="Arial" charset="0"/>
              </a:rPr>
              <a:t>I/O</a:t>
            </a:r>
            <a:r>
              <a:rPr kumimoji="1" lang="zh-CN" altLang="en-US" sz="2000" dirty="0">
                <a:latin typeface="Comic Sans MS" pitchFamily="2" charset="0"/>
                <a:ea typeface="微软雅黑" pitchFamily="34" charset="-122"/>
                <a:cs typeface="Arial" charset="0"/>
              </a:rPr>
              <a:t>设备可直接读写内存时，如果</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中的内容被修改，则</a:t>
            </a:r>
            <a:r>
              <a:rPr kumimoji="1" lang="en-US" altLang="zh-CN" sz="2000" dirty="0">
                <a:latin typeface="Comic Sans MS" pitchFamily="2" charset="0"/>
                <a:ea typeface="微软雅黑" pitchFamily="34" charset="-122"/>
                <a:cs typeface="Arial" charset="0"/>
              </a:rPr>
              <a:t>I/O</a:t>
            </a:r>
            <a:r>
              <a:rPr kumimoji="1" lang="zh-CN" altLang="en-US" sz="2000" dirty="0">
                <a:latin typeface="Comic Sans MS" pitchFamily="2" charset="0"/>
                <a:ea typeface="微软雅黑" pitchFamily="34" charset="-122"/>
                <a:cs typeface="Arial" charset="0"/>
              </a:rPr>
              <a:t>设备读出的对应主存单元的内容无效；若</a:t>
            </a:r>
            <a:r>
              <a:rPr kumimoji="1" lang="en-US" altLang="zh-CN" sz="2000" dirty="0">
                <a:latin typeface="Comic Sans MS" pitchFamily="2" charset="0"/>
                <a:ea typeface="微软雅黑" pitchFamily="34" charset="-122"/>
                <a:cs typeface="Arial" charset="0"/>
              </a:rPr>
              <a:t>I/O</a:t>
            </a:r>
            <a:r>
              <a:rPr kumimoji="1" lang="zh-CN" altLang="en-US" sz="2000" dirty="0">
                <a:latin typeface="Comic Sans MS" pitchFamily="2" charset="0"/>
                <a:ea typeface="微软雅黑" pitchFamily="34" charset="-122"/>
                <a:cs typeface="Arial" charset="0"/>
              </a:rPr>
              <a:t>设备修改了主存单元的内容，则对应</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槽中的内容无效。</a:t>
            </a:r>
            <a:endParaRPr kumimoji="1" lang="zh-CN" altLang="en-US" sz="2000" dirty="0">
              <a:latin typeface="Comic Sans MS" pitchFamily="2" charset="0"/>
              <a:ea typeface="微软雅黑" pitchFamily="34" charset="-122"/>
              <a:cs typeface="Arial" charset="0"/>
            </a:endParaRPr>
          </a:p>
          <a:p>
            <a:pPr marL="1371600" lvl="2" indent="-457200">
              <a:lnSpc>
                <a:spcPct val="125000"/>
              </a:lnSpc>
              <a:spcBef>
                <a:spcPts val="0"/>
              </a:spcBef>
              <a:buFont typeface="Wingdings" charset="2"/>
              <a:buChar char="l"/>
              <a:defRPr/>
            </a:pPr>
            <a:r>
              <a:rPr kumimoji="1" lang="zh-CN" altLang="en-US" sz="2000" dirty="0">
                <a:solidFill>
                  <a:srgbClr val="00B050"/>
                </a:solidFill>
                <a:latin typeface="Comic Sans MS" pitchFamily="2" charset="0"/>
                <a:ea typeface="微软雅黑" pitchFamily="34" charset="-122"/>
                <a:cs typeface="Arial" charset="0"/>
              </a:rPr>
              <a:t>当多个</a:t>
            </a:r>
            <a:r>
              <a:rPr kumimoji="1" lang="en-US" altLang="zh-CN" sz="2000" dirty="0">
                <a:solidFill>
                  <a:srgbClr val="00B050"/>
                </a:solidFill>
                <a:latin typeface="Comic Sans MS" pitchFamily="2" charset="0"/>
                <a:ea typeface="微软雅黑" pitchFamily="34" charset="-122"/>
                <a:cs typeface="Arial" charset="0"/>
              </a:rPr>
              <a:t>CPU</a:t>
            </a:r>
            <a:r>
              <a:rPr kumimoji="1" lang="zh-CN" altLang="en-US" sz="2000" dirty="0">
                <a:solidFill>
                  <a:srgbClr val="00B050"/>
                </a:solidFill>
                <a:latin typeface="Comic Sans MS" pitchFamily="2" charset="0"/>
                <a:ea typeface="微软雅黑" pitchFamily="34" charset="-122"/>
                <a:cs typeface="Arial" charset="0"/>
              </a:rPr>
              <a:t>都带有各自的</a:t>
            </a:r>
            <a:r>
              <a:rPr kumimoji="1" lang="en-US" altLang="zh-CN" sz="2000" dirty="0">
                <a:solidFill>
                  <a:srgbClr val="00B050"/>
                </a:solidFill>
                <a:latin typeface="Comic Sans MS" pitchFamily="2" charset="0"/>
                <a:ea typeface="微软雅黑" pitchFamily="34" charset="-122"/>
                <a:cs typeface="Arial" charset="0"/>
              </a:rPr>
              <a:t>Cache</a:t>
            </a:r>
            <a:r>
              <a:rPr kumimoji="1" lang="zh-CN" altLang="en-US" sz="2000" dirty="0">
                <a:solidFill>
                  <a:srgbClr val="00B050"/>
                </a:solidFill>
                <a:latin typeface="Comic Sans MS" pitchFamily="2" charset="0"/>
                <a:ea typeface="微软雅黑" pitchFamily="34" charset="-122"/>
                <a:cs typeface="Arial" charset="0"/>
              </a:rPr>
              <a:t>而共享主存时</a:t>
            </a:r>
            <a:endParaRPr kumimoji="1" lang="zh-CN" altLang="en-US" sz="2000" dirty="0">
              <a:solidFill>
                <a:srgbClr val="00B050"/>
              </a:solidFill>
              <a:latin typeface="Comic Sans MS" pitchFamily="2" charset="0"/>
              <a:ea typeface="微软雅黑" pitchFamily="34" charset="-122"/>
              <a:cs typeface="Arial" charset="0"/>
            </a:endParaRPr>
          </a:p>
          <a:p>
            <a:pPr lvl="2">
              <a:lnSpc>
                <a:spcPct val="125000"/>
              </a:lnSpc>
              <a:spcBef>
                <a:spcPts val="0"/>
              </a:spcBef>
              <a:defRPr/>
            </a:pPr>
            <a:r>
              <a:rPr kumimoji="1" lang="zh-CN" altLang="en-US" sz="2000" dirty="0">
                <a:latin typeface="Comic Sans MS" pitchFamily="2" charset="0"/>
                <a:ea typeface="微软雅黑" pitchFamily="34" charset="-122"/>
                <a:cs typeface="Arial" charset="0"/>
              </a:rPr>
              <a:t>某个</a:t>
            </a:r>
            <a:r>
              <a:rPr kumimoji="1" lang="en-US" altLang="zh-CN" sz="2000" dirty="0">
                <a:latin typeface="Comic Sans MS" pitchFamily="2" charset="0"/>
                <a:ea typeface="微软雅黑" pitchFamily="34" charset="-122"/>
                <a:cs typeface="Arial" charset="0"/>
              </a:rPr>
              <a:t>CPU</a:t>
            </a:r>
            <a:r>
              <a:rPr kumimoji="1" lang="zh-CN" altLang="en-US" sz="2000" dirty="0">
                <a:latin typeface="Comic Sans MS" pitchFamily="2" charset="0"/>
                <a:ea typeface="微软雅黑" pitchFamily="34" charset="-122"/>
                <a:cs typeface="Arial" charset="0"/>
              </a:rPr>
              <a:t>修改了自身</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中的内容，则对应的主存单元和其他</a:t>
            </a:r>
            <a:r>
              <a:rPr kumimoji="1" lang="en-US" altLang="zh-CN" sz="2000" dirty="0">
                <a:latin typeface="Comic Sans MS" pitchFamily="2" charset="0"/>
                <a:ea typeface="微软雅黑" pitchFamily="34" charset="-122"/>
                <a:cs typeface="Arial" charset="0"/>
              </a:rPr>
              <a:t>CPU</a:t>
            </a:r>
            <a:r>
              <a:rPr kumimoji="1" lang="zh-CN" altLang="en-US" sz="2000" dirty="0">
                <a:latin typeface="Comic Sans MS" pitchFamily="2" charset="0"/>
                <a:ea typeface="微软雅黑" pitchFamily="34" charset="-122"/>
                <a:cs typeface="Arial" charset="0"/>
              </a:rPr>
              <a:t>中对应的</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槽的内容都变为无效。</a:t>
            </a:r>
            <a:endParaRPr kumimoji="1" lang="zh-CN" altLang="en-US" sz="2000" dirty="0">
              <a:latin typeface="Comic Sans MS" pitchFamily="2" charset="0"/>
              <a:ea typeface="微软雅黑" pitchFamily="34" charset="-122"/>
              <a:cs typeface="Arial" charset="0"/>
            </a:endParaRPr>
          </a:p>
          <a:p>
            <a:pPr marL="457200" indent="-457200" eaLnBrk="1" hangingPunct="1">
              <a:lnSpc>
                <a:spcPct val="125000"/>
              </a:lnSpc>
              <a:spcBef>
                <a:spcPts val="0"/>
              </a:spcBef>
              <a:buFont typeface="Wingdings" charset="2"/>
              <a:buChar char="Ø"/>
              <a:defRPr/>
            </a:pPr>
            <a:r>
              <a:rPr kumimoji="1" lang="zh-CN" altLang="en-US" sz="2000" dirty="0">
                <a:latin typeface="Comic Sans MS" pitchFamily="2" charset="0"/>
                <a:ea typeface="微软雅黑" pitchFamily="34" charset="-122"/>
                <a:cs typeface="Arial" charset="0"/>
              </a:rPr>
              <a:t>解决</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一致性问题的关键是处理好写操作。常有两种写操作方式：</a:t>
            </a:r>
            <a:endParaRPr kumimoji="1" lang="zh-CN" altLang="en-US" sz="2000" dirty="0">
              <a:latin typeface="Comic Sans MS" pitchFamily="2" charset="0"/>
              <a:ea typeface="微软雅黑" pitchFamily="34" charset="-122"/>
              <a:cs typeface="Arial" charset="0"/>
            </a:endParaRPr>
          </a:p>
          <a:p>
            <a:pPr marL="914400" lvl="1" indent="-457200">
              <a:lnSpc>
                <a:spcPct val="125000"/>
              </a:lnSpc>
              <a:spcBef>
                <a:spcPts val="0"/>
              </a:spcBef>
              <a:buFont typeface="Wingdings" charset="2"/>
              <a:buChar char="ü"/>
              <a:defRPr/>
            </a:pPr>
            <a:r>
              <a:rPr kumimoji="1" lang="zh-CN" altLang="en-US" sz="2000" dirty="0">
                <a:solidFill>
                  <a:srgbClr val="FF0000"/>
                </a:solidFill>
                <a:latin typeface="Comic Sans MS" pitchFamily="2" charset="0"/>
                <a:ea typeface="微软雅黑" pitchFamily="34" charset="-122"/>
                <a:cs typeface="Arial" charset="0"/>
              </a:rPr>
              <a:t>全写法（</a:t>
            </a:r>
            <a:r>
              <a:rPr kumimoji="1" lang="en-US" altLang="zh-CN" sz="2000" dirty="0">
                <a:solidFill>
                  <a:srgbClr val="FF0000"/>
                </a:solidFill>
                <a:latin typeface="Comic Sans MS" pitchFamily="2" charset="0"/>
                <a:ea typeface="微软雅黑" pitchFamily="34" charset="-122"/>
                <a:cs typeface="Arial" charset="0"/>
              </a:rPr>
              <a:t>Write through</a:t>
            </a:r>
            <a:r>
              <a:rPr kumimoji="1" lang="zh-CN" altLang="en-US" sz="2000" dirty="0">
                <a:solidFill>
                  <a:srgbClr val="FF0000"/>
                </a:solidFill>
                <a:latin typeface="Comic Sans MS" pitchFamily="2" charset="0"/>
                <a:ea typeface="微软雅黑" pitchFamily="34" charset="-122"/>
                <a:cs typeface="Arial" charset="0"/>
              </a:rPr>
              <a:t>）</a:t>
            </a:r>
            <a:endParaRPr kumimoji="1" lang="en-US" altLang="zh-CN" sz="2000" dirty="0">
              <a:solidFill>
                <a:srgbClr val="FF0000"/>
              </a:solidFill>
              <a:latin typeface="Comic Sans MS" pitchFamily="2" charset="0"/>
              <a:ea typeface="微软雅黑" pitchFamily="34" charset="-122"/>
              <a:cs typeface="Arial" charset="0"/>
            </a:endParaRPr>
          </a:p>
          <a:p>
            <a:pPr marL="914400" lvl="1" indent="-457200">
              <a:lnSpc>
                <a:spcPct val="125000"/>
              </a:lnSpc>
              <a:spcBef>
                <a:spcPts val="0"/>
              </a:spcBef>
              <a:buFont typeface="Wingdings" charset="2"/>
              <a:buChar char="ü"/>
              <a:defRPr/>
            </a:pPr>
            <a:r>
              <a:rPr kumimoji="1" lang="zh-CN" altLang="en-US" sz="2000" dirty="0">
                <a:solidFill>
                  <a:srgbClr val="FF0000"/>
                </a:solidFill>
                <a:latin typeface="Comic Sans MS" pitchFamily="2" charset="0"/>
                <a:ea typeface="微软雅黑" pitchFamily="34" charset="-122"/>
                <a:cs typeface="Arial" charset="0"/>
              </a:rPr>
              <a:t>回写法（</a:t>
            </a:r>
            <a:r>
              <a:rPr kumimoji="1" lang="en-US" altLang="zh-CN" sz="2000" dirty="0">
                <a:solidFill>
                  <a:srgbClr val="FF0000"/>
                </a:solidFill>
                <a:latin typeface="Comic Sans MS" pitchFamily="2" charset="0"/>
                <a:ea typeface="微软雅黑" pitchFamily="34" charset="-122"/>
                <a:cs typeface="Arial" charset="0"/>
              </a:rPr>
              <a:t>Write back</a:t>
            </a:r>
            <a:r>
              <a:rPr kumimoji="1" lang="zh-CN" altLang="en-US" sz="2000" dirty="0">
                <a:solidFill>
                  <a:srgbClr val="FF0000"/>
                </a:solidFill>
                <a:latin typeface="Comic Sans MS" pitchFamily="2" charset="0"/>
                <a:ea typeface="微软雅黑" pitchFamily="34" charset="-122"/>
                <a:cs typeface="Arial" charset="0"/>
              </a:rPr>
              <a:t>）</a:t>
            </a:r>
            <a:endParaRPr kumimoji="1" lang="zh-CN" altLang="en-US" sz="2000" dirty="0">
              <a:latin typeface="Comic Sans MS" pitchFamily="2" charset="0"/>
              <a:ea typeface="微软雅黑" pitchFamily="34" charset="-122"/>
              <a:cs typeface="Arial"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高速缓冲存储器</a:t>
            </a:r>
            <a:endParaRPr lang="zh-CN" altLang="en-US" dirty="0"/>
          </a:p>
        </p:txBody>
      </p:sp>
      <p:sp>
        <p:nvSpPr>
          <p:cNvPr id="3" name="内容占位符 2"/>
          <p:cNvSpPr>
            <a:spLocks noGrp="1"/>
          </p:cNvSpPr>
          <p:nvPr>
            <p:ph idx="1"/>
          </p:nvPr>
        </p:nvSpPr>
        <p:spPr/>
        <p:txBody>
          <a:bodyPr/>
          <a:lstStyle/>
          <a:p>
            <a:pPr marL="0" indent="0">
              <a:buNone/>
            </a:pPr>
            <a:r>
              <a:rPr lang="en-US" altLang="zh-CN" dirty="0"/>
              <a:t>7.6.5 Cache</a:t>
            </a:r>
            <a:r>
              <a:rPr lang="zh-CN" altLang="en-US" dirty="0"/>
              <a:t>中的一致性问题</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79512" y="1052736"/>
            <a:ext cx="8300873" cy="5093702"/>
          </a:xfrm>
          <a:prstGeom prst="rect">
            <a:avLst/>
          </a:prstGeom>
        </p:spPr>
        <p:txBody>
          <a:bodyPr wrap="square">
            <a:spAutoFit/>
          </a:bodyPr>
          <a:lstStyle/>
          <a:p>
            <a:pPr marL="457200" indent="-457200">
              <a:lnSpc>
                <a:spcPct val="125000"/>
              </a:lnSpc>
              <a:spcBef>
                <a:spcPts val="0"/>
              </a:spcBef>
              <a:buFont typeface="Wingdings" charset="2"/>
              <a:buChar char="Ø"/>
              <a:defRPr/>
            </a:pPr>
            <a:r>
              <a:rPr kumimoji="1" lang="zh-CN" altLang="en-US" sz="2000" dirty="0">
                <a:solidFill>
                  <a:srgbClr val="FF0000"/>
                </a:solidFill>
                <a:latin typeface="Comic Sans MS" pitchFamily="2" charset="0"/>
                <a:ea typeface="微软雅黑" pitchFamily="34" charset="-122"/>
                <a:cs typeface="Arial" charset="0"/>
              </a:rPr>
              <a:t>全写法（</a:t>
            </a:r>
            <a:r>
              <a:rPr kumimoji="1" lang="en-US" altLang="zh-CN" sz="2000" dirty="0">
                <a:solidFill>
                  <a:srgbClr val="FF0000"/>
                </a:solidFill>
                <a:latin typeface="Comic Sans MS" pitchFamily="2" charset="0"/>
                <a:ea typeface="微软雅黑" pitchFamily="34" charset="-122"/>
                <a:cs typeface="Arial" charset="0"/>
              </a:rPr>
              <a:t>Write through</a:t>
            </a:r>
            <a:r>
              <a:rPr kumimoji="1" lang="zh-CN" altLang="en-US" sz="2000" dirty="0">
                <a:solidFill>
                  <a:srgbClr val="FF0000"/>
                </a:solidFill>
                <a:latin typeface="Comic Sans MS" pitchFamily="2" charset="0"/>
                <a:ea typeface="微软雅黑" pitchFamily="34" charset="-122"/>
                <a:cs typeface="Arial" charset="0"/>
              </a:rPr>
              <a:t>）：</a:t>
            </a:r>
            <a:r>
              <a:rPr kumimoji="1" lang="zh-CN" altLang="en-US" sz="2000" dirty="0">
                <a:latin typeface="Comic Sans MS" pitchFamily="2" charset="0"/>
                <a:ea typeface="微软雅黑" pitchFamily="34" charset="-122"/>
                <a:cs typeface="Arial" charset="0"/>
              </a:rPr>
              <a:t>写操作时，若写命中，则同时写</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和主存，若写不命中，则有以下两种处理方式</a:t>
            </a:r>
            <a:endParaRPr kumimoji="1" lang="en-US" altLang="zh-CN" sz="2000" dirty="0">
              <a:latin typeface="Comic Sans MS" pitchFamily="2" charset="0"/>
              <a:ea typeface="微软雅黑" pitchFamily="34" charset="-122"/>
              <a:cs typeface="Arial" charset="0"/>
            </a:endParaRPr>
          </a:p>
          <a:p>
            <a:pPr marL="914400" lvl="1" indent="-457200">
              <a:lnSpc>
                <a:spcPct val="125000"/>
              </a:lnSpc>
              <a:spcBef>
                <a:spcPts val="0"/>
              </a:spcBef>
              <a:buFont typeface="Wingdings" charset="2"/>
              <a:buChar char="ü"/>
              <a:defRPr/>
            </a:pPr>
            <a:r>
              <a:rPr kumimoji="1" lang="zh-CN" altLang="en-US" sz="2000" dirty="0">
                <a:latin typeface="Comic Sans MS" pitchFamily="2" charset="0"/>
                <a:ea typeface="微软雅黑" pitchFamily="34" charset="-122"/>
                <a:cs typeface="Arial" charset="0"/>
              </a:rPr>
              <a:t>写分配法（</a:t>
            </a:r>
            <a:r>
              <a:rPr kumimoji="1" lang="en-US" altLang="zh-CN" sz="2000" dirty="0">
                <a:latin typeface="Comic Sans MS" pitchFamily="2" charset="0"/>
                <a:ea typeface="微软雅黑" pitchFamily="34" charset="-122"/>
                <a:cs typeface="Arial" charset="0"/>
              </a:rPr>
              <a:t>Write Allocate </a:t>
            </a:r>
            <a:r>
              <a:rPr kumimoji="1" lang="zh-CN" altLang="en-US" sz="2000" dirty="0">
                <a:latin typeface="Comic Sans MS" pitchFamily="2" charset="0"/>
                <a:ea typeface="微软雅黑" pitchFamily="34" charset="-122"/>
                <a:cs typeface="Arial" charset="0"/>
              </a:rPr>
              <a:t>）：先在主存块中更新相应存储单元，然后分配一个</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行，将更新后的主存块装入到分配的</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行中</a:t>
            </a:r>
            <a:endParaRPr kumimoji="1" lang="en-US" altLang="zh-CN" sz="2000" dirty="0">
              <a:latin typeface="Comic Sans MS" pitchFamily="2" charset="0"/>
              <a:ea typeface="微软雅黑" pitchFamily="34" charset="-122"/>
              <a:cs typeface="Arial" charset="0"/>
            </a:endParaRPr>
          </a:p>
          <a:p>
            <a:pPr marL="914400" lvl="1" indent="-457200">
              <a:lnSpc>
                <a:spcPct val="125000"/>
              </a:lnSpc>
              <a:spcBef>
                <a:spcPts val="0"/>
              </a:spcBef>
              <a:buFont typeface="Wingdings" charset="2"/>
              <a:buChar char="ü"/>
              <a:defRPr/>
            </a:pPr>
            <a:r>
              <a:rPr kumimoji="1" lang="zh-CN" altLang="en-US" sz="2000" dirty="0">
                <a:latin typeface="Comic Sans MS" pitchFamily="2" charset="0"/>
                <a:ea typeface="微软雅黑" pitchFamily="34" charset="-122"/>
                <a:cs typeface="Arial" charset="0"/>
              </a:rPr>
              <a:t>非写分配法（</a:t>
            </a:r>
            <a:r>
              <a:rPr kumimoji="1" lang="en-US" altLang="zh-CN" sz="2000" dirty="0">
                <a:latin typeface="Comic Sans MS" pitchFamily="2" charset="0"/>
                <a:ea typeface="微软雅黑" pitchFamily="34" charset="-122"/>
                <a:cs typeface="Arial" charset="0"/>
              </a:rPr>
              <a:t>Not Write Allocate </a:t>
            </a:r>
            <a:r>
              <a:rPr kumimoji="1" lang="zh-CN" altLang="en-US" sz="2000" dirty="0">
                <a:latin typeface="Comic Sans MS" pitchFamily="2" charset="0"/>
                <a:ea typeface="微软雅黑" pitchFamily="34" charset="-122"/>
                <a:cs typeface="Arial" charset="0"/>
              </a:rPr>
              <a:t>）：仅更新主存单元而不装入主存块到</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中</a:t>
            </a:r>
            <a:endParaRPr kumimoji="1" lang="en-US" altLang="zh-CN" sz="2000" dirty="0">
              <a:latin typeface="Comic Sans MS" pitchFamily="2" charset="0"/>
              <a:ea typeface="微软雅黑" pitchFamily="34" charset="-122"/>
              <a:cs typeface="Arial" charset="0"/>
            </a:endParaRPr>
          </a:p>
          <a:p>
            <a:pPr marL="457200" indent="-457200">
              <a:lnSpc>
                <a:spcPct val="125000"/>
              </a:lnSpc>
              <a:spcBef>
                <a:spcPts val="0"/>
              </a:spcBef>
              <a:buFont typeface="Wingdings" charset="2"/>
              <a:buChar char="Ø"/>
              <a:defRPr/>
            </a:pPr>
            <a:r>
              <a:rPr kumimoji="1" lang="zh-CN" altLang="en-US" sz="2000" dirty="0">
                <a:solidFill>
                  <a:srgbClr val="FF0000"/>
                </a:solidFill>
                <a:latin typeface="Comic Sans MS" pitchFamily="2" charset="0"/>
                <a:ea typeface="微软雅黑" pitchFamily="34" charset="-122"/>
                <a:cs typeface="Arial" charset="0"/>
              </a:rPr>
              <a:t>回写法（</a:t>
            </a:r>
            <a:r>
              <a:rPr kumimoji="1" lang="en-US" altLang="zh-CN" sz="2000" dirty="0">
                <a:solidFill>
                  <a:srgbClr val="FF0000"/>
                </a:solidFill>
                <a:latin typeface="Comic Sans MS" pitchFamily="2" charset="0"/>
                <a:ea typeface="微软雅黑" pitchFamily="34" charset="-122"/>
                <a:cs typeface="Arial" charset="0"/>
              </a:rPr>
              <a:t>Write back</a:t>
            </a:r>
            <a:r>
              <a:rPr kumimoji="1" lang="zh-CN" altLang="en-US" sz="2000" dirty="0">
                <a:solidFill>
                  <a:srgbClr val="FF0000"/>
                </a:solidFill>
                <a:latin typeface="Comic Sans MS" pitchFamily="2" charset="0"/>
                <a:ea typeface="微软雅黑" pitchFamily="34" charset="-122"/>
                <a:cs typeface="Arial" charset="0"/>
              </a:rPr>
              <a:t>）：</a:t>
            </a:r>
            <a:r>
              <a:rPr kumimoji="1" lang="zh-CN" altLang="en-US" sz="2000" dirty="0">
                <a:latin typeface="Comic Sans MS" pitchFamily="2" charset="0"/>
                <a:ea typeface="微软雅黑" pitchFamily="34" charset="-122"/>
                <a:cs typeface="Arial" charset="0"/>
              </a:rPr>
              <a:t>写操作时，若写命中，则信息只被写入</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而不被写入主存；若写不命中，则在</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中分配一行，将主存块调入该</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行中并更新相应单元的内容</a:t>
            </a:r>
            <a:endParaRPr kumimoji="1" lang="en-US" altLang="zh-CN" sz="2000" dirty="0">
              <a:latin typeface="Comic Sans MS" pitchFamily="2" charset="0"/>
              <a:ea typeface="微软雅黑" pitchFamily="34" charset="-122"/>
              <a:cs typeface="Arial" charset="0"/>
            </a:endParaRPr>
          </a:p>
          <a:p>
            <a:pPr marL="914400" lvl="1" indent="-457200">
              <a:lnSpc>
                <a:spcPct val="125000"/>
              </a:lnSpc>
              <a:spcBef>
                <a:spcPts val="0"/>
              </a:spcBef>
              <a:buFont typeface="Wingdings" charset="2"/>
              <a:buChar char="ü"/>
              <a:defRPr/>
            </a:pPr>
            <a:r>
              <a:rPr kumimoji="1" lang="zh-CN" altLang="en-US" sz="2000" dirty="0">
                <a:latin typeface="Comic Sans MS" pitchFamily="2" charset="0"/>
                <a:ea typeface="微软雅黑" pitchFamily="34" charset="-122"/>
                <a:cs typeface="Arial" charset="0"/>
              </a:rPr>
              <a:t>在</a:t>
            </a:r>
            <a:r>
              <a:rPr kumimoji="1" lang="en-US" altLang="zh-CN" sz="2000" dirty="0">
                <a:latin typeface="Comic Sans MS" pitchFamily="2" charset="0"/>
                <a:ea typeface="微软雅黑" pitchFamily="34" charset="-122"/>
                <a:cs typeface="Arial" charset="0"/>
              </a:rPr>
              <a:t>CPU</a:t>
            </a:r>
            <a:r>
              <a:rPr kumimoji="1" lang="zh-CN" altLang="en-US" sz="2000" dirty="0">
                <a:latin typeface="Comic Sans MS" pitchFamily="2" charset="0"/>
                <a:ea typeface="微软雅黑" pitchFamily="34" charset="-122"/>
                <a:cs typeface="Arial" charset="0"/>
              </a:rPr>
              <a:t>执行写操作时，回写法不会更新主存单元，只有当</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行中的主存块被替换时，才将该块内容一次性写回主存</a:t>
            </a:r>
            <a:endParaRPr kumimoji="1" lang="en-US" altLang="zh-CN" sz="2000" dirty="0">
              <a:latin typeface="Comic Sans MS" pitchFamily="2" charset="0"/>
              <a:ea typeface="微软雅黑" pitchFamily="34" charset="-122"/>
              <a:cs typeface="Arial" charset="0"/>
            </a:endParaRPr>
          </a:p>
          <a:p>
            <a:pPr marL="914400" lvl="1" indent="-457200">
              <a:lnSpc>
                <a:spcPct val="125000"/>
              </a:lnSpc>
              <a:spcBef>
                <a:spcPts val="0"/>
              </a:spcBef>
              <a:buFont typeface="Wingdings" charset="2"/>
              <a:buChar char="ü"/>
              <a:defRPr/>
            </a:pPr>
            <a:r>
              <a:rPr kumimoji="1" lang="zh-CN" altLang="en-US" sz="2000" dirty="0">
                <a:latin typeface="Comic Sans MS" pitchFamily="2" charset="0"/>
                <a:ea typeface="微软雅黑" pitchFamily="34" charset="-122"/>
                <a:cs typeface="Arial" charset="0"/>
              </a:rPr>
              <a:t>每个</a:t>
            </a:r>
            <a:r>
              <a:rPr kumimoji="1" lang="en-US" altLang="zh-CN" sz="2000" dirty="0">
                <a:latin typeface="Comic Sans MS" pitchFamily="2" charset="0"/>
                <a:ea typeface="微软雅黑" pitchFamily="34" charset="-122"/>
                <a:cs typeface="Arial" charset="0"/>
              </a:rPr>
              <a:t>cache</a:t>
            </a:r>
            <a:r>
              <a:rPr kumimoji="1" lang="zh-CN" altLang="en-US" sz="2000" dirty="0">
                <a:latin typeface="Comic Sans MS" pitchFamily="2" charset="0"/>
                <a:ea typeface="微软雅黑" pitchFamily="34" charset="-122"/>
                <a:cs typeface="Arial" charset="0"/>
              </a:rPr>
              <a:t>行设置一个修改位（“</a:t>
            </a:r>
            <a:r>
              <a:rPr kumimoji="1" lang="en-US" altLang="zh-CN" sz="2000" dirty="0">
                <a:latin typeface="Comic Sans MS" pitchFamily="2" charset="0"/>
                <a:ea typeface="微软雅黑" pitchFamily="34" charset="-122"/>
                <a:cs typeface="Arial" charset="0"/>
              </a:rPr>
              <a:t>dirty bit-</a:t>
            </a:r>
            <a:r>
              <a:rPr kumimoji="1" lang="zh-CN" altLang="en-US" sz="2000" dirty="0">
                <a:latin typeface="Comic Sans MS" pitchFamily="2" charset="0"/>
                <a:ea typeface="微软雅黑" pitchFamily="34" charset="-122"/>
                <a:cs typeface="Arial" charset="0"/>
              </a:rPr>
              <a:t>脏位”）</a:t>
            </a:r>
            <a:endParaRPr kumimoji="1" lang="zh-CN" altLang="en-US" sz="2000" dirty="0">
              <a:latin typeface="Comic Sans MS" pitchFamily="2" charset="0"/>
              <a:ea typeface="微软雅黑" pitchFamily="34" charset="-122"/>
              <a:cs typeface="Arial"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存储器的分类</a:t>
            </a:r>
            <a:endParaRPr lang="zh-CN" altLang="en-US" dirty="0"/>
          </a:p>
          <a:p>
            <a:pPr lvl="1"/>
            <a:r>
              <a:rPr lang="zh-CN" altLang="en-US" dirty="0">
                <a:latin typeface="Comic Sans MS" pitchFamily="2" charset="0"/>
              </a:rPr>
              <a:t> 按存取方式分：随机、顺序、直接、相联</a:t>
            </a:r>
            <a:endParaRPr lang="zh-CN" altLang="en-US" dirty="0">
              <a:latin typeface="Comic Sans MS" pitchFamily="2" charset="0"/>
            </a:endParaRPr>
          </a:p>
          <a:p>
            <a:pPr lvl="1"/>
            <a:r>
              <a:rPr lang="zh-CN" altLang="en-US" dirty="0">
                <a:latin typeface="Comic Sans MS" pitchFamily="2" charset="0"/>
              </a:rPr>
              <a:t> 按存储介质分：半导体、磁表面、激光盘</a:t>
            </a:r>
            <a:endParaRPr lang="zh-CN" altLang="en-US" dirty="0">
              <a:latin typeface="Comic Sans MS" pitchFamily="2" charset="0"/>
            </a:endParaRPr>
          </a:p>
          <a:p>
            <a:pPr lvl="1"/>
            <a:r>
              <a:rPr lang="zh-CN" altLang="en-US" dirty="0">
                <a:latin typeface="Comic Sans MS" pitchFamily="2" charset="0"/>
              </a:rPr>
              <a:t> 按信息可更改性：可读可写、只读</a:t>
            </a:r>
            <a:endParaRPr lang="zh-CN" altLang="en-US" dirty="0">
              <a:latin typeface="Comic Sans MS" pitchFamily="2" charset="0"/>
            </a:endParaRPr>
          </a:p>
          <a:p>
            <a:pPr lvl="1"/>
            <a:r>
              <a:rPr lang="zh-CN" altLang="en-US" dirty="0">
                <a:latin typeface="Comic Sans MS" pitchFamily="2" charset="0"/>
              </a:rPr>
              <a:t> 按断电后可否保存：易失、非易失</a:t>
            </a:r>
            <a:endParaRPr lang="zh-CN" altLang="en-US" dirty="0">
              <a:latin typeface="Comic Sans MS" pitchFamily="2" charset="0"/>
            </a:endParaRPr>
          </a:p>
          <a:p>
            <a:pPr lvl="1"/>
            <a:r>
              <a:rPr lang="zh-CN" altLang="en-US" dirty="0">
                <a:latin typeface="Comic Sans MS" pitchFamily="2" charset="0"/>
              </a:rPr>
              <a:t> 按功能</a:t>
            </a:r>
            <a:r>
              <a:rPr lang="en-US" altLang="zh-CN" dirty="0">
                <a:latin typeface="Comic Sans MS" pitchFamily="2" charset="0"/>
              </a:rPr>
              <a:t>/</a:t>
            </a:r>
            <a:r>
              <a:rPr lang="zh-CN" altLang="en-US" dirty="0">
                <a:latin typeface="Comic Sans MS" pitchFamily="2" charset="0"/>
              </a:rPr>
              <a:t>容量</a:t>
            </a:r>
            <a:r>
              <a:rPr lang="en-US" altLang="zh-CN" dirty="0">
                <a:latin typeface="Comic Sans MS" pitchFamily="2" charset="0"/>
              </a:rPr>
              <a:t>/</a:t>
            </a:r>
            <a:r>
              <a:rPr lang="zh-CN" altLang="en-US" dirty="0">
                <a:latin typeface="Comic Sans MS" pitchFamily="2" charset="0"/>
              </a:rPr>
              <a:t>速度分：寄存器、</a:t>
            </a:r>
            <a:r>
              <a:rPr lang="en-US" altLang="zh-CN" dirty="0">
                <a:latin typeface="Comic Sans MS" pitchFamily="2" charset="0"/>
              </a:rPr>
              <a:t>Cache</a:t>
            </a:r>
            <a:r>
              <a:rPr lang="zh-CN" altLang="en-US" dirty="0">
                <a:latin typeface="Comic Sans MS" pitchFamily="2" charset="0"/>
              </a:rPr>
              <a:t>、主存（内存）、辅存（外存）</a:t>
            </a:r>
            <a:endParaRPr lang="zh-CN" altLang="en-US" dirty="0">
              <a:latin typeface="Comic Sans MS" pitchFamily="2" charset="0"/>
            </a:endParaRPr>
          </a:p>
          <a:p>
            <a:r>
              <a:rPr lang="zh-CN" altLang="en-US" dirty="0"/>
              <a:t> 存储器的分层结构：</a:t>
            </a:r>
            <a:endParaRPr lang="zh-CN" altLang="en-US" dirty="0"/>
          </a:p>
          <a:p>
            <a:pPr lvl="1"/>
            <a:r>
              <a:rPr lang="zh-CN" altLang="en-US" dirty="0">
                <a:latin typeface="Comic Sans MS" pitchFamily="2" charset="0"/>
              </a:rPr>
              <a:t>速度从快到慢、容量从小到大、价格从贵到便宜，按与</a:t>
            </a:r>
            <a:r>
              <a:rPr lang="en-US" altLang="zh-CN" dirty="0">
                <a:latin typeface="Comic Sans MS" pitchFamily="2" charset="0"/>
              </a:rPr>
              <a:t>CPU</a:t>
            </a:r>
            <a:r>
              <a:rPr lang="zh-CN" altLang="en-US" dirty="0">
                <a:latin typeface="Comic Sans MS" pitchFamily="2" charset="0"/>
              </a:rPr>
              <a:t>连接的距离由近到远的顺序，构成的分层次结构为：</a:t>
            </a:r>
            <a:endParaRPr lang="zh-CN" altLang="en-US" dirty="0">
              <a:latin typeface="Comic Sans MS" pitchFamily="2" charset="0"/>
            </a:endParaRPr>
          </a:p>
          <a:p>
            <a:pPr marL="0" indent="0">
              <a:buNone/>
            </a:pPr>
            <a:r>
              <a:rPr lang="zh-CN" altLang="en-US" dirty="0"/>
              <a:t>       寄存器→</a:t>
            </a:r>
            <a:r>
              <a:rPr lang="en-US" altLang="zh-CN" dirty="0"/>
              <a:t>Cache→</a:t>
            </a:r>
            <a:r>
              <a:rPr lang="zh-CN" altLang="en-US" dirty="0"/>
              <a:t>主存→磁盘→光盘、磁带</a:t>
            </a:r>
            <a:endParaRPr lang="zh-CN" altLang="en-US" dirty="0"/>
          </a:p>
          <a:p>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半导体随机存取存储器的组织</a:t>
            </a:r>
            <a:endParaRPr lang="zh-CN" altLang="en-US" dirty="0"/>
          </a:p>
          <a:p>
            <a:pPr lvl="1"/>
            <a:r>
              <a:rPr lang="zh-CN" altLang="en-US" dirty="0">
                <a:latin typeface="Comic Sans MS" pitchFamily="2" charset="0"/>
              </a:rPr>
              <a:t>存储元（记忆单元）→存储芯片→存储模块（内存条）→存储器</a:t>
            </a:r>
            <a:endParaRPr lang="zh-CN" altLang="en-US" dirty="0">
              <a:latin typeface="Comic Sans MS" pitchFamily="2" charset="0"/>
            </a:endParaRPr>
          </a:p>
          <a:p>
            <a:pPr lvl="1"/>
            <a:r>
              <a:rPr lang="zh-CN" altLang="en-US" dirty="0">
                <a:latin typeface="Comic Sans MS" pitchFamily="2" charset="0"/>
              </a:rPr>
              <a:t>存储器芯片与</a:t>
            </a:r>
            <a:r>
              <a:rPr lang="en-US" altLang="zh-CN" dirty="0">
                <a:latin typeface="Comic Sans MS" pitchFamily="2" charset="0"/>
              </a:rPr>
              <a:t>CPU</a:t>
            </a:r>
            <a:r>
              <a:rPr lang="zh-CN" altLang="en-US" dirty="0">
                <a:latin typeface="Comic Sans MS" pitchFamily="2" charset="0"/>
              </a:rPr>
              <a:t>的连接</a:t>
            </a:r>
            <a:endParaRPr lang="zh-CN" altLang="en-US" dirty="0">
              <a:latin typeface="Comic Sans MS" pitchFamily="2" charset="0"/>
            </a:endParaRPr>
          </a:p>
          <a:p>
            <a:pPr lvl="2"/>
            <a:r>
              <a:rPr lang="zh-CN" altLang="en-US" dirty="0">
                <a:latin typeface="Comic Sans MS" pitchFamily="2" charset="0"/>
              </a:rPr>
              <a:t>地址线的连接：考虑芯片在字方向上扩展，低位用于芯片内地址、高位用于片选逻辑，送到片选信号译码器，译码输出连到芯片的片选信号引脚上。</a:t>
            </a:r>
            <a:endParaRPr lang="zh-CN" altLang="en-US" dirty="0">
              <a:latin typeface="Comic Sans MS" pitchFamily="2" charset="0"/>
            </a:endParaRPr>
          </a:p>
          <a:p>
            <a:pPr lvl="2"/>
            <a:r>
              <a:rPr lang="zh-CN" altLang="en-US" dirty="0">
                <a:latin typeface="Comic Sans MS" pitchFamily="2" charset="0"/>
              </a:rPr>
              <a:t>数据线的连接：考虑芯片在位方向上扩展，分别连到位扩展的芯片上</a:t>
            </a:r>
            <a:endParaRPr lang="zh-CN" altLang="en-US" dirty="0">
              <a:latin typeface="Comic Sans MS" pitchFamily="2" charset="0"/>
            </a:endParaRPr>
          </a:p>
          <a:p>
            <a:pPr lvl="2"/>
            <a:r>
              <a:rPr lang="zh-CN" altLang="en-US" dirty="0">
                <a:latin typeface="Comic Sans MS" pitchFamily="2" charset="0"/>
              </a:rPr>
              <a:t>控制线的连接：读</a:t>
            </a:r>
            <a:r>
              <a:rPr lang="en-US" altLang="zh-CN" dirty="0">
                <a:latin typeface="Comic Sans MS" pitchFamily="2" charset="0"/>
              </a:rPr>
              <a:t>/</a:t>
            </a:r>
            <a:r>
              <a:rPr lang="zh-CN" altLang="en-US" dirty="0">
                <a:latin typeface="Comic Sans MS" pitchFamily="2" charset="0"/>
              </a:rPr>
              <a:t>写信号、主存</a:t>
            </a:r>
            <a:r>
              <a:rPr lang="en-US" altLang="zh-CN" dirty="0">
                <a:latin typeface="Comic Sans MS" pitchFamily="2" charset="0"/>
              </a:rPr>
              <a:t>/IO</a:t>
            </a:r>
            <a:r>
              <a:rPr lang="zh-CN" altLang="en-US" dirty="0">
                <a:latin typeface="Comic Sans MS" pitchFamily="2" charset="0"/>
              </a:rPr>
              <a:t>访问信号等经过组合连到芯片相应的引脚。</a:t>
            </a:r>
            <a:endParaRPr lang="en-US" altLang="zh-CN" dirty="0">
              <a:latin typeface="Comic Sans MS" pitchFamily="2" charset="0"/>
            </a:endParaRPr>
          </a:p>
          <a:p>
            <a:pPr lvl="1"/>
            <a:r>
              <a:rPr lang="en-US" altLang="zh-CN" dirty="0">
                <a:latin typeface="Comic Sans MS" pitchFamily="2" charset="0"/>
              </a:rPr>
              <a:t>DRAM</a:t>
            </a:r>
            <a:r>
              <a:rPr lang="zh-CN" altLang="en-US" dirty="0">
                <a:latin typeface="Comic Sans MS" pitchFamily="2" charset="0"/>
              </a:rPr>
              <a:t>与</a:t>
            </a:r>
            <a:r>
              <a:rPr lang="en-US" altLang="zh-CN" dirty="0">
                <a:latin typeface="Comic Sans MS" pitchFamily="2" charset="0"/>
              </a:rPr>
              <a:t>SRAM</a:t>
            </a:r>
            <a:r>
              <a:rPr lang="zh-CN" altLang="en-US" dirty="0">
                <a:latin typeface="Comic Sans MS" pitchFamily="2" charset="0"/>
              </a:rPr>
              <a:t>的特点与应用</a:t>
            </a:r>
            <a:endParaRPr lang="en-US" altLang="zh-CN" dirty="0">
              <a:latin typeface="Comic Sans MS" pitchFamily="2" charset="0"/>
            </a:endParaRPr>
          </a:p>
          <a:p>
            <a:pPr lvl="1"/>
            <a:r>
              <a:rPr lang="en-US" altLang="zh-CN" dirty="0">
                <a:latin typeface="Comic Sans MS" pitchFamily="2" charset="0"/>
              </a:rPr>
              <a:t>DRAM</a:t>
            </a:r>
            <a:r>
              <a:rPr lang="zh-CN" altLang="en-US" dirty="0">
                <a:latin typeface="Comic Sans MS" pitchFamily="2" charset="0"/>
              </a:rPr>
              <a:t>的刷新方式：集中式、分散式、异步式</a:t>
            </a:r>
            <a:endParaRPr lang="zh-CN" altLang="en-US" dirty="0">
              <a:latin typeface="Comic Sans MS" pitchFamily="2" charset="0"/>
            </a:endParaRPr>
          </a:p>
          <a:p>
            <a:pPr lvl="1"/>
            <a:r>
              <a:rPr lang="en-US" altLang="zh-CN" dirty="0">
                <a:latin typeface="Comic Sans MS" pitchFamily="2" charset="0"/>
              </a:rPr>
              <a:t>SDRAM</a:t>
            </a:r>
            <a:r>
              <a:rPr lang="zh-CN" altLang="en-US" dirty="0">
                <a:latin typeface="Comic Sans MS" pitchFamily="2" charset="0"/>
              </a:rPr>
              <a:t>技术：</a:t>
            </a:r>
            <a:r>
              <a:rPr lang="en-US" altLang="zh-CN" dirty="0">
                <a:latin typeface="Comic Sans MS" pitchFamily="2" charset="0"/>
              </a:rPr>
              <a:t>DDR</a:t>
            </a:r>
            <a:r>
              <a:rPr lang="zh-CN" altLang="en-US" dirty="0">
                <a:latin typeface="Comic Sans MS" pitchFamily="2" charset="0"/>
              </a:rPr>
              <a:t>，</a:t>
            </a:r>
            <a:r>
              <a:rPr lang="en-US" altLang="zh-CN" dirty="0">
                <a:latin typeface="Comic Sans MS" pitchFamily="2" charset="0"/>
              </a:rPr>
              <a:t>DDR2</a:t>
            </a:r>
            <a:r>
              <a:rPr lang="zh-CN" altLang="en-US" dirty="0">
                <a:latin typeface="Comic Sans MS" pitchFamily="2" charset="0"/>
              </a:rPr>
              <a:t>、</a:t>
            </a:r>
            <a:r>
              <a:rPr lang="en-US" altLang="zh-CN" dirty="0">
                <a:latin typeface="Comic Sans MS" pitchFamily="2" charset="0"/>
              </a:rPr>
              <a:t>DDR3</a:t>
            </a:r>
            <a:endParaRPr lang="zh-CN" altLang="en-US" dirty="0">
              <a:latin typeface="Comic Sans MS" pitchFamily="2" charset="0"/>
            </a:endParaRP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r>
              <a:rPr lang="en-US" altLang="zh-CN" dirty="0"/>
              <a:t>3</a:t>
            </a:r>
            <a:endParaRPr lang="zh-CN" altLang="en-US" dirty="0"/>
          </a:p>
        </p:txBody>
      </p:sp>
      <p:sp>
        <p:nvSpPr>
          <p:cNvPr id="3" name="内容占位符 2"/>
          <p:cNvSpPr>
            <a:spLocks noGrp="1"/>
          </p:cNvSpPr>
          <p:nvPr>
            <p:ph idx="1"/>
          </p:nvPr>
        </p:nvSpPr>
        <p:spPr/>
        <p:txBody>
          <a:bodyPr/>
          <a:lstStyle/>
          <a:p>
            <a:r>
              <a:rPr lang="zh-CN" altLang="en-US" dirty="0"/>
              <a:t>只读存储器：</a:t>
            </a:r>
            <a:r>
              <a:rPr lang="en-US" altLang="zh-CN" dirty="0"/>
              <a:t>MROM</a:t>
            </a:r>
            <a:r>
              <a:rPr lang="zh-CN" altLang="en-US" dirty="0"/>
              <a:t>、</a:t>
            </a:r>
            <a:r>
              <a:rPr lang="en-US" altLang="zh-CN" dirty="0"/>
              <a:t>PROM</a:t>
            </a:r>
            <a:r>
              <a:rPr lang="zh-CN" altLang="en-US" dirty="0"/>
              <a:t>、</a:t>
            </a:r>
            <a:r>
              <a:rPr lang="en-US" altLang="zh-CN" dirty="0"/>
              <a:t>EPROM</a:t>
            </a:r>
            <a:r>
              <a:rPr lang="zh-CN" altLang="en-US" dirty="0"/>
              <a:t>、</a:t>
            </a:r>
            <a:r>
              <a:rPr lang="en-US" altLang="zh-CN" dirty="0"/>
              <a:t>EEPROM</a:t>
            </a:r>
            <a:r>
              <a:rPr lang="zh-CN" altLang="en-US" dirty="0"/>
              <a:t>、</a:t>
            </a:r>
            <a:r>
              <a:rPr lang="en-US" altLang="zh-CN" dirty="0"/>
              <a:t>Flash ROM</a:t>
            </a:r>
            <a:endParaRPr lang="en-US" altLang="zh-CN" dirty="0"/>
          </a:p>
          <a:p>
            <a:r>
              <a:rPr lang="zh-CN" altLang="en-US" dirty="0"/>
              <a:t>多体交叉编址存储器</a:t>
            </a:r>
            <a:endParaRPr lang="zh-CN" altLang="en-US" dirty="0"/>
          </a:p>
          <a:p>
            <a:pPr lvl="1"/>
            <a:r>
              <a:rPr lang="zh-CN" altLang="en-US" dirty="0">
                <a:latin typeface="Comic Sans MS" pitchFamily="2" charset="0"/>
              </a:rPr>
              <a:t>连续编址：按高位地址划分模块</a:t>
            </a:r>
            <a:endParaRPr lang="zh-CN" altLang="en-US" dirty="0">
              <a:latin typeface="Comic Sans MS" pitchFamily="2" charset="0"/>
            </a:endParaRPr>
          </a:p>
          <a:p>
            <a:pPr lvl="1"/>
            <a:r>
              <a:rPr lang="zh-CN" altLang="en-US" dirty="0">
                <a:latin typeface="Comic Sans MS" pitchFamily="2" charset="0"/>
              </a:rPr>
              <a:t>交叉编址：按低位地址划分模块</a:t>
            </a:r>
            <a:endParaRPr lang="en-US" altLang="zh-CN" dirty="0"/>
          </a:p>
          <a:p>
            <a:r>
              <a:rPr lang="zh-CN" altLang="en-US" dirty="0"/>
              <a:t>引入</a:t>
            </a:r>
            <a:r>
              <a:rPr lang="en-US" altLang="zh-CN" dirty="0"/>
              <a:t>Cache</a:t>
            </a:r>
            <a:r>
              <a:rPr lang="zh-CN" altLang="en-US" dirty="0"/>
              <a:t>的基础是程序访问的局部化特性</a:t>
            </a:r>
            <a:endParaRPr lang="zh-CN" altLang="en-US" dirty="0"/>
          </a:p>
          <a:p>
            <a:pPr lvl="1"/>
            <a:r>
              <a:rPr lang="zh-CN" altLang="en-US" dirty="0"/>
              <a:t>时间局部性和空间局部性</a:t>
            </a:r>
            <a:endParaRPr lang="zh-CN" altLang="en-US" dirty="0"/>
          </a:p>
          <a:p>
            <a:r>
              <a:rPr lang="zh-CN" altLang="en-US" dirty="0"/>
              <a:t>引入</a:t>
            </a:r>
            <a:r>
              <a:rPr lang="en-US" altLang="zh-CN" dirty="0"/>
              <a:t>Cache</a:t>
            </a:r>
            <a:r>
              <a:rPr lang="zh-CN" altLang="en-US" dirty="0"/>
              <a:t>减少了对内存的访问，</a:t>
            </a:r>
            <a:r>
              <a:rPr lang="en-US" altLang="zh-CN" dirty="0"/>
              <a:t>CPU</a:t>
            </a:r>
            <a:r>
              <a:rPr lang="zh-CN" altLang="en-US" dirty="0"/>
              <a:t>能在快速的</a:t>
            </a:r>
            <a:r>
              <a:rPr lang="en-US" altLang="zh-CN" dirty="0"/>
              <a:t>Cache</a:t>
            </a:r>
            <a:r>
              <a:rPr lang="zh-CN" altLang="en-US" dirty="0"/>
              <a:t>中得到信息</a:t>
            </a:r>
            <a:endParaRPr lang="zh-CN" altLang="en-US" dirty="0"/>
          </a:p>
          <a:p>
            <a:r>
              <a:rPr lang="en-US" altLang="zh-CN" dirty="0"/>
              <a:t>Cache</a:t>
            </a:r>
            <a:r>
              <a:rPr lang="zh-CN" altLang="en-US" dirty="0"/>
              <a:t>和主存之间的映射方式</a:t>
            </a:r>
            <a:endParaRPr lang="zh-CN" altLang="en-US" dirty="0"/>
          </a:p>
          <a:p>
            <a:pPr lvl="1"/>
            <a:r>
              <a:rPr lang="zh-CN" altLang="en-US" dirty="0"/>
              <a:t>直接映射（模映射）：地址</a:t>
            </a:r>
            <a:r>
              <a:rPr lang="en-US" altLang="zh-CN" dirty="0"/>
              <a:t>=</a:t>
            </a:r>
            <a:r>
              <a:rPr lang="zh-CN" altLang="en-US" dirty="0"/>
              <a:t>标志 </a:t>
            </a:r>
            <a:r>
              <a:rPr lang="en-US" altLang="zh-CN" dirty="0"/>
              <a:t>| cache</a:t>
            </a:r>
            <a:r>
              <a:rPr lang="zh-CN" altLang="en-US" dirty="0"/>
              <a:t>行索引 </a:t>
            </a:r>
            <a:r>
              <a:rPr lang="en-US" altLang="zh-CN" dirty="0"/>
              <a:t>| </a:t>
            </a:r>
            <a:r>
              <a:rPr lang="zh-CN" altLang="en-US" dirty="0"/>
              <a:t>块内地址</a:t>
            </a:r>
            <a:endParaRPr lang="zh-CN" altLang="en-US" dirty="0"/>
          </a:p>
          <a:p>
            <a:pPr lvl="1"/>
            <a:r>
              <a:rPr lang="zh-CN" altLang="en-US" dirty="0"/>
              <a:t>全相联映射（全映射）：地址</a:t>
            </a:r>
            <a:r>
              <a:rPr lang="en-US" altLang="zh-CN" dirty="0"/>
              <a:t>=</a:t>
            </a:r>
            <a:r>
              <a:rPr lang="zh-CN" altLang="en-US" dirty="0"/>
              <a:t>标志 </a:t>
            </a:r>
            <a:r>
              <a:rPr lang="en-US" altLang="zh-CN" dirty="0"/>
              <a:t>| </a:t>
            </a:r>
            <a:r>
              <a:rPr lang="zh-CN" altLang="en-US" dirty="0"/>
              <a:t>块内地址</a:t>
            </a:r>
            <a:endParaRPr lang="zh-CN" altLang="en-US" dirty="0"/>
          </a:p>
          <a:p>
            <a:pPr lvl="1"/>
            <a:r>
              <a:rPr lang="zh-CN" altLang="en-US" dirty="0"/>
              <a:t>组相联映射（组间模映射，组内全映射）：地址</a:t>
            </a:r>
            <a:r>
              <a:rPr lang="en-US" altLang="zh-CN" dirty="0"/>
              <a:t>=</a:t>
            </a:r>
            <a:r>
              <a:rPr lang="zh-CN" altLang="en-US" dirty="0"/>
              <a:t>标志 </a:t>
            </a:r>
            <a:r>
              <a:rPr lang="en-US" altLang="zh-CN" dirty="0"/>
              <a:t>| cache</a:t>
            </a:r>
            <a:r>
              <a:rPr lang="zh-CN" altLang="en-US" dirty="0"/>
              <a:t>组索引 </a:t>
            </a:r>
            <a:r>
              <a:rPr lang="en-US" altLang="zh-CN" dirty="0"/>
              <a:t>| </a:t>
            </a:r>
            <a:r>
              <a:rPr lang="zh-CN" altLang="en-US" dirty="0"/>
              <a:t>块内地址</a:t>
            </a:r>
            <a:endParaRPr lang="en-US" altLang="zh-CN" dirty="0"/>
          </a:p>
          <a:p>
            <a:r>
              <a:rPr lang="en-US" altLang="zh-CN" dirty="0"/>
              <a:t>Cache</a:t>
            </a:r>
            <a:r>
              <a:rPr lang="zh-CN" altLang="en-US" dirty="0"/>
              <a:t>命中率与</a:t>
            </a:r>
            <a:r>
              <a:rPr lang="en-US" altLang="zh-CN" dirty="0"/>
              <a:t>CPU</a:t>
            </a:r>
            <a:r>
              <a:rPr lang="zh-CN" altLang="en-US" dirty="0"/>
              <a:t>平均访问时间</a:t>
            </a:r>
            <a:endParaRPr lang="en-US" altLang="zh-CN" dirty="0"/>
          </a:p>
          <a:p>
            <a:r>
              <a:rPr lang="en-US" altLang="zh-CN" dirty="0"/>
              <a:t>Cache</a:t>
            </a:r>
            <a:r>
              <a:rPr lang="zh-CN" altLang="en-US" dirty="0"/>
              <a:t>容量的计算（地址映射、写一致性策略、主存块替换策略）</a:t>
            </a:r>
            <a:endParaRPr lang="zh-CN" altLang="en-US" dirty="0"/>
          </a:p>
          <a:p>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矩形 9"/>
          <p:cNvSpPr/>
          <p:nvPr/>
        </p:nvSpPr>
        <p:spPr>
          <a:xfrm>
            <a:off x="176636" y="692696"/>
            <a:ext cx="8427812" cy="3062377"/>
          </a:xfrm>
          <a:prstGeom prst="rect">
            <a:avLst/>
          </a:prstGeom>
        </p:spPr>
        <p:txBody>
          <a:bodyPr wrap="square">
            <a:spAutoFit/>
          </a:bodyPr>
          <a:lstStyle/>
          <a:p>
            <a:pPr>
              <a:lnSpc>
                <a:spcPct val="115000"/>
              </a:lnSpc>
              <a:spcAft>
                <a:spcPts val="600"/>
              </a:spcAft>
            </a:pPr>
            <a:r>
              <a:rPr lang="en-US" altLang="zh-CN" sz="2000" dirty="0">
                <a:solidFill>
                  <a:srgbClr val="000000"/>
                </a:solidFill>
                <a:latin typeface="Comic Sans MS" pitchFamily="2" charset="0"/>
                <a:ea typeface="微软雅黑" pitchFamily="34" charset="-122"/>
                <a:cs typeface="Times New Roman" pitchFamily="18" charset="0"/>
              </a:rPr>
              <a:t>15</a:t>
            </a:r>
            <a:r>
              <a:rPr lang="zh-CN" altLang="zh-CN" sz="2000" dirty="0">
                <a:solidFill>
                  <a:srgbClr val="000000"/>
                </a:solidFill>
                <a:latin typeface="Comic Sans MS" pitchFamily="2" charset="0"/>
                <a:ea typeface="微软雅黑" pitchFamily="34" charset="-122"/>
                <a:cs typeface="宋体" charset="-122"/>
              </a:rPr>
              <a:t>．某计算机存储器按字节编址，采用小端方式存放数据。假定编译器规定</a:t>
            </a:r>
            <a:r>
              <a:rPr lang="en-US" altLang="zh-CN" sz="2000" dirty="0">
                <a:solidFill>
                  <a:srgbClr val="000000"/>
                </a:solidFill>
                <a:latin typeface="Comic Sans MS" pitchFamily="2" charset="0"/>
                <a:ea typeface="微软雅黑" pitchFamily="34" charset="-122"/>
                <a:cs typeface="Times New Roman" pitchFamily="18" charset="0"/>
              </a:rPr>
              <a:t> </a:t>
            </a:r>
            <a:r>
              <a:rPr lang="en-US" altLang="zh-CN" sz="2000" dirty="0" err="1">
                <a:solidFill>
                  <a:srgbClr val="000000"/>
                </a:solidFill>
                <a:latin typeface="Comic Sans MS" pitchFamily="2" charset="0"/>
                <a:ea typeface="微软雅黑" pitchFamily="34" charset="-122"/>
                <a:cs typeface="Times New Roman" pitchFamily="18" charset="0"/>
              </a:rPr>
              <a:t>int</a:t>
            </a:r>
            <a:r>
              <a:rPr lang="en-US" altLang="zh-CN" sz="2000" dirty="0">
                <a:solidFill>
                  <a:srgbClr val="000000"/>
                </a:solidFill>
                <a:latin typeface="Comic Sans MS" pitchFamily="2" charset="0"/>
                <a:ea typeface="微软雅黑" pitchFamily="34" charset="-122"/>
                <a:cs typeface="宋体" charset="-122"/>
              </a:rPr>
              <a:t> </a:t>
            </a:r>
            <a:r>
              <a:rPr lang="zh-CN" altLang="zh-CN" sz="2000" dirty="0">
                <a:solidFill>
                  <a:srgbClr val="000000"/>
                </a:solidFill>
                <a:latin typeface="Comic Sans MS" pitchFamily="2" charset="0"/>
                <a:ea typeface="微软雅黑" pitchFamily="34" charset="-122"/>
                <a:cs typeface="宋体" charset="-122"/>
              </a:rPr>
              <a:t>和</a:t>
            </a:r>
            <a:r>
              <a:rPr lang="en-US" altLang="zh-CN" sz="2000" dirty="0">
                <a:solidFill>
                  <a:srgbClr val="000000"/>
                </a:solidFill>
                <a:latin typeface="Comic Sans MS" pitchFamily="2" charset="0"/>
                <a:ea typeface="微软雅黑" pitchFamily="34" charset="-122"/>
                <a:cs typeface="Times New Roman" pitchFamily="18" charset="0"/>
              </a:rPr>
              <a:t> short</a:t>
            </a:r>
            <a:r>
              <a:rPr lang="en-US" altLang="zh-CN" sz="2000" dirty="0">
                <a:solidFill>
                  <a:srgbClr val="000000"/>
                </a:solidFill>
                <a:latin typeface="Comic Sans MS" pitchFamily="2" charset="0"/>
                <a:ea typeface="微软雅黑" pitchFamily="34" charset="-122"/>
                <a:cs typeface="宋体" charset="-122"/>
              </a:rPr>
              <a:t> </a:t>
            </a:r>
            <a:r>
              <a:rPr lang="zh-CN" altLang="zh-CN" sz="2000" dirty="0">
                <a:solidFill>
                  <a:srgbClr val="000000"/>
                </a:solidFill>
                <a:latin typeface="Comic Sans MS" pitchFamily="2" charset="0"/>
                <a:ea typeface="微软雅黑" pitchFamily="34" charset="-122"/>
                <a:cs typeface="宋体" charset="-122"/>
              </a:rPr>
              <a:t>型长度分别为</a:t>
            </a:r>
            <a:r>
              <a:rPr lang="en-US" altLang="zh-CN" sz="2000" dirty="0">
                <a:solidFill>
                  <a:srgbClr val="000000"/>
                </a:solidFill>
                <a:latin typeface="Comic Sans MS" pitchFamily="2" charset="0"/>
                <a:ea typeface="微软雅黑" pitchFamily="34" charset="-122"/>
                <a:cs typeface="Times New Roman" pitchFamily="18" charset="0"/>
              </a:rPr>
              <a:t> 32</a:t>
            </a:r>
            <a:r>
              <a:rPr lang="en-US" altLang="zh-CN" sz="2000" dirty="0">
                <a:solidFill>
                  <a:srgbClr val="000000"/>
                </a:solidFill>
                <a:latin typeface="Comic Sans MS" pitchFamily="2" charset="0"/>
                <a:ea typeface="微软雅黑" pitchFamily="34" charset="-122"/>
                <a:cs typeface="宋体" charset="-122"/>
              </a:rPr>
              <a:t> </a:t>
            </a:r>
            <a:r>
              <a:rPr lang="zh-CN" altLang="zh-CN" sz="2000" dirty="0">
                <a:solidFill>
                  <a:srgbClr val="000000"/>
                </a:solidFill>
                <a:latin typeface="Comic Sans MS" pitchFamily="2" charset="0"/>
                <a:ea typeface="微软雅黑" pitchFamily="34" charset="-122"/>
                <a:cs typeface="宋体" charset="-122"/>
              </a:rPr>
              <a:t>位和</a:t>
            </a:r>
            <a:r>
              <a:rPr lang="en-US" altLang="zh-CN" sz="2000" dirty="0">
                <a:solidFill>
                  <a:srgbClr val="000000"/>
                </a:solidFill>
                <a:latin typeface="Comic Sans MS" pitchFamily="2" charset="0"/>
                <a:ea typeface="微软雅黑" pitchFamily="34" charset="-122"/>
                <a:cs typeface="Times New Roman" pitchFamily="18" charset="0"/>
              </a:rPr>
              <a:t> 16</a:t>
            </a:r>
            <a:r>
              <a:rPr lang="en-US" altLang="zh-CN" sz="2000" dirty="0">
                <a:solidFill>
                  <a:srgbClr val="000000"/>
                </a:solidFill>
                <a:latin typeface="Comic Sans MS" pitchFamily="2" charset="0"/>
                <a:ea typeface="微软雅黑" pitchFamily="34" charset="-122"/>
                <a:cs typeface="宋体" charset="-122"/>
              </a:rPr>
              <a:t> </a:t>
            </a:r>
            <a:r>
              <a:rPr lang="zh-CN" altLang="zh-CN" sz="2000" dirty="0">
                <a:solidFill>
                  <a:srgbClr val="000000"/>
                </a:solidFill>
                <a:latin typeface="Comic Sans MS" pitchFamily="2" charset="0"/>
                <a:ea typeface="微软雅黑" pitchFamily="34" charset="-122"/>
                <a:cs typeface="宋体" charset="-122"/>
              </a:rPr>
              <a:t>位，并且数据按边界对齐存储。某</a:t>
            </a:r>
            <a:r>
              <a:rPr lang="en-US" altLang="zh-CN" sz="2000" dirty="0">
                <a:solidFill>
                  <a:srgbClr val="000000"/>
                </a:solidFill>
                <a:latin typeface="Comic Sans MS" pitchFamily="2" charset="0"/>
                <a:ea typeface="微软雅黑" pitchFamily="34" charset="-122"/>
                <a:cs typeface="Times New Roman" pitchFamily="18" charset="0"/>
              </a:rPr>
              <a:t> C</a:t>
            </a:r>
            <a:r>
              <a:rPr lang="en-US" altLang="zh-CN" sz="2000" dirty="0">
                <a:solidFill>
                  <a:srgbClr val="000000"/>
                </a:solidFill>
                <a:latin typeface="Comic Sans MS" pitchFamily="2" charset="0"/>
                <a:ea typeface="微软雅黑" pitchFamily="34" charset="-122"/>
                <a:cs typeface="宋体" charset="-122"/>
              </a:rPr>
              <a:t> </a:t>
            </a:r>
            <a:r>
              <a:rPr lang="zh-CN" altLang="zh-CN" sz="2000" dirty="0">
                <a:solidFill>
                  <a:srgbClr val="000000"/>
                </a:solidFill>
                <a:latin typeface="Comic Sans MS" pitchFamily="2" charset="0"/>
                <a:ea typeface="微软雅黑" pitchFamily="34" charset="-122"/>
                <a:cs typeface="宋体" charset="-122"/>
              </a:rPr>
              <a:t>语言程序段如下：</a:t>
            </a:r>
            <a:endParaRPr lang="zh-CN" altLang="zh-CN" sz="2000" dirty="0">
              <a:latin typeface="Comic Sans MS" pitchFamily="2" charset="0"/>
              <a:ea typeface="微软雅黑" pitchFamily="34" charset="-122"/>
              <a:cs typeface="Times New Roman" pitchFamily="18" charset="0"/>
            </a:endParaRPr>
          </a:p>
          <a:p>
            <a:pPr>
              <a:lnSpc>
                <a:spcPct val="115000"/>
              </a:lnSpc>
              <a:spcAft>
                <a:spcPts val="600"/>
              </a:spcAft>
            </a:pPr>
            <a:r>
              <a:rPr lang="en-US" altLang="zh-CN" sz="2000" dirty="0" err="1">
                <a:solidFill>
                  <a:srgbClr val="000000"/>
                </a:solidFill>
                <a:latin typeface="Comic Sans MS" pitchFamily="2" charset="0"/>
                <a:ea typeface="微软雅黑" pitchFamily="34" charset="-122"/>
                <a:cs typeface="Times New Roman" pitchFamily="18" charset="0"/>
              </a:rPr>
              <a:t>struct</a:t>
            </a:r>
            <a:r>
              <a:rPr lang="en-US" altLang="zh-CN" sz="2000" dirty="0">
                <a:solidFill>
                  <a:srgbClr val="000000"/>
                </a:solidFill>
                <a:latin typeface="Comic Sans MS" pitchFamily="2" charset="0"/>
                <a:ea typeface="微软雅黑" pitchFamily="34" charset="-122"/>
                <a:cs typeface="Times New Roman" pitchFamily="18" charset="0"/>
              </a:rPr>
              <a:t>{   </a:t>
            </a:r>
            <a:r>
              <a:rPr lang="en-US" altLang="zh-CN" sz="2000" dirty="0" err="1">
                <a:solidFill>
                  <a:srgbClr val="000000"/>
                </a:solidFill>
                <a:latin typeface="Comic Sans MS" pitchFamily="2" charset="0"/>
                <a:ea typeface="微软雅黑" pitchFamily="34" charset="-122"/>
                <a:cs typeface="Times New Roman" pitchFamily="18" charset="0"/>
              </a:rPr>
              <a:t>int</a:t>
            </a:r>
            <a:r>
              <a:rPr lang="en-US" altLang="zh-CN" sz="2000" dirty="0">
                <a:solidFill>
                  <a:srgbClr val="000000"/>
                </a:solidFill>
                <a:latin typeface="Comic Sans MS" pitchFamily="2" charset="0"/>
                <a:ea typeface="微软雅黑" pitchFamily="34" charset="-122"/>
                <a:cs typeface="Times New Roman" pitchFamily="18" charset="0"/>
              </a:rPr>
              <a:t> a;        char b;      short c;   } record;     </a:t>
            </a:r>
            <a:r>
              <a:rPr lang="en-US" altLang="zh-CN" sz="2000" dirty="0" err="1">
                <a:solidFill>
                  <a:srgbClr val="000000"/>
                </a:solidFill>
                <a:latin typeface="Comic Sans MS" pitchFamily="2" charset="0"/>
                <a:ea typeface="微软雅黑" pitchFamily="34" charset="-122"/>
                <a:cs typeface="Times New Roman" pitchFamily="18" charset="0"/>
              </a:rPr>
              <a:t>record.a</a:t>
            </a:r>
            <a:r>
              <a:rPr lang="en-US" altLang="zh-CN" sz="2000" dirty="0">
                <a:solidFill>
                  <a:srgbClr val="000000"/>
                </a:solidFill>
                <a:latin typeface="Comic Sans MS" pitchFamily="2" charset="0"/>
                <a:ea typeface="微软雅黑" pitchFamily="34" charset="-122"/>
                <a:cs typeface="Times New Roman" pitchFamily="18" charset="0"/>
              </a:rPr>
              <a:t>=273;</a:t>
            </a:r>
            <a:endParaRPr lang="zh-CN" altLang="zh-CN" sz="2000" dirty="0">
              <a:latin typeface="Comic Sans MS" pitchFamily="2" charset="0"/>
              <a:ea typeface="微软雅黑" pitchFamily="34" charset="-122"/>
              <a:cs typeface="Times New Roman" pitchFamily="18" charset="0"/>
            </a:endParaRPr>
          </a:p>
          <a:p>
            <a:pPr>
              <a:lnSpc>
                <a:spcPct val="115000"/>
              </a:lnSpc>
              <a:spcAft>
                <a:spcPts val="600"/>
              </a:spcAft>
            </a:pPr>
            <a:r>
              <a:rPr lang="zh-CN" altLang="zh-CN" sz="2000" dirty="0">
                <a:solidFill>
                  <a:srgbClr val="000000"/>
                </a:solidFill>
                <a:latin typeface="Comic Sans MS" pitchFamily="2" charset="0"/>
                <a:ea typeface="微软雅黑" pitchFamily="34" charset="-122"/>
                <a:cs typeface="宋体" charset="-122"/>
              </a:rPr>
              <a:t>若</a:t>
            </a:r>
            <a:r>
              <a:rPr lang="en-US" altLang="zh-CN" sz="2000" dirty="0">
                <a:solidFill>
                  <a:srgbClr val="000000"/>
                </a:solidFill>
                <a:latin typeface="Comic Sans MS" pitchFamily="2" charset="0"/>
                <a:ea typeface="微软雅黑" pitchFamily="34" charset="-122"/>
                <a:cs typeface="Times New Roman" pitchFamily="18" charset="0"/>
              </a:rPr>
              <a:t> record</a:t>
            </a:r>
            <a:r>
              <a:rPr lang="en-US" altLang="zh-CN" sz="2000" dirty="0">
                <a:solidFill>
                  <a:srgbClr val="000000"/>
                </a:solidFill>
                <a:latin typeface="Comic Sans MS" pitchFamily="2" charset="0"/>
                <a:ea typeface="微软雅黑" pitchFamily="34" charset="-122"/>
                <a:cs typeface="宋体" charset="-122"/>
              </a:rPr>
              <a:t> </a:t>
            </a:r>
            <a:r>
              <a:rPr lang="zh-CN" altLang="zh-CN" sz="2000" dirty="0">
                <a:solidFill>
                  <a:srgbClr val="000000"/>
                </a:solidFill>
                <a:latin typeface="Comic Sans MS" pitchFamily="2" charset="0"/>
                <a:ea typeface="微软雅黑" pitchFamily="34" charset="-122"/>
                <a:cs typeface="宋体" charset="-122"/>
              </a:rPr>
              <a:t>变量的首地址为</a:t>
            </a:r>
            <a:r>
              <a:rPr lang="en-US" altLang="zh-CN" sz="2000" dirty="0">
                <a:solidFill>
                  <a:srgbClr val="000000"/>
                </a:solidFill>
                <a:latin typeface="Comic Sans MS" pitchFamily="2" charset="0"/>
                <a:ea typeface="微软雅黑" pitchFamily="34" charset="-122"/>
                <a:cs typeface="Times New Roman" pitchFamily="18" charset="0"/>
              </a:rPr>
              <a:t> 0Xc008</a:t>
            </a:r>
            <a:r>
              <a:rPr lang="zh-CN" altLang="zh-CN" sz="2000" dirty="0">
                <a:solidFill>
                  <a:srgbClr val="000000"/>
                </a:solidFill>
                <a:latin typeface="Comic Sans MS" pitchFamily="2" charset="0"/>
                <a:ea typeface="微软雅黑" pitchFamily="34" charset="-122"/>
                <a:cs typeface="宋体" charset="-122"/>
              </a:rPr>
              <a:t>，则</a:t>
            </a:r>
            <a:r>
              <a:rPr lang="zh-CN" altLang="en-US" sz="2000" dirty="0">
                <a:solidFill>
                  <a:srgbClr val="000000"/>
                </a:solidFill>
                <a:latin typeface="Comic Sans MS" pitchFamily="2" charset="0"/>
                <a:ea typeface="微软雅黑" pitchFamily="34" charset="-122"/>
                <a:cs typeface="宋体" charset="-122"/>
              </a:rPr>
              <a:t>地址</a:t>
            </a:r>
            <a:r>
              <a:rPr lang="en-US" altLang="zh-CN" sz="2000" dirty="0">
                <a:solidFill>
                  <a:srgbClr val="000000"/>
                </a:solidFill>
                <a:latin typeface="Comic Sans MS" pitchFamily="2" charset="0"/>
                <a:ea typeface="微软雅黑" pitchFamily="34" charset="-122"/>
                <a:cs typeface="Times New Roman" pitchFamily="18" charset="0"/>
              </a:rPr>
              <a:t>0Xc008</a:t>
            </a:r>
            <a:r>
              <a:rPr lang="en-US" altLang="zh-CN" sz="2000" dirty="0">
                <a:solidFill>
                  <a:srgbClr val="000000"/>
                </a:solidFill>
                <a:latin typeface="Comic Sans MS" pitchFamily="2" charset="0"/>
                <a:ea typeface="微软雅黑" pitchFamily="34" charset="-122"/>
                <a:cs typeface="宋体" charset="-122"/>
              </a:rPr>
              <a:t> </a:t>
            </a:r>
            <a:r>
              <a:rPr lang="zh-CN" altLang="zh-CN" sz="2000" dirty="0">
                <a:solidFill>
                  <a:srgbClr val="000000"/>
                </a:solidFill>
                <a:latin typeface="Comic Sans MS" pitchFamily="2" charset="0"/>
                <a:ea typeface="微软雅黑" pitchFamily="34" charset="-122"/>
                <a:cs typeface="宋体" charset="-122"/>
              </a:rPr>
              <a:t>中内容及</a:t>
            </a:r>
            <a:r>
              <a:rPr lang="en-US" altLang="zh-CN" sz="2000" dirty="0">
                <a:solidFill>
                  <a:srgbClr val="000000"/>
                </a:solidFill>
                <a:latin typeface="Comic Sans MS" pitchFamily="2" charset="0"/>
                <a:ea typeface="微软雅黑" pitchFamily="34" charset="-122"/>
                <a:cs typeface="Times New Roman" pitchFamily="18" charset="0"/>
              </a:rPr>
              <a:t> </a:t>
            </a:r>
            <a:r>
              <a:rPr lang="en-US" altLang="zh-CN" sz="2000" dirty="0" err="1">
                <a:solidFill>
                  <a:srgbClr val="000000"/>
                </a:solidFill>
                <a:latin typeface="Comic Sans MS" pitchFamily="2" charset="0"/>
                <a:ea typeface="微软雅黑" pitchFamily="34" charset="-122"/>
                <a:cs typeface="Times New Roman" pitchFamily="18" charset="0"/>
              </a:rPr>
              <a:t>record.c</a:t>
            </a:r>
            <a:r>
              <a:rPr lang="en-US" altLang="zh-CN" sz="2000" dirty="0">
                <a:solidFill>
                  <a:srgbClr val="000000"/>
                </a:solidFill>
                <a:latin typeface="Comic Sans MS" pitchFamily="2" charset="0"/>
                <a:ea typeface="微软雅黑" pitchFamily="34" charset="-122"/>
                <a:cs typeface="宋体" charset="-122"/>
              </a:rPr>
              <a:t> </a:t>
            </a:r>
            <a:r>
              <a:rPr lang="zh-CN" altLang="zh-CN" sz="2000" dirty="0">
                <a:solidFill>
                  <a:srgbClr val="000000"/>
                </a:solidFill>
                <a:latin typeface="Comic Sans MS" pitchFamily="2" charset="0"/>
                <a:ea typeface="微软雅黑" pitchFamily="34" charset="-122"/>
                <a:cs typeface="宋体" charset="-122"/>
              </a:rPr>
              <a:t>的地址分别为</a:t>
            </a:r>
            <a:r>
              <a:rPr lang="zh-CN" altLang="en-US" sz="2000" dirty="0">
                <a:solidFill>
                  <a:srgbClr val="000000"/>
                </a:solidFill>
                <a:latin typeface="Comic Sans MS" pitchFamily="2" charset="0"/>
                <a:ea typeface="微软雅黑" pitchFamily="34" charset="-122"/>
                <a:cs typeface="宋体" charset="-122"/>
              </a:rPr>
              <a:t>：</a:t>
            </a:r>
            <a:endParaRPr lang="zh-CN" altLang="zh-CN" sz="2000" dirty="0">
              <a:latin typeface="Comic Sans MS" pitchFamily="2" charset="0"/>
              <a:ea typeface="微软雅黑" pitchFamily="34" charset="-122"/>
              <a:cs typeface="Times New Roman" pitchFamily="18" charset="0"/>
            </a:endParaRPr>
          </a:p>
          <a:p>
            <a:pPr marL="457200" indent="-457200">
              <a:buAutoNum type="alphaUcPeriod"/>
            </a:pPr>
            <a:r>
              <a:rPr lang="en-US" altLang="zh-CN" sz="2000" dirty="0">
                <a:solidFill>
                  <a:srgbClr val="000000"/>
                </a:solidFill>
                <a:latin typeface="Comic Sans MS" pitchFamily="2" charset="0"/>
                <a:ea typeface="微软雅黑" pitchFamily="34" charset="-122"/>
              </a:rPr>
              <a:t>0x00</a:t>
            </a:r>
            <a:r>
              <a:rPr lang="zh-CN" altLang="zh-CN" sz="2000" dirty="0">
                <a:solidFill>
                  <a:srgbClr val="000000"/>
                </a:solidFill>
                <a:latin typeface="Comic Sans MS" pitchFamily="2" charset="0"/>
                <a:ea typeface="微软雅黑" pitchFamily="34" charset="-122"/>
                <a:cs typeface="宋体" charset="-122"/>
              </a:rPr>
              <a:t>、</a:t>
            </a:r>
            <a:r>
              <a:rPr lang="en-US" altLang="zh-CN" sz="2000" dirty="0">
                <a:solidFill>
                  <a:srgbClr val="000000"/>
                </a:solidFill>
                <a:latin typeface="Comic Sans MS" pitchFamily="2" charset="0"/>
                <a:ea typeface="微软雅黑" pitchFamily="34" charset="-122"/>
                <a:cs typeface="宋体" charset="-122"/>
              </a:rPr>
              <a:t>   </a:t>
            </a:r>
            <a:r>
              <a:rPr lang="en-US" altLang="zh-CN" sz="2000" dirty="0">
                <a:solidFill>
                  <a:srgbClr val="000000"/>
                </a:solidFill>
                <a:latin typeface="Comic Sans MS" pitchFamily="2" charset="0"/>
                <a:ea typeface="微软雅黑" pitchFamily="34" charset="-122"/>
              </a:rPr>
              <a:t>0xC00D       B. 0x00</a:t>
            </a:r>
            <a:r>
              <a:rPr lang="zh-CN" altLang="zh-CN" sz="2000" dirty="0">
                <a:solidFill>
                  <a:srgbClr val="000000"/>
                </a:solidFill>
                <a:latin typeface="Comic Sans MS" pitchFamily="2" charset="0"/>
                <a:ea typeface="微软雅黑" pitchFamily="34" charset="-122"/>
                <a:cs typeface="宋体" charset="-122"/>
              </a:rPr>
              <a:t>、</a:t>
            </a:r>
            <a:r>
              <a:rPr lang="en-US" altLang="zh-CN" sz="2000" dirty="0">
                <a:solidFill>
                  <a:srgbClr val="000000"/>
                </a:solidFill>
                <a:latin typeface="Comic Sans MS" pitchFamily="2" charset="0"/>
                <a:ea typeface="微软雅黑" pitchFamily="34" charset="-122"/>
              </a:rPr>
              <a:t>0xC00E    </a:t>
            </a:r>
            <a:endParaRPr lang="en-US" altLang="zh-CN" sz="2000" dirty="0">
              <a:solidFill>
                <a:srgbClr val="000000"/>
              </a:solidFill>
              <a:latin typeface="Comic Sans MS" pitchFamily="2" charset="0"/>
              <a:ea typeface="微软雅黑" pitchFamily="34" charset="-122"/>
            </a:endParaRPr>
          </a:p>
          <a:p>
            <a:pPr marL="457200" indent="-457200">
              <a:buFont typeface="+mj-lt"/>
              <a:buAutoNum type="alphaUcPeriod" startAt="3"/>
            </a:pPr>
            <a:r>
              <a:rPr lang="en-US" altLang="zh-CN" sz="2000" dirty="0">
                <a:solidFill>
                  <a:srgbClr val="000000"/>
                </a:solidFill>
                <a:latin typeface="Comic Sans MS" pitchFamily="2" charset="0"/>
                <a:ea typeface="微软雅黑" pitchFamily="34" charset="-122"/>
              </a:rPr>
              <a:t>C. 0x11</a:t>
            </a:r>
            <a:r>
              <a:rPr lang="zh-CN" altLang="zh-CN" sz="2000" dirty="0">
                <a:solidFill>
                  <a:srgbClr val="000000"/>
                </a:solidFill>
                <a:latin typeface="Comic Sans MS" pitchFamily="2" charset="0"/>
                <a:ea typeface="微软雅黑" pitchFamily="34" charset="-122"/>
                <a:cs typeface="宋体" charset="-122"/>
              </a:rPr>
              <a:t>、</a:t>
            </a:r>
            <a:r>
              <a:rPr lang="en-US" altLang="zh-CN" sz="2000" dirty="0">
                <a:solidFill>
                  <a:srgbClr val="000000"/>
                </a:solidFill>
                <a:latin typeface="Comic Sans MS" pitchFamily="2" charset="0"/>
                <a:ea typeface="微软雅黑" pitchFamily="34" charset="-122"/>
              </a:rPr>
              <a:t>0xC00D       D. 0x11</a:t>
            </a:r>
            <a:r>
              <a:rPr lang="zh-CN" altLang="zh-CN" sz="2000" dirty="0">
                <a:solidFill>
                  <a:srgbClr val="000000"/>
                </a:solidFill>
                <a:latin typeface="Comic Sans MS" pitchFamily="2" charset="0"/>
                <a:ea typeface="微软雅黑" pitchFamily="34" charset="-122"/>
                <a:cs typeface="宋体" charset="-122"/>
              </a:rPr>
              <a:t>、</a:t>
            </a:r>
            <a:r>
              <a:rPr lang="en-US" altLang="zh-CN" sz="2000" dirty="0">
                <a:solidFill>
                  <a:srgbClr val="000000"/>
                </a:solidFill>
                <a:latin typeface="Comic Sans MS" pitchFamily="2" charset="0"/>
                <a:ea typeface="微软雅黑" pitchFamily="34" charset="-122"/>
              </a:rPr>
              <a:t>0xC00E</a:t>
            </a:r>
            <a:endParaRPr lang="zh-CN" altLang="en-US" sz="2000" dirty="0">
              <a:latin typeface="Comic Sans MS" pitchFamily="2" charset="0"/>
              <a:ea typeface="微软雅黑" pitchFamily="34" charset="-122"/>
            </a:endParaRPr>
          </a:p>
        </p:txBody>
      </p:sp>
      <p:pic>
        <p:nvPicPr>
          <p:cNvPr id="11" name="图片 10"/>
          <p:cNvPicPr/>
          <p:nvPr/>
        </p:nvPicPr>
        <p:blipFill>
          <a:blip r:embed="rId1">
            <a:extLst>
              <a:ext uri="{28A0092B-C50C-407E-A947-70E740481C1C}">
                <a14:useLocalDpi xmlns:a14="http://schemas.microsoft.com/office/drawing/2010/main" val="0"/>
              </a:ext>
            </a:extLst>
          </a:blip>
          <a:stretch>
            <a:fillRect/>
          </a:stretch>
        </p:blipFill>
        <p:spPr>
          <a:xfrm>
            <a:off x="207832" y="3890438"/>
            <a:ext cx="7920880" cy="29044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en-US" dirty="0"/>
              <a:t>存储器概述</a:t>
            </a:r>
            <a:endParaRPr lang="zh-CN" altLang="en-US" dirty="0"/>
          </a:p>
        </p:txBody>
      </p:sp>
      <p:sp>
        <p:nvSpPr>
          <p:cNvPr id="3" name="内容占位符 2"/>
          <p:cNvSpPr>
            <a:spLocks noGrp="1"/>
          </p:cNvSpPr>
          <p:nvPr>
            <p:ph idx="1"/>
          </p:nvPr>
        </p:nvSpPr>
        <p:spPr/>
        <p:txBody>
          <a:bodyPr/>
          <a:lstStyle/>
          <a:p>
            <a:pPr marL="0" indent="0">
              <a:buNone/>
            </a:pPr>
            <a:r>
              <a:rPr lang="en-US" altLang="zh-CN" dirty="0"/>
              <a:t>7.1.2 </a:t>
            </a:r>
            <a:r>
              <a:rPr lang="zh-CN" altLang="en-US" dirty="0"/>
              <a:t>主存储器的组成和基本操作</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03463" y="1124744"/>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itchFamily="34" charset="-122"/>
                <a:ea typeface="微软雅黑" pitchFamily="34" charset="-122"/>
              </a:rPr>
              <a:t>1. </a:t>
            </a:r>
            <a:r>
              <a:rPr lang="zh-CN" altLang="en-US" sz="2200" b="1" dirty="0">
                <a:solidFill>
                  <a:srgbClr val="063DE8"/>
                </a:solidFill>
                <a:latin typeface="微软雅黑" pitchFamily="34" charset="-122"/>
                <a:ea typeface="微软雅黑" pitchFamily="34" charset="-122"/>
              </a:rPr>
              <a:t>主存储器基本框图</a:t>
            </a:r>
            <a:endParaRPr lang="zh-CN" altLang="en-US" sz="2200" b="1" dirty="0">
              <a:solidFill>
                <a:srgbClr val="063DE8"/>
              </a:solidFill>
              <a:latin typeface="微软雅黑" pitchFamily="34" charset="-122"/>
              <a:ea typeface="微软雅黑" pitchFamily="34" charset="-122"/>
            </a:endParaRPr>
          </a:p>
        </p:txBody>
      </p:sp>
      <p:sp>
        <p:nvSpPr>
          <p:cNvPr id="11" name="Rectangle 96"/>
          <p:cNvSpPr>
            <a:spLocks noChangeArrowheads="1"/>
          </p:cNvSpPr>
          <p:nvPr/>
        </p:nvSpPr>
        <p:spPr bwMode="auto">
          <a:xfrm>
            <a:off x="2681288" y="1823616"/>
            <a:ext cx="6300787" cy="3409950"/>
          </a:xfrm>
          <a:prstGeom prst="rect">
            <a:avLst/>
          </a:prstGeom>
          <a:solidFill>
            <a:srgbClr val="0099CC">
              <a:alpha val="20000"/>
            </a:srgbClr>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2" name="Rectangle 97"/>
          <p:cNvSpPr>
            <a:spLocks noChangeArrowheads="1"/>
          </p:cNvSpPr>
          <p:nvPr/>
        </p:nvSpPr>
        <p:spPr bwMode="auto">
          <a:xfrm>
            <a:off x="206375" y="1772816"/>
            <a:ext cx="1755775" cy="3419475"/>
          </a:xfrm>
          <a:prstGeom prst="rect">
            <a:avLst/>
          </a:prstGeom>
          <a:solidFill>
            <a:srgbClr val="99CC00">
              <a:alpha val="20000"/>
            </a:srgbClr>
          </a:solidFill>
          <a:ln w="9525">
            <a:solidFill>
              <a:srgbClr val="0000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3" name="Text Box 98"/>
          <p:cNvSpPr txBox="1">
            <a:spLocks noChangeArrowheads="1"/>
          </p:cNvSpPr>
          <p:nvPr/>
        </p:nvSpPr>
        <p:spPr bwMode="auto">
          <a:xfrm>
            <a:off x="2771775" y="2860253"/>
            <a:ext cx="371475" cy="1287463"/>
          </a:xfrm>
          <a:prstGeom prst="rect">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vert="eaVert" lIns="0" tIns="0" rIns="0" bIns="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lnSpc>
                <a:spcPct val="120000"/>
              </a:lnSpc>
              <a:spcBef>
                <a:spcPct val="0"/>
              </a:spcBef>
            </a:pPr>
            <a:r>
              <a:rPr lang="zh-CN" altLang="en-US" sz="1500" b="0" i="0">
                <a:solidFill>
                  <a:srgbClr val="000000"/>
                </a:solidFill>
                <a:latin typeface="宋体" charset="-122"/>
                <a:ea typeface="宋体" charset="-122"/>
              </a:rPr>
              <a:t>地址寄存器</a:t>
            </a:r>
            <a:endParaRPr lang="zh-CN" altLang="en-US" sz="2300" b="0" i="0">
              <a:solidFill>
                <a:srgbClr val="000000"/>
              </a:solidFill>
              <a:latin typeface="宋体" charset="-122"/>
              <a:ea typeface="宋体" charset="-122"/>
            </a:endParaRPr>
          </a:p>
        </p:txBody>
      </p:sp>
      <p:sp>
        <p:nvSpPr>
          <p:cNvPr id="14" name="Text Box 99"/>
          <p:cNvSpPr txBox="1">
            <a:spLocks noChangeArrowheads="1"/>
          </p:cNvSpPr>
          <p:nvPr/>
        </p:nvSpPr>
        <p:spPr bwMode="auto">
          <a:xfrm>
            <a:off x="3338513" y="2861841"/>
            <a:ext cx="360362" cy="1319212"/>
          </a:xfrm>
          <a:prstGeom prst="rect">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vert="eaVert" lIns="0" tIns="0" rIns="0" bIns="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lnSpc>
                <a:spcPct val="120000"/>
              </a:lnSpc>
              <a:spcBef>
                <a:spcPct val="0"/>
              </a:spcBef>
            </a:pPr>
            <a:r>
              <a:rPr lang="zh-CN" altLang="en-US" sz="1500" b="0" i="0">
                <a:solidFill>
                  <a:srgbClr val="000000"/>
                </a:solidFill>
                <a:latin typeface="宋体" charset="-122"/>
                <a:ea typeface="宋体" charset="-122"/>
              </a:rPr>
              <a:t>地址译码器</a:t>
            </a:r>
            <a:endParaRPr lang="zh-CN" altLang="en-US" sz="2300" b="0" i="0">
              <a:solidFill>
                <a:srgbClr val="000000"/>
              </a:solidFill>
              <a:latin typeface="宋体" charset="-122"/>
              <a:ea typeface="宋体" charset="-122"/>
            </a:endParaRPr>
          </a:p>
        </p:txBody>
      </p:sp>
      <p:sp>
        <p:nvSpPr>
          <p:cNvPr id="15" name="Line 100"/>
          <p:cNvSpPr>
            <a:spLocks noChangeShapeType="1"/>
          </p:cNvSpPr>
          <p:nvPr/>
        </p:nvSpPr>
        <p:spPr bwMode="auto">
          <a:xfrm flipV="1">
            <a:off x="3705225" y="2723728"/>
            <a:ext cx="449263" cy="1984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pPr eaLnBrk="0" hangingPunct="0"/>
            <a:endParaRPr kumimoji="1" lang="zh-CN" altLang="en-US" b="1" i="1">
              <a:solidFill>
                <a:srgbClr val="666699"/>
              </a:solidFill>
              <a:latin typeface="Arial" charset="0"/>
              <a:ea typeface="华文新魏" pitchFamily="2" charset="-122"/>
            </a:endParaRPr>
          </a:p>
        </p:txBody>
      </p:sp>
      <p:sp>
        <p:nvSpPr>
          <p:cNvPr id="16" name="Line 101"/>
          <p:cNvSpPr>
            <a:spLocks noChangeShapeType="1"/>
          </p:cNvSpPr>
          <p:nvPr/>
        </p:nvSpPr>
        <p:spPr bwMode="auto">
          <a:xfrm flipV="1">
            <a:off x="3702050" y="2822153"/>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pPr eaLnBrk="0" hangingPunct="0"/>
            <a:endParaRPr kumimoji="1" lang="zh-CN" altLang="en-US" b="1" i="1">
              <a:solidFill>
                <a:srgbClr val="666699"/>
              </a:solidFill>
              <a:latin typeface="Arial" charset="0"/>
              <a:ea typeface="华文新魏" pitchFamily="2" charset="-122"/>
            </a:endParaRPr>
          </a:p>
        </p:txBody>
      </p:sp>
      <p:sp>
        <p:nvSpPr>
          <p:cNvPr id="17" name="Line 102"/>
          <p:cNvSpPr>
            <a:spLocks noChangeShapeType="1"/>
          </p:cNvSpPr>
          <p:nvPr/>
        </p:nvSpPr>
        <p:spPr bwMode="auto">
          <a:xfrm flipV="1">
            <a:off x="3705225" y="2922166"/>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pPr eaLnBrk="0" hangingPunct="0"/>
            <a:endParaRPr kumimoji="1" lang="zh-CN" altLang="en-US" b="1" i="1">
              <a:solidFill>
                <a:srgbClr val="666699"/>
              </a:solidFill>
              <a:latin typeface="Arial" charset="0"/>
              <a:ea typeface="华文新魏" pitchFamily="2" charset="-122"/>
            </a:endParaRPr>
          </a:p>
        </p:txBody>
      </p:sp>
      <p:sp>
        <p:nvSpPr>
          <p:cNvPr id="19" name="Line 103"/>
          <p:cNvSpPr>
            <a:spLocks noChangeShapeType="1"/>
          </p:cNvSpPr>
          <p:nvPr/>
        </p:nvSpPr>
        <p:spPr bwMode="auto">
          <a:xfrm flipV="1">
            <a:off x="3705225" y="3020591"/>
            <a:ext cx="449263" cy="198437"/>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pPr eaLnBrk="0" hangingPunct="0"/>
            <a:endParaRPr kumimoji="1" lang="zh-CN" altLang="en-US" b="1" i="1">
              <a:solidFill>
                <a:srgbClr val="666699"/>
              </a:solidFill>
              <a:latin typeface="Arial" charset="0"/>
              <a:ea typeface="华文新魏" pitchFamily="2" charset="-122"/>
            </a:endParaRPr>
          </a:p>
        </p:txBody>
      </p:sp>
      <p:sp>
        <p:nvSpPr>
          <p:cNvPr id="20" name="Line 104"/>
          <p:cNvSpPr>
            <a:spLocks noChangeShapeType="1"/>
          </p:cNvSpPr>
          <p:nvPr/>
        </p:nvSpPr>
        <p:spPr bwMode="auto">
          <a:xfrm>
            <a:off x="3705225" y="3981028"/>
            <a:ext cx="449263" cy="968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pPr eaLnBrk="0" hangingPunct="0"/>
            <a:endParaRPr kumimoji="1" lang="zh-CN" altLang="en-US" b="1" i="1">
              <a:solidFill>
                <a:srgbClr val="666699"/>
              </a:solidFill>
              <a:latin typeface="Arial" charset="0"/>
              <a:ea typeface="华文新魏" pitchFamily="2" charset="-122"/>
            </a:endParaRPr>
          </a:p>
        </p:txBody>
      </p:sp>
      <p:sp>
        <p:nvSpPr>
          <p:cNvPr id="21" name="Line 105"/>
          <p:cNvSpPr>
            <a:spLocks noChangeShapeType="1"/>
          </p:cNvSpPr>
          <p:nvPr/>
        </p:nvSpPr>
        <p:spPr bwMode="auto">
          <a:xfrm>
            <a:off x="3705225" y="4046116"/>
            <a:ext cx="449263" cy="100012"/>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pPr eaLnBrk="0" hangingPunct="0"/>
            <a:endParaRPr kumimoji="1" lang="zh-CN" altLang="en-US" b="1" i="1">
              <a:solidFill>
                <a:srgbClr val="666699"/>
              </a:solidFill>
              <a:latin typeface="Arial" charset="0"/>
              <a:ea typeface="华文新魏" pitchFamily="2" charset="-122"/>
            </a:endParaRPr>
          </a:p>
        </p:txBody>
      </p:sp>
      <p:grpSp>
        <p:nvGrpSpPr>
          <p:cNvPr id="22" name="Group 106"/>
          <p:cNvGrpSpPr/>
          <p:nvPr/>
        </p:nvGrpSpPr>
        <p:grpSpPr bwMode="auto">
          <a:xfrm>
            <a:off x="3781425" y="4238203"/>
            <a:ext cx="1555750" cy="587375"/>
            <a:chOff x="2249" y="1828"/>
            <a:chExt cx="980" cy="370"/>
          </a:xfrm>
        </p:grpSpPr>
        <p:sp>
          <p:nvSpPr>
            <p:cNvPr id="23" name="Text Box 107"/>
            <p:cNvSpPr txBox="1">
              <a:spLocks noChangeArrowheads="1"/>
            </p:cNvSpPr>
            <p:nvPr/>
          </p:nvSpPr>
          <p:spPr bwMode="auto">
            <a:xfrm>
              <a:off x="2249" y="1937"/>
              <a:ext cx="980" cy="261"/>
            </a:xfrm>
            <a:prstGeom prst="rect">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lIns="0" tIns="0" rIns="0" bIns="0"/>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lnSpc>
                  <a:spcPct val="120000"/>
                </a:lnSpc>
                <a:spcBef>
                  <a:spcPct val="0"/>
                </a:spcBef>
              </a:pPr>
              <a:r>
                <a:rPr lang="zh-CN" altLang="en-US" sz="1500" b="0" i="0">
                  <a:solidFill>
                    <a:srgbClr val="000000"/>
                  </a:solidFill>
                  <a:latin typeface="宋体" charset="-122"/>
                  <a:ea typeface="宋体" charset="-122"/>
                </a:rPr>
                <a:t>读写控制电路</a:t>
              </a:r>
              <a:endParaRPr lang="zh-CN" altLang="en-US" sz="2300" b="0" i="0">
                <a:solidFill>
                  <a:srgbClr val="000000"/>
                </a:solidFill>
                <a:ea typeface="宋体" charset="-122"/>
              </a:endParaRPr>
            </a:p>
          </p:txBody>
        </p:sp>
        <p:sp>
          <p:nvSpPr>
            <p:cNvPr id="24" name="Line 108"/>
            <p:cNvSpPr>
              <a:spLocks noChangeShapeType="1"/>
            </p:cNvSpPr>
            <p:nvPr/>
          </p:nvSpPr>
          <p:spPr bwMode="auto">
            <a:xfrm flipV="1">
              <a:off x="2872" y="1828"/>
              <a:ext cx="0" cy="120"/>
            </a:xfrm>
            <a:prstGeom prst="line">
              <a:avLst/>
            </a:prstGeom>
            <a:noFill/>
            <a:ln w="12700"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pPr eaLnBrk="0" hangingPunct="0"/>
              <a:endParaRPr kumimoji="1" lang="zh-CN" altLang="en-US" b="1" i="1">
                <a:solidFill>
                  <a:srgbClr val="666699"/>
                </a:solidFill>
                <a:latin typeface="Arial" charset="0"/>
                <a:ea typeface="华文新魏" pitchFamily="2" charset="-122"/>
              </a:endParaRPr>
            </a:p>
          </p:txBody>
        </p:sp>
      </p:grpSp>
      <p:sp>
        <p:nvSpPr>
          <p:cNvPr id="25" name="Line 109"/>
          <p:cNvSpPr>
            <a:spLocks noChangeShapeType="1"/>
          </p:cNvSpPr>
          <p:nvPr/>
        </p:nvSpPr>
        <p:spPr bwMode="auto">
          <a:xfrm>
            <a:off x="1979613" y="4598566"/>
            <a:ext cx="1731962" cy="0"/>
          </a:xfrm>
          <a:prstGeom prst="line">
            <a:avLst/>
          </a:prstGeom>
          <a:noFill/>
          <a:ln w="28575" cap="sq">
            <a:solidFill>
              <a:srgbClr val="000000"/>
            </a:solidFill>
            <a:round/>
            <a:headEnd type="none" w="sm" len="sm"/>
            <a:tailEnd type="triangle" w="med" len="med"/>
          </a:ln>
          <a:effectLst>
            <a:outerShdw dist="35921" dir="2700000" algn="ctr" rotWithShape="0">
              <a:srgbClr val="FFFFFF"/>
            </a:outerShdw>
          </a:effectLst>
          <a:extLst>
            <a:ext uri="{909E8E84-426E-40DD-AFC4-6F175D3DCCD1}">
              <a14:hiddenFill xmlns:a14="http://schemas.microsoft.com/office/drawing/2010/main">
                <a:noFill/>
              </a14:hiddenFill>
            </a:ext>
          </a:extLst>
        </p:spPr>
        <p:txBody>
          <a:bodyPr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26" name="Text Box 110"/>
          <p:cNvSpPr txBox="1">
            <a:spLocks noChangeArrowheads="1"/>
          </p:cNvSpPr>
          <p:nvPr/>
        </p:nvSpPr>
        <p:spPr bwMode="auto">
          <a:xfrm>
            <a:off x="1711325" y="4192166"/>
            <a:ext cx="1239838" cy="506412"/>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lnSpc>
                <a:spcPct val="120000"/>
              </a:lnSpc>
              <a:spcBef>
                <a:spcPct val="0"/>
              </a:spcBef>
            </a:pPr>
            <a:r>
              <a:rPr lang="zh-CN" altLang="en-US" sz="1600" b="0" i="0">
                <a:solidFill>
                  <a:srgbClr val="000000"/>
                </a:solidFill>
                <a:latin typeface="黑体" pitchFamily="2" charset="-122"/>
                <a:ea typeface="宋体" charset="-122"/>
              </a:rPr>
              <a:t>控制线</a:t>
            </a:r>
            <a:endParaRPr lang="zh-CN" altLang="en-US" sz="1600" b="0" i="0">
              <a:solidFill>
                <a:srgbClr val="000000"/>
              </a:solidFill>
              <a:ea typeface="宋体" charset="-122"/>
            </a:endParaRPr>
          </a:p>
        </p:txBody>
      </p:sp>
      <p:sp>
        <p:nvSpPr>
          <p:cNvPr id="27" name="Text Box 111"/>
          <p:cNvSpPr txBox="1">
            <a:spLocks noChangeArrowheads="1"/>
          </p:cNvSpPr>
          <p:nvPr/>
        </p:nvSpPr>
        <p:spPr bwMode="auto">
          <a:xfrm>
            <a:off x="652463" y="4354091"/>
            <a:ext cx="1579562" cy="56832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just">
              <a:lnSpc>
                <a:spcPct val="150000"/>
              </a:lnSpc>
              <a:spcBef>
                <a:spcPct val="0"/>
              </a:spcBef>
            </a:pPr>
            <a:r>
              <a:rPr lang="zh-CN" altLang="en-US" sz="1500" b="0" i="0">
                <a:solidFill>
                  <a:srgbClr val="000000"/>
                </a:solidFill>
                <a:latin typeface="Times New Roman" pitchFamily="18" charset="0"/>
                <a:ea typeface="宋体" charset="-122"/>
              </a:rPr>
              <a:t>读</a:t>
            </a:r>
            <a:r>
              <a:rPr lang="en-US" altLang="zh-CN" sz="1500" b="0" i="0">
                <a:solidFill>
                  <a:srgbClr val="000000"/>
                </a:solidFill>
                <a:latin typeface="Times New Roman" pitchFamily="18" charset="0"/>
                <a:ea typeface="宋体" charset="-122"/>
              </a:rPr>
              <a:t>/</a:t>
            </a:r>
            <a:r>
              <a:rPr lang="zh-CN" altLang="en-US" sz="1500" b="0" i="0">
                <a:solidFill>
                  <a:srgbClr val="000000"/>
                </a:solidFill>
                <a:latin typeface="Times New Roman" pitchFamily="18" charset="0"/>
                <a:ea typeface="宋体" charset="-122"/>
              </a:rPr>
              <a:t>写控制信号</a:t>
            </a:r>
            <a:endParaRPr lang="zh-CN" altLang="en-US" sz="2300" b="0" i="0">
              <a:solidFill>
                <a:srgbClr val="000000"/>
              </a:solidFill>
              <a:ea typeface="宋体" charset="-122"/>
            </a:endParaRPr>
          </a:p>
        </p:txBody>
      </p:sp>
      <p:grpSp>
        <p:nvGrpSpPr>
          <p:cNvPr id="28" name="Group 112"/>
          <p:cNvGrpSpPr/>
          <p:nvPr/>
        </p:nvGrpSpPr>
        <p:grpSpPr bwMode="auto">
          <a:xfrm>
            <a:off x="4110038" y="2669753"/>
            <a:ext cx="1609725" cy="1558925"/>
            <a:chOff x="2589" y="854"/>
            <a:chExt cx="1014" cy="982"/>
          </a:xfrm>
        </p:grpSpPr>
        <p:sp>
          <p:nvSpPr>
            <p:cNvPr id="29" name="Text Box 113"/>
            <p:cNvSpPr txBox="1">
              <a:spLocks noChangeArrowheads="1"/>
            </p:cNvSpPr>
            <p:nvPr/>
          </p:nvSpPr>
          <p:spPr bwMode="auto">
            <a:xfrm>
              <a:off x="3177" y="992"/>
              <a:ext cx="426" cy="789"/>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vert="eaVert" lIns="116623" tIns="58311" rIns="116623" bIns="58311"/>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algn="just" defTabSz="914400" eaLnBrk="1" fontAlgn="auto" latinLnBrk="0" hangingPunct="1">
                <a:lnSpc>
                  <a:spcPct val="120000"/>
                </a:lnSpc>
                <a:spcBef>
                  <a:spcPct val="0"/>
                </a:spcBef>
                <a:spcAft>
                  <a:spcPts val="0"/>
                </a:spcAft>
                <a:buClrTx/>
                <a:buSzTx/>
                <a:buFontTx/>
                <a:buNone/>
                <a:defRPr/>
              </a:pPr>
              <a:r>
                <a:rPr kumimoji="1" lang="zh-CN" altLang="en-US" sz="1500" b="0" i="0" u="none" strike="noStrike" kern="0" cap="none" spc="0" normalizeH="0" baseline="0" noProof="0">
                  <a:ln>
                    <a:noFill/>
                  </a:ln>
                  <a:solidFill>
                    <a:srgbClr val="000000"/>
                  </a:solidFill>
                  <a:effectLst/>
                  <a:uLnTx/>
                  <a:uFillTx/>
                  <a:latin typeface="宋体" charset="-122"/>
                  <a:ea typeface="宋体" charset="-122"/>
                </a:rPr>
                <a:t>记忆单元</a:t>
              </a:r>
              <a:endParaRPr kumimoji="1" lang="zh-CN" altLang="en-US" sz="2300" b="0" i="0" u="none" strike="noStrike" kern="0" cap="none" spc="0" normalizeH="0" baseline="0" noProof="0">
                <a:ln>
                  <a:noFill/>
                </a:ln>
                <a:solidFill>
                  <a:srgbClr val="000000"/>
                </a:solidFill>
                <a:effectLst/>
                <a:uLnTx/>
                <a:uFillTx/>
                <a:latin typeface="宋体" charset="-122"/>
                <a:ea typeface="宋体" charset="-122"/>
              </a:endParaRPr>
            </a:p>
          </p:txBody>
        </p:sp>
        <p:sp>
          <p:nvSpPr>
            <p:cNvPr id="30" name="Rectangle 114"/>
            <p:cNvSpPr>
              <a:spLocks noChangeArrowheads="1"/>
            </p:cNvSpPr>
            <p:nvPr/>
          </p:nvSpPr>
          <p:spPr bwMode="auto">
            <a:xfrm>
              <a:off x="2589" y="857"/>
              <a:ext cx="622" cy="979"/>
            </a:xfrm>
            <a:prstGeom prst="rect">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1" name="Line 115"/>
            <p:cNvSpPr>
              <a:spLocks noChangeShapeType="1"/>
            </p:cNvSpPr>
            <p:nvPr/>
          </p:nvSpPr>
          <p:spPr bwMode="auto">
            <a:xfrm>
              <a:off x="2589" y="1776"/>
              <a:ext cx="622"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2" name="Line 116"/>
            <p:cNvSpPr>
              <a:spLocks noChangeShapeType="1"/>
            </p:cNvSpPr>
            <p:nvPr/>
          </p:nvSpPr>
          <p:spPr bwMode="auto">
            <a:xfrm>
              <a:off x="2589" y="1713"/>
              <a:ext cx="622"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3" name="Text Box 117"/>
            <p:cNvSpPr txBox="1">
              <a:spLocks noChangeArrowheads="1"/>
            </p:cNvSpPr>
            <p:nvPr/>
          </p:nvSpPr>
          <p:spPr bwMode="auto">
            <a:xfrm>
              <a:off x="2613" y="1140"/>
              <a:ext cx="498" cy="692"/>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vert="eaVert" lIns="116623" tIns="58311" rIns="116623" bIns="58311"/>
            <a:lstStyle>
              <a:lvl1pPr eaLnBrk="0" hangingPunct="0">
                <a:spcBef>
                  <a:spcPct val="0"/>
                </a:spcBef>
                <a:defRPr sz="2400">
                  <a:solidFill>
                    <a:schemeClr val="tx1"/>
                  </a:solidFill>
                  <a:latin typeface="Times New Roman" pitchFamily="18" charset="0"/>
                  <a:ea typeface="宋体" charset="-122"/>
                </a:defRPr>
              </a:lvl1pPr>
              <a:lvl2pPr marL="582930" eaLnBrk="0" hangingPunct="0">
                <a:spcBef>
                  <a:spcPct val="0"/>
                </a:spcBef>
                <a:defRPr sz="2400">
                  <a:solidFill>
                    <a:schemeClr val="tx1"/>
                  </a:solidFill>
                  <a:latin typeface="Times New Roman" pitchFamily="18" charset="0"/>
                  <a:ea typeface="宋体" charset="-122"/>
                </a:defRPr>
              </a:lvl2pPr>
              <a:lvl3pPr marL="1167130" eaLnBrk="0" hangingPunct="0">
                <a:spcBef>
                  <a:spcPct val="0"/>
                </a:spcBef>
                <a:defRPr sz="2400">
                  <a:solidFill>
                    <a:schemeClr val="tx1"/>
                  </a:solidFill>
                  <a:latin typeface="Times New Roman" pitchFamily="18" charset="0"/>
                  <a:ea typeface="宋体" charset="-122"/>
                </a:defRPr>
              </a:lvl3pPr>
              <a:lvl4pPr marL="1749425" eaLnBrk="0" hangingPunct="0">
                <a:spcBef>
                  <a:spcPct val="0"/>
                </a:spcBef>
                <a:defRPr sz="2400">
                  <a:solidFill>
                    <a:schemeClr val="tx1"/>
                  </a:solidFill>
                  <a:latin typeface="Times New Roman" pitchFamily="18" charset="0"/>
                  <a:ea typeface="宋体" charset="-122"/>
                </a:defRPr>
              </a:lvl4pPr>
              <a:lvl5pPr marL="2332355" eaLnBrk="0" hangingPunct="0">
                <a:spcBef>
                  <a:spcPct val="0"/>
                </a:spcBef>
                <a:defRPr sz="2400">
                  <a:solidFill>
                    <a:schemeClr val="tx1"/>
                  </a:solidFill>
                  <a:latin typeface="Times New Roman" pitchFamily="18" charset="0"/>
                  <a:ea typeface="宋体" charset="-122"/>
                </a:defRPr>
              </a:lvl5pPr>
              <a:lvl6pPr marL="2789555" eaLnBrk="0" fontAlgn="base" hangingPunct="0">
                <a:spcBef>
                  <a:spcPct val="0"/>
                </a:spcBef>
                <a:spcAft>
                  <a:spcPct val="0"/>
                </a:spcAft>
                <a:defRPr sz="2400">
                  <a:solidFill>
                    <a:schemeClr val="tx1"/>
                  </a:solidFill>
                  <a:latin typeface="Times New Roman" pitchFamily="18" charset="0"/>
                  <a:ea typeface="宋体" charset="-122"/>
                </a:defRPr>
              </a:lvl6pPr>
              <a:lvl7pPr marL="3246755" eaLnBrk="0" fontAlgn="base" hangingPunct="0">
                <a:spcBef>
                  <a:spcPct val="0"/>
                </a:spcBef>
                <a:spcAft>
                  <a:spcPct val="0"/>
                </a:spcAft>
                <a:defRPr sz="2400">
                  <a:solidFill>
                    <a:schemeClr val="tx1"/>
                  </a:solidFill>
                  <a:latin typeface="Times New Roman" pitchFamily="18" charset="0"/>
                  <a:ea typeface="宋体" charset="-122"/>
                </a:defRPr>
              </a:lvl7pPr>
              <a:lvl8pPr marL="3703955" eaLnBrk="0" fontAlgn="base" hangingPunct="0">
                <a:spcBef>
                  <a:spcPct val="0"/>
                </a:spcBef>
                <a:spcAft>
                  <a:spcPct val="0"/>
                </a:spcAft>
                <a:defRPr sz="2400">
                  <a:solidFill>
                    <a:schemeClr val="tx1"/>
                  </a:solidFill>
                  <a:latin typeface="Times New Roman" pitchFamily="18" charset="0"/>
                  <a:ea typeface="宋体" charset="-122"/>
                </a:defRPr>
              </a:lvl8pPr>
              <a:lvl9pPr marL="4161155" eaLnBrk="0" fontAlgn="base" hangingPunct="0">
                <a:spcBef>
                  <a:spcPct val="0"/>
                </a:spcBef>
                <a:spcAft>
                  <a:spcPct val="0"/>
                </a:spcAft>
                <a:defRPr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20000"/>
                </a:lnSpc>
                <a:spcBef>
                  <a:spcPct val="0"/>
                </a:spcBef>
                <a:spcAft>
                  <a:spcPts val="0"/>
                </a:spcAft>
                <a:buClrTx/>
                <a:buSzTx/>
                <a:buFontTx/>
                <a:buNone/>
                <a:defRPr/>
              </a:pPr>
              <a:r>
                <a:rPr kumimoji="1" lang="zh-CN" altLang="en-US" sz="900" b="0" i="0" u="none" strike="noStrike" kern="0" cap="none" spc="0" normalizeH="0" baseline="0" noProof="0">
                  <a:ln>
                    <a:noFill/>
                  </a:ln>
                  <a:solidFill>
                    <a:srgbClr val="808080"/>
                  </a:solidFill>
                  <a:effectLst>
                    <a:outerShdw blurRad="38100" dist="38100" dir="2700000" algn="tl">
                      <a:srgbClr val="C0C0C0"/>
                    </a:outerShdw>
                  </a:effectLst>
                  <a:uLnTx/>
                  <a:uFillTx/>
                  <a:latin typeface="黑体" pitchFamily="2" charset="-122"/>
                  <a:ea typeface="黑体" pitchFamily="2" charset="-122"/>
                  <a:sym typeface="Marlett" pitchFamily="2" charset="2"/>
                </a:rPr>
                <a:t></a:t>
              </a:r>
              <a:endParaRPr kumimoji="1" lang="zh-CN" altLang="en-US" sz="2300" b="0" i="0" u="none" strike="noStrike" kern="0" cap="none" spc="0" normalizeH="0" baseline="0" noProof="0">
                <a:ln>
                  <a:noFill/>
                </a:ln>
                <a:solidFill>
                  <a:srgbClr val="000000"/>
                </a:solidFill>
                <a:effectLst/>
                <a:uLnTx/>
                <a:uFillTx/>
                <a:latin typeface="Arial" charset="0"/>
                <a:ea typeface="宋体" charset="-122"/>
              </a:endParaRPr>
            </a:p>
          </p:txBody>
        </p:sp>
        <p:grpSp>
          <p:nvGrpSpPr>
            <p:cNvPr id="34" name="Group 118"/>
            <p:cNvGrpSpPr/>
            <p:nvPr/>
          </p:nvGrpSpPr>
          <p:grpSpPr bwMode="auto">
            <a:xfrm>
              <a:off x="2589" y="854"/>
              <a:ext cx="622" cy="443"/>
              <a:chOff x="5628" y="10821"/>
              <a:chExt cx="936" cy="609"/>
            </a:xfrm>
          </p:grpSpPr>
          <p:sp>
            <p:nvSpPr>
              <p:cNvPr id="44" name="Line 119"/>
              <p:cNvSpPr>
                <a:spLocks noChangeShapeType="1"/>
              </p:cNvSpPr>
              <p:nvPr/>
            </p:nvSpPr>
            <p:spPr bwMode="auto">
              <a:xfrm>
                <a:off x="5628" y="10914"/>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45" name="Line 120"/>
              <p:cNvSpPr>
                <a:spLocks noChangeShapeType="1"/>
              </p:cNvSpPr>
              <p:nvPr/>
            </p:nvSpPr>
            <p:spPr bwMode="auto">
              <a:xfrm>
                <a:off x="5628" y="11001"/>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46" name="Line 121"/>
              <p:cNvSpPr>
                <a:spLocks noChangeShapeType="1"/>
              </p:cNvSpPr>
              <p:nvPr/>
            </p:nvSpPr>
            <p:spPr bwMode="auto">
              <a:xfrm>
                <a:off x="5628" y="11086"/>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47" name="Line 122"/>
              <p:cNvSpPr>
                <a:spLocks noChangeShapeType="1"/>
              </p:cNvSpPr>
              <p:nvPr/>
            </p:nvSpPr>
            <p:spPr bwMode="auto">
              <a:xfrm>
                <a:off x="5628" y="11258"/>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48" name="Line 123"/>
              <p:cNvSpPr>
                <a:spLocks noChangeShapeType="1"/>
              </p:cNvSpPr>
              <p:nvPr/>
            </p:nvSpPr>
            <p:spPr bwMode="auto">
              <a:xfrm>
                <a:off x="5628" y="11172"/>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49" name="Line 124"/>
              <p:cNvSpPr>
                <a:spLocks noChangeShapeType="1"/>
              </p:cNvSpPr>
              <p:nvPr/>
            </p:nvSpPr>
            <p:spPr bwMode="auto">
              <a:xfrm>
                <a:off x="5628" y="11430"/>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50" name="Line 125"/>
              <p:cNvSpPr>
                <a:spLocks noChangeShapeType="1"/>
              </p:cNvSpPr>
              <p:nvPr/>
            </p:nvSpPr>
            <p:spPr bwMode="auto">
              <a:xfrm>
                <a:off x="5628" y="11344"/>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51" name="Line 126"/>
              <p:cNvSpPr>
                <a:spLocks noChangeShapeType="1"/>
              </p:cNvSpPr>
              <p:nvPr/>
            </p:nvSpPr>
            <p:spPr bwMode="auto">
              <a:xfrm>
                <a:off x="6102" y="10827"/>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52" name="Line 127"/>
              <p:cNvSpPr>
                <a:spLocks noChangeShapeType="1"/>
              </p:cNvSpPr>
              <p:nvPr/>
            </p:nvSpPr>
            <p:spPr bwMode="auto">
              <a:xfrm>
                <a:off x="6210" y="10827"/>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53" name="Line 128"/>
              <p:cNvSpPr>
                <a:spLocks noChangeShapeType="1"/>
              </p:cNvSpPr>
              <p:nvPr/>
            </p:nvSpPr>
            <p:spPr bwMode="auto">
              <a:xfrm>
                <a:off x="6336" y="10836"/>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54" name="Line 129"/>
              <p:cNvSpPr>
                <a:spLocks noChangeShapeType="1"/>
              </p:cNvSpPr>
              <p:nvPr/>
            </p:nvSpPr>
            <p:spPr bwMode="auto">
              <a:xfrm>
                <a:off x="6444" y="10836"/>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55" name="Line 130"/>
              <p:cNvSpPr>
                <a:spLocks noChangeShapeType="1"/>
              </p:cNvSpPr>
              <p:nvPr/>
            </p:nvSpPr>
            <p:spPr bwMode="auto">
              <a:xfrm>
                <a:off x="5754" y="10836"/>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56" name="Line 131"/>
              <p:cNvSpPr>
                <a:spLocks noChangeShapeType="1"/>
              </p:cNvSpPr>
              <p:nvPr/>
            </p:nvSpPr>
            <p:spPr bwMode="auto">
              <a:xfrm>
                <a:off x="5882" y="10839"/>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57" name="Line 132"/>
              <p:cNvSpPr>
                <a:spLocks noChangeShapeType="1"/>
              </p:cNvSpPr>
              <p:nvPr/>
            </p:nvSpPr>
            <p:spPr bwMode="auto">
              <a:xfrm>
                <a:off x="5994" y="10821"/>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grpSp>
          <p:nvGrpSpPr>
            <p:cNvPr id="35" name="Group 133"/>
            <p:cNvGrpSpPr/>
            <p:nvPr/>
          </p:nvGrpSpPr>
          <p:grpSpPr bwMode="auto">
            <a:xfrm>
              <a:off x="2666" y="1720"/>
              <a:ext cx="458" cy="103"/>
              <a:chOff x="7470" y="11487"/>
              <a:chExt cx="690" cy="609"/>
            </a:xfrm>
          </p:grpSpPr>
          <p:sp>
            <p:nvSpPr>
              <p:cNvPr id="37" name="Line 134"/>
              <p:cNvSpPr>
                <a:spLocks noChangeShapeType="1"/>
              </p:cNvSpPr>
              <p:nvPr/>
            </p:nvSpPr>
            <p:spPr bwMode="auto">
              <a:xfrm>
                <a:off x="7818" y="11493"/>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8" name="Line 135"/>
              <p:cNvSpPr>
                <a:spLocks noChangeShapeType="1"/>
              </p:cNvSpPr>
              <p:nvPr/>
            </p:nvSpPr>
            <p:spPr bwMode="auto">
              <a:xfrm>
                <a:off x="7926" y="11493"/>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39" name="Line 136"/>
              <p:cNvSpPr>
                <a:spLocks noChangeShapeType="1"/>
              </p:cNvSpPr>
              <p:nvPr/>
            </p:nvSpPr>
            <p:spPr bwMode="auto">
              <a:xfrm>
                <a:off x="8052" y="11502"/>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40" name="Line 137"/>
              <p:cNvSpPr>
                <a:spLocks noChangeShapeType="1"/>
              </p:cNvSpPr>
              <p:nvPr/>
            </p:nvSpPr>
            <p:spPr bwMode="auto">
              <a:xfrm>
                <a:off x="8160" y="11502"/>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41" name="Line 138"/>
              <p:cNvSpPr>
                <a:spLocks noChangeShapeType="1"/>
              </p:cNvSpPr>
              <p:nvPr/>
            </p:nvSpPr>
            <p:spPr bwMode="auto">
              <a:xfrm>
                <a:off x="7470" y="11502"/>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42" name="Line 139"/>
              <p:cNvSpPr>
                <a:spLocks noChangeShapeType="1"/>
              </p:cNvSpPr>
              <p:nvPr/>
            </p:nvSpPr>
            <p:spPr bwMode="auto">
              <a:xfrm>
                <a:off x="7598" y="11505"/>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43" name="Line 140"/>
              <p:cNvSpPr>
                <a:spLocks noChangeShapeType="1"/>
              </p:cNvSpPr>
              <p:nvPr/>
            </p:nvSpPr>
            <p:spPr bwMode="auto">
              <a:xfrm>
                <a:off x="7710" y="11487"/>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sp>
          <p:nvSpPr>
            <p:cNvPr id="36" name="Line 141"/>
            <p:cNvSpPr>
              <a:spLocks noChangeShapeType="1"/>
            </p:cNvSpPr>
            <p:nvPr/>
          </p:nvSpPr>
          <p:spPr bwMode="auto">
            <a:xfrm>
              <a:off x="3171" y="948"/>
              <a:ext cx="147" cy="10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sp>
        <p:nvSpPr>
          <p:cNvPr id="58" name="Text Box 142"/>
          <p:cNvSpPr txBox="1">
            <a:spLocks noChangeArrowheads="1"/>
          </p:cNvSpPr>
          <p:nvPr/>
        </p:nvSpPr>
        <p:spPr bwMode="auto">
          <a:xfrm>
            <a:off x="1736725" y="2022053"/>
            <a:ext cx="1217613" cy="51593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ctr">
              <a:lnSpc>
                <a:spcPct val="120000"/>
              </a:lnSpc>
              <a:spcBef>
                <a:spcPct val="0"/>
              </a:spcBef>
            </a:pPr>
            <a:r>
              <a:rPr lang="zh-CN" altLang="en-US" sz="1500" b="0" i="0">
                <a:solidFill>
                  <a:srgbClr val="000000"/>
                </a:solidFill>
                <a:latin typeface="宋体" charset="-122"/>
                <a:ea typeface="宋体" charset="-122"/>
              </a:rPr>
              <a:t>数据线</a:t>
            </a:r>
            <a:endParaRPr lang="zh-CN" altLang="en-US" sz="2300" b="0" i="0">
              <a:solidFill>
                <a:srgbClr val="000000"/>
              </a:solidFill>
              <a:latin typeface="宋体" charset="-122"/>
              <a:ea typeface="宋体" charset="-122"/>
            </a:endParaRPr>
          </a:p>
        </p:txBody>
      </p:sp>
      <p:sp>
        <p:nvSpPr>
          <p:cNvPr id="59" name="Freeform 143"/>
          <p:cNvSpPr/>
          <p:nvPr/>
        </p:nvSpPr>
        <p:spPr bwMode="auto">
          <a:xfrm>
            <a:off x="1965325" y="2417341"/>
            <a:ext cx="2560638" cy="246062"/>
          </a:xfrm>
          <a:custGeom>
            <a:avLst/>
            <a:gdLst>
              <a:gd name="T0" fmla="*/ 2560638 w 2688"/>
              <a:gd name="T1" fmla="*/ 246062 h 144"/>
              <a:gd name="T2" fmla="*/ 2560638 w 2688"/>
              <a:gd name="T3" fmla="*/ 0 h 144"/>
              <a:gd name="T4" fmla="*/ 0 w 2688"/>
              <a:gd name="T5" fmla="*/ 0 h 144"/>
              <a:gd name="T6" fmla="*/ 0 60000 65536"/>
              <a:gd name="T7" fmla="*/ 0 60000 65536"/>
              <a:gd name="T8" fmla="*/ 0 60000 65536"/>
            </a:gdLst>
            <a:ahLst/>
            <a:cxnLst>
              <a:cxn ang="T6">
                <a:pos x="T0" y="T1"/>
              </a:cxn>
              <a:cxn ang="T7">
                <a:pos x="T2" y="T3"/>
              </a:cxn>
              <a:cxn ang="T8">
                <a:pos x="T4" y="T5"/>
              </a:cxn>
            </a:cxnLst>
            <a:rect l="0" t="0" r="r" b="b"/>
            <a:pathLst>
              <a:path w="2688" h="144">
                <a:moveTo>
                  <a:pt x="2688" y="144"/>
                </a:moveTo>
                <a:lnTo>
                  <a:pt x="2688" y="0"/>
                </a:lnTo>
                <a:lnTo>
                  <a:pt x="0" y="0"/>
                </a:lnTo>
              </a:path>
            </a:pathLst>
          </a:custGeom>
          <a:noFill/>
          <a:ln w="28575" cmpd="sng">
            <a:solidFill>
              <a:srgbClr val="000000"/>
            </a:solidFill>
            <a:round/>
            <a:headEnd type="triangle" w="med" len="med"/>
            <a:tailEnd type="triangle" w="med" len="med"/>
          </a:ln>
          <a:effectLst>
            <a:outerShdw dist="35921" dir="2700000" algn="ctr" rotWithShape="0">
              <a:srgbClr val="FFFFFF"/>
            </a:outerShdw>
          </a:effectLst>
          <a:extLst>
            <a:ext uri="{909E8E84-426E-40DD-AFC4-6F175D3DCCD1}">
              <a14:hiddenFill xmlns:a14="http://schemas.microsoft.com/office/drawing/2010/main">
                <a:solidFill>
                  <a:srgbClr val="CCFF99"/>
                </a:solid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60" name="Text Box 144"/>
          <p:cNvSpPr txBox="1">
            <a:spLocks noChangeArrowheads="1"/>
          </p:cNvSpPr>
          <p:nvPr/>
        </p:nvSpPr>
        <p:spPr bwMode="auto">
          <a:xfrm>
            <a:off x="755650" y="1844253"/>
            <a:ext cx="1438275" cy="59531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just">
              <a:lnSpc>
                <a:spcPct val="120000"/>
              </a:lnSpc>
              <a:spcBef>
                <a:spcPct val="0"/>
              </a:spcBef>
            </a:pPr>
            <a:r>
              <a:rPr lang="zh-CN" altLang="en-US" sz="1500" b="0" i="0">
                <a:solidFill>
                  <a:srgbClr val="000000"/>
                </a:solidFill>
                <a:latin typeface="Times New Roman" pitchFamily="18" charset="0"/>
                <a:ea typeface="宋体" charset="-122"/>
              </a:rPr>
              <a:t>读</a:t>
            </a:r>
            <a:r>
              <a:rPr lang="en-US" altLang="zh-CN" sz="1500" b="0" i="0">
                <a:solidFill>
                  <a:srgbClr val="000000"/>
                </a:solidFill>
                <a:latin typeface="Times New Roman" pitchFamily="18" charset="0"/>
                <a:ea typeface="宋体" charset="-122"/>
              </a:rPr>
              <a:t>/</a:t>
            </a:r>
            <a:r>
              <a:rPr lang="zh-CN" altLang="en-US" sz="1500" b="0" i="0">
                <a:solidFill>
                  <a:srgbClr val="000000"/>
                </a:solidFill>
                <a:latin typeface="Times New Roman" pitchFamily="18" charset="0"/>
                <a:ea typeface="宋体" charset="-122"/>
              </a:rPr>
              <a:t>写的数据</a:t>
            </a:r>
            <a:endParaRPr lang="zh-CN" altLang="en-US" sz="2300" b="0" i="0">
              <a:solidFill>
                <a:srgbClr val="000000"/>
              </a:solidFill>
              <a:ea typeface="宋体" charset="-122"/>
            </a:endParaRPr>
          </a:p>
        </p:txBody>
      </p:sp>
      <p:sp>
        <p:nvSpPr>
          <p:cNvPr id="61" name="Text Box 145"/>
          <p:cNvSpPr txBox="1">
            <a:spLocks noChangeArrowheads="1"/>
          </p:cNvSpPr>
          <p:nvPr/>
        </p:nvSpPr>
        <p:spPr bwMode="auto">
          <a:xfrm>
            <a:off x="1962150" y="2403053"/>
            <a:ext cx="963613"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r>
              <a:rPr lang="en-US" altLang="zh-CN" sz="1500" b="0" i="0">
                <a:solidFill>
                  <a:srgbClr val="000000"/>
                </a:solidFill>
                <a:ea typeface="宋体" charset="-122"/>
              </a:rPr>
              <a:t>(64</a:t>
            </a:r>
            <a:r>
              <a:rPr lang="zh-CN" altLang="en-US" sz="1500" b="0" i="0">
                <a:solidFill>
                  <a:srgbClr val="000000"/>
                </a:solidFill>
                <a:ea typeface="宋体" charset="-122"/>
              </a:rPr>
              <a:t>位</a:t>
            </a:r>
            <a:r>
              <a:rPr lang="en-US" altLang="zh-CN" sz="1500" b="0" i="0">
                <a:solidFill>
                  <a:srgbClr val="000000"/>
                </a:solidFill>
                <a:ea typeface="宋体" charset="-122"/>
              </a:rPr>
              <a:t>)</a:t>
            </a:r>
            <a:endParaRPr lang="en-US" altLang="zh-CN" sz="1500" b="0" i="0">
              <a:solidFill>
                <a:srgbClr val="000000"/>
              </a:solidFill>
              <a:ea typeface="宋体" charset="-122"/>
            </a:endParaRPr>
          </a:p>
        </p:txBody>
      </p:sp>
      <p:sp>
        <p:nvSpPr>
          <p:cNvPr id="62" name="Text Box 146"/>
          <p:cNvSpPr txBox="1">
            <a:spLocks noChangeArrowheads="1"/>
          </p:cNvSpPr>
          <p:nvPr/>
        </p:nvSpPr>
        <p:spPr bwMode="auto">
          <a:xfrm>
            <a:off x="746125" y="2942803"/>
            <a:ext cx="1366838" cy="539750"/>
          </a:xfrm>
          <a:prstGeom prst="rect">
            <a:avLst/>
          </a:prstGeom>
          <a:noFill/>
          <a:ln>
            <a:noFill/>
          </a:ln>
          <a:effectLst/>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nSpc>
                <a:spcPct val="120000"/>
              </a:lnSpc>
              <a:spcBef>
                <a:spcPct val="0"/>
              </a:spcBef>
            </a:pPr>
            <a:r>
              <a:rPr lang="zh-CN" altLang="en-US" sz="1500" b="0" i="0">
                <a:solidFill>
                  <a:srgbClr val="000000"/>
                </a:solidFill>
                <a:latin typeface="Times New Roman" pitchFamily="18" charset="0"/>
                <a:ea typeface="宋体" charset="-122"/>
              </a:rPr>
              <a:t>主存地址</a:t>
            </a:r>
            <a:endParaRPr lang="zh-CN" altLang="en-US" sz="2300" b="0" i="0">
              <a:solidFill>
                <a:srgbClr val="000000"/>
              </a:solidFill>
              <a:ea typeface="宋体" charset="-122"/>
            </a:endParaRPr>
          </a:p>
        </p:txBody>
      </p:sp>
      <p:sp>
        <p:nvSpPr>
          <p:cNvPr id="63" name="Text Box 147"/>
          <p:cNvSpPr txBox="1">
            <a:spLocks noChangeArrowheads="1"/>
          </p:cNvSpPr>
          <p:nvPr/>
        </p:nvSpPr>
        <p:spPr bwMode="auto">
          <a:xfrm>
            <a:off x="1943100" y="3122191"/>
            <a:ext cx="828675" cy="360362"/>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algn="just">
              <a:lnSpc>
                <a:spcPct val="120000"/>
              </a:lnSpc>
              <a:spcBef>
                <a:spcPct val="0"/>
              </a:spcBef>
            </a:pPr>
            <a:r>
              <a:rPr lang="zh-CN" altLang="en-US" sz="1500" b="0" i="0">
                <a:solidFill>
                  <a:srgbClr val="000000"/>
                </a:solidFill>
                <a:latin typeface="黑体" pitchFamily="2" charset="-122"/>
                <a:ea typeface="宋体" charset="-122"/>
              </a:rPr>
              <a:t>地址线</a:t>
            </a:r>
            <a:endParaRPr lang="zh-CN" altLang="en-US" sz="2300" b="0" i="0">
              <a:solidFill>
                <a:srgbClr val="000000"/>
              </a:solidFill>
              <a:ea typeface="宋体" charset="-122"/>
            </a:endParaRPr>
          </a:p>
        </p:txBody>
      </p:sp>
      <p:sp>
        <p:nvSpPr>
          <p:cNvPr id="64" name="Text Box 148"/>
          <p:cNvSpPr txBox="1">
            <a:spLocks noChangeArrowheads="1"/>
          </p:cNvSpPr>
          <p:nvPr/>
        </p:nvSpPr>
        <p:spPr bwMode="auto">
          <a:xfrm>
            <a:off x="1943100" y="3482553"/>
            <a:ext cx="963613"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r>
              <a:rPr lang="en-US" altLang="zh-CN" sz="1500" b="0" i="0">
                <a:solidFill>
                  <a:srgbClr val="000000"/>
                </a:solidFill>
                <a:ea typeface="宋体" charset="-122"/>
              </a:rPr>
              <a:t>(36</a:t>
            </a:r>
            <a:r>
              <a:rPr lang="zh-CN" altLang="en-US" sz="1500" b="0" i="0">
                <a:solidFill>
                  <a:srgbClr val="000000"/>
                </a:solidFill>
                <a:ea typeface="宋体" charset="-122"/>
              </a:rPr>
              <a:t>位</a:t>
            </a:r>
            <a:r>
              <a:rPr lang="en-US" altLang="zh-CN" sz="1500" b="0" i="0">
                <a:solidFill>
                  <a:srgbClr val="000000"/>
                </a:solidFill>
                <a:ea typeface="宋体" charset="-122"/>
              </a:rPr>
              <a:t>)</a:t>
            </a:r>
            <a:endParaRPr lang="en-US" altLang="zh-CN" sz="1500" b="0" i="0">
              <a:solidFill>
                <a:srgbClr val="000000"/>
              </a:solidFill>
              <a:ea typeface="宋体" charset="-122"/>
            </a:endParaRPr>
          </a:p>
        </p:txBody>
      </p:sp>
      <p:grpSp>
        <p:nvGrpSpPr>
          <p:cNvPr id="65" name="Group 149"/>
          <p:cNvGrpSpPr/>
          <p:nvPr/>
        </p:nvGrpSpPr>
        <p:grpSpPr bwMode="auto">
          <a:xfrm>
            <a:off x="5630863" y="2237953"/>
            <a:ext cx="3216275" cy="2936875"/>
            <a:chOff x="3603" y="582"/>
            <a:chExt cx="2026" cy="1850"/>
          </a:xfrm>
        </p:grpSpPr>
        <p:grpSp>
          <p:nvGrpSpPr>
            <p:cNvPr id="66" name="Group 150"/>
            <p:cNvGrpSpPr/>
            <p:nvPr/>
          </p:nvGrpSpPr>
          <p:grpSpPr bwMode="auto">
            <a:xfrm>
              <a:off x="3603" y="731"/>
              <a:ext cx="1836" cy="1601"/>
              <a:chOff x="2666" y="1073"/>
              <a:chExt cx="1439" cy="1256"/>
            </a:xfrm>
          </p:grpSpPr>
          <p:grpSp>
            <p:nvGrpSpPr>
              <p:cNvPr id="68" name="Group 151"/>
              <p:cNvGrpSpPr/>
              <p:nvPr/>
            </p:nvGrpSpPr>
            <p:grpSpPr bwMode="auto">
              <a:xfrm>
                <a:off x="3273" y="1076"/>
                <a:ext cx="595" cy="1192"/>
                <a:chOff x="4598" y="40"/>
                <a:chExt cx="829" cy="1508"/>
              </a:xfrm>
            </p:grpSpPr>
            <p:sp>
              <p:nvSpPr>
                <p:cNvPr id="85" name="Rectangle 152"/>
                <p:cNvSpPr>
                  <a:spLocks noChangeArrowheads="1"/>
                </p:cNvSpPr>
                <p:nvPr/>
              </p:nvSpPr>
              <p:spPr bwMode="auto">
                <a:xfrm>
                  <a:off x="4600" y="40"/>
                  <a:ext cx="827" cy="1508"/>
                </a:xfrm>
                <a:prstGeom prst="rect">
                  <a:avLst/>
                </a:prstGeom>
                <a:noFill/>
                <a:ln w="12700" algn="ctr">
                  <a:solidFill>
                    <a:srgbClr val="0033CC"/>
                  </a:solidFill>
                  <a:miter lim="800000"/>
                </a:ln>
                <a:effectLst/>
                <a:extLst>
                  <a:ext uri="{909E8E84-426E-40DD-AFC4-6F175D3DCCD1}">
                    <a14:hiddenFill xmlns:a14="http://schemas.microsoft.com/office/drawing/2010/main">
                      <a:solidFill>
                        <a:srgbClr val="CCCC99"/>
                      </a:solid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86" name="Line 153"/>
                <p:cNvSpPr>
                  <a:spLocks noChangeShapeType="1"/>
                </p:cNvSpPr>
                <p:nvPr/>
              </p:nvSpPr>
              <p:spPr bwMode="auto">
                <a:xfrm>
                  <a:off x="4600" y="796"/>
                  <a:ext cx="819"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87" name="Line 154"/>
                <p:cNvSpPr>
                  <a:spLocks noChangeShapeType="1"/>
                </p:cNvSpPr>
                <p:nvPr/>
              </p:nvSpPr>
              <p:spPr bwMode="auto">
                <a:xfrm>
                  <a:off x="4608" y="409"/>
                  <a:ext cx="819"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88" name="Line 155"/>
                <p:cNvSpPr>
                  <a:spLocks noChangeShapeType="1"/>
                </p:cNvSpPr>
                <p:nvPr/>
              </p:nvSpPr>
              <p:spPr bwMode="auto">
                <a:xfrm>
                  <a:off x="4599" y="606"/>
                  <a:ext cx="819"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89" name="Line 156"/>
                <p:cNvSpPr>
                  <a:spLocks noChangeShapeType="1"/>
                </p:cNvSpPr>
                <p:nvPr/>
              </p:nvSpPr>
              <p:spPr bwMode="auto">
                <a:xfrm>
                  <a:off x="4599" y="227"/>
                  <a:ext cx="819"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90" name="Line 157"/>
                <p:cNvSpPr>
                  <a:spLocks noChangeShapeType="1"/>
                </p:cNvSpPr>
                <p:nvPr/>
              </p:nvSpPr>
              <p:spPr bwMode="auto">
                <a:xfrm>
                  <a:off x="4607" y="698"/>
                  <a:ext cx="819"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91" name="Line 158"/>
                <p:cNvSpPr>
                  <a:spLocks noChangeShapeType="1"/>
                </p:cNvSpPr>
                <p:nvPr/>
              </p:nvSpPr>
              <p:spPr bwMode="auto">
                <a:xfrm>
                  <a:off x="4599" y="311"/>
                  <a:ext cx="819"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92" name="Line 159"/>
                <p:cNvSpPr>
                  <a:spLocks noChangeShapeType="1"/>
                </p:cNvSpPr>
                <p:nvPr/>
              </p:nvSpPr>
              <p:spPr bwMode="auto">
                <a:xfrm>
                  <a:off x="4606" y="508"/>
                  <a:ext cx="819"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93" name="Line 160"/>
                <p:cNvSpPr>
                  <a:spLocks noChangeShapeType="1"/>
                </p:cNvSpPr>
                <p:nvPr/>
              </p:nvSpPr>
              <p:spPr bwMode="auto">
                <a:xfrm>
                  <a:off x="4606" y="129"/>
                  <a:ext cx="819"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94" name="Line 161"/>
                <p:cNvSpPr>
                  <a:spLocks noChangeShapeType="1"/>
                </p:cNvSpPr>
                <p:nvPr/>
              </p:nvSpPr>
              <p:spPr bwMode="auto">
                <a:xfrm>
                  <a:off x="4608" y="1433"/>
                  <a:ext cx="819"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95" name="Line 162"/>
                <p:cNvSpPr>
                  <a:spLocks noChangeShapeType="1"/>
                </p:cNvSpPr>
                <p:nvPr/>
              </p:nvSpPr>
              <p:spPr bwMode="auto">
                <a:xfrm>
                  <a:off x="4600" y="887"/>
                  <a:ext cx="819"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96" name="Line 163"/>
                <p:cNvSpPr>
                  <a:spLocks noChangeShapeType="1"/>
                </p:cNvSpPr>
                <p:nvPr/>
              </p:nvSpPr>
              <p:spPr bwMode="auto">
                <a:xfrm>
                  <a:off x="4607" y="1335"/>
                  <a:ext cx="819"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97" name="Line 164"/>
                <p:cNvSpPr>
                  <a:spLocks noChangeShapeType="1"/>
                </p:cNvSpPr>
                <p:nvPr/>
              </p:nvSpPr>
              <p:spPr bwMode="auto">
                <a:xfrm>
                  <a:off x="4598" y="986"/>
                  <a:ext cx="819"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sp>
            <p:nvSpPr>
              <p:cNvPr id="69" name="Text Box 165"/>
              <p:cNvSpPr txBox="1">
                <a:spLocks noChangeArrowheads="1"/>
              </p:cNvSpPr>
              <p:nvPr/>
            </p:nvSpPr>
            <p:spPr bwMode="auto">
              <a:xfrm>
                <a:off x="3452" y="1902"/>
                <a:ext cx="197" cy="222"/>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vert="eaVert" lIns="66475" tIns="33237" rIns="66475" bIns="33237"/>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algn="just" defTabSz="914400" eaLnBrk="1" fontAlgn="auto" latinLnBrk="0" hangingPunct="1">
                  <a:lnSpc>
                    <a:spcPct val="80000"/>
                  </a:lnSpc>
                  <a:spcBef>
                    <a:spcPct val="0"/>
                  </a:spcBef>
                  <a:spcAft>
                    <a:spcPts val="0"/>
                  </a:spcAft>
                  <a:buClrTx/>
                  <a:buSzTx/>
                  <a:buFontTx/>
                  <a:buNone/>
                  <a:defRPr/>
                </a:pPr>
                <a:r>
                  <a:rPr kumimoji="1" lang="en-US" altLang="zh-CN" sz="1300" b="1" i="0" u="none" strike="noStrike" kern="0" cap="none" spc="0" normalizeH="0" baseline="0" noProof="0">
                    <a:ln>
                      <a:noFill/>
                    </a:ln>
                    <a:solidFill>
                      <a:srgbClr val="000000"/>
                    </a:solidFill>
                    <a:effectLst/>
                    <a:uLnTx/>
                    <a:uFillTx/>
                    <a:latin typeface="Arial" charset="0"/>
                    <a:ea typeface="宋体" charset="-122"/>
                  </a:rPr>
                  <a:t>·····		</a:t>
                </a:r>
                <a:endParaRPr kumimoji="1" lang="en-US" altLang="zh-CN" sz="2600" b="0" i="0" u="none" strike="noStrike" kern="0" cap="none" spc="0" normalizeH="0" baseline="0" noProof="0">
                  <a:ln>
                    <a:noFill/>
                  </a:ln>
                  <a:solidFill>
                    <a:srgbClr val="000000"/>
                  </a:solidFill>
                  <a:effectLst/>
                  <a:uLnTx/>
                  <a:uFillTx/>
                  <a:latin typeface="Arial" charset="0"/>
                  <a:ea typeface="宋体" charset="-122"/>
                </a:endParaRPr>
              </a:p>
            </p:txBody>
          </p:sp>
          <p:sp>
            <p:nvSpPr>
              <p:cNvPr id="70" name="Text Box 166"/>
              <p:cNvSpPr txBox="1">
                <a:spLocks noChangeArrowheads="1"/>
              </p:cNvSpPr>
              <p:nvPr/>
            </p:nvSpPr>
            <p:spPr bwMode="auto">
              <a:xfrm>
                <a:off x="3198" y="1143"/>
                <a:ext cx="756" cy="152"/>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charset="0"/>
                    <a:ea typeface="华文新魏" pitchFamily="2" charset="-122"/>
                  </a:defRPr>
                </a:lvl1pPr>
                <a:lvl2pPr marL="22860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228600" marR="0" lvl="1" indent="0" algn="just" defTabSz="914400" eaLnBrk="1" fontAlgn="auto" latinLnBrk="0" hangingPunct="1">
                  <a:lnSpc>
                    <a:spcPct val="80000"/>
                  </a:lnSpc>
                  <a:spcBef>
                    <a:spcPct val="0"/>
                  </a:spcBef>
                  <a:spcAft>
                    <a:spcPts val="0"/>
                  </a:spcAft>
                  <a:buClrTx/>
                  <a:buSzTx/>
                  <a:buFontTx/>
                  <a:buNone/>
                  <a:defRPr/>
                </a:pPr>
                <a:r>
                  <a:rPr kumimoji="1" lang="en-US" altLang="zh-CN" sz="1300" b="1" i="0" u="none" strike="noStrike" kern="0" cap="none" spc="0" normalizeH="0" baseline="0" noProof="0">
                    <a:ln>
                      <a:noFill/>
                    </a:ln>
                    <a:solidFill>
                      <a:srgbClr val="000000"/>
                    </a:solidFill>
                    <a:effectLst/>
                    <a:uLnTx/>
                    <a:uFillTx/>
                    <a:latin typeface="Arial" charset="0"/>
                    <a:ea typeface="宋体" charset="-122"/>
                  </a:rPr>
                  <a:t>01101001</a:t>
                </a:r>
                <a:endParaRPr kumimoji="1" lang="en-US" altLang="zh-CN" sz="2600" b="0" i="0" u="none" strike="noStrike" kern="0" cap="none" spc="0" normalizeH="0" baseline="0" noProof="0">
                  <a:ln>
                    <a:noFill/>
                  </a:ln>
                  <a:solidFill>
                    <a:srgbClr val="000000"/>
                  </a:solidFill>
                  <a:effectLst/>
                  <a:uLnTx/>
                  <a:uFillTx/>
                  <a:latin typeface="Arial" charset="0"/>
                  <a:ea typeface="宋体" charset="-122"/>
                </a:endParaRPr>
              </a:p>
            </p:txBody>
          </p:sp>
          <p:sp>
            <p:nvSpPr>
              <p:cNvPr id="71" name="Text Box 167"/>
              <p:cNvSpPr txBox="1">
                <a:spLocks noChangeArrowheads="1"/>
              </p:cNvSpPr>
              <p:nvPr/>
            </p:nvSpPr>
            <p:spPr bwMode="auto">
              <a:xfrm>
                <a:off x="3187" y="1361"/>
                <a:ext cx="756" cy="152"/>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charset="0"/>
                    <a:ea typeface="华文新魏" pitchFamily="2" charset="-122"/>
                  </a:defRPr>
                </a:lvl1pPr>
                <a:lvl2pPr marL="22860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228600" marR="0" lvl="1" indent="0" algn="just" defTabSz="914400" eaLnBrk="1" fontAlgn="auto" latinLnBrk="0" hangingPunct="1">
                  <a:lnSpc>
                    <a:spcPct val="80000"/>
                  </a:lnSpc>
                  <a:spcBef>
                    <a:spcPct val="0"/>
                  </a:spcBef>
                  <a:spcAft>
                    <a:spcPts val="0"/>
                  </a:spcAft>
                  <a:buClrTx/>
                  <a:buSzTx/>
                  <a:buFontTx/>
                  <a:buNone/>
                  <a:defRPr/>
                </a:pPr>
                <a:r>
                  <a:rPr kumimoji="1" lang="en-US" altLang="zh-CN" sz="1300" b="1" i="0" u="none" strike="noStrike" kern="0" cap="none" spc="0" normalizeH="0" baseline="0" noProof="0">
                    <a:ln>
                      <a:noFill/>
                    </a:ln>
                    <a:solidFill>
                      <a:srgbClr val="000000"/>
                    </a:solidFill>
                    <a:effectLst/>
                    <a:uLnTx/>
                    <a:uFillTx/>
                    <a:latin typeface="Arial" charset="0"/>
                    <a:ea typeface="宋体" charset="-122"/>
                  </a:rPr>
                  <a:t>10101010</a:t>
                </a:r>
                <a:endParaRPr kumimoji="1" lang="en-US" altLang="zh-CN" sz="2600" b="0" i="0" u="none" strike="noStrike" kern="0" cap="none" spc="0" normalizeH="0" baseline="0" noProof="0">
                  <a:ln>
                    <a:noFill/>
                  </a:ln>
                  <a:solidFill>
                    <a:srgbClr val="000000"/>
                  </a:solidFill>
                  <a:effectLst/>
                  <a:uLnTx/>
                  <a:uFillTx/>
                  <a:latin typeface="Arial" charset="0"/>
                  <a:ea typeface="宋体" charset="-122"/>
                </a:endParaRPr>
              </a:p>
            </p:txBody>
          </p:sp>
          <p:sp>
            <p:nvSpPr>
              <p:cNvPr id="72" name="Text Box 168"/>
              <p:cNvSpPr txBox="1">
                <a:spLocks noChangeArrowheads="1"/>
              </p:cNvSpPr>
              <p:nvPr/>
            </p:nvSpPr>
            <p:spPr bwMode="auto">
              <a:xfrm>
                <a:off x="3898" y="1502"/>
                <a:ext cx="207" cy="492"/>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algn="just" defTabSz="914400" eaLnBrk="1" fontAlgn="auto" latinLnBrk="0" hangingPunct="1">
                  <a:lnSpc>
                    <a:spcPct val="80000"/>
                  </a:lnSpc>
                  <a:spcBef>
                    <a:spcPct val="0"/>
                  </a:spcBef>
                  <a:spcAft>
                    <a:spcPts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Arial" charset="0"/>
                    <a:ea typeface="宋体" charset="-122"/>
                  </a:rPr>
                  <a:t>存储内容</a:t>
                </a:r>
                <a:endParaRPr kumimoji="1" lang="zh-CN" altLang="en-US" sz="1600" b="0" i="0" u="none" strike="noStrike" kern="0" cap="none" spc="0" normalizeH="0" baseline="0" noProof="0">
                  <a:ln>
                    <a:noFill/>
                  </a:ln>
                  <a:solidFill>
                    <a:srgbClr val="000000"/>
                  </a:solidFill>
                  <a:effectLst/>
                  <a:uLnTx/>
                  <a:uFillTx/>
                  <a:latin typeface="Arial" charset="0"/>
                  <a:ea typeface="宋体" charset="-122"/>
                </a:endParaRPr>
              </a:p>
            </p:txBody>
          </p:sp>
          <p:sp>
            <p:nvSpPr>
              <p:cNvPr id="73" name="Line 169"/>
              <p:cNvSpPr>
                <a:spLocks noChangeShapeType="1"/>
              </p:cNvSpPr>
              <p:nvPr/>
            </p:nvSpPr>
            <p:spPr bwMode="auto">
              <a:xfrm flipH="1" flipV="1">
                <a:off x="3784" y="1411"/>
                <a:ext cx="148" cy="142"/>
              </a:xfrm>
              <a:prstGeom prst="line">
                <a:avLst/>
              </a:prstGeom>
              <a:noFill/>
              <a:ln w="12700">
                <a:solidFill>
                  <a:srgbClr val="0033CC"/>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nvGrpSpPr>
              <p:cNvPr id="74" name="Group 170"/>
              <p:cNvGrpSpPr/>
              <p:nvPr/>
            </p:nvGrpSpPr>
            <p:grpSpPr bwMode="auto">
              <a:xfrm>
                <a:off x="2666" y="1073"/>
                <a:ext cx="839" cy="1256"/>
                <a:chOff x="2666" y="1073"/>
                <a:chExt cx="839" cy="1256"/>
              </a:xfrm>
            </p:grpSpPr>
            <p:sp>
              <p:nvSpPr>
                <p:cNvPr id="75" name="Text Box 171"/>
                <p:cNvSpPr txBox="1">
                  <a:spLocks noChangeArrowheads="1"/>
                </p:cNvSpPr>
                <p:nvPr/>
              </p:nvSpPr>
              <p:spPr bwMode="auto">
                <a:xfrm>
                  <a:off x="2881" y="1143"/>
                  <a:ext cx="622"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charset="0"/>
                      <a:ea typeface="华文新魏" pitchFamily="2" charset="-122"/>
                    </a:defRPr>
                  </a:lvl1pPr>
                  <a:lvl2pPr marL="228600" indent="1905">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228600" marR="0" lvl="1" indent="1905" algn="just" defTabSz="914400" eaLnBrk="1" fontAlgn="auto" latinLnBrk="0" hangingPunct="1">
                    <a:lnSpc>
                      <a:spcPct val="80000"/>
                    </a:lnSpc>
                    <a:spcBef>
                      <a:spcPct val="0"/>
                    </a:spcBef>
                    <a:spcAft>
                      <a:spcPts val="0"/>
                    </a:spcAft>
                    <a:buClrTx/>
                    <a:buSzTx/>
                    <a:buFontTx/>
                    <a:buNone/>
                    <a:defRPr/>
                  </a:pPr>
                  <a:r>
                    <a:rPr kumimoji="1" lang="en-US" altLang="zh-CN" sz="1300" b="1" i="0" u="none" strike="noStrike" kern="0" cap="none" spc="0" normalizeH="0" baseline="0" noProof="0">
                      <a:ln>
                        <a:noFill/>
                      </a:ln>
                      <a:solidFill>
                        <a:srgbClr val="990033"/>
                      </a:solidFill>
                      <a:effectLst/>
                      <a:uLnTx/>
                      <a:uFillTx/>
                      <a:latin typeface="Arial" charset="0"/>
                      <a:ea typeface="宋体" charset="-122"/>
                    </a:rPr>
                    <a:t>00001</a:t>
                  </a:r>
                  <a:endParaRPr kumimoji="1" lang="en-US" altLang="zh-CN" sz="2600" b="0" i="0" u="none" strike="noStrike" kern="0" cap="none" spc="0" normalizeH="0" baseline="0" noProof="0">
                    <a:ln>
                      <a:noFill/>
                    </a:ln>
                    <a:solidFill>
                      <a:srgbClr val="000000"/>
                    </a:solidFill>
                    <a:effectLst/>
                    <a:uLnTx/>
                    <a:uFillTx/>
                    <a:latin typeface="Arial" charset="0"/>
                    <a:ea typeface="宋体" charset="-122"/>
                  </a:endParaRPr>
                </a:p>
              </p:txBody>
            </p:sp>
            <p:sp>
              <p:nvSpPr>
                <p:cNvPr id="76" name="Text Box 172"/>
                <p:cNvSpPr txBox="1">
                  <a:spLocks noChangeArrowheads="1"/>
                </p:cNvSpPr>
                <p:nvPr/>
              </p:nvSpPr>
              <p:spPr bwMode="auto">
                <a:xfrm>
                  <a:off x="2881" y="1073"/>
                  <a:ext cx="622"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charset="0"/>
                      <a:ea typeface="华文新魏" pitchFamily="2" charset="-122"/>
                    </a:defRPr>
                  </a:lvl1pPr>
                  <a:lvl2pPr marL="230505">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230505" marR="0" lvl="1" indent="0" algn="just" defTabSz="914400" eaLnBrk="1" fontAlgn="auto" latinLnBrk="0" hangingPunct="1">
                    <a:lnSpc>
                      <a:spcPct val="80000"/>
                    </a:lnSpc>
                    <a:spcBef>
                      <a:spcPct val="0"/>
                    </a:spcBef>
                    <a:spcAft>
                      <a:spcPts val="0"/>
                    </a:spcAft>
                    <a:buClrTx/>
                    <a:buSzTx/>
                    <a:buFontTx/>
                    <a:buNone/>
                    <a:defRPr/>
                  </a:pPr>
                  <a:r>
                    <a:rPr kumimoji="1" lang="en-US" altLang="zh-CN" sz="1300" b="1" i="0" u="none" strike="noStrike" kern="0" cap="none" spc="0" normalizeH="0" baseline="0" noProof="0">
                      <a:ln>
                        <a:noFill/>
                      </a:ln>
                      <a:solidFill>
                        <a:srgbClr val="990033"/>
                      </a:solidFill>
                      <a:effectLst/>
                      <a:uLnTx/>
                      <a:uFillTx/>
                      <a:latin typeface="Arial" charset="0"/>
                      <a:ea typeface="宋体" charset="-122"/>
                    </a:rPr>
                    <a:t>00000</a:t>
                  </a:r>
                  <a:endParaRPr kumimoji="1" lang="en-US" altLang="zh-CN" sz="2600" b="0" i="0" u="none" strike="noStrike" kern="0" cap="none" spc="0" normalizeH="0" baseline="0" noProof="0">
                    <a:ln>
                      <a:noFill/>
                    </a:ln>
                    <a:solidFill>
                      <a:srgbClr val="000000"/>
                    </a:solidFill>
                    <a:effectLst/>
                    <a:uLnTx/>
                    <a:uFillTx/>
                    <a:latin typeface="Arial" charset="0"/>
                    <a:ea typeface="宋体" charset="-122"/>
                  </a:endParaRPr>
                </a:p>
              </p:txBody>
            </p:sp>
            <p:sp>
              <p:nvSpPr>
                <p:cNvPr id="77" name="Text Box 173"/>
                <p:cNvSpPr txBox="1">
                  <a:spLocks noChangeArrowheads="1"/>
                </p:cNvSpPr>
                <p:nvPr/>
              </p:nvSpPr>
              <p:spPr bwMode="auto">
                <a:xfrm>
                  <a:off x="2881" y="1221"/>
                  <a:ext cx="622"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charset="0"/>
                      <a:ea typeface="华文新魏" pitchFamily="2" charset="-122"/>
                    </a:defRPr>
                  </a:lvl1pPr>
                  <a:lvl2pPr marL="230505">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230505" marR="0" lvl="1" indent="0" algn="just" defTabSz="914400" eaLnBrk="1" fontAlgn="auto" latinLnBrk="0" hangingPunct="1">
                    <a:lnSpc>
                      <a:spcPct val="80000"/>
                    </a:lnSpc>
                    <a:spcBef>
                      <a:spcPct val="0"/>
                    </a:spcBef>
                    <a:spcAft>
                      <a:spcPts val="0"/>
                    </a:spcAft>
                    <a:buClrTx/>
                    <a:buSzTx/>
                    <a:buFontTx/>
                    <a:buNone/>
                    <a:defRPr/>
                  </a:pPr>
                  <a:r>
                    <a:rPr kumimoji="1" lang="en-US" altLang="zh-CN" sz="1300" b="1" i="0" u="none" strike="noStrike" kern="0" cap="none" spc="0" normalizeH="0" baseline="0" noProof="0">
                      <a:ln>
                        <a:noFill/>
                      </a:ln>
                      <a:solidFill>
                        <a:srgbClr val="990033"/>
                      </a:solidFill>
                      <a:effectLst/>
                      <a:uLnTx/>
                      <a:uFillTx/>
                      <a:latin typeface="Arial" charset="0"/>
                      <a:ea typeface="宋体" charset="-122"/>
                    </a:rPr>
                    <a:t>00010</a:t>
                  </a:r>
                  <a:endParaRPr kumimoji="1" lang="en-US" altLang="zh-CN" sz="2600" b="0" i="0" u="none" strike="noStrike" kern="0" cap="none" spc="0" normalizeH="0" baseline="0" noProof="0">
                    <a:ln>
                      <a:noFill/>
                    </a:ln>
                    <a:solidFill>
                      <a:srgbClr val="000000"/>
                    </a:solidFill>
                    <a:effectLst/>
                    <a:uLnTx/>
                    <a:uFillTx/>
                    <a:latin typeface="Arial" charset="0"/>
                    <a:ea typeface="宋体" charset="-122"/>
                  </a:endParaRPr>
                </a:p>
              </p:txBody>
            </p:sp>
            <p:sp>
              <p:nvSpPr>
                <p:cNvPr id="78" name="Text Box 174"/>
                <p:cNvSpPr txBox="1">
                  <a:spLocks noChangeArrowheads="1"/>
                </p:cNvSpPr>
                <p:nvPr/>
              </p:nvSpPr>
              <p:spPr bwMode="auto">
                <a:xfrm>
                  <a:off x="2881" y="1293"/>
                  <a:ext cx="622" cy="144"/>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charset="0"/>
                      <a:ea typeface="华文新魏" pitchFamily="2" charset="-122"/>
                    </a:defRPr>
                  </a:lvl1pPr>
                  <a:lvl2pPr marL="230505">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230505" marR="0" lvl="1" indent="0" algn="just" defTabSz="914400" eaLnBrk="1" fontAlgn="auto" latinLnBrk="0" hangingPunct="1">
                    <a:lnSpc>
                      <a:spcPct val="80000"/>
                    </a:lnSpc>
                    <a:spcBef>
                      <a:spcPct val="0"/>
                    </a:spcBef>
                    <a:spcAft>
                      <a:spcPts val="0"/>
                    </a:spcAft>
                    <a:buClrTx/>
                    <a:buSzTx/>
                    <a:buFontTx/>
                    <a:buNone/>
                    <a:defRPr/>
                  </a:pPr>
                  <a:r>
                    <a:rPr kumimoji="1" lang="en-US" altLang="zh-CN" sz="1300" b="1" i="0" u="none" strike="noStrike" kern="0" cap="none" spc="0" normalizeH="0" baseline="0" noProof="0">
                      <a:ln>
                        <a:noFill/>
                      </a:ln>
                      <a:solidFill>
                        <a:srgbClr val="990033"/>
                      </a:solidFill>
                      <a:effectLst/>
                      <a:uLnTx/>
                      <a:uFillTx/>
                      <a:latin typeface="Arial" charset="0"/>
                      <a:ea typeface="宋体" charset="-122"/>
                    </a:rPr>
                    <a:t>00011</a:t>
                  </a:r>
                  <a:endParaRPr kumimoji="1" lang="en-US" altLang="zh-CN" sz="2600" b="0" i="0" u="none" strike="noStrike" kern="0" cap="none" spc="0" normalizeH="0" baseline="0" noProof="0">
                    <a:ln>
                      <a:noFill/>
                    </a:ln>
                    <a:solidFill>
                      <a:srgbClr val="000000"/>
                    </a:solidFill>
                    <a:effectLst/>
                    <a:uLnTx/>
                    <a:uFillTx/>
                    <a:latin typeface="Arial" charset="0"/>
                    <a:ea typeface="宋体" charset="-122"/>
                  </a:endParaRPr>
                </a:p>
              </p:txBody>
            </p:sp>
            <p:sp>
              <p:nvSpPr>
                <p:cNvPr id="79" name="Text Box 175"/>
                <p:cNvSpPr txBox="1">
                  <a:spLocks noChangeArrowheads="1"/>
                </p:cNvSpPr>
                <p:nvPr/>
              </p:nvSpPr>
              <p:spPr bwMode="auto">
                <a:xfrm>
                  <a:off x="2882" y="1365"/>
                  <a:ext cx="623"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charset="0"/>
                      <a:ea typeface="华文新魏" pitchFamily="2" charset="-122"/>
                    </a:defRPr>
                  </a:lvl1pPr>
                  <a:lvl2pPr marL="228600" indent="1905">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228600" marR="0" lvl="1" indent="1905" algn="just" defTabSz="914400" eaLnBrk="1" fontAlgn="auto" latinLnBrk="0" hangingPunct="1">
                    <a:lnSpc>
                      <a:spcPct val="80000"/>
                    </a:lnSpc>
                    <a:spcBef>
                      <a:spcPct val="0"/>
                    </a:spcBef>
                    <a:spcAft>
                      <a:spcPts val="0"/>
                    </a:spcAft>
                    <a:buClrTx/>
                    <a:buSzTx/>
                    <a:buFontTx/>
                    <a:buNone/>
                    <a:defRPr/>
                  </a:pPr>
                  <a:r>
                    <a:rPr kumimoji="1" lang="en-US" altLang="zh-CN" sz="1300" b="1" i="0" u="none" strike="noStrike" kern="0" cap="none" spc="0" normalizeH="0" baseline="0" noProof="0">
                      <a:ln>
                        <a:noFill/>
                      </a:ln>
                      <a:solidFill>
                        <a:srgbClr val="990033"/>
                      </a:solidFill>
                      <a:effectLst/>
                      <a:uLnTx/>
                      <a:uFillTx/>
                      <a:latin typeface="Arial" charset="0"/>
                      <a:ea typeface="宋体" charset="-122"/>
                    </a:rPr>
                    <a:t>00100</a:t>
                  </a:r>
                  <a:endParaRPr kumimoji="1" lang="en-US" altLang="zh-CN" sz="2600" b="0" i="0" u="none" strike="noStrike" kern="0" cap="none" spc="0" normalizeH="0" baseline="0" noProof="0">
                    <a:ln>
                      <a:noFill/>
                    </a:ln>
                    <a:solidFill>
                      <a:srgbClr val="000000"/>
                    </a:solidFill>
                    <a:effectLst/>
                    <a:uLnTx/>
                    <a:uFillTx/>
                    <a:latin typeface="Arial" charset="0"/>
                    <a:ea typeface="宋体" charset="-122"/>
                  </a:endParaRPr>
                </a:p>
              </p:txBody>
            </p:sp>
            <p:sp>
              <p:nvSpPr>
                <p:cNvPr id="80" name="Text Box 176"/>
                <p:cNvSpPr txBox="1">
                  <a:spLocks noChangeArrowheads="1"/>
                </p:cNvSpPr>
                <p:nvPr/>
              </p:nvSpPr>
              <p:spPr bwMode="auto">
                <a:xfrm>
                  <a:off x="2882" y="2097"/>
                  <a:ext cx="623"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charset="0"/>
                      <a:ea typeface="华文新魏" pitchFamily="2" charset="-122"/>
                    </a:defRPr>
                  </a:lvl1pPr>
                  <a:lvl2pPr marL="228600" indent="1905">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228600" marR="0" lvl="1" indent="1905" algn="just" defTabSz="914400" eaLnBrk="1" fontAlgn="auto" latinLnBrk="0" hangingPunct="1">
                    <a:lnSpc>
                      <a:spcPct val="80000"/>
                    </a:lnSpc>
                    <a:spcBef>
                      <a:spcPct val="0"/>
                    </a:spcBef>
                    <a:spcAft>
                      <a:spcPts val="0"/>
                    </a:spcAft>
                    <a:buClrTx/>
                    <a:buSzTx/>
                    <a:buFontTx/>
                    <a:buNone/>
                    <a:defRPr/>
                  </a:pPr>
                  <a:r>
                    <a:rPr kumimoji="1" lang="en-US" altLang="zh-CN" sz="1300" b="1" i="0" u="none" strike="noStrike" kern="0" cap="none" spc="0" normalizeH="0" baseline="0" noProof="0">
                      <a:ln>
                        <a:noFill/>
                      </a:ln>
                      <a:solidFill>
                        <a:srgbClr val="990033"/>
                      </a:solidFill>
                      <a:effectLst/>
                      <a:uLnTx/>
                      <a:uFillTx/>
                      <a:latin typeface="Arial" charset="0"/>
                      <a:ea typeface="宋体" charset="-122"/>
                    </a:rPr>
                    <a:t>11110</a:t>
                  </a:r>
                  <a:endParaRPr kumimoji="1" lang="en-US" altLang="zh-CN" sz="2600" b="0" i="0" u="none" strike="noStrike" kern="0" cap="none" spc="0" normalizeH="0" baseline="0" noProof="0">
                    <a:ln>
                      <a:noFill/>
                    </a:ln>
                    <a:solidFill>
                      <a:srgbClr val="000000"/>
                    </a:solidFill>
                    <a:effectLst/>
                    <a:uLnTx/>
                    <a:uFillTx/>
                    <a:latin typeface="Arial" charset="0"/>
                    <a:ea typeface="宋体" charset="-122"/>
                  </a:endParaRPr>
                </a:p>
              </p:txBody>
            </p:sp>
            <p:sp>
              <p:nvSpPr>
                <p:cNvPr id="81" name="Text Box 177"/>
                <p:cNvSpPr txBox="1">
                  <a:spLocks noChangeArrowheads="1"/>
                </p:cNvSpPr>
                <p:nvPr/>
              </p:nvSpPr>
              <p:spPr bwMode="auto">
                <a:xfrm>
                  <a:off x="2882" y="2184"/>
                  <a:ext cx="623"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marL="342900" indent="-342900">
                    <a:spcBef>
                      <a:spcPct val="50000"/>
                    </a:spcBef>
                    <a:defRPr kumimoji="1" b="1" i="1">
                      <a:solidFill>
                        <a:srgbClr val="666699"/>
                      </a:solidFill>
                      <a:latin typeface="Arial" charset="0"/>
                      <a:ea typeface="华文新魏" pitchFamily="2" charset="-122"/>
                    </a:defRPr>
                  </a:lvl1pPr>
                  <a:lvl2pPr marL="228600" indent="1905">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228600" marR="0" lvl="1" indent="1905" algn="just" defTabSz="914400" eaLnBrk="1" fontAlgn="auto" latinLnBrk="0" hangingPunct="1">
                    <a:lnSpc>
                      <a:spcPct val="80000"/>
                    </a:lnSpc>
                    <a:spcBef>
                      <a:spcPct val="0"/>
                    </a:spcBef>
                    <a:spcAft>
                      <a:spcPts val="0"/>
                    </a:spcAft>
                    <a:buClrTx/>
                    <a:buSzTx/>
                    <a:buFontTx/>
                    <a:buNone/>
                    <a:defRPr/>
                  </a:pPr>
                  <a:r>
                    <a:rPr kumimoji="1" lang="en-US" altLang="zh-CN" sz="1300" b="1" i="0" u="none" strike="noStrike" kern="0" cap="none" spc="0" normalizeH="0" baseline="0" noProof="0">
                      <a:ln>
                        <a:noFill/>
                      </a:ln>
                      <a:solidFill>
                        <a:srgbClr val="990033"/>
                      </a:solidFill>
                      <a:effectLst/>
                      <a:uLnTx/>
                      <a:uFillTx/>
                      <a:latin typeface="Arial" charset="0"/>
                      <a:ea typeface="宋体" charset="-122"/>
                    </a:rPr>
                    <a:t>11111</a:t>
                  </a:r>
                  <a:endParaRPr kumimoji="1" lang="en-US" altLang="zh-CN" sz="2600" b="0" i="0" u="none" strike="noStrike" kern="0" cap="none" spc="0" normalizeH="0" baseline="0" noProof="0">
                    <a:ln>
                      <a:noFill/>
                    </a:ln>
                    <a:solidFill>
                      <a:srgbClr val="000000"/>
                    </a:solidFill>
                    <a:effectLst/>
                    <a:uLnTx/>
                    <a:uFillTx/>
                    <a:latin typeface="Arial" charset="0"/>
                    <a:ea typeface="宋体" charset="-122"/>
                  </a:endParaRPr>
                </a:p>
              </p:txBody>
            </p:sp>
            <p:sp>
              <p:nvSpPr>
                <p:cNvPr id="82" name="Text Box 178"/>
                <p:cNvSpPr txBox="1">
                  <a:spLocks noChangeArrowheads="1"/>
                </p:cNvSpPr>
                <p:nvPr/>
              </p:nvSpPr>
              <p:spPr bwMode="auto">
                <a:xfrm>
                  <a:off x="3131" y="1520"/>
                  <a:ext cx="159" cy="474"/>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vert="eaVert" lIns="66475" tIns="33237" rIns="66475" bIns="33237"/>
                <a:lstStyle>
                  <a:lvl1pPr marL="342900" indent="-342900">
                    <a:spcBef>
                      <a:spcPct val="50000"/>
                    </a:spcBef>
                    <a:defRPr kumimoji="1" b="1" i="1">
                      <a:solidFill>
                        <a:srgbClr val="666699"/>
                      </a:solidFill>
                      <a:latin typeface="Arial" charset="0"/>
                      <a:ea typeface="华文新魏" pitchFamily="2" charset="-122"/>
                    </a:defRPr>
                  </a:lvl1pPr>
                  <a:lvl2pPr marL="228600" indent="1905">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228600" marR="0" lvl="1" indent="1905" algn="just" defTabSz="914400" eaLnBrk="1" fontAlgn="auto" latinLnBrk="0" hangingPunct="1">
                    <a:lnSpc>
                      <a:spcPct val="80000"/>
                    </a:lnSpc>
                    <a:spcBef>
                      <a:spcPct val="0"/>
                    </a:spcBef>
                    <a:spcAft>
                      <a:spcPts val="0"/>
                    </a:spcAft>
                    <a:buClrTx/>
                    <a:buSzTx/>
                    <a:buFontTx/>
                    <a:buNone/>
                    <a:defRPr/>
                  </a:pPr>
                  <a:r>
                    <a:rPr kumimoji="1" lang="en-US" altLang="zh-CN" sz="1300" b="1" i="0" u="none" strike="noStrike" kern="0" cap="none" spc="0" normalizeH="0" baseline="0" noProof="0">
                      <a:ln>
                        <a:noFill/>
                      </a:ln>
                      <a:solidFill>
                        <a:srgbClr val="990033"/>
                      </a:solidFill>
                      <a:effectLst/>
                      <a:uLnTx/>
                      <a:uFillTx/>
                      <a:latin typeface="Arial" charset="0"/>
                      <a:ea typeface="宋体" charset="-122"/>
                    </a:rPr>
                    <a:t>·······</a:t>
                  </a:r>
                  <a:endParaRPr kumimoji="1" lang="en-US" altLang="zh-CN" sz="2600" b="0" i="0" u="none" strike="noStrike" kern="0" cap="none" spc="0" normalizeH="0" baseline="0" noProof="0">
                    <a:ln>
                      <a:noFill/>
                    </a:ln>
                    <a:solidFill>
                      <a:srgbClr val="000000"/>
                    </a:solidFill>
                    <a:effectLst/>
                    <a:uLnTx/>
                    <a:uFillTx/>
                    <a:latin typeface="Arial" charset="0"/>
                    <a:ea typeface="宋体" charset="-122"/>
                  </a:endParaRPr>
                </a:p>
              </p:txBody>
            </p:sp>
            <p:sp>
              <p:nvSpPr>
                <p:cNvPr id="83" name="Text Box 179"/>
                <p:cNvSpPr txBox="1">
                  <a:spLocks noChangeArrowheads="1"/>
                </p:cNvSpPr>
                <p:nvPr/>
              </p:nvSpPr>
              <p:spPr bwMode="auto">
                <a:xfrm>
                  <a:off x="2666" y="1521"/>
                  <a:ext cx="318" cy="403"/>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algn="just" defTabSz="914400" eaLnBrk="1" fontAlgn="auto" latinLnBrk="0" hangingPunct="1">
                    <a:lnSpc>
                      <a:spcPct val="80000"/>
                    </a:lnSpc>
                    <a:spcBef>
                      <a:spcPct val="0"/>
                    </a:spcBef>
                    <a:spcAft>
                      <a:spcPts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Arial" charset="0"/>
                      <a:ea typeface="宋体" charset="-122"/>
                    </a:rPr>
                    <a:t>存储</a:t>
                  </a:r>
                  <a:endParaRPr kumimoji="1" lang="zh-CN" altLang="en-US" sz="1600" b="0" i="0" u="none" strike="noStrike" kern="0" cap="none" spc="0" normalizeH="0" baseline="0" noProof="0">
                    <a:ln>
                      <a:noFill/>
                    </a:ln>
                    <a:solidFill>
                      <a:srgbClr val="000000"/>
                    </a:solidFill>
                    <a:effectLst/>
                    <a:uLnTx/>
                    <a:uFillTx/>
                    <a:latin typeface="Arial" charset="0"/>
                    <a:ea typeface="宋体" charset="-122"/>
                  </a:endParaRPr>
                </a:p>
                <a:p>
                  <a:pPr marL="0" marR="0" lvl="0" indent="0" algn="just" defTabSz="914400" eaLnBrk="1" fontAlgn="auto" latinLnBrk="0" hangingPunct="1">
                    <a:lnSpc>
                      <a:spcPct val="80000"/>
                    </a:lnSpc>
                    <a:spcBef>
                      <a:spcPct val="0"/>
                    </a:spcBef>
                    <a:spcAft>
                      <a:spcPts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Arial" charset="0"/>
                      <a:ea typeface="宋体" charset="-122"/>
                    </a:rPr>
                    <a:t>单元</a:t>
                  </a:r>
                  <a:endParaRPr kumimoji="1" lang="zh-CN" altLang="en-US" sz="1600" b="0" i="0" u="none" strike="noStrike" kern="0" cap="none" spc="0" normalizeH="0" baseline="0" noProof="0">
                    <a:ln>
                      <a:noFill/>
                    </a:ln>
                    <a:solidFill>
                      <a:srgbClr val="000000"/>
                    </a:solidFill>
                    <a:effectLst/>
                    <a:uLnTx/>
                    <a:uFillTx/>
                    <a:latin typeface="Arial" charset="0"/>
                    <a:ea typeface="宋体" charset="-122"/>
                  </a:endParaRPr>
                </a:p>
                <a:p>
                  <a:pPr marL="0" marR="0" lvl="0" indent="0" algn="just" defTabSz="914400" eaLnBrk="1" fontAlgn="auto" latinLnBrk="0" hangingPunct="1">
                    <a:lnSpc>
                      <a:spcPct val="80000"/>
                    </a:lnSpc>
                    <a:spcBef>
                      <a:spcPct val="0"/>
                    </a:spcBef>
                    <a:spcAft>
                      <a:spcPts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Arial" charset="0"/>
                      <a:ea typeface="宋体" charset="-122"/>
                    </a:rPr>
                    <a:t>地址</a:t>
                  </a:r>
                  <a:endParaRPr kumimoji="1" lang="zh-CN" altLang="en-US" sz="1600" b="0" i="0" u="none" strike="noStrike" kern="0" cap="none" spc="0" normalizeH="0" baseline="0" noProof="0">
                    <a:ln>
                      <a:noFill/>
                    </a:ln>
                    <a:solidFill>
                      <a:srgbClr val="000000"/>
                    </a:solidFill>
                    <a:effectLst/>
                    <a:uLnTx/>
                    <a:uFillTx/>
                    <a:latin typeface="Arial" charset="0"/>
                    <a:ea typeface="宋体" charset="-122"/>
                  </a:endParaRPr>
                </a:p>
              </p:txBody>
            </p:sp>
            <p:sp>
              <p:nvSpPr>
                <p:cNvPr id="84" name="AutoShape 180"/>
                <p:cNvSpPr/>
                <p:nvPr/>
              </p:nvSpPr>
              <p:spPr bwMode="auto">
                <a:xfrm>
                  <a:off x="2958" y="1119"/>
                  <a:ext cx="56" cy="1113"/>
                </a:xfrm>
                <a:prstGeom prst="leftBrace">
                  <a:avLst>
                    <a:gd name="adj1" fmla="val 165625"/>
                    <a:gd name="adj2" fmla="val 50000"/>
                  </a:avLst>
                </a:prstGeom>
                <a:noFill/>
                <a:ln w="19050">
                  <a:solidFill>
                    <a:srgbClr val="990033"/>
                  </a:solidFill>
                  <a:round/>
                </a:ln>
                <a:effectLst/>
                <a:extLst>
                  <a:ext uri="{909E8E84-426E-40DD-AFC4-6F175D3DCCD1}">
                    <a14:hiddenFill xmlns:a14="http://schemas.microsoft.com/office/drawing/2010/main">
                      <a:solidFill>
                        <a:srgbClr val="CCCC99"/>
                      </a:solid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lIns="116623" tIns="58311" rIns="116623" bIns="58311"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algn="ctr" defTabSz="914400" eaLnBrk="1" fontAlgn="auto" latinLnBrk="0" hangingPunct="1">
                    <a:lnSpc>
                      <a:spcPct val="230000"/>
                    </a:lnSpc>
                    <a:spcBef>
                      <a:spcPct val="0"/>
                    </a:spcBef>
                    <a:spcAft>
                      <a:spcPts val="0"/>
                    </a:spcAft>
                    <a:buClrTx/>
                    <a:buSzTx/>
                    <a:buFontTx/>
                    <a:buNone/>
                    <a:defRPr/>
                  </a:pPr>
                  <a:endParaRPr kumimoji="1" lang="zh-CN" altLang="en-US" sz="2600" b="0" i="0" u="none" strike="noStrike" kern="0" cap="none" spc="0" normalizeH="0" baseline="0" noProof="0">
                    <a:ln>
                      <a:noFill/>
                    </a:ln>
                    <a:solidFill>
                      <a:srgbClr val="000000"/>
                    </a:solidFill>
                    <a:effectLst/>
                    <a:uLnTx/>
                    <a:uFillTx/>
                    <a:latin typeface="Arial" charset="0"/>
                    <a:ea typeface="宋体" charset="-122"/>
                  </a:endParaRPr>
                </a:p>
              </p:txBody>
            </p:sp>
          </p:grpSp>
        </p:grpSp>
        <p:sp>
          <p:nvSpPr>
            <p:cNvPr id="67" name="Oval 181"/>
            <p:cNvSpPr>
              <a:spLocks noChangeArrowheads="1"/>
            </p:cNvSpPr>
            <p:nvPr/>
          </p:nvSpPr>
          <p:spPr bwMode="auto">
            <a:xfrm>
              <a:off x="3603" y="582"/>
              <a:ext cx="2026" cy="1850"/>
            </a:xfrm>
            <a:prstGeom prst="ellipse">
              <a:avLst/>
            </a:prstGeom>
            <a:noFill/>
            <a:ln w="19050">
              <a:solidFill>
                <a:srgbClr val="0000CC"/>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grpSp>
      <p:sp>
        <p:nvSpPr>
          <p:cNvPr id="98" name="Text Box 182"/>
          <p:cNvSpPr txBox="1">
            <a:spLocks noChangeArrowheads="1"/>
          </p:cNvSpPr>
          <p:nvPr/>
        </p:nvSpPr>
        <p:spPr bwMode="auto">
          <a:xfrm>
            <a:off x="746125" y="2222078"/>
            <a:ext cx="1223963" cy="385763"/>
          </a:xfrm>
          <a:prstGeom prst="rect">
            <a:avLst/>
          </a:prstGeom>
          <a:noFill/>
          <a:ln w="1905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Arial" charset="0"/>
                <a:ea typeface="宋体" charset="-122"/>
              </a:rPr>
              <a:t>MDR</a:t>
            </a:r>
            <a:endParaRPr kumimoji="0" lang="en-US" altLang="zh-CN" sz="1800" b="0" i="0" u="none" strike="noStrike" kern="0" cap="none" spc="0" normalizeH="0" baseline="0" noProof="0">
              <a:ln>
                <a:noFill/>
              </a:ln>
              <a:solidFill>
                <a:srgbClr val="000000"/>
              </a:solidFill>
              <a:effectLst/>
              <a:uLnTx/>
              <a:uFillTx/>
              <a:latin typeface="Arial" charset="0"/>
              <a:ea typeface="宋体" charset="-122"/>
            </a:endParaRPr>
          </a:p>
        </p:txBody>
      </p:sp>
      <p:sp>
        <p:nvSpPr>
          <p:cNvPr id="99" name="Text Box 183"/>
          <p:cNvSpPr txBox="1">
            <a:spLocks noChangeArrowheads="1"/>
          </p:cNvSpPr>
          <p:nvPr/>
        </p:nvSpPr>
        <p:spPr bwMode="auto">
          <a:xfrm>
            <a:off x="738188" y="3322216"/>
            <a:ext cx="1223962" cy="385762"/>
          </a:xfrm>
          <a:prstGeom prst="rect">
            <a:avLst/>
          </a:prstGeom>
          <a:noFill/>
          <a:ln w="1905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Arial" charset="0"/>
                <a:ea typeface="宋体" charset="-122"/>
              </a:rPr>
              <a:t>MAR</a:t>
            </a:r>
            <a:endParaRPr kumimoji="0" lang="en-US" altLang="zh-CN" sz="1800" b="0" i="0" u="none" strike="noStrike" kern="0" cap="none" spc="0" normalizeH="0" baseline="0" noProof="0">
              <a:ln>
                <a:noFill/>
              </a:ln>
              <a:solidFill>
                <a:srgbClr val="000000"/>
              </a:solidFill>
              <a:effectLst/>
              <a:uLnTx/>
              <a:uFillTx/>
              <a:latin typeface="Arial" charset="0"/>
              <a:ea typeface="宋体" charset="-122"/>
            </a:endParaRPr>
          </a:p>
        </p:txBody>
      </p:sp>
      <p:sp>
        <p:nvSpPr>
          <p:cNvPr id="100" name="Line 184"/>
          <p:cNvSpPr>
            <a:spLocks noChangeShapeType="1"/>
          </p:cNvSpPr>
          <p:nvPr/>
        </p:nvSpPr>
        <p:spPr bwMode="auto">
          <a:xfrm>
            <a:off x="3130550" y="3528591"/>
            <a:ext cx="2254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01" name="Text Box 185"/>
          <p:cNvSpPr txBox="1">
            <a:spLocks noChangeArrowheads="1"/>
          </p:cNvSpPr>
          <p:nvPr/>
        </p:nvSpPr>
        <p:spPr bwMode="auto">
          <a:xfrm>
            <a:off x="385763" y="3977853"/>
            <a:ext cx="944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r>
              <a:rPr kumimoji="0" lang="en-US" altLang="zh-CN" i="0">
                <a:solidFill>
                  <a:srgbClr val="000000"/>
                </a:solidFill>
                <a:ea typeface="宋体" charset="-122"/>
              </a:rPr>
              <a:t>CPU</a:t>
            </a:r>
            <a:endParaRPr kumimoji="0" lang="en-US" altLang="zh-CN" i="0">
              <a:solidFill>
                <a:srgbClr val="000000"/>
              </a:solidFill>
              <a:ea typeface="宋体" charset="-122"/>
            </a:endParaRPr>
          </a:p>
        </p:txBody>
      </p:sp>
      <p:sp>
        <p:nvSpPr>
          <p:cNvPr id="102" name="Text Box 186"/>
          <p:cNvSpPr txBox="1">
            <a:spLocks noChangeArrowheads="1"/>
          </p:cNvSpPr>
          <p:nvPr/>
        </p:nvSpPr>
        <p:spPr bwMode="auto">
          <a:xfrm>
            <a:off x="5157788" y="1907753"/>
            <a:ext cx="809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r>
              <a:rPr kumimoji="0" lang="en-US" altLang="zh-CN" i="0">
                <a:solidFill>
                  <a:srgbClr val="000000"/>
                </a:solidFill>
                <a:ea typeface="宋体" charset="-122"/>
              </a:rPr>
              <a:t>MM</a:t>
            </a:r>
            <a:endParaRPr kumimoji="0" lang="en-US" altLang="zh-CN" i="0">
              <a:solidFill>
                <a:srgbClr val="000000"/>
              </a:solidFill>
              <a:ea typeface="宋体" charset="-122"/>
            </a:endParaRPr>
          </a:p>
        </p:txBody>
      </p:sp>
      <p:sp>
        <p:nvSpPr>
          <p:cNvPr id="103" name="Line 187"/>
          <p:cNvSpPr>
            <a:spLocks noChangeShapeType="1"/>
          </p:cNvSpPr>
          <p:nvPr/>
        </p:nvSpPr>
        <p:spPr bwMode="auto">
          <a:xfrm>
            <a:off x="1962150" y="3528591"/>
            <a:ext cx="8096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1" lang="zh-CN" altLang="en-US" sz="1800" b="1" i="1" u="none" strike="noStrike" kern="0" cap="none" spc="0" normalizeH="0" baseline="0" noProof="0">
              <a:ln>
                <a:noFill/>
              </a:ln>
              <a:solidFill>
                <a:srgbClr val="666699"/>
              </a:solidFill>
              <a:effectLst/>
              <a:uLnTx/>
              <a:uFillTx/>
              <a:latin typeface="Arial" charset="0"/>
              <a:ea typeface="华文新魏" pitchFamily="2" charset="-122"/>
            </a:endParaRPr>
          </a:p>
        </p:txBody>
      </p:sp>
      <p:sp>
        <p:nvSpPr>
          <p:cNvPr id="104" name="Text Box 189"/>
          <p:cNvSpPr txBox="1">
            <a:spLocks noChangeArrowheads="1"/>
          </p:cNvSpPr>
          <p:nvPr/>
        </p:nvSpPr>
        <p:spPr bwMode="auto">
          <a:xfrm>
            <a:off x="1420490" y="5600473"/>
            <a:ext cx="6877050"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50000"/>
              </a:spcBef>
              <a:defRPr kumimoji="1" b="1" i="1">
                <a:solidFill>
                  <a:srgbClr val="666699"/>
                </a:solidFill>
                <a:latin typeface="Arial" charset="0"/>
                <a:ea typeface="华文新魏" pitchFamily="2" charset="-122"/>
              </a:defRPr>
            </a:lvl1pPr>
            <a:lvl2pPr marL="742950" indent="-285750">
              <a:spcBef>
                <a:spcPct val="50000"/>
              </a:spcBef>
              <a:defRPr kumimoji="1" b="1" i="1">
                <a:solidFill>
                  <a:srgbClr val="666699"/>
                </a:solidFill>
                <a:latin typeface="Arial" charset="0"/>
                <a:ea typeface="华文新魏" pitchFamily="2" charset="-122"/>
              </a:defRPr>
            </a:lvl2pPr>
            <a:lvl3pPr marL="1143000" indent="-228600">
              <a:spcBef>
                <a:spcPct val="50000"/>
              </a:spcBef>
              <a:defRPr kumimoji="1" b="1" i="1">
                <a:solidFill>
                  <a:srgbClr val="666699"/>
                </a:solidFill>
                <a:latin typeface="Arial" charset="0"/>
                <a:ea typeface="华文新魏" pitchFamily="2" charset="-122"/>
              </a:defRPr>
            </a:lvl3pPr>
            <a:lvl4pPr marL="1600200" indent="-228600">
              <a:spcBef>
                <a:spcPct val="50000"/>
              </a:spcBef>
              <a:defRPr kumimoji="1" b="1" i="1">
                <a:solidFill>
                  <a:srgbClr val="666699"/>
                </a:solidFill>
                <a:latin typeface="Arial" charset="0"/>
                <a:ea typeface="华文新魏" pitchFamily="2" charset="-122"/>
              </a:defRPr>
            </a:lvl4pPr>
            <a:lvl5pPr marL="2057400" indent="-228600">
              <a:spcBef>
                <a:spcPct val="50000"/>
              </a:spcBef>
              <a:defRPr kumimoji="1" b="1" i="1">
                <a:solidFill>
                  <a:srgbClr val="666699"/>
                </a:solidFill>
                <a:latin typeface="Arial" charset="0"/>
                <a:ea typeface="华文新魏" pitchFamily="2" charset="-122"/>
              </a:defRPr>
            </a:lvl5pPr>
            <a:lvl6pPr marL="2514600" indent="-228600" eaLnBrk="0" fontAlgn="base" hangingPunct="0">
              <a:spcBef>
                <a:spcPct val="50000"/>
              </a:spcBef>
              <a:spcAft>
                <a:spcPct val="0"/>
              </a:spcAft>
              <a:defRPr kumimoji="1" b="1" i="1">
                <a:solidFill>
                  <a:srgbClr val="666699"/>
                </a:solidFill>
                <a:latin typeface="Arial" charset="0"/>
                <a:ea typeface="华文新魏" pitchFamily="2" charset="-122"/>
              </a:defRPr>
            </a:lvl6pPr>
            <a:lvl7pPr marL="2971800" indent="-228600" eaLnBrk="0" fontAlgn="base" hangingPunct="0">
              <a:spcBef>
                <a:spcPct val="50000"/>
              </a:spcBef>
              <a:spcAft>
                <a:spcPct val="0"/>
              </a:spcAft>
              <a:defRPr kumimoji="1" b="1" i="1">
                <a:solidFill>
                  <a:srgbClr val="666699"/>
                </a:solidFill>
                <a:latin typeface="Arial" charset="0"/>
                <a:ea typeface="华文新魏" pitchFamily="2" charset="-122"/>
              </a:defRPr>
            </a:lvl7pPr>
            <a:lvl8pPr marL="3429000" indent="-228600" eaLnBrk="0" fontAlgn="base" hangingPunct="0">
              <a:spcBef>
                <a:spcPct val="50000"/>
              </a:spcBef>
              <a:spcAft>
                <a:spcPct val="0"/>
              </a:spcAft>
              <a:defRPr kumimoji="1" b="1" i="1">
                <a:solidFill>
                  <a:srgbClr val="666699"/>
                </a:solidFill>
                <a:latin typeface="Arial" charset="0"/>
                <a:ea typeface="华文新魏" pitchFamily="2" charset="-122"/>
              </a:defRPr>
            </a:lvl8pPr>
            <a:lvl9pPr marL="3886200" indent="-228600" eaLnBrk="0" fontAlgn="base" hangingPunct="0">
              <a:spcBef>
                <a:spcPct val="50000"/>
              </a:spcBef>
              <a:spcAft>
                <a:spcPct val="0"/>
              </a:spcAft>
              <a:defRPr kumimoji="1" b="1" i="1">
                <a:solidFill>
                  <a:srgbClr val="666699"/>
                </a:solidFill>
                <a:latin typeface="Arial" charset="0"/>
                <a:ea typeface="华文新魏" pitchFamily="2" charset="-122"/>
              </a:defRPr>
            </a:lvl9pPr>
          </a:lstStyle>
          <a:p>
            <a:r>
              <a:rPr lang="zh-CN" altLang="en-US" sz="2000" i="0" dirty="0">
                <a:solidFill>
                  <a:srgbClr val="CC0000"/>
                </a:solidFill>
                <a:latin typeface="Comic Sans MS" pitchFamily="2" charset="0"/>
                <a:ea typeface="微软雅黑" pitchFamily="34" charset="-122"/>
              </a:rPr>
              <a:t>问题：主存中存放的是什么信息？</a:t>
            </a:r>
            <a:r>
              <a:rPr lang="en-US" altLang="zh-CN" sz="2000" i="0" dirty="0">
                <a:solidFill>
                  <a:srgbClr val="CC0000"/>
                </a:solidFill>
                <a:latin typeface="Comic Sans MS" pitchFamily="2" charset="0"/>
                <a:ea typeface="微软雅黑" pitchFamily="34" charset="-122"/>
              </a:rPr>
              <a:t>CPU</a:t>
            </a:r>
            <a:r>
              <a:rPr lang="zh-CN" altLang="en-US" sz="2000" i="0" dirty="0">
                <a:solidFill>
                  <a:srgbClr val="CC0000"/>
                </a:solidFill>
                <a:latin typeface="Comic Sans MS" pitchFamily="2" charset="0"/>
                <a:ea typeface="微软雅黑" pitchFamily="34" charset="-122"/>
              </a:rPr>
              <a:t>何时会访问主存？</a:t>
            </a:r>
            <a:endParaRPr lang="zh-CN" altLang="en-US" sz="2000" i="0" dirty="0">
              <a:solidFill>
                <a:srgbClr val="CC0000"/>
              </a:solidFill>
              <a:latin typeface="Comic Sans MS"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blinds(horizontal)">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blinds(horizontal)">
                                      <p:cBhvr>
                                        <p:cTn id="22"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endParaRPr lang="zh-CN" altLang="en-US" dirty="0"/>
          </a:p>
        </p:txBody>
      </p:sp>
      <p:sp>
        <p:nvSpPr>
          <p:cNvPr id="3" name="内容占位符 2"/>
          <p:cNvSpPr>
            <a:spLocks noGrp="1"/>
          </p:cNvSpPr>
          <p:nvPr>
            <p:ph idx="1"/>
          </p:nvPr>
        </p:nvSpPr>
        <p:spPr/>
        <p:txBody>
          <a:bodyPr/>
          <a:lstStyle/>
          <a:p>
            <a:pPr marL="0" indent="0">
              <a:buNone/>
            </a:pPr>
            <a:r>
              <a:rPr lang="en-US" altLang="zh-CN" b="0" dirty="0"/>
              <a:t>16</a:t>
            </a:r>
            <a:r>
              <a:rPr lang="zh-CN" altLang="en-US" b="0" dirty="0"/>
              <a:t>．下列关于闪存（</a:t>
            </a:r>
            <a:r>
              <a:rPr lang="en-US" altLang="zh-CN" b="0" dirty="0"/>
              <a:t>Flash Memory</a:t>
            </a:r>
            <a:r>
              <a:rPr lang="zh-CN" altLang="en-US" b="0" dirty="0"/>
              <a:t>）的叙述中，错误的是</a:t>
            </a:r>
            <a:endParaRPr lang="zh-CN" altLang="en-US" b="0" dirty="0"/>
          </a:p>
          <a:p>
            <a:pPr marL="0" indent="0">
              <a:buNone/>
            </a:pPr>
            <a:r>
              <a:rPr lang="en-US" altLang="zh-CN" b="0" dirty="0"/>
              <a:t>A. </a:t>
            </a:r>
            <a:r>
              <a:rPr lang="zh-CN" altLang="en-US" b="0" dirty="0"/>
              <a:t>信息可读可写，并且读、写速度一样快</a:t>
            </a:r>
            <a:endParaRPr lang="zh-CN" altLang="en-US" b="0" dirty="0"/>
          </a:p>
          <a:p>
            <a:pPr marL="0" indent="0">
              <a:buNone/>
            </a:pPr>
            <a:r>
              <a:rPr lang="en-US" altLang="zh-CN" b="0" dirty="0"/>
              <a:t>B. </a:t>
            </a:r>
            <a:r>
              <a:rPr lang="zh-CN" altLang="en-US" b="0" dirty="0"/>
              <a:t>存储元由 </a:t>
            </a:r>
            <a:r>
              <a:rPr lang="en-US" altLang="zh-CN" b="0" dirty="0"/>
              <a:t>MOS </a:t>
            </a:r>
            <a:r>
              <a:rPr lang="zh-CN" altLang="en-US" b="0" dirty="0"/>
              <a:t>管组成，是一种半导体存储器</a:t>
            </a:r>
            <a:endParaRPr lang="zh-CN" altLang="en-US" b="0" dirty="0"/>
          </a:p>
          <a:p>
            <a:pPr marL="0" indent="0">
              <a:buNone/>
            </a:pPr>
            <a:r>
              <a:rPr lang="en-US" altLang="zh-CN" b="0" dirty="0"/>
              <a:t>C. </a:t>
            </a:r>
            <a:r>
              <a:rPr lang="zh-CN" altLang="en-US" b="0" dirty="0"/>
              <a:t>掉电后信息不丢失，是一种非易失性存储器</a:t>
            </a:r>
            <a:endParaRPr lang="zh-CN" altLang="en-US" b="0" dirty="0"/>
          </a:p>
          <a:p>
            <a:pPr marL="0" indent="0">
              <a:buNone/>
            </a:pPr>
            <a:r>
              <a:rPr lang="en-US" altLang="zh-CN" b="0" dirty="0"/>
              <a:t>D. </a:t>
            </a:r>
            <a:r>
              <a:rPr lang="zh-CN" altLang="zh-CN" b="0" dirty="0"/>
              <a:t>采用随机访问方式，可替代计算机外部存储器</a:t>
            </a:r>
            <a:endParaRPr lang="zh-CN" altLang="en-US" b="0"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pic>
        <p:nvPicPr>
          <p:cNvPr id="7" name="图片 6"/>
          <p:cNvPicPr/>
          <p:nvPr/>
        </p:nvPicPr>
        <p:blipFill>
          <a:blip r:embed="rId1">
            <a:extLst>
              <a:ext uri="{28A0092B-C50C-407E-A947-70E740481C1C}">
                <a14:useLocalDpi xmlns:a14="http://schemas.microsoft.com/office/drawing/2010/main" val="0"/>
              </a:ext>
            </a:extLst>
          </a:blip>
          <a:stretch>
            <a:fillRect/>
          </a:stretch>
        </p:blipFill>
        <p:spPr>
          <a:xfrm>
            <a:off x="395536" y="3068960"/>
            <a:ext cx="7056784" cy="12961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50276" y="764704"/>
            <a:ext cx="8526180" cy="1569660"/>
          </a:xfrm>
          <a:prstGeom prst="rect">
            <a:avLst/>
          </a:prstGeom>
        </p:spPr>
        <p:txBody>
          <a:bodyPr wrap="square">
            <a:spAutoFit/>
          </a:bodyPr>
          <a:lstStyle/>
          <a:p>
            <a:r>
              <a:rPr lang="en-US" altLang="zh-CN" sz="2400" dirty="0">
                <a:latin typeface="Comic Sans MS" pitchFamily="2" charset="0"/>
                <a:ea typeface="微软雅黑" pitchFamily="34" charset="-122"/>
              </a:rPr>
              <a:t>18</a:t>
            </a:r>
            <a:r>
              <a:rPr lang="zh-CN" altLang="en-US" sz="2400" dirty="0">
                <a:latin typeface="Comic Sans MS" pitchFamily="2" charset="0"/>
                <a:ea typeface="微软雅黑" pitchFamily="34" charset="-122"/>
              </a:rPr>
              <a:t>．某计算机主存空间为</a:t>
            </a:r>
            <a:r>
              <a:rPr lang="en-US" altLang="zh-CN" sz="2400" dirty="0">
                <a:latin typeface="Comic Sans MS" pitchFamily="2" charset="0"/>
                <a:ea typeface="微软雅黑" pitchFamily="34" charset="-122"/>
              </a:rPr>
              <a:t>4 GB</a:t>
            </a:r>
            <a:r>
              <a:rPr lang="zh-CN" altLang="en-US" sz="2400" dirty="0">
                <a:latin typeface="Comic Sans MS" pitchFamily="2" charset="0"/>
                <a:ea typeface="微软雅黑" pitchFamily="34" charset="-122"/>
              </a:rPr>
              <a:t>，字长为</a:t>
            </a:r>
            <a:r>
              <a:rPr lang="en-US" altLang="zh-CN" sz="2400" dirty="0">
                <a:latin typeface="Comic Sans MS" pitchFamily="2" charset="0"/>
                <a:ea typeface="微软雅黑" pitchFamily="34" charset="-122"/>
              </a:rPr>
              <a:t>32</a:t>
            </a:r>
            <a:r>
              <a:rPr lang="zh-CN" altLang="en-US" sz="2400" dirty="0">
                <a:latin typeface="Comic Sans MS" pitchFamily="2" charset="0"/>
                <a:ea typeface="微软雅黑" pitchFamily="34" charset="-122"/>
              </a:rPr>
              <a:t>位，按字节编址，采用</a:t>
            </a:r>
            <a:r>
              <a:rPr lang="en-US" altLang="zh-CN" sz="2400" dirty="0">
                <a:latin typeface="Comic Sans MS" pitchFamily="2" charset="0"/>
                <a:ea typeface="微软雅黑" pitchFamily="34" charset="-122"/>
              </a:rPr>
              <a:t>32</a:t>
            </a:r>
            <a:r>
              <a:rPr lang="zh-CN" altLang="en-US" sz="2400" dirty="0">
                <a:latin typeface="Comic Sans MS" pitchFamily="2" charset="0"/>
                <a:ea typeface="微软雅黑" pitchFamily="34" charset="-122"/>
              </a:rPr>
              <a:t>位定长指令字格式。若指令按字边界对齐存放，则程序计数器</a:t>
            </a:r>
            <a:r>
              <a:rPr lang="en-US" altLang="zh-CN" sz="2400" dirty="0">
                <a:latin typeface="Comic Sans MS" pitchFamily="2" charset="0"/>
                <a:ea typeface="微软雅黑" pitchFamily="34" charset="-122"/>
              </a:rPr>
              <a:t>(PC)</a:t>
            </a:r>
            <a:r>
              <a:rPr lang="zh-CN" altLang="en-US" sz="2400" dirty="0">
                <a:latin typeface="Comic Sans MS" pitchFamily="2" charset="0"/>
                <a:ea typeface="微软雅黑" pitchFamily="34" charset="-122"/>
              </a:rPr>
              <a:t>和指令寄存器</a:t>
            </a:r>
            <a:r>
              <a:rPr lang="en-US" altLang="zh-CN" sz="2400" dirty="0">
                <a:latin typeface="Comic Sans MS" pitchFamily="2" charset="0"/>
                <a:ea typeface="微软雅黑" pitchFamily="34" charset="-122"/>
              </a:rPr>
              <a:t>(IR)</a:t>
            </a:r>
            <a:r>
              <a:rPr lang="zh-CN" altLang="en-US" sz="2400" dirty="0">
                <a:latin typeface="Comic Sans MS" pitchFamily="2" charset="0"/>
                <a:ea typeface="微软雅黑" pitchFamily="34" charset="-122"/>
              </a:rPr>
              <a:t>的位数至少分别是</a:t>
            </a:r>
            <a:r>
              <a:rPr lang="en-US" altLang="zh-CN" sz="2400" dirty="0">
                <a:latin typeface="Comic Sans MS" pitchFamily="2" charset="0"/>
                <a:ea typeface="微软雅黑" pitchFamily="34" charset="-122"/>
              </a:rPr>
              <a:t>(  )</a:t>
            </a:r>
            <a:endParaRPr lang="zh-CN" altLang="en-US" sz="2400" dirty="0">
              <a:latin typeface="Comic Sans MS" pitchFamily="2" charset="0"/>
              <a:ea typeface="微软雅黑" pitchFamily="34" charset="-122"/>
            </a:endParaRPr>
          </a:p>
          <a:p>
            <a:r>
              <a:rPr lang="en-US" altLang="zh-CN" sz="2400" dirty="0">
                <a:latin typeface="Comic Sans MS" pitchFamily="2" charset="0"/>
                <a:ea typeface="微软雅黑" pitchFamily="34" charset="-122"/>
              </a:rPr>
              <a:t>A</a:t>
            </a:r>
            <a:r>
              <a:rPr lang="zh-CN" altLang="en-US" sz="2400" dirty="0">
                <a:latin typeface="Comic Sans MS" pitchFamily="2" charset="0"/>
                <a:ea typeface="微软雅黑" pitchFamily="34" charset="-122"/>
              </a:rPr>
              <a:t>．</a:t>
            </a:r>
            <a:r>
              <a:rPr lang="en-US" altLang="zh-CN" sz="2400" dirty="0">
                <a:latin typeface="Comic Sans MS" pitchFamily="2" charset="0"/>
                <a:ea typeface="微软雅黑" pitchFamily="34" charset="-122"/>
              </a:rPr>
              <a:t>30</a:t>
            </a:r>
            <a:r>
              <a:rPr lang="zh-CN" altLang="en-US" sz="2400" dirty="0">
                <a:latin typeface="Comic Sans MS" pitchFamily="2" charset="0"/>
                <a:ea typeface="微软雅黑" pitchFamily="34" charset="-122"/>
              </a:rPr>
              <a:t>、</a:t>
            </a:r>
            <a:r>
              <a:rPr lang="en-US" altLang="zh-CN" sz="2400" dirty="0">
                <a:latin typeface="Comic Sans MS" pitchFamily="2" charset="0"/>
                <a:ea typeface="微软雅黑" pitchFamily="34" charset="-122"/>
              </a:rPr>
              <a:t>30    B</a:t>
            </a:r>
            <a:r>
              <a:rPr lang="zh-CN" altLang="en-US" sz="2400" dirty="0">
                <a:latin typeface="Comic Sans MS" pitchFamily="2" charset="0"/>
                <a:ea typeface="微软雅黑" pitchFamily="34" charset="-122"/>
              </a:rPr>
              <a:t>．</a:t>
            </a:r>
            <a:r>
              <a:rPr lang="en-US" altLang="zh-CN" sz="2400" dirty="0">
                <a:latin typeface="Comic Sans MS" pitchFamily="2" charset="0"/>
                <a:ea typeface="微软雅黑" pitchFamily="34" charset="-122"/>
              </a:rPr>
              <a:t>30</a:t>
            </a:r>
            <a:r>
              <a:rPr lang="zh-CN" altLang="en-US" sz="2400" dirty="0">
                <a:latin typeface="Comic Sans MS" pitchFamily="2" charset="0"/>
                <a:ea typeface="微软雅黑" pitchFamily="34" charset="-122"/>
              </a:rPr>
              <a:t>、</a:t>
            </a:r>
            <a:r>
              <a:rPr lang="en-US" altLang="zh-CN" sz="2400" dirty="0">
                <a:latin typeface="Comic Sans MS" pitchFamily="2" charset="0"/>
                <a:ea typeface="微软雅黑" pitchFamily="34" charset="-122"/>
              </a:rPr>
              <a:t>32    C</a:t>
            </a:r>
            <a:r>
              <a:rPr lang="zh-CN" altLang="en-US" sz="2400" dirty="0">
                <a:latin typeface="Comic Sans MS" pitchFamily="2" charset="0"/>
                <a:ea typeface="微软雅黑" pitchFamily="34" charset="-122"/>
              </a:rPr>
              <a:t>．</a:t>
            </a:r>
            <a:r>
              <a:rPr lang="en-US" altLang="zh-CN" sz="2400" dirty="0">
                <a:latin typeface="Comic Sans MS" pitchFamily="2" charset="0"/>
                <a:ea typeface="微软雅黑" pitchFamily="34" charset="-122"/>
              </a:rPr>
              <a:t>32</a:t>
            </a:r>
            <a:r>
              <a:rPr lang="zh-CN" altLang="en-US" sz="2400" dirty="0">
                <a:latin typeface="Comic Sans MS" pitchFamily="2" charset="0"/>
                <a:ea typeface="微软雅黑" pitchFamily="34" charset="-122"/>
              </a:rPr>
              <a:t>、</a:t>
            </a:r>
            <a:r>
              <a:rPr lang="en-US" altLang="zh-CN" sz="2400" dirty="0">
                <a:latin typeface="Comic Sans MS" pitchFamily="2" charset="0"/>
                <a:ea typeface="微软雅黑" pitchFamily="34" charset="-122"/>
              </a:rPr>
              <a:t>30    D</a:t>
            </a:r>
            <a:r>
              <a:rPr lang="zh-CN" altLang="en-US" sz="2400" dirty="0">
                <a:latin typeface="Comic Sans MS" pitchFamily="2" charset="0"/>
                <a:ea typeface="微软雅黑" pitchFamily="34" charset="-122"/>
              </a:rPr>
              <a:t>．</a:t>
            </a:r>
            <a:r>
              <a:rPr lang="en-US" altLang="zh-CN" sz="2400" dirty="0">
                <a:latin typeface="Comic Sans MS" pitchFamily="2" charset="0"/>
                <a:ea typeface="微软雅黑" pitchFamily="34" charset="-122"/>
              </a:rPr>
              <a:t>32</a:t>
            </a:r>
            <a:r>
              <a:rPr lang="zh-CN" altLang="en-US" sz="2400" dirty="0">
                <a:latin typeface="Comic Sans MS" pitchFamily="2" charset="0"/>
                <a:ea typeface="微软雅黑" pitchFamily="34" charset="-122"/>
              </a:rPr>
              <a:t>、</a:t>
            </a:r>
            <a:r>
              <a:rPr lang="en-US" altLang="zh-CN" sz="2400" dirty="0">
                <a:latin typeface="Comic Sans MS" pitchFamily="2" charset="0"/>
                <a:ea typeface="微软雅黑" pitchFamily="34" charset="-122"/>
              </a:rPr>
              <a:t>32</a:t>
            </a:r>
            <a:endParaRPr lang="zh-CN" altLang="en-US" sz="2400" dirty="0">
              <a:latin typeface="Comic Sans MS" pitchFamily="2" charset="0"/>
              <a:ea typeface="微软雅黑"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全屏显示(4:3)</PresentationFormat>
  <Paragraphs>1792</Paragraphs>
  <Slides>0</Slides>
  <Notes>13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91</vt:i4>
      </vt:variant>
    </vt:vector>
  </HeadingPairs>
  <TitlesOfParts>
    <vt:vector size="105" baseType="lpstr">
      <vt:lpstr>Arial</vt:lpstr>
      <vt:lpstr>宋体</vt:lpstr>
      <vt:lpstr>Wingdings</vt:lpstr>
      <vt:lpstr>Comic Sans MS</vt:lpstr>
      <vt:lpstr>微软雅黑</vt:lpstr>
      <vt:lpstr>黑体</vt:lpstr>
      <vt:lpstr>华文新魏</vt:lpstr>
      <vt:lpstr>Times New Roman</vt:lpstr>
      <vt:lpstr>Marlett</vt:lpstr>
      <vt:lpstr>Helvetica</vt:lpstr>
      <vt:lpstr>Courier New</vt:lpstr>
      <vt:lpstr>PMingLiU</vt:lpstr>
      <vt:lpstr>Calibri</vt:lpstr>
      <vt:lpstr>Office 主题</vt:lpstr>
      <vt:lpstr>计算机组成原理 （Principle of Computer Organization）</vt:lpstr>
      <vt:lpstr>大纲   </vt:lpstr>
      <vt:lpstr>重点知识点   </vt:lpstr>
      <vt:lpstr>作业</vt:lpstr>
      <vt:lpstr>7.1存储器概述</vt:lpstr>
      <vt:lpstr>7.1存储器概述</vt:lpstr>
      <vt:lpstr>7.1存储器概述</vt:lpstr>
      <vt:lpstr>7.1存储器概述</vt:lpstr>
      <vt:lpstr>7.1存储器概述</vt:lpstr>
      <vt:lpstr>7.1存储器概述</vt:lpstr>
      <vt:lpstr>7.1存储器概述</vt:lpstr>
      <vt:lpstr>7.1存储器概述</vt:lpstr>
      <vt:lpstr>7.1 存储器概述</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7.2 半导体随机存取存储器</vt:lpstr>
      <vt:lpstr>例题</vt:lpstr>
      <vt:lpstr>7.3存储器芯片的扩展及其与CPU的连接</vt:lpstr>
      <vt:lpstr>7.3存储器芯片的扩展及其与CPU的连接</vt:lpstr>
      <vt:lpstr>7.3存储器芯片的扩展及其与CPU的连接</vt:lpstr>
      <vt:lpstr>7.3存储器芯片的扩展及其与CPU的连接</vt:lpstr>
      <vt:lpstr>7.3存储器芯片的扩展及其与CPU的连接</vt:lpstr>
      <vt:lpstr>7.3存储器芯片的扩展及其与CPU的连接</vt:lpstr>
      <vt:lpstr>7.3存储器芯片的扩展及其与CPU的连接</vt:lpstr>
      <vt:lpstr>7.3存储器芯片的扩展及其与CPU的连接</vt:lpstr>
      <vt:lpstr>7.3存储器芯片的扩展及其与CPU的连接</vt:lpstr>
      <vt:lpstr>7.3存储器芯片的扩展及其与CPU的连接</vt:lpstr>
      <vt:lpstr>7.5 并行存储器结构技术</vt:lpstr>
      <vt:lpstr>7.5 并行存储器结构技术</vt:lpstr>
      <vt:lpstr>7.5 并行存储器结构技术</vt:lpstr>
      <vt:lpstr>7.5 并行存储器结构技术</vt:lpstr>
      <vt:lpstr>7.5 并行存储器结构技术</vt:lpstr>
      <vt:lpstr>7.5 并行存储器结构技术</vt:lpstr>
      <vt:lpstr>7.5 并行存储器结构技术</vt:lpstr>
      <vt:lpstr>7.6 高速缓冲存储器</vt:lpstr>
      <vt:lpstr>7.6 高速缓冲存储器</vt:lpstr>
      <vt:lpstr>7.6 高速缓冲存储器</vt:lpstr>
      <vt:lpstr>7.6 高速缓冲存储器</vt:lpstr>
      <vt:lpstr>PowerPoint 演示文稿</vt:lpstr>
      <vt:lpstr>问题</vt:lpstr>
      <vt:lpstr>7.6 高速缓冲存储器</vt:lpstr>
      <vt:lpstr>7.6 高速缓冲存储器</vt:lpstr>
      <vt:lpstr>7.6 高速缓冲存储器</vt:lpstr>
      <vt:lpstr>7.6 高速缓冲存储器</vt:lpstr>
      <vt:lpstr>7.6 高速缓冲存储器</vt:lpstr>
      <vt:lpstr>7.6 高速缓冲存储器</vt:lpstr>
      <vt:lpstr>PowerPoint 演示文稿</vt:lpstr>
      <vt:lpstr>7.6 高速缓冲存储器</vt:lpstr>
      <vt:lpstr>7.6 高速缓冲存储器</vt:lpstr>
      <vt:lpstr>7.6 高速缓冲存储器</vt:lpstr>
      <vt:lpstr>7.6 高速缓冲存储器</vt:lpstr>
      <vt:lpstr>7.6 高速缓冲存储器</vt:lpstr>
      <vt:lpstr>例题</vt:lpstr>
      <vt:lpstr>PowerPoint 演示文稿</vt:lpstr>
      <vt:lpstr>7.6 高速缓冲存储器</vt:lpstr>
      <vt:lpstr>7.6 高速缓冲存储器</vt:lpstr>
      <vt:lpstr>7.6 高速缓冲存储器</vt:lpstr>
      <vt:lpstr>PowerPoint 演示文稿</vt:lpstr>
      <vt:lpstr>7.6 高速缓冲存储器</vt:lpstr>
      <vt:lpstr>7.6 高速缓冲存储器</vt:lpstr>
      <vt:lpstr>7.6 高速缓冲存储器</vt:lpstr>
      <vt:lpstr>7.6 高速缓冲存储器</vt:lpstr>
      <vt:lpstr>7.6 高速缓冲存储器</vt:lpstr>
      <vt:lpstr>7.6 高速缓冲存储器</vt:lpstr>
      <vt:lpstr>7.6 高速缓冲存储器</vt:lpstr>
      <vt:lpstr>7.6 高速缓冲存储器</vt:lpstr>
      <vt:lpstr>7.6 高速缓冲存储器</vt:lpstr>
      <vt:lpstr>7.6 高速缓冲存储器</vt:lpstr>
      <vt:lpstr>7.6 高速缓冲存储器</vt:lpstr>
      <vt:lpstr>总结1</vt:lpstr>
      <vt:lpstr>总结2</vt:lpstr>
      <vt:lpstr>总结3</vt:lpstr>
      <vt:lpstr>习题讲解</vt:lpstr>
      <vt:lpstr>习题讲解</vt:lpstr>
      <vt:lpstr>习题讲解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iPad</cp:lastModifiedBy>
  <cp:revision>996</cp:revision>
  <cp:lastPrinted>1900-01-01T00:00:00Z</cp:lastPrinted>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2052-11.2.0</vt:lpwstr>
  </property>
</Properties>
</file>