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8"/>
  </p:notesMasterIdLst>
  <p:handoutMasterIdLst>
    <p:handoutMasterId r:id="rId109"/>
  </p:handoutMasterIdLst>
  <p:sldIdLst>
    <p:sldId id="256" r:id="rId2"/>
    <p:sldId id="793" r:id="rId3"/>
    <p:sldId id="794" r:id="rId4"/>
    <p:sldId id="795" r:id="rId5"/>
    <p:sldId id="796" r:id="rId6"/>
    <p:sldId id="797" r:id="rId7"/>
    <p:sldId id="788" r:id="rId8"/>
    <p:sldId id="790" r:id="rId9"/>
    <p:sldId id="792" r:id="rId10"/>
    <p:sldId id="504" r:id="rId11"/>
    <p:sldId id="505" r:id="rId12"/>
    <p:sldId id="684" r:id="rId13"/>
    <p:sldId id="621" r:id="rId14"/>
    <p:sldId id="685" r:id="rId15"/>
    <p:sldId id="686" r:id="rId16"/>
    <p:sldId id="774" r:id="rId17"/>
    <p:sldId id="687" r:id="rId18"/>
    <p:sldId id="688" r:id="rId19"/>
    <p:sldId id="690" r:id="rId20"/>
    <p:sldId id="691" r:id="rId21"/>
    <p:sldId id="798" r:id="rId22"/>
    <p:sldId id="799" r:id="rId23"/>
    <p:sldId id="800" r:id="rId24"/>
    <p:sldId id="801" r:id="rId25"/>
    <p:sldId id="767" r:id="rId26"/>
    <p:sldId id="697" r:id="rId27"/>
    <p:sldId id="695" r:id="rId28"/>
    <p:sldId id="768" r:id="rId29"/>
    <p:sldId id="770" r:id="rId30"/>
    <p:sldId id="696" r:id="rId31"/>
    <p:sldId id="806" r:id="rId32"/>
    <p:sldId id="700" r:id="rId33"/>
    <p:sldId id="698" r:id="rId34"/>
    <p:sldId id="699" r:id="rId35"/>
    <p:sldId id="702" r:id="rId36"/>
    <p:sldId id="701" r:id="rId37"/>
    <p:sldId id="704" r:id="rId38"/>
    <p:sldId id="703" r:id="rId39"/>
    <p:sldId id="705" r:id="rId40"/>
    <p:sldId id="706" r:id="rId41"/>
    <p:sldId id="707" r:id="rId42"/>
    <p:sldId id="708" r:id="rId43"/>
    <p:sldId id="710" r:id="rId44"/>
    <p:sldId id="709" r:id="rId45"/>
    <p:sldId id="711" r:id="rId46"/>
    <p:sldId id="714" r:id="rId47"/>
    <p:sldId id="805" r:id="rId48"/>
    <p:sldId id="712" r:id="rId49"/>
    <p:sldId id="715" r:id="rId50"/>
    <p:sldId id="718" r:id="rId51"/>
    <p:sldId id="716" r:id="rId52"/>
    <p:sldId id="717" r:id="rId53"/>
    <p:sldId id="713" r:id="rId54"/>
    <p:sldId id="722" r:id="rId55"/>
    <p:sldId id="721" r:id="rId56"/>
    <p:sldId id="723" r:id="rId57"/>
    <p:sldId id="725" r:id="rId58"/>
    <p:sldId id="802" r:id="rId59"/>
    <p:sldId id="726" r:id="rId60"/>
    <p:sldId id="719" r:id="rId61"/>
    <p:sldId id="803" r:id="rId62"/>
    <p:sldId id="728" r:id="rId63"/>
    <p:sldId id="729" r:id="rId64"/>
    <p:sldId id="791" r:id="rId65"/>
    <p:sldId id="804" r:id="rId66"/>
    <p:sldId id="731" r:id="rId67"/>
    <p:sldId id="732" r:id="rId68"/>
    <p:sldId id="733" r:id="rId69"/>
    <p:sldId id="736" r:id="rId70"/>
    <p:sldId id="737" r:id="rId71"/>
    <p:sldId id="735" r:id="rId72"/>
    <p:sldId id="738" r:id="rId73"/>
    <p:sldId id="739" r:id="rId74"/>
    <p:sldId id="740" r:id="rId75"/>
    <p:sldId id="780" r:id="rId76"/>
    <p:sldId id="781" r:id="rId77"/>
    <p:sldId id="782" r:id="rId78"/>
    <p:sldId id="783" r:id="rId79"/>
    <p:sldId id="784" r:id="rId80"/>
    <p:sldId id="720" r:id="rId81"/>
    <p:sldId id="741" r:id="rId82"/>
    <p:sldId id="742" r:id="rId83"/>
    <p:sldId id="753" r:id="rId84"/>
    <p:sldId id="743" r:id="rId85"/>
    <p:sldId id="744" r:id="rId86"/>
    <p:sldId id="745" r:id="rId87"/>
    <p:sldId id="689" r:id="rId88"/>
    <p:sldId id="749" r:id="rId89"/>
    <p:sldId id="750" r:id="rId90"/>
    <p:sldId id="785" r:id="rId91"/>
    <p:sldId id="786" r:id="rId92"/>
    <p:sldId id="787" r:id="rId93"/>
    <p:sldId id="754" r:id="rId94"/>
    <p:sldId id="755" r:id="rId95"/>
    <p:sldId id="756" r:id="rId96"/>
    <p:sldId id="757" r:id="rId97"/>
    <p:sldId id="773" r:id="rId98"/>
    <p:sldId id="765" r:id="rId99"/>
    <p:sldId id="766" r:id="rId100"/>
    <p:sldId id="747" r:id="rId101"/>
    <p:sldId id="748" r:id="rId102"/>
    <p:sldId id="746" r:id="rId103"/>
    <p:sldId id="752" r:id="rId104"/>
    <p:sldId id="503" r:id="rId105"/>
    <p:sldId id="428" r:id="rId106"/>
    <p:sldId id="345" r:id="rId107"/>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521415D9-36F7-43E2-AB2F-B90AF26B5E84}">
      <p14:sectionLst xmlns:p14="http://schemas.microsoft.com/office/powerpoint/2010/main">
        <p14:section name="默认节" id="{C4A9FDCB-C56C-4507-9B71-4C542F3387D6}">
          <p14:sldIdLst>
            <p14:sldId id="256"/>
            <p14:sldId id="793"/>
            <p14:sldId id="794"/>
            <p14:sldId id="795"/>
            <p14:sldId id="796"/>
            <p14:sldId id="797"/>
            <p14:sldId id="788"/>
            <p14:sldId id="790"/>
            <p14:sldId id="792"/>
            <p14:sldId id="504"/>
            <p14:sldId id="505"/>
            <p14:sldId id="684"/>
            <p14:sldId id="621"/>
            <p14:sldId id="685"/>
            <p14:sldId id="686"/>
            <p14:sldId id="774"/>
            <p14:sldId id="687"/>
            <p14:sldId id="688"/>
            <p14:sldId id="690"/>
            <p14:sldId id="691"/>
            <p14:sldId id="798"/>
            <p14:sldId id="799"/>
            <p14:sldId id="800"/>
            <p14:sldId id="801"/>
            <p14:sldId id="767"/>
            <p14:sldId id="697"/>
            <p14:sldId id="695"/>
            <p14:sldId id="768"/>
            <p14:sldId id="770"/>
            <p14:sldId id="696"/>
            <p14:sldId id="806"/>
            <p14:sldId id="700"/>
            <p14:sldId id="698"/>
            <p14:sldId id="699"/>
            <p14:sldId id="702"/>
            <p14:sldId id="701"/>
            <p14:sldId id="704"/>
            <p14:sldId id="703"/>
            <p14:sldId id="705"/>
            <p14:sldId id="706"/>
            <p14:sldId id="707"/>
            <p14:sldId id="708"/>
            <p14:sldId id="710"/>
            <p14:sldId id="709"/>
            <p14:sldId id="711"/>
            <p14:sldId id="714"/>
            <p14:sldId id="805"/>
            <p14:sldId id="712"/>
            <p14:sldId id="715"/>
            <p14:sldId id="718"/>
            <p14:sldId id="716"/>
            <p14:sldId id="717"/>
            <p14:sldId id="713"/>
            <p14:sldId id="722"/>
            <p14:sldId id="721"/>
            <p14:sldId id="723"/>
            <p14:sldId id="725"/>
            <p14:sldId id="802"/>
            <p14:sldId id="726"/>
            <p14:sldId id="719"/>
            <p14:sldId id="803"/>
            <p14:sldId id="728"/>
            <p14:sldId id="729"/>
            <p14:sldId id="791"/>
            <p14:sldId id="804"/>
            <p14:sldId id="731"/>
            <p14:sldId id="732"/>
            <p14:sldId id="733"/>
            <p14:sldId id="736"/>
            <p14:sldId id="737"/>
            <p14:sldId id="735"/>
            <p14:sldId id="738"/>
            <p14:sldId id="739"/>
            <p14:sldId id="740"/>
            <p14:sldId id="780"/>
            <p14:sldId id="781"/>
            <p14:sldId id="782"/>
            <p14:sldId id="783"/>
            <p14:sldId id="784"/>
            <p14:sldId id="720"/>
            <p14:sldId id="741"/>
            <p14:sldId id="742"/>
            <p14:sldId id="753"/>
            <p14:sldId id="743"/>
            <p14:sldId id="744"/>
            <p14:sldId id="745"/>
            <p14:sldId id="689"/>
            <p14:sldId id="749"/>
            <p14:sldId id="750"/>
            <p14:sldId id="785"/>
            <p14:sldId id="786"/>
            <p14:sldId id="787"/>
            <p14:sldId id="754"/>
            <p14:sldId id="755"/>
            <p14:sldId id="756"/>
            <p14:sldId id="757"/>
            <p14:sldId id="773"/>
            <p14:sldId id="765"/>
            <p14:sldId id="766"/>
            <p14:sldId id="747"/>
            <p14:sldId id="748"/>
          </p14:sldIdLst>
        </p14:section>
        <p14:section name="无标题节" id="{5F16A35D-2B47-49F6-9A20-BA1D251768DB}">
          <p14:sldIdLst>
            <p14:sldId id="746"/>
            <p14:sldId id="752"/>
            <p14:sldId id="503"/>
            <p14:sldId id="428"/>
            <p14:sldId id="34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9242"/>
    <a:srgbClr val="0033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55" autoAdjust="0"/>
    <p:restoredTop sz="89977" autoAdjust="0"/>
  </p:normalViewPr>
  <p:slideViewPr>
    <p:cSldViewPr>
      <p:cViewPr varScale="1">
        <p:scale>
          <a:sx n="102" d="100"/>
          <a:sy n="102" d="100"/>
        </p:scale>
        <p:origin x="2106" y="114"/>
      </p:cViewPr>
      <p:guideLst>
        <p:guide orient="horz" pos="2160"/>
        <p:guide pos="2880"/>
      </p:guideLst>
    </p:cSldViewPr>
  </p:slideViewPr>
  <p:outlineViewPr>
    <p:cViewPr>
      <p:scale>
        <a:sx n="33" d="100"/>
        <a:sy n="33" d="100"/>
      </p:scale>
      <p:origin x="0" y="-1215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22" y="10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fontAlgn="auto">
              <a:spcBef>
                <a:spcPts val="0"/>
              </a:spcBef>
              <a:spcAft>
                <a:spcPts val="0"/>
              </a:spcAft>
              <a:defRPr sz="1300">
                <a:latin typeface="+mn-lt"/>
                <a:ea typeface="+mn-ea"/>
              </a:defRPr>
            </a:lvl1pPr>
          </a:lstStyle>
          <a:p>
            <a:pPr>
              <a:defRPr/>
            </a:pPr>
            <a:r>
              <a:rPr lang="en-US" altLang="zh-CN"/>
              <a:t>2013-9-9</a:t>
            </a:r>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fontAlgn="auto">
              <a:spcBef>
                <a:spcPts val="0"/>
              </a:spcBef>
              <a:spcAft>
                <a:spcPts val="0"/>
              </a:spcAft>
              <a:defRPr sz="1300">
                <a:latin typeface="+mn-lt"/>
                <a:ea typeface="+mn-ea"/>
              </a:defRPr>
            </a:lvl1pPr>
          </a:lstStyle>
          <a:p>
            <a:pPr>
              <a:defRPr/>
            </a:pPr>
            <a:fld id="{1486860F-67D5-4F02-B56A-1DD06599B39A}" type="slidenum">
              <a:rPr lang="zh-CN" altLang="en-US"/>
              <a:pPr>
                <a:defRPr/>
              </a:pPr>
              <a:t>‹#›</a:t>
            </a:fld>
            <a:endParaRPr lang="zh-CN" altLang="en-US"/>
          </a:p>
        </p:txBody>
      </p:sp>
    </p:spTree>
    <p:extLst>
      <p:ext uri="{BB962C8B-B14F-4D97-AF65-F5344CB8AC3E}">
        <p14:creationId xmlns:p14="http://schemas.microsoft.com/office/powerpoint/2010/main" val="370820633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fontAlgn="auto">
              <a:spcBef>
                <a:spcPts val="0"/>
              </a:spcBef>
              <a:spcAft>
                <a:spcPts val="0"/>
              </a:spcAft>
              <a:defRPr sz="1300">
                <a:latin typeface="+mn-lt"/>
                <a:ea typeface="+mn-ea"/>
              </a:defRPr>
            </a:lvl1pPr>
          </a:lstStyle>
          <a:p>
            <a:pPr>
              <a:defRPr/>
            </a:pPr>
            <a:r>
              <a:rPr lang="en-US" altLang="zh-CN"/>
              <a:t>2013-9-9</a:t>
            </a:r>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fontAlgn="auto">
              <a:spcBef>
                <a:spcPts val="0"/>
              </a:spcBef>
              <a:spcAft>
                <a:spcPts val="0"/>
              </a:spcAft>
              <a:defRPr sz="1300">
                <a:latin typeface="+mn-lt"/>
                <a:ea typeface="+mn-ea"/>
              </a:defRPr>
            </a:lvl1pPr>
          </a:lstStyle>
          <a:p>
            <a:pPr>
              <a:defRPr/>
            </a:pPr>
            <a:fld id="{D710C41A-2D64-4ECF-8E15-4E8E001C7914}" type="slidenum">
              <a:rPr lang="zh-CN" altLang="en-US"/>
              <a:pPr>
                <a:defRPr/>
              </a:pPr>
              <a:t>‹#›</a:t>
            </a:fld>
            <a:endParaRPr lang="zh-CN" altLang="en-US"/>
          </a:p>
        </p:txBody>
      </p:sp>
    </p:spTree>
    <p:extLst>
      <p:ext uri="{BB962C8B-B14F-4D97-AF65-F5344CB8AC3E}">
        <p14:creationId xmlns:p14="http://schemas.microsoft.com/office/powerpoint/2010/main" val="4056417904"/>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p:spPr>
      </p:sp>
      <p:sp>
        <p:nvSpPr>
          <p:cNvPr id="5427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325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042316B-0B62-4BA3-BA48-635790DB5C5A}" type="slidenum">
              <a:rPr lang="zh-CN" altLang="en-US" smtClean="0"/>
              <a:pPr fontAlgn="base">
                <a:spcBef>
                  <a:spcPct val="0"/>
                </a:spcBef>
                <a:spcAft>
                  <a:spcPct val="0"/>
                </a:spcAft>
                <a:defRPr/>
              </a:pPr>
              <a:t>1</a:t>
            </a:fld>
            <a:endParaRPr lang="zh-CN" altLang="en-US"/>
          </a:p>
        </p:txBody>
      </p:sp>
      <p:sp>
        <p:nvSpPr>
          <p:cNvPr id="5" name="日期占位符 4"/>
          <p:cNvSpPr>
            <a:spLocks noGrp="1"/>
          </p:cNvSpPr>
          <p:nvPr>
            <p:ph type="dt" idx="10"/>
          </p:nvPr>
        </p:nvSpPr>
        <p:spPr/>
        <p:txBody>
          <a:bodyPr/>
          <a:lstStyle/>
          <a:p>
            <a:pPr>
              <a:defRPr/>
            </a:pPr>
            <a:r>
              <a:rPr lang="en-US" altLang="zh-CN"/>
              <a:t>2013-9-9</a:t>
            </a:r>
            <a:endParaRPr lang="zh-CN" altLang="en-US"/>
          </a:p>
        </p:txBody>
      </p:sp>
    </p:spTree>
    <p:extLst>
      <p:ext uri="{BB962C8B-B14F-4D97-AF65-F5344CB8AC3E}">
        <p14:creationId xmlns:p14="http://schemas.microsoft.com/office/powerpoint/2010/main" val="2020870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答案为</a:t>
            </a:r>
            <a:r>
              <a:rPr lang="en-US" altLang="zh-CN" dirty="0"/>
              <a:t>B</a:t>
            </a:r>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92</a:t>
            </a:fld>
            <a:endParaRPr lang="zh-CN" altLang="en-US"/>
          </a:p>
        </p:txBody>
      </p:sp>
    </p:spTree>
    <p:extLst>
      <p:ext uri="{BB962C8B-B14F-4D97-AF65-F5344CB8AC3E}">
        <p14:creationId xmlns:p14="http://schemas.microsoft.com/office/powerpoint/2010/main" val="686144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97</a:t>
            </a:fld>
            <a:endParaRPr lang="zh-CN" altLang="en-US"/>
          </a:p>
        </p:txBody>
      </p:sp>
    </p:spTree>
    <p:extLst>
      <p:ext uri="{BB962C8B-B14F-4D97-AF65-F5344CB8AC3E}">
        <p14:creationId xmlns:p14="http://schemas.microsoft.com/office/powerpoint/2010/main" val="3963014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答案为</a:t>
            </a:r>
            <a:r>
              <a:rPr lang="en-US" altLang="zh-CN" dirty="0"/>
              <a:t>B</a:t>
            </a:r>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99</a:t>
            </a:fld>
            <a:endParaRPr lang="zh-CN" altLang="en-US"/>
          </a:p>
        </p:txBody>
      </p:sp>
    </p:spTree>
    <p:extLst>
      <p:ext uri="{BB962C8B-B14F-4D97-AF65-F5344CB8AC3E}">
        <p14:creationId xmlns:p14="http://schemas.microsoft.com/office/powerpoint/2010/main" val="365827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105</a:t>
            </a:fld>
            <a:endParaRPr lang="zh-CN" altLang="en-US"/>
          </a:p>
        </p:txBody>
      </p:sp>
    </p:spTree>
    <p:extLst>
      <p:ext uri="{BB962C8B-B14F-4D97-AF65-F5344CB8AC3E}">
        <p14:creationId xmlns:p14="http://schemas.microsoft.com/office/powerpoint/2010/main" val="4137523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106</a:t>
            </a:fld>
            <a:endParaRPr lang="zh-CN" altLang="en-US"/>
          </a:p>
        </p:txBody>
      </p:sp>
    </p:spTree>
    <p:extLst>
      <p:ext uri="{BB962C8B-B14F-4D97-AF65-F5344CB8AC3E}">
        <p14:creationId xmlns:p14="http://schemas.microsoft.com/office/powerpoint/2010/main" val="3245301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26</a:t>
            </a:fld>
            <a:endParaRPr lang="zh-CN" altLang="en-US"/>
          </a:p>
        </p:txBody>
      </p:sp>
    </p:spTree>
    <p:extLst>
      <p:ext uri="{BB962C8B-B14F-4D97-AF65-F5344CB8AC3E}">
        <p14:creationId xmlns:p14="http://schemas.microsoft.com/office/powerpoint/2010/main" val="2049398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a:t>
            </a:r>
            <a:r>
              <a:rPr lang="en-US" altLang="zh-CN" dirty="0"/>
              <a:t>C</a:t>
            </a:r>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31</a:t>
            </a:fld>
            <a:endParaRPr lang="zh-CN" altLang="en-US"/>
          </a:p>
        </p:txBody>
      </p:sp>
    </p:spTree>
    <p:extLst>
      <p:ext uri="{BB962C8B-B14F-4D97-AF65-F5344CB8AC3E}">
        <p14:creationId xmlns:p14="http://schemas.microsoft.com/office/powerpoint/2010/main" val="2323866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33</a:t>
            </a:fld>
            <a:endParaRPr lang="zh-CN" altLang="en-US"/>
          </a:p>
        </p:txBody>
      </p:sp>
    </p:spTree>
    <p:extLst>
      <p:ext uri="{BB962C8B-B14F-4D97-AF65-F5344CB8AC3E}">
        <p14:creationId xmlns:p14="http://schemas.microsoft.com/office/powerpoint/2010/main" val="2885900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45</a:t>
            </a:fld>
            <a:endParaRPr lang="zh-CN" altLang="en-US"/>
          </a:p>
        </p:txBody>
      </p:sp>
    </p:spTree>
    <p:extLst>
      <p:ext uri="{BB962C8B-B14F-4D97-AF65-F5344CB8AC3E}">
        <p14:creationId xmlns:p14="http://schemas.microsoft.com/office/powerpoint/2010/main" val="1901093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a:t>
            </a:r>
            <a:r>
              <a:rPr lang="en-US" altLang="zh-CN" dirty="0"/>
              <a:t>B</a:t>
            </a:r>
            <a:r>
              <a:rPr lang="zh-CN" altLang="en-US" dirty="0"/>
              <a:t>， </a:t>
            </a:r>
            <a:r>
              <a:rPr lang="en-US" altLang="zh-CN" dirty="0"/>
              <a:t>B</a:t>
            </a:r>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47</a:t>
            </a:fld>
            <a:endParaRPr lang="zh-CN" altLang="en-US"/>
          </a:p>
        </p:txBody>
      </p:sp>
    </p:spTree>
    <p:extLst>
      <p:ext uri="{BB962C8B-B14F-4D97-AF65-F5344CB8AC3E}">
        <p14:creationId xmlns:p14="http://schemas.microsoft.com/office/powerpoint/2010/main" val="2951819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75</a:t>
            </a:fld>
            <a:endParaRPr lang="zh-CN" altLang="en-US"/>
          </a:p>
        </p:txBody>
      </p:sp>
    </p:spTree>
    <p:extLst>
      <p:ext uri="{BB962C8B-B14F-4D97-AF65-F5344CB8AC3E}">
        <p14:creationId xmlns:p14="http://schemas.microsoft.com/office/powerpoint/2010/main" val="1597421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答案为</a:t>
            </a:r>
            <a:r>
              <a:rPr lang="en-US" altLang="zh-CN" dirty="0"/>
              <a:t>C</a:t>
            </a:r>
            <a:r>
              <a:rPr lang="zh-CN" altLang="en-US" dirty="0"/>
              <a:t>、</a:t>
            </a:r>
            <a:r>
              <a:rPr lang="en-US" altLang="zh-CN" dirty="0"/>
              <a:t>B</a:t>
            </a:r>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79</a:t>
            </a:fld>
            <a:endParaRPr lang="zh-CN" altLang="en-US"/>
          </a:p>
        </p:txBody>
      </p:sp>
    </p:spTree>
    <p:extLst>
      <p:ext uri="{BB962C8B-B14F-4D97-AF65-F5344CB8AC3E}">
        <p14:creationId xmlns:p14="http://schemas.microsoft.com/office/powerpoint/2010/main" val="2895672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81</a:t>
            </a:fld>
            <a:endParaRPr lang="zh-CN" altLang="en-US"/>
          </a:p>
        </p:txBody>
      </p:sp>
    </p:spTree>
    <p:extLst>
      <p:ext uri="{BB962C8B-B14F-4D97-AF65-F5344CB8AC3E}">
        <p14:creationId xmlns:p14="http://schemas.microsoft.com/office/powerpoint/2010/main" val="396978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ctr">
              <a:defRPr u="none">
                <a:latin typeface="Comic Sans MS" pitchFamily="66" charset="0"/>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Comic Sans MS" pitchFamily="66"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825B9456-198F-48BE-9BA9-53D4079995DC}" type="datetime1">
              <a:rPr lang="zh-CN" altLang="en-US" smtClean="0"/>
              <a:t>2020/12/15</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dirty="0"/>
              <a:t>计算机与通信工程学院</a:t>
            </a:r>
            <a:r>
              <a:rPr lang="en-US" altLang="zh-CN" dirty="0"/>
              <a:t>—</a:t>
            </a:r>
            <a:r>
              <a:rPr lang="zh-CN" altLang="en-US" dirty="0"/>
              <a:t>计算机组成原理</a:t>
            </a:r>
          </a:p>
        </p:txBody>
      </p:sp>
      <p:sp>
        <p:nvSpPr>
          <p:cNvPr id="6" name="灯片编号占位符 5"/>
          <p:cNvSpPr>
            <a:spLocks noGrp="1"/>
          </p:cNvSpPr>
          <p:nvPr>
            <p:ph type="sldNum" sz="quarter" idx="12"/>
          </p:nvPr>
        </p:nvSpPr>
        <p:spPr/>
        <p:txBody>
          <a:bodyPr/>
          <a:lstStyle>
            <a:lvl1pPr>
              <a:defRPr/>
            </a:lvl1pPr>
          </a:lstStyle>
          <a:p>
            <a:pPr>
              <a:defRPr/>
            </a:pPr>
            <a:fld id="{7609E7BF-F39D-4D22-9C13-979C7FEC676B}" type="slidenum">
              <a:rPr lang="zh-CN" altLang="en-US" smtClean="0"/>
              <a:pPr>
                <a:defRPr/>
              </a:pPr>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7504" y="44624"/>
            <a:ext cx="8856984" cy="774720"/>
          </a:xfrm>
        </p:spPr>
        <p:txBody>
          <a:bodyPr/>
          <a:lstStyle>
            <a:lvl1pPr>
              <a:defRPr>
                <a:solidFill>
                  <a:srgbClr val="FF0000"/>
                </a:solidFill>
                <a:latin typeface="Comic Sans MS" panose="030F0702030302020204" pitchFamily="66" charset="0"/>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107504" y="743531"/>
            <a:ext cx="8856984" cy="5695367"/>
          </a:xfrm>
        </p:spPr>
        <p:txBody>
          <a:bodyPr/>
          <a:lstStyle>
            <a:lvl1pPr>
              <a:defRPr sz="2200">
                <a:latin typeface="Comic Sans MS" pitchFamily="66" charset="0"/>
              </a:defRPr>
            </a:lvl1pPr>
            <a:lvl2pPr>
              <a:lnSpc>
                <a:spcPts val="3000"/>
              </a:lnSpc>
              <a:defRPr sz="2000" b="0">
                <a:latin typeface="微软雅黑" panose="020B0503020204020204" pitchFamily="34" charset="-122"/>
                <a:ea typeface="微软雅黑" panose="020B0503020204020204" pitchFamily="34" charset="-122"/>
              </a:defRPr>
            </a:lvl2pPr>
            <a:lvl3pPr>
              <a:lnSpc>
                <a:spcPts val="3000"/>
              </a:lnSpc>
              <a:defRPr sz="2000" b="0">
                <a:latin typeface="微软雅黑" panose="020B0503020204020204" pitchFamily="34" charset="-122"/>
                <a:ea typeface="微软雅黑" panose="020B0503020204020204" pitchFamily="34" charset="-122"/>
              </a:defRPr>
            </a:lvl3pPr>
            <a:lvl4pPr>
              <a:lnSpc>
                <a:spcPts val="3000"/>
              </a:lnSpc>
              <a:defRPr sz="2000" b="0">
                <a:latin typeface="微软雅黑" panose="020B0503020204020204" pitchFamily="34" charset="-122"/>
                <a:ea typeface="微软雅黑" panose="020B0503020204020204" pitchFamily="34" charset="-122"/>
              </a:defRPr>
            </a:lvl4pPr>
            <a:lvl5pPr>
              <a:lnSpc>
                <a:spcPts val="3000"/>
              </a:lnSpc>
              <a:defRPr sz="2000" b="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11"/>
          </p:nvPr>
        </p:nvSpPr>
        <p:spPr>
          <a:xfrm>
            <a:off x="3059832" y="6438898"/>
            <a:ext cx="3392016" cy="365125"/>
          </a:xfrm>
        </p:spPr>
        <p:txBody>
          <a:bodyPr/>
          <a:lstStyle>
            <a:lvl1pPr>
              <a:defRPr>
                <a:latin typeface="Comic Sans MS" panose="030F0702030302020204" pitchFamily="66" charset="0"/>
              </a:defRPr>
            </a:lvl1pPr>
          </a:lstStyle>
          <a:p>
            <a:pPr>
              <a:defRPr/>
            </a:pPr>
            <a:r>
              <a:rPr lang="zh-CN" altLang="en-US"/>
              <a:t>计算机与通信工程学院</a:t>
            </a:r>
            <a:r>
              <a:rPr lang="en-US" altLang="zh-CN"/>
              <a:t>—</a:t>
            </a:r>
            <a:r>
              <a:rPr lang="zh-CN" altLang="en-US"/>
              <a:t>计算机组成原理</a:t>
            </a:r>
            <a:endParaRPr lang="zh-CN" altLang="en-US" dirty="0"/>
          </a:p>
        </p:txBody>
      </p:sp>
      <p:sp>
        <p:nvSpPr>
          <p:cNvPr id="6" name="灯片编号占位符 5"/>
          <p:cNvSpPr>
            <a:spLocks noGrp="1"/>
          </p:cNvSpPr>
          <p:nvPr>
            <p:ph type="sldNum" sz="quarter" idx="12"/>
          </p:nvPr>
        </p:nvSpPr>
        <p:spPr>
          <a:xfrm>
            <a:off x="6804248" y="6456588"/>
            <a:ext cx="2133600" cy="365125"/>
          </a:xfrm>
        </p:spPr>
        <p:txBody>
          <a:bodyPr/>
          <a:lstStyle>
            <a:lvl1pPr>
              <a:defRPr>
                <a:latin typeface="Comic Sans MS" panose="030F0702030302020204" pitchFamily="66" charset="0"/>
              </a:defRPr>
            </a:lvl1pPr>
          </a:lstStyle>
          <a:p>
            <a:pPr>
              <a:defRPr/>
            </a:pPr>
            <a:fld id="{6D0FCEAD-6C29-4FB2-BFB9-871596BF04D3}" type="slidenum">
              <a:rPr lang="zh-CN" altLang="en-US" smtClean="0"/>
              <a:pPr>
                <a:defRPr/>
              </a:pPr>
              <a:t>‹#›</a:t>
            </a:fld>
            <a:endParaRPr lang="zh-CN" altLang="en-US" dirty="0"/>
          </a:p>
        </p:txBody>
      </p:sp>
      <p:sp>
        <p:nvSpPr>
          <p:cNvPr id="7" name="日期占位符 3"/>
          <p:cNvSpPr>
            <a:spLocks noGrp="1"/>
          </p:cNvSpPr>
          <p:nvPr>
            <p:ph type="dt" sz="half" idx="10"/>
          </p:nvPr>
        </p:nvSpPr>
        <p:spPr>
          <a:xfrm>
            <a:off x="179512" y="6456589"/>
            <a:ext cx="2133600" cy="365125"/>
          </a:xfrm>
        </p:spPr>
        <p:txBody>
          <a:bodyPr/>
          <a:lstStyle>
            <a:lvl1pPr>
              <a:defRPr>
                <a:latin typeface="Comic Sans MS" panose="030F0702030302020204" pitchFamily="66" charset="0"/>
              </a:defRPr>
            </a:lvl1pPr>
          </a:lstStyle>
          <a:p>
            <a:pPr>
              <a:defRPr/>
            </a:pPr>
            <a:fld id="{D7E40264-FE0B-4371-BB93-C09CE9F4480C}" type="datetime1">
              <a:rPr lang="zh-CN" altLang="en-US" smtClean="0"/>
              <a:pPr>
                <a:defRPr/>
              </a:pPr>
              <a:t>2020/12/15</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770EFDA-EB56-42EA-A73C-8F491EF780A1}" type="datetime1">
              <a:rPr lang="zh-CN" altLang="en-US" smtClean="0"/>
              <a:t>2020/12/15</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zh-CN" altLang="en-US" dirty="0"/>
              <a:t>计算机与通信工程学院</a:t>
            </a:r>
            <a:r>
              <a:rPr lang="en-US" altLang="zh-CN" dirty="0"/>
              <a:t>—</a:t>
            </a:r>
            <a:r>
              <a:rPr lang="zh-CN" altLang="en-US" dirty="0"/>
              <a:t>计算机组成原理</a:t>
            </a:r>
          </a:p>
        </p:txBody>
      </p:sp>
      <p:sp>
        <p:nvSpPr>
          <p:cNvPr id="4" name="灯片编号占位符 5"/>
          <p:cNvSpPr>
            <a:spLocks noGrp="1"/>
          </p:cNvSpPr>
          <p:nvPr>
            <p:ph type="sldNum" sz="quarter" idx="12"/>
          </p:nvPr>
        </p:nvSpPr>
        <p:spPr/>
        <p:txBody>
          <a:bodyPr/>
          <a:lstStyle>
            <a:lvl1pPr>
              <a:defRPr/>
            </a:lvl1pPr>
          </a:lstStyle>
          <a:p>
            <a:pPr>
              <a:defRPr/>
            </a:pPr>
            <a:fld id="{AC6836A8-BD9B-48E7-B047-125F94AF7AD4}" type="slidenum">
              <a:rPr lang="zh-CN" altLang="en-US" smtClean="0"/>
              <a:pPr>
                <a:defRPr/>
              </a:pPr>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43508" y="53840"/>
            <a:ext cx="8856984" cy="7747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2051" name="文本占位符 2"/>
          <p:cNvSpPr>
            <a:spLocks noGrp="1"/>
          </p:cNvSpPr>
          <p:nvPr>
            <p:ph type="body" idx="1"/>
          </p:nvPr>
        </p:nvSpPr>
        <p:spPr bwMode="auto">
          <a:xfrm>
            <a:off x="143508" y="666267"/>
            <a:ext cx="8856984" cy="57870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43508" y="6453336"/>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Comic Sans MS" pitchFamily="66" charset="0"/>
                <a:ea typeface="+mn-ea"/>
              </a:defRPr>
            </a:lvl1pPr>
          </a:lstStyle>
          <a:p>
            <a:pPr>
              <a:defRPr/>
            </a:pPr>
            <a:fld id="{546E8738-6906-429F-8DCC-23076A20D83B}" type="datetime1">
              <a:rPr lang="zh-CN" altLang="en-US" smtClean="0"/>
              <a:pPr>
                <a:defRPr/>
              </a:pPr>
              <a:t>2020/12/15</a:t>
            </a:fld>
            <a:endParaRPr lang="zh-CN" altLang="en-US"/>
          </a:p>
        </p:txBody>
      </p:sp>
      <p:sp>
        <p:nvSpPr>
          <p:cNvPr id="5" name="页脚占位符 4"/>
          <p:cNvSpPr>
            <a:spLocks noGrp="1"/>
          </p:cNvSpPr>
          <p:nvPr>
            <p:ph type="ftr" sz="quarter" idx="3"/>
          </p:nvPr>
        </p:nvSpPr>
        <p:spPr>
          <a:xfrm>
            <a:off x="3059832" y="6453335"/>
            <a:ext cx="3392016"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Comic Sans MS" pitchFamily="66" charset="0"/>
                <a:ea typeface="+mn-ea"/>
              </a:defRPr>
            </a:lvl1pPr>
          </a:lstStyle>
          <a:p>
            <a:pPr>
              <a:defRPr/>
            </a:pPr>
            <a:r>
              <a:rPr lang="zh-CN" altLang="en-US"/>
              <a:t>计算机与通信工程学院</a:t>
            </a:r>
            <a:r>
              <a:rPr lang="en-US" altLang="zh-CN"/>
              <a:t>—</a:t>
            </a:r>
            <a:r>
              <a:rPr lang="zh-CN" altLang="en-US"/>
              <a:t>计算机组成原理</a:t>
            </a:r>
            <a:endParaRPr lang="zh-CN" altLang="en-US" dirty="0"/>
          </a:p>
        </p:txBody>
      </p:sp>
      <p:sp>
        <p:nvSpPr>
          <p:cNvPr id="6" name="灯片编号占位符 5"/>
          <p:cNvSpPr>
            <a:spLocks noGrp="1"/>
          </p:cNvSpPr>
          <p:nvPr>
            <p:ph type="sldNum" sz="quarter" idx="4"/>
          </p:nvPr>
        </p:nvSpPr>
        <p:spPr>
          <a:xfrm>
            <a:off x="6834692" y="6453335"/>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Comic Sans MS" pitchFamily="66" charset="0"/>
                <a:ea typeface="+mn-ea"/>
              </a:defRPr>
            </a:lvl1pPr>
          </a:lstStyle>
          <a:p>
            <a:pPr>
              <a:defRPr/>
            </a:pPr>
            <a:fld id="{68CC72D9-4F3F-4C3D-9EA5-A07D3392F7E6}" type="slidenum">
              <a:rPr lang="zh-CN" altLang="en-US" smtClean="0"/>
              <a:pPr>
                <a:defRPr/>
              </a:pPr>
              <a:t>‹#›</a:t>
            </a:fld>
            <a:endParaRPr lang="zh-CN" altLang="en-US" dirty="0"/>
          </a:p>
        </p:txBody>
      </p:sp>
      <p:pic>
        <p:nvPicPr>
          <p:cNvPr id="3" name="图片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308458" y="176304"/>
            <a:ext cx="2393809" cy="52686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Lst>
  <p:hf hdr="0"/>
  <p:txStyles>
    <p:titleStyle>
      <a:lvl1pPr algn="l" rtl="0" eaLnBrk="0" fontAlgn="base" hangingPunct="0">
        <a:spcBef>
          <a:spcPct val="0"/>
        </a:spcBef>
        <a:spcAft>
          <a:spcPct val="0"/>
        </a:spcAft>
        <a:defRPr sz="3600" b="1" u="heavy" kern="1200">
          <a:solidFill>
            <a:srgbClr val="FF0000"/>
          </a:solidFill>
          <a:uFill>
            <a:solidFill>
              <a:srgbClr val="0000CC"/>
            </a:solidFill>
          </a:uFill>
          <a:latin typeface="Comic Sans MS" panose="030F0702030302020204" pitchFamily="66" charset="0"/>
          <a:ea typeface="微软雅黑" panose="020B0503020204020204" pitchFamily="34" charset="-122"/>
          <a:cs typeface="+mj-cs"/>
        </a:defRPr>
      </a:lvl1pPr>
      <a:lvl2pPr algn="l" rtl="0" eaLnBrk="0" fontAlgn="base" hangingPunct="0">
        <a:spcBef>
          <a:spcPct val="0"/>
        </a:spcBef>
        <a:spcAft>
          <a:spcPct val="0"/>
        </a:spcAft>
        <a:defRPr sz="3600" b="1" u="sng">
          <a:solidFill>
            <a:srgbClr val="FF0000"/>
          </a:solidFill>
          <a:latin typeface="Comic Sans MS" pitchFamily="66" charset="0"/>
          <a:ea typeface="黑体" pitchFamily="2" charset="-122"/>
        </a:defRPr>
      </a:lvl2pPr>
      <a:lvl3pPr algn="l" rtl="0" eaLnBrk="0" fontAlgn="base" hangingPunct="0">
        <a:spcBef>
          <a:spcPct val="0"/>
        </a:spcBef>
        <a:spcAft>
          <a:spcPct val="0"/>
        </a:spcAft>
        <a:defRPr sz="3600" b="1" u="sng">
          <a:solidFill>
            <a:srgbClr val="FF0000"/>
          </a:solidFill>
          <a:latin typeface="Comic Sans MS" pitchFamily="66" charset="0"/>
          <a:ea typeface="黑体" pitchFamily="2" charset="-122"/>
        </a:defRPr>
      </a:lvl3pPr>
      <a:lvl4pPr algn="l" rtl="0" eaLnBrk="0" fontAlgn="base" hangingPunct="0">
        <a:spcBef>
          <a:spcPct val="0"/>
        </a:spcBef>
        <a:spcAft>
          <a:spcPct val="0"/>
        </a:spcAft>
        <a:defRPr sz="3600" b="1" u="sng">
          <a:solidFill>
            <a:srgbClr val="FF0000"/>
          </a:solidFill>
          <a:latin typeface="Comic Sans MS" pitchFamily="66" charset="0"/>
          <a:ea typeface="黑体" pitchFamily="2" charset="-122"/>
        </a:defRPr>
      </a:lvl4pPr>
      <a:lvl5pPr algn="l" rtl="0" eaLnBrk="0" fontAlgn="base" hangingPunct="0">
        <a:spcBef>
          <a:spcPct val="0"/>
        </a:spcBef>
        <a:spcAft>
          <a:spcPct val="0"/>
        </a:spcAft>
        <a:defRPr sz="3600" b="1" u="sng">
          <a:solidFill>
            <a:srgbClr val="FF0000"/>
          </a:solidFill>
          <a:latin typeface="Comic Sans MS" pitchFamily="66" charset="0"/>
          <a:ea typeface="黑体" pitchFamily="2" charset="-122"/>
        </a:defRPr>
      </a:lvl5pPr>
      <a:lvl6pPr marL="457200" algn="l" rtl="0" fontAlgn="base">
        <a:spcBef>
          <a:spcPct val="0"/>
        </a:spcBef>
        <a:spcAft>
          <a:spcPct val="0"/>
        </a:spcAft>
        <a:defRPr sz="3600" b="1" u="sng">
          <a:solidFill>
            <a:srgbClr val="FF0000"/>
          </a:solidFill>
          <a:latin typeface="Comic Sans MS" pitchFamily="66" charset="0"/>
          <a:ea typeface="黑体" pitchFamily="2" charset="-122"/>
        </a:defRPr>
      </a:lvl6pPr>
      <a:lvl7pPr marL="914400" algn="l" rtl="0" fontAlgn="base">
        <a:spcBef>
          <a:spcPct val="0"/>
        </a:spcBef>
        <a:spcAft>
          <a:spcPct val="0"/>
        </a:spcAft>
        <a:defRPr sz="3600" b="1" u="sng">
          <a:solidFill>
            <a:srgbClr val="FF0000"/>
          </a:solidFill>
          <a:latin typeface="Comic Sans MS" pitchFamily="66" charset="0"/>
          <a:ea typeface="黑体" pitchFamily="2" charset="-122"/>
        </a:defRPr>
      </a:lvl7pPr>
      <a:lvl8pPr marL="1371600" algn="l" rtl="0" fontAlgn="base">
        <a:spcBef>
          <a:spcPct val="0"/>
        </a:spcBef>
        <a:spcAft>
          <a:spcPct val="0"/>
        </a:spcAft>
        <a:defRPr sz="3600" b="1" u="sng">
          <a:solidFill>
            <a:srgbClr val="FF0000"/>
          </a:solidFill>
          <a:latin typeface="Comic Sans MS" pitchFamily="66" charset="0"/>
          <a:ea typeface="黑体" pitchFamily="2" charset="-122"/>
        </a:defRPr>
      </a:lvl8pPr>
      <a:lvl9pPr marL="1828800" algn="l" rtl="0" fontAlgn="base">
        <a:spcBef>
          <a:spcPct val="0"/>
        </a:spcBef>
        <a:spcAft>
          <a:spcPct val="0"/>
        </a:spcAft>
        <a:defRPr sz="3600" b="1" u="sng">
          <a:solidFill>
            <a:srgbClr val="FF0000"/>
          </a:solidFill>
          <a:latin typeface="Comic Sans MS" pitchFamily="66" charset="0"/>
          <a:ea typeface="黑体" pitchFamily="2" charset="-122"/>
        </a:defRPr>
      </a:lvl9pPr>
    </p:titleStyle>
    <p:body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spcBef>
          <a:spcPct val="20000"/>
        </a:spcBef>
        <a:spcAft>
          <a:spcPct val="0"/>
        </a:spcAft>
        <a:buClr>
          <a:srgbClr val="FF0000"/>
        </a:buClr>
        <a:buFont typeface="Wingdings" pitchFamily="2" charset="2"/>
        <a:buChar char="n"/>
        <a:defRPr sz="2000" b="0" kern="1200">
          <a:solidFill>
            <a:schemeClr val="tx1"/>
          </a:solidFill>
          <a:latin typeface="Comic Sans MS" panose="030F0702030302020204" pitchFamily="66" charset="0"/>
          <a:ea typeface="微软雅黑" panose="020B0503020204020204" pitchFamily="34" charset="-122"/>
          <a:cs typeface="+mn-cs"/>
        </a:defRPr>
      </a:lvl2pPr>
      <a:lvl3pPr marL="1143000" indent="-228600" algn="l" rtl="0" eaLnBrk="0" fontAlgn="base" hangingPunct="0">
        <a:spcBef>
          <a:spcPct val="20000"/>
        </a:spcBef>
        <a:spcAft>
          <a:spcPct val="0"/>
        </a:spcAft>
        <a:buClr>
          <a:srgbClr val="FF0000"/>
        </a:buClr>
        <a:buFont typeface="Wingdings" pitchFamily="2" charset="2"/>
        <a:buChar char="p"/>
        <a:defRPr sz="2000" b="0" kern="1200">
          <a:solidFill>
            <a:schemeClr val="tx1"/>
          </a:solidFill>
          <a:latin typeface="Comic Sans MS" panose="030F0702030302020204" pitchFamily="66" charset="0"/>
          <a:ea typeface="微软雅黑" panose="020B0503020204020204" pitchFamily="34" charset="-122"/>
          <a:cs typeface="+mn-cs"/>
        </a:defRPr>
      </a:lvl3pPr>
      <a:lvl4pPr marL="1600200" indent="-228600" algn="l" rtl="0" eaLnBrk="0" fontAlgn="base" hangingPunct="0">
        <a:spcBef>
          <a:spcPct val="20000"/>
        </a:spcBef>
        <a:spcAft>
          <a:spcPct val="0"/>
        </a:spcAft>
        <a:buClr>
          <a:srgbClr val="FF0000"/>
        </a:buClr>
        <a:buFont typeface="Wingdings" pitchFamily="2" charset="2"/>
        <a:buChar char="Ø"/>
        <a:defRPr sz="2000" b="0" kern="1200">
          <a:solidFill>
            <a:schemeClr val="tx1"/>
          </a:solidFill>
          <a:latin typeface="Comic Sans MS" panose="030F0702030302020204" pitchFamily="66" charset="0"/>
          <a:ea typeface="微软雅黑" panose="020B0503020204020204" pitchFamily="34" charset="-122"/>
          <a:cs typeface="+mn-cs"/>
        </a:defRPr>
      </a:lvl4pPr>
      <a:lvl5pPr marL="2057400" indent="-228600" algn="l" rtl="0" eaLnBrk="0" fontAlgn="base" hangingPunct="0">
        <a:spcBef>
          <a:spcPct val="20000"/>
        </a:spcBef>
        <a:spcAft>
          <a:spcPct val="0"/>
        </a:spcAft>
        <a:buClr>
          <a:srgbClr val="FF0000"/>
        </a:buClr>
        <a:buFont typeface="Wingdings" pitchFamily="2" charset="2"/>
        <a:buChar char="Ø"/>
        <a:defRPr sz="2000" b="0" kern="1200">
          <a:solidFill>
            <a:schemeClr val="tx1"/>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NUL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NUL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9512" y="1285875"/>
            <a:ext cx="8856983" cy="2071117"/>
          </a:xfrm>
        </p:spPr>
        <p:txBody>
          <a:bodyPr>
            <a:noAutofit/>
          </a:bodyPr>
          <a:lstStyle/>
          <a:p>
            <a:pPr eaLnBrk="1" fontAlgn="auto" hangingPunct="1">
              <a:spcAft>
                <a:spcPts val="0"/>
              </a:spcAft>
              <a:defRPr/>
            </a:pPr>
            <a:r>
              <a:rPr lang="zh-CN" altLang="en-US" sz="4800" dirty="0"/>
              <a:t>计算机组成原理</a:t>
            </a:r>
            <a:br>
              <a:rPr lang="en-US" altLang="zh-CN" sz="4800" dirty="0"/>
            </a:br>
            <a:r>
              <a:rPr lang="zh-CN" altLang="en-US" sz="4800" dirty="0"/>
              <a:t>（</a:t>
            </a:r>
            <a:r>
              <a:rPr lang="en-US" altLang="zh-CN" sz="4800" dirty="0"/>
              <a:t>Principle of Computer Organization</a:t>
            </a:r>
            <a:r>
              <a:rPr lang="zh-CN" altLang="en-US" sz="4800" dirty="0"/>
              <a:t>）</a:t>
            </a:r>
          </a:p>
        </p:txBody>
      </p:sp>
      <p:sp>
        <p:nvSpPr>
          <p:cNvPr id="3" name="副标题 2"/>
          <p:cNvSpPr>
            <a:spLocks noGrp="1"/>
          </p:cNvSpPr>
          <p:nvPr>
            <p:ph type="subTitle" idx="1"/>
          </p:nvPr>
        </p:nvSpPr>
        <p:spPr>
          <a:xfrm>
            <a:off x="1371600" y="4340696"/>
            <a:ext cx="6400800" cy="1752600"/>
          </a:xfrm>
        </p:spPr>
        <p:txBody>
          <a:bodyPr rtlCol="0">
            <a:normAutofit/>
          </a:bodyPr>
          <a:lstStyle/>
          <a:p>
            <a:pPr eaLnBrk="1" fontAlgn="auto" hangingPunct="1">
              <a:spcAft>
                <a:spcPts val="0"/>
              </a:spcAft>
              <a:defRPr/>
            </a:pPr>
            <a:r>
              <a:rPr lang="zh-CN" altLang="en-US" dirty="0">
                <a:solidFill>
                  <a:schemeClr val="tx1"/>
                </a:solidFill>
              </a:rPr>
              <a:t>中国石油大学（华东）</a:t>
            </a:r>
            <a:endParaRPr lang="en-US" altLang="zh-CN" dirty="0">
              <a:solidFill>
                <a:schemeClr val="tx1"/>
              </a:solidFill>
            </a:endParaRPr>
          </a:p>
          <a:p>
            <a:pPr eaLnBrk="1" fontAlgn="auto" hangingPunct="1">
              <a:spcAft>
                <a:spcPts val="0"/>
              </a:spcAft>
              <a:defRPr/>
            </a:pPr>
            <a:r>
              <a:rPr lang="zh-CN" altLang="en-US" dirty="0">
                <a:solidFill>
                  <a:schemeClr val="tx1"/>
                </a:solidFill>
              </a:rPr>
              <a:t>计算机与通信工程学院</a:t>
            </a:r>
            <a:endParaRPr lang="en-US" altLang="zh-CN" dirty="0">
              <a:solidFill>
                <a:schemeClr val="tx1"/>
              </a:solidFill>
            </a:endParaRPr>
          </a:p>
          <a:p>
            <a:pPr eaLnBrk="1" fontAlgn="auto" hangingPunct="1">
              <a:spcAft>
                <a:spcPts val="0"/>
              </a:spcAft>
              <a:defRPr/>
            </a:pPr>
            <a:r>
              <a:rPr lang="zh-CN" altLang="en-US" dirty="0">
                <a:solidFill>
                  <a:schemeClr val="tx1"/>
                </a:solidFill>
              </a:rPr>
              <a:t>主讲教师：黄庭培</a:t>
            </a:r>
            <a:endParaRPr lang="en-US" altLang="zh-CN" dirty="0">
              <a:solidFill>
                <a:schemeClr val="tx1"/>
              </a:solidFill>
            </a:endParaRPr>
          </a:p>
          <a:p>
            <a:pPr eaLnBrk="1" fontAlgn="auto" hangingPunct="1">
              <a:spcAft>
                <a:spcPts val="0"/>
              </a:spcAft>
              <a:defRPr/>
            </a:pPr>
            <a:r>
              <a:rPr lang="en-US" altLang="zh-CN" dirty="0" err="1">
                <a:solidFill>
                  <a:schemeClr val="tx1"/>
                </a:solidFill>
              </a:rPr>
              <a:t>Email:huangtingpei@upc.edu.cn</a:t>
            </a:r>
            <a:endParaRPr lang="zh-CN" altLang="en-US" dirty="0">
              <a:solidFill>
                <a:schemeClr val="tx1"/>
              </a:solidFill>
            </a:endParaRPr>
          </a:p>
          <a:p>
            <a:pPr eaLnBrk="1" fontAlgn="auto" hangingPunct="1">
              <a:spcAft>
                <a:spcPts val="0"/>
              </a:spcAft>
              <a:defRPr/>
            </a:pPr>
            <a:endParaRPr lang="zh-CN" altLang="en-US" dirty="0"/>
          </a:p>
        </p:txBody>
      </p:sp>
      <p:sp>
        <p:nvSpPr>
          <p:cNvPr id="4" name="标题 1"/>
          <p:cNvSpPr txBox="1">
            <a:spLocks/>
          </p:cNvSpPr>
          <p:nvPr/>
        </p:nvSpPr>
        <p:spPr>
          <a:xfrm>
            <a:off x="714375" y="3363838"/>
            <a:ext cx="7772400" cy="857250"/>
          </a:xfrm>
          <a:prstGeom prst="rect">
            <a:avLst/>
          </a:prstGeom>
        </p:spPr>
        <p:txBody>
          <a:bodyPr anchor="ctr"/>
          <a:lstStyle/>
          <a:p>
            <a:pPr algn="ctr" fontAlgn="auto">
              <a:spcAft>
                <a:spcPts val="0"/>
              </a:spcAft>
              <a:defRPr/>
            </a:pPr>
            <a:r>
              <a:rPr lang="zh-CN" altLang="en-US" sz="4000" b="1" dirty="0">
                <a:solidFill>
                  <a:srgbClr val="0033CC"/>
                </a:solidFill>
                <a:latin typeface="Comic Sans MS" panose="030F0702030302020204" pitchFamily="66" charset="0"/>
                <a:ea typeface="微软雅黑" panose="020B0503020204020204" pitchFamily="34" charset="-122"/>
                <a:cs typeface="+mj-cs"/>
              </a:rPr>
              <a:t>第</a:t>
            </a:r>
            <a:r>
              <a:rPr lang="en-US" altLang="zh-CN" sz="4000" b="1" dirty="0">
                <a:solidFill>
                  <a:srgbClr val="0033CC"/>
                </a:solidFill>
                <a:latin typeface="Comic Sans MS" panose="030F0702030302020204" pitchFamily="66" charset="0"/>
                <a:ea typeface="微软雅黑" panose="020B0503020204020204" pitchFamily="34" charset="-122"/>
                <a:cs typeface="+mj-cs"/>
              </a:rPr>
              <a:t>8</a:t>
            </a:r>
            <a:r>
              <a:rPr lang="zh-CN" altLang="en-US" sz="4000" b="1" dirty="0">
                <a:solidFill>
                  <a:srgbClr val="0033CC"/>
                </a:solidFill>
                <a:latin typeface="Comic Sans MS" panose="030F0702030302020204" pitchFamily="66" charset="0"/>
                <a:ea typeface="微软雅黑" panose="020B0503020204020204" pitchFamily="34" charset="-122"/>
                <a:cs typeface="+mj-cs"/>
              </a:rPr>
              <a:t>章 互连及输入输出组织</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10000"/>
              </a:lnSpc>
              <a:spcBef>
                <a:spcPct val="35000"/>
              </a:spcBef>
            </a:pPr>
            <a:r>
              <a:rPr lang="zh-CN" altLang="en-US" dirty="0">
                <a:solidFill>
                  <a:srgbClr val="C00000"/>
                </a:solidFill>
              </a:rPr>
              <a:t>输入</a:t>
            </a:r>
            <a:r>
              <a:rPr lang="en-US" altLang="zh-CN" dirty="0">
                <a:solidFill>
                  <a:srgbClr val="C00000"/>
                </a:solidFill>
              </a:rPr>
              <a:t>/</a:t>
            </a:r>
            <a:r>
              <a:rPr lang="zh-CN" altLang="en-US" dirty="0">
                <a:solidFill>
                  <a:srgbClr val="C00000"/>
                </a:solidFill>
              </a:rPr>
              <a:t>出系统的功能</a:t>
            </a:r>
          </a:p>
          <a:p>
            <a:pPr lvl="1" algn="just">
              <a:lnSpc>
                <a:spcPct val="110000"/>
              </a:lnSpc>
              <a:spcBef>
                <a:spcPct val="35000"/>
              </a:spcBef>
            </a:pPr>
            <a:r>
              <a:rPr lang="zh-CN" altLang="en-US" dirty="0">
                <a:latin typeface="Comic Sans MS" panose="030F0702030302020204" pitchFamily="66" charset="0"/>
              </a:rPr>
              <a:t>解决各种形式信息的输入和输出</a:t>
            </a:r>
          </a:p>
          <a:p>
            <a:pPr lvl="1" algn="just">
              <a:lnSpc>
                <a:spcPct val="110000"/>
              </a:lnSpc>
              <a:spcBef>
                <a:spcPct val="35000"/>
              </a:spcBef>
              <a:buNone/>
            </a:pPr>
            <a:r>
              <a:rPr lang="zh-CN" altLang="en-US" dirty="0">
                <a:latin typeface="Comic Sans MS" panose="030F0702030302020204" pitchFamily="66" charset="0"/>
              </a:rPr>
              <a:t>   </a:t>
            </a:r>
            <a:r>
              <a:rPr lang="zh-CN" altLang="en-US" dirty="0">
                <a:solidFill>
                  <a:srgbClr val="006600"/>
                </a:solidFill>
                <a:latin typeface="Comic Sans MS" panose="030F0702030302020204" pitchFamily="66" charset="0"/>
              </a:rPr>
              <a:t> </a:t>
            </a:r>
            <a:r>
              <a:rPr lang="zh-CN" altLang="en-US" dirty="0">
                <a:solidFill>
                  <a:srgbClr val="0033CC"/>
                </a:solidFill>
                <a:latin typeface="Comic Sans MS" panose="030F0702030302020204" pitchFamily="66" charset="0"/>
              </a:rPr>
              <a:t>即：用户如何将所需的信息（文字、图表、声音、视频等）通过不同的外设输入到计算机中，以及计算机内部处理的结果信息如何通过相应的外设输出给用户</a:t>
            </a:r>
          </a:p>
          <a:p>
            <a:pPr algn="just">
              <a:lnSpc>
                <a:spcPct val="110000"/>
              </a:lnSpc>
              <a:spcBef>
                <a:spcPct val="35000"/>
              </a:spcBef>
            </a:pPr>
            <a:r>
              <a:rPr lang="zh-CN" altLang="en-US" dirty="0">
                <a:solidFill>
                  <a:srgbClr val="C00000"/>
                </a:solidFill>
              </a:rPr>
              <a:t>要实现上述功能需解决以下一系列的问题</a:t>
            </a:r>
          </a:p>
          <a:p>
            <a:pPr lvl="1" algn="just">
              <a:lnSpc>
                <a:spcPct val="110000"/>
              </a:lnSpc>
              <a:spcBef>
                <a:spcPct val="35000"/>
              </a:spcBef>
            </a:pPr>
            <a:r>
              <a:rPr lang="zh-CN" altLang="en-US" dirty="0">
                <a:latin typeface="Comic Sans MS" panose="030F0702030302020204" pitchFamily="66" charset="0"/>
              </a:rPr>
              <a:t>怎样在</a:t>
            </a:r>
            <a:r>
              <a:rPr lang="en-US" altLang="zh-CN" dirty="0">
                <a:latin typeface="Comic Sans MS" panose="030F0702030302020204" pitchFamily="66" charset="0"/>
              </a:rPr>
              <a:t>CPU</a:t>
            </a:r>
            <a:r>
              <a:rPr lang="zh-CN" altLang="en-US" dirty="0">
                <a:latin typeface="Comic Sans MS" panose="030F0702030302020204" pitchFamily="66" charset="0"/>
              </a:rPr>
              <a:t>、主存和外设间建立一个高效信息传输 “通路”；</a:t>
            </a:r>
          </a:p>
          <a:p>
            <a:pPr lvl="1" algn="just">
              <a:lnSpc>
                <a:spcPct val="110000"/>
              </a:lnSpc>
              <a:spcBef>
                <a:spcPct val="35000"/>
              </a:spcBef>
            </a:pPr>
            <a:r>
              <a:rPr lang="zh-CN" altLang="en-US" dirty="0">
                <a:latin typeface="Comic Sans MS" panose="030F0702030302020204" pitchFamily="66" charset="0"/>
              </a:rPr>
              <a:t>怎样将用户的</a:t>
            </a:r>
            <a:r>
              <a:rPr lang="en-US" altLang="zh-CN" dirty="0">
                <a:latin typeface="Comic Sans MS" panose="030F0702030302020204" pitchFamily="66" charset="0"/>
              </a:rPr>
              <a:t>I/O</a:t>
            </a:r>
            <a:r>
              <a:rPr lang="zh-CN" altLang="en-US" dirty="0">
                <a:latin typeface="Comic Sans MS" panose="030F0702030302020204" pitchFamily="66" charset="0"/>
              </a:rPr>
              <a:t>请求转换成设备的命令；</a:t>
            </a:r>
          </a:p>
          <a:p>
            <a:pPr lvl="1" algn="just">
              <a:lnSpc>
                <a:spcPct val="110000"/>
              </a:lnSpc>
              <a:spcBef>
                <a:spcPct val="35000"/>
              </a:spcBef>
            </a:pPr>
            <a:r>
              <a:rPr lang="zh-CN" altLang="en-US" dirty="0">
                <a:latin typeface="Comic Sans MS" panose="030F0702030302020204" pitchFamily="66" charset="0"/>
              </a:rPr>
              <a:t>如何对外设进行编址；</a:t>
            </a:r>
          </a:p>
          <a:p>
            <a:pPr lvl="1" algn="just">
              <a:lnSpc>
                <a:spcPct val="110000"/>
              </a:lnSpc>
              <a:spcBef>
                <a:spcPct val="35000"/>
              </a:spcBef>
            </a:pPr>
            <a:r>
              <a:rPr lang="zh-CN" altLang="en-US" dirty="0">
                <a:latin typeface="Comic Sans MS" panose="030F0702030302020204" pitchFamily="66" charset="0"/>
              </a:rPr>
              <a:t>怎样使</a:t>
            </a:r>
            <a:r>
              <a:rPr lang="en-US" altLang="zh-CN" dirty="0">
                <a:latin typeface="Comic Sans MS" panose="030F0702030302020204" pitchFamily="66" charset="0"/>
              </a:rPr>
              <a:t>CPU</a:t>
            </a:r>
            <a:r>
              <a:rPr lang="zh-CN" altLang="en-US" dirty="0">
                <a:latin typeface="Comic Sans MS" panose="030F0702030302020204" pitchFamily="66" charset="0"/>
              </a:rPr>
              <a:t>方便地寻找到要访问的外设；</a:t>
            </a:r>
          </a:p>
          <a:p>
            <a:pPr lvl="1" algn="just">
              <a:lnSpc>
                <a:spcPct val="110000"/>
              </a:lnSpc>
              <a:spcBef>
                <a:spcPct val="35000"/>
              </a:spcBef>
            </a:pPr>
            <a:r>
              <a:rPr lang="en-US" altLang="zh-CN" dirty="0">
                <a:latin typeface="Comic Sans MS" panose="030F0702030302020204" pitchFamily="66" charset="0"/>
              </a:rPr>
              <a:t>I/O</a:t>
            </a:r>
            <a:r>
              <a:rPr lang="zh-CN" altLang="en-US" dirty="0">
                <a:latin typeface="Comic Sans MS" panose="030F0702030302020204" pitchFamily="66" charset="0"/>
              </a:rPr>
              <a:t>硬件和操作系统如何协调完成主机和外设之间的数据传送</a:t>
            </a:r>
          </a:p>
          <a:p>
            <a:pPr lvl="1" algn="just">
              <a:lnSpc>
                <a:spcPct val="110000"/>
              </a:lnSpc>
              <a:spcBef>
                <a:spcPct val="35000"/>
              </a:spcBef>
              <a:buNone/>
            </a:pPr>
            <a:r>
              <a:rPr lang="zh-CN" altLang="en-US" dirty="0">
                <a:latin typeface="Comic Sans MS" panose="030F0702030302020204" pitchFamily="66" charset="0"/>
              </a:rPr>
              <a:t>    等等。</a:t>
            </a: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Tree>
    <p:extLst>
      <p:ext uri="{BB962C8B-B14F-4D97-AF65-F5344CB8AC3E}">
        <p14:creationId xmlns:p14="http://schemas.microsoft.com/office/powerpoint/2010/main" val="31397887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1</a:t>
            </a:r>
            <a:endParaRPr lang="zh-CN" altLang="en-US" dirty="0"/>
          </a:p>
        </p:txBody>
      </p:sp>
      <p:sp>
        <p:nvSpPr>
          <p:cNvPr id="3" name="内容占位符 2"/>
          <p:cNvSpPr>
            <a:spLocks noGrp="1"/>
          </p:cNvSpPr>
          <p:nvPr>
            <p:ph idx="1"/>
          </p:nvPr>
        </p:nvSpPr>
        <p:spPr/>
        <p:txBody>
          <a:bodyPr/>
          <a:lstStyle/>
          <a:p>
            <a:pPr marL="0" indent="0">
              <a:buNone/>
            </a:pPr>
            <a:r>
              <a:rPr lang="en-US" altLang="zh-CN" dirty="0"/>
              <a:t>1.</a:t>
            </a:r>
            <a:r>
              <a:rPr lang="zh-CN" altLang="en-US" dirty="0"/>
              <a:t>假定一个</a:t>
            </a:r>
            <a:r>
              <a:rPr lang="en-US" altLang="zh-CN" dirty="0"/>
              <a:t>32</a:t>
            </a:r>
            <a:r>
              <a:rPr lang="zh-CN" altLang="en-US" dirty="0"/>
              <a:t>位的处理器连接了一个</a:t>
            </a:r>
            <a:r>
              <a:rPr lang="en-US" altLang="zh-CN" dirty="0"/>
              <a:t>32</a:t>
            </a:r>
            <a:r>
              <a:rPr lang="zh-CN" altLang="en-US" dirty="0"/>
              <a:t>位宽的处理器总线，总线时钟频率为</a:t>
            </a:r>
            <a:r>
              <a:rPr lang="en-US" altLang="zh-CN" dirty="0"/>
              <a:t>400MHz</a:t>
            </a:r>
            <a:r>
              <a:rPr lang="zh-CN" altLang="en-US" dirty="0"/>
              <a:t>，支持多种总线事务类型。其中，最短的总线事务类型是存储器读事务，需要</a:t>
            </a:r>
            <a:r>
              <a:rPr lang="en-US" altLang="zh-CN" dirty="0"/>
              <a:t>4</a:t>
            </a:r>
            <a:r>
              <a:rPr lang="zh-CN" altLang="en-US" dirty="0"/>
              <a:t>个时钟周期完成，第</a:t>
            </a:r>
            <a:r>
              <a:rPr lang="en-US" altLang="zh-CN" dirty="0"/>
              <a:t>1</a:t>
            </a:r>
            <a:r>
              <a:rPr lang="zh-CN" altLang="en-US" dirty="0"/>
              <a:t>个时钟周期送地址和读命令，第</a:t>
            </a:r>
            <a:r>
              <a:rPr lang="en-US" altLang="zh-CN" dirty="0"/>
              <a:t>4</a:t>
            </a:r>
            <a:r>
              <a:rPr lang="zh-CN" altLang="en-US" dirty="0"/>
              <a:t>个时钟周期取数；最长的总线事务类型是突发传送</a:t>
            </a:r>
            <a:r>
              <a:rPr lang="en-US" altLang="zh-CN" dirty="0"/>
              <a:t>8</a:t>
            </a:r>
            <a:r>
              <a:rPr lang="zh-CN" altLang="en-US" dirty="0"/>
              <a:t>次数据，需要</a:t>
            </a:r>
            <a:r>
              <a:rPr lang="en-US" altLang="zh-CN" dirty="0"/>
              <a:t>11</a:t>
            </a:r>
            <a:r>
              <a:rPr lang="zh-CN" altLang="en-US" dirty="0"/>
              <a:t>个时钟周期完成，第</a:t>
            </a:r>
            <a:r>
              <a:rPr lang="en-US" altLang="zh-CN" dirty="0"/>
              <a:t>1</a:t>
            </a:r>
            <a:r>
              <a:rPr lang="zh-CN" altLang="en-US" dirty="0"/>
              <a:t>个时钟周期送地址和读命令，第</a:t>
            </a:r>
            <a:r>
              <a:rPr lang="en-US" altLang="zh-CN" dirty="0"/>
              <a:t>4</a:t>
            </a:r>
            <a:r>
              <a:rPr lang="zh-CN" altLang="en-US" dirty="0"/>
              <a:t>个时钟周期开始传送</a:t>
            </a:r>
            <a:r>
              <a:rPr lang="en-US" altLang="zh-CN" dirty="0"/>
              <a:t>8</a:t>
            </a:r>
            <a:r>
              <a:rPr lang="zh-CN" altLang="en-US" dirty="0"/>
              <a:t>个数据，每个时钟周期传送一次。请回答下列问题：</a:t>
            </a:r>
            <a:endParaRPr lang="en-US" altLang="zh-CN" dirty="0"/>
          </a:p>
          <a:p>
            <a:pPr marL="0" indent="0">
              <a:buNone/>
            </a:pPr>
            <a:r>
              <a:rPr lang="zh-CN" altLang="en-US" dirty="0"/>
              <a:t>（</a:t>
            </a:r>
            <a:r>
              <a:rPr lang="en-US" altLang="zh-CN" dirty="0"/>
              <a:t>1</a:t>
            </a:r>
            <a:r>
              <a:rPr lang="zh-CN" altLang="en-US" dirty="0"/>
              <a:t>）该总线使同步总线还是异步总线？为什么？</a:t>
            </a:r>
            <a:endParaRPr lang="en-US" altLang="zh-CN" dirty="0"/>
          </a:p>
          <a:p>
            <a:pPr marL="0" indent="0">
              <a:buNone/>
            </a:pPr>
            <a:r>
              <a:rPr lang="zh-CN" altLang="en-US" dirty="0"/>
              <a:t>（</a:t>
            </a:r>
            <a:r>
              <a:rPr lang="en-US" altLang="zh-CN" dirty="0"/>
              <a:t>2</a:t>
            </a:r>
            <a:r>
              <a:rPr lang="zh-CN" altLang="en-US" dirty="0"/>
              <a:t>）该总线的最大数据传输率为多少？</a:t>
            </a:r>
            <a:endParaRPr lang="en-US" altLang="zh-CN" dirty="0"/>
          </a:p>
          <a:p>
            <a:pPr marL="0" indent="0">
              <a:buNone/>
            </a:pPr>
            <a:r>
              <a:rPr lang="zh-CN" altLang="en-US" dirty="0"/>
              <a:t>（</a:t>
            </a:r>
            <a:r>
              <a:rPr lang="en-US" altLang="zh-CN" dirty="0"/>
              <a:t>3</a:t>
            </a:r>
            <a:r>
              <a:rPr lang="zh-CN" altLang="en-US" dirty="0"/>
              <a:t>）若处理器一直持续发起最短总线事务类型，则此时总线的数据传输速率是多少？</a:t>
            </a:r>
            <a:endParaRPr lang="en-US" altLang="zh-CN" dirty="0"/>
          </a:p>
          <a:p>
            <a:pPr marL="0" indent="0">
              <a:buNone/>
            </a:pPr>
            <a:r>
              <a:rPr lang="zh-CN" altLang="en-US" dirty="0"/>
              <a:t>（</a:t>
            </a:r>
            <a:r>
              <a:rPr lang="en-US" altLang="zh-CN" dirty="0"/>
              <a:t>4</a:t>
            </a:r>
            <a:r>
              <a:rPr lang="zh-CN" altLang="en-US" dirty="0"/>
              <a:t>）若处理器一直持续发起最长总线事务类型，则此时总线的数据传输速率是多少？</a:t>
            </a:r>
            <a:endParaRPr lang="en-US" altLang="zh-CN" dirty="0"/>
          </a:p>
          <a:p>
            <a:pPr marL="0" indent="0">
              <a:buNone/>
            </a:pPr>
            <a:r>
              <a:rPr lang="zh-CN" altLang="en-US" dirty="0"/>
              <a:t>（</a:t>
            </a:r>
            <a:r>
              <a:rPr lang="en-US" altLang="zh-CN" dirty="0"/>
              <a:t>5</a:t>
            </a:r>
            <a:r>
              <a:rPr lang="zh-CN" altLang="en-US" dirty="0"/>
              <a:t>）若将处理器总线的总线宽度扩展为</a:t>
            </a:r>
            <a:r>
              <a:rPr lang="en-US" altLang="zh-CN" dirty="0"/>
              <a:t>64</a:t>
            </a:r>
            <a:r>
              <a:rPr lang="zh-CN" altLang="en-US" dirty="0"/>
              <a:t>位，则该总线的最大数据传输速率提高多少倍？</a:t>
            </a:r>
            <a:endParaRPr lang="en-US" altLang="zh-CN" dirty="0"/>
          </a:p>
          <a:p>
            <a:pPr marL="0" indent="0">
              <a:buNone/>
            </a:pPr>
            <a:r>
              <a:rPr lang="zh-CN" altLang="en-US" dirty="0"/>
              <a:t>（</a:t>
            </a:r>
            <a:r>
              <a:rPr lang="en-US" altLang="zh-CN" dirty="0"/>
              <a:t>6</a:t>
            </a:r>
            <a:r>
              <a:rPr lang="zh-CN" altLang="en-US" dirty="0"/>
              <a:t>）若将处理器总线的总线时钟频率提高到</a:t>
            </a:r>
            <a:r>
              <a:rPr lang="en-US" altLang="zh-CN" dirty="0"/>
              <a:t>800MHz</a:t>
            </a:r>
            <a:r>
              <a:rPr lang="zh-CN" altLang="en-US" dirty="0"/>
              <a:t>，则该总线的最大数据传输速率提高多少倍？</a:t>
            </a:r>
            <a:endParaRPr lang="en-US" altLang="zh-CN" dirty="0"/>
          </a:p>
        </p:txBody>
      </p:sp>
      <p:sp>
        <p:nvSpPr>
          <p:cNvPr id="4" name="页脚占位符 3"/>
          <p:cNvSpPr>
            <a:spLocks noGrp="1"/>
          </p:cNvSpPr>
          <p:nvPr>
            <p:ph type="ftr" sz="quarter" idx="11"/>
          </p:nvPr>
        </p:nvSpPr>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100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Tree>
    <p:extLst>
      <p:ext uri="{BB962C8B-B14F-4D97-AF65-F5344CB8AC3E}">
        <p14:creationId xmlns:p14="http://schemas.microsoft.com/office/powerpoint/2010/main" val="16801816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2</a:t>
            </a:r>
            <a:endParaRPr lang="zh-CN" altLang="en-US" dirty="0"/>
          </a:p>
        </p:txBody>
      </p:sp>
      <p:sp>
        <p:nvSpPr>
          <p:cNvPr id="3" name="内容占位符 2"/>
          <p:cNvSpPr>
            <a:spLocks noGrp="1"/>
          </p:cNvSpPr>
          <p:nvPr>
            <p:ph idx="1"/>
          </p:nvPr>
        </p:nvSpPr>
        <p:spPr/>
        <p:txBody>
          <a:bodyPr/>
          <a:lstStyle/>
          <a:p>
            <a:pPr marL="0" indent="0">
              <a:buNone/>
            </a:pPr>
            <a:r>
              <a:rPr lang="en-US" altLang="zh-CN" dirty="0"/>
              <a:t>2.</a:t>
            </a:r>
            <a:r>
              <a:rPr lang="zh-CN" altLang="en-US" dirty="0"/>
              <a:t>前端总线（</a:t>
            </a:r>
            <a:r>
              <a:rPr lang="en-US" altLang="zh-CN" dirty="0"/>
              <a:t>FSB</a:t>
            </a:r>
            <a:r>
              <a:rPr lang="zh-CN" altLang="en-US" dirty="0"/>
              <a:t>）的工作频率为</a:t>
            </a:r>
            <a:r>
              <a:rPr lang="en-US" altLang="zh-CN" dirty="0"/>
              <a:t>1333MHz</a:t>
            </a:r>
            <a:r>
              <a:rPr lang="zh-CN" altLang="en-US" dirty="0"/>
              <a:t>（实际时钟频率为</a:t>
            </a:r>
            <a:r>
              <a:rPr lang="en-US" altLang="zh-CN" dirty="0"/>
              <a:t>333MHz</a:t>
            </a:r>
            <a:r>
              <a:rPr lang="zh-CN" altLang="en-US" dirty="0"/>
              <a:t>）</a:t>
            </a:r>
            <a:r>
              <a:rPr lang="en-US" altLang="zh-CN" dirty="0"/>
              <a:t>,</a:t>
            </a:r>
            <a:r>
              <a:rPr lang="zh-CN" altLang="en-US" dirty="0"/>
              <a:t>总线宽度为</a:t>
            </a:r>
            <a:r>
              <a:rPr lang="en-US" altLang="zh-CN" dirty="0"/>
              <a:t>64</a:t>
            </a:r>
            <a:r>
              <a:rPr lang="zh-CN" altLang="en-US" dirty="0"/>
              <a:t>位，则总线带宽为多少？若存储器总线为三通道总线，总线宽度为</a:t>
            </a:r>
            <a:r>
              <a:rPr lang="en-US" altLang="zh-CN" dirty="0"/>
              <a:t>64</a:t>
            </a:r>
            <a:r>
              <a:rPr lang="zh-CN" altLang="en-US" dirty="0"/>
              <a:t>位，内存条的型号为</a:t>
            </a:r>
            <a:r>
              <a:rPr lang="en-US" altLang="zh-CN" dirty="0"/>
              <a:t>DDR3-1333</a:t>
            </a:r>
            <a:r>
              <a:rPr lang="zh-CN" altLang="en-US" dirty="0"/>
              <a:t>，则整个存储器总线的总带宽为多少？若内存条型号改为</a:t>
            </a:r>
            <a:r>
              <a:rPr lang="en-US" altLang="zh-CN" dirty="0"/>
              <a:t>DDR3-1066</a:t>
            </a:r>
            <a:r>
              <a:rPr lang="zh-CN" altLang="en-US" dirty="0"/>
              <a:t>，则存储器总线的总带宽是多少？</a:t>
            </a:r>
            <a:endParaRPr lang="en-US" altLang="zh-CN" dirty="0"/>
          </a:p>
          <a:p>
            <a:pPr marL="0" indent="0">
              <a:buNone/>
            </a:pPr>
            <a:endParaRPr lang="en-US" altLang="zh-CN" dirty="0"/>
          </a:p>
          <a:p>
            <a:pPr marL="0" indent="0">
              <a:buNone/>
            </a:pPr>
            <a:r>
              <a:rPr lang="en-US" altLang="zh-CN" dirty="0"/>
              <a:t>3. QPI</a:t>
            </a:r>
            <a:r>
              <a:rPr lang="zh-CN" altLang="en-US" dirty="0"/>
              <a:t>总线的速度单位为</a:t>
            </a:r>
            <a:r>
              <a:rPr lang="en-US" altLang="zh-CN" dirty="0"/>
              <a:t>GT/s</a:t>
            </a:r>
            <a:r>
              <a:rPr lang="zh-CN" altLang="en-US" dirty="0"/>
              <a:t>，表示每秒传输多少个</a:t>
            </a:r>
            <a:r>
              <a:rPr lang="en-US" altLang="zh-CN" dirty="0"/>
              <a:t>10</a:t>
            </a:r>
            <a:r>
              <a:rPr lang="zh-CN" altLang="en-US" dirty="0"/>
              <a:t>亿（</a:t>
            </a:r>
            <a:r>
              <a:rPr lang="en-US" altLang="zh-CN" dirty="0"/>
              <a:t>1G=10</a:t>
            </a:r>
            <a:r>
              <a:rPr lang="en-US" altLang="zh-CN" baseline="30000" dirty="0"/>
              <a:t>9</a:t>
            </a:r>
            <a:r>
              <a:rPr lang="zh-CN" altLang="en-US" dirty="0"/>
              <a:t>）次。若</a:t>
            </a:r>
            <a:r>
              <a:rPr lang="en-US" altLang="zh-CN" dirty="0"/>
              <a:t>GPI</a:t>
            </a:r>
            <a:r>
              <a:rPr lang="zh-CN" altLang="en-US" dirty="0"/>
              <a:t>总线的时钟频率为</a:t>
            </a:r>
            <a:r>
              <a:rPr lang="en-US" altLang="zh-CN" dirty="0"/>
              <a:t>2.4GHz</a:t>
            </a:r>
            <a:r>
              <a:rPr lang="zh-CN" altLang="en-US" dirty="0"/>
              <a:t>，则其速度为多少？总线带宽是多少？</a:t>
            </a:r>
            <a:r>
              <a:rPr lang="en-US" altLang="zh-CN" dirty="0"/>
              <a:t>QPI</a:t>
            </a:r>
            <a:r>
              <a:rPr lang="zh-CN" altLang="en-US" dirty="0"/>
              <a:t>总线的速度也称为</a:t>
            </a:r>
            <a:r>
              <a:rPr lang="en-US" altLang="zh-CN" dirty="0"/>
              <a:t>QPI</a:t>
            </a:r>
            <a:r>
              <a:rPr lang="zh-CN" altLang="en-US" dirty="0"/>
              <a:t>频率，</a:t>
            </a:r>
            <a:r>
              <a:rPr lang="en-US" altLang="zh-CN" dirty="0"/>
              <a:t>QPI</a:t>
            </a:r>
            <a:r>
              <a:rPr lang="zh-CN" altLang="en-US" dirty="0"/>
              <a:t>频率为</a:t>
            </a:r>
            <a:r>
              <a:rPr lang="en-US" altLang="zh-CN" dirty="0"/>
              <a:t>6.4GT/s</a:t>
            </a:r>
            <a:r>
              <a:rPr lang="zh-CN" altLang="en-US" dirty="0"/>
              <a:t>的总线带宽是多少？</a:t>
            </a:r>
            <a:endParaRPr lang="en-US" altLang="zh-CN" dirty="0"/>
          </a:p>
        </p:txBody>
      </p:sp>
      <p:sp>
        <p:nvSpPr>
          <p:cNvPr id="4" name="页脚占位符 3"/>
          <p:cNvSpPr>
            <a:spLocks noGrp="1"/>
          </p:cNvSpPr>
          <p:nvPr>
            <p:ph type="ftr" sz="quarter" idx="11"/>
          </p:nvPr>
        </p:nvSpPr>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101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Tree>
    <p:extLst>
      <p:ext uri="{BB962C8B-B14F-4D97-AF65-F5344CB8AC3E}">
        <p14:creationId xmlns:p14="http://schemas.microsoft.com/office/powerpoint/2010/main" val="418486838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3</a:t>
            </a:r>
            <a:endParaRPr lang="zh-CN" altLang="en-US" dirty="0"/>
          </a:p>
        </p:txBody>
      </p:sp>
      <p:sp>
        <p:nvSpPr>
          <p:cNvPr id="3" name="内容占位符 2"/>
          <p:cNvSpPr>
            <a:spLocks noGrp="1"/>
          </p:cNvSpPr>
          <p:nvPr>
            <p:ph idx="1"/>
          </p:nvPr>
        </p:nvSpPr>
        <p:spPr/>
        <p:txBody>
          <a:bodyPr/>
          <a:lstStyle/>
          <a:p>
            <a:pPr marL="0" indent="0">
              <a:buNone/>
            </a:pPr>
            <a:r>
              <a:rPr lang="en-US" altLang="zh-CN" dirty="0"/>
              <a:t>4.</a:t>
            </a:r>
            <a:r>
              <a:rPr lang="zh-CN" altLang="en-US" dirty="0"/>
              <a:t>若某计算机有 </a:t>
            </a:r>
            <a:r>
              <a:rPr lang="en-US" altLang="zh-CN" dirty="0"/>
              <a:t>5 </a:t>
            </a:r>
            <a:r>
              <a:rPr lang="zh-CN" altLang="en-US" dirty="0"/>
              <a:t>级中断，中断响应优先级为 </a:t>
            </a:r>
            <a:r>
              <a:rPr lang="en-US" altLang="zh-CN" dirty="0"/>
              <a:t>1&gt;2&gt;3&gt;4&gt;5</a:t>
            </a:r>
            <a:r>
              <a:rPr lang="zh-CN" altLang="en-US" dirty="0"/>
              <a:t>，而中断处理优先级为 </a:t>
            </a:r>
            <a:r>
              <a:rPr lang="en-US" altLang="zh-CN" dirty="0"/>
              <a:t>1&gt;4&gt;5&gt;2&gt;3</a:t>
            </a:r>
            <a:r>
              <a:rPr lang="zh-CN" altLang="en-US" dirty="0"/>
              <a:t>。</a:t>
            </a:r>
          </a:p>
          <a:p>
            <a:pPr marL="0" indent="0">
              <a:buNone/>
            </a:pPr>
            <a:r>
              <a:rPr lang="zh-CN" altLang="en-US" dirty="0"/>
              <a:t>要求：</a:t>
            </a:r>
          </a:p>
          <a:p>
            <a:pPr marL="0" indent="0">
              <a:buNone/>
            </a:pPr>
            <a:r>
              <a:rPr lang="zh-CN" altLang="en-US" dirty="0"/>
              <a:t>① 设计各级中断处理程序的中断屏蔽位</a:t>
            </a:r>
            <a:r>
              <a:rPr lang="en-US" altLang="zh-CN" dirty="0"/>
              <a:t>(</a:t>
            </a:r>
            <a:r>
              <a:rPr lang="zh-CN" altLang="en-US" dirty="0"/>
              <a:t>令 </a:t>
            </a:r>
            <a:r>
              <a:rPr lang="en-US" altLang="zh-CN" dirty="0"/>
              <a:t>1 </a:t>
            </a:r>
            <a:r>
              <a:rPr lang="zh-CN" altLang="en-US" dirty="0"/>
              <a:t>为屏蔽，</a:t>
            </a:r>
            <a:r>
              <a:rPr lang="en-US" altLang="zh-CN" dirty="0"/>
              <a:t>0 </a:t>
            </a:r>
            <a:r>
              <a:rPr lang="zh-CN" altLang="en-US" dirty="0"/>
              <a:t>为开放</a:t>
            </a:r>
            <a:r>
              <a:rPr lang="en-US" altLang="zh-CN" dirty="0"/>
              <a:t>)</a:t>
            </a:r>
            <a:r>
              <a:rPr lang="zh-CN" altLang="en-US" dirty="0"/>
              <a:t>；</a:t>
            </a:r>
          </a:p>
          <a:p>
            <a:pPr marL="0" indent="0">
              <a:buNone/>
            </a:pPr>
            <a:r>
              <a:rPr lang="zh-CN" altLang="en-US" dirty="0"/>
              <a:t>② 若在运行主程序时，同时出现第 </a:t>
            </a:r>
            <a:r>
              <a:rPr lang="en-US" altLang="zh-CN" dirty="0"/>
              <a:t>4</a:t>
            </a:r>
            <a:r>
              <a:rPr lang="zh-CN" altLang="en-US" dirty="0"/>
              <a:t>、</a:t>
            </a:r>
            <a:r>
              <a:rPr lang="en-US" altLang="zh-CN" dirty="0"/>
              <a:t>2 </a:t>
            </a:r>
            <a:r>
              <a:rPr lang="zh-CN" altLang="en-US" dirty="0"/>
              <a:t>级中断请求，而在处理第 </a:t>
            </a:r>
            <a:r>
              <a:rPr lang="en-US" altLang="zh-CN" dirty="0"/>
              <a:t>2 </a:t>
            </a:r>
            <a:r>
              <a:rPr lang="zh-CN" altLang="en-US" dirty="0"/>
              <a:t>级中断过程中，又同时出现 </a:t>
            </a:r>
            <a:r>
              <a:rPr lang="en-US" altLang="zh-CN" dirty="0"/>
              <a:t>1</a:t>
            </a:r>
            <a:r>
              <a:rPr lang="zh-CN" altLang="en-US" dirty="0"/>
              <a:t>、</a:t>
            </a:r>
            <a:r>
              <a:rPr lang="en-US" altLang="zh-CN" dirty="0"/>
              <a:t>5</a:t>
            </a:r>
            <a:r>
              <a:rPr lang="zh-CN" altLang="en-US" dirty="0"/>
              <a:t>、</a:t>
            </a:r>
            <a:r>
              <a:rPr lang="en-US" altLang="zh-CN" dirty="0"/>
              <a:t>3 </a:t>
            </a:r>
            <a:r>
              <a:rPr lang="zh-CN" altLang="en-US" dirty="0"/>
              <a:t>级中断请求，试画出此程序运行过程示意图。</a:t>
            </a: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102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Tree>
    <p:extLst>
      <p:ext uri="{BB962C8B-B14F-4D97-AF65-F5344CB8AC3E}">
        <p14:creationId xmlns:p14="http://schemas.microsoft.com/office/powerpoint/2010/main" val="161053008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5</a:t>
            </a:r>
            <a:endParaRPr lang="zh-CN" altLang="en-US" dirty="0"/>
          </a:p>
        </p:txBody>
      </p:sp>
      <p:sp>
        <p:nvSpPr>
          <p:cNvPr id="3" name="内容占位符 2"/>
          <p:cNvSpPr>
            <a:spLocks noGrp="1"/>
          </p:cNvSpPr>
          <p:nvPr>
            <p:ph idx="1"/>
          </p:nvPr>
        </p:nvSpPr>
        <p:spPr/>
        <p:txBody>
          <a:bodyPr/>
          <a:lstStyle/>
          <a:p>
            <a:pPr marL="0" indent="0">
              <a:buNone/>
            </a:pPr>
            <a:r>
              <a:rPr lang="en-US" altLang="zh-CN" dirty="0"/>
              <a:t>5. </a:t>
            </a:r>
            <a:r>
              <a:rPr lang="zh-CN" altLang="en-US" dirty="0"/>
              <a:t>什么是向量中断？说明在向量中断方式下形成中断向量的基本方法。（理解向量中断、中断向量、中断向量表、向量地址的概念）</a:t>
            </a:r>
            <a:endParaRPr lang="en-US" altLang="zh-CN" dirty="0"/>
          </a:p>
          <a:p>
            <a:pPr marL="0" indent="0">
              <a:buNone/>
            </a:pPr>
            <a:r>
              <a:rPr lang="en-US" altLang="zh-CN" dirty="0"/>
              <a:t>6. </a:t>
            </a:r>
            <a:r>
              <a:rPr lang="zh-CN" altLang="en-US" dirty="0"/>
              <a:t>什么是中断 </a:t>
            </a:r>
            <a:r>
              <a:rPr lang="en-US" altLang="zh-CN" dirty="0"/>
              <a:t>I/O </a:t>
            </a:r>
            <a:r>
              <a:rPr lang="zh-CN" altLang="en-US" dirty="0"/>
              <a:t>方式？说明其工作原理。</a:t>
            </a:r>
            <a:endParaRPr lang="en-US" altLang="zh-CN" dirty="0"/>
          </a:p>
          <a:p>
            <a:pPr marL="0" indent="0">
              <a:buNone/>
            </a:pPr>
            <a:r>
              <a:rPr lang="en-US" altLang="zh-CN" dirty="0"/>
              <a:t>7.</a:t>
            </a:r>
            <a:r>
              <a:rPr lang="zh-CN" altLang="en-US" dirty="0"/>
              <a:t>什么是</a:t>
            </a:r>
            <a:r>
              <a:rPr lang="en-US" altLang="zh-CN" dirty="0"/>
              <a:t>DMA</a:t>
            </a:r>
            <a:r>
              <a:rPr lang="zh-CN" altLang="en-US" dirty="0"/>
              <a:t>（直接存储器存取）</a:t>
            </a:r>
            <a:r>
              <a:rPr lang="en-US" altLang="zh-CN" dirty="0"/>
              <a:t>I/O</a:t>
            </a:r>
            <a:r>
              <a:rPr lang="zh-CN" altLang="en-US" dirty="0"/>
              <a:t>方式？说明其工作原理。</a:t>
            </a:r>
            <a:endParaRPr lang="en-US" altLang="zh-CN"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103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Tree>
    <p:extLst>
      <p:ext uri="{BB962C8B-B14F-4D97-AF65-F5344CB8AC3E}">
        <p14:creationId xmlns:p14="http://schemas.microsoft.com/office/powerpoint/2010/main" val="14805425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郑老师计算机组成课程网址</a:t>
            </a:r>
          </a:p>
        </p:txBody>
      </p:sp>
      <p:sp>
        <p:nvSpPr>
          <p:cNvPr id="3" name="内容占位符 2"/>
          <p:cNvSpPr>
            <a:spLocks noGrp="1"/>
          </p:cNvSpPr>
          <p:nvPr>
            <p:ph idx="1"/>
          </p:nvPr>
        </p:nvSpPr>
        <p:spPr>
          <a:xfrm>
            <a:off x="457200" y="1124744"/>
            <a:ext cx="8507288" cy="5112568"/>
          </a:xfrm>
        </p:spPr>
        <p:txBody>
          <a:bodyPr/>
          <a:lstStyle/>
          <a:p>
            <a:r>
              <a:rPr lang="zh-CN" altLang="en-US" dirty="0"/>
              <a:t>数字石大</a:t>
            </a: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104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2020/12/15</a:t>
            </a:fld>
            <a:endParaRPr lang="zh-CN" altLang="en-US"/>
          </a:p>
        </p:txBody>
      </p:sp>
    </p:spTree>
    <p:extLst>
      <p:ext uri="{BB962C8B-B14F-4D97-AF65-F5344CB8AC3E}">
        <p14:creationId xmlns:p14="http://schemas.microsoft.com/office/powerpoint/2010/main" val="318047316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南京大学计算机组成课程网址</a:t>
            </a:r>
          </a:p>
        </p:txBody>
      </p:sp>
      <p:sp>
        <p:nvSpPr>
          <p:cNvPr id="3" name="内容占位符 2"/>
          <p:cNvSpPr>
            <a:spLocks noGrp="1"/>
          </p:cNvSpPr>
          <p:nvPr>
            <p:ph idx="1"/>
          </p:nvPr>
        </p:nvSpPr>
        <p:spPr>
          <a:xfrm>
            <a:off x="179512" y="819344"/>
            <a:ext cx="8507288" cy="5112568"/>
          </a:xfrm>
        </p:spPr>
        <p:txBody>
          <a:bodyPr/>
          <a:lstStyle/>
          <a:p>
            <a:r>
              <a:rPr lang="en-US" altLang="zh-CN" dirty="0"/>
              <a:t>http://media.njude.com.cn/course/jsjzcyl/index.htm</a:t>
            </a:r>
            <a:endParaRPr lang="zh-CN" altLang="en-US" dirty="0"/>
          </a:p>
        </p:txBody>
      </p:sp>
      <p:sp>
        <p:nvSpPr>
          <p:cNvPr id="4" name="页脚占位符 3"/>
          <p:cNvSpPr>
            <a:spLocks noGrp="1"/>
          </p:cNvSpPr>
          <p:nvPr>
            <p:ph type="ftr" sz="quarter" idx="11"/>
          </p:nvPr>
        </p:nvSpPr>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105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2020/12/15</a:t>
            </a:fld>
            <a:endParaRPr lang="zh-CN" altLang="en-US"/>
          </a:p>
        </p:txBody>
      </p:sp>
    </p:spTree>
    <p:extLst>
      <p:ext uri="{BB962C8B-B14F-4D97-AF65-F5344CB8AC3E}">
        <p14:creationId xmlns:p14="http://schemas.microsoft.com/office/powerpoint/2010/main" val="27574383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677FF00C-37C6-44AD-BA67-6992DFB40914}" type="datetime1">
              <a:rPr lang="zh-CN" altLang="en-US" smtClean="0"/>
              <a:t>2020/12/15</a:t>
            </a:fld>
            <a:endParaRPr lang="zh-CN" altLang="en-US"/>
          </a:p>
        </p:txBody>
      </p:sp>
      <p:sp>
        <p:nvSpPr>
          <p:cNvPr id="5" name="页脚占位符 4"/>
          <p:cNvSpPr>
            <a:spLocks noGrp="1"/>
          </p:cNvSpPr>
          <p:nvPr>
            <p:ph type="ftr" sz="quarter" idx="11"/>
          </p:nvPr>
        </p:nvSpPr>
        <p:spPr/>
        <p:txBody>
          <a:bodyPr/>
          <a:lstStyle/>
          <a:p>
            <a:pPr>
              <a:defRPr/>
            </a:pPr>
            <a:r>
              <a:rPr lang="zh-CN" altLang="en-US" dirty="0"/>
              <a:t>计算机与通信工程学院</a:t>
            </a:r>
            <a:r>
              <a:rPr lang="en-US" altLang="zh-CN" dirty="0"/>
              <a:t>—</a:t>
            </a:r>
            <a:r>
              <a:rPr lang="zh-CN" altLang="en-US" dirty="0"/>
              <a:t>计算机组成原理</a:t>
            </a:r>
          </a:p>
        </p:txBody>
      </p:sp>
      <p:sp>
        <p:nvSpPr>
          <p:cNvPr id="6" name="灯片编号占位符 5"/>
          <p:cNvSpPr>
            <a:spLocks noGrp="1"/>
          </p:cNvSpPr>
          <p:nvPr>
            <p:ph type="sldNum" sz="quarter" idx="12"/>
          </p:nvPr>
        </p:nvSpPr>
        <p:spPr/>
        <p:txBody>
          <a:bodyPr/>
          <a:lstStyle/>
          <a:p>
            <a:pPr>
              <a:defRPr/>
            </a:pPr>
            <a:fld id="{0D267F39-6F06-468F-B621-E11066C25A25}" type="slidenum">
              <a:rPr lang="zh-CN" altLang="en-US" smtClean="0"/>
              <a:pPr>
                <a:defRPr/>
              </a:pPr>
              <a:t>106</a:t>
            </a:fld>
            <a:endParaRPr lang="zh-CN" altLang="en-US" dirty="0"/>
          </a:p>
        </p:txBody>
      </p:sp>
      <p:sp>
        <p:nvSpPr>
          <p:cNvPr id="52230" name="TextBox 9"/>
          <p:cNvSpPr txBox="1">
            <a:spLocks noChangeArrowheads="1"/>
          </p:cNvSpPr>
          <p:nvPr/>
        </p:nvSpPr>
        <p:spPr bwMode="auto">
          <a:xfrm>
            <a:off x="1556115" y="4005064"/>
            <a:ext cx="5453211" cy="1846659"/>
          </a:xfrm>
          <a:prstGeom prst="rect">
            <a:avLst/>
          </a:prstGeom>
          <a:noFill/>
          <a:ln w="9525">
            <a:noFill/>
            <a:miter lim="800000"/>
            <a:headEnd/>
            <a:tailEnd/>
          </a:ln>
        </p:spPr>
        <p:txBody>
          <a:bodyPr wrap="square">
            <a:spAutoFit/>
          </a:bodyPr>
          <a:lstStyle/>
          <a:p>
            <a:pPr algn="ctr"/>
            <a:r>
              <a:rPr lang="zh-CN" altLang="en-US" sz="2400" b="1" dirty="0">
                <a:solidFill>
                  <a:srgbClr val="0000CC"/>
                </a:solidFill>
                <a:latin typeface="Comic Sans MS" panose="030F0702030302020204" pitchFamily="66" charset="0"/>
                <a:ea typeface="微软雅黑" panose="020B0503020204020204" pitchFamily="34" charset="-122"/>
              </a:rPr>
              <a:t>主讲教师：黄庭培</a:t>
            </a:r>
            <a:endParaRPr lang="en-US" altLang="zh-CN" sz="2400" b="1" dirty="0">
              <a:solidFill>
                <a:srgbClr val="0000CC"/>
              </a:solidFill>
              <a:latin typeface="Comic Sans MS" panose="030F0702030302020204" pitchFamily="66" charset="0"/>
              <a:ea typeface="微软雅黑" panose="020B0503020204020204" pitchFamily="34" charset="-122"/>
            </a:endParaRPr>
          </a:p>
          <a:p>
            <a:pPr algn="ctr"/>
            <a:r>
              <a:rPr lang="zh-CN" altLang="en-US" sz="2400" b="1" dirty="0">
                <a:solidFill>
                  <a:srgbClr val="0000CC"/>
                </a:solidFill>
                <a:latin typeface="Comic Sans MS" panose="030F0702030302020204" pitchFamily="66" charset="0"/>
                <a:ea typeface="微软雅黑" panose="020B0503020204020204" pitchFamily="34" charset="-122"/>
              </a:rPr>
              <a:t>单位：中国石油大学（华东）</a:t>
            </a:r>
            <a:endParaRPr lang="en-US" altLang="zh-CN" sz="2400" b="1" dirty="0">
              <a:solidFill>
                <a:srgbClr val="0000CC"/>
              </a:solidFill>
              <a:latin typeface="Comic Sans MS" panose="030F0702030302020204" pitchFamily="66" charset="0"/>
              <a:ea typeface="微软雅黑" panose="020B0503020204020204" pitchFamily="34" charset="-122"/>
            </a:endParaRPr>
          </a:p>
          <a:p>
            <a:pPr algn="ctr"/>
            <a:r>
              <a:rPr lang="zh-CN" altLang="en-US" sz="2400" b="1" dirty="0">
                <a:solidFill>
                  <a:srgbClr val="0000CC"/>
                </a:solidFill>
                <a:latin typeface="Comic Sans MS" panose="030F0702030302020204" pitchFamily="66" charset="0"/>
                <a:ea typeface="微软雅黑" panose="020B0503020204020204" pitchFamily="34" charset="-122"/>
              </a:rPr>
              <a:t>联系方式：</a:t>
            </a:r>
            <a:r>
              <a:rPr lang="en-US" altLang="zh-CN" sz="2400" b="1" dirty="0">
                <a:solidFill>
                  <a:srgbClr val="0000CC"/>
                </a:solidFill>
                <a:latin typeface="Comic Sans MS" panose="030F0702030302020204" pitchFamily="66" charset="0"/>
                <a:ea typeface="微软雅黑" panose="020B0503020204020204" pitchFamily="34" charset="-122"/>
              </a:rPr>
              <a:t>huangtingpei@upc.edu.cn</a:t>
            </a:r>
          </a:p>
          <a:p>
            <a:pPr algn="ctr"/>
            <a:r>
              <a:rPr lang="zh-CN" altLang="en-US" sz="2400" b="1" dirty="0">
                <a:solidFill>
                  <a:srgbClr val="0000CC"/>
                </a:solidFill>
                <a:latin typeface="Comic Sans MS" panose="030F0702030302020204" pitchFamily="66" charset="0"/>
                <a:ea typeface="微软雅黑" panose="020B0503020204020204" pitchFamily="34" charset="-122"/>
              </a:rPr>
              <a:t>办公地点：工科</a:t>
            </a:r>
            <a:r>
              <a:rPr lang="en-US" altLang="zh-CN" sz="2400" b="1" dirty="0">
                <a:solidFill>
                  <a:srgbClr val="0000CC"/>
                </a:solidFill>
                <a:latin typeface="Comic Sans MS" panose="030F0702030302020204" pitchFamily="66" charset="0"/>
                <a:ea typeface="微软雅黑" panose="020B0503020204020204" pitchFamily="34" charset="-122"/>
              </a:rPr>
              <a:t>E1110</a:t>
            </a:r>
          </a:p>
          <a:p>
            <a:endParaRPr lang="zh-CN" altLang="en-US" dirty="0">
              <a:latin typeface="Comic Sans MS" panose="030F0702030302020204" pitchFamily="66" charset="0"/>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2277108" y="883985"/>
            <a:ext cx="4011226" cy="2819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a:t>
            </a:r>
            <a:r>
              <a:rPr lang="zh-CN" altLang="en-US" dirty="0"/>
              <a:t>外部设备的分类与特点</a:t>
            </a:r>
          </a:p>
        </p:txBody>
      </p:sp>
      <p:sp>
        <p:nvSpPr>
          <p:cNvPr id="3" name="内容占位符 2"/>
          <p:cNvSpPr>
            <a:spLocks noGrp="1"/>
          </p:cNvSpPr>
          <p:nvPr>
            <p:ph idx="1"/>
          </p:nvPr>
        </p:nvSpPr>
        <p:spPr/>
        <p:txBody>
          <a:bodyPr/>
          <a:lstStyle/>
          <a:p>
            <a:pPr marL="0" indent="0">
              <a:buNone/>
            </a:pPr>
            <a:r>
              <a:rPr lang="en-US" altLang="zh-CN" dirty="0"/>
              <a:t>8.1.1 </a:t>
            </a:r>
            <a:r>
              <a:rPr lang="zh-CN" altLang="en-US" dirty="0"/>
              <a:t>外设的分类</a:t>
            </a: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18" name="矩形 17"/>
          <p:cNvSpPr/>
          <p:nvPr/>
        </p:nvSpPr>
        <p:spPr>
          <a:xfrm>
            <a:off x="179512" y="1268760"/>
            <a:ext cx="8390839" cy="3631763"/>
          </a:xfrm>
          <a:prstGeom prst="rect">
            <a:avLst/>
          </a:prstGeom>
        </p:spPr>
        <p:txBody>
          <a:bodyPr wrap="square">
            <a:spAutoFit/>
          </a:bodyPr>
          <a:lstStyle/>
          <a:p>
            <a:pPr marL="285750" lvl="1" indent="-285750" algn="just">
              <a:spcBef>
                <a:spcPct val="5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按信息的传输方向来分</a:t>
            </a:r>
            <a:endParaRPr lang="en-US" altLang="zh-CN" sz="2000" dirty="0">
              <a:latin typeface="Comic Sans MS" panose="030F0702030302020204" pitchFamily="66" charset="0"/>
              <a:ea typeface="微软雅黑" panose="020B0503020204020204" pitchFamily="34" charset="-122"/>
              <a:cs typeface="Arial" panose="020B0604020202020204" pitchFamily="34" charset="0"/>
            </a:endParaRPr>
          </a:p>
          <a:p>
            <a:pPr marL="800100" lvl="2" indent="-342900" algn="just">
              <a:spcBef>
                <a:spcPct val="50000"/>
              </a:spcBef>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输入设备</a:t>
            </a:r>
          </a:p>
          <a:p>
            <a:pPr marL="800100" lvl="2" indent="-342900" algn="just">
              <a:spcBef>
                <a:spcPct val="50000"/>
              </a:spcBef>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输出设备</a:t>
            </a:r>
            <a:endParaRPr lang="en-US" altLang="zh-CN" sz="2000" dirty="0">
              <a:latin typeface="Comic Sans MS" panose="030F0702030302020204" pitchFamily="66" charset="0"/>
              <a:ea typeface="微软雅黑" panose="020B0503020204020204" pitchFamily="34" charset="-122"/>
              <a:cs typeface="Arial" panose="020B0604020202020204" pitchFamily="34" charset="0"/>
            </a:endParaRPr>
          </a:p>
          <a:p>
            <a:pPr marL="800100" lvl="2" indent="-342900" algn="just">
              <a:spcBef>
                <a:spcPct val="50000"/>
              </a:spcBef>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输入输出设备</a:t>
            </a:r>
            <a:endParaRPr lang="en-US" altLang="zh-CN" sz="2000" dirty="0">
              <a:latin typeface="Comic Sans MS" panose="030F0702030302020204" pitchFamily="66" charset="0"/>
              <a:ea typeface="微软雅黑" panose="020B0503020204020204" pitchFamily="34" charset="-122"/>
              <a:cs typeface="Arial" panose="020B0604020202020204" pitchFamily="34" charset="0"/>
            </a:endParaRPr>
          </a:p>
          <a:p>
            <a:pPr marL="285750" lvl="1" indent="-285750" algn="just">
              <a:spcBef>
                <a:spcPct val="5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按外设功能来分</a:t>
            </a:r>
            <a:endParaRPr lang="en-US" altLang="zh-CN" sz="2000" dirty="0">
              <a:latin typeface="Comic Sans MS" panose="030F0702030302020204" pitchFamily="66" charset="0"/>
              <a:ea typeface="微软雅黑" panose="020B0503020204020204" pitchFamily="34" charset="-122"/>
              <a:cs typeface="Arial" panose="020B0604020202020204" pitchFamily="34" charset="0"/>
            </a:endParaRPr>
          </a:p>
          <a:p>
            <a:pPr marL="800100" lvl="2" indent="-342900" algn="just">
              <a:spcBef>
                <a:spcPct val="50000"/>
              </a:spcBef>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人机交互设备</a:t>
            </a:r>
            <a:endParaRPr lang="en-US" altLang="zh-CN" sz="2000" dirty="0">
              <a:latin typeface="Comic Sans MS" panose="030F0702030302020204" pitchFamily="66" charset="0"/>
              <a:ea typeface="微软雅黑" panose="020B0503020204020204" pitchFamily="34" charset="-122"/>
              <a:cs typeface="Arial" panose="020B0604020202020204" pitchFamily="34" charset="0"/>
            </a:endParaRPr>
          </a:p>
          <a:p>
            <a:pPr marL="800100" lvl="2" indent="-342900" algn="just">
              <a:spcBef>
                <a:spcPct val="50000"/>
              </a:spcBef>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存储设备</a:t>
            </a:r>
            <a:endParaRPr lang="en-US" altLang="zh-CN" sz="2000" dirty="0">
              <a:latin typeface="Comic Sans MS" panose="030F0702030302020204" pitchFamily="66" charset="0"/>
              <a:ea typeface="微软雅黑" panose="020B0503020204020204" pitchFamily="34" charset="-122"/>
              <a:cs typeface="Arial" panose="020B0604020202020204" pitchFamily="34" charset="0"/>
            </a:endParaRPr>
          </a:p>
          <a:p>
            <a:pPr marL="800100" lvl="2" indent="-342900" algn="just">
              <a:spcBef>
                <a:spcPct val="50000"/>
              </a:spcBef>
              <a:buFont typeface="Wingdings" panose="05000000000000000000" pitchFamily="2" charset="2"/>
              <a:buChar char="ü"/>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机</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机通信设备</a:t>
            </a:r>
          </a:p>
        </p:txBody>
      </p:sp>
    </p:spTree>
    <p:extLst>
      <p:ext uri="{BB962C8B-B14F-4D97-AF65-F5344CB8AC3E}">
        <p14:creationId xmlns:p14="http://schemas.microsoft.com/office/powerpoint/2010/main" val="140694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randombar(horizontal)">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randombar(horizontal)">
                                      <p:cBhvr>
                                        <p:cTn id="17" dur="500"/>
                                        <p:tgtEl>
                                          <p:spTgt spid="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randombar(horizontal)">
                                      <p:cBhvr>
                                        <p:cTn id="22" dur="500"/>
                                        <p:tgtEl>
                                          <p:spTgt spid="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8">
                                            <p:txEl>
                                              <p:pRg st="4" end="4"/>
                                            </p:txEl>
                                          </p:spTgt>
                                        </p:tgtEl>
                                        <p:attrNameLst>
                                          <p:attrName>style.visibility</p:attrName>
                                        </p:attrNameLst>
                                      </p:cBhvr>
                                      <p:to>
                                        <p:strVal val="visible"/>
                                      </p:to>
                                    </p:set>
                                    <p:animEffect transition="in" filter="randombar(horizontal)">
                                      <p:cBhvr>
                                        <p:cTn id="27" dur="500"/>
                                        <p:tgtEl>
                                          <p:spTgt spid="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8">
                                            <p:txEl>
                                              <p:pRg st="5" end="5"/>
                                            </p:txEl>
                                          </p:spTgt>
                                        </p:tgtEl>
                                        <p:attrNameLst>
                                          <p:attrName>style.visibility</p:attrName>
                                        </p:attrNameLst>
                                      </p:cBhvr>
                                      <p:to>
                                        <p:strVal val="visible"/>
                                      </p:to>
                                    </p:set>
                                    <p:animEffect transition="in" filter="randombar(horizontal)">
                                      <p:cBhvr>
                                        <p:cTn id="32" dur="500"/>
                                        <p:tgtEl>
                                          <p:spTgt spid="1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8">
                                            <p:txEl>
                                              <p:pRg st="6" end="6"/>
                                            </p:txEl>
                                          </p:spTgt>
                                        </p:tgtEl>
                                        <p:attrNameLst>
                                          <p:attrName>style.visibility</p:attrName>
                                        </p:attrNameLst>
                                      </p:cBhvr>
                                      <p:to>
                                        <p:strVal val="visible"/>
                                      </p:to>
                                    </p:set>
                                    <p:animEffect transition="in" filter="randombar(horizontal)">
                                      <p:cBhvr>
                                        <p:cTn id="37" dur="500"/>
                                        <p:tgtEl>
                                          <p:spTgt spid="1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18">
                                            <p:txEl>
                                              <p:pRg st="7" end="7"/>
                                            </p:txEl>
                                          </p:spTgt>
                                        </p:tgtEl>
                                        <p:attrNameLst>
                                          <p:attrName>style.visibility</p:attrName>
                                        </p:attrNameLst>
                                      </p:cBhvr>
                                      <p:to>
                                        <p:strVal val="visible"/>
                                      </p:to>
                                    </p:set>
                                    <p:animEffect transition="in" filter="randombar(horizontal)">
                                      <p:cBhvr>
                                        <p:cTn id="42" dur="500"/>
                                        <p:tgtEl>
                                          <p:spTgt spid="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8.1</a:t>
            </a:r>
            <a:r>
              <a:rPr lang="zh-CN" altLang="en-US" dirty="0"/>
              <a:t>外部设备的分类与特点</a:t>
            </a:r>
          </a:p>
        </p:txBody>
      </p:sp>
      <p:sp>
        <p:nvSpPr>
          <p:cNvPr id="3" name="内容占位符 2"/>
          <p:cNvSpPr>
            <a:spLocks noGrp="1"/>
          </p:cNvSpPr>
          <p:nvPr>
            <p:ph idx="1"/>
          </p:nvPr>
        </p:nvSpPr>
        <p:spPr/>
        <p:txBody>
          <a:bodyPr/>
          <a:lstStyle/>
          <a:p>
            <a:pPr marL="0" indent="0">
              <a:buNone/>
            </a:pPr>
            <a:r>
              <a:rPr lang="en-US" altLang="zh-CN" dirty="0"/>
              <a:t>8.1.1 </a:t>
            </a:r>
            <a:r>
              <a:rPr lang="zh-CN" altLang="en-US" dirty="0"/>
              <a:t>外设的特点</a:t>
            </a: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18" name="矩形 17"/>
          <p:cNvSpPr/>
          <p:nvPr/>
        </p:nvSpPr>
        <p:spPr>
          <a:xfrm>
            <a:off x="179512" y="1268760"/>
            <a:ext cx="8390839" cy="4247317"/>
          </a:xfrm>
          <a:prstGeom prst="rect">
            <a:avLst/>
          </a:prstGeom>
        </p:spPr>
        <p:txBody>
          <a:bodyPr wrap="square">
            <a:spAutoFit/>
          </a:bodyPr>
          <a:lstStyle/>
          <a:p>
            <a:pPr marL="285750" lvl="1" indent="-285750" algn="just">
              <a:spcBef>
                <a:spcPct val="50000"/>
              </a:spcBef>
              <a:buFont typeface="Wingdings" panose="05000000000000000000" pitchFamily="2" charset="2"/>
              <a:buChar char="Ø"/>
            </a:pPr>
            <a:r>
              <a:rPr lang="zh-CN" altLang="en-US" sz="2000" b="1" dirty="0">
                <a:latin typeface="Comic Sans MS" panose="030F0702030302020204" pitchFamily="66" charset="0"/>
                <a:ea typeface="微软雅黑" panose="020B0503020204020204" pitchFamily="34" charset="-122"/>
                <a:cs typeface="Arial" panose="020B0604020202020204" pitchFamily="34" charset="0"/>
              </a:rPr>
              <a:t>异步性</a:t>
            </a:r>
            <a:endParaRPr lang="en-US" altLang="zh-CN" sz="2000" b="1" dirty="0">
              <a:latin typeface="Comic Sans MS" panose="030F0702030302020204" pitchFamily="66" charset="0"/>
              <a:ea typeface="微软雅黑" panose="020B0503020204020204" pitchFamily="34" charset="-122"/>
              <a:cs typeface="Arial" panose="020B0604020202020204" pitchFamily="34" charset="0"/>
            </a:endParaRPr>
          </a:p>
          <a:p>
            <a:pPr marL="742950" lvl="2" indent="-285750" algn="just">
              <a:spcBef>
                <a:spcPct val="50000"/>
              </a:spcBef>
              <a:buFont typeface="Wingdings" panose="05000000000000000000" pitchFamily="2" charset="2"/>
              <a:buChar char="Ø"/>
            </a:pPr>
            <a:r>
              <a:rPr lang="en-US" altLang="zh-CN" sz="2000" dirty="0">
                <a:latin typeface="Comic Sans MS" panose="030F0702030302020204" pitchFamily="66" charset="0"/>
                <a:ea typeface="微软雅黑" panose="020B0503020204020204" pitchFamily="34" charset="-122"/>
                <a:cs typeface="Arial" panose="020B0604020202020204" pitchFamily="34" charset="0"/>
              </a:rPr>
              <a:t>CPU</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和外设之间是完全异步的工作方式，两者之间无统一的时钟。</a:t>
            </a:r>
            <a:endParaRPr lang="en-US" altLang="zh-CN" sz="2000" dirty="0">
              <a:latin typeface="Comic Sans MS" panose="030F0702030302020204" pitchFamily="66" charset="0"/>
              <a:ea typeface="微软雅黑" panose="020B0503020204020204" pitchFamily="34" charset="-122"/>
              <a:cs typeface="Arial" panose="020B0604020202020204" pitchFamily="34" charset="0"/>
            </a:endParaRPr>
          </a:p>
          <a:p>
            <a:pPr marL="285750" lvl="1" indent="-285750" algn="just">
              <a:spcBef>
                <a:spcPct val="50000"/>
              </a:spcBef>
              <a:buFont typeface="Wingdings" panose="05000000000000000000" pitchFamily="2" charset="2"/>
              <a:buChar char="Ø"/>
            </a:pPr>
            <a:r>
              <a:rPr lang="zh-CN" altLang="en-US" sz="2000" b="1" dirty="0">
                <a:latin typeface="Comic Sans MS" panose="030F0702030302020204" pitchFamily="66" charset="0"/>
                <a:ea typeface="微软雅黑" panose="020B0503020204020204" pitchFamily="34" charset="-122"/>
                <a:cs typeface="Arial" panose="020B0604020202020204" pitchFamily="34" charset="0"/>
              </a:rPr>
              <a:t>实时性</a:t>
            </a:r>
            <a:endParaRPr lang="en-US" altLang="zh-CN" sz="2000" b="1" dirty="0">
              <a:latin typeface="Comic Sans MS" panose="030F0702030302020204" pitchFamily="66" charset="0"/>
              <a:ea typeface="微软雅黑" panose="020B0503020204020204" pitchFamily="34" charset="-122"/>
              <a:cs typeface="Arial" panose="020B0604020202020204" pitchFamily="34" charset="0"/>
            </a:endParaRPr>
          </a:p>
          <a:p>
            <a:pPr marL="742950" lvl="2" indent="-285750" algn="just">
              <a:spcBef>
                <a:spcPct val="5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外设中有慢速设备，也有快速设备</a:t>
            </a:r>
            <a:endParaRPr lang="en-US" altLang="zh-CN" sz="2000" dirty="0">
              <a:latin typeface="Comic Sans MS" panose="030F0702030302020204" pitchFamily="66" charset="0"/>
              <a:ea typeface="微软雅黑" panose="020B0503020204020204" pitchFamily="34" charset="-122"/>
              <a:cs typeface="Arial" panose="020B0604020202020204" pitchFamily="34" charset="0"/>
            </a:endParaRPr>
          </a:p>
          <a:p>
            <a:pPr marL="742950" lvl="2" indent="-285750" algn="just">
              <a:spcBef>
                <a:spcPct val="50000"/>
              </a:spcBef>
              <a:buFont typeface="Wingdings" panose="05000000000000000000" pitchFamily="2" charset="2"/>
              <a:buChar char="Ø"/>
            </a:pPr>
            <a:r>
              <a:rPr lang="en-US" altLang="zh-CN" sz="2000" dirty="0">
                <a:latin typeface="Comic Sans MS" panose="030F0702030302020204" pitchFamily="66" charset="0"/>
                <a:ea typeface="微软雅黑" panose="020B0503020204020204" pitchFamily="34" charset="-122"/>
                <a:cs typeface="Arial" panose="020B0604020202020204" pitchFamily="34" charset="0"/>
              </a:rPr>
              <a:t>CPU</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必须及时按照不同的传输速率和不同的传输方式接收来自多个外设的信息或向多个外设发送信息，否则高速设备可能会丢失信息</a:t>
            </a:r>
            <a:endParaRPr lang="en-US" altLang="zh-CN" sz="2000" dirty="0">
              <a:latin typeface="Comic Sans MS" panose="030F0702030302020204" pitchFamily="66" charset="0"/>
              <a:ea typeface="微软雅黑" panose="020B0503020204020204" pitchFamily="34" charset="-122"/>
              <a:cs typeface="Arial" panose="020B0604020202020204" pitchFamily="34" charset="0"/>
            </a:endParaRPr>
          </a:p>
          <a:p>
            <a:pPr marL="285750" lvl="1" indent="-285750" algn="just">
              <a:spcBef>
                <a:spcPct val="50000"/>
              </a:spcBef>
              <a:buFont typeface="Wingdings" panose="05000000000000000000" pitchFamily="2" charset="2"/>
              <a:buChar char="Ø"/>
            </a:pPr>
            <a:r>
              <a:rPr lang="zh-CN" altLang="en-US" sz="2000" b="1" dirty="0">
                <a:latin typeface="Comic Sans MS" panose="030F0702030302020204" pitchFamily="66" charset="0"/>
                <a:ea typeface="微软雅黑" panose="020B0503020204020204" pitchFamily="34" charset="-122"/>
                <a:cs typeface="Arial" panose="020B0604020202020204" pitchFamily="34" charset="0"/>
              </a:rPr>
              <a:t>多样性</a:t>
            </a:r>
            <a:endParaRPr lang="en-US" altLang="zh-CN" sz="2000" b="1" dirty="0">
              <a:latin typeface="Comic Sans MS" panose="030F0702030302020204" pitchFamily="66" charset="0"/>
              <a:ea typeface="微软雅黑" panose="020B0503020204020204" pitchFamily="34" charset="-122"/>
              <a:cs typeface="Arial" panose="020B0604020202020204" pitchFamily="34" charset="0"/>
            </a:endParaRPr>
          </a:p>
          <a:p>
            <a:pPr marL="742950" lvl="2" indent="-285750" algn="just">
              <a:spcBef>
                <a:spcPct val="5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物理特性差异很大，信息类型与结构格式多种多样</a:t>
            </a:r>
            <a:endParaRPr lang="en-US" altLang="zh-CN" sz="2000" dirty="0">
              <a:latin typeface="Comic Sans MS" panose="030F0702030302020204" pitchFamily="66" charset="0"/>
              <a:ea typeface="微软雅黑" panose="020B0503020204020204" pitchFamily="34" charset="-122"/>
              <a:cs typeface="Arial" panose="020B0604020202020204" pitchFamily="34" charset="0"/>
            </a:endParaRPr>
          </a:p>
          <a:p>
            <a:pPr marL="742950" lvl="2" indent="-285750" algn="just">
              <a:spcBef>
                <a:spcPct val="5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为了简化控制，计算机系统中往往提供一些标准接口，通过统一的命令控制程序来实现对外设的控制</a:t>
            </a:r>
            <a:endParaRPr lang="en-US" altLang="zh-CN" sz="2000" dirty="0">
              <a:latin typeface="Comic Sans MS" panose="030F0702030302020204" pitchFamily="66"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76742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8">
                                            <p:txEl>
                                              <p:pRg st="6" end="6"/>
                                            </p:txEl>
                                          </p:spTgt>
                                        </p:tgtEl>
                                        <p:attrNameLst>
                                          <p:attrName>style.visibility</p:attrName>
                                        </p:attrNameLst>
                                      </p:cBhvr>
                                      <p:to>
                                        <p:strVal val="visible"/>
                                      </p:to>
                                    </p:set>
                                    <p:animEffect transition="in" filter="fade">
                                      <p:cBhvr>
                                        <p:cTn id="13" dur="500"/>
                                        <p:tgtEl>
                                          <p:spTgt spid="18">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xEl>
                                              <p:pRg st="7" end="7"/>
                                            </p:txEl>
                                          </p:spTgt>
                                        </p:tgtEl>
                                        <p:attrNameLst>
                                          <p:attrName>style.visibility</p:attrName>
                                        </p:attrNameLst>
                                      </p:cBhvr>
                                      <p:to>
                                        <p:strVal val="visible"/>
                                      </p:to>
                                    </p:set>
                                    <p:animEffect transition="in" filter="fade">
                                      <p:cBhvr>
                                        <p:cTn id="16" dur="500"/>
                                        <p:tgtEl>
                                          <p:spTgt spid="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a:t>
            </a:r>
            <a:r>
              <a:rPr lang="zh-CN" altLang="en-US" dirty="0"/>
              <a:t>外部存储设备</a:t>
            </a:r>
          </a:p>
        </p:txBody>
      </p:sp>
      <p:sp>
        <p:nvSpPr>
          <p:cNvPr id="3" name="内容占位符 2"/>
          <p:cNvSpPr>
            <a:spLocks noGrp="1"/>
          </p:cNvSpPr>
          <p:nvPr>
            <p:ph idx="1"/>
          </p:nvPr>
        </p:nvSpPr>
        <p:spPr/>
        <p:txBody>
          <a:bodyPr/>
          <a:lstStyle/>
          <a:p>
            <a:pPr marL="0" indent="0">
              <a:buNone/>
            </a:pPr>
            <a:r>
              <a:rPr lang="en-US" altLang="zh-CN" dirty="0"/>
              <a:t>8.3.1 </a:t>
            </a:r>
            <a:r>
              <a:rPr lang="zh-CN" altLang="en-US" dirty="0"/>
              <a:t>磁表面存储原理</a:t>
            </a: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103463" y="1124744"/>
            <a:ext cx="5641859"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1. </a:t>
            </a:r>
            <a:r>
              <a:rPr lang="zh-CN" altLang="en-US" sz="2200" b="1" dirty="0">
                <a:solidFill>
                  <a:srgbClr val="063DE8"/>
                </a:solidFill>
                <a:latin typeface="微软雅黑" panose="020B0503020204020204" pitchFamily="34" charset="-122"/>
                <a:ea typeface="微软雅黑" panose="020B0503020204020204" pitchFamily="34" charset="-122"/>
              </a:rPr>
              <a:t>磁层和磁头</a:t>
            </a:r>
          </a:p>
        </p:txBody>
      </p:sp>
      <p:sp>
        <p:nvSpPr>
          <p:cNvPr id="18" name="矩形 17"/>
          <p:cNvSpPr/>
          <p:nvPr/>
        </p:nvSpPr>
        <p:spPr>
          <a:xfrm>
            <a:off x="179512" y="1593111"/>
            <a:ext cx="8390839" cy="3170099"/>
          </a:xfrm>
          <a:prstGeom prst="rect">
            <a:avLst/>
          </a:prstGeom>
        </p:spPr>
        <p:txBody>
          <a:bodyPr wrap="square">
            <a:spAutoFit/>
          </a:bodyPr>
          <a:lstStyle/>
          <a:p>
            <a:pPr marL="285750" lvl="1" indent="-285750" algn="just">
              <a:spcBef>
                <a:spcPct val="5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磁层：存放信息的介质，由非矩形剩磁特性的导磁材料（如氧化铁、镍钴合金等）构成</a:t>
            </a:r>
            <a:endParaRPr lang="en-US" altLang="zh-CN" sz="2000" dirty="0">
              <a:latin typeface="Comic Sans MS" panose="030F0702030302020204" pitchFamily="66" charset="0"/>
              <a:ea typeface="微软雅黑" panose="020B0503020204020204" pitchFamily="34" charset="-122"/>
              <a:cs typeface="Arial" panose="020B0604020202020204" pitchFamily="34" charset="0"/>
            </a:endParaRPr>
          </a:p>
          <a:p>
            <a:pPr marL="285750" lvl="1" indent="-285750" algn="just">
              <a:spcBef>
                <a:spcPct val="5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磁头：是实现磁</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电和电</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磁转换的元件</a:t>
            </a:r>
            <a:endParaRPr lang="en-US" altLang="zh-CN" sz="2000" dirty="0">
              <a:latin typeface="Comic Sans MS" panose="030F0702030302020204" pitchFamily="66" charset="0"/>
              <a:ea typeface="微软雅黑" panose="020B0503020204020204" pitchFamily="34" charset="-122"/>
              <a:cs typeface="Arial" panose="020B0604020202020204" pitchFamily="34" charset="0"/>
            </a:endParaRPr>
          </a:p>
          <a:p>
            <a:pPr marL="742950" lvl="2" indent="-285750" algn="just">
              <a:spcBef>
                <a:spcPct val="5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由高导磁率的软磁性材料做成铁芯，在铁芯上开有缝隙并饶有线圈</a:t>
            </a:r>
            <a:endParaRPr lang="en-US" altLang="zh-CN" sz="2000" dirty="0">
              <a:latin typeface="Comic Sans MS" panose="030F0702030302020204" pitchFamily="66" charset="0"/>
              <a:ea typeface="微软雅黑" panose="020B0503020204020204" pitchFamily="34" charset="-122"/>
              <a:cs typeface="Arial" panose="020B0604020202020204" pitchFamily="34" charset="0"/>
            </a:endParaRPr>
          </a:p>
          <a:p>
            <a:pPr marL="742950" lvl="2" indent="-285750" algn="just">
              <a:spcBef>
                <a:spcPct val="5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当载</a:t>
            </a:r>
            <a:r>
              <a:rPr lang="zh-CN" altLang="en-US" sz="2000" b="1"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磁体与磁头做相对运动</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时，若写磁头线圈通以磁化电流，则可将信息写到磁层上</a:t>
            </a:r>
            <a:endParaRPr lang="en-US" altLang="zh-CN" sz="2000" dirty="0">
              <a:latin typeface="Comic Sans MS" panose="030F0702030302020204" pitchFamily="66" charset="0"/>
              <a:ea typeface="微软雅黑" panose="020B0503020204020204" pitchFamily="34" charset="-122"/>
              <a:cs typeface="Arial" panose="020B0604020202020204" pitchFamily="34" charset="0"/>
            </a:endParaRPr>
          </a:p>
          <a:p>
            <a:pPr marL="742950" lvl="2" indent="-285750" algn="just">
              <a:spcBef>
                <a:spcPct val="5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当读磁头通过磁层上某一磁化单位而形成磁通回路时，磁通的变化使线圈两端产生</a:t>
            </a:r>
            <a:r>
              <a:rPr lang="zh-CN" altLang="en-US" sz="2000" b="1"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磁感应电势</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，形成读信号</a:t>
            </a:r>
            <a:endParaRPr lang="en-US" altLang="zh-CN" sz="2000" dirty="0">
              <a:latin typeface="Comic Sans MS" panose="030F0702030302020204" pitchFamily="66"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33286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a:t>
            </a:r>
            <a:r>
              <a:rPr lang="zh-CN" altLang="en-US" dirty="0"/>
              <a:t>外部存储设备</a:t>
            </a:r>
          </a:p>
        </p:txBody>
      </p:sp>
      <p:sp>
        <p:nvSpPr>
          <p:cNvPr id="3" name="内容占位符 2"/>
          <p:cNvSpPr>
            <a:spLocks noGrp="1"/>
          </p:cNvSpPr>
          <p:nvPr>
            <p:ph idx="1"/>
          </p:nvPr>
        </p:nvSpPr>
        <p:spPr/>
        <p:txBody>
          <a:bodyPr/>
          <a:lstStyle/>
          <a:p>
            <a:pPr marL="0" indent="0">
              <a:buNone/>
            </a:pPr>
            <a:r>
              <a:rPr lang="en-US" altLang="zh-CN" dirty="0"/>
              <a:t>8.3.1 </a:t>
            </a:r>
            <a:r>
              <a:rPr lang="zh-CN" altLang="en-US" dirty="0"/>
              <a:t>磁表面存储原理</a:t>
            </a: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3264591" y="743531"/>
            <a:ext cx="5641859"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2. </a:t>
            </a:r>
            <a:r>
              <a:rPr lang="zh-CN" altLang="en-US" sz="2200" b="1" dirty="0">
                <a:solidFill>
                  <a:srgbClr val="063DE8"/>
                </a:solidFill>
                <a:latin typeface="微软雅黑" panose="020B0503020204020204" pitchFamily="34" charset="-122"/>
                <a:ea typeface="微软雅黑" panose="020B0503020204020204" pitchFamily="34" charset="-122"/>
              </a:rPr>
              <a:t>磁表面存储器的读写过程</a:t>
            </a:r>
          </a:p>
        </p:txBody>
      </p:sp>
      <p:grpSp>
        <p:nvGrpSpPr>
          <p:cNvPr id="9" name="Group 3"/>
          <p:cNvGrpSpPr>
            <a:grpSpLocks/>
          </p:cNvGrpSpPr>
          <p:nvPr/>
        </p:nvGrpSpPr>
        <p:grpSpPr bwMode="auto">
          <a:xfrm>
            <a:off x="334962" y="1196752"/>
            <a:ext cx="8597900" cy="3509962"/>
            <a:chOff x="194" y="666"/>
            <a:chExt cx="4196" cy="2592"/>
          </a:xfrm>
        </p:grpSpPr>
        <p:pic>
          <p:nvPicPr>
            <p:cNvPr id="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 y="666"/>
              <a:ext cx="3456" cy="25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 name="Text Box 5"/>
            <p:cNvSpPr txBox="1">
              <a:spLocks noChangeArrowheads="1"/>
            </p:cNvSpPr>
            <p:nvPr/>
          </p:nvSpPr>
          <p:spPr bwMode="auto">
            <a:xfrm>
              <a:off x="194" y="779"/>
              <a:ext cx="998"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磁头：磁</a:t>
              </a:r>
              <a:r>
                <a:rPr kumimoji="1" lang="en-US" altLang="zh-CN" sz="22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1" lang="zh-CN" altLang="en-US" sz="22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电和电</a:t>
              </a:r>
              <a:r>
                <a:rPr kumimoji="1" lang="en-US" altLang="zh-CN" sz="22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1" lang="zh-CN" altLang="en-US" sz="22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磁转换，用于读</a:t>
              </a:r>
              <a:r>
                <a:rPr kumimoji="1" lang="en-US" altLang="zh-CN" sz="22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1" lang="zh-CN" altLang="en-US" sz="22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写信息</a:t>
              </a:r>
            </a:p>
          </p:txBody>
        </p:sp>
        <p:sp>
          <p:nvSpPr>
            <p:cNvPr id="17" name="Line 6"/>
            <p:cNvSpPr>
              <a:spLocks noChangeShapeType="1"/>
            </p:cNvSpPr>
            <p:nvPr/>
          </p:nvSpPr>
          <p:spPr bwMode="auto">
            <a:xfrm>
              <a:off x="1011" y="1414"/>
              <a:ext cx="567"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 name="Text Box 7"/>
            <p:cNvSpPr txBox="1">
              <a:spLocks noChangeArrowheads="1"/>
            </p:cNvSpPr>
            <p:nvPr/>
          </p:nvSpPr>
          <p:spPr bwMode="auto">
            <a:xfrm>
              <a:off x="3710" y="2025"/>
              <a:ext cx="680"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D1390F"/>
                  </a:solidFill>
                  <a:effectLst/>
                  <a:uLnTx/>
                  <a:uFillTx/>
                  <a:latin typeface="宋体" panose="02010600030101010101" pitchFamily="2" charset="-122"/>
                  <a:ea typeface="宋体" panose="02010600030101010101" pitchFamily="2" charset="-122"/>
                  <a:cs typeface="+mn-cs"/>
                </a:rPr>
                <a:t>“</a:t>
              </a:r>
              <a:r>
                <a:rPr kumimoji="1" lang="en-US" altLang="zh-CN" sz="2000" b="1" i="0" u="none" strike="noStrike" kern="1200" cap="none" spc="0" normalizeH="0" baseline="0" noProof="0">
                  <a:ln>
                    <a:noFill/>
                  </a:ln>
                  <a:solidFill>
                    <a:srgbClr val="D1390F"/>
                  </a:solidFill>
                  <a:effectLst/>
                  <a:uLnTx/>
                  <a:uFillTx/>
                  <a:latin typeface="Arial" panose="020B0604020202020204" pitchFamily="34" charset="0"/>
                  <a:ea typeface="宋体" panose="02010600030101010101" pitchFamily="2" charset="-122"/>
                  <a:cs typeface="+mn-cs"/>
                </a:rPr>
                <a:t>0</a:t>
              </a:r>
              <a:r>
                <a:rPr kumimoji="1" lang="en-US" altLang="zh-CN" sz="2000" b="1" i="0" u="none" strike="noStrike" kern="1200" cap="none" spc="0" normalizeH="0" baseline="0" noProof="0">
                  <a:ln>
                    <a:noFill/>
                  </a:ln>
                  <a:solidFill>
                    <a:srgbClr val="D1390F"/>
                  </a:solidFill>
                  <a:effectLst/>
                  <a:uLnTx/>
                  <a:uFillTx/>
                  <a:latin typeface="宋体" panose="02010600030101010101" pitchFamily="2" charset="-122"/>
                  <a:ea typeface="宋体" panose="02010600030101010101" pitchFamily="2" charset="-122"/>
                  <a:cs typeface="+mn-cs"/>
                </a:rPr>
                <a:t>”</a:t>
              </a:r>
              <a:endParaRPr kumimoji="1" lang="en-US" altLang="zh-CN" sz="2000" b="1" i="0" u="none" strike="noStrike" kern="1200" cap="none" spc="0" normalizeH="0" baseline="0" noProof="0">
                <a:ln>
                  <a:noFill/>
                </a:ln>
                <a:solidFill>
                  <a:srgbClr val="D1390F"/>
                </a:solidFill>
                <a:effectLst/>
                <a:uLnTx/>
                <a:uFillTx/>
                <a:latin typeface="Arial" panose="020B0604020202020204" pitchFamily="34" charset="0"/>
                <a:ea typeface="宋体" panose="02010600030101010101" pitchFamily="2" charset="-122"/>
                <a:cs typeface="+mn-cs"/>
              </a:endParaRPr>
            </a:p>
          </p:txBody>
        </p:sp>
        <p:sp>
          <p:nvSpPr>
            <p:cNvPr id="20" name="Text Box 8"/>
            <p:cNvSpPr txBox="1">
              <a:spLocks noChangeArrowheads="1"/>
            </p:cNvSpPr>
            <p:nvPr/>
          </p:nvSpPr>
          <p:spPr bwMode="auto">
            <a:xfrm>
              <a:off x="3279" y="2457"/>
              <a:ext cx="793"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D1390F"/>
                  </a:solidFill>
                  <a:effectLst/>
                  <a:uLnTx/>
                  <a:uFillTx/>
                  <a:latin typeface="宋体" panose="02010600030101010101" pitchFamily="2" charset="-122"/>
                  <a:ea typeface="宋体" panose="02010600030101010101" pitchFamily="2" charset="-122"/>
                  <a:cs typeface="+mn-cs"/>
                </a:rPr>
                <a:t>“</a:t>
              </a:r>
              <a:r>
                <a:rPr kumimoji="1" lang="en-US" altLang="zh-CN" sz="2000" b="1" i="0" u="none" strike="noStrike" kern="1200" cap="none" spc="0" normalizeH="0" baseline="0" noProof="0">
                  <a:ln>
                    <a:noFill/>
                  </a:ln>
                  <a:solidFill>
                    <a:srgbClr val="D1390F"/>
                  </a:solidFill>
                  <a:effectLst/>
                  <a:uLnTx/>
                  <a:uFillTx/>
                  <a:latin typeface="Arial" panose="020B0604020202020204" pitchFamily="34" charset="0"/>
                  <a:ea typeface="宋体" panose="02010600030101010101" pitchFamily="2" charset="-122"/>
                  <a:cs typeface="+mn-cs"/>
                </a:rPr>
                <a:t>1</a:t>
              </a:r>
              <a:r>
                <a:rPr kumimoji="1" lang="en-US" altLang="zh-CN" sz="2000" b="1" i="0" u="none" strike="noStrike" kern="1200" cap="none" spc="0" normalizeH="0" baseline="0" noProof="0">
                  <a:ln>
                    <a:noFill/>
                  </a:ln>
                  <a:solidFill>
                    <a:srgbClr val="D1390F"/>
                  </a:solidFill>
                  <a:effectLst/>
                  <a:uLnTx/>
                  <a:uFillTx/>
                  <a:latin typeface="宋体" panose="02010600030101010101" pitchFamily="2" charset="-122"/>
                  <a:ea typeface="宋体" panose="02010600030101010101" pitchFamily="2" charset="-122"/>
                  <a:cs typeface="+mn-cs"/>
                </a:rPr>
                <a:t>”</a:t>
              </a:r>
              <a:endParaRPr kumimoji="1" lang="en-US" altLang="zh-CN" sz="2000" b="1" i="0" u="none" strike="noStrike" kern="1200" cap="none" spc="0" normalizeH="0" baseline="0" noProof="0">
                <a:ln>
                  <a:noFill/>
                </a:ln>
                <a:solidFill>
                  <a:srgbClr val="D1390F"/>
                </a:solidFill>
                <a:effectLst/>
                <a:uLnTx/>
                <a:uFillTx/>
                <a:latin typeface="Arial" panose="020B0604020202020204" pitchFamily="34" charset="0"/>
                <a:ea typeface="宋体" panose="02010600030101010101" pitchFamily="2" charset="-122"/>
                <a:cs typeface="+mn-cs"/>
              </a:endParaRPr>
            </a:p>
          </p:txBody>
        </p:sp>
        <p:sp>
          <p:nvSpPr>
            <p:cNvPr id="21" name="Text Box 9"/>
            <p:cNvSpPr txBox="1">
              <a:spLocks noChangeArrowheads="1"/>
            </p:cNvSpPr>
            <p:nvPr/>
          </p:nvSpPr>
          <p:spPr bwMode="auto">
            <a:xfrm>
              <a:off x="2122" y="2865"/>
              <a:ext cx="1089"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rPr>
                <a:t>盘片旋转方向</a:t>
              </a:r>
            </a:p>
          </p:txBody>
        </p:sp>
        <p:sp>
          <p:nvSpPr>
            <p:cNvPr id="22" name="Text Box 10"/>
            <p:cNvSpPr txBox="1">
              <a:spLocks noChangeArrowheads="1"/>
            </p:cNvSpPr>
            <p:nvPr/>
          </p:nvSpPr>
          <p:spPr bwMode="auto">
            <a:xfrm>
              <a:off x="4004" y="756"/>
              <a:ext cx="363" cy="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200" b="1"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rPr>
                <a:t>磁盘片</a:t>
              </a:r>
            </a:p>
          </p:txBody>
        </p:sp>
        <p:sp>
          <p:nvSpPr>
            <p:cNvPr id="23" name="Line 11"/>
            <p:cNvSpPr>
              <a:spLocks noChangeShapeType="1"/>
            </p:cNvSpPr>
            <p:nvPr/>
          </p:nvSpPr>
          <p:spPr bwMode="auto">
            <a:xfrm flipH="1">
              <a:off x="3641" y="1165"/>
              <a:ext cx="409" cy="294"/>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 name="Line 12"/>
            <p:cNvSpPr>
              <a:spLocks noChangeShapeType="1"/>
            </p:cNvSpPr>
            <p:nvPr/>
          </p:nvSpPr>
          <p:spPr bwMode="auto">
            <a:xfrm flipH="1" flipV="1">
              <a:off x="3256" y="2049"/>
              <a:ext cx="544" cy="136"/>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5" name="Line 13"/>
            <p:cNvSpPr>
              <a:spLocks noChangeShapeType="1"/>
            </p:cNvSpPr>
            <p:nvPr/>
          </p:nvSpPr>
          <p:spPr bwMode="auto">
            <a:xfrm flipH="1" flipV="1">
              <a:off x="3029" y="2230"/>
              <a:ext cx="340" cy="31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grpSp>
      <p:sp>
        <p:nvSpPr>
          <p:cNvPr id="10" name="Text Box 14"/>
          <p:cNvSpPr txBox="1">
            <a:spLocks noChangeArrowheads="1"/>
          </p:cNvSpPr>
          <p:nvPr/>
        </p:nvSpPr>
        <p:spPr bwMode="auto">
          <a:xfrm>
            <a:off x="4122737" y="1255489"/>
            <a:ext cx="1046163"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a:lstStyle>
          <a:p>
            <a:pPr>
              <a:spcBef>
                <a:spcPct val="50000"/>
              </a:spcBef>
            </a:pPr>
            <a:r>
              <a:rPr lang="zh-CN" altLang="en-US" sz="2200">
                <a:solidFill>
                  <a:srgbClr val="000000"/>
                </a:solidFill>
                <a:ea typeface="微软雅黑" panose="020B0503020204020204" pitchFamily="34" charset="-122"/>
              </a:rPr>
              <a:t>线圈</a:t>
            </a:r>
          </a:p>
        </p:txBody>
      </p:sp>
      <p:sp>
        <p:nvSpPr>
          <p:cNvPr id="11" name="Line 15"/>
          <p:cNvSpPr>
            <a:spLocks noChangeShapeType="1"/>
          </p:cNvSpPr>
          <p:nvPr/>
        </p:nvSpPr>
        <p:spPr bwMode="auto">
          <a:xfrm flipH="1">
            <a:off x="4252912" y="1676177"/>
            <a:ext cx="231775" cy="2905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2" name="AutoShape 17"/>
          <p:cNvSpPr>
            <a:spLocks/>
          </p:cNvSpPr>
          <p:nvPr/>
        </p:nvSpPr>
        <p:spPr bwMode="auto">
          <a:xfrm>
            <a:off x="5908675" y="4772868"/>
            <a:ext cx="247650" cy="595312"/>
          </a:xfrm>
          <a:prstGeom prst="rightBrace">
            <a:avLst>
              <a:gd name="adj1" fmla="val 20032"/>
              <a:gd name="adj2" fmla="val 52532"/>
            </a:avLst>
          </a:prstGeom>
          <a:noFill/>
          <a:ln w="28575">
            <a:solidFill>
              <a:srgbClr val="FC0128"/>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 name="Text Box 18"/>
          <p:cNvSpPr txBox="1">
            <a:spLocks noChangeArrowheads="1"/>
          </p:cNvSpPr>
          <p:nvPr/>
        </p:nvSpPr>
        <p:spPr bwMode="auto">
          <a:xfrm>
            <a:off x="6184900" y="4726830"/>
            <a:ext cx="26130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a:lstStyle>
          <a:p>
            <a:pPr>
              <a:spcBef>
                <a:spcPct val="50000"/>
              </a:spcBef>
            </a:pPr>
            <a:r>
              <a:rPr lang="zh-CN" altLang="en-US" sz="2000">
                <a:solidFill>
                  <a:srgbClr val="FC0128"/>
                </a:solidFill>
                <a:latin typeface="Arial" panose="020B0604020202020204" pitchFamily="34" charset="0"/>
                <a:ea typeface="微软雅黑" panose="020B0503020204020204" pitchFamily="34" charset="-122"/>
              </a:rPr>
              <a:t>不同的磁化状态被记录在磁盘表面</a:t>
            </a:r>
          </a:p>
        </p:txBody>
      </p:sp>
      <p:sp>
        <p:nvSpPr>
          <p:cNvPr id="14" name="Rectangle 19"/>
          <p:cNvSpPr>
            <a:spLocks noChangeArrowheads="1"/>
          </p:cNvSpPr>
          <p:nvPr/>
        </p:nvSpPr>
        <p:spPr bwMode="auto">
          <a:xfrm>
            <a:off x="211137" y="4618880"/>
            <a:ext cx="8601075" cy="1954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mn-ea"/>
                <a:cs typeface="+mn-cs"/>
              </a:defRPr>
            </a:lvl5pPr>
            <a:lvl6pPr marL="2286000" algn="l" defTabSz="914400" rtl="0" eaLnBrk="1" latinLnBrk="0" hangingPunct="1">
              <a:defRPr sz="1600" b="1" kern="1200">
                <a:solidFill>
                  <a:schemeClr val="tx1"/>
                </a:solidFill>
                <a:latin typeface="Times New Roman" panose="02020603050405020304" pitchFamily="18" charset="0"/>
                <a:ea typeface="+mn-ea"/>
                <a:cs typeface="+mn-cs"/>
              </a:defRPr>
            </a:lvl6pPr>
            <a:lvl7pPr marL="2743200" algn="l" defTabSz="914400" rtl="0" eaLnBrk="1" latinLnBrk="0" hangingPunct="1">
              <a:defRPr sz="1600" b="1" kern="1200">
                <a:solidFill>
                  <a:schemeClr val="tx1"/>
                </a:solidFill>
                <a:latin typeface="Times New Roman" panose="02020603050405020304" pitchFamily="18" charset="0"/>
                <a:ea typeface="+mn-ea"/>
                <a:cs typeface="+mn-cs"/>
              </a:defRPr>
            </a:lvl7pPr>
            <a:lvl8pPr marL="3200400" algn="l" defTabSz="914400" rtl="0" eaLnBrk="1" latinLnBrk="0" hangingPunct="1">
              <a:defRPr sz="1600" b="1" kern="1200">
                <a:solidFill>
                  <a:schemeClr val="tx1"/>
                </a:solidFill>
                <a:latin typeface="Times New Roman" panose="02020603050405020304" pitchFamily="18" charset="0"/>
                <a:ea typeface="+mn-ea"/>
                <a:cs typeface="+mn-cs"/>
              </a:defRPr>
            </a:lvl8pPr>
            <a:lvl9pPr marL="3657600" algn="l" defTabSz="914400" rtl="0" eaLnBrk="1" latinLnBrk="0" hangingPunct="1">
              <a:defRPr sz="1600" b="1" kern="1200">
                <a:solidFill>
                  <a:schemeClr val="tx1"/>
                </a:solidFill>
                <a:latin typeface="Times New Roman" panose="02020603050405020304" pitchFamily="18" charset="0"/>
                <a:ea typeface="+mn-ea"/>
                <a:cs typeface="+mn-cs"/>
              </a:defRPr>
            </a:lvl9pPr>
          </a:lstStyle>
          <a:p>
            <a:pPr lvl="1">
              <a:lnSpc>
                <a:spcPct val="115000"/>
              </a:lnSpc>
              <a:spcBef>
                <a:spcPct val="15000"/>
              </a:spcBef>
            </a:pPr>
            <a:r>
              <a:rPr kumimoji="1" lang="zh-CN" altLang="en-US" sz="2000" b="0" dirty="0">
                <a:solidFill>
                  <a:srgbClr val="CC3300"/>
                </a:solidFill>
                <a:latin typeface="微软雅黑" panose="020B0503020204020204" pitchFamily="34" charset="-122"/>
                <a:ea typeface="微软雅黑" panose="020B0503020204020204" pitchFamily="34" charset="-122"/>
              </a:rPr>
              <a:t>写1：</a:t>
            </a:r>
            <a:r>
              <a:rPr kumimoji="1" lang="zh-CN" altLang="en-US" sz="2000" b="0" dirty="0">
                <a:solidFill>
                  <a:srgbClr val="0000CC"/>
                </a:solidFill>
                <a:latin typeface="微软雅黑" panose="020B0503020204020204" pitchFamily="34" charset="-122"/>
                <a:ea typeface="微软雅黑" panose="020B0503020204020204" pitchFamily="34" charset="-122"/>
              </a:rPr>
              <a:t>线圈通以正向电流，使呈</a:t>
            </a:r>
            <a:r>
              <a:rPr kumimoji="1" lang="en-US" altLang="zh-CN" sz="2000" b="0" dirty="0">
                <a:solidFill>
                  <a:srgbClr val="0000CC"/>
                </a:solidFill>
                <a:latin typeface="微软雅黑" panose="020B0503020204020204" pitchFamily="34" charset="-122"/>
                <a:ea typeface="微软雅黑" panose="020B0503020204020204" pitchFamily="34" charset="-122"/>
              </a:rPr>
              <a:t>N-S</a:t>
            </a:r>
            <a:r>
              <a:rPr kumimoji="1" lang="zh-CN" altLang="en-US" sz="2000" b="0" dirty="0">
                <a:solidFill>
                  <a:srgbClr val="0000CC"/>
                </a:solidFill>
                <a:latin typeface="微软雅黑" panose="020B0503020204020204" pitchFamily="34" charset="-122"/>
                <a:ea typeface="微软雅黑" panose="020B0503020204020204" pitchFamily="34" charset="-122"/>
              </a:rPr>
              <a:t>状态</a:t>
            </a:r>
          </a:p>
          <a:p>
            <a:pPr lvl="1">
              <a:lnSpc>
                <a:spcPct val="115000"/>
              </a:lnSpc>
              <a:spcBef>
                <a:spcPct val="15000"/>
              </a:spcBef>
            </a:pPr>
            <a:r>
              <a:rPr kumimoji="1" lang="zh-CN" altLang="en-US" sz="2000" b="0" dirty="0">
                <a:solidFill>
                  <a:srgbClr val="CC3300"/>
                </a:solidFill>
                <a:latin typeface="微软雅黑" panose="020B0503020204020204" pitchFamily="34" charset="-122"/>
                <a:ea typeface="微软雅黑" panose="020B0503020204020204" pitchFamily="34" charset="-122"/>
              </a:rPr>
              <a:t>写0：</a:t>
            </a:r>
            <a:r>
              <a:rPr kumimoji="1" lang="zh-CN" altLang="en-US" sz="2000" b="0" dirty="0">
                <a:solidFill>
                  <a:srgbClr val="0000CC"/>
                </a:solidFill>
                <a:latin typeface="微软雅黑" panose="020B0503020204020204" pitchFamily="34" charset="-122"/>
                <a:ea typeface="微软雅黑" panose="020B0503020204020204" pitchFamily="34" charset="-122"/>
              </a:rPr>
              <a:t>线圈通以反向电流，使呈</a:t>
            </a:r>
            <a:r>
              <a:rPr kumimoji="1" lang="en-US" altLang="zh-CN" sz="2000" b="0" dirty="0">
                <a:solidFill>
                  <a:srgbClr val="0000CC"/>
                </a:solidFill>
                <a:latin typeface="微软雅黑" panose="020B0503020204020204" pitchFamily="34" charset="-122"/>
                <a:ea typeface="微软雅黑" panose="020B0503020204020204" pitchFamily="34" charset="-122"/>
              </a:rPr>
              <a:t>S-N</a:t>
            </a:r>
            <a:r>
              <a:rPr kumimoji="1" lang="zh-CN" altLang="en-US" sz="2000" b="0" dirty="0">
                <a:solidFill>
                  <a:srgbClr val="0000CC"/>
                </a:solidFill>
                <a:latin typeface="微软雅黑" panose="020B0503020204020204" pitchFamily="34" charset="-122"/>
                <a:ea typeface="微软雅黑" panose="020B0503020204020204" pitchFamily="34" charset="-122"/>
              </a:rPr>
              <a:t>状态</a:t>
            </a:r>
          </a:p>
          <a:p>
            <a:pPr lvl="1">
              <a:lnSpc>
                <a:spcPct val="115000"/>
              </a:lnSpc>
              <a:spcBef>
                <a:spcPct val="15000"/>
              </a:spcBef>
            </a:pPr>
            <a:r>
              <a:rPr kumimoji="1" lang="zh-CN" altLang="en-US" sz="2000" b="0" dirty="0">
                <a:solidFill>
                  <a:srgbClr val="CC3300"/>
                </a:solidFill>
                <a:latin typeface="微软雅黑" panose="020B0503020204020204" pitchFamily="34" charset="-122"/>
                <a:ea typeface="微软雅黑" panose="020B0503020204020204" pitchFamily="34" charset="-122"/>
              </a:rPr>
              <a:t>读时：</a:t>
            </a:r>
            <a:r>
              <a:rPr kumimoji="1" lang="zh-CN" altLang="en-US" sz="2000" b="0" dirty="0">
                <a:solidFill>
                  <a:srgbClr val="0000CC"/>
                </a:solidFill>
                <a:latin typeface="微软雅黑" panose="020B0503020204020204" pitchFamily="34" charset="-122"/>
                <a:ea typeface="微软雅黑" panose="020B0503020204020204" pitchFamily="34" charset="-122"/>
              </a:rPr>
              <a:t>磁头固定不动，载体运动。因为载体上小的磁化单元外部的磁力线通过磁头铁芯形成闭合回路，在</a:t>
            </a:r>
            <a:r>
              <a:rPr kumimoji="1" lang="zh-CN" altLang="en-US" sz="2000" b="0" dirty="0">
                <a:solidFill>
                  <a:srgbClr val="FC0128"/>
                </a:solidFill>
                <a:latin typeface="微软雅黑" panose="020B0503020204020204" pitchFamily="34" charset="-122"/>
                <a:ea typeface="微软雅黑" panose="020B0503020204020204" pitchFamily="34" charset="-122"/>
              </a:rPr>
              <a:t>铁芯线圈</a:t>
            </a:r>
            <a:r>
              <a:rPr kumimoji="1" lang="zh-CN" altLang="en-US" sz="2000" b="0" dirty="0">
                <a:solidFill>
                  <a:srgbClr val="0000CC"/>
                </a:solidFill>
                <a:latin typeface="微软雅黑" panose="020B0503020204020204" pitchFamily="34" charset="-122"/>
                <a:ea typeface="微软雅黑" panose="020B0503020204020204" pitchFamily="34" charset="-122"/>
              </a:rPr>
              <a:t>两端得到感应电压。根据</a:t>
            </a:r>
            <a:r>
              <a:rPr kumimoji="1" lang="zh-CN" altLang="en-US" sz="2000" b="0" dirty="0">
                <a:solidFill>
                  <a:srgbClr val="FC0128"/>
                </a:solidFill>
                <a:latin typeface="微软雅黑" panose="020B0503020204020204" pitchFamily="34" charset="-122"/>
                <a:ea typeface="微软雅黑" panose="020B0503020204020204" pitchFamily="34" charset="-122"/>
              </a:rPr>
              <a:t>感应电压的不同的极性</a:t>
            </a:r>
            <a:r>
              <a:rPr kumimoji="1" lang="zh-CN" altLang="en-US" sz="2000" b="0" dirty="0">
                <a:solidFill>
                  <a:srgbClr val="0000CC"/>
                </a:solidFill>
                <a:latin typeface="微软雅黑" panose="020B0503020204020204" pitchFamily="34" charset="-122"/>
                <a:ea typeface="微软雅黑" panose="020B0503020204020204" pitchFamily="34" charset="-122"/>
              </a:rPr>
              <a:t>，可确定读出为0或1。</a:t>
            </a:r>
          </a:p>
        </p:txBody>
      </p:sp>
    </p:spTree>
    <p:extLst>
      <p:ext uri="{BB962C8B-B14F-4D97-AF65-F5344CB8AC3E}">
        <p14:creationId xmlns:p14="http://schemas.microsoft.com/office/powerpoint/2010/main" val="1673964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a:t>
            </a:r>
            <a:r>
              <a:rPr lang="zh-CN" altLang="en-US" dirty="0"/>
              <a:t>外部存储设备</a:t>
            </a:r>
          </a:p>
        </p:txBody>
      </p:sp>
      <p:sp>
        <p:nvSpPr>
          <p:cNvPr id="3" name="内容占位符 2"/>
          <p:cNvSpPr>
            <a:spLocks noGrp="1"/>
          </p:cNvSpPr>
          <p:nvPr>
            <p:ph idx="1"/>
          </p:nvPr>
        </p:nvSpPr>
        <p:spPr/>
        <p:txBody>
          <a:bodyPr/>
          <a:lstStyle/>
          <a:p>
            <a:pPr marL="0" indent="0">
              <a:buNone/>
            </a:pPr>
            <a:r>
              <a:rPr lang="en-US" altLang="zh-CN" dirty="0"/>
              <a:t>8.3.1 </a:t>
            </a:r>
            <a:r>
              <a:rPr lang="zh-CN" altLang="en-US" dirty="0"/>
              <a:t>磁表面存储原理</a:t>
            </a: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3264591" y="743531"/>
            <a:ext cx="5641859"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2. </a:t>
            </a:r>
            <a:r>
              <a:rPr lang="zh-CN" altLang="en-US" sz="2200" b="1" dirty="0">
                <a:solidFill>
                  <a:srgbClr val="063DE8"/>
                </a:solidFill>
                <a:latin typeface="微软雅黑" panose="020B0503020204020204" pitchFamily="34" charset="-122"/>
                <a:ea typeface="微软雅黑" panose="020B0503020204020204" pitchFamily="34" charset="-122"/>
              </a:rPr>
              <a:t>磁表面存储器的读写过程</a:t>
            </a:r>
          </a:p>
        </p:txBody>
      </p:sp>
      <p:pic>
        <p:nvPicPr>
          <p:cNvPr id="26" name="Picture 3" descr="磁盘读出过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3" y="1197114"/>
            <a:ext cx="7763352" cy="50401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60743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 </a:t>
            </a:r>
            <a:r>
              <a:rPr lang="zh-CN" altLang="en-US" dirty="0"/>
              <a:t>外部存储设备</a:t>
            </a:r>
          </a:p>
        </p:txBody>
      </p:sp>
      <p:sp>
        <p:nvSpPr>
          <p:cNvPr id="3" name="内容占位符 2"/>
          <p:cNvSpPr>
            <a:spLocks noGrp="1"/>
          </p:cNvSpPr>
          <p:nvPr>
            <p:ph idx="1"/>
          </p:nvPr>
        </p:nvSpPr>
        <p:spPr/>
        <p:txBody>
          <a:bodyPr/>
          <a:lstStyle/>
          <a:p>
            <a:pPr marL="0" indent="0">
              <a:buNone/>
            </a:pPr>
            <a:r>
              <a:rPr lang="en-US" altLang="zh-CN" dirty="0"/>
              <a:t>8.3.1 </a:t>
            </a:r>
            <a:r>
              <a:rPr lang="zh-CN" altLang="en-US" dirty="0"/>
              <a:t>磁表面存储原理</a:t>
            </a: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107504" y="1134199"/>
            <a:ext cx="5641859"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3. </a:t>
            </a:r>
            <a:r>
              <a:rPr lang="zh-CN" altLang="en-US" sz="2200" b="1" dirty="0">
                <a:solidFill>
                  <a:srgbClr val="063DE8"/>
                </a:solidFill>
                <a:latin typeface="微软雅黑" panose="020B0503020204020204" pitchFamily="34" charset="-122"/>
                <a:ea typeface="微软雅黑" panose="020B0503020204020204" pitchFamily="34" charset="-122"/>
              </a:rPr>
              <a:t>磁表面存储器的性能指标</a:t>
            </a:r>
          </a:p>
        </p:txBody>
      </p:sp>
      <p:sp>
        <p:nvSpPr>
          <p:cNvPr id="9" name="矩形 8"/>
          <p:cNvSpPr/>
          <p:nvPr/>
        </p:nvSpPr>
        <p:spPr>
          <a:xfrm>
            <a:off x="179512" y="1555045"/>
            <a:ext cx="8390839" cy="1323439"/>
          </a:xfrm>
          <a:prstGeom prst="rect">
            <a:avLst/>
          </a:prstGeom>
        </p:spPr>
        <p:txBody>
          <a:bodyPr wrap="square">
            <a:spAutoFit/>
          </a:bodyPr>
          <a:lstStyle/>
          <a:p>
            <a:pPr marL="285750" lvl="1" indent="-285750" algn="just">
              <a:spcBef>
                <a:spcPct val="5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记录密度</a:t>
            </a:r>
            <a:endParaRPr lang="en-US" altLang="zh-CN" sz="2000" dirty="0">
              <a:latin typeface="Comic Sans MS" panose="030F0702030302020204" pitchFamily="66" charset="0"/>
              <a:ea typeface="微软雅黑" panose="020B0503020204020204" pitchFamily="34" charset="-122"/>
              <a:cs typeface="Arial" panose="020B0604020202020204" pitchFamily="34" charset="0"/>
            </a:endParaRPr>
          </a:p>
          <a:p>
            <a:pPr marL="742950" lvl="2" indent="-285750" algn="just">
              <a:spcBef>
                <a:spcPct val="5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道密度</a:t>
            </a:r>
            <a:endParaRPr lang="en-US" altLang="zh-CN" sz="2000" dirty="0">
              <a:latin typeface="Comic Sans MS" panose="030F0702030302020204" pitchFamily="66" charset="0"/>
              <a:ea typeface="微软雅黑" panose="020B0503020204020204" pitchFamily="34" charset="-122"/>
              <a:cs typeface="Arial" panose="020B0604020202020204" pitchFamily="34" charset="0"/>
            </a:endParaRPr>
          </a:p>
          <a:p>
            <a:pPr marL="742950" lvl="2" indent="-285750" algn="just">
              <a:spcBef>
                <a:spcPct val="5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位密度</a:t>
            </a:r>
            <a:endParaRPr lang="en-US" altLang="zh-CN" sz="2000" dirty="0">
              <a:latin typeface="Comic Sans MS" panose="030F0702030302020204" pitchFamily="66" charset="0"/>
              <a:ea typeface="微软雅黑" panose="020B0503020204020204" pitchFamily="34" charset="-122"/>
              <a:cs typeface="Arial" panose="020B0604020202020204" pitchFamily="34" charset="0"/>
            </a:endParaRPr>
          </a:p>
        </p:txBody>
      </p:sp>
      <p:grpSp>
        <p:nvGrpSpPr>
          <p:cNvPr id="10" name="Group 4"/>
          <p:cNvGrpSpPr>
            <a:grpSpLocks/>
          </p:cNvGrpSpPr>
          <p:nvPr/>
        </p:nvGrpSpPr>
        <p:grpSpPr bwMode="auto">
          <a:xfrm>
            <a:off x="231987" y="2878484"/>
            <a:ext cx="8675719" cy="3511951"/>
            <a:chOff x="103" y="1331"/>
            <a:chExt cx="4413" cy="1736"/>
          </a:xfrm>
        </p:grpSpPr>
        <p:grpSp>
          <p:nvGrpSpPr>
            <p:cNvPr id="11" name="Group 5"/>
            <p:cNvGrpSpPr>
              <a:grpSpLocks/>
            </p:cNvGrpSpPr>
            <p:nvPr/>
          </p:nvGrpSpPr>
          <p:grpSpPr bwMode="auto">
            <a:xfrm>
              <a:off x="103" y="1398"/>
              <a:ext cx="4296" cy="1669"/>
              <a:chOff x="103" y="1195"/>
              <a:chExt cx="4296" cy="1669"/>
            </a:xfrm>
          </p:grpSpPr>
          <p:pic>
            <p:nvPicPr>
              <p:cNvPr id="20" name="Picture 6" descr="sof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 y="1195"/>
                <a:ext cx="4296" cy="1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7"/>
              <p:cNvSpPr txBox="1">
                <a:spLocks noChangeArrowheads="1"/>
              </p:cNvSpPr>
              <p:nvPr/>
            </p:nvSpPr>
            <p:spPr bwMode="auto">
              <a:xfrm>
                <a:off x="353" y="2654"/>
                <a:ext cx="379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defTabSz="1166813">
                  <a:defRPr sz="1600" b="1">
                    <a:solidFill>
                      <a:schemeClr val="tx1"/>
                    </a:solidFill>
                    <a:latin typeface="Times New Roman" panose="02020603050405020304" pitchFamily="18" charset="0"/>
                  </a:defRPr>
                </a:lvl1pPr>
                <a:lvl2pPr marL="742950" indent="-285750" defTabSz="1166813">
                  <a:defRPr sz="1600" b="1">
                    <a:solidFill>
                      <a:schemeClr val="tx1"/>
                    </a:solidFill>
                    <a:latin typeface="Times New Roman" panose="02020603050405020304" pitchFamily="18" charset="0"/>
                  </a:defRPr>
                </a:lvl2pPr>
                <a:lvl3pPr marL="1143000" indent="-228600" defTabSz="1166813">
                  <a:defRPr sz="1600" b="1">
                    <a:solidFill>
                      <a:schemeClr val="tx1"/>
                    </a:solidFill>
                    <a:latin typeface="Times New Roman" panose="02020603050405020304" pitchFamily="18" charset="0"/>
                  </a:defRPr>
                </a:lvl3pPr>
                <a:lvl4pPr marL="1600200" indent="-228600" defTabSz="1166813">
                  <a:defRPr sz="1600" b="1">
                    <a:solidFill>
                      <a:schemeClr val="tx1"/>
                    </a:solidFill>
                    <a:latin typeface="Times New Roman" panose="02020603050405020304" pitchFamily="18" charset="0"/>
                  </a:defRPr>
                </a:lvl4pPr>
                <a:lvl5pPr marL="2057400" indent="-228600" defTabSz="1166813">
                  <a:defRPr sz="1600" b="1">
                    <a:solidFill>
                      <a:schemeClr val="tx1"/>
                    </a:solidFill>
                    <a:latin typeface="Times New Roman" panose="02020603050405020304" pitchFamily="18" charset="0"/>
                  </a:defRPr>
                </a:lvl5pPr>
                <a:lvl6pPr marL="2514600" indent="-228600" defTabSz="1166813"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defTabSz="1166813"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defTabSz="1166813"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defTabSz="1166813"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1166813" eaLnBrk="0" fontAlgn="t" latinLnBrk="0" hangingPunct="0">
                  <a:lnSpc>
                    <a:spcPct val="100000"/>
                  </a:lnSpc>
                  <a:spcBef>
                    <a:spcPct val="50000"/>
                  </a:spcBef>
                  <a:spcAft>
                    <a:spcPts val="0"/>
                  </a:spcAft>
                  <a:buClrTx/>
                  <a:buSzTx/>
                  <a:buFontTx/>
                  <a:buNone/>
                  <a:tabLst/>
                  <a:defRPr/>
                </a:pPr>
                <a:r>
                  <a:rPr kumimoji="1" lang="zh-CN" altLang="en-US" sz="2000" b="1" i="0" u="none" strike="noStrike" kern="0" cap="none" spc="0" normalizeH="0" baseline="0" noProof="0" dirty="0">
                    <a:ln>
                      <a:noFill/>
                    </a:ln>
                    <a:solidFill>
                      <a:srgbClr val="00DFCA"/>
                    </a:solidFill>
                    <a:effectLst/>
                    <a:uLnTx/>
                    <a:uFillTx/>
                    <a:ea typeface="宋体" panose="02010600030101010101" pitchFamily="2" charset="-122"/>
                  </a:rPr>
                  <a:t>  </a:t>
                </a:r>
                <a:r>
                  <a:rPr kumimoji="1" lang="zh-CN" altLang="en-US" sz="2000" b="1" i="0" u="none" strike="noStrike" kern="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rPr>
                  <a:t>低密度存储示意图                                       高密度存储示意图</a:t>
                </a:r>
              </a:p>
            </p:txBody>
          </p:sp>
          <p:sp>
            <p:nvSpPr>
              <p:cNvPr id="22" name="Rectangle 8"/>
              <p:cNvSpPr>
                <a:spLocks noChangeArrowheads="1"/>
              </p:cNvSpPr>
              <p:nvPr/>
            </p:nvSpPr>
            <p:spPr bwMode="auto">
              <a:xfrm>
                <a:off x="149" y="1762"/>
                <a:ext cx="295" cy="521"/>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 name="Rectangle 9"/>
              <p:cNvSpPr>
                <a:spLocks noChangeArrowheads="1"/>
              </p:cNvSpPr>
              <p:nvPr/>
            </p:nvSpPr>
            <p:spPr bwMode="auto">
              <a:xfrm>
                <a:off x="2326" y="1739"/>
                <a:ext cx="295" cy="521"/>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2" name="Rectangle 10"/>
            <p:cNvSpPr>
              <a:spLocks noChangeArrowheads="1"/>
            </p:cNvSpPr>
            <p:nvPr/>
          </p:nvSpPr>
          <p:spPr bwMode="auto">
            <a:xfrm>
              <a:off x="1827" y="1694"/>
              <a:ext cx="386" cy="204"/>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 name="Rectangle 11"/>
            <p:cNvSpPr>
              <a:spLocks noChangeArrowheads="1"/>
            </p:cNvSpPr>
            <p:nvPr/>
          </p:nvSpPr>
          <p:spPr bwMode="auto">
            <a:xfrm>
              <a:off x="4004" y="1671"/>
              <a:ext cx="386" cy="204"/>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4" name="Rectangle 12"/>
            <p:cNvSpPr>
              <a:spLocks noChangeArrowheads="1"/>
            </p:cNvSpPr>
            <p:nvPr/>
          </p:nvSpPr>
          <p:spPr bwMode="auto">
            <a:xfrm>
              <a:off x="1033" y="1421"/>
              <a:ext cx="817" cy="91"/>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6623" tIns="58311" rIns="116623" bIns="58311"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1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5" name="Rectangle 13"/>
            <p:cNvSpPr>
              <a:spLocks noChangeArrowheads="1"/>
            </p:cNvSpPr>
            <p:nvPr/>
          </p:nvSpPr>
          <p:spPr bwMode="auto">
            <a:xfrm>
              <a:off x="3233" y="1398"/>
              <a:ext cx="817" cy="91"/>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6623" tIns="58311" rIns="116623" bIns="58311"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1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6" name="Text Box 14"/>
            <p:cNvSpPr txBox="1">
              <a:spLocks noChangeArrowheads="1"/>
            </p:cNvSpPr>
            <p:nvPr/>
          </p:nvSpPr>
          <p:spPr bwMode="auto">
            <a:xfrm>
              <a:off x="1758" y="1716"/>
              <a:ext cx="54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800" b="1"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rPr>
                <a:t>位密度</a:t>
              </a:r>
            </a:p>
          </p:txBody>
        </p:sp>
        <p:sp>
          <p:nvSpPr>
            <p:cNvPr id="17" name="Text Box 15"/>
            <p:cNvSpPr txBox="1">
              <a:spLocks noChangeArrowheads="1"/>
            </p:cNvSpPr>
            <p:nvPr/>
          </p:nvSpPr>
          <p:spPr bwMode="auto">
            <a:xfrm>
              <a:off x="1032" y="1353"/>
              <a:ext cx="545" cy="194"/>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800" b="1"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rPr>
                <a:t>道密度</a:t>
              </a:r>
            </a:p>
          </p:txBody>
        </p:sp>
        <p:sp>
          <p:nvSpPr>
            <p:cNvPr id="18" name="Text Box 16"/>
            <p:cNvSpPr txBox="1">
              <a:spLocks noChangeArrowheads="1"/>
            </p:cNvSpPr>
            <p:nvPr/>
          </p:nvSpPr>
          <p:spPr bwMode="auto">
            <a:xfrm>
              <a:off x="3971" y="1694"/>
              <a:ext cx="54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6623" tIns="58311" rIns="116623" bIns="58311">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800" b="1"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rPr>
                <a:t>位密度</a:t>
              </a:r>
            </a:p>
          </p:txBody>
        </p:sp>
        <p:sp>
          <p:nvSpPr>
            <p:cNvPr id="19" name="Text Box 17"/>
            <p:cNvSpPr txBox="1">
              <a:spLocks noChangeArrowheads="1"/>
            </p:cNvSpPr>
            <p:nvPr/>
          </p:nvSpPr>
          <p:spPr bwMode="auto">
            <a:xfrm>
              <a:off x="3245" y="1331"/>
              <a:ext cx="54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800" b="1" i="0" u="none" strike="noStrike" kern="0" cap="none" spc="0" normalizeH="0" baseline="0" noProof="0" dirty="0">
                  <a:ln>
                    <a:noFill/>
                  </a:ln>
                  <a:solidFill>
                    <a:srgbClr val="0000FF"/>
                  </a:solidFill>
                  <a:effectLst/>
                  <a:uLnTx/>
                  <a:uFillTx/>
                  <a:latin typeface="Arial" panose="020B0604020202020204" pitchFamily="34" charset="0"/>
                  <a:ea typeface="宋体" panose="02010600030101010101" pitchFamily="2" charset="-122"/>
                </a:rPr>
                <a:t>道密度</a:t>
              </a:r>
            </a:p>
          </p:txBody>
        </p:sp>
      </p:grpSp>
    </p:spTree>
    <p:extLst>
      <p:ext uri="{BB962C8B-B14F-4D97-AF65-F5344CB8AC3E}">
        <p14:creationId xmlns:p14="http://schemas.microsoft.com/office/powerpoint/2010/main" val="1593769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 </a:t>
            </a:r>
            <a:r>
              <a:rPr lang="zh-CN" altLang="en-US" dirty="0"/>
              <a:t>外部存储设备</a:t>
            </a:r>
          </a:p>
        </p:txBody>
      </p:sp>
      <p:sp>
        <p:nvSpPr>
          <p:cNvPr id="3" name="内容占位符 2"/>
          <p:cNvSpPr>
            <a:spLocks noGrp="1"/>
          </p:cNvSpPr>
          <p:nvPr>
            <p:ph idx="1"/>
          </p:nvPr>
        </p:nvSpPr>
        <p:spPr/>
        <p:txBody>
          <a:bodyPr/>
          <a:lstStyle/>
          <a:p>
            <a:pPr marL="0" indent="0">
              <a:buNone/>
            </a:pPr>
            <a:r>
              <a:rPr lang="en-US" altLang="zh-CN" dirty="0"/>
              <a:t>8.3.1 </a:t>
            </a:r>
            <a:r>
              <a:rPr lang="zh-CN" altLang="en-US" dirty="0"/>
              <a:t>磁表面存储原理</a:t>
            </a: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107504" y="1134199"/>
            <a:ext cx="5641859"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3. </a:t>
            </a:r>
            <a:r>
              <a:rPr lang="zh-CN" altLang="en-US" sz="2200" b="1" dirty="0">
                <a:solidFill>
                  <a:srgbClr val="063DE8"/>
                </a:solidFill>
                <a:latin typeface="微软雅黑" panose="020B0503020204020204" pitchFamily="34" charset="-122"/>
                <a:ea typeface="微软雅黑" panose="020B0503020204020204" pitchFamily="34" charset="-122"/>
              </a:rPr>
              <a:t>磁表面存储器的性能指标</a:t>
            </a:r>
          </a:p>
        </p:txBody>
      </p:sp>
      <p:sp>
        <p:nvSpPr>
          <p:cNvPr id="9" name="矩形 8"/>
          <p:cNvSpPr/>
          <p:nvPr/>
        </p:nvSpPr>
        <p:spPr>
          <a:xfrm>
            <a:off x="179512" y="1555045"/>
            <a:ext cx="8390839" cy="3631763"/>
          </a:xfrm>
          <a:prstGeom prst="rect">
            <a:avLst/>
          </a:prstGeom>
        </p:spPr>
        <p:txBody>
          <a:bodyPr wrap="square">
            <a:spAutoFit/>
          </a:bodyPr>
          <a:lstStyle/>
          <a:p>
            <a:pPr marL="285750" lvl="1" indent="-285750" algn="just">
              <a:spcBef>
                <a:spcPct val="5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记录密度</a:t>
            </a:r>
            <a:endParaRPr lang="en-US" altLang="zh-CN" sz="2000" dirty="0">
              <a:latin typeface="Comic Sans MS" panose="030F0702030302020204" pitchFamily="66" charset="0"/>
              <a:ea typeface="微软雅黑" panose="020B0503020204020204" pitchFamily="34" charset="-122"/>
              <a:cs typeface="Arial" panose="020B0604020202020204" pitchFamily="34" charset="0"/>
            </a:endParaRPr>
          </a:p>
          <a:p>
            <a:pPr marL="742950" lvl="2" indent="-285750" algn="just">
              <a:spcBef>
                <a:spcPct val="5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道密度</a:t>
            </a:r>
            <a:endParaRPr lang="en-US" altLang="zh-CN" sz="2000" dirty="0">
              <a:latin typeface="Comic Sans MS" panose="030F0702030302020204" pitchFamily="66" charset="0"/>
              <a:ea typeface="微软雅黑" panose="020B0503020204020204" pitchFamily="34" charset="-122"/>
              <a:cs typeface="Arial" panose="020B0604020202020204" pitchFamily="34" charset="0"/>
            </a:endParaRPr>
          </a:p>
          <a:p>
            <a:pPr marL="742950" lvl="2" indent="-285750" algn="just">
              <a:spcBef>
                <a:spcPct val="5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位密度</a:t>
            </a:r>
            <a:endParaRPr lang="en-US" altLang="zh-CN" sz="2000" dirty="0">
              <a:latin typeface="Comic Sans MS" panose="030F0702030302020204" pitchFamily="66" charset="0"/>
              <a:ea typeface="微软雅黑" panose="020B0503020204020204" pitchFamily="34" charset="-122"/>
              <a:cs typeface="Arial" panose="020B0604020202020204" pitchFamily="34" charset="0"/>
            </a:endParaRPr>
          </a:p>
          <a:p>
            <a:pPr marL="285750" lvl="1" indent="-285750" algn="just">
              <a:spcBef>
                <a:spcPct val="5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存储容量</a:t>
            </a:r>
            <a:endParaRPr lang="en-US" altLang="zh-CN" sz="2000" dirty="0">
              <a:latin typeface="Comic Sans MS" panose="030F0702030302020204" pitchFamily="66" charset="0"/>
              <a:ea typeface="微软雅黑" panose="020B0503020204020204" pitchFamily="34" charset="-122"/>
              <a:cs typeface="Arial" panose="020B0604020202020204" pitchFamily="34" charset="0"/>
            </a:endParaRPr>
          </a:p>
          <a:p>
            <a:pPr marL="285750" lvl="1" indent="-285750" algn="just">
              <a:spcBef>
                <a:spcPct val="5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平均存取时间（</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average access time</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a:t>
            </a:r>
            <a:endParaRPr lang="en-US" altLang="zh-CN" sz="2000" dirty="0">
              <a:latin typeface="Comic Sans MS" panose="030F0702030302020204" pitchFamily="66" charset="0"/>
              <a:ea typeface="微软雅黑" panose="020B0503020204020204" pitchFamily="34" charset="-122"/>
              <a:cs typeface="Arial" panose="020B0604020202020204" pitchFamily="34" charset="0"/>
            </a:endParaRPr>
          </a:p>
          <a:p>
            <a:pPr marL="285750" lvl="1" indent="-285750" algn="just">
              <a:spcBef>
                <a:spcPct val="5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数据传输速率</a:t>
            </a:r>
            <a:endParaRPr lang="en-US" altLang="zh-CN" sz="2000" dirty="0">
              <a:latin typeface="Comic Sans MS" panose="030F0702030302020204" pitchFamily="66" charset="0"/>
              <a:ea typeface="微软雅黑" panose="020B0503020204020204" pitchFamily="34" charset="-122"/>
              <a:cs typeface="Arial" panose="020B0604020202020204" pitchFamily="34" charset="0"/>
            </a:endParaRPr>
          </a:p>
          <a:p>
            <a:pPr marL="742950" lvl="2" indent="-285750" algn="just">
              <a:spcBef>
                <a:spcPct val="5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内部传输速率</a:t>
            </a:r>
            <a:endParaRPr lang="en-US" altLang="zh-CN" sz="2000" dirty="0">
              <a:latin typeface="Comic Sans MS" panose="030F0702030302020204" pitchFamily="66" charset="0"/>
              <a:ea typeface="微软雅黑" panose="020B0503020204020204" pitchFamily="34" charset="-122"/>
              <a:cs typeface="Arial" panose="020B0604020202020204" pitchFamily="34" charset="0"/>
            </a:endParaRPr>
          </a:p>
          <a:p>
            <a:pPr marL="742950" lvl="2" indent="-285750" algn="just">
              <a:spcBef>
                <a:spcPct val="500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外部传输速率</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突发数据传输速率</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接口传输速率</a:t>
            </a:r>
            <a:endParaRPr lang="en-US" altLang="zh-CN" sz="2000" dirty="0">
              <a:latin typeface="Comic Sans MS" panose="030F0702030302020204" pitchFamily="66"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51369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a:t>
            </a:r>
            <a:r>
              <a:rPr lang="zh-CN" altLang="en-US" dirty="0"/>
              <a:t>外部存储设备</a:t>
            </a:r>
          </a:p>
        </p:txBody>
      </p:sp>
      <p:sp>
        <p:nvSpPr>
          <p:cNvPr id="3" name="内容占位符 2"/>
          <p:cNvSpPr>
            <a:spLocks noGrp="1"/>
          </p:cNvSpPr>
          <p:nvPr>
            <p:ph idx="1"/>
          </p:nvPr>
        </p:nvSpPr>
        <p:spPr/>
        <p:txBody>
          <a:bodyPr/>
          <a:lstStyle/>
          <a:p>
            <a:pPr marL="0" indent="0">
              <a:buNone/>
            </a:pPr>
            <a:r>
              <a:rPr lang="en-US" altLang="zh-CN" dirty="0"/>
              <a:t>8.3.1 </a:t>
            </a:r>
            <a:r>
              <a:rPr lang="zh-CN" altLang="en-US" dirty="0"/>
              <a:t>磁表面存储原理</a:t>
            </a: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3295989" y="747704"/>
            <a:ext cx="5641859"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4. </a:t>
            </a:r>
            <a:r>
              <a:rPr lang="zh-CN" altLang="en-US" sz="2200" b="1" dirty="0">
                <a:solidFill>
                  <a:srgbClr val="063DE8"/>
                </a:solidFill>
                <a:latin typeface="微软雅黑" panose="020B0503020204020204" pitchFamily="34" charset="-122"/>
                <a:ea typeface="微软雅黑" panose="020B0503020204020204" pitchFamily="34" charset="-122"/>
              </a:rPr>
              <a:t>数据记录方式</a:t>
            </a:r>
          </a:p>
        </p:txBody>
      </p:sp>
      <p:sp>
        <p:nvSpPr>
          <p:cNvPr id="9" name="矩形 8"/>
          <p:cNvSpPr/>
          <p:nvPr/>
        </p:nvSpPr>
        <p:spPr>
          <a:xfrm>
            <a:off x="179512" y="1178591"/>
            <a:ext cx="8390839" cy="4985980"/>
          </a:xfrm>
          <a:prstGeom prst="rect">
            <a:avLst/>
          </a:prstGeom>
        </p:spPr>
        <p:txBody>
          <a:bodyPr wrap="square">
            <a:spAutoFit/>
          </a:bodyPr>
          <a:lstStyle/>
          <a:p>
            <a:pPr marL="285750" lvl="1" indent="-285750" algn="just">
              <a:spcBef>
                <a:spcPts val="6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对数字信息按一定的规律进行编码，变成相应的写电流序列，通过磁头造成磁层表面上的磁化翻转单元，从而把信息写到磁表面的方式</a:t>
            </a:r>
          </a:p>
          <a:p>
            <a:pPr marL="285750" lvl="1" indent="-285750" algn="just">
              <a:spcBef>
                <a:spcPts val="600"/>
              </a:spcBef>
              <a:buFont typeface="Wingdings" panose="05000000000000000000" pitchFamily="2" charset="2"/>
              <a:buChar char="Ø"/>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数据记录方式按照写电流波形的极性、频率和相位的不同有：</a:t>
            </a:r>
          </a:p>
          <a:p>
            <a:pPr marL="800100" lvl="2" indent="-342900" algn="just">
              <a:spcBef>
                <a:spcPts val="600"/>
              </a:spcBef>
              <a:buFont typeface="Wingdings" panose="05000000000000000000" pitchFamily="2" charset="2"/>
              <a:buChar char="ü"/>
            </a:pPr>
            <a:r>
              <a:rPr lang="zh-CN" altLang="en-US" sz="1900" dirty="0">
                <a:latin typeface="Comic Sans MS" panose="030F0702030302020204" pitchFamily="66" charset="0"/>
                <a:ea typeface="微软雅黑" panose="020B0503020204020204" pitchFamily="34" charset="-122"/>
                <a:cs typeface="Arial" panose="020B0604020202020204" pitchFamily="34" charset="0"/>
              </a:rPr>
              <a:t>归零制（</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RZ</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）：写</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1</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用正脉冲，写</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0</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用负脉冲，一位信息写完后，电流总回到零，又叫双向归零制或典型归零制</a:t>
            </a:r>
          </a:p>
          <a:p>
            <a:pPr marL="800100" lvl="2" indent="-342900" algn="just">
              <a:spcBef>
                <a:spcPts val="600"/>
              </a:spcBef>
              <a:buFont typeface="Wingdings" panose="05000000000000000000" pitchFamily="2" charset="2"/>
              <a:buChar char="ü"/>
            </a:pPr>
            <a:r>
              <a:rPr lang="zh-CN" altLang="en-US" sz="1900" dirty="0">
                <a:latin typeface="Comic Sans MS" panose="030F0702030302020204" pitchFamily="66" charset="0"/>
                <a:ea typeface="微软雅黑" panose="020B0503020204020204" pitchFamily="34" charset="-122"/>
                <a:cs typeface="Arial" panose="020B0604020202020204" pitchFamily="34" charset="0"/>
              </a:rPr>
              <a:t>不归零</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1</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制（</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NRZ-1</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）：写电流只在写</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1</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时改变方向，写</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0</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时写电流不变，故又称为“见</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1</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就翻”不归零制。各信息位间也无“间隙”，记录密度较高。存</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1</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才能读出信号，存</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0</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无读出信号，故无自同步能力</a:t>
            </a:r>
          </a:p>
          <a:p>
            <a:pPr marL="800100" lvl="2" indent="-342900" algn="just">
              <a:spcBef>
                <a:spcPts val="600"/>
              </a:spcBef>
              <a:buFont typeface="Wingdings" panose="05000000000000000000" pitchFamily="2" charset="2"/>
              <a:buChar char="ü"/>
            </a:pPr>
            <a:r>
              <a:rPr lang="zh-CN" altLang="en-US" sz="1900" dirty="0">
                <a:latin typeface="Comic Sans MS" panose="030F0702030302020204" pitchFamily="66" charset="0"/>
                <a:ea typeface="微软雅黑" panose="020B0503020204020204" pitchFamily="34" charset="-122"/>
                <a:cs typeface="Arial" panose="020B0604020202020204" pitchFamily="34" charset="0"/>
              </a:rPr>
              <a:t>调相制（</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PM</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）：利用写电流相位的不同实现写</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1</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和写</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0</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，写</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0</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时，先正后负，写</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1</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时，先负后正。无论写</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1</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还是写</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0</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，在一个位信息期间，写电流相位至少有一次改变</a:t>
            </a:r>
          </a:p>
          <a:p>
            <a:pPr marL="800100" lvl="2" indent="-342900" algn="just">
              <a:spcBef>
                <a:spcPts val="600"/>
              </a:spcBef>
              <a:buFont typeface="Wingdings" panose="05000000000000000000" pitchFamily="2" charset="2"/>
              <a:buChar char="ü"/>
            </a:pPr>
            <a:r>
              <a:rPr lang="zh-CN" altLang="en-US" sz="1900" dirty="0">
                <a:latin typeface="Comic Sans MS" panose="030F0702030302020204" pitchFamily="66" charset="0"/>
                <a:ea typeface="微软雅黑" panose="020B0503020204020204" pitchFamily="34" charset="-122"/>
                <a:cs typeface="Arial" panose="020B0604020202020204" pitchFamily="34" charset="0"/>
              </a:rPr>
              <a:t>调频制（</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FM</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）：写</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0</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和</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1</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时，写电流频率不相同。写</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1</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翻转</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2</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次（在位单元的前沿和数据位中央各一次），写</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0</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翻转</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1</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次（在位单元的前沿）</a:t>
            </a:r>
          </a:p>
          <a:p>
            <a:pPr marL="800100" lvl="2" indent="-342900" algn="just">
              <a:spcBef>
                <a:spcPts val="600"/>
              </a:spcBef>
              <a:buFont typeface="Wingdings" panose="05000000000000000000" pitchFamily="2" charset="2"/>
              <a:buChar char="ü"/>
            </a:pPr>
            <a:r>
              <a:rPr lang="zh-CN" altLang="en-US" sz="1900" dirty="0">
                <a:latin typeface="Comic Sans MS" panose="030F0702030302020204" pitchFamily="66" charset="0"/>
                <a:ea typeface="微软雅黑" panose="020B0503020204020204" pitchFamily="34" charset="-122"/>
                <a:cs typeface="Arial" panose="020B0604020202020204" pitchFamily="34" charset="0"/>
              </a:rPr>
              <a:t>改进调频制（</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MFM</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）：逢</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1</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在位中央翻转一次；独立一个</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0</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不翻转；两个</a:t>
            </a:r>
            <a:r>
              <a:rPr lang="en-US" altLang="zh-CN" sz="1900" dirty="0">
                <a:latin typeface="Comic Sans MS" panose="030F0702030302020204" pitchFamily="66" charset="0"/>
                <a:ea typeface="微软雅黑" panose="020B0503020204020204" pitchFamily="34" charset="-122"/>
                <a:cs typeface="Arial" panose="020B0604020202020204" pitchFamily="34" charset="0"/>
              </a:rPr>
              <a:t>0</a:t>
            </a:r>
            <a:r>
              <a:rPr lang="zh-CN" altLang="en-US" sz="1900" dirty="0">
                <a:latin typeface="Comic Sans MS" panose="030F0702030302020204" pitchFamily="66" charset="0"/>
                <a:ea typeface="微软雅黑" panose="020B0503020204020204" pitchFamily="34" charset="-122"/>
                <a:cs typeface="Arial" panose="020B0604020202020204" pitchFamily="34" charset="0"/>
              </a:rPr>
              <a:t>在位之间翻转一次</a:t>
            </a:r>
          </a:p>
        </p:txBody>
      </p:sp>
    </p:spTree>
    <p:extLst>
      <p:ext uri="{BB962C8B-B14F-4D97-AF65-F5344CB8AC3E}">
        <p14:creationId xmlns:p14="http://schemas.microsoft.com/office/powerpoint/2010/main" val="1908465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a:t>
            </a:r>
            <a:r>
              <a:rPr lang="zh-CN" altLang="en-US" dirty="0"/>
              <a:t>外部存储设备</a:t>
            </a:r>
          </a:p>
        </p:txBody>
      </p:sp>
      <p:sp>
        <p:nvSpPr>
          <p:cNvPr id="3" name="内容占位符 2"/>
          <p:cNvSpPr>
            <a:spLocks noGrp="1"/>
          </p:cNvSpPr>
          <p:nvPr>
            <p:ph idx="1"/>
          </p:nvPr>
        </p:nvSpPr>
        <p:spPr/>
        <p:txBody>
          <a:bodyPr/>
          <a:lstStyle/>
          <a:p>
            <a:pPr marL="0" indent="0">
              <a:buNone/>
            </a:pPr>
            <a:r>
              <a:rPr lang="en-US" altLang="zh-CN" dirty="0"/>
              <a:t>8.3.2 </a:t>
            </a:r>
            <a:r>
              <a:rPr lang="zh-CN" altLang="en-US" dirty="0"/>
              <a:t>硬盘存储器</a:t>
            </a:r>
          </a:p>
        </p:txBody>
      </p:sp>
      <p:sp>
        <p:nvSpPr>
          <p:cNvPr id="4" name="页脚占位符 3"/>
          <p:cNvSpPr>
            <a:spLocks noGrp="1"/>
          </p:cNvSpPr>
          <p:nvPr>
            <p:ph type="ftr" sz="quarter" idx="11"/>
          </p:nvPr>
        </p:nvSpPr>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107504" y="1134199"/>
            <a:ext cx="5641859"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1. </a:t>
            </a:r>
            <a:r>
              <a:rPr lang="zh-CN" altLang="en-US" sz="2200" b="1" dirty="0">
                <a:solidFill>
                  <a:srgbClr val="063DE8"/>
                </a:solidFill>
                <a:latin typeface="微软雅黑" panose="020B0503020204020204" pitchFamily="34" charset="-122"/>
                <a:ea typeface="微软雅黑" panose="020B0503020204020204" pitchFamily="34" charset="-122"/>
              </a:rPr>
              <a:t>硬盘存储器的逻辑结构</a:t>
            </a:r>
          </a:p>
        </p:txBody>
      </p:sp>
      <p:sp>
        <p:nvSpPr>
          <p:cNvPr id="15" name="Rectangle 3"/>
          <p:cNvSpPr txBox="1">
            <a:spLocks noChangeArrowheads="1"/>
          </p:cNvSpPr>
          <p:nvPr/>
        </p:nvSpPr>
        <p:spPr bwMode="auto">
          <a:xfrm>
            <a:off x="87327" y="1606652"/>
            <a:ext cx="8923337" cy="34065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zh-CN" altLang="en-US" sz="2000" dirty="0">
                <a:cs typeface="Arial" panose="020B0604020202020204" pitchFamily="34" charset="0"/>
              </a:rPr>
              <a:t>硬盘存储器的基本组成</a:t>
            </a:r>
          </a:p>
          <a:p>
            <a:pPr lvl="1" algn="just"/>
            <a:r>
              <a:rPr lang="zh-CN" altLang="en-US" dirty="0">
                <a:latin typeface="Comic Sans MS" panose="030F0702030302020204" pitchFamily="66" charset="0"/>
                <a:cs typeface="Arial" panose="020B0604020202020204" pitchFamily="34" charset="0"/>
              </a:rPr>
              <a:t>磁记录介质：用来保存信息</a:t>
            </a:r>
          </a:p>
          <a:p>
            <a:pPr lvl="1" algn="just"/>
            <a:r>
              <a:rPr lang="zh-CN" altLang="en-US" dirty="0">
                <a:latin typeface="Comic Sans MS" panose="030F0702030302020204" pitchFamily="66" charset="0"/>
                <a:cs typeface="Arial" panose="020B0604020202020204" pitchFamily="34" charset="0"/>
              </a:rPr>
              <a:t>硬盘驱动器：包括读写电路、读\写转换开关、读写磁头与磁头定位伺服系统等</a:t>
            </a:r>
          </a:p>
          <a:p>
            <a:pPr lvl="1" algn="just"/>
            <a:r>
              <a:rPr lang="zh-CN" altLang="en-US" dirty="0">
                <a:latin typeface="Comic Sans MS" panose="030F0702030302020204" pitchFamily="66" charset="0"/>
                <a:cs typeface="Arial" panose="020B0604020202020204" pitchFamily="34" charset="0"/>
              </a:rPr>
              <a:t>硬盘控制器：包括控制逻辑、时序电路、“并→串”转换和“串→并”转换电路等。（用于连接主机与硬盘驱动器）</a:t>
            </a:r>
          </a:p>
        </p:txBody>
      </p:sp>
    </p:spTree>
    <p:extLst>
      <p:ext uri="{BB962C8B-B14F-4D97-AF65-F5344CB8AC3E}">
        <p14:creationId xmlns:p14="http://schemas.microsoft.com/office/powerpoint/2010/main" val="277209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linds(horizontal)">
                                      <p:cBhvr>
                                        <p:cTn id="7" dur="500"/>
                                        <p:tgtEl>
                                          <p:spTgt spid="15">
                                            <p:txEl>
                                              <p:pRg st="1" end="1"/>
                                            </p:txEl>
                                          </p:spTgt>
                                        </p:tgtEl>
                                      </p:cBhvr>
                                    </p:animEffect>
                                  </p:childTnLst>
                                  <p:subTnLst>
                                    <p:animClr clrSpc="rgb" dir="cw">
                                      <p:cBhvr override="childStyle">
                                        <p:cTn dur="1" fill="hold" display="0" masterRel="nextClick" afterEffect="1"/>
                                        <p:tgtEl>
                                          <p:spTgt spid="15">
                                            <p:txEl>
                                              <p:pRg st="1" end="1"/>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blinds(horizontal)">
                                      <p:cBhvr>
                                        <p:cTn id="12" dur="500"/>
                                        <p:tgtEl>
                                          <p:spTgt spid="15">
                                            <p:txEl>
                                              <p:pRg st="2" end="2"/>
                                            </p:txEl>
                                          </p:spTgt>
                                        </p:tgtEl>
                                      </p:cBhvr>
                                    </p:animEffect>
                                  </p:childTnLst>
                                  <p:subTnLst>
                                    <p:animClr clrSpc="rgb" dir="cw">
                                      <p:cBhvr override="childStyle">
                                        <p:cTn dur="1" fill="hold" display="0" masterRel="nextClick" afterEffect="1"/>
                                        <p:tgtEl>
                                          <p:spTgt spid="15">
                                            <p:txEl>
                                              <p:pRg st="2" end="2"/>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xEl>
                                              <p:pRg st="3" end="3"/>
                                            </p:txEl>
                                          </p:spTgt>
                                        </p:tgtEl>
                                        <p:attrNameLst>
                                          <p:attrName>style.visibility</p:attrName>
                                        </p:attrNameLst>
                                      </p:cBhvr>
                                      <p:to>
                                        <p:strVal val="visible"/>
                                      </p:to>
                                    </p:set>
                                    <p:animEffect transition="in" filter="blinds(horizontal)">
                                      <p:cBhvr>
                                        <p:cTn id="17" dur="500"/>
                                        <p:tgtEl>
                                          <p:spTgt spid="15">
                                            <p:txEl>
                                              <p:pRg st="3" end="3"/>
                                            </p:txEl>
                                          </p:spTgt>
                                        </p:tgtEl>
                                      </p:cBhvr>
                                    </p:animEffect>
                                  </p:childTnLst>
                                  <p:subTnLst>
                                    <p:animClr clrSpc="rgb" dir="cw">
                                      <p:cBhvr override="childStyle">
                                        <p:cTn dur="1" fill="hold" display="0" masterRel="nextClick" afterEffect="1"/>
                                        <p:tgtEl>
                                          <p:spTgt spid="15">
                                            <p:txEl>
                                              <p:pRg st="3" end="3"/>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1</a:t>
            </a:r>
            <a:endParaRPr lang="zh-CN" altLang="en-US" dirty="0"/>
          </a:p>
        </p:txBody>
      </p:sp>
      <p:sp>
        <p:nvSpPr>
          <p:cNvPr id="3" name="内容占位符 2"/>
          <p:cNvSpPr>
            <a:spLocks noGrp="1"/>
          </p:cNvSpPr>
          <p:nvPr>
            <p:ph idx="1"/>
          </p:nvPr>
        </p:nvSpPr>
        <p:spPr/>
        <p:txBody>
          <a:bodyPr/>
          <a:lstStyle/>
          <a:p>
            <a:pPr marL="0" indent="0">
              <a:buNone/>
            </a:pPr>
            <a:r>
              <a:rPr lang="en-US" altLang="zh-CN" dirty="0"/>
              <a:t>1.</a:t>
            </a:r>
            <a:r>
              <a:rPr lang="zh-CN" altLang="en-US" dirty="0"/>
              <a:t>假定一个</a:t>
            </a:r>
            <a:r>
              <a:rPr lang="en-US" altLang="zh-CN" dirty="0"/>
              <a:t>32</a:t>
            </a:r>
            <a:r>
              <a:rPr lang="zh-CN" altLang="en-US" dirty="0"/>
              <a:t>位的处理器连接了一个</a:t>
            </a:r>
            <a:r>
              <a:rPr lang="en-US" altLang="zh-CN" dirty="0"/>
              <a:t>32</a:t>
            </a:r>
            <a:r>
              <a:rPr lang="zh-CN" altLang="en-US" dirty="0"/>
              <a:t>位宽的处理器总线，总线时钟频率为</a:t>
            </a:r>
            <a:r>
              <a:rPr lang="en-US" altLang="zh-CN" dirty="0"/>
              <a:t>400MHz</a:t>
            </a:r>
            <a:r>
              <a:rPr lang="zh-CN" altLang="en-US" dirty="0"/>
              <a:t>，支持多种总线事务类型。其中，最短的总线事务类型是存储器读事务，需要</a:t>
            </a:r>
            <a:r>
              <a:rPr lang="en-US" altLang="zh-CN" dirty="0"/>
              <a:t>4</a:t>
            </a:r>
            <a:r>
              <a:rPr lang="zh-CN" altLang="en-US" dirty="0"/>
              <a:t>个时钟周期完成，第</a:t>
            </a:r>
            <a:r>
              <a:rPr lang="en-US" altLang="zh-CN" dirty="0"/>
              <a:t>1</a:t>
            </a:r>
            <a:r>
              <a:rPr lang="zh-CN" altLang="en-US" dirty="0"/>
              <a:t>个时钟周期送地址和读命令，第</a:t>
            </a:r>
            <a:r>
              <a:rPr lang="en-US" altLang="zh-CN" dirty="0"/>
              <a:t>4</a:t>
            </a:r>
            <a:r>
              <a:rPr lang="zh-CN" altLang="en-US" dirty="0"/>
              <a:t>个时钟周期取数；最长的总线事务类型是突发传送</a:t>
            </a:r>
            <a:r>
              <a:rPr lang="en-US" altLang="zh-CN" dirty="0"/>
              <a:t>8</a:t>
            </a:r>
            <a:r>
              <a:rPr lang="zh-CN" altLang="en-US" dirty="0"/>
              <a:t>次数据，需要</a:t>
            </a:r>
            <a:r>
              <a:rPr lang="en-US" altLang="zh-CN" dirty="0"/>
              <a:t>11</a:t>
            </a:r>
            <a:r>
              <a:rPr lang="zh-CN" altLang="en-US" dirty="0"/>
              <a:t>个时钟周期完成，第</a:t>
            </a:r>
            <a:r>
              <a:rPr lang="en-US" altLang="zh-CN" dirty="0"/>
              <a:t>1</a:t>
            </a:r>
            <a:r>
              <a:rPr lang="zh-CN" altLang="en-US" dirty="0"/>
              <a:t>个时钟周期送地址和读命令，第</a:t>
            </a:r>
            <a:r>
              <a:rPr lang="en-US" altLang="zh-CN" dirty="0"/>
              <a:t>4</a:t>
            </a:r>
            <a:r>
              <a:rPr lang="zh-CN" altLang="en-US" dirty="0"/>
              <a:t>个时钟周期开始传送</a:t>
            </a:r>
            <a:r>
              <a:rPr lang="en-US" altLang="zh-CN" dirty="0"/>
              <a:t>8</a:t>
            </a:r>
            <a:r>
              <a:rPr lang="zh-CN" altLang="en-US" dirty="0"/>
              <a:t>个数据，每个时钟周期传送一次。请回答下列问题：</a:t>
            </a:r>
            <a:endParaRPr lang="en-US" altLang="zh-CN" dirty="0"/>
          </a:p>
          <a:p>
            <a:pPr marL="0" indent="0">
              <a:buNone/>
            </a:pPr>
            <a:r>
              <a:rPr lang="zh-CN" altLang="en-US" dirty="0"/>
              <a:t>（</a:t>
            </a:r>
            <a:r>
              <a:rPr lang="en-US" altLang="zh-CN" dirty="0"/>
              <a:t>1</a:t>
            </a:r>
            <a:r>
              <a:rPr lang="zh-CN" altLang="en-US" dirty="0"/>
              <a:t>）该总线使同步总线还是异步总线？为什么？</a:t>
            </a:r>
            <a:endParaRPr lang="en-US" altLang="zh-CN" dirty="0"/>
          </a:p>
          <a:p>
            <a:pPr marL="0" indent="0">
              <a:buNone/>
            </a:pPr>
            <a:r>
              <a:rPr lang="zh-CN" altLang="en-US" dirty="0"/>
              <a:t>（</a:t>
            </a:r>
            <a:r>
              <a:rPr lang="en-US" altLang="zh-CN" dirty="0"/>
              <a:t>2</a:t>
            </a:r>
            <a:r>
              <a:rPr lang="zh-CN" altLang="en-US" dirty="0"/>
              <a:t>）该总线的最大数据传输率为多少？</a:t>
            </a:r>
            <a:endParaRPr lang="en-US" altLang="zh-CN" dirty="0"/>
          </a:p>
          <a:p>
            <a:pPr marL="0" indent="0">
              <a:buNone/>
            </a:pPr>
            <a:r>
              <a:rPr lang="zh-CN" altLang="en-US" dirty="0"/>
              <a:t>（</a:t>
            </a:r>
            <a:r>
              <a:rPr lang="en-US" altLang="zh-CN" dirty="0"/>
              <a:t>3</a:t>
            </a:r>
            <a:r>
              <a:rPr lang="zh-CN" altLang="en-US" dirty="0"/>
              <a:t>）若处理器一直持续发起最短总线事务类型，则此时总线的数据传输速率是多少？</a:t>
            </a:r>
            <a:endParaRPr lang="en-US" altLang="zh-CN" dirty="0"/>
          </a:p>
          <a:p>
            <a:pPr marL="0" indent="0">
              <a:buNone/>
            </a:pPr>
            <a:r>
              <a:rPr lang="zh-CN" altLang="en-US" dirty="0"/>
              <a:t>（</a:t>
            </a:r>
            <a:r>
              <a:rPr lang="en-US" altLang="zh-CN" dirty="0"/>
              <a:t>4</a:t>
            </a:r>
            <a:r>
              <a:rPr lang="zh-CN" altLang="en-US" dirty="0"/>
              <a:t>）若处理器一直持续发起最长总线事务类型，则此时总线的数据传输速率是多少？</a:t>
            </a:r>
            <a:endParaRPr lang="en-US" altLang="zh-CN" dirty="0"/>
          </a:p>
          <a:p>
            <a:pPr marL="0" indent="0">
              <a:buNone/>
            </a:pPr>
            <a:r>
              <a:rPr lang="zh-CN" altLang="en-US" dirty="0"/>
              <a:t>（</a:t>
            </a:r>
            <a:r>
              <a:rPr lang="en-US" altLang="zh-CN" dirty="0"/>
              <a:t>5</a:t>
            </a:r>
            <a:r>
              <a:rPr lang="zh-CN" altLang="en-US" dirty="0"/>
              <a:t>）若将处理器总线的总线宽度扩展为</a:t>
            </a:r>
            <a:r>
              <a:rPr lang="en-US" altLang="zh-CN" dirty="0"/>
              <a:t>64</a:t>
            </a:r>
            <a:r>
              <a:rPr lang="zh-CN" altLang="en-US" dirty="0"/>
              <a:t>位，则该总线的最大数据传输速率提高多少倍？</a:t>
            </a:r>
            <a:endParaRPr lang="en-US" altLang="zh-CN" dirty="0"/>
          </a:p>
          <a:p>
            <a:pPr marL="0" indent="0">
              <a:buNone/>
            </a:pPr>
            <a:r>
              <a:rPr lang="zh-CN" altLang="en-US" dirty="0"/>
              <a:t>（</a:t>
            </a:r>
            <a:r>
              <a:rPr lang="en-US" altLang="zh-CN" dirty="0"/>
              <a:t>6</a:t>
            </a:r>
            <a:r>
              <a:rPr lang="zh-CN" altLang="en-US" dirty="0"/>
              <a:t>）若将处理器总线的总线时钟频率提高到</a:t>
            </a:r>
            <a:r>
              <a:rPr lang="en-US" altLang="zh-CN" dirty="0"/>
              <a:t>800MHz</a:t>
            </a:r>
            <a:r>
              <a:rPr lang="zh-CN" altLang="en-US" dirty="0"/>
              <a:t>，则该总线的最大数据传输速率提高多少倍？</a:t>
            </a:r>
            <a:endParaRPr lang="en-US" altLang="zh-CN" dirty="0"/>
          </a:p>
        </p:txBody>
      </p:sp>
      <p:sp>
        <p:nvSpPr>
          <p:cNvPr id="4" name="页脚占位符 3"/>
          <p:cNvSpPr>
            <a:spLocks noGrp="1"/>
          </p:cNvSpPr>
          <p:nvPr>
            <p:ph type="ftr" sz="quarter" idx="11"/>
          </p:nvPr>
        </p:nvSpPr>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Tree>
    <p:extLst>
      <p:ext uri="{BB962C8B-B14F-4D97-AF65-F5344CB8AC3E}">
        <p14:creationId xmlns:p14="http://schemas.microsoft.com/office/powerpoint/2010/main" val="508399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a:t>
            </a:r>
            <a:r>
              <a:rPr lang="zh-CN" altLang="en-US" dirty="0"/>
              <a:t>外部存储设备</a:t>
            </a:r>
          </a:p>
        </p:txBody>
      </p:sp>
      <p:sp>
        <p:nvSpPr>
          <p:cNvPr id="3" name="内容占位符 2"/>
          <p:cNvSpPr>
            <a:spLocks noGrp="1"/>
          </p:cNvSpPr>
          <p:nvPr>
            <p:ph idx="1"/>
          </p:nvPr>
        </p:nvSpPr>
        <p:spPr/>
        <p:txBody>
          <a:bodyPr/>
          <a:lstStyle/>
          <a:p>
            <a:pPr marL="0" indent="0">
              <a:buNone/>
            </a:pPr>
            <a:r>
              <a:rPr lang="en-US" altLang="zh-CN" dirty="0"/>
              <a:t>8.3.2 </a:t>
            </a:r>
            <a:r>
              <a:rPr lang="zh-CN" altLang="en-US" dirty="0"/>
              <a:t>硬盘存储器</a:t>
            </a: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2627784" y="737242"/>
            <a:ext cx="5641859"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1. </a:t>
            </a:r>
            <a:r>
              <a:rPr lang="zh-CN" altLang="en-US" sz="2200" b="1" dirty="0">
                <a:solidFill>
                  <a:srgbClr val="063DE8"/>
                </a:solidFill>
                <a:latin typeface="微软雅黑" panose="020B0503020204020204" pitchFamily="34" charset="-122"/>
                <a:ea typeface="微软雅黑" panose="020B0503020204020204" pitchFamily="34" charset="-122"/>
              </a:rPr>
              <a:t>硬盘存储器的逻辑结构</a:t>
            </a:r>
          </a:p>
        </p:txBody>
      </p:sp>
      <p:sp>
        <p:nvSpPr>
          <p:cNvPr id="14" name="Text Box 9"/>
          <p:cNvSpPr txBox="1">
            <a:spLocks noChangeArrowheads="1"/>
          </p:cNvSpPr>
          <p:nvPr/>
        </p:nvSpPr>
        <p:spPr bwMode="auto">
          <a:xfrm>
            <a:off x="1914302" y="6071721"/>
            <a:ext cx="5080000" cy="461665"/>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zh-CN" altLang="en-US" sz="2400" b="1" i="0" u="none" strike="noStrike" kern="0" cap="none" spc="0" normalizeH="0" baseline="0" noProof="0" dirty="0">
                <a:ln>
                  <a:noFill/>
                </a:ln>
                <a:solidFill>
                  <a:srgbClr val="D1390F"/>
                </a:solidFill>
                <a:effectLst/>
                <a:uLnTx/>
                <a:uFillTx/>
                <a:latin typeface="微软雅黑" panose="020B0503020204020204" pitchFamily="34" charset="-122"/>
                <a:ea typeface="微软雅黑" panose="020B0503020204020204" pitchFamily="34" charset="-122"/>
              </a:rPr>
              <a:t>硬盘存储器的逻辑结构</a:t>
            </a:r>
          </a:p>
        </p:txBody>
      </p:sp>
      <p:sp>
        <p:nvSpPr>
          <p:cNvPr id="15" name="Rectangle 3"/>
          <p:cNvSpPr txBox="1">
            <a:spLocks noChangeArrowheads="1"/>
          </p:cNvSpPr>
          <p:nvPr/>
        </p:nvSpPr>
        <p:spPr bwMode="auto">
          <a:xfrm>
            <a:off x="147638" y="1160166"/>
            <a:ext cx="8923337" cy="1903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zh-CN" altLang="en-US" sz="2000" dirty="0">
                <a:cs typeface="Arial" panose="020B0604020202020204" pitchFamily="34" charset="0"/>
              </a:rPr>
              <a:t>硬盘存储器的基本组成</a:t>
            </a:r>
          </a:p>
          <a:p>
            <a:pPr lvl="1" algn="just"/>
            <a:r>
              <a:rPr lang="zh-CN" altLang="en-US" dirty="0">
                <a:latin typeface="Comic Sans MS" panose="030F0702030302020204" pitchFamily="66" charset="0"/>
                <a:cs typeface="Arial" panose="020B0604020202020204" pitchFamily="34" charset="0"/>
              </a:rPr>
              <a:t>磁记录介质</a:t>
            </a:r>
            <a:endParaRPr lang="en-US" altLang="zh-CN" dirty="0">
              <a:latin typeface="Comic Sans MS" panose="030F0702030302020204" pitchFamily="66" charset="0"/>
              <a:cs typeface="Arial" panose="020B0604020202020204" pitchFamily="34" charset="0"/>
            </a:endParaRPr>
          </a:p>
          <a:p>
            <a:pPr lvl="1" algn="just"/>
            <a:r>
              <a:rPr lang="zh-CN" altLang="en-US" dirty="0">
                <a:latin typeface="Comic Sans MS" panose="030F0702030302020204" pitchFamily="66" charset="0"/>
                <a:cs typeface="Arial" panose="020B0604020202020204" pitchFamily="34" charset="0"/>
              </a:rPr>
              <a:t>磁盘驱动器</a:t>
            </a:r>
          </a:p>
          <a:p>
            <a:pPr lvl="1" algn="just"/>
            <a:r>
              <a:rPr lang="zh-CN" altLang="en-US" dirty="0">
                <a:latin typeface="Comic Sans MS" panose="030F0702030302020204" pitchFamily="66" charset="0"/>
                <a:cs typeface="Arial" panose="020B0604020202020204" pitchFamily="34" charset="0"/>
              </a:rPr>
              <a:t>磁盘控制器</a:t>
            </a:r>
          </a:p>
        </p:txBody>
      </p:sp>
      <p:graphicFrame>
        <p:nvGraphicFramePr>
          <p:cNvPr id="16" name="Object 5"/>
          <p:cNvGraphicFramePr>
            <a:graphicFrameLocks noChangeAspect="1"/>
          </p:cNvGraphicFramePr>
          <p:nvPr>
            <p:extLst>
              <p:ext uri="{D42A27DB-BD31-4B8C-83A1-F6EECF244321}">
                <p14:modId xmlns:p14="http://schemas.microsoft.com/office/powerpoint/2010/main" val="4020159342"/>
              </p:ext>
            </p:extLst>
          </p:nvPr>
        </p:nvGraphicFramePr>
        <p:xfrm>
          <a:off x="765746" y="2860700"/>
          <a:ext cx="7545387" cy="3376612"/>
        </p:xfrm>
        <a:graphic>
          <a:graphicData uri="http://schemas.openxmlformats.org/presentationml/2006/ole">
            <mc:AlternateContent xmlns:mc="http://schemas.openxmlformats.org/markup-compatibility/2006">
              <mc:Choice xmlns:v="urn:schemas-microsoft-com:vml" Requires="v">
                <p:oleObj spid="_x0000_s1201" r:id="rId3" imgW="3456432" imgH="2106168" progId="Visio.Drawing.5">
                  <p:embed/>
                </p:oleObj>
              </mc:Choice>
              <mc:Fallback>
                <p:oleObj r:id="rId3" imgW="3456432" imgH="2106168"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746" y="2860700"/>
                        <a:ext cx="7545387" cy="337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Freeform 6"/>
          <p:cNvSpPr>
            <a:spLocks/>
          </p:cNvSpPr>
          <p:nvPr/>
        </p:nvSpPr>
        <p:spPr bwMode="auto">
          <a:xfrm>
            <a:off x="35496" y="3827487"/>
            <a:ext cx="8837612" cy="768350"/>
          </a:xfrm>
          <a:custGeom>
            <a:avLst/>
            <a:gdLst>
              <a:gd name="T0" fmla="*/ 0 w 5186"/>
              <a:gd name="T1" fmla="*/ 515938 h 484"/>
              <a:gd name="T2" fmla="*/ 1126429 w 5186"/>
              <a:gd name="T3" fmla="*/ 488950 h 484"/>
              <a:gd name="T4" fmla="*/ 2527223 w 5186"/>
              <a:gd name="T5" fmla="*/ 368300 h 484"/>
              <a:gd name="T6" fmla="*/ 3595712 w 5186"/>
              <a:gd name="T7" fmla="*/ 58738 h 484"/>
              <a:gd name="T8" fmla="*/ 4677834 w 5186"/>
              <a:gd name="T9" fmla="*/ 19050 h 484"/>
              <a:gd name="T10" fmla="*/ 5514561 w 5186"/>
              <a:gd name="T11" fmla="*/ 98425 h 484"/>
              <a:gd name="T12" fmla="*/ 6221774 w 5186"/>
              <a:gd name="T13" fmla="*/ 596900 h 484"/>
              <a:gd name="T14" fmla="*/ 8430325 w 5186"/>
              <a:gd name="T15" fmla="*/ 744538 h 484"/>
              <a:gd name="T16" fmla="*/ 8662087 w 5186"/>
              <a:gd name="T17" fmla="*/ 744538 h 4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86" h="484">
                <a:moveTo>
                  <a:pt x="0" y="325"/>
                </a:moveTo>
                <a:cubicBezTo>
                  <a:pt x="207" y="324"/>
                  <a:pt x="414" y="323"/>
                  <a:pt x="661" y="308"/>
                </a:cubicBezTo>
                <a:cubicBezTo>
                  <a:pt x="908" y="293"/>
                  <a:pt x="1242" y="277"/>
                  <a:pt x="1483" y="232"/>
                </a:cubicBezTo>
                <a:cubicBezTo>
                  <a:pt x="1724" y="187"/>
                  <a:pt x="1900" y="74"/>
                  <a:pt x="2110" y="37"/>
                </a:cubicBezTo>
                <a:cubicBezTo>
                  <a:pt x="2320" y="0"/>
                  <a:pt x="2557" y="8"/>
                  <a:pt x="2745" y="12"/>
                </a:cubicBezTo>
                <a:cubicBezTo>
                  <a:pt x="2933" y="16"/>
                  <a:pt x="3085" y="1"/>
                  <a:pt x="3236" y="62"/>
                </a:cubicBezTo>
                <a:cubicBezTo>
                  <a:pt x="3387" y="123"/>
                  <a:pt x="3366" y="308"/>
                  <a:pt x="3651" y="376"/>
                </a:cubicBezTo>
                <a:cubicBezTo>
                  <a:pt x="3936" y="444"/>
                  <a:pt x="4708" y="454"/>
                  <a:pt x="4947" y="469"/>
                </a:cubicBezTo>
                <a:cubicBezTo>
                  <a:pt x="5186" y="484"/>
                  <a:pt x="5058" y="466"/>
                  <a:pt x="5083" y="469"/>
                </a:cubicBezTo>
              </a:path>
            </a:pathLst>
          </a:custGeom>
          <a:noFill/>
          <a:ln w="38100" cap="flat" cmpd="sng">
            <a:solidFill>
              <a:srgbClr val="CC33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hangingPunct="0"/>
            <a:endParaRPr lang="zh-CN" altLang="en-US" sz="1600" b="1">
              <a:solidFill>
                <a:srgbClr val="000000"/>
              </a:solidFill>
              <a:latin typeface="Times New Roman" panose="02020603050405020304" pitchFamily="18" charset="0"/>
              <a:ea typeface="+mn-ea"/>
            </a:endParaRPr>
          </a:p>
        </p:txBody>
      </p:sp>
      <p:sp>
        <p:nvSpPr>
          <p:cNvPr id="18" name="Text Box 7"/>
          <p:cNvSpPr txBox="1">
            <a:spLocks noChangeArrowheads="1"/>
          </p:cNvSpPr>
          <p:nvPr/>
        </p:nvSpPr>
        <p:spPr bwMode="auto">
          <a:xfrm>
            <a:off x="784796" y="4910162"/>
            <a:ext cx="1868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kumimoji="1" lang="zh-CN" altLang="en-US" sz="2400" dirty="0">
                <a:solidFill>
                  <a:srgbClr val="D1390F"/>
                </a:solidFill>
                <a:latin typeface="微软雅黑" panose="020B0503020204020204" pitchFamily="34" charset="-122"/>
                <a:ea typeface="微软雅黑" panose="020B0503020204020204" pitchFamily="34" charset="-122"/>
              </a:rPr>
              <a:t>磁盘驱动器</a:t>
            </a:r>
          </a:p>
        </p:txBody>
      </p:sp>
      <p:sp>
        <p:nvSpPr>
          <p:cNvPr id="19" name="Text Box 8"/>
          <p:cNvSpPr txBox="1">
            <a:spLocks noChangeArrowheads="1"/>
          </p:cNvSpPr>
          <p:nvPr/>
        </p:nvSpPr>
        <p:spPr bwMode="auto">
          <a:xfrm>
            <a:off x="5566346" y="2741637"/>
            <a:ext cx="1868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kumimoji="1" lang="zh-CN" altLang="en-US" sz="2400" dirty="0">
                <a:solidFill>
                  <a:srgbClr val="D1390F"/>
                </a:solidFill>
                <a:latin typeface="微软雅黑" panose="020B0503020204020204" pitchFamily="34" charset="-122"/>
                <a:ea typeface="微软雅黑" panose="020B0503020204020204" pitchFamily="34" charset="-122"/>
              </a:rPr>
              <a:t>磁盘控制器</a:t>
            </a:r>
          </a:p>
        </p:txBody>
      </p:sp>
    </p:spTree>
    <p:extLst>
      <p:ext uri="{BB962C8B-B14F-4D97-AF65-F5344CB8AC3E}">
        <p14:creationId xmlns:p14="http://schemas.microsoft.com/office/powerpoint/2010/main" val="124776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linds(horizontal)">
                                      <p:cBhvr>
                                        <p:cTn id="7" dur="500"/>
                                        <p:tgtEl>
                                          <p:spTgt spid="15">
                                            <p:txEl>
                                              <p:pRg st="1" end="1"/>
                                            </p:txEl>
                                          </p:spTgt>
                                        </p:tgtEl>
                                      </p:cBhvr>
                                    </p:animEffect>
                                  </p:childTnLst>
                                  <p:subTnLst>
                                    <p:animClr clrSpc="rgb" dir="cw">
                                      <p:cBhvr override="childStyle">
                                        <p:cTn dur="1" fill="hold" display="0" masterRel="nextClick" afterEffect="1"/>
                                        <p:tgtEl>
                                          <p:spTgt spid="15">
                                            <p:txEl>
                                              <p:pRg st="1" end="1"/>
                                            </p:txEl>
                                          </p:spTgt>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blinds(horizontal)">
                                      <p:cBhvr>
                                        <p:cTn id="12" dur="500"/>
                                        <p:tgtEl>
                                          <p:spTgt spid="15">
                                            <p:txEl>
                                              <p:pRg st="2" end="2"/>
                                            </p:txEl>
                                          </p:spTgt>
                                        </p:tgtEl>
                                      </p:cBhvr>
                                    </p:animEffect>
                                  </p:childTnLst>
                                  <p:subTnLst>
                                    <p:animClr clrSpc="rgb" dir="cw">
                                      <p:cBhvr override="childStyle">
                                        <p:cTn dur="1" fill="hold" display="0" masterRel="nextClick" afterEffect="1"/>
                                        <p:tgtEl>
                                          <p:spTgt spid="15">
                                            <p:txEl>
                                              <p:pRg st="2" end="2"/>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xEl>
                                              <p:pRg st="3" end="3"/>
                                            </p:txEl>
                                          </p:spTgt>
                                        </p:tgtEl>
                                        <p:attrNameLst>
                                          <p:attrName>style.visibility</p:attrName>
                                        </p:attrNameLst>
                                      </p:cBhvr>
                                      <p:to>
                                        <p:strVal val="visible"/>
                                      </p:to>
                                    </p:set>
                                    <p:animEffect transition="in" filter="blinds(horizontal)">
                                      <p:cBhvr>
                                        <p:cTn id="17" dur="500"/>
                                        <p:tgtEl>
                                          <p:spTgt spid="15">
                                            <p:txEl>
                                              <p:pRg st="3" end="3"/>
                                            </p:txEl>
                                          </p:spTgt>
                                        </p:tgtEl>
                                      </p:cBhvr>
                                    </p:animEffect>
                                  </p:childTnLst>
                                  <p:subTnLst>
                                    <p:animClr clrSpc="rgb" dir="cw">
                                      <p:cBhvr override="childStyle">
                                        <p:cTn dur="1" fill="hold" display="0" masterRel="nextClick" afterEffect="1"/>
                                        <p:tgtEl>
                                          <p:spTgt spid="15">
                                            <p:txEl>
                                              <p:pRg st="3" end="3"/>
                                            </p:txEl>
                                          </p:spTgt>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a:t>
            </a:r>
            <a:r>
              <a:rPr lang="zh-CN" altLang="en-US" dirty="0"/>
              <a:t>外部存储设备</a:t>
            </a:r>
          </a:p>
        </p:txBody>
      </p:sp>
      <p:sp>
        <p:nvSpPr>
          <p:cNvPr id="3" name="内容占位符 2"/>
          <p:cNvSpPr>
            <a:spLocks noGrp="1"/>
          </p:cNvSpPr>
          <p:nvPr>
            <p:ph idx="1"/>
          </p:nvPr>
        </p:nvSpPr>
        <p:spPr>
          <a:xfrm>
            <a:off x="107504" y="743531"/>
            <a:ext cx="8856984" cy="323453"/>
          </a:xfrm>
        </p:spPr>
        <p:txBody>
          <a:bodyPr/>
          <a:lstStyle/>
          <a:p>
            <a:pPr marL="0" indent="0">
              <a:buNone/>
            </a:pPr>
            <a:r>
              <a:rPr lang="en-US" altLang="zh-CN" dirty="0"/>
              <a:t>8.3.2 </a:t>
            </a:r>
            <a:r>
              <a:rPr lang="zh-CN" altLang="en-US" dirty="0"/>
              <a:t>硬盘存储器</a:t>
            </a:r>
          </a:p>
        </p:txBody>
      </p:sp>
      <p:sp>
        <p:nvSpPr>
          <p:cNvPr id="4" name="页脚占位符 3"/>
          <p:cNvSpPr>
            <a:spLocks noGrp="1"/>
          </p:cNvSpPr>
          <p:nvPr>
            <p:ph type="ftr" sz="quarter" idx="11"/>
          </p:nvPr>
        </p:nvSpPr>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107504" y="1134199"/>
            <a:ext cx="5641859"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1. </a:t>
            </a:r>
            <a:r>
              <a:rPr lang="zh-CN" altLang="en-US" sz="2200" b="1" dirty="0">
                <a:solidFill>
                  <a:srgbClr val="063DE8"/>
                </a:solidFill>
                <a:latin typeface="微软雅黑" panose="020B0503020204020204" pitchFamily="34" charset="-122"/>
                <a:ea typeface="微软雅黑" panose="020B0503020204020204" pitchFamily="34" charset="-122"/>
              </a:rPr>
              <a:t>硬盘存储器的逻辑结构：</a:t>
            </a:r>
            <a:r>
              <a:rPr lang="zh-CN" altLang="en-US" sz="2200" b="1" dirty="0">
                <a:solidFill>
                  <a:srgbClr val="FF0000"/>
                </a:solidFill>
                <a:latin typeface="微软雅黑" panose="020B0503020204020204" pitchFamily="34" charset="-122"/>
                <a:ea typeface="微软雅黑" panose="020B0503020204020204" pitchFamily="34" charset="-122"/>
              </a:rPr>
              <a:t>硬盘驱动器</a:t>
            </a:r>
          </a:p>
        </p:txBody>
      </p:sp>
      <p:grpSp>
        <p:nvGrpSpPr>
          <p:cNvPr id="9" name="Group 4"/>
          <p:cNvGrpSpPr>
            <a:grpSpLocks noChangeAspect="1"/>
          </p:cNvGrpSpPr>
          <p:nvPr/>
        </p:nvGrpSpPr>
        <p:grpSpPr bwMode="auto">
          <a:xfrm>
            <a:off x="-396552" y="1748054"/>
            <a:ext cx="7390107" cy="4993314"/>
            <a:chOff x="752" y="2271"/>
            <a:chExt cx="5596" cy="3461"/>
          </a:xfrm>
        </p:grpSpPr>
        <p:sp>
          <p:nvSpPr>
            <p:cNvPr id="10" name="AutoShape 5"/>
            <p:cNvSpPr>
              <a:spLocks noChangeAspect="1" noChangeArrowheads="1"/>
            </p:cNvSpPr>
            <p:nvPr/>
          </p:nvSpPr>
          <p:spPr bwMode="auto">
            <a:xfrm>
              <a:off x="752" y="2271"/>
              <a:ext cx="5511" cy="3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endParaRPr lang="zh-CN" altLang="en-US">
                <a:solidFill>
                  <a:srgbClr val="000000"/>
                </a:solidFill>
                <a:ea typeface="宋体" panose="02010600030101010101" pitchFamily="2" charset="-122"/>
              </a:endParaRPr>
            </a:p>
          </p:txBody>
        </p:sp>
        <p:pic>
          <p:nvPicPr>
            <p:cNvPr id="1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 y="2661"/>
              <a:ext cx="4223" cy="2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7"/>
            <p:cNvSpPr>
              <a:spLocks noChangeShapeType="1"/>
            </p:cNvSpPr>
            <p:nvPr/>
          </p:nvSpPr>
          <p:spPr bwMode="auto">
            <a:xfrm>
              <a:off x="1827" y="2989"/>
              <a:ext cx="784" cy="512"/>
            </a:xfrm>
            <a:prstGeom prst="line">
              <a:avLst/>
            </a:prstGeom>
            <a:noFill/>
            <a:ln w="38100" cap="sq">
              <a:solidFill>
                <a:srgbClr val="D10F0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txBody>
            <a:bodyPr/>
            <a:lstStyle/>
            <a:p>
              <a:pPr eaLnBrk="0" hangingPunct="0"/>
              <a:endParaRPr lang="zh-CN" altLang="en-US" sz="1600">
                <a:solidFill>
                  <a:srgbClr val="000000"/>
                </a:solidFill>
                <a:latin typeface="Arial" panose="020B0604020202020204" pitchFamily="34" charset="0"/>
                <a:ea typeface="+mn-ea"/>
              </a:endParaRPr>
            </a:p>
          </p:txBody>
        </p:sp>
        <p:sp>
          <p:nvSpPr>
            <p:cNvPr id="13" name="Text Box 8"/>
            <p:cNvSpPr txBox="1">
              <a:spLocks noChangeArrowheads="1"/>
            </p:cNvSpPr>
            <p:nvPr/>
          </p:nvSpPr>
          <p:spPr bwMode="auto">
            <a:xfrm>
              <a:off x="1194" y="2661"/>
              <a:ext cx="1023" cy="39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19191"/>
                    </a:outerShdw>
                  </a:effectLst>
                </a14:hiddenEffects>
              </a:ext>
            </a:extLst>
          </p:spPr>
          <p:txBody>
            <a:bodyPr lIns="71251" tIns="35625" rIns="71251" bIns="35625"/>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0" hangingPunct="0"/>
              <a:r>
                <a:rPr lang="zh-CN" altLang="en-US" sz="2200" b="1">
                  <a:solidFill>
                    <a:srgbClr val="FC0128"/>
                  </a:solidFill>
                  <a:latin typeface="微软雅黑" panose="020B0503020204020204" pitchFamily="34" charset="-122"/>
                  <a:ea typeface="微软雅黑" panose="020B0503020204020204" pitchFamily="34" charset="-122"/>
                </a:rPr>
                <a:t>移动臂</a:t>
              </a:r>
            </a:p>
          </p:txBody>
        </p:sp>
        <p:sp>
          <p:nvSpPr>
            <p:cNvPr id="14" name="Line 9"/>
            <p:cNvSpPr>
              <a:spLocks noChangeShapeType="1"/>
            </p:cNvSpPr>
            <p:nvPr/>
          </p:nvSpPr>
          <p:spPr bwMode="auto">
            <a:xfrm flipH="1" flipV="1">
              <a:off x="3838" y="4420"/>
              <a:ext cx="916" cy="802"/>
            </a:xfrm>
            <a:prstGeom prst="line">
              <a:avLst/>
            </a:prstGeom>
            <a:noFill/>
            <a:ln w="38100" cap="sq">
              <a:solidFill>
                <a:srgbClr val="D10F0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txBody>
            <a:bodyPr/>
            <a:lstStyle/>
            <a:p>
              <a:pPr eaLnBrk="0" hangingPunct="0"/>
              <a:endParaRPr lang="zh-CN" altLang="en-US" sz="1600">
                <a:solidFill>
                  <a:srgbClr val="000000"/>
                </a:solidFill>
                <a:latin typeface="Arial" panose="020B0604020202020204" pitchFamily="34" charset="0"/>
                <a:ea typeface="+mn-ea"/>
              </a:endParaRPr>
            </a:p>
          </p:txBody>
        </p:sp>
        <p:sp>
          <p:nvSpPr>
            <p:cNvPr id="15" name="Text Box 10"/>
            <p:cNvSpPr txBox="1">
              <a:spLocks noChangeArrowheads="1"/>
            </p:cNvSpPr>
            <p:nvPr/>
          </p:nvSpPr>
          <p:spPr bwMode="auto">
            <a:xfrm>
              <a:off x="4084" y="5152"/>
              <a:ext cx="1334" cy="44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19191"/>
                    </a:outerShdw>
                  </a:effectLst>
                </a14:hiddenEffects>
              </a:ext>
            </a:extLst>
          </p:spPr>
          <p:txBody>
            <a:bodyPr lIns="71251" tIns="35625" rIns="71251" bIns="35625"/>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0" hangingPunct="0"/>
              <a:r>
                <a:rPr lang="zh-CN" altLang="en-US" sz="2200" b="1">
                  <a:solidFill>
                    <a:srgbClr val="FC0128"/>
                  </a:solidFill>
                  <a:latin typeface="微软雅黑" panose="020B0503020204020204" pitchFamily="34" charset="-122"/>
                  <a:ea typeface="微软雅黑" panose="020B0503020204020204" pitchFamily="34" charset="-122"/>
                </a:rPr>
                <a:t>控制电路</a:t>
              </a:r>
            </a:p>
          </p:txBody>
        </p:sp>
        <p:sp>
          <p:nvSpPr>
            <p:cNvPr id="16" name="Line 11"/>
            <p:cNvSpPr>
              <a:spLocks noChangeShapeType="1"/>
            </p:cNvSpPr>
            <p:nvPr/>
          </p:nvSpPr>
          <p:spPr bwMode="auto">
            <a:xfrm flipH="1">
              <a:off x="3661" y="2585"/>
              <a:ext cx="638" cy="550"/>
            </a:xfrm>
            <a:prstGeom prst="line">
              <a:avLst/>
            </a:prstGeom>
            <a:noFill/>
            <a:ln w="38100" cap="sq">
              <a:solidFill>
                <a:srgbClr val="D10F0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txBody>
            <a:bodyPr/>
            <a:lstStyle/>
            <a:p>
              <a:pPr eaLnBrk="0" hangingPunct="0"/>
              <a:endParaRPr lang="zh-CN" altLang="en-US" sz="1600">
                <a:solidFill>
                  <a:srgbClr val="000000"/>
                </a:solidFill>
                <a:latin typeface="Arial" panose="020B0604020202020204" pitchFamily="34" charset="0"/>
                <a:ea typeface="+mn-ea"/>
              </a:endParaRPr>
            </a:p>
          </p:txBody>
        </p:sp>
        <p:sp>
          <p:nvSpPr>
            <p:cNvPr id="17" name="Line 12"/>
            <p:cNvSpPr>
              <a:spLocks noChangeShapeType="1"/>
            </p:cNvSpPr>
            <p:nvPr/>
          </p:nvSpPr>
          <p:spPr bwMode="auto">
            <a:xfrm flipH="1">
              <a:off x="4731" y="3106"/>
              <a:ext cx="783" cy="323"/>
            </a:xfrm>
            <a:prstGeom prst="line">
              <a:avLst/>
            </a:prstGeom>
            <a:noFill/>
            <a:ln w="38100" cap="sq">
              <a:solidFill>
                <a:srgbClr val="D10F0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txBody>
            <a:bodyPr/>
            <a:lstStyle/>
            <a:p>
              <a:pPr eaLnBrk="0" hangingPunct="0"/>
              <a:endParaRPr lang="zh-CN" altLang="en-US" sz="1600">
                <a:solidFill>
                  <a:srgbClr val="000000"/>
                </a:solidFill>
                <a:latin typeface="Arial" panose="020B0604020202020204" pitchFamily="34" charset="0"/>
                <a:ea typeface="+mn-ea"/>
              </a:endParaRPr>
            </a:p>
          </p:txBody>
        </p:sp>
        <p:sp>
          <p:nvSpPr>
            <p:cNvPr id="18" name="Text Box 13"/>
            <p:cNvSpPr txBox="1">
              <a:spLocks noChangeArrowheads="1"/>
            </p:cNvSpPr>
            <p:nvPr/>
          </p:nvSpPr>
          <p:spPr bwMode="auto">
            <a:xfrm>
              <a:off x="5320" y="2859"/>
              <a:ext cx="1028" cy="41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19191"/>
                    </a:outerShdw>
                  </a:effectLst>
                </a14:hiddenEffects>
              </a:ext>
            </a:extLst>
          </p:spPr>
          <p:txBody>
            <a:bodyPr lIns="71251" tIns="35625" rIns="71251" bIns="35625"/>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0" hangingPunct="0"/>
              <a:r>
                <a:rPr lang="zh-CN" altLang="en-US" sz="2200" b="1">
                  <a:solidFill>
                    <a:srgbClr val="FC0128"/>
                  </a:solidFill>
                  <a:latin typeface="微软雅黑" panose="020B0503020204020204" pitchFamily="34" charset="-122"/>
                  <a:ea typeface="微软雅黑" panose="020B0503020204020204" pitchFamily="34" charset="-122"/>
                </a:rPr>
                <a:t>硬盘片</a:t>
              </a:r>
            </a:p>
          </p:txBody>
        </p:sp>
        <p:sp>
          <p:nvSpPr>
            <p:cNvPr id="19" name="Line 14"/>
            <p:cNvSpPr>
              <a:spLocks noChangeShapeType="1"/>
            </p:cNvSpPr>
            <p:nvPr/>
          </p:nvSpPr>
          <p:spPr bwMode="auto">
            <a:xfrm flipH="1" flipV="1">
              <a:off x="3716" y="3558"/>
              <a:ext cx="1573" cy="1207"/>
            </a:xfrm>
            <a:prstGeom prst="line">
              <a:avLst/>
            </a:prstGeom>
            <a:noFill/>
            <a:ln w="38100" cap="sq">
              <a:solidFill>
                <a:srgbClr val="D10F0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txBody>
            <a:bodyPr/>
            <a:lstStyle/>
            <a:p>
              <a:pPr eaLnBrk="0" hangingPunct="0"/>
              <a:endParaRPr lang="zh-CN" altLang="en-US" sz="1600">
                <a:solidFill>
                  <a:srgbClr val="000000"/>
                </a:solidFill>
                <a:latin typeface="Arial" panose="020B0604020202020204" pitchFamily="34" charset="0"/>
                <a:ea typeface="+mn-ea"/>
              </a:endParaRPr>
            </a:p>
          </p:txBody>
        </p:sp>
        <p:sp>
          <p:nvSpPr>
            <p:cNvPr id="20" name="Text Box 15"/>
            <p:cNvSpPr txBox="1">
              <a:spLocks noChangeArrowheads="1"/>
            </p:cNvSpPr>
            <p:nvPr/>
          </p:nvSpPr>
          <p:spPr bwMode="auto">
            <a:xfrm>
              <a:off x="5158" y="4575"/>
              <a:ext cx="711" cy="45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19191"/>
                    </a:outerShdw>
                  </a:effectLst>
                </a14:hiddenEffects>
              </a:ext>
            </a:extLst>
          </p:spPr>
          <p:txBody>
            <a:bodyPr lIns="71251" tIns="35625" rIns="71251" bIns="35625"/>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0" hangingPunct="0"/>
              <a:r>
                <a:rPr lang="zh-CN" altLang="en-US" sz="2200" b="1">
                  <a:solidFill>
                    <a:srgbClr val="FC0128"/>
                  </a:solidFill>
                  <a:latin typeface="微软雅黑" panose="020B0503020204020204" pitchFamily="34" charset="-122"/>
                  <a:ea typeface="微软雅黑" panose="020B0503020204020204" pitchFamily="34" charset="-122"/>
                </a:rPr>
                <a:t>磁头</a:t>
              </a:r>
            </a:p>
          </p:txBody>
        </p:sp>
        <p:sp>
          <p:nvSpPr>
            <p:cNvPr id="21" name="Line 16"/>
            <p:cNvSpPr>
              <a:spLocks noChangeShapeType="1"/>
            </p:cNvSpPr>
            <p:nvPr/>
          </p:nvSpPr>
          <p:spPr bwMode="auto">
            <a:xfrm flipV="1">
              <a:off x="1805" y="4410"/>
              <a:ext cx="1258" cy="779"/>
            </a:xfrm>
            <a:prstGeom prst="line">
              <a:avLst/>
            </a:prstGeom>
            <a:noFill/>
            <a:ln w="38100" cap="sq">
              <a:solidFill>
                <a:srgbClr val="D10F0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txBody>
            <a:bodyPr/>
            <a:lstStyle/>
            <a:p>
              <a:pPr eaLnBrk="0" hangingPunct="0"/>
              <a:endParaRPr lang="zh-CN" altLang="en-US" sz="1600">
                <a:solidFill>
                  <a:srgbClr val="000000"/>
                </a:solidFill>
                <a:latin typeface="Arial" panose="020B0604020202020204" pitchFamily="34" charset="0"/>
                <a:ea typeface="+mn-ea"/>
              </a:endParaRPr>
            </a:p>
          </p:txBody>
        </p:sp>
        <p:sp>
          <p:nvSpPr>
            <p:cNvPr id="22" name="Text Box 17"/>
            <p:cNvSpPr txBox="1">
              <a:spLocks noChangeArrowheads="1"/>
            </p:cNvSpPr>
            <p:nvPr/>
          </p:nvSpPr>
          <p:spPr bwMode="auto">
            <a:xfrm>
              <a:off x="1172" y="5137"/>
              <a:ext cx="1084" cy="35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19191"/>
                    </a:outerShdw>
                  </a:effectLst>
                </a14:hiddenEffects>
              </a:ext>
            </a:extLst>
          </p:spPr>
          <p:txBody>
            <a:bodyPr lIns="71251" tIns="35625" rIns="71251" bIns="35625"/>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0" hangingPunct="0"/>
              <a:r>
                <a:rPr lang="zh-CN" altLang="en-US" sz="2200" b="1">
                  <a:solidFill>
                    <a:srgbClr val="FC0128"/>
                  </a:solidFill>
                  <a:latin typeface="微软雅黑" panose="020B0503020204020204" pitchFamily="34" charset="-122"/>
                  <a:ea typeface="微软雅黑" panose="020B0503020204020204" pitchFamily="34" charset="-122"/>
                </a:rPr>
                <a:t>接口插座</a:t>
              </a:r>
            </a:p>
          </p:txBody>
        </p:sp>
        <p:sp>
          <p:nvSpPr>
            <p:cNvPr id="23" name="Text Box 18"/>
            <p:cNvSpPr txBox="1">
              <a:spLocks noChangeArrowheads="1"/>
            </p:cNvSpPr>
            <p:nvPr/>
          </p:nvSpPr>
          <p:spPr bwMode="auto">
            <a:xfrm>
              <a:off x="5410" y="3728"/>
              <a:ext cx="711" cy="45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19191"/>
                    </a:outerShdw>
                  </a:effectLst>
                </a14:hiddenEffects>
              </a:ext>
            </a:extLst>
          </p:spPr>
          <p:txBody>
            <a:bodyPr lIns="71251" tIns="35625" rIns="71251" bIns="35625"/>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0" hangingPunct="0"/>
              <a:r>
                <a:rPr lang="zh-CN" altLang="en-US" sz="2200" b="1">
                  <a:solidFill>
                    <a:srgbClr val="FC0128"/>
                  </a:solidFill>
                  <a:latin typeface="微软雅黑" panose="020B0503020204020204" pitchFamily="34" charset="-122"/>
                  <a:ea typeface="微软雅黑" panose="020B0503020204020204" pitchFamily="34" charset="-122"/>
                </a:rPr>
                <a:t>柱面</a:t>
              </a:r>
            </a:p>
          </p:txBody>
        </p:sp>
        <p:sp>
          <p:nvSpPr>
            <p:cNvPr id="24" name="Line 19"/>
            <p:cNvSpPr>
              <a:spLocks noChangeShapeType="1"/>
            </p:cNvSpPr>
            <p:nvPr/>
          </p:nvSpPr>
          <p:spPr bwMode="auto">
            <a:xfrm flipH="1" flipV="1">
              <a:off x="4542" y="3598"/>
              <a:ext cx="978" cy="351"/>
            </a:xfrm>
            <a:prstGeom prst="line">
              <a:avLst/>
            </a:prstGeom>
            <a:noFill/>
            <a:ln w="38100" cap="sq">
              <a:solidFill>
                <a:srgbClr val="D10F0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txBody>
            <a:bodyPr/>
            <a:lstStyle/>
            <a:p>
              <a:pPr eaLnBrk="0" hangingPunct="0"/>
              <a:endParaRPr lang="zh-CN" altLang="en-US" sz="1600">
                <a:solidFill>
                  <a:srgbClr val="000000"/>
                </a:solidFill>
                <a:latin typeface="Arial" panose="020B0604020202020204" pitchFamily="34" charset="0"/>
                <a:ea typeface="+mn-ea"/>
              </a:endParaRPr>
            </a:p>
          </p:txBody>
        </p:sp>
        <p:sp>
          <p:nvSpPr>
            <p:cNvPr id="25" name="Text Box 20"/>
            <p:cNvSpPr txBox="1">
              <a:spLocks noChangeArrowheads="1"/>
            </p:cNvSpPr>
            <p:nvPr/>
          </p:nvSpPr>
          <p:spPr bwMode="auto">
            <a:xfrm>
              <a:off x="2016" y="2271"/>
              <a:ext cx="1023" cy="393"/>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19191"/>
                    </a:outerShdw>
                  </a:effectLst>
                </a14:hiddenEffects>
              </a:ext>
            </a:extLst>
          </p:spPr>
          <p:txBody>
            <a:bodyPr lIns="71251" tIns="35625" rIns="71251" bIns="35625"/>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just" eaLnBrk="0" hangingPunct="0"/>
              <a:r>
                <a:rPr lang="zh-CN" altLang="en-US" sz="2200" b="1">
                  <a:solidFill>
                    <a:srgbClr val="FC0128"/>
                  </a:solidFill>
                  <a:latin typeface="微软雅黑" panose="020B0503020204020204" pitchFamily="34" charset="-122"/>
                  <a:ea typeface="微软雅黑" panose="020B0503020204020204" pitchFamily="34" charset="-122"/>
                </a:rPr>
                <a:t>磁道</a:t>
              </a:r>
            </a:p>
          </p:txBody>
        </p:sp>
        <p:sp>
          <p:nvSpPr>
            <p:cNvPr id="26" name="Line 21"/>
            <p:cNvSpPr>
              <a:spLocks noChangeShapeType="1"/>
            </p:cNvSpPr>
            <p:nvPr/>
          </p:nvSpPr>
          <p:spPr bwMode="auto">
            <a:xfrm>
              <a:off x="2466" y="2563"/>
              <a:ext cx="596" cy="286"/>
            </a:xfrm>
            <a:prstGeom prst="line">
              <a:avLst/>
            </a:prstGeom>
            <a:noFill/>
            <a:ln w="38100" cap="sq">
              <a:solidFill>
                <a:srgbClr val="D10F0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19191"/>
                    </a:outerShdw>
                  </a:effectLst>
                </a14:hiddenEffects>
              </a:ext>
            </a:extLst>
          </p:spPr>
          <p:txBody>
            <a:bodyPr/>
            <a:lstStyle/>
            <a:p>
              <a:pPr eaLnBrk="0" hangingPunct="0"/>
              <a:endParaRPr lang="zh-CN" altLang="en-US" sz="1600">
                <a:solidFill>
                  <a:srgbClr val="000000"/>
                </a:solidFill>
                <a:latin typeface="Arial" panose="020B0604020202020204" pitchFamily="34" charset="0"/>
                <a:ea typeface="+mn-ea"/>
              </a:endParaRPr>
            </a:p>
          </p:txBody>
        </p:sp>
        <p:sp>
          <p:nvSpPr>
            <p:cNvPr id="27" name="Text Box 22"/>
            <p:cNvSpPr txBox="1">
              <a:spLocks noChangeArrowheads="1"/>
            </p:cNvSpPr>
            <p:nvPr/>
          </p:nvSpPr>
          <p:spPr bwMode="auto">
            <a:xfrm>
              <a:off x="3894" y="2277"/>
              <a:ext cx="1176" cy="43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270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19191"/>
                    </a:outerShdw>
                  </a:effectLst>
                </a14:hiddenEffects>
              </a:ext>
            </a:extLst>
          </p:spPr>
          <p:txBody>
            <a:bodyPr lIns="71251" tIns="35625" rIns="71251" bIns="35625"/>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0" hangingPunct="0"/>
              <a:r>
                <a:rPr lang="zh-CN" altLang="en-US" sz="2200" b="1">
                  <a:solidFill>
                    <a:srgbClr val="FC0128"/>
                  </a:solidFill>
                  <a:latin typeface="微软雅黑" panose="020B0503020204020204" pitchFamily="34" charset="-122"/>
                  <a:ea typeface="微软雅黑" panose="020B0503020204020204" pitchFamily="34" charset="-122"/>
                </a:rPr>
                <a:t>主轴</a:t>
              </a:r>
            </a:p>
          </p:txBody>
        </p:sp>
      </p:grpSp>
      <p:sp>
        <p:nvSpPr>
          <p:cNvPr id="28" name="Text Box 23"/>
          <p:cNvSpPr txBox="1">
            <a:spLocks noChangeArrowheads="1"/>
          </p:cNvSpPr>
          <p:nvPr/>
        </p:nvSpPr>
        <p:spPr bwMode="auto">
          <a:xfrm>
            <a:off x="6495245" y="4861609"/>
            <a:ext cx="250959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spcBef>
                <a:spcPct val="50000"/>
              </a:spcBef>
            </a:pPr>
            <a:r>
              <a:rPr lang="zh-CN" altLang="en-US" sz="2000" b="1" dirty="0">
                <a:solidFill>
                  <a:srgbClr val="063DE8"/>
                </a:solidFill>
                <a:latin typeface="微软雅黑" panose="020B0503020204020204" pitchFamily="34" charset="-122"/>
                <a:ea typeface="微软雅黑" panose="020B0503020204020204" pitchFamily="34" charset="-122"/>
              </a:rPr>
              <a:t>多个盘面上相同磁道形成一个柱面，所以磁道号就是柱面号</a:t>
            </a:r>
          </a:p>
        </p:txBody>
      </p:sp>
      <p:sp>
        <p:nvSpPr>
          <p:cNvPr id="29" name="Text Box 24"/>
          <p:cNvSpPr txBox="1">
            <a:spLocks noChangeArrowheads="1"/>
          </p:cNvSpPr>
          <p:nvPr/>
        </p:nvSpPr>
        <p:spPr bwMode="auto">
          <a:xfrm>
            <a:off x="6438498" y="1189201"/>
            <a:ext cx="245398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spcBef>
                <a:spcPct val="50000"/>
              </a:spcBef>
            </a:pPr>
            <a:r>
              <a:rPr lang="zh-CN" altLang="en-US" sz="2000" b="1" dirty="0">
                <a:solidFill>
                  <a:srgbClr val="063DE8"/>
                </a:solidFill>
                <a:latin typeface="微软雅黑" panose="020B0503020204020204" pitchFamily="34" charset="-122"/>
                <a:ea typeface="微软雅黑" panose="020B0503020204020204" pitchFamily="34" charset="-122"/>
              </a:rPr>
              <a:t>每片有两个面，每面一个磁头，磁头号就是盘面号</a:t>
            </a:r>
          </a:p>
        </p:txBody>
      </p:sp>
      <p:sp>
        <p:nvSpPr>
          <p:cNvPr id="31" name="Text Box 24"/>
          <p:cNvSpPr txBox="1">
            <a:spLocks noChangeArrowheads="1"/>
          </p:cNvSpPr>
          <p:nvPr/>
        </p:nvSpPr>
        <p:spPr bwMode="auto">
          <a:xfrm>
            <a:off x="6541591" y="3085104"/>
            <a:ext cx="235088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spcBef>
                <a:spcPct val="50000"/>
              </a:spcBef>
            </a:pPr>
            <a:r>
              <a:rPr lang="zh-CN" altLang="en-US" sz="2000" b="1" dirty="0">
                <a:solidFill>
                  <a:srgbClr val="063DE8"/>
                </a:solidFill>
                <a:latin typeface="微软雅黑" panose="020B0503020204020204" pitchFamily="34" charset="-122"/>
                <a:ea typeface="微软雅黑" panose="020B0503020204020204" pitchFamily="34" charset="-122"/>
              </a:rPr>
              <a:t>磁头和盘片相对运动形成的圆构成一个</a:t>
            </a:r>
            <a:r>
              <a:rPr lang="zh-CN" altLang="en-US" sz="2000" b="1" dirty="0">
                <a:solidFill>
                  <a:srgbClr val="FF0000"/>
                </a:solidFill>
                <a:latin typeface="微软雅黑" panose="020B0503020204020204" pitchFamily="34" charset="-122"/>
                <a:ea typeface="微软雅黑" panose="020B0503020204020204" pitchFamily="34" charset="-122"/>
              </a:rPr>
              <a:t>磁道</a:t>
            </a:r>
          </a:p>
        </p:txBody>
      </p:sp>
    </p:spTree>
    <p:extLst>
      <p:ext uri="{BB962C8B-B14F-4D97-AF65-F5344CB8AC3E}">
        <p14:creationId xmlns:p14="http://schemas.microsoft.com/office/powerpoint/2010/main" val="398940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linds(horizont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blinds(horizontal)">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磁道和扇区</a:t>
            </a: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100" y="814388"/>
            <a:ext cx="5607050" cy="5149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Rectangle 3"/>
          <p:cNvSpPr>
            <a:spLocks noChangeArrowheads="1"/>
          </p:cNvSpPr>
          <p:nvPr/>
        </p:nvSpPr>
        <p:spPr bwMode="auto">
          <a:xfrm>
            <a:off x="4087813" y="835025"/>
            <a:ext cx="779462" cy="2286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9" name="Rectangle 4"/>
          <p:cNvSpPr>
            <a:spLocks noChangeArrowheads="1"/>
          </p:cNvSpPr>
          <p:nvPr/>
        </p:nvSpPr>
        <p:spPr bwMode="auto">
          <a:xfrm>
            <a:off x="2894013" y="1293813"/>
            <a:ext cx="779462" cy="2286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 name="Rectangle 5"/>
          <p:cNvSpPr>
            <a:spLocks noChangeArrowheads="1"/>
          </p:cNvSpPr>
          <p:nvPr/>
        </p:nvSpPr>
        <p:spPr bwMode="auto">
          <a:xfrm>
            <a:off x="4821238" y="5702300"/>
            <a:ext cx="2066925" cy="274638"/>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1" name="Rectangle 6"/>
          <p:cNvSpPr>
            <a:spLocks noChangeArrowheads="1"/>
          </p:cNvSpPr>
          <p:nvPr/>
        </p:nvSpPr>
        <p:spPr bwMode="auto">
          <a:xfrm>
            <a:off x="5878513" y="5287963"/>
            <a:ext cx="1516062" cy="276225"/>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2" name="Rectangle 7"/>
          <p:cNvSpPr>
            <a:spLocks noChangeArrowheads="1"/>
          </p:cNvSpPr>
          <p:nvPr/>
        </p:nvSpPr>
        <p:spPr bwMode="auto">
          <a:xfrm>
            <a:off x="6797675" y="4645025"/>
            <a:ext cx="641350" cy="2286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nvGrpSpPr>
          <p:cNvPr id="13" name="Group 8"/>
          <p:cNvGrpSpPr>
            <a:grpSpLocks/>
          </p:cNvGrpSpPr>
          <p:nvPr/>
        </p:nvGrpSpPr>
        <p:grpSpPr bwMode="auto">
          <a:xfrm>
            <a:off x="2111375" y="742950"/>
            <a:ext cx="2801938" cy="514350"/>
            <a:chOff x="1169" y="696"/>
            <a:chExt cx="1384" cy="254"/>
          </a:xfrm>
        </p:grpSpPr>
        <p:sp>
          <p:nvSpPr>
            <p:cNvPr id="14" name="Text Box 9"/>
            <p:cNvSpPr txBox="1">
              <a:spLocks noChangeArrowheads="1"/>
            </p:cNvSpPr>
            <p:nvPr/>
          </p:nvSpPr>
          <p:spPr bwMode="auto">
            <a:xfrm>
              <a:off x="1169" y="696"/>
              <a:ext cx="574" cy="254"/>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12700" cap="sq">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defTabSz="1166813">
                <a:defRPr sz="1600">
                  <a:solidFill>
                    <a:schemeClr val="tx1"/>
                  </a:solidFill>
                  <a:latin typeface="Arial" panose="020B0604020202020204" pitchFamily="34" charset="0"/>
                </a:defRPr>
              </a:lvl1pPr>
              <a:lvl2pPr marL="742950" indent="-285750" defTabSz="1166813">
                <a:defRPr sz="1600">
                  <a:solidFill>
                    <a:schemeClr val="tx1"/>
                  </a:solidFill>
                  <a:latin typeface="Arial" panose="020B0604020202020204" pitchFamily="34" charset="0"/>
                </a:defRPr>
              </a:lvl2pPr>
              <a:lvl3pPr marL="1143000" indent="-228600" defTabSz="1166813">
                <a:defRPr sz="1600">
                  <a:solidFill>
                    <a:schemeClr val="tx1"/>
                  </a:solidFill>
                  <a:latin typeface="Arial" panose="020B0604020202020204" pitchFamily="34" charset="0"/>
                </a:defRPr>
              </a:lvl3pPr>
              <a:lvl4pPr marL="1600200" indent="-228600" defTabSz="1166813">
                <a:defRPr sz="1600">
                  <a:solidFill>
                    <a:schemeClr val="tx1"/>
                  </a:solidFill>
                  <a:latin typeface="Arial" panose="020B0604020202020204" pitchFamily="34" charset="0"/>
                </a:defRPr>
              </a:lvl4pPr>
              <a:lvl5pPr marL="2057400" indent="-228600" defTabSz="1166813">
                <a:defRPr sz="1600">
                  <a:solidFill>
                    <a:schemeClr val="tx1"/>
                  </a:solidFill>
                  <a:latin typeface="Arial" panose="020B0604020202020204" pitchFamily="34" charset="0"/>
                </a:defRPr>
              </a:lvl5pPr>
              <a:lvl6pPr marL="2514600" indent="-228600" defTabSz="1166813"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1166813"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1166813"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1166813"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1166813" eaLnBrk="0" fontAlgn="t" latinLnBrk="0" hangingPunct="0">
                <a:lnSpc>
                  <a:spcPct val="100000"/>
                </a:lnSpc>
                <a:spcBef>
                  <a:spcPct val="50000"/>
                </a:spcBef>
                <a:spcAft>
                  <a:spcPts val="0"/>
                </a:spcAft>
                <a:buClrTx/>
                <a:buSzTx/>
                <a:buFontTx/>
                <a:buNone/>
                <a:tabLst/>
                <a:defRPr/>
              </a:pPr>
              <a:r>
                <a:rPr kumimoji="1" lang="zh-CN" altLang="en-US" sz="2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扇 区</a:t>
              </a:r>
              <a:endParaRPr kumimoji="1" lang="en-US" altLang="zh-CN" sz="2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 name="Line 10"/>
            <p:cNvSpPr>
              <a:spLocks noChangeShapeType="1"/>
            </p:cNvSpPr>
            <p:nvPr/>
          </p:nvSpPr>
          <p:spPr bwMode="auto">
            <a:xfrm flipH="1">
              <a:off x="1668" y="809"/>
              <a:ext cx="88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grpSp>
      <p:grpSp>
        <p:nvGrpSpPr>
          <p:cNvPr id="16" name="Group 11"/>
          <p:cNvGrpSpPr>
            <a:grpSpLocks/>
          </p:cNvGrpSpPr>
          <p:nvPr/>
        </p:nvGrpSpPr>
        <p:grpSpPr bwMode="auto">
          <a:xfrm>
            <a:off x="5260975" y="4645025"/>
            <a:ext cx="1979613" cy="735013"/>
            <a:chOff x="3314" y="2926"/>
            <a:chExt cx="1247" cy="463"/>
          </a:xfrm>
        </p:grpSpPr>
        <p:sp>
          <p:nvSpPr>
            <p:cNvPr id="17" name="Text Box 12"/>
            <p:cNvSpPr txBox="1">
              <a:spLocks noChangeArrowheads="1"/>
            </p:cNvSpPr>
            <p:nvPr/>
          </p:nvSpPr>
          <p:spPr bwMode="auto">
            <a:xfrm>
              <a:off x="3703" y="2955"/>
              <a:ext cx="858" cy="32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defTabSz="1166813">
                <a:defRPr sz="1600">
                  <a:solidFill>
                    <a:schemeClr val="tx1"/>
                  </a:solidFill>
                  <a:latin typeface="Arial" panose="020B0604020202020204" pitchFamily="34" charset="0"/>
                </a:defRPr>
              </a:lvl1pPr>
              <a:lvl2pPr marL="742950" indent="-285750" defTabSz="1166813">
                <a:defRPr sz="1600">
                  <a:solidFill>
                    <a:schemeClr val="tx1"/>
                  </a:solidFill>
                  <a:latin typeface="Arial" panose="020B0604020202020204" pitchFamily="34" charset="0"/>
                </a:defRPr>
              </a:lvl2pPr>
              <a:lvl3pPr marL="1143000" indent="-228600" defTabSz="1166813">
                <a:defRPr sz="1600">
                  <a:solidFill>
                    <a:schemeClr val="tx1"/>
                  </a:solidFill>
                  <a:latin typeface="Arial" panose="020B0604020202020204" pitchFamily="34" charset="0"/>
                </a:defRPr>
              </a:lvl3pPr>
              <a:lvl4pPr marL="1600200" indent="-228600" defTabSz="1166813">
                <a:defRPr sz="1600">
                  <a:solidFill>
                    <a:schemeClr val="tx1"/>
                  </a:solidFill>
                  <a:latin typeface="Arial" panose="020B0604020202020204" pitchFamily="34" charset="0"/>
                </a:defRPr>
              </a:lvl4pPr>
              <a:lvl5pPr marL="2057400" indent="-228600" defTabSz="1166813">
                <a:defRPr sz="1600">
                  <a:solidFill>
                    <a:schemeClr val="tx1"/>
                  </a:solidFill>
                  <a:latin typeface="Arial" panose="020B0604020202020204" pitchFamily="34" charset="0"/>
                </a:defRPr>
              </a:lvl5pPr>
              <a:lvl6pPr marL="2514600" indent="-228600" defTabSz="1166813"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1166813"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1166813"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1166813"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1166813" eaLnBrk="0" fontAlgn="t" latinLnBrk="0" hangingPunct="0">
                <a:lnSpc>
                  <a:spcPct val="100000"/>
                </a:lnSpc>
                <a:spcBef>
                  <a:spcPct val="50000"/>
                </a:spcBef>
                <a:spcAft>
                  <a:spcPts val="0"/>
                </a:spcAft>
                <a:buClrTx/>
                <a:buSzTx/>
                <a:buFontTx/>
                <a:buNone/>
                <a:tabLst/>
                <a:defRPr/>
              </a:pPr>
              <a:r>
                <a:rPr kumimoji="1" lang="zh-CN" altLang="en-US" sz="2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磁 道</a:t>
              </a:r>
              <a:endParaRPr kumimoji="1" lang="en-US" altLang="zh-CN" sz="2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8" name="Line 13"/>
            <p:cNvSpPr>
              <a:spLocks noChangeShapeType="1"/>
            </p:cNvSpPr>
            <p:nvPr/>
          </p:nvSpPr>
          <p:spPr bwMode="auto">
            <a:xfrm flipH="1" flipV="1">
              <a:off x="3314" y="2926"/>
              <a:ext cx="376" cy="463"/>
            </a:xfrm>
            <a:prstGeom prst="line">
              <a:avLst/>
            </a:prstGeom>
            <a:noFill/>
            <a:ln w="9525">
              <a:solidFill>
                <a:srgbClr val="FFFF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grpSp>
      <p:sp>
        <p:nvSpPr>
          <p:cNvPr id="19" name="AutoShape 15"/>
          <p:cNvSpPr>
            <a:spLocks noChangeArrowheads="1"/>
          </p:cNvSpPr>
          <p:nvPr/>
        </p:nvSpPr>
        <p:spPr bwMode="auto">
          <a:xfrm>
            <a:off x="7418388" y="971550"/>
            <a:ext cx="1517650" cy="3719513"/>
          </a:xfrm>
          <a:prstGeom prst="wedgeRoundRectCallout">
            <a:avLst>
              <a:gd name="adj1" fmla="val -109546"/>
              <a:gd name="adj2" fmla="val -32579"/>
              <a:gd name="adj3" fmla="val 16667"/>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957" tIns="13774" rIns="22957" bIns="13774"/>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20000"/>
              </a:lnSpc>
            </a:pPr>
            <a:r>
              <a:rPr kumimoji="1" lang="zh-CN" altLang="en-US" sz="2000" b="1">
                <a:solidFill>
                  <a:srgbClr val="0000CC"/>
                </a:solidFill>
                <a:latin typeface="微软雅黑" panose="020B0503020204020204" pitchFamily="34" charset="-122"/>
                <a:ea typeface="微软雅黑" panose="020B0503020204020204" pitchFamily="34" charset="-122"/>
              </a:rPr>
              <a:t>磁盘表面被分为许多同心圆，</a:t>
            </a:r>
            <a:r>
              <a:rPr kumimoji="1" lang="zh-CN" altLang="en-US" sz="2000" b="1">
                <a:solidFill>
                  <a:srgbClr val="FC0128"/>
                </a:solidFill>
                <a:latin typeface="微软雅黑" panose="020B0503020204020204" pitchFamily="34" charset="-122"/>
                <a:ea typeface="微软雅黑" panose="020B0503020204020204" pitchFamily="34" charset="-122"/>
              </a:rPr>
              <a:t>每个同心圆称为一个磁道</a:t>
            </a:r>
            <a:r>
              <a:rPr kumimoji="1" lang="zh-CN" altLang="en-US" sz="2000" b="1">
                <a:solidFill>
                  <a:srgbClr val="0000CC"/>
                </a:solidFill>
                <a:latin typeface="微软雅黑" panose="020B0503020204020204" pitchFamily="34" charset="-122"/>
                <a:ea typeface="微软雅黑" panose="020B0503020204020204" pitchFamily="34" charset="-122"/>
              </a:rPr>
              <a:t>。每个磁道都有一个编号，最外面的是</a:t>
            </a:r>
            <a:r>
              <a:rPr kumimoji="1" lang="en-US" altLang="zh-CN" sz="2000" b="1">
                <a:solidFill>
                  <a:srgbClr val="0000CC"/>
                </a:solidFill>
                <a:latin typeface="微软雅黑" panose="020B0503020204020204" pitchFamily="34" charset="-122"/>
                <a:ea typeface="微软雅黑" panose="020B0503020204020204" pitchFamily="34" charset="-122"/>
              </a:rPr>
              <a:t>0</a:t>
            </a:r>
            <a:r>
              <a:rPr kumimoji="1" lang="zh-CN" altLang="en-US" sz="2000" b="1">
                <a:solidFill>
                  <a:srgbClr val="0000CC"/>
                </a:solidFill>
                <a:latin typeface="微软雅黑" panose="020B0503020204020204" pitchFamily="34" charset="-122"/>
                <a:ea typeface="微软雅黑" panose="020B0503020204020204" pitchFamily="34" charset="-122"/>
              </a:rPr>
              <a:t>磁道</a:t>
            </a:r>
            <a:r>
              <a:rPr kumimoji="1" lang="zh-CN" altLang="en-US" sz="2000" b="1">
                <a:solidFill>
                  <a:srgbClr val="0000CC"/>
                </a:solidFill>
                <a:ea typeface="宋体" panose="02010600030101010101" pitchFamily="2" charset="-122"/>
              </a:rPr>
              <a:t> </a:t>
            </a:r>
          </a:p>
        </p:txBody>
      </p:sp>
      <p:sp>
        <p:nvSpPr>
          <p:cNvPr id="20" name="AutoShape 16"/>
          <p:cNvSpPr>
            <a:spLocks noChangeArrowheads="1"/>
          </p:cNvSpPr>
          <p:nvPr/>
        </p:nvSpPr>
        <p:spPr bwMode="auto">
          <a:xfrm>
            <a:off x="255588" y="971550"/>
            <a:ext cx="1846262" cy="3046413"/>
          </a:xfrm>
          <a:prstGeom prst="wedgeRoundRectCallout">
            <a:avLst>
              <a:gd name="adj1" fmla="val 122741"/>
              <a:gd name="adj2" fmla="val -14931"/>
              <a:gd name="adj3" fmla="val 16667"/>
            </a:avLst>
          </a:prstGeom>
          <a:noFill/>
          <a:ln w="9525" algn="ctr">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22957" tIns="13774" rIns="22957" bIns="13774"/>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nSpc>
                <a:spcPct val="120000"/>
              </a:lnSpc>
            </a:pPr>
            <a:r>
              <a:rPr kumimoji="1" lang="zh-CN" altLang="en-US" sz="2000" b="1">
                <a:solidFill>
                  <a:srgbClr val="0000CC"/>
                </a:solidFill>
                <a:latin typeface="微软雅黑" panose="020B0503020204020204" pitchFamily="34" charset="-122"/>
                <a:ea typeface="微软雅黑" panose="020B0503020204020204" pitchFamily="34" charset="-122"/>
              </a:rPr>
              <a:t>每个磁道被划分为若干段（段又叫扇区），每个扇区的存储容量为</a:t>
            </a:r>
            <a:r>
              <a:rPr kumimoji="1" lang="en-US" altLang="zh-CN" sz="2000" b="1">
                <a:solidFill>
                  <a:srgbClr val="FC0128"/>
                </a:solidFill>
                <a:latin typeface="微软雅黑" panose="020B0503020204020204" pitchFamily="34" charset="-122"/>
                <a:ea typeface="微软雅黑" panose="020B0503020204020204" pitchFamily="34" charset="-122"/>
              </a:rPr>
              <a:t>512</a:t>
            </a:r>
            <a:r>
              <a:rPr kumimoji="1" lang="zh-CN" altLang="en-US" sz="2000" b="1">
                <a:solidFill>
                  <a:srgbClr val="FC0128"/>
                </a:solidFill>
                <a:latin typeface="微软雅黑" panose="020B0503020204020204" pitchFamily="34" charset="-122"/>
                <a:ea typeface="微软雅黑" panose="020B0503020204020204" pitchFamily="34" charset="-122"/>
              </a:rPr>
              <a:t>字节</a:t>
            </a:r>
            <a:r>
              <a:rPr kumimoji="1" lang="zh-CN" altLang="en-US" sz="2000" b="1">
                <a:solidFill>
                  <a:srgbClr val="0000CC"/>
                </a:solidFill>
                <a:latin typeface="微软雅黑" panose="020B0503020204020204" pitchFamily="34" charset="-122"/>
                <a:ea typeface="微软雅黑" panose="020B0503020204020204" pitchFamily="34" charset="-122"/>
              </a:rPr>
              <a:t>。每个扇区都有一个编号 </a:t>
            </a:r>
          </a:p>
        </p:txBody>
      </p:sp>
      <p:sp>
        <p:nvSpPr>
          <p:cNvPr id="21" name="Rectangle 17"/>
          <p:cNvSpPr>
            <a:spLocks noChangeArrowheads="1"/>
          </p:cNvSpPr>
          <p:nvPr/>
        </p:nvSpPr>
        <p:spPr bwMode="auto">
          <a:xfrm>
            <a:off x="5472609" y="5365975"/>
            <a:ext cx="3491879" cy="1323439"/>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近三十年来，扇区大小一直是</a:t>
            </a:r>
            <a:r>
              <a:rPr kumimoji="0" lang="en-US" altLang="zh-CN"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512</a:t>
            </a:r>
            <a:r>
              <a:rPr kumimoji="0"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字节。但最近几年正迁移到更大、更高效的</a:t>
            </a:r>
            <a:r>
              <a:rPr kumimoji="0" lang="en-US" altLang="zh-CN"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4096</a:t>
            </a:r>
            <a:r>
              <a:rPr kumimoji="0"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字节扇区，通常称为</a:t>
            </a:r>
            <a:r>
              <a:rPr kumimoji="0" lang="en-US" altLang="zh-CN" sz="2000" b="1" i="0" u="none" strike="noStrike" kern="0" cap="none" spc="0" normalizeH="0" baseline="0" noProof="0" dirty="0">
                <a:ln>
                  <a:noFill/>
                </a:ln>
                <a:solidFill>
                  <a:srgbClr val="FC0128"/>
                </a:solidFill>
                <a:effectLst/>
                <a:uLnTx/>
                <a:uFillTx/>
                <a:latin typeface="微软雅黑" panose="020B0503020204020204" pitchFamily="34" charset="-122"/>
                <a:ea typeface="微软雅黑" panose="020B0503020204020204" pitchFamily="34" charset="-122"/>
              </a:rPr>
              <a:t>4K</a:t>
            </a:r>
            <a:r>
              <a:rPr kumimoji="0" lang="zh-CN" altLang="en-US" sz="2000" b="1" i="0" u="none" strike="noStrike" kern="0" cap="none" spc="0" normalizeH="0" baseline="0" noProof="0" dirty="0">
                <a:ln>
                  <a:noFill/>
                </a:ln>
                <a:solidFill>
                  <a:srgbClr val="FC0128"/>
                </a:solidFill>
                <a:effectLst/>
                <a:uLnTx/>
                <a:uFillTx/>
                <a:latin typeface="微软雅黑" panose="020B0503020204020204" pitchFamily="34" charset="-122"/>
                <a:ea typeface="微软雅黑" panose="020B0503020204020204" pitchFamily="34" charset="-122"/>
              </a:rPr>
              <a:t>扇区</a:t>
            </a:r>
            <a:r>
              <a:rPr kumimoji="0"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p>
        </p:txBody>
      </p:sp>
      <p:sp>
        <p:nvSpPr>
          <p:cNvPr id="22" name="Text Box 23"/>
          <p:cNvSpPr txBox="1">
            <a:spLocks noChangeArrowheads="1"/>
          </p:cNvSpPr>
          <p:nvPr/>
        </p:nvSpPr>
        <p:spPr bwMode="auto">
          <a:xfrm>
            <a:off x="221274" y="5013176"/>
            <a:ext cx="204647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spcBef>
                <a:spcPct val="50000"/>
              </a:spcBef>
            </a:pPr>
            <a:r>
              <a:rPr lang="zh-CN" altLang="en-US" sz="2000" b="1" dirty="0">
                <a:solidFill>
                  <a:srgbClr val="063DE8"/>
                </a:solidFill>
                <a:latin typeface="微软雅黑" panose="020B0503020204020204" pitchFamily="34" charset="-122"/>
                <a:ea typeface="微软雅黑" panose="020B0503020204020204" pitchFamily="34" charset="-122"/>
              </a:rPr>
              <a:t>读写磁盘时，总是写完一个柱面上所有的磁道后，再移动下一个柱面</a:t>
            </a:r>
          </a:p>
        </p:txBody>
      </p:sp>
    </p:spTree>
    <p:extLst>
      <p:ext uri="{BB962C8B-B14F-4D97-AF65-F5344CB8AC3E}">
        <p14:creationId xmlns:p14="http://schemas.microsoft.com/office/powerpoint/2010/main" val="853173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linds(horizontal)">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fill="hold"/>
                                        <p:tgtEl>
                                          <p:spTgt spid="20"/>
                                        </p:tgtEl>
                                        <p:attrNameLst>
                                          <p:attrName>ppt_x</p:attrName>
                                        </p:attrNameLst>
                                      </p:cBhvr>
                                      <p:tavLst>
                                        <p:tav tm="0">
                                          <p:val>
                                            <p:strVal val="#ppt_x"/>
                                          </p:val>
                                        </p:tav>
                                        <p:tav tm="100000">
                                          <p:val>
                                            <p:strVal val="#ppt_x"/>
                                          </p:val>
                                        </p:tav>
                                      </p:tavLst>
                                    </p:anim>
                                    <p:anim calcmode="lin" valueType="num">
                                      <p:cBhvr additive="base">
                                        <p:cTn id="1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linds(horizontal)">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blinds(horizontal)">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a:t>
            </a:r>
            <a:r>
              <a:rPr lang="zh-CN" altLang="en-US" dirty="0"/>
              <a:t>外部存储设备</a:t>
            </a:r>
          </a:p>
        </p:txBody>
      </p:sp>
      <p:sp>
        <p:nvSpPr>
          <p:cNvPr id="3" name="内容占位符 2"/>
          <p:cNvSpPr>
            <a:spLocks noGrp="1"/>
          </p:cNvSpPr>
          <p:nvPr>
            <p:ph idx="1"/>
          </p:nvPr>
        </p:nvSpPr>
        <p:spPr>
          <a:xfrm>
            <a:off x="107504" y="743531"/>
            <a:ext cx="8856984" cy="387415"/>
          </a:xfrm>
        </p:spPr>
        <p:txBody>
          <a:bodyPr/>
          <a:lstStyle/>
          <a:p>
            <a:pPr marL="0" indent="0">
              <a:buNone/>
            </a:pPr>
            <a:r>
              <a:rPr lang="en-US" altLang="zh-CN" dirty="0"/>
              <a:t>8.3.2 </a:t>
            </a:r>
            <a:r>
              <a:rPr lang="zh-CN" altLang="en-US" dirty="0"/>
              <a:t>硬盘存储器</a:t>
            </a:r>
          </a:p>
        </p:txBody>
      </p:sp>
      <p:sp>
        <p:nvSpPr>
          <p:cNvPr id="4" name="页脚占位符 3"/>
          <p:cNvSpPr>
            <a:spLocks noGrp="1"/>
          </p:cNvSpPr>
          <p:nvPr>
            <p:ph type="ftr" sz="quarter" idx="11"/>
          </p:nvPr>
        </p:nvSpPr>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2621756" y="734424"/>
            <a:ext cx="5641859"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1. </a:t>
            </a:r>
            <a:r>
              <a:rPr lang="zh-CN" altLang="en-US" sz="2200" b="1" dirty="0">
                <a:solidFill>
                  <a:srgbClr val="063DE8"/>
                </a:solidFill>
                <a:latin typeface="微软雅黑" panose="020B0503020204020204" pitchFamily="34" charset="-122"/>
                <a:ea typeface="微软雅黑" panose="020B0503020204020204" pitchFamily="34" charset="-122"/>
              </a:rPr>
              <a:t>硬盘存储器的逻辑结构：</a:t>
            </a:r>
            <a:r>
              <a:rPr lang="zh-CN" altLang="en-US" sz="2200" b="1" dirty="0">
                <a:solidFill>
                  <a:srgbClr val="FF0000"/>
                </a:solidFill>
                <a:latin typeface="微软雅黑" panose="020B0503020204020204" pitchFamily="34" charset="-122"/>
                <a:ea typeface="微软雅黑" panose="020B0503020204020204" pitchFamily="34" charset="-122"/>
              </a:rPr>
              <a:t>硬盘驱动器</a:t>
            </a:r>
          </a:p>
        </p:txBody>
      </p:sp>
      <p:sp>
        <p:nvSpPr>
          <p:cNvPr id="10" name="Rectangle 3"/>
          <p:cNvSpPr>
            <a:spLocks noChangeArrowheads="1"/>
          </p:cNvSpPr>
          <p:nvPr/>
        </p:nvSpPr>
        <p:spPr bwMode="auto">
          <a:xfrm>
            <a:off x="2533650" y="2752701"/>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endParaRPr lang="zh-CN" altLang="en-US">
              <a:solidFill>
                <a:srgbClr val="000000"/>
              </a:solidFill>
              <a:ea typeface="宋体" panose="02010600030101010101" pitchFamily="2" charset="-122"/>
            </a:endParaRPr>
          </a:p>
        </p:txBody>
      </p:sp>
      <p:sp>
        <p:nvSpPr>
          <p:cNvPr id="14" name="Rectangle 3"/>
          <p:cNvSpPr>
            <a:spLocks noChangeArrowheads="1"/>
          </p:cNvSpPr>
          <p:nvPr/>
        </p:nvSpPr>
        <p:spPr bwMode="auto">
          <a:xfrm>
            <a:off x="2577306" y="3154834"/>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endParaRPr lang="zh-CN" altLang="en-US">
              <a:ea typeface="宋体" panose="02010600030101010101" pitchFamily="2" charset="-122"/>
            </a:endParaRPr>
          </a:p>
        </p:txBody>
      </p:sp>
      <p:pic>
        <p:nvPicPr>
          <p:cNvPr id="15" name="图片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269" y="1628800"/>
            <a:ext cx="8653462"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5"/>
          <p:cNvSpPr txBox="1">
            <a:spLocks noChangeArrowheads="1"/>
          </p:cNvSpPr>
          <p:nvPr/>
        </p:nvSpPr>
        <p:spPr bwMode="auto">
          <a:xfrm>
            <a:off x="592931" y="6415732"/>
            <a:ext cx="6094413" cy="396875"/>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000" b="1" i="0" u="none" strike="noStrike" kern="1200" cap="none" spc="0" normalizeH="0" baseline="0" noProof="0">
                <a:ln>
                  <a:noFill/>
                </a:ln>
                <a:solidFill>
                  <a:srgbClr val="D1390F"/>
                </a:solidFill>
                <a:effectLst/>
                <a:uLnTx/>
                <a:uFillTx/>
                <a:latin typeface="Times New Roman" panose="02020603050405020304" pitchFamily="18" charset="0"/>
                <a:ea typeface="微软雅黑" panose="020B0503020204020204" pitchFamily="34" charset="-122"/>
                <a:cs typeface="+mn-cs"/>
              </a:rPr>
              <a:t>与磁盘控制器之间的接口</a:t>
            </a:r>
          </a:p>
        </p:txBody>
      </p:sp>
      <p:sp>
        <p:nvSpPr>
          <p:cNvPr id="19" name="AutoShape 9"/>
          <p:cNvSpPr>
            <a:spLocks noChangeArrowheads="1"/>
          </p:cNvSpPr>
          <p:nvPr/>
        </p:nvSpPr>
        <p:spPr bwMode="auto">
          <a:xfrm>
            <a:off x="2569369" y="5886921"/>
            <a:ext cx="347662" cy="609600"/>
          </a:xfrm>
          <a:prstGeom prst="upArrow">
            <a:avLst>
              <a:gd name="adj1" fmla="val 50000"/>
              <a:gd name="adj2" fmla="val 43836"/>
            </a:avLst>
          </a:prstGeom>
          <a:noFill/>
          <a:ln w="28575">
            <a:solidFill>
              <a:srgbClr val="D10F0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endParaRPr lang="zh-CN" altLang="en-US">
              <a:ea typeface="宋体" panose="02010600030101010101" pitchFamily="2" charset="-122"/>
            </a:endParaRPr>
          </a:p>
        </p:txBody>
      </p:sp>
      <p:sp>
        <p:nvSpPr>
          <p:cNvPr id="20" name="Text Box 10"/>
          <p:cNvSpPr txBox="1">
            <a:spLocks noChangeArrowheads="1"/>
          </p:cNvSpPr>
          <p:nvPr/>
        </p:nvSpPr>
        <p:spPr bwMode="auto">
          <a:xfrm>
            <a:off x="2597944" y="3957662"/>
            <a:ext cx="450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FC0128"/>
                </a:solidFill>
                <a:effectLst/>
                <a:uLnTx/>
                <a:uFillTx/>
                <a:latin typeface="Arial" panose="020B0604020202020204" pitchFamily="34" charset="0"/>
                <a:ea typeface="微软雅黑" panose="020B0503020204020204" pitchFamily="34" charset="-122"/>
                <a:cs typeface="+mn-cs"/>
              </a:rPr>
              <a:t>①</a:t>
            </a:r>
          </a:p>
        </p:txBody>
      </p:sp>
      <p:sp>
        <p:nvSpPr>
          <p:cNvPr id="21" name="Text Box 11"/>
          <p:cNvSpPr txBox="1">
            <a:spLocks noChangeArrowheads="1"/>
          </p:cNvSpPr>
          <p:nvPr/>
        </p:nvSpPr>
        <p:spPr bwMode="auto">
          <a:xfrm>
            <a:off x="2602706" y="4673625"/>
            <a:ext cx="450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FC0128"/>
                </a:solidFill>
                <a:effectLst/>
                <a:uLnTx/>
                <a:uFillTx/>
                <a:latin typeface="Arial" panose="020B0604020202020204" pitchFamily="34" charset="0"/>
                <a:ea typeface="微软雅黑" panose="020B0503020204020204" pitchFamily="34" charset="-122"/>
                <a:cs typeface="+mn-cs"/>
              </a:rPr>
              <a:t>②</a:t>
            </a:r>
          </a:p>
        </p:txBody>
      </p:sp>
      <p:sp>
        <p:nvSpPr>
          <p:cNvPr id="22" name="Text Box 12"/>
          <p:cNvSpPr txBox="1">
            <a:spLocks noChangeArrowheads="1"/>
          </p:cNvSpPr>
          <p:nvPr/>
        </p:nvSpPr>
        <p:spPr bwMode="auto">
          <a:xfrm>
            <a:off x="2621756" y="5507062"/>
            <a:ext cx="450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000" b="1" i="0" u="none" strike="noStrike" kern="1200" cap="none" spc="0" normalizeH="0" baseline="0" noProof="0">
                <a:ln>
                  <a:noFill/>
                </a:ln>
                <a:solidFill>
                  <a:srgbClr val="FC0128"/>
                </a:solidFill>
                <a:effectLst/>
                <a:uLnTx/>
                <a:uFillTx/>
                <a:latin typeface="Arial" panose="020B0604020202020204" pitchFamily="34" charset="0"/>
                <a:ea typeface="微软雅黑" panose="020B0503020204020204" pitchFamily="34" charset="-122"/>
                <a:cs typeface="+mn-cs"/>
              </a:rPr>
              <a:t>③</a:t>
            </a:r>
          </a:p>
        </p:txBody>
      </p:sp>
      <p:sp>
        <p:nvSpPr>
          <p:cNvPr id="23" name="Text Box 13"/>
          <p:cNvSpPr txBox="1">
            <a:spLocks noChangeArrowheads="1"/>
          </p:cNvSpPr>
          <p:nvPr/>
        </p:nvSpPr>
        <p:spPr bwMode="auto">
          <a:xfrm>
            <a:off x="3102769" y="2987700"/>
            <a:ext cx="450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FC0128"/>
                </a:solidFill>
                <a:effectLst/>
                <a:uLnTx/>
                <a:uFillTx/>
                <a:latin typeface="Arial" panose="020B0604020202020204" pitchFamily="34" charset="0"/>
                <a:ea typeface="微软雅黑" panose="020B0503020204020204" pitchFamily="34" charset="-122"/>
                <a:cs typeface="+mn-cs"/>
              </a:rPr>
              <a:t>④</a:t>
            </a:r>
          </a:p>
        </p:txBody>
      </p:sp>
      <p:sp>
        <p:nvSpPr>
          <p:cNvPr id="24" name="Text Box 14"/>
          <p:cNvSpPr txBox="1">
            <a:spLocks noChangeArrowheads="1"/>
          </p:cNvSpPr>
          <p:nvPr/>
        </p:nvSpPr>
        <p:spPr bwMode="auto">
          <a:xfrm>
            <a:off x="3150394" y="1974875"/>
            <a:ext cx="450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000" b="1" i="0" u="none" strike="noStrike" kern="1200" cap="none" spc="0" normalizeH="0" baseline="0" noProof="0">
                <a:ln>
                  <a:noFill/>
                </a:ln>
                <a:solidFill>
                  <a:srgbClr val="FC0128"/>
                </a:solidFill>
                <a:effectLst/>
                <a:uLnTx/>
                <a:uFillTx/>
                <a:latin typeface="Arial" panose="020B0604020202020204" pitchFamily="34" charset="0"/>
                <a:ea typeface="微软雅黑" panose="020B0503020204020204" pitchFamily="34" charset="-122"/>
                <a:cs typeface="+mn-cs"/>
              </a:rPr>
              <a:t>④</a:t>
            </a:r>
          </a:p>
        </p:txBody>
      </p:sp>
      <p:sp>
        <p:nvSpPr>
          <p:cNvPr id="25" name="Rectangle 44"/>
          <p:cNvSpPr>
            <a:spLocks noChangeArrowheads="1"/>
          </p:cNvSpPr>
          <p:nvPr/>
        </p:nvSpPr>
        <p:spPr bwMode="auto">
          <a:xfrm>
            <a:off x="107504" y="1124744"/>
            <a:ext cx="8758336"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lnSpc>
                <a:spcPct val="115000"/>
              </a:lnSpc>
              <a:spcBef>
                <a:spcPct val="15000"/>
              </a:spcBef>
            </a:pPr>
            <a:r>
              <a:rPr lang="zh-CN" altLang="en-US" sz="2000" b="0" dirty="0">
                <a:solidFill>
                  <a:srgbClr val="0000FF"/>
                </a:solidFill>
                <a:latin typeface="Comic Sans MS" panose="030F0702030302020204" pitchFamily="66" charset="0"/>
                <a:ea typeface="微软雅黑" panose="020B0503020204020204" pitchFamily="34" charset="-122"/>
              </a:rPr>
              <a:t>所有磁头同步寻道（</a:t>
            </a:r>
            <a:r>
              <a:rPr lang="zh-CN" altLang="en-US" sz="2000" b="0" dirty="0">
                <a:solidFill>
                  <a:srgbClr val="FF0000"/>
                </a:solidFill>
                <a:latin typeface="Comic Sans MS" panose="030F0702030302020204" pitchFamily="66" charset="0"/>
                <a:ea typeface="微软雅黑" panose="020B0503020204020204" pitchFamily="34" charset="-122"/>
              </a:rPr>
              <a:t>由柱面号控制</a:t>
            </a:r>
            <a:r>
              <a:rPr lang="zh-CN" altLang="en-US" sz="2000" b="0" dirty="0">
                <a:solidFill>
                  <a:srgbClr val="0000FF"/>
                </a:solidFill>
                <a:latin typeface="Comic Sans MS" panose="030F0702030302020204" pitchFamily="66" charset="0"/>
                <a:ea typeface="微软雅黑" panose="020B0503020204020204" pitchFamily="34" charset="-122"/>
              </a:rPr>
              <a:t>）</a:t>
            </a:r>
            <a:r>
              <a:rPr lang="zh-CN" altLang="en-US" sz="2000" b="0" dirty="0">
                <a:solidFill>
                  <a:srgbClr val="0000FF"/>
                </a:solidFill>
                <a:latin typeface="Comic Sans MS" panose="030F0702030302020204" pitchFamily="66" charset="0"/>
                <a:ea typeface="微软雅黑" panose="020B0503020204020204" pitchFamily="34" charset="-122"/>
                <a:sym typeface="Wingdings" panose="05000000000000000000" pitchFamily="2" charset="2"/>
              </a:rPr>
              <a:t>→ </a:t>
            </a:r>
            <a:r>
              <a:rPr lang="zh-CN" altLang="en-US" sz="2000" b="0" dirty="0">
                <a:solidFill>
                  <a:srgbClr val="0000FF"/>
                </a:solidFill>
                <a:latin typeface="Comic Sans MS" panose="030F0702030302020204" pitchFamily="66" charset="0"/>
                <a:ea typeface="微软雅黑" panose="020B0503020204020204" pitchFamily="34" charset="-122"/>
              </a:rPr>
              <a:t>选择磁头（</a:t>
            </a:r>
            <a:r>
              <a:rPr lang="zh-CN" altLang="en-US" sz="2000" b="0" dirty="0">
                <a:solidFill>
                  <a:srgbClr val="FF0000"/>
                </a:solidFill>
                <a:latin typeface="Comic Sans MS" panose="030F0702030302020204" pitchFamily="66" charset="0"/>
                <a:ea typeface="微软雅黑" panose="020B0503020204020204" pitchFamily="34" charset="-122"/>
              </a:rPr>
              <a:t>由磁头号控制</a:t>
            </a:r>
            <a:r>
              <a:rPr lang="zh-CN" altLang="en-US" sz="2000" b="0" dirty="0">
                <a:solidFill>
                  <a:srgbClr val="0000FF"/>
                </a:solidFill>
                <a:latin typeface="Comic Sans MS" panose="030F0702030302020204" pitchFamily="66" charset="0"/>
                <a:ea typeface="微软雅黑" panose="020B0503020204020204" pitchFamily="34" charset="-122"/>
              </a:rPr>
              <a:t>） </a:t>
            </a:r>
            <a:r>
              <a:rPr lang="zh-CN" altLang="en-US" sz="2000" b="0" dirty="0">
                <a:solidFill>
                  <a:srgbClr val="0000FF"/>
                </a:solidFill>
                <a:latin typeface="Comic Sans MS" panose="030F0702030302020204" pitchFamily="66" charset="0"/>
                <a:ea typeface="微软雅黑" panose="020B0503020204020204" pitchFamily="34" charset="-122"/>
                <a:sym typeface="Wingdings" panose="05000000000000000000" pitchFamily="2" charset="2"/>
              </a:rPr>
              <a:t>→ 被选中的头</a:t>
            </a:r>
            <a:r>
              <a:rPr lang="zh-CN" altLang="en-US" sz="2000" b="0" dirty="0">
                <a:solidFill>
                  <a:srgbClr val="0000FF"/>
                </a:solidFill>
                <a:latin typeface="Comic Sans MS" panose="030F0702030302020204" pitchFamily="66" charset="0"/>
                <a:ea typeface="微软雅黑" panose="020B0503020204020204" pitchFamily="34" charset="-122"/>
              </a:rPr>
              <a:t>等待扇区到达磁头下方（</a:t>
            </a:r>
            <a:r>
              <a:rPr lang="zh-CN" altLang="en-US" sz="2000" b="0" dirty="0">
                <a:solidFill>
                  <a:srgbClr val="FF0000"/>
                </a:solidFill>
                <a:latin typeface="Comic Sans MS" panose="030F0702030302020204" pitchFamily="66" charset="0"/>
                <a:ea typeface="微软雅黑" panose="020B0503020204020204" pitchFamily="34" charset="-122"/>
              </a:rPr>
              <a:t>由扇区号控制</a:t>
            </a:r>
            <a:r>
              <a:rPr lang="zh-CN" altLang="en-US" sz="2000" b="0" dirty="0">
                <a:solidFill>
                  <a:srgbClr val="0000FF"/>
                </a:solidFill>
                <a:latin typeface="Comic Sans MS" panose="030F0702030302020204" pitchFamily="66" charset="0"/>
                <a:ea typeface="微软雅黑" panose="020B0503020204020204" pitchFamily="34" charset="-122"/>
              </a:rPr>
              <a:t>） </a:t>
            </a:r>
            <a:r>
              <a:rPr lang="zh-CN" altLang="en-US" sz="2000" b="0" dirty="0">
                <a:solidFill>
                  <a:srgbClr val="0000FF"/>
                </a:solidFill>
                <a:latin typeface="Comic Sans MS" panose="030F0702030302020204" pitchFamily="66" charset="0"/>
                <a:ea typeface="微软雅黑" panose="020B0503020204020204" pitchFamily="34" charset="-122"/>
                <a:sym typeface="Wingdings" panose="05000000000000000000" pitchFamily="2" charset="2"/>
              </a:rPr>
              <a:t>→ </a:t>
            </a:r>
            <a:r>
              <a:rPr lang="zh-CN" altLang="en-US" sz="2000" b="0" dirty="0">
                <a:solidFill>
                  <a:srgbClr val="0000FF"/>
                </a:solidFill>
                <a:latin typeface="Comic Sans MS" panose="030F0702030302020204" pitchFamily="66" charset="0"/>
                <a:ea typeface="微软雅黑" panose="020B0503020204020204" pitchFamily="34" charset="-122"/>
              </a:rPr>
              <a:t>读写该扇区中的数据。</a:t>
            </a:r>
          </a:p>
        </p:txBody>
      </p:sp>
    </p:spTree>
    <p:extLst>
      <p:ext uri="{BB962C8B-B14F-4D97-AF65-F5344CB8AC3E}">
        <p14:creationId xmlns:p14="http://schemas.microsoft.com/office/powerpoint/2010/main" val="739915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fltVal val="0"/>
                                          </p:val>
                                        </p:tav>
                                        <p:tav tm="100000">
                                          <p:val>
                                            <p:strVal val="#ppt_w"/>
                                          </p:val>
                                        </p:tav>
                                      </p:tavLst>
                                    </p:anim>
                                    <p:anim calcmode="lin" valueType="num">
                                      <p:cBhvr>
                                        <p:cTn id="8" dur="1000" fill="hold"/>
                                        <p:tgtEl>
                                          <p:spTgt spid="20"/>
                                        </p:tgtEl>
                                        <p:attrNameLst>
                                          <p:attrName>ppt_h</p:attrName>
                                        </p:attrNameLst>
                                      </p:cBhvr>
                                      <p:tavLst>
                                        <p:tav tm="0">
                                          <p:val>
                                            <p:fltVal val="0"/>
                                          </p:val>
                                        </p:tav>
                                        <p:tav tm="100000">
                                          <p:val>
                                            <p:strVal val="#ppt_h"/>
                                          </p:val>
                                        </p:tav>
                                      </p:tavLst>
                                    </p:anim>
                                    <p:anim calcmode="lin" valueType="num">
                                      <p:cBhvr>
                                        <p:cTn id="9" dur="1000" fill="hold"/>
                                        <p:tgtEl>
                                          <p:spTgt spid="20"/>
                                        </p:tgtEl>
                                        <p:attrNameLst>
                                          <p:attrName>style.rotation</p:attrName>
                                        </p:attrNameLst>
                                      </p:cBhvr>
                                      <p:tavLst>
                                        <p:tav tm="0">
                                          <p:val>
                                            <p:fltVal val="90"/>
                                          </p:val>
                                        </p:tav>
                                        <p:tav tm="100000">
                                          <p:val>
                                            <p:fltVal val="0"/>
                                          </p:val>
                                        </p:tav>
                                      </p:tavLst>
                                    </p:anim>
                                    <p:animEffect transition="in" filter="fade">
                                      <p:cBhvr>
                                        <p:cTn id="10" dur="10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randombar(horizont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randombar(horizontal)">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p:cTn id="25" dur="500" fill="hold"/>
                                        <p:tgtEl>
                                          <p:spTgt spid="23"/>
                                        </p:tgtEl>
                                        <p:attrNameLst>
                                          <p:attrName>ppt_w</p:attrName>
                                        </p:attrNameLst>
                                      </p:cBhvr>
                                      <p:tavLst>
                                        <p:tav tm="0">
                                          <p:val>
                                            <p:fltVal val="0"/>
                                          </p:val>
                                        </p:tav>
                                        <p:tav tm="100000">
                                          <p:val>
                                            <p:strVal val="#ppt_w"/>
                                          </p:val>
                                        </p:tav>
                                      </p:tavLst>
                                    </p:anim>
                                    <p:anim calcmode="lin" valueType="num">
                                      <p:cBhvr>
                                        <p:cTn id="26" dur="500" fill="hold"/>
                                        <p:tgtEl>
                                          <p:spTgt spid="23"/>
                                        </p:tgtEl>
                                        <p:attrNameLst>
                                          <p:attrName>ppt_h</p:attrName>
                                        </p:attrNameLst>
                                      </p:cBhvr>
                                      <p:tavLst>
                                        <p:tav tm="0">
                                          <p:val>
                                            <p:fltVal val="0"/>
                                          </p:val>
                                        </p:tav>
                                        <p:tav tm="100000">
                                          <p:val>
                                            <p:strVal val="#ppt_h"/>
                                          </p:val>
                                        </p:tav>
                                      </p:tavLst>
                                    </p:anim>
                                    <p:animEffect transition="in" filter="fade">
                                      <p:cBhvr>
                                        <p:cTn id="27" dur="500"/>
                                        <p:tgtEl>
                                          <p:spTgt spid="23"/>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p:cTn id="30" dur="500" fill="hold"/>
                                        <p:tgtEl>
                                          <p:spTgt spid="24"/>
                                        </p:tgtEl>
                                        <p:attrNameLst>
                                          <p:attrName>ppt_w</p:attrName>
                                        </p:attrNameLst>
                                      </p:cBhvr>
                                      <p:tavLst>
                                        <p:tav tm="0">
                                          <p:val>
                                            <p:fltVal val="0"/>
                                          </p:val>
                                        </p:tav>
                                        <p:tav tm="100000">
                                          <p:val>
                                            <p:strVal val="#ppt_w"/>
                                          </p:val>
                                        </p:tav>
                                      </p:tavLst>
                                    </p:anim>
                                    <p:anim calcmode="lin" valueType="num">
                                      <p:cBhvr>
                                        <p:cTn id="31" dur="500" fill="hold"/>
                                        <p:tgtEl>
                                          <p:spTgt spid="24"/>
                                        </p:tgtEl>
                                        <p:attrNameLst>
                                          <p:attrName>ppt_h</p:attrName>
                                        </p:attrNameLst>
                                      </p:cBhvr>
                                      <p:tavLst>
                                        <p:tav tm="0">
                                          <p:val>
                                            <p:fltVal val="0"/>
                                          </p:val>
                                        </p:tav>
                                        <p:tav tm="100000">
                                          <p:val>
                                            <p:strVal val="#ppt_h"/>
                                          </p:val>
                                        </p:tav>
                                      </p:tavLst>
                                    </p:anim>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randombar(horizontal)">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a:t>
            </a:r>
            <a:r>
              <a:rPr lang="zh-CN" altLang="en-US" dirty="0"/>
              <a:t>外部存储设备</a:t>
            </a:r>
          </a:p>
        </p:txBody>
      </p:sp>
      <p:sp>
        <p:nvSpPr>
          <p:cNvPr id="3" name="内容占位符 2"/>
          <p:cNvSpPr>
            <a:spLocks noGrp="1"/>
          </p:cNvSpPr>
          <p:nvPr>
            <p:ph idx="1"/>
          </p:nvPr>
        </p:nvSpPr>
        <p:spPr>
          <a:xfrm>
            <a:off x="107504" y="743531"/>
            <a:ext cx="8856984" cy="387415"/>
          </a:xfrm>
        </p:spPr>
        <p:txBody>
          <a:bodyPr/>
          <a:lstStyle/>
          <a:p>
            <a:pPr marL="0" indent="0">
              <a:buNone/>
            </a:pPr>
            <a:r>
              <a:rPr lang="en-US" altLang="zh-CN" dirty="0"/>
              <a:t>8.3.2 </a:t>
            </a:r>
            <a:r>
              <a:rPr lang="zh-CN" altLang="en-US" dirty="0"/>
              <a:t>硬盘存储器</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dirty="0"/>
          </a:p>
        </p:txBody>
      </p:sp>
      <p:sp>
        <p:nvSpPr>
          <p:cNvPr id="7" name="矩形 6"/>
          <p:cNvSpPr/>
          <p:nvPr/>
        </p:nvSpPr>
        <p:spPr>
          <a:xfrm>
            <a:off x="2621756" y="734424"/>
            <a:ext cx="5641859"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1. </a:t>
            </a:r>
            <a:r>
              <a:rPr lang="zh-CN" altLang="en-US" sz="2200" b="1" dirty="0">
                <a:solidFill>
                  <a:srgbClr val="063DE8"/>
                </a:solidFill>
                <a:latin typeface="微软雅黑" panose="020B0503020204020204" pitchFamily="34" charset="-122"/>
                <a:ea typeface="微软雅黑" panose="020B0503020204020204" pitchFamily="34" charset="-122"/>
              </a:rPr>
              <a:t>硬盘存储器的逻辑结构：</a:t>
            </a:r>
            <a:r>
              <a:rPr lang="zh-CN" altLang="en-US" sz="2200" b="1" dirty="0">
                <a:solidFill>
                  <a:srgbClr val="FF0000"/>
                </a:solidFill>
                <a:latin typeface="微软雅黑" panose="020B0503020204020204" pitchFamily="34" charset="-122"/>
                <a:ea typeface="微软雅黑" panose="020B0503020204020204" pitchFamily="34" charset="-122"/>
              </a:rPr>
              <a:t>硬盘驱动器</a:t>
            </a:r>
          </a:p>
        </p:txBody>
      </p:sp>
      <p:sp>
        <p:nvSpPr>
          <p:cNvPr id="17" name="Text Box 7"/>
          <p:cNvSpPr txBox="1">
            <a:spLocks noChangeArrowheads="1"/>
          </p:cNvSpPr>
          <p:nvPr/>
        </p:nvSpPr>
        <p:spPr bwMode="auto">
          <a:xfrm>
            <a:off x="174583" y="1324635"/>
            <a:ext cx="8424936" cy="1211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a:lnSpc>
                <a:spcPct val="125000"/>
              </a:lnSpc>
              <a:spcBef>
                <a:spcPct val="15000"/>
              </a:spcBef>
              <a:defRPr/>
            </a:pPr>
            <a:r>
              <a:rPr lang="zh-CN" altLang="en-US" sz="2000" b="1" dirty="0">
                <a:solidFill>
                  <a:srgbClr val="FC0128"/>
                </a:solidFill>
                <a:latin typeface="微软雅黑" panose="020B0503020204020204" pitchFamily="34" charset="-122"/>
                <a:ea typeface="微软雅黑" panose="020B0503020204020204" pitchFamily="34" charset="-122"/>
              </a:rPr>
              <a:t>磁盘读写是指根据主机访问控制字中的盘地址（</a:t>
            </a:r>
            <a:r>
              <a:rPr lang="zh-CN" altLang="en-US" sz="2000" b="1" dirty="0">
                <a:solidFill>
                  <a:srgbClr val="063DE8"/>
                </a:solidFill>
                <a:latin typeface="微软雅黑" panose="020B0503020204020204" pitchFamily="34" charset="-122"/>
                <a:ea typeface="微软雅黑" panose="020B0503020204020204" pitchFamily="34" charset="-122"/>
              </a:rPr>
              <a:t>柱面</a:t>
            </a:r>
            <a:r>
              <a:rPr lang="en-US" altLang="zh-CN" sz="2000" b="1" dirty="0">
                <a:solidFill>
                  <a:srgbClr val="063DE8"/>
                </a:solidFill>
                <a:latin typeface="微软雅黑" panose="020B0503020204020204" pitchFamily="34" charset="-122"/>
                <a:ea typeface="微软雅黑" panose="020B0503020204020204" pitchFamily="34" charset="-122"/>
              </a:rPr>
              <a:t>(</a:t>
            </a:r>
            <a:r>
              <a:rPr lang="zh-CN" altLang="en-US" sz="2000" b="1" dirty="0">
                <a:solidFill>
                  <a:srgbClr val="063DE8"/>
                </a:solidFill>
                <a:latin typeface="微软雅黑" panose="020B0503020204020204" pitchFamily="34" charset="-122"/>
                <a:ea typeface="微软雅黑" panose="020B0503020204020204" pitchFamily="34" charset="-122"/>
              </a:rPr>
              <a:t>磁道</a:t>
            </a:r>
            <a:r>
              <a:rPr lang="en-US" altLang="zh-CN" sz="2000" b="1" dirty="0">
                <a:solidFill>
                  <a:srgbClr val="063DE8"/>
                </a:solidFill>
                <a:latin typeface="微软雅黑" panose="020B0503020204020204" pitchFamily="34" charset="-122"/>
                <a:ea typeface="微软雅黑" panose="020B0503020204020204" pitchFamily="34" charset="-122"/>
              </a:rPr>
              <a:t>)</a:t>
            </a:r>
            <a:r>
              <a:rPr lang="zh-CN" altLang="en-US" sz="2000" b="1" dirty="0">
                <a:solidFill>
                  <a:srgbClr val="063DE8"/>
                </a:solidFill>
                <a:latin typeface="微软雅黑" panose="020B0503020204020204" pitchFamily="34" charset="-122"/>
                <a:ea typeface="微软雅黑" panose="020B0503020204020204" pitchFamily="34" charset="-122"/>
              </a:rPr>
              <a:t>号、磁头（盘面）号、扇区号</a:t>
            </a:r>
            <a:r>
              <a:rPr lang="zh-CN" altLang="en-US" sz="2000" b="1" dirty="0">
                <a:solidFill>
                  <a:srgbClr val="FC0128"/>
                </a:solidFill>
                <a:latin typeface="微软雅黑" panose="020B0503020204020204" pitchFamily="34" charset="-122"/>
                <a:ea typeface="微软雅黑" panose="020B0503020204020204" pitchFamily="34" charset="-122"/>
              </a:rPr>
              <a:t>）读写目标磁道中的指定扇区。因此，其操作可归纳为以下三大类：</a:t>
            </a:r>
            <a:endParaRPr kumimoji="0" lang="en-US" altLang="zh-CN" sz="2000" b="1" i="0" u="none" strike="noStrike" kern="1200" cap="none" spc="0" normalizeH="0" baseline="0" noProof="0" dirty="0">
              <a:ln>
                <a:noFill/>
              </a:ln>
              <a:solidFill>
                <a:srgbClr val="FC0128"/>
              </a:solidFill>
              <a:effectLst/>
              <a:uLnTx/>
              <a:uFillTx/>
              <a:latin typeface="微软雅黑" panose="020B0503020204020204" pitchFamily="34" charset="-122"/>
              <a:ea typeface="微软雅黑" panose="020B0503020204020204" pitchFamily="34" charset="-122"/>
              <a:cs typeface="+mn-cs"/>
            </a:endParaRPr>
          </a:p>
        </p:txBody>
      </p:sp>
      <p:sp>
        <p:nvSpPr>
          <p:cNvPr id="18" name="Text Box 8"/>
          <p:cNvSpPr txBox="1">
            <a:spLocks noChangeArrowheads="1"/>
          </p:cNvSpPr>
          <p:nvPr/>
        </p:nvSpPr>
        <p:spPr bwMode="auto">
          <a:xfrm>
            <a:off x="174583" y="2523668"/>
            <a:ext cx="868632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30000"/>
              </a:lnSpc>
              <a:spcBef>
                <a:spcPct val="15000"/>
              </a:spcBef>
              <a:spcAft>
                <a:spcPct val="0"/>
              </a:spcAft>
              <a:buClrTx/>
              <a:buSzTx/>
              <a:buFontTx/>
              <a:buNone/>
              <a:tabLst/>
              <a:defRPr/>
            </a:pPr>
            <a:r>
              <a:rPr kumimoji="0" lang="zh-CN" altLang="en-US"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寻道操作：</a:t>
            </a:r>
            <a:r>
              <a:rPr kumimoji="0" lang="zh-CN" altLang="en-US" sz="20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硬盘控制器把磁盘地址送到磁盘驱动器的磁盘地址寄存器后，便产生寻道命令，启动磁头定位伺服系统进行磁头定位操作。之后，发出寻道结束信号给磁盘控制器，并转入旋转等待操作</a:t>
            </a:r>
            <a:r>
              <a:rPr lang="zh-CN" altLang="en-US" sz="2000" b="1" noProof="0" dirty="0">
                <a:latin typeface="微软雅黑" panose="020B0503020204020204" pitchFamily="34" charset="-122"/>
                <a:ea typeface="微软雅黑" panose="020B0503020204020204" pitchFamily="34" charset="-122"/>
              </a:rPr>
              <a:t>。</a:t>
            </a:r>
            <a:endParaRPr kumimoji="0" lang="en-US" altLang="zh-CN" sz="20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lvl="0">
              <a:lnSpc>
                <a:spcPct val="130000"/>
              </a:lnSpc>
              <a:spcBef>
                <a:spcPct val="15000"/>
              </a:spcBef>
              <a:defRPr/>
            </a:pPr>
            <a:r>
              <a:rPr kumimoji="0" lang="zh-CN" altLang="en-US"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旋转等待操作：</a:t>
            </a:r>
            <a:r>
              <a:rPr kumimoji="0" lang="zh-CN" altLang="en-US" sz="20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盘片旋转时，索引标志产生的脉冲将扇区计数器清零，以后每来一个扇区标志，扇区计数器加</a:t>
            </a:r>
            <a:r>
              <a:rPr kumimoji="0" lang="en-US" altLang="zh-CN" sz="20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1</a:t>
            </a:r>
            <a:r>
              <a:rPr kumimoji="0" lang="zh-CN" altLang="en-US" sz="20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，把计数内容与磁盘地址寄存器中地址进行比较，如果一致，则输出扇区符合信号，说明要读写的信息已经转到磁头下方。</a:t>
            </a:r>
            <a:endParaRPr kumimoji="0" lang="en-US" altLang="zh-CN"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30000"/>
              </a:lnSpc>
              <a:spcBef>
                <a:spcPct val="15000"/>
              </a:spcBef>
              <a:spcAft>
                <a:spcPct val="0"/>
              </a:spcAft>
              <a:buClrTx/>
              <a:buSzTx/>
              <a:buFontTx/>
              <a:buNone/>
              <a:tabLst/>
              <a:defRPr/>
            </a:pPr>
            <a:r>
              <a:rPr kumimoji="0" lang="zh-CN" altLang="en-US"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读</a:t>
            </a:r>
            <a:r>
              <a:rPr kumimoji="0" lang="en-US" altLang="zh-CN"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写操作：</a:t>
            </a:r>
            <a:r>
              <a:rPr kumimoji="0" lang="zh-CN" altLang="en-US" sz="20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扇区符合信号送给控制器后，控制器的读写控制电路开始读或写动作。</a:t>
            </a:r>
          </a:p>
        </p:txBody>
      </p:sp>
    </p:spTree>
    <p:extLst>
      <p:ext uri="{BB962C8B-B14F-4D97-AF65-F5344CB8AC3E}">
        <p14:creationId xmlns:p14="http://schemas.microsoft.com/office/powerpoint/2010/main" val="3999594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randombar(horizontal)">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a:t>
            </a:r>
            <a:r>
              <a:rPr lang="zh-CN" altLang="en-US" dirty="0"/>
              <a:t>外部存储设备</a:t>
            </a:r>
          </a:p>
        </p:txBody>
      </p:sp>
      <p:sp>
        <p:nvSpPr>
          <p:cNvPr id="3" name="内容占位符 2"/>
          <p:cNvSpPr>
            <a:spLocks noGrp="1"/>
          </p:cNvSpPr>
          <p:nvPr>
            <p:ph idx="1"/>
          </p:nvPr>
        </p:nvSpPr>
        <p:spPr/>
        <p:txBody>
          <a:bodyPr/>
          <a:lstStyle/>
          <a:p>
            <a:pPr marL="0" indent="0">
              <a:buNone/>
            </a:pPr>
            <a:r>
              <a:rPr lang="en-US" altLang="zh-CN" dirty="0"/>
              <a:t>8.3.2 </a:t>
            </a:r>
            <a:r>
              <a:rPr lang="zh-CN" altLang="en-US" dirty="0"/>
              <a:t>硬盘存储器</a:t>
            </a:r>
          </a:p>
        </p:txBody>
      </p:sp>
      <p:sp>
        <p:nvSpPr>
          <p:cNvPr id="4" name="页脚占位符 3"/>
          <p:cNvSpPr>
            <a:spLocks noGrp="1"/>
          </p:cNvSpPr>
          <p:nvPr>
            <p:ph type="ftr" sz="quarter" idx="11"/>
          </p:nvPr>
        </p:nvSpPr>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107504" y="1134199"/>
            <a:ext cx="5641859"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1. </a:t>
            </a:r>
            <a:r>
              <a:rPr lang="zh-CN" altLang="en-US" sz="2200" b="1" dirty="0">
                <a:solidFill>
                  <a:srgbClr val="063DE8"/>
                </a:solidFill>
                <a:latin typeface="微软雅黑" panose="020B0503020204020204" pitchFamily="34" charset="-122"/>
                <a:ea typeface="微软雅黑" panose="020B0503020204020204" pitchFamily="34" charset="-122"/>
              </a:rPr>
              <a:t>硬盘存储器的逻辑结构：</a:t>
            </a:r>
            <a:r>
              <a:rPr lang="zh-CN" altLang="en-US" sz="2200" b="1" dirty="0">
                <a:solidFill>
                  <a:srgbClr val="FF0000"/>
                </a:solidFill>
                <a:latin typeface="微软雅黑" panose="020B0503020204020204" pitchFamily="34" charset="-122"/>
                <a:ea typeface="微软雅黑" panose="020B0503020204020204" pitchFamily="34" charset="-122"/>
              </a:rPr>
              <a:t>硬盘驱动器</a:t>
            </a:r>
          </a:p>
        </p:txBody>
      </p:sp>
      <p:sp>
        <p:nvSpPr>
          <p:cNvPr id="10" name="Rectangle 3"/>
          <p:cNvSpPr>
            <a:spLocks noChangeArrowheads="1"/>
          </p:cNvSpPr>
          <p:nvPr/>
        </p:nvSpPr>
        <p:spPr bwMode="auto">
          <a:xfrm>
            <a:off x="2533650" y="2641749"/>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endParaRPr lang="zh-CN" altLang="en-US">
              <a:solidFill>
                <a:srgbClr val="000000"/>
              </a:solidFill>
              <a:ea typeface="宋体" panose="02010600030101010101" pitchFamily="2" charset="-122"/>
            </a:endParaRPr>
          </a:p>
        </p:txBody>
      </p:sp>
      <p:sp>
        <p:nvSpPr>
          <p:cNvPr id="16" name="Rectangle 3"/>
          <p:cNvSpPr txBox="1">
            <a:spLocks noChangeArrowheads="1"/>
          </p:cNvSpPr>
          <p:nvPr/>
        </p:nvSpPr>
        <p:spPr bwMode="auto">
          <a:xfrm>
            <a:off x="179512" y="3861048"/>
            <a:ext cx="8856984" cy="24482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8288" indent="-268288" defTabSz="717550">
              <a:lnSpc>
                <a:spcPct val="115000"/>
              </a:lnSpc>
              <a:spcBef>
                <a:spcPct val="15000"/>
              </a:spcBef>
            </a:pPr>
            <a:r>
              <a:rPr lang="zh-CN" altLang="en-US" sz="2000" dirty="0"/>
              <a:t>磁盘上的信息以扇区为单位进行读写，平均存取时间为：</a:t>
            </a:r>
          </a:p>
          <a:p>
            <a:pPr marL="268288" indent="-268288" defTabSz="717550">
              <a:lnSpc>
                <a:spcPct val="115000"/>
              </a:lnSpc>
              <a:spcBef>
                <a:spcPct val="15000"/>
              </a:spcBef>
              <a:buFontTx/>
              <a:buNone/>
            </a:pPr>
            <a:r>
              <a:rPr lang="zh-CN" altLang="en-US" sz="2000" dirty="0"/>
              <a:t>		</a:t>
            </a:r>
            <a:r>
              <a:rPr lang="en-US" altLang="zh-CN" sz="2000" dirty="0">
                <a:solidFill>
                  <a:srgbClr val="0000FF"/>
                </a:solidFill>
              </a:rPr>
              <a:t>T = </a:t>
            </a:r>
            <a:r>
              <a:rPr lang="zh-CN" altLang="en-US" sz="2000" dirty="0">
                <a:solidFill>
                  <a:srgbClr val="0000FF"/>
                </a:solidFill>
              </a:rPr>
              <a:t>寻道时间 </a:t>
            </a:r>
            <a:r>
              <a:rPr lang="en-US" altLang="zh-CN" sz="2000" dirty="0">
                <a:solidFill>
                  <a:srgbClr val="0000FF"/>
                </a:solidFill>
              </a:rPr>
              <a:t>+ </a:t>
            </a:r>
            <a:r>
              <a:rPr lang="zh-CN" altLang="en-US" sz="2000" dirty="0">
                <a:solidFill>
                  <a:srgbClr val="0000FF"/>
                </a:solidFill>
              </a:rPr>
              <a:t>旋转等待时间 </a:t>
            </a:r>
            <a:r>
              <a:rPr lang="en-US" altLang="zh-CN" sz="2000" dirty="0">
                <a:solidFill>
                  <a:srgbClr val="0000FF"/>
                </a:solidFill>
              </a:rPr>
              <a:t>+ </a:t>
            </a:r>
            <a:r>
              <a:rPr lang="zh-CN" altLang="en-US" sz="2000" dirty="0">
                <a:solidFill>
                  <a:srgbClr val="0000FF"/>
                </a:solidFill>
              </a:rPr>
              <a:t>数据传输时间</a:t>
            </a:r>
            <a:endParaRPr lang="en-US" altLang="zh-CN" sz="2000" dirty="0">
              <a:solidFill>
                <a:srgbClr val="0000FF"/>
              </a:solidFill>
            </a:endParaRPr>
          </a:p>
          <a:p>
            <a:pPr marL="582613" lvl="1" indent="-223838" defTabSz="717550">
              <a:lnSpc>
                <a:spcPct val="115000"/>
              </a:lnSpc>
              <a:spcBef>
                <a:spcPct val="15000"/>
              </a:spcBef>
            </a:pPr>
            <a:r>
              <a:rPr lang="zh-CN" altLang="en-US" dirty="0">
                <a:solidFill>
                  <a:srgbClr val="D1390F"/>
                </a:solidFill>
                <a:latin typeface="Comic Sans MS" panose="030F0702030302020204" pitchFamily="66" charset="0"/>
              </a:rPr>
              <a:t>寻道时间</a:t>
            </a:r>
            <a:r>
              <a:rPr lang="en-US" altLang="zh-CN" dirty="0">
                <a:latin typeface="Comic Sans MS" panose="030F0702030302020204" pitchFamily="66" charset="0"/>
              </a:rPr>
              <a:t>——</a:t>
            </a:r>
            <a:r>
              <a:rPr lang="zh-CN" altLang="en-US" dirty="0">
                <a:latin typeface="Comic Sans MS" panose="030F0702030302020204" pitchFamily="66" charset="0"/>
              </a:rPr>
              <a:t>磁头寻找到指定磁道所需时间</a:t>
            </a:r>
            <a:r>
              <a:rPr lang="en-US" altLang="zh-CN" dirty="0">
                <a:latin typeface="Comic Sans MS" panose="030F0702030302020204" pitchFamily="66" charset="0"/>
              </a:rPr>
              <a:t>(</a:t>
            </a:r>
            <a:r>
              <a:rPr lang="zh-CN" altLang="en-US" dirty="0">
                <a:latin typeface="Comic Sans MS" panose="030F0702030302020204" pitchFamily="66" charset="0"/>
              </a:rPr>
              <a:t>大约</a:t>
            </a:r>
            <a:r>
              <a:rPr lang="en-US" altLang="zh-CN" dirty="0">
                <a:latin typeface="Comic Sans MS" panose="030F0702030302020204" pitchFamily="66" charset="0"/>
              </a:rPr>
              <a:t>5ms)</a:t>
            </a:r>
            <a:endParaRPr lang="zh-CN" altLang="en-US" dirty="0">
              <a:latin typeface="Comic Sans MS" panose="030F0702030302020204" pitchFamily="66" charset="0"/>
            </a:endParaRPr>
          </a:p>
          <a:p>
            <a:pPr marL="582613" lvl="1" indent="-223838" defTabSz="717550">
              <a:lnSpc>
                <a:spcPct val="115000"/>
              </a:lnSpc>
              <a:spcBef>
                <a:spcPct val="15000"/>
              </a:spcBef>
            </a:pPr>
            <a:r>
              <a:rPr lang="zh-CN" altLang="en-US" dirty="0">
                <a:solidFill>
                  <a:srgbClr val="D1390F"/>
                </a:solidFill>
                <a:latin typeface="Comic Sans MS" panose="030F0702030302020204" pitchFamily="66" charset="0"/>
              </a:rPr>
              <a:t>旋转等待时间</a:t>
            </a:r>
            <a:r>
              <a:rPr lang="en-US" altLang="zh-CN" dirty="0">
                <a:latin typeface="Comic Sans MS" panose="030F0702030302020204" pitchFamily="66" charset="0"/>
              </a:rPr>
              <a:t>——</a:t>
            </a:r>
            <a:r>
              <a:rPr lang="zh-CN" altLang="en-US" dirty="0">
                <a:latin typeface="Comic Sans MS" panose="030F0702030302020204" pitchFamily="66" charset="0"/>
              </a:rPr>
              <a:t>指定扇区旋转到磁头下方所需要的时间</a:t>
            </a:r>
            <a:r>
              <a:rPr lang="en-US" altLang="zh-CN" dirty="0">
                <a:latin typeface="Comic Sans MS" panose="030F0702030302020204" pitchFamily="66" charset="0"/>
              </a:rPr>
              <a:t>(</a:t>
            </a:r>
            <a:r>
              <a:rPr lang="zh-CN" altLang="en-US" dirty="0">
                <a:latin typeface="Comic Sans MS" panose="030F0702030302020204" pitchFamily="66" charset="0"/>
              </a:rPr>
              <a:t>大约</a:t>
            </a:r>
            <a:r>
              <a:rPr lang="en-US" altLang="zh-CN" dirty="0">
                <a:latin typeface="Comic Sans MS" panose="030F0702030302020204" pitchFamily="66" charset="0"/>
              </a:rPr>
              <a:t>4</a:t>
            </a:r>
            <a:r>
              <a:rPr lang="zh-CN" altLang="en-US" dirty="0">
                <a:latin typeface="Comic Sans MS" panose="030F0702030302020204" pitchFamily="66" charset="0"/>
              </a:rPr>
              <a:t>～</a:t>
            </a:r>
            <a:r>
              <a:rPr lang="en-US" altLang="zh-CN" dirty="0">
                <a:latin typeface="Comic Sans MS" panose="030F0702030302020204" pitchFamily="66" charset="0"/>
              </a:rPr>
              <a:t>6ms)  ( </a:t>
            </a:r>
            <a:r>
              <a:rPr lang="zh-CN" altLang="en-US" dirty="0">
                <a:latin typeface="Comic Sans MS" panose="030F0702030302020204" pitchFamily="66" charset="0"/>
              </a:rPr>
              <a:t>转速：</a:t>
            </a:r>
            <a:r>
              <a:rPr lang="en-US" altLang="zh-CN" dirty="0">
                <a:latin typeface="Comic Sans MS" panose="030F0702030302020204" pitchFamily="66" charset="0"/>
              </a:rPr>
              <a:t> 4200 / 5400 / 7200 / 10000rpm )</a:t>
            </a:r>
          </a:p>
          <a:p>
            <a:pPr marL="582613" lvl="1" indent="-223838" defTabSz="717550">
              <a:lnSpc>
                <a:spcPct val="115000"/>
              </a:lnSpc>
              <a:spcBef>
                <a:spcPct val="15000"/>
              </a:spcBef>
            </a:pPr>
            <a:r>
              <a:rPr lang="zh-CN" altLang="en-US" dirty="0">
                <a:solidFill>
                  <a:srgbClr val="D1390F"/>
                </a:solidFill>
                <a:latin typeface="Comic Sans MS" panose="030F0702030302020204" pitchFamily="66" charset="0"/>
              </a:rPr>
              <a:t>数据传输时间</a:t>
            </a:r>
            <a:r>
              <a:rPr lang="en-US" altLang="zh-CN" dirty="0">
                <a:latin typeface="Comic Sans MS" panose="030F0702030302020204" pitchFamily="66" charset="0"/>
              </a:rPr>
              <a:t>——( </a:t>
            </a:r>
            <a:r>
              <a:rPr lang="zh-CN" altLang="en-US" dirty="0">
                <a:latin typeface="Comic Sans MS" panose="030F0702030302020204" pitchFamily="66" charset="0"/>
              </a:rPr>
              <a:t>大约</a:t>
            </a:r>
            <a:r>
              <a:rPr lang="en-US" altLang="zh-CN" dirty="0">
                <a:latin typeface="Comic Sans MS" panose="030F0702030302020204" pitchFamily="66" charset="0"/>
              </a:rPr>
              <a:t>0.01ms / </a:t>
            </a:r>
            <a:r>
              <a:rPr lang="zh-CN" altLang="en-US" dirty="0">
                <a:latin typeface="Comic Sans MS" panose="030F0702030302020204" pitchFamily="66" charset="0"/>
              </a:rPr>
              <a:t>扇区 </a:t>
            </a:r>
            <a:r>
              <a:rPr lang="en-US" altLang="zh-CN" dirty="0">
                <a:latin typeface="Comic Sans MS" panose="030F0702030302020204" pitchFamily="66" charset="0"/>
              </a:rPr>
              <a:t>)</a:t>
            </a:r>
            <a:endParaRPr lang="zh-CN" altLang="en-US" dirty="0">
              <a:latin typeface="Comic Sans MS" panose="030F0702030302020204" pitchFamily="66" charset="0"/>
            </a:endParaRPr>
          </a:p>
        </p:txBody>
      </p:sp>
      <p:grpSp>
        <p:nvGrpSpPr>
          <p:cNvPr id="12" name="Group 4"/>
          <p:cNvGrpSpPr>
            <a:grpSpLocks/>
          </p:cNvGrpSpPr>
          <p:nvPr/>
        </p:nvGrpSpPr>
        <p:grpSpPr bwMode="auto">
          <a:xfrm>
            <a:off x="1125538" y="1340768"/>
            <a:ext cx="7327900" cy="2925763"/>
            <a:chOff x="1144" y="1645"/>
            <a:chExt cx="4616" cy="1843"/>
          </a:xfrm>
        </p:grpSpPr>
        <p:sp>
          <p:nvSpPr>
            <p:cNvPr id="13" name="AutoShape 5"/>
            <p:cNvSpPr>
              <a:spLocks noChangeArrowheads="1"/>
            </p:cNvSpPr>
            <p:nvPr/>
          </p:nvSpPr>
          <p:spPr bwMode="auto">
            <a:xfrm>
              <a:off x="3832" y="2864"/>
              <a:ext cx="288" cy="381"/>
            </a:xfrm>
            <a:prstGeom prst="can">
              <a:avLst>
                <a:gd name="adj" fmla="val 33073"/>
              </a:avLst>
            </a:prstGeom>
            <a:solidFill>
              <a:srgbClr val="063DE8">
                <a:alpha val="30196"/>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7" name="Rectangle 6"/>
            <p:cNvSpPr>
              <a:spLocks noChangeArrowheads="1"/>
            </p:cNvSpPr>
            <p:nvPr/>
          </p:nvSpPr>
          <p:spPr bwMode="auto">
            <a:xfrm>
              <a:off x="2872" y="2864"/>
              <a:ext cx="240" cy="48"/>
            </a:xfrm>
            <a:prstGeom prst="rect">
              <a:avLst/>
            </a:prstGeom>
            <a:solidFill>
              <a:srgbClr val="063DE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8" name="Rectangle 7"/>
            <p:cNvSpPr>
              <a:spLocks noChangeArrowheads="1"/>
            </p:cNvSpPr>
            <p:nvPr/>
          </p:nvSpPr>
          <p:spPr bwMode="auto">
            <a:xfrm>
              <a:off x="2872" y="2624"/>
              <a:ext cx="240" cy="48"/>
            </a:xfrm>
            <a:prstGeom prst="rect">
              <a:avLst/>
            </a:prstGeom>
            <a:solidFill>
              <a:srgbClr val="063DE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9" name="Rectangle 8"/>
            <p:cNvSpPr>
              <a:spLocks noChangeArrowheads="1"/>
            </p:cNvSpPr>
            <p:nvPr/>
          </p:nvSpPr>
          <p:spPr bwMode="auto">
            <a:xfrm>
              <a:off x="2872" y="2384"/>
              <a:ext cx="240" cy="48"/>
            </a:xfrm>
            <a:prstGeom prst="rect">
              <a:avLst/>
            </a:prstGeom>
            <a:solidFill>
              <a:srgbClr val="063DE8"/>
            </a:solidFill>
            <a:ln w="9525">
              <a:solidFill>
                <a:srgbClr val="FC012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grpSp>
          <p:nvGrpSpPr>
            <p:cNvPr id="20" name="Group 9"/>
            <p:cNvGrpSpPr>
              <a:grpSpLocks/>
            </p:cNvGrpSpPr>
            <p:nvPr/>
          </p:nvGrpSpPr>
          <p:grpSpPr bwMode="auto">
            <a:xfrm>
              <a:off x="2920" y="2624"/>
              <a:ext cx="2112" cy="432"/>
              <a:chOff x="2688" y="1632"/>
              <a:chExt cx="2112" cy="432"/>
            </a:xfrm>
          </p:grpSpPr>
          <p:sp>
            <p:nvSpPr>
              <p:cNvPr id="52" name="Oval 10"/>
              <p:cNvSpPr>
                <a:spLocks noChangeArrowheads="1"/>
              </p:cNvSpPr>
              <p:nvPr/>
            </p:nvSpPr>
            <p:spPr bwMode="auto">
              <a:xfrm>
                <a:off x="2688" y="1632"/>
                <a:ext cx="2112" cy="432"/>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53" name="Oval 11"/>
              <p:cNvSpPr>
                <a:spLocks noChangeAspect="1" noChangeArrowheads="1"/>
              </p:cNvSpPr>
              <p:nvPr/>
            </p:nvSpPr>
            <p:spPr bwMode="auto">
              <a:xfrm>
                <a:off x="2862" y="1687"/>
                <a:ext cx="1745" cy="317"/>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54" name="Oval 12"/>
              <p:cNvSpPr>
                <a:spLocks noChangeAspect="1" noChangeArrowheads="1"/>
              </p:cNvSpPr>
              <p:nvPr/>
            </p:nvSpPr>
            <p:spPr bwMode="auto">
              <a:xfrm>
                <a:off x="3135" y="1731"/>
                <a:ext cx="1203" cy="219"/>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grpSp>
        <p:grpSp>
          <p:nvGrpSpPr>
            <p:cNvPr id="21" name="Group 13"/>
            <p:cNvGrpSpPr>
              <a:grpSpLocks/>
            </p:cNvGrpSpPr>
            <p:nvPr/>
          </p:nvGrpSpPr>
          <p:grpSpPr bwMode="auto">
            <a:xfrm>
              <a:off x="2920" y="2384"/>
              <a:ext cx="2112" cy="432"/>
              <a:chOff x="2688" y="1632"/>
              <a:chExt cx="2112" cy="432"/>
            </a:xfrm>
          </p:grpSpPr>
          <p:sp>
            <p:nvSpPr>
              <p:cNvPr id="49" name="Oval 14"/>
              <p:cNvSpPr>
                <a:spLocks noChangeArrowheads="1"/>
              </p:cNvSpPr>
              <p:nvPr/>
            </p:nvSpPr>
            <p:spPr bwMode="auto">
              <a:xfrm>
                <a:off x="2688" y="1632"/>
                <a:ext cx="2112" cy="432"/>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50" name="Oval 15"/>
              <p:cNvSpPr>
                <a:spLocks noChangeAspect="1" noChangeArrowheads="1"/>
              </p:cNvSpPr>
              <p:nvPr/>
            </p:nvSpPr>
            <p:spPr bwMode="auto">
              <a:xfrm>
                <a:off x="2862" y="1687"/>
                <a:ext cx="1745" cy="317"/>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51" name="Oval 16"/>
              <p:cNvSpPr>
                <a:spLocks noChangeAspect="1" noChangeArrowheads="1"/>
              </p:cNvSpPr>
              <p:nvPr/>
            </p:nvSpPr>
            <p:spPr bwMode="auto">
              <a:xfrm>
                <a:off x="3135" y="1731"/>
                <a:ext cx="1203" cy="219"/>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grpSp>
        <p:sp>
          <p:nvSpPr>
            <p:cNvPr id="22" name="AutoShape 17"/>
            <p:cNvSpPr>
              <a:spLocks noChangeArrowheads="1"/>
            </p:cNvSpPr>
            <p:nvPr/>
          </p:nvSpPr>
          <p:spPr bwMode="auto">
            <a:xfrm>
              <a:off x="1144" y="1808"/>
              <a:ext cx="624" cy="1440"/>
            </a:xfrm>
            <a:prstGeom prst="can">
              <a:avLst>
                <a:gd name="adj" fmla="val 57692"/>
              </a:avLst>
            </a:prstGeom>
            <a:solidFill>
              <a:srgbClr val="00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grpSp>
          <p:nvGrpSpPr>
            <p:cNvPr id="23" name="Group 18"/>
            <p:cNvGrpSpPr>
              <a:grpSpLocks/>
            </p:cNvGrpSpPr>
            <p:nvPr/>
          </p:nvGrpSpPr>
          <p:grpSpPr bwMode="auto">
            <a:xfrm>
              <a:off x="2920" y="2144"/>
              <a:ext cx="2112" cy="432"/>
              <a:chOff x="2688" y="1632"/>
              <a:chExt cx="2112" cy="432"/>
            </a:xfrm>
          </p:grpSpPr>
          <p:sp>
            <p:nvSpPr>
              <p:cNvPr id="46" name="Oval 19"/>
              <p:cNvSpPr>
                <a:spLocks noChangeArrowheads="1"/>
              </p:cNvSpPr>
              <p:nvPr/>
            </p:nvSpPr>
            <p:spPr bwMode="auto">
              <a:xfrm>
                <a:off x="2688" y="1632"/>
                <a:ext cx="2112" cy="432"/>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7" name="Oval 20"/>
              <p:cNvSpPr>
                <a:spLocks noChangeAspect="1" noChangeArrowheads="1"/>
              </p:cNvSpPr>
              <p:nvPr/>
            </p:nvSpPr>
            <p:spPr bwMode="auto">
              <a:xfrm>
                <a:off x="2862" y="1687"/>
                <a:ext cx="1745" cy="317"/>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8" name="Oval 21"/>
              <p:cNvSpPr>
                <a:spLocks noChangeAspect="1" noChangeArrowheads="1"/>
              </p:cNvSpPr>
              <p:nvPr/>
            </p:nvSpPr>
            <p:spPr bwMode="auto">
              <a:xfrm>
                <a:off x="3135" y="1731"/>
                <a:ext cx="1203" cy="219"/>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grpSp>
        <p:sp>
          <p:nvSpPr>
            <p:cNvPr id="24" name="Rectangle 22"/>
            <p:cNvSpPr>
              <a:spLocks noChangeArrowheads="1"/>
            </p:cNvSpPr>
            <p:nvPr/>
          </p:nvSpPr>
          <p:spPr bwMode="auto">
            <a:xfrm>
              <a:off x="1768" y="2288"/>
              <a:ext cx="1104" cy="144"/>
            </a:xfrm>
            <a:prstGeom prst="rect">
              <a:avLst/>
            </a:prstGeom>
            <a:solidFill>
              <a:srgbClr val="00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5" name="Rectangle 23"/>
            <p:cNvSpPr>
              <a:spLocks noChangeArrowheads="1"/>
            </p:cNvSpPr>
            <p:nvPr/>
          </p:nvSpPr>
          <p:spPr bwMode="auto">
            <a:xfrm>
              <a:off x="2872" y="2288"/>
              <a:ext cx="240" cy="48"/>
            </a:xfrm>
            <a:prstGeom prst="rect">
              <a:avLst/>
            </a:prstGeom>
            <a:solidFill>
              <a:srgbClr val="063DE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6" name="Rectangle 24"/>
            <p:cNvSpPr>
              <a:spLocks noChangeArrowheads="1"/>
            </p:cNvSpPr>
            <p:nvPr/>
          </p:nvSpPr>
          <p:spPr bwMode="auto">
            <a:xfrm>
              <a:off x="3094" y="2258"/>
              <a:ext cx="96" cy="96"/>
            </a:xfrm>
            <a:prstGeom prst="rect">
              <a:avLst/>
            </a:prstGeom>
            <a:solidFill>
              <a:srgbClr val="081D5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7" name="Rectangle 25"/>
            <p:cNvSpPr>
              <a:spLocks noChangeArrowheads="1"/>
            </p:cNvSpPr>
            <p:nvPr/>
          </p:nvSpPr>
          <p:spPr bwMode="auto">
            <a:xfrm>
              <a:off x="1768" y="2528"/>
              <a:ext cx="1104" cy="144"/>
            </a:xfrm>
            <a:prstGeom prst="rect">
              <a:avLst/>
            </a:prstGeom>
            <a:solidFill>
              <a:srgbClr val="00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8" name="Rectangle 26"/>
            <p:cNvSpPr>
              <a:spLocks noChangeArrowheads="1"/>
            </p:cNvSpPr>
            <p:nvPr/>
          </p:nvSpPr>
          <p:spPr bwMode="auto">
            <a:xfrm>
              <a:off x="2872" y="2528"/>
              <a:ext cx="240" cy="48"/>
            </a:xfrm>
            <a:prstGeom prst="rect">
              <a:avLst/>
            </a:prstGeom>
            <a:solidFill>
              <a:srgbClr val="063DE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9" name="Rectangle 27"/>
            <p:cNvSpPr>
              <a:spLocks noChangeArrowheads="1"/>
            </p:cNvSpPr>
            <p:nvPr/>
          </p:nvSpPr>
          <p:spPr bwMode="auto">
            <a:xfrm>
              <a:off x="3112" y="2507"/>
              <a:ext cx="96" cy="96"/>
            </a:xfrm>
            <a:prstGeom prst="rect">
              <a:avLst/>
            </a:prstGeom>
            <a:solidFill>
              <a:srgbClr val="081D5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0" name="Rectangle 28"/>
            <p:cNvSpPr>
              <a:spLocks noChangeArrowheads="1"/>
            </p:cNvSpPr>
            <p:nvPr/>
          </p:nvSpPr>
          <p:spPr bwMode="auto">
            <a:xfrm>
              <a:off x="1768" y="2768"/>
              <a:ext cx="1104" cy="144"/>
            </a:xfrm>
            <a:prstGeom prst="rect">
              <a:avLst/>
            </a:prstGeom>
            <a:solidFill>
              <a:srgbClr val="00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1" name="Rectangle 29"/>
            <p:cNvSpPr>
              <a:spLocks noChangeArrowheads="1"/>
            </p:cNvSpPr>
            <p:nvPr/>
          </p:nvSpPr>
          <p:spPr bwMode="auto">
            <a:xfrm>
              <a:off x="2872" y="2768"/>
              <a:ext cx="240" cy="48"/>
            </a:xfrm>
            <a:prstGeom prst="rect">
              <a:avLst/>
            </a:prstGeom>
            <a:solidFill>
              <a:srgbClr val="063DE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2" name="Rectangle 30"/>
            <p:cNvSpPr>
              <a:spLocks noChangeArrowheads="1"/>
            </p:cNvSpPr>
            <p:nvPr/>
          </p:nvSpPr>
          <p:spPr bwMode="auto">
            <a:xfrm>
              <a:off x="3112" y="2747"/>
              <a:ext cx="96" cy="96"/>
            </a:xfrm>
            <a:prstGeom prst="rect">
              <a:avLst/>
            </a:prstGeom>
            <a:solidFill>
              <a:srgbClr val="081D58"/>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3" name="AutoShape 31"/>
            <p:cNvSpPr>
              <a:spLocks noChangeArrowheads="1"/>
            </p:cNvSpPr>
            <p:nvPr/>
          </p:nvSpPr>
          <p:spPr bwMode="auto">
            <a:xfrm>
              <a:off x="3832" y="2000"/>
              <a:ext cx="288" cy="381"/>
            </a:xfrm>
            <a:prstGeom prst="can">
              <a:avLst>
                <a:gd name="adj" fmla="val 33073"/>
              </a:avLst>
            </a:prstGeom>
            <a:solidFill>
              <a:srgbClr val="063DE8">
                <a:alpha val="30196"/>
              </a:srgb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4" name="Line 32"/>
            <p:cNvSpPr>
              <a:spLocks noChangeShapeType="1"/>
            </p:cNvSpPr>
            <p:nvPr/>
          </p:nvSpPr>
          <p:spPr bwMode="auto">
            <a:xfrm>
              <a:off x="4840" y="1760"/>
              <a:ext cx="0" cy="1728"/>
            </a:xfrm>
            <a:prstGeom prst="line">
              <a:avLst/>
            </a:prstGeom>
            <a:noFill/>
            <a:ln w="9525">
              <a:solidFill>
                <a:srgbClr val="FFFF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5" name="Text Box 33"/>
            <p:cNvSpPr txBox="1">
              <a:spLocks noChangeArrowheads="1"/>
            </p:cNvSpPr>
            <p:nvPr/>
          </p:nvSpPr>
          <p:spPr bwMode="auto">
            <a:xfrm>
              <a:off x="2680" y="1872"/>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00" tIns="45650" rIns="91300" bIns="456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Arial" panose="020B0604020202020204" pitchFamily="34" charset="0"/>
                </a:rPr>
                <a:t>磁头</a:t>
              </a:r>
            </a:p>
          </p:txBody>
        </p:sp>
        <p:cxnSp>
          <p:nvCxnSpPr>
            <p:cNvPr id="36" name="AutoShape 34"/>
            <p:cNvCxnSpPr>
              <a:cxnSpLocks noChangeShapeType="1"/>
              <a:stCxn id="35" idx="2"/>
              <a:endCxn id="26" idx="0"/>
            </p:cNvCxnSpPr>
            <p:nvPr/>
          </p:nvCxnSpPr>
          <p:spPr bwMode="auto">
            <a:xfrm flipH="1">
              <a:off x="3142" y="2160"/>
              <a:ext cx="18" cy="98"/>
            </a:xfrm>
            <a:prstGeom prst="straightConnector1">
              <a:avLst/>
            </a:prstGeom>
            <a:noFill/>
            <a:ln w="222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35"/>
            <p:cNvCxnSpPr>
              <a:cxnSpLocks noChangeShapeType="1"/>
              <a:endCxn id="24" idx="0"/>
            </p:cNvCxnSpPr>
            <p:nvPr/>
          </p:nvCxnSpPr>
          <p:spPr bwMode="auto">
            <a:xfrm>
              <a:off x="2296" y="1952"/>
              <a:ext cx="24" cy="336"/>
            </a:xfrm>
            <a:prstGeom prst="straightConnector1">
              <a:avLst/>
            </a:prstGeom>
            <a:noFill/>
            <a:ln w="222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Text Box 36"/>
            <p:cNvSpPr txBox="1">
              <a:spLocks noChangeArrowheads="1"/>
            </p:cNvSpPr>
            <p:nvPr/>
          </p:nvSpPr>
          <p:spPr bwMode="auto">
            <a:xfrm>
              <a:off x="4536" y="1752"/>
              <a:ext cx="8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00" tIns="45650" rIns="91300" bIns="456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Arial" panose="020B0604020202020204" pitchFamily="34" charset="0"/>
                </a:rPr>
                <a:t>磁道</a:t>
              </a:r>
            </a:p>
          </p:txBody>
        </p:sp>
        <p:sp>
          <p:nvSpPr>
            <p:cNvPr id="39" name="Text Box 37"/>
            <p:cNvSpPr txBox="1">
              <a:spLocks noChangeArrowheads="1"/>
            </p:cNvSpPr>
            <p:nvPr/>
          </p:nvSpPr>
          <p:spPr bwMode="auto">
            <a:xfrm>
              <a:off x="3496" y="1645"/>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00" tIns="45650" rIns="91300" bIns="456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Arial" panose="020B0604020202020204" pitchFamily="34" charset="0"/>
                </a:rPr>
                <a:t>旋转轴</a:t>
              </a:r>
            </a:p>
          </p:txBody>
        </p:sp>
        <p:cxnSp>
          <p:nvCxnSpPr>
            <p:cNvPr id="40" name="AutoShape 38"/>
            <p:cNvCxnSpPr>
              <a:cxnSpLocks noChangeShapeType="1"/>
              <a:stCxn id="39" idx="2"/>
              <a:endCxn id="33" idx="1"/>
            </p:cNvCxnSpPr>
            <p:nvPr/>
          </p:nvCxnSpPr>
          <p:spPr bwMode="auto">
            <a:xfrm>
              <a:off x="3976" y="1933"/>
              <a:ext cx="0" cy="67"/>
            </a:xfrm>
            <a:prstGeom prst="straightConnector1">
              <a:avLst/>
            </a:prstGeom>
            <a:noFill/>
            <a:ln w="222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Text Box 39"/>
            <p:cNvSpPr txBox="1">
              <a:spLocks noChangeArrowheads="1"/>
            </p:cNvSpPr>
            <p:nvPr/>
          </p:nvSpPr>
          <p:spPr bwMode="auto">
            <a:xfrm>
              <a:off x="4967" y="2954"/>
              <a:ext cx="7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00" tIns="45650" rIns="91300" bIns="4565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Arial" panose="020B0604020202020204" pitchFamily="34" charset="0"/>
                </a:rPr>
                <a:t>碟片</a:t>
              </a:r>
            </a:p>
          </p:txBody>
        </p:sp>
        <p:cxnSp>
          <p:nvCxnSpPr>
            <p:cNvPr id="42" name="AutoShape 40"/>
            <p:cNvCxnSpPr>
              <a:cxnSpLocks noChangeShapeType="1"/>
            </p:cNvCxnSpPr>
            <p:nvPr/>
          </p:nvCxnSpPr>
          <p:spPr bwMode="auto">
            <a:xfrm flipH="1" flipV="1">
              <a:off x="3967" y="3008"/>
              <a:ext cx="9" cy="453"/>
            </a:xfrm>
            <a:prstGeom prst="straightConnector1">
              <a:avLst/>
            </a:prstGeom>
            <a:noFill/>
            <a:ln w="22225">
              <a:solidFill>
                <a:srgbClr val="FF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Line 41"/>
            <p:cNvSpPr>
              <a:spLocks noChangeShapeType="1"/>
            </p:cNvSpPr>
            <p:nvPr/>
          </p:nvSpPr>
          <p:spPr bwMode="auto">
            <a:xfrm flipH="1" flipV="1">
              <a:off x="5012" y="2931"/>
              <a:ext cx="159" cy="114"/>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4" name="Line 42"/>
            <p:cNvSpPr>
              <a:spLocks noChangeShapeType="1"/>
            </p:cNvSpPr>
            <p:nvPr/>
          </p:nvSpPr>
          <p:spPr bwMode="auto">
            <a:xfrm flipH="1">
              <a:off x="4740" y="2001"/>
              <a:ext cx="204" cy="272"/>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5" name="Line 43"/>
            <p:cNvSpPr>
              <a:spLocks noChangeShapeType="1"/>
            </p:cNvSpPr>
            <p:nvPr/>
          </p:nvSpPr>
          <p:spPr bwMode="auto">
            <a:xfrm>
              <a:off x="1973" y="2183"/>
              <a:ext cx="839" cy="0"/>
            </a:xfrm>
            <a:prstGeom prst="line">
              <a:avLst/>
            </a:prstGeom>
            <a:noFill/>
            <a:ln w="19050">
              <a:solidFill>
                <a:srgbClr val="063DE8"/>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87899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xEl>
                                              <p:pRg st="2" end="2"/>
                                            </p:txEl>
                                          </p:spTgt>
                                        </p:tgtEl>
                                        <p:attrNameLst>
                                          <p:attrName>style.visibility</p:attrName>
                                        </p:attrNameLst>
                                      </p:cBhvr>
                                      <p:to>
                                        <p:strVal val="visible"/>
                                      </p:to>
                                    </p:set>
                                    <p:animEffect transition="in" filter="blinds(horizontal)">
                                      <p:cBhvr>
                                        <p:cTn id="7" dur="500"/>
                                        <p:tgtEl>
                                          <p:spTgt spid="1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xEl>
                                              <p:pRg st="3" end="3"/>
                                            </p:txEl>
                                          </p:spTgt>
                                        </p:tgtEl>
                                        <p:attrNameLst>
                                          <p:attrName>style.visibility</p:attrName>
                                        </p:attrNameLst>
                                      </p:cBhvr>
                                      <p:to>
                                        <p:strVal val="visible"/>
                                      </p:to>
                                    </p:set>
                                    <p:animEffect transition="in" filter="blinds(horizontal)">
                                      <p:cBhvr>
                                        <p:cTn id="12" dur="500"/>
                                        <p:tgtEl>
                                          <p:spTgt spid="1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xEl>
                                              <p:pRg st="4" end="4"/>
                                            </p:txEl>
                                          </p:spTgt>
                                        </p:tgtEl>
                                        <p:attrNameLst>
                                          <p:attrName>style.visibility</p:attrName>
                                        </p:attrNameLst>
                                      </p:cBhvr>
                                      <p:to>
                                        <p:strVal val="visible"/>
                                      </p:to>
                                    </p:set>
                                    <p:animEffect transition="in" filter="blinds(horizontal)">
                                      <p:cBhvr>
                                        <p:cTn id="17" dur="500"/>
                                        <p:tgtEl>
                                          <p:spTgt spid="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a:t>
            </a:r>
            <a:r>
              <a:rPr lang="zh-CN" altLang="en-US" dirty="0"/>
              <a:t>外部存储设备</a:t>
            </a: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Rectangle 3"/>
          <p:cNvSpPr txBox="1">
            <a:spLocks noChangeArrowheads="1"/>
          </p:cNvSpPr>
          <p:nvPr/>
        </p:nvSpPr>
        <p:spPr bwMode="auto">
          <a:xfrm>
            <a:off x="194692" y="1168876"/>
            <a:ext cx="876979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zh-CN" altLang="en-US" sz="2000" dirty="0">
                <a:solidFill>
                  <a:srgbClr val="0000CC"/>
                </a:solidFill>
                <a:latin typeface="Comic Sans MS" panose="030F0702030302020204" pitchFamily="66" charset="0"/>
                <a:ea typeface="微软雅黑" panose="020B0503020204020204" pitchFamily="34" charset="-122"/>
              </a:rPr>
              <a:t>例：假定每个扇区</a:t>
            </a:r>
            <a:r>
              <a:rPr lang="en-US" altLang="zh-CN" sz="2000" dirty="0">
                <a:solidFill>
                  <a:srgbClr val="0000CC"/>
                </a:solidFill>
                <a:latin typeface="Comic Sans MS" panose="030F0702030302020204" pitchFamily="66" charset="0"/>
                <a:ea typeface="微软雅黑" panose="020B0503020204020204" pitchFamily="34" charset="-122"/>
              </a:rPr>
              <a:t>512</a:t>
            </a:r>
            <a:r>
              <a:rPr lang="zh-CN" altLang="en-US" sz="2000" dirty="0">
                <a:solidFill>
                  <a:srgbClr val="0000CC"/>
                </a:solidFill>
                <a:latin typeface="Comic Sans MS" panose="030F0702030302020204" pitchFamily="66" charset="0"/>
                <a:ea typeface="微软雅黑" panose="020B0503020204020204" pitchFamily="34" charset="-122"/>
              </a:rPr>
              <a:t>字节， 磁盘转速为</a:t>
            </a:r>
            <a:r>
              <a:rPr lang="en-US" altLang="zh-CN" sz="2000" dirty="0">
                <a:solidFill>
                  <a:srgbClr val="0000CC"/>
                </a:solidFill>
                <a:latin typeface="Comic Sans MS" panose="030F0702030302020204" pitchFamily="66" charset="0"/>
                <a:ea typeface="微软雅黑" panose="020B0503020204020204" pitchFamily="34" charset="-122"/>
              </a:rPr>
              <a:t>5400 RPM</a:t>
            </a:r>
            <a:r>
              <a:rPr lang="zh-CN" altLang="en-US" sz="2000" dirty="0">
                <a:solidFill>
                  <a:srgbClr val="0000CC"/>
                </a:solidFill>
                <a:latin typeface="Comic Sans MS" panose="030F0702030302020204" pitchFamily="66" charset="0"/>
                <a:ea typeface="微软雅黑" panose="020B0503020204020204" pitchFamily="34" charset="-122"/>
              </a:rPr>
              <a:t>，广告声称寻道时间为</a:t>
            </a:r>
            <a:r>
              <a:rPr lang="en-US" altLang="zh-CN" sz="2000" dirty="0">
                <a:solidFill>
                  <a:srgbClr val="0000CC"/>
                </a:solidFill>
                <a:latin typeface="Comic Sans MS" panose="030F0702030302020204" pitchFamily="66" charset="0"/>
                <a:ea typeface="微软雅黑" panose="020B0503020204020204" pitchFamily="34" charset="-122"/>
              </a:rPr>
              <a:t>12 </a:t>
            </a:r>
            <a:r>
              <a:rPr lang="en-US" altLang="zh-CN" sz="2000" dirty="0" err="1">
                <a:solidFill>
                  <a:srgbClr val="0000CC"/>
                </a:solidFill>
                <a:latin typeface="Comic Sans MS" panose="030F0702030302020204" pitchFamily="66" charset="0"/>
                <a:ea typeface="微软雅黑" panose="020B0503020204020204" pitchFamily="34" charset="-122"/>
              </a:rPr>
              <a:t>ms</a:t>
            </a:r>
            <a:r>
              <a:rPr lang="en-US" altLang="zh-CN" sz="2000" dirty="0">
                <a:solidFill>
                  <a:srgbClr val="0000CC"/>
                </a:solidFill>
                <a:latin typeface="Comic Sans MS" panose="030F0702030302020204" pitchFamily="66" charset="0"/>
                <a:ea typeface="微软雅黑" panose="020B0503020204020204" pitchFamily="34" charset="-122"/>
              </a:rPr>
              <a:t>, </a:t>
            </a:r>
            <a:r>
              <a:rPr lang="zh-CN" altLang="en-US" sz="2000" dirty="0">
                <a:solidFill>
                  <a:srgbClr val="0000CC"/>
                </a:solidFill>
                <a:latin typeface="Comic Sans MS" panose="030F0702030302020204" pitchFamily="66" charset="0"/>
                <a:ea typeface="微软雅黑" panose="020B0503020204020204" pitchFamily="34" charset="-122"/>
              </a:rPr>
              <a:t>数据传输率为</a:t>
            </a:r>
            <a:r>
              <a:rPr lang="en-US" altLang="zh-CN" sz="2000" dirty="0">
                <a:solidFill>
                  <a:srgbClr val="0000CC"/>
                </a:solidFill>
                <a:latin typeface="Comic Sans MS" panose="030F0702030302020204" pitchFamily="66" charset="0"/>
                <a:ea typeface="微软雅黑" panose="020B0503020204020204" pitchFamily="34" charset="-122"/>
              </a:rPr>
              <a:t>4 MB/s, </a:t>
            </a:r>
            <a:r>
              <a:rPr lang="zh-CN" altLang="en-US" sz="2000" dirty="0">
                <a:solidFill>
                  <a:srgbClr val="0000CC"/>
                </a:solidFill>
                <a:latin typeface="Comic Sans MS" panose="030F0702030302020204" pitchFamily="66" charset="0"/>
                <a:ea typeface="微软雅黑" panose="020B0503020204020204" pitchFamily="34" charset="-122"/>
              </a:rPr>
              <a:t>磁盘控制器开销为</a:t>
            </a:r>
            <a:r>
              <a:rPr lang="en-US" altLang="zh-CN" sz="2000" dirty="0">
                <a:solidFill>
                  <a:srgbClr val="0000CC"/>
                </a:solidFill>
                <a:latin typeface="Comic Sans MS" panose="030F0702030302020204" pitchFamily="66" charset="0"/>
                <a:ea typeface="微软雅黑" panose="020B0503020204020204" pitchFamily="34" charset="-122"/>
              </a:rPr>
              <a:t>1 </a:t>
            </a:r>
            <a:r>
              <a:rPr lang="en-US" altLang="zh-CN" sz="2000" dirty="0" err="1">
                <a:solidFill>
                  <a:srgbClr val="0000CC"/>
                </a:solidFill>
                <a:latin typeface="Comic Sans MS" panose="030F0702030302020204" pitchFamily="66" charset="0"/>
                <a:ea typeface="微软雅黑" panose="020B0503020204020204" pitchFamily="34" charset="-122"/>
              </a:rPr>
              <a:t>ms</a:t>
            </a:r>
            <a:r>
              <a:rPr lang="en-US" altLang="zh-CN" sz="2000" dirty="0">
                <a:solidFill>
                  <a:srgbClr val="0000CC"/>
                </a:solidFill>
                <a:latin typeface="Comic Sans MS" panose="030F0702030302020204" pitchFamily="66" charset="0"/>
                <a:ea typeface="微软雅黑" panose="020B0503020204020204" pitchFamily="34" charset="-122"/>
              </a:rPr>
              <a:t>, </a:t>
            </a:r>
            <a:r>
              <a:rPr lang="zh-CN" altLang="en-US" sz="2000" dirty="0">
                <a:solidFill>
                  <a:srgbClr val="0000CC"/>
                </a:solidFill>
                <a:latin typeface="Comic Sans MS" panose="030F0702030302020204" pitchFamily="66" charset="0"/>
                <a:ea typeface="微软雅黑" panose="020B0503020204020204" pitchFamily="34" charset="-122"/>
              </a:rPr>
              <a:t>不考虑排队时间，则磁盘响应时间为多少？</a:t>
            </a:r>
          </a:p>
        </p:txBody>
      </p:sp>
      <p:sp>
        <p:nvSpPr>
          <p:cNvPr id="8" name="Text Box 4"/>
          <p:cNvSpPr txBox="1">
            <a:spLocks noChangeArrowheads="1"/>
          </p:cNvSpPr>
          <p:nvPr/>
        </p:nvSpPr>
        <p:spPr bwMode="auto">
          <a:xfrm>
            <a:off x="5751513" y="4757717"/>
            <a:ext cx="30622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kumimoji="1" lang="zh-CN" altLang="en-US" sz="2000" b="0">
                <a:solidFill>
                  <a:srgbClr val="0000CC"/>
                </a:solidFill>
                <a:latin typeface="Comic Sans MS" panose="030F0702030302020204" pitchFamily="66" charset="0"/>
                <a:ea typeface="微软雅黑" panose="020B0503020204020204" pitchFamily="34" charset="-122"/>
              </a:rPr>
              <a:t>所以，磁盘转速非常重要！</a:t>
            </a:r>
          </a:p>
        </p:txBody>
      </p:sp>
      <p:sp>
        <p:nvSpPr>
          <p:cNvPr id="9" name="Rectangle 5"/>
          <p:cNvSpPr>
            <a:spLocks noChangeArrowheads="1"/>
          </p:cNvSpPr>
          <p:nvPr/>
        </p:nvSpPr>
        <p:spPr bwMode="auto">
          <a:xfrm>
            <a:off x="263525" y="2227798"/>
            <a:ext cx="8701088" cy="2785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15000"/>
              </a:spcBef>
            </a:pPr>
            <a:r>
              <a:rPr kumimoji="1" lang="en-US" altLang="zh-CN" sz="2000" b="0" dirty="0">
                <a:solidFill>
                  <a:srgbClr val="000000"/>
                </a:solidFill>
                <a:latin typeface="Comic Sans MS" panose="030F0702030302020204" pitchFamily="66" charset="0"/>
                <a:ea typeface="微软雅黑" panose="020B0503020204020204" pitchFamily="34" charset="-122"/>
              </a:rPr>
              <a:t>Disk Response Time= Seek time  +  </a:t>
            </a:r>
            <a:r>
              <a:rPr kumimoji="1" lang="en-US" altLang="zh-CN" sz="2000" b="0" dirty="0">
                <a:solidFill>
                  <a:srgbClr val="CC0000"/>
                </a:solidFill>
                <a:latin typeface="Comic Sans MS" panose="030F0702030302020204" pitchFamily="66" charset="0"/>
                <a:ea typeface="微软雅黑" panose="020B0503020204020204" pitchFamily="34" charset="-122"/>
              </a:rPr>
              <a:t>Rotational Latency</a:t>
            </a:r>
            <a:r>
              <a:rPr kumimoji="1" lang="en-US" altLang="zh-CN" sz="2000" b="0" dirty="0">
                <a:solidFill>
                  <a:srgbClr val="000000"/>
                </a:solidFill>
                <a:latin typeface="Comic Sans MS" panose="030F0702030302020204" pitchFamily="66" charset="0"/>
                <a:ea typeface="微软雅黑" panose="020B0503020204020204" pitchFamily="34" charset="-122"/>
              </a:rPr>
              <a:t>  + Transfer time</a:t>
            </a:r>
            <a:r>
              <a:rPr kumimoji="1" lang="en-US" altLang="zh-CN" sz="2000" b="0" dirty="0">
                <a:solidFill>
                  <a:srgbClr val="009900"/>
                </a:solidFill>
                <a:latin typeface="Comic Sans MS" panose="030F0702030302020204" pitchFamily="66" charset="0"/>
                <a:ea typeface="微软雅黑" panose="020B0503020204020204" pitchFamily="34" charset="-122"/>
              </a:rPr>
              <a:t>+ Controller Time  +  Queuing Delay</a:t>
            </a:r>
          </a:p>
          <a:p>
            <a:pPr>
              <a:spcBef>
                <a:spcPct val="15000"/>
              </a:spcBef>
            </a:pPr>
            <a:r>
              <a:rPr kumimoji="1" lang="en-US" altLang="zh-CN" sz="2000" b="0" dirty="0">
                <a:solidFill>
                  <a:srgbClr val="000000"/>
                </a:solidFill>
                <a:latin typeface="Comic Sans MS" panose="030F0702030302020204" pitchFamily="66" charset="0"/>
                <a:ea typeface="微软雅黑" panose="020B0503020204020204" pitchFamily="34" charset="-122"/>
              </a:rPr>
              <a:t>=  12 </a:t>
            </a:r>
            <a:r>
              <a:rPr kumimoji="1" lang="en-US" altLang="zh-CN" sz="2000" b="0" dirty="0" err="1">
                <a:solidFill>
                  <a:srgbClr val="000000"/>
                </a:solidFill>
                <a:latin typeface="Comic Sans MS" panose="030F0702030302020204" pitchFamily="66" charset="0"/>
                <a:ea typeface="微软雅黑" panose="020B0503020204020204" pitchFamily="34" charset="-122"/>
              </a:rPr>
              <a:t>ms</a:t>
            </a:r>
            <a:r>
              <a:rPr kumimoji="1" lang="en-US" altLang="zh-CN" sz="2000" b="0" dirty="0">
                <a:solidFill>
                  <a:srgbClr val="000000"/>
                </a:solidFill>
                <a:latin typeface="Comic Sans MS" panose="030F0702030302020204" pitchFamily="66" charset="0"/>
                <a:ea typeface="微软雅黑" panose="020B0503020204020204" pitchFamily="34" charset="-122"/>
              </a:rPr>
              <a:t> + </a:t>
            </a:r>
            <a:r>
              <a:rPr kumimoji="1" lang="en-US" altLang="zh-CN" sz="2000" b="0" dirty="0">
                <a:solidFill>
                  <a:srgbClr val="CC0000"/>
                </a:solidFill>
                <a:latin typeface="Comic Sans MS" panose="030F0702030302020204" pitchFamily="66" charset="0"/>
                <a:ea typeface="微软雅黑" panose="020B0503020204020204" pitchFamily="34" charset="-122"/>
              </a:rPr>
              <a:t>0.5 / 5400 RPM</a:t>
            </a:r>
            <a:r>
              <a:rPr kumimoji="1" lang="en-US" altLang="zh-CN" sz="2000" b="0" dirty="0">
                <a:solidFill>
                  <a:srgbClr val="000000"/>
                </a:solidFill>
                <a:latin typeface="Comic Sans MS" panose="030F0702030302020204" pitchFamily="66" charset="0"/>
                <a:ea typeface="微软雅黑" panose="020B0503020204020204" pitchFamily="34" charset="-122"/>
              </a:rPr>
              <a:t> + 0.5 KB / 4 MB/s </a:t>
            </a:r>
            <a:r>
              <a:rPr kumimoji="1" lang="en-US" altLang="zh-CN" sz="2000" b="0" dirty="0">
                <a:solidFill>
                  <a:srgbClr val="009900"/>
                </a:solidFill>
                <a:latin typeface="Comic Sans MS" panose="030F0702030302020204" pitchFamily="66" charset="0"/>
                <a:ea typeface="微软雅黑" panose="020B0503020204020204" pitchFamily="34" charset="-122"/>
              </a:rPr>
              <a:t>+ 1 </a:t>
            </a:r>
            <a:r>
              <a:rPr kumimoji="1" lang="en-US" altLang="zh-CN" sz="2000" b="0" dirty="0" err="1">
                <a:solidFill>
                  <a:srgbClr val="009900"/>
                </a:solidFill>
                <a:latin typeface="Comic Sans MS" panose="030F0702030302020204" pitchFamily="66" charset="0"/>
                <a:ea typeface="微软雅黑" panose="020B0503020204020204" pitchFamily="34" charset="-122"/>
              </a:rPr>
              <a:t>ms</a:t>
            </a:r>
            <a:r>
              <a:rPr kumimoji="1" lang="en-US" altLang="zh-CN" sz="2000" b="0" dirty="0">
                <a:solidFill>
                  <a:srgbClr val="009900"/>
                </a:solidFill>
                <a:latin typeface="Comic Sans MS" panose="030F0702030302020204" pitchFamily="66" charset="0"/>
                <a:ea typeface="微软雅黑" panose="020B0503020204020204" pitchFamily="34" charset="-122"/>
              </a:rPr>
              <a:t> +  0</a:t>
            </a:r>
          </a:p>
          <a:p>
            <a:pPr>
              <a:spcBef>
                <a:spcPct val="15000"/>
              </a:spcBef>
            </a:pPr>
            <a:r>
              <a:rPr kumimoji="1" lang="en-US" altLang="zh-CN" sz="2000" b="0" dirty="0">
                <a:solidFill>
                  <a:srgbClr val="000000"/>
                </a:solidFill>
                <a:latin typeface="Comic Sans MS" panose="030F0702030302020204" pitchFamily="66" charset="0"/>
                <a:ea typeface="微软雅黑" panose="020B0503020204020204" pitchFamily="34" charset="-122"/>
              </a:rPr>
              <a:t>=  12  </a:t>
            </a:r>
            <a:r>
              <a:rPr kumimoji="1" lang="en-US" altLang="zh-CN" sz="2000" b="0" dirty="0" err="1">
                <a:solidFill>
                  <a:srgbClr val="000000"/>
                </a:solidFill>
                <a:latin typeface="Comic Sans MS" panose="030F0702030302020204" pitchFamily="66" charset="0"/>
                <a:ea typeface="微软雅黑" panose="020B0503020204020204" pitchFamily="34" charset="-122"/>
              </a:rPr>
              <a:t>ms</a:t>
            </a:r>
            <a:r>
              <a:rPr kumimoji="1" lang="en-US" altLang="zh-CN" sz="2000" b="0" dirty="0">
                <a:solidFill>
                  <a:srgbClr val="000000"/>
                </a:solidFill>
                <a:latin typeface="Comic Sans MS" panose="030F0702030302020204" pitchFamily="66" charset="0"/>
                <a:ea typeface="微软雅黑" panose="020B0503020204020204" pitchFamily="34" charset="-122"/>
              </a:rPr>
              <a:t> +  </a:t>
            </a:r>
            <a:r>
              <a:rPr kumimoji="1" lang="en-US" altLang="zh-CN" sz="2000" b="0" dirty="0">
                <a:solidFill>
                  <a:srgbClr val="CC0000"/>
                </a:solidFill>
                <a:latin typeface="Comic Sans MS" panose="030F0702030302020204" pitchFamily="66" charset="0"/>
                <a:ea typeface="微软雅黑" panose="020B0503020204020204" pitchFamily="34" charset="-122"/>
              </a:rPr>
              <a:t>0.5 / 90 RPS</a:t>
            </a:r>
            <a:r>
              <a:rPr kumimoji="1" lang="en-US" altLang="zh-CN" sz="2000" b="0" dirty="0">
                <a:solidFill>
                  <a:srgbClr val="000000"/>
                </a:solidFill>
                <a:latin typeface="Comic Sans MS" panose="030F0702030302020204" pitchFamily="66" charset="0"/>
                <a:ea typeface="微软雅黑" panose="020B0503020204020204" pitchFamily="34" charset="-122"/>
              </a:rPr>
              <a:t> + 0.125 / 1024 s </a:t>
            </a:r>
            <a:r>
              <a:rPr kumimoji="1" lang="en-US" altLang="zh-CN" sz="2000" b="0" dirty="0">
                <a:solidFill>
                  <a:srgbClr val="009900"/>
                </a:solidFill>
                <a:latin typeface="Comic Sans MS" panose="030F0702030302020204" pitchFamily="66" charset="0"/>
                <a:ea typeface="微软雅黑" panose="020B0503020204020204" pitchFamily="34" charset="-122"/>
              </a:rPr>
              <a:t>+ 1 </a:t>
            </a:r>
            <a:r>
              <a:rPr kumimoji="1" lang="en-US" altLang="zh-CN" sz="2000" b="0" dirty="0" err="1">
                <a:solidFill>
                  <a:srgbClr val="009900"/>
                </a:solidFill>
                <a:latin typeface="Comic Sans MS" panose="030F0702030302020204" pitchFamily="66" charset="0"/>
                <a:ea typeface="微软雅黑" panose="020B0503020204020204" pitchFamily="34" charset="-122"/>
              </a:rPr>
              <a:t>ms</a:t>
            </a:r>
            <a:r>
              <a:rPr kumimoji="1" lang="en-US" altLang="zh-CN" sz="2000" b="0" dirty="0">
                <a:solidFill>
                  <a:srgbClr val="009900"/>
                </a:solidFill>
                <a:latin typeface="Comic Sans MS" panose="030F0702030302020204" pitchFamily="66" charset="0"/>
                <a:ea typeface="微软雅黑" panose="020B0503020204020204" pitchFamily="34" charset="-122"/>
              </a:rPr>
              <a:t> +  0</a:t>
            </a:r>
          </a:p>
          <a:p>
            <a:pPr>
              <a:spcBef>
                <a:spcPct val="15000"/>
              </a:spcBef>
            </a:pPr>
            <a:r>
              <a:rPr kumimoji="1" lang="en-US" altLang="zh-CN" sz="2000" b="0" dirty="0">
                <a:solidFill>
                  <a:srgbClr val="000000"/>
                </a:solidFill>
                <a:latin typeface="Comic Sans MS" panose="030F0702030302020204" pitchFamily="66" charset="0"/>
                <a:ea typeface="微软雅黑" panose="020B0503020204020204" pitchFamily="34" charset="-122"/>
              </a:rPr>
              <a:t>=  12 </a:t>
            </a:r>
            <a:r>
              <a:rPr kumimoji="1" lang="en-US" altLang="zh-CN" sz="2000" b="0" dirty="0" err="1">
                <a:solidFill>
                  <a:srgbClr val="000000"/>
                </a:solidFill>
                <a:latin typeface="Comic Sans MS" panose="030F0702030302020204" pitchFamily="66" charset="0"/>
                <a:ea typeface="微软雅黑" panose="020B0503020204020204" pitchFamily="34" charset="-122"/>
              </a:rPr>
              <a:t>ms</a:t>
            </a:r>
            <a:r>
              <a:rPr kumimoji="1" lang="en-US" altLang="zh-CN" sz="2000" b="0" dirty="0">
                <a:solidFill>
                  <a:srgbClr val="000000"/>
                </a:solidFill>
                <a:latin typeface="Comic Sans MS" panose="030F0702030302020204" pitchFamily="66" charset="0"/>
                <a:ea typeface="微软雅黑" panose="020B0503020204020204" pitchFamily="34" charset="-122"/>
              </a:rPr>
              <a:t> +  </a:t>
            </a:r>
            <a:r>
              <a:rPr kumimoji="1" lang="en-US" altLang="zh-CN" sz="2000" b="0" dirty="0">
                <a:solidFill>
                  <a:srgbClr val="CC0000"/>
                </a:solidFill>
                <a:latin typeface="Comic Sans MS" panose="030F0702030302020204" pitchFamily="66" charset="0"/>
                <a:ea typeface="微软雅黑" panose="020B0503020204020204" pitchFamily="34" charset="-122"/>
              </a:rPr>
              <a:t>5.5 </a:t>
            </a:r>
            <a:r>
              <a:rPr kumimoji="1" lang="en-US" altLang="zh-CN" sz="2000" b="0" dirty="0" err="1">
                <a:solidFill>
                  <a:srgbClr val="CC0000"/>
                </a:solidFill>
                <a:latin typeface="Comic Sans MS" panose="030F0702030302020204" pitchFamily="66" charset="0"/>
                <a:ea typeface="微软雅黑" panose="020B0503020204020204" pitchFamily="34" charset="-122"/>
              </a:rPr>
              <a:t>ms</a:t>
            </a:r>
            <a:r>
              <a:rPr kumimoji="1" lang="en-US" altLang="zh-CN" sz="2000" b="0" dirty="0">
                <a:solidFill>
                  <a:srgbClr val="000000"/>
                </a:solidFill>
                <a:latin typeface="Comic Sans MS" panose="030F0702030302020204" pitchFamily="66" charset="0"/>
                <a:ea typeface="微软雅黑" panose="020B0503020204020204" pitchFamily="34" charset="-122"/>
              </a:rPr>
              <a:t> + 0.1 </a:t>
            </a:r>
            <a:r>
              <a:rPr kumimoji="1" lang="en-US" altLang="zh-CN" sz="2000" b="0" dirty="0" err="1">
                <a:solidFill>
                  <a:srgbClr val="000000"/>
                </a:solidFill>
                <a:latin typeface="Comic Sans MS" panose="030F0702030302020204" pitchFamily="66" charset="0"/>
                <a:ea typeface="微软雅黑" panose="020B0503020204020204" pitchFamily="34" charset="-122"/>
              </a:rPr>
              <a:t>ms</a:t>
            </a:r>
            <a:r>
              <a:rPr kumimoji="1" lang="en-US" altLang="zh-CN" sz="2000" b="0" dirty="0">
                <a:solidFill>
                  <a:srgbClr val="000000"/>
                </a:solidFill>
                <a:latin typeface="Comic Sans MS" panose="030F0702030302020204" pitchFamily="66" charset="0"/>
                <a:ea typeface="微软雅黑" panose="020B0503020204020204" pitchFamily="34" charset="-122"/>
              </a:rPr>
              <a:t> </a:t>
            </a:r>
            <a:r>
              <a:rPr kumimoji="1" lang="en-US" altLang="zh-CN" sz="2000" b="0" dirty="0">
                <a:solidFill>
                  <a:srgbClr val="009900"/>
                </a:solidFill>
                <a:latin typeface="Comic Sans MS" panose="030F0702030302020204" pitchFamily="66" charset="0"/>
                <a:ea typeface="微软雅黑" panose="020B0503020204020204" pitchFamily="34" charset="-122"/>
              </a:rPr>
              <a:t>+ 1 </a:t>
            </a:r>
            <a:r>
              <a:rPr kumimoji="1" lang="en-US" altLang="zh-CN" sz="2000" b="0" dirty="0" err="1">
                <a:solidFill>
                  <a:srgbClr val="009900"/>
                </a:solidFill>
                <a:latin typeface="Comic Sans MS" panose="030F0702030302020204" pitchFamily="66" charset="0"/>
                <a:ea typeface="微软雅黑" panose="020B0503020204020204" pitchFamily="34" charset="-122"/>
              </a:rPr>
              <a:t>ms</a:t>
            </a:r>
            <a:r>
              <a:rPr kumimoji="1" lang="en-US" altLang="zh-CN" sz="2000" b="0" dirty="0">
                <a:solidFill>
                  <a:srgbClr val="009900"/>
                </a:solidFill>
                <a:latin typeface="Comic Sans MS" panose="030F0702030302020204" pitchFamily="66" charset="0"/>
                <a:ea typeface="微软雅黑" panose="020B0503020204020204" pitchFamily="34" charset="-122"/>
              </a:rPr>
              <a:t> +  0 </a:t>
            </a:r>
            <a:r>
              <a:rPr kumimoji="1" lang="en-US" altLang="zh-CN" sz="2000" b="0" dirty="0" err="1">
                <a:solidFill>
                  <a:srgbClr val="009900"/>
                </a:solidFill>
                <a:latin typeface="Comic Sans MS" panose="030F0702030302020204" pitchFamily="66" charset="0"/>
                <a:ea typeface="微软雅黑" panose="020B0503020204020204" pitchFamily="34" charset="-122"/>
              </a:rPr>
              <a:t>ms</a:t>
            </a:r>
            <a:endParaRPr kumimoji="1" lang="en-US" altLang="zh-CN" sz="2000" b="0" dirty="0">
              <a:solidFill>
                <a:srgbClr val="009900"/>
              </a:solidFill>
              <a:latin typeface="Comic Sans MS" panose="030F0702030302020204" pitchFamily="66" charset="0"/>
              <a:ea typeface="微软雅黑" panose="020B0503020204020204" pitchFamily="34" charset="-122"/>
            </a:endParaRPr>
          </a:p>
          <a:p>
            <a:pPr>
              <a:spcBef>
                <a:spcPct val="15000"/>
              </a:spcBef>
            </a:pPr>
            <a:r>
              <a:rPr kumimoji="1" lang="en-US" altLang="zh-CN" sz="2000" b="0" dirty="0">
                <a:solidFill>
                  <a:srgbClr val="000000"/>
                </a:solidFill>
                <a:latin typeface="Comic Sans MS" panose="030F0702030302020204" pitchFamily="66" charset="0"/>
                <a:ea typeface="微软雅黑" panose="020B0503020204020204" pitchFamily="34" charset="-122"/>
              </a:rPr>
              <a:t>= 18.6 </a:t>
            </a:r>
            <a:r>
              <a:rPr kumimoji="1" lang="en-US" altLang="zh-CN" sz="2000" b="0" dirty="0" err="1">
                <a:solidFill>
                  <a:srgbClr val="000000"/>
                </a:solidFill>
                <a:latin typeface="Comic Sans MS" panose="030F0702030302020204" pitchFamily="66" charset="0"/>
                <a:ea typeface="微软雅黑" panose="020B0503020204020204" pitchFamily="34" charset="-122"/>
              </a:rPr>
              <a:t>ms</a:t>
            </a:r>
            <a:endParaRPr kumimoji="1" lang="en-US" altLang="zh-CN" sz="2000" b="0" dirty="0">
              <a:solidFill>
                <a:srgbClr val="000000"/>
              </a:solidFill>
              <a:latin typeface="Comic Sans MS" panose="030F0702030302020204" pitchFamily="66" charset="0"/>
              <a:ea typeface="微软雅黑" panose="020B0503020204020204" pitchFamily="34" charset="-122"/>
            </a:endParaRPr>
          </a:p>
          <a:p>
            <a:pPr>
              <a:spcBef>
                <a:spcPct val="15000"/>
              </a:spcBef>
            </a:pPr>
            <a:r>
              <a:rPr kumimoji="1" lang="zh-CN" altLang="en-US" sz="2000" dirty="0">
                <a:solidFill>
                  <a:srgbClr val="CC0000"/>
                </a:solidFill>
                <a:latin typeface="Comic Sans MS" panose="030F0702030302020204" pitchFamily="66" charset="0"/>
                <a:ea typeface="微软雅黑" panose="020B0503020204020204" pitchFamily="34" charset="-122"/>
              </a:rPr>
              <a:t>如果实际的寻道时间只有</a:t>
            </a:r>
            <a:r>
              <a:rPr kumimoji="1" lang="en-US" altLang="zh-CN" sz="2000" dirty="0">
                <a:solidFill>
                  <a:srgbClr val="CC0000"/>
                </a:solidFill>
                <a:latin typeface="Comic Sans MS" panose="030F0702030302020204" pitchFamily="66" charset="0"/>
                <a:ea typeface="微软雅黑" panose="020B0503020204020204" pitchFamily="34" charset="-122"/>
              </a:rPr>
              <a:t>1/3</a:t>
            </a:r>
            <a:r>
              <a:rPr kumimoji="1" lang="zh-CN" altLang="en-US" sz="2000" dirty="0">
                <a:solidFill>
                  <a:srgbClr val="CC0000"/>
                </a:solidFill>
                <a:latin typeface="Comic Sans MS" panose="030F0702030302020204" pitchFamily="66" charset="0"/>
                <a:ea typeface="微软雅黑" panose="020B0503020204020204" pitchFamily="34" charset="-122"/>
              </a:rPr>
              <a:t>的话，则为</a:t>
            </a:r>
            <a:r>
              <a:rPr kumimoji="1" lang="en-US" altLang="zh-CN" sz="2000" dirty="0">
                <a:solidFill>
                  <a:srgbClr val="CC0000"/>
                </a:solidFill>
                <a:latin typeface="Comic Sans MS" panose="030F0702030302020204" pitchFamily="66" charset="0"/>
                <a:ea typeface="微软雅黑" panose="020B0503020204020204" pitchFamily="34" charset="-122"/>
              </a:rPr>
              <a:t>10.6ms</a:t>
            </a:r>
            <a:r>
              <a:rPr kumimoji="1" lang="zh-CN" altLang="en-US" sz="2000" dirty="0">
                <a:solidFill>
                  <a:srgbClr val="CC0000"/>
                </a:solidFill>
                <a:latin typeface="Comic Sans MS" panose="030F0702030302020204" pitchFamily="66" charset="0"/>
                <a:ea typeface="微软雅黑" panose="020B0503020204020204" pitchFamily="34" charset="-122"/>
              </a:rPr>
              <a:t>，这样旋转等待时间就占了近</a:t>
            </a:r>
            <a:r>
              <a:rPr kumimoji="1" lang="en-US" altLang="zh-CN" sz="2000" dirty="0">
                <a:solidFill>
                  <a:srgbClr val="CC0000"/>
                </a:solidFill>
                <a:latin typeface="Comic Sans MS" panose="030F0702030302020204" pitchFamily="66" charset="0"/>
                <a:ea typeface="微软雅黑" panose="020B0503020204020204" pitchFamily="34" charset="-122"/>
              </a:rPr>
              <a:t>50%</a:t>
            </a:r>
            <a:r>
              <a:rPr kumimoji="1" lang="zh-CN" altLang="en-US" sz="2000" dirty="0">
                <a:solidFill>
                  <a:srgbClr val="CC0000"/>
                </a:solidFill>
                <a:latin typeface="Comic Sans MS" panose="030F0702030302020204" pitchFamily="66" charset="0"/>
                <a:ea typeface="微软雅黑" panose="020B0503020204020204" pitchFamily="34" charset="-122"/>
              </a:rPr>
              <a:t>！</a:t>
            </a:r>
            <a:endParaRPr kumimoji="1" lang="en-US" altLang="zh-CN" sz="2000" dirty="0">
              <a:solidFill>
                <a:srgbClr val="CC0000"/>
              </a:solidFill>
              <a:latin typeface="Comic Sans MS" panose="030F0702030302020204" pitchFamily="66" charset="0"/>
              <a:ea typeface="微软雅黑" panose="020B0503020204020204" pitchFamily="34" charset="-122"/>
            </a:endParaRPr>
          </a:p>
        </p:txBody>
      </p:sp>
      <p:sp>
        <p:nvSpPr>
          <p:cNvPr id="10" name="Text Box 6"/>
          <p:cNvSpPr txBox="1">
            <a:spLocks noChangeArrowheads="1"/>
          </p:cNvSpPr>
          <p:nvPr/>
        </p:nvSpPr>
        <p:spPr bwMode="auto">
          <a:xfrm>
            <a:off x="2667000" y="4778354"/>
            <a:ext cx="365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kumimoji="1" lang="en-US" altLang="zh-CN" sz="2000" b="0" dirty="0">
                <a:solidFill>
                  <a:srgbClr val="0000CC"/>
                </a:solidFill>
                <a:latin typeface="Comic Sans MS" panose="030F0702030302020204" pitchFamily="66" charset="0"/>
                <a:ea typeface="微软雅黑" panose="020B0503020204020204" pitchFamily="34" charset="-122"/>
              </a:rPr>
              <a:t>12/3+5.5+0.1+1=10.6ms</a:t>
            </a:r>
          </a:p>
        </p:txBody>
      </p:sp>
      <p:sp>
        <p:nvSpPr>
          <p:cNvPr id="11" name="Line 7"/>
          <p:cNvSpPr>
            <a:spLocks noChangeShapeType="1"/>
          </p:cNvSpPr>
          <p:nvPr/>
        </p:nvSpPr>
        <p:spPr bwMode="auto">
          <a:xfrm flipV="1">
            <a:off x="5124450" y="4499675"/>
            <a:ext cx="95622" cy="4167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Comic Sans MS" panose="030F0702030302020204" pitchFamily="66" charset="0"/>
              <a:ea typeface="微软雅黑" panose="020B0503020204020204" pitchFamily="34" charset="-122"/>
            </a:endParaRPr>
          </a:p>
        </p:txBody>
      </p:sp>
      <p:sp>
        <p:nvSpPr>
          <p:cNvPr id="12" name="Text Box 8"/>
          <p:cNvSpPr txBox="1">
            <a:spLocks noChangeArrowheads="1"/>
          </p:cNvSpPr>
          <p:nvPr/>
        </p:nvSpPr>
        <p:spPr bwMode="auto">
          <a:xfrm>
            <a:off x="323528" y="5221978"/>
            <a:ext cx="4049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spcBef>
                <a:spcPct val="50000"/>
              </a:spcBef>
            </a:pPr>
            <a:r>
              <a:rPr lang="zh-CN" altLang="en-US" sz="2000" dirty="0">
                <a:solidFill>
                  <a:srgbClr val="000000"/>
                </a:solidFill>
                <a:latin typeface="Comic Sans MS" panose="030F0702030302020204" pitchFamily="66" charset="0"/>
                <a:ea typeface="微软雅黑" panose="020B0503020204020204" pitchFamily="34" charset="-122"/>
              </a:rPr>
              <a:t>为什么实际的寻道时间只有</a:t>
            </a:r>
            <a:r>
              <a:rPr lang="en-US" altLang="zh-CN" sz="2000" dirty="0">
                <a:solidFill>
                  <a:srgbClr val="000000"/>
                </a:solidFill>
                <a:latin typeface="Comic Sans MS" panose="030F0702030302020204" pitchFamily="66" charset="0"/>
                <a:ea typeface="微软雅黑" panose="020B0503020204020204" pitchFamily="34" charset="-122"/>
              </a:rPr>
              <a:t>1/3</a:t>
            </a:r>
            <a:r>
              <a:rPr lang="zh-CN" altLang="en-US" sz="2000" dirty="0">
                <a:solidFill>
                  <a:srgbClr val="000000"/>
                </a:solidFill>
                <a:latin typeface="Comic Sans MS" panose="030F0702030302020204" pitchFamily="66" charset="0"/>
                <a:ea typeface="微软雅黑" panose="020B0503020204020204" pitchFamily="34" charset="-122"/>
              </a:rPr>
              <a:t>？</a:t>
            </a:r>
          </a:p>
        </p:txBody>
      </p:sp>
      <p:sp>
        <p:nvSpPr>
          <p:cNvPr id="13" name="Text Box 9"/>
          <p:cNvSpPr txBox="1">
            <a:spLocks noChangeArrowheads="1"/>
          </p:cNvSpPr>
          <p:nvPr/>
        </p:nvSpPr>
        <p:spPr bwMode="auto">
          <a:xfrm>
            <a:off x="323528" y="5626081"/>
            <a:ext cx="79390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spcBef>
                <a:spcPct val="50000"/>
              </a:spcBef>
            </a:pPr>
            <a:r>
              <a:rPr lang="zh-CN" altLang="en-US" sz="2000" dirty="0">
                <a:solidFill>
                  <a:srgbClr val="D1390F"/>
                </a:solidFill>
                <a:latin typeface="Comic Sans MS" panose="030F0702030302020204" pitchFamily="66" charset="0"/>
                <a:ea typeface="微软雅黑" panose="020B0503020204020204" pitchFamily="34" charset="-122"/>
              </a:rPr>
              <a:t>访问局部性使得每次磁盘访问大多在局部磁道！</a:t>
            </a:r>
          </a:p>
        </p:txBody>
      </p:sp>
      <p:sp>
        <p:nvSpPr>
          <p:cNvPr id="16" name="矩形 15"/>
          <p:cNvSpPr/>
          <p:nvPr/>
        </p:nvSpPr>
        <p:spPr>
          <a:xfrm>
            <a:off x="107379" y="764852"/>
            <a:ext cx="2475358" cy="430887"/>
          </a:xfrm>
          <a:prstGeom prst="rect">
            <a:avLst/>
          </a:prstGeom>
        </p:spPr>
        <p:txBody>
          <a:bodyPr wrap="none">
            <a:spAutoFit/>
          </a:bodyPr>
          <a:lstStyle/>
          <a:p>
            <a:pPr lvl="0" eaLnBrk="0" hangingPunct="0">
              <a:spcBef>
                <a:spcPct val="20000"/>
              </a:spcBef>
              <a:buClr>
                <a:srgbClr val="FF0000"/>
              </a:buClr>
            </a:pPr>
            <a:r>
              <a:rPr lang="en-US" altLang="zh-CN" sz="2200" b="1" dirty="0">
                <a:solidFill>
                  <a:prstClr val="black"/>
                </a:solidFill>
                <a:latin typeface="Comic Sans MS" panose="030F0702030302020204" pitchFamily="66" charset="0"/>
                <a:ea typeface="微软雅黑" panose="020B0503020204020204" pitchFamily="34" charset="-122"/>
              </a:rPr>
              <a:t>8.3.2 </a:t>
            </a:r>
            <a:r>
              <a:rPr lang="zh-CN" altLang="en-US" sz="2200" b="1" dirty="0">
                <a:solidFill>
                  <a:prstClr val="black"/>
                </a:solidFill>
                <a:latin typeface="Comic Sans MS" panose="030F0702030302020204" pitchFamily="66" charset="0"/>
                <a:ea typeface="微软雅黑" panose="020B0503020204020204" pitchFamily="34" charset="-122"/>
              </a:rPr>
              <a:t>硬盘存储器</a:t>
            </a:r>
          </a:p>
        </p:txBody>
      </p:sp>
    </p:spTree>
    <p:extLst>
      <p:ext uri="{BB962C8B-B14F-4D97-AF65-F5344CB8AC3E}">
        <p14:creationId xmlns:p14="http://schemas.microsoft.com/office/powerpoint/2010/main" val="64727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animBg="1"/>
      <p:bldP spid="12"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a:t>
            </a:r>
            <a:r>
              <a:rPr lang="zh-CN" altLang="en-US" dirty="0"/>
              <a:t>外部存储设备</a:t>
            </a:r>
          </a:p>
        </p:txBody>
      </p:sp>
      <p:sp>
        <p:nvSpPr>
          <p:cNvPr id="3" name="内容占位符 2"/>
          <p:cNvSpPr>
            <a:spLocks noGrp="1"/>
          </p:cNvSpPr>
          <p:nvPr>
            <p:ph idx="1"/>
          </p:nvPr>
        </p:nvSpPr>
        <p:spPr/>
        <p:txBody>
          <a:bodyPr/>
          <a:lstStyle/>
          <a:p>
            <a:pPr marL="0" indent="0">
              <a:buNone/>
            </a:pPr>
            <a:r>
              <a:rPr lang="en-US" altLang="zh-CN" dirty="0"/>
              <a:t>8.3.2 </a:t>
            </a:r>
            <a:r>
              <a:rPr lang="zh-CN" altLang="en-US" dirty="0"/>
              <a:t>硬盘存储器</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107504" y="1134199"/>
            <a:ext cx="5641859"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1. </a:t>
            </a:r>
            <a:r>
              <a:rPr lang="zh-CN" altLang="en-US" sz="2200" b="1" dirty="0">
                <a:solidFill>
                  <a:srgbClr val="063DE8"/>
                </a:solidFill>
                <a:latin typeface="微软雅黑" panose="020B0503020204020204" pitchFamily="34" charset="-122"/>
                <a:ea typeface="微软雅黑" panose="020B0503020204020204" pitchFamily="34" charset="-122"/>
              </a:rPr>
              <a:t>硬盘存储器的逻辑结构：</a:t>
            </a:r>
            <a:r>
              <a:rPr lang="zh-CN" altLang="en-US" sz="2200" b="1" dirty="0">
                <a:solidFill>
                  <a:srgbClr val="FF0000"/>
                </a:solidFill>
                <a:latin typeface="微软雅黑" panose="020B0503020204020204" pitchFamily="34" charset="-122"/>
                <a:ea typeface="微软雅黑" panose="020B0503020204020204" pitchFamily="34" charset="-122"/>
              </a:rPr>
              <a:t>硬盘控制器</a:t>
            </a:r>
          </a:p>
        </p:txBody>
      </p:sp>
      <p:sp>
        <p:nvSpPr>
          <p:cNvPr id="10" name="Rectangle 4"/>
          <p:cNvSpPr>
            <a:spLocks noChangeArrowheads="1"/>
          </p:cNvSpPr>
          <p:nvPr/>
        </p:nvSpPr>
        <p:spPr bwMode="auto">
          <a:xfrm>
            <a:off x="2486025" y="2766963"/>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endParaRPr lang="zh-CN" altLang="en-US">
              <a:solidFill>
                <a:srgbClr val="000000"/>
              </a:solidFill>
              <a:ea typeface="宋体" panose="02010600030101010101" pitchFamily="2" charset="-122"/>
            </a:endParaRPr>
          </a:p>
        </p:txBody>
      </p:sp>
      <p:graphicFrame>
        <p:nvGraphicFramePr>
          <p:cNvPr id="11" name="Object 5"/>
          <p:cNvGraphicFramePr>
            <a:graphicFrameLocks noChangeAspect="1"/>
          </p:cNvGraphicFramePr>
          <p:nvPr>
            <p:extLst>
              <p:ext uri="{D42A27DB-BD31-4B8C-83A1-F6EECF244321}">
                <p14:modId xmlns:p14="http://schemas.microsoft.com/office/powerpoint/2010/main" val="1129714621"/>
              </p:ext>
            </p:extLst>
          </p:nvPr>
        </p:nvGraphicFramePr>
        <p:xfrm>
          <a:off x="812800" y="2789188"/>
          <a:ext cx="7599363" cy="3432175"/>
        </p:xfrm>
        <a:graphic>
          <a:graphicData uri="http://schemas.openxmlformats.org/presentationml/2006/ole">
            <mc:AlternateContent xmlns:mc="http://schemas.openxmlformats.org/markup-compatibility/2006">
              <mc:Choice xmlns:v="urn:schemas-microsoft-com:vml" Requires="v">
                <p:oleObj spid="_x0000_s3247" r:id="rId3" imgW="4396740" imgH="1656588" progId="Visio.Drawing.5">
                  <p:embed/>
                </p:oleObj>
              </mc:Choice>
              <mc:Fallback>
                <p:oleObj r:id="rId3" imgW="4396740" imgH="1656588"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800" y="2789188"/>
                        <a:ext cx="7599363"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6"/>
          <p:cNvSpPr txBox="1">
            <a:spLocks noChangeArrowheads="1"/>
          </p:cNvSpPr>
          <p:nvPr/>
        </p:nvSpPr>
        <p:spPr bwMode="auto">
          <a:xfrm>
            <a:off x="2458312" y="5500377"/>
            <a:ext cx="4929981" cy="113877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marL="0" marR="0" lvl="0" indent="0" defTabSz="914400" eaLnBrk="0" fontAlgn="auto" latinLnBrk="0" hangingPunct="0">
              <a:lnSpc>
                <a:spcPct val="100000"/>
              </a:lnSpc>
              <a:spcBef>
                <a:spcPct val="20000"/>
              </a:spcBef>
              <a:spcAft>
                <a:spcPts val="0"/>
              </a:spcAft>
              <a:buClrTx/>
              <a:buSzTx/>
              <a:buFontTx/>
              <a:buNone/>
              <a:tabLst/>
              <a:defRPr/>
            </a:pPr>
            <a:r>
              <a:rPr kumimoji="0"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服务器大多使用</a:t>
            </a: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SCSI</a:t>
            </a:r>
            <a:r>
              <a:rPr kumimoji="0"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接口</a:t>
            </a:r>
          </a:p>
          <a:p>
            <a:pPr marL="0" marR="0" lvl="0" indent="0" defTabSz="914400" eaLnBrk="0" fontAlgn="auto" latinLnBrk="0" hangingPunct="0">
              <a:lnSpc>
                <a:spcPct val="100000"/>
              </a:lnSpc>
              <a:spcBef>
                <a:spcPct val="20000"/>
              </a:spcBef>
              <a:spcAft>
                <a:spcPts val="0"/>
              </a:spcAft>
              <a:buClrTx/>
              <a:buSzTx/>
              <a:buFontTx/>
              <a:buNone/>
              <a:tabLst/>
              <a:defRPr/>
            </a:pP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PC</a:t>
            </a:r>
            <a:r>
              <a:rPr kumimoji="0"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机前几年大多使用</a:t>
            </a: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IDE(ATA)</a:t>
            </a:r>
            <a:r>
              <a:rPr kumimoji="0"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接口</a:t>
            </a:r>
          </a:p>
          <a:p>
            <a:pPr marL="0" marR="0" lvl="0" indent="0" defTabSz="914400" eaLnBrk="0" fontAlgn="auto" latinLnBrk="0" hangingPunct="0">
              <a:lnSpc>
                <a:spcPct val="100000"/>
              </a:lnSpc>
              <a:spcBef>
                <a:spcPct val="20000"/>
              </a:spcBef>
              <a:spcAft>
                <a:spcPts val="0"/>
              </a:spcAft>
              <a:buClrTx/>
              <a:buSzTx/>
              <a:buFontTx/>
              <a:buNone/>
              <a:tabLst/>
              <a:defRPr/>
            </a:pPr>
            <a:r>
              <a:rPr kumimoji="0"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近两年</a:t>
            </a: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PC</a:t>
            </a:r>
            <a:r>
              <a:rPr kumimoji="0"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机开始大量使用</a:t>
            </a: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SATA</a:t>
            </a:r>
            <a:r>
              <a:rPr kumimoji="0"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接口</a:t>
            </a:r>
          </a:p>
        </p:txBody>
      </p:sp>
      <p:sp>
        <p:nvSpPr>
          <p:cNvPr id="13" name="Text Box 7"/>
          <p:cNvSpPr txBox="1">
            <a:spLocks noChangeArrowheads="1"/>
          </p:cNvSpPr>
          <p:nvPr/>
        </p:nvSpPr>
        <p:spPr bwMode="auto">
          <a:xfrm>
            <a:off x="0" y="2420888"/>
            <a:ext cx="26997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spcBef>
                <a:spcPct val="50000"/>
              </a:spcBef>
            </a:pPr>
            <a:r>
              <a:rPr lang="zh-CN" altLang="en-US" sz="2000" dirty="0">
                <a:solidFill>
                  <a:srgbClr val="008000"/>
                </a:solidFill>
                <a:latin typeface="微软雅黑" panose="020B0503020204020204" pitchFamily="34" charset="-122"/>
                <a:ea typeface="微软雅黑" panose="020B0503020204020204" pitchFamily="34" charset="-122"/>
              </a:rPr>
              <a:t>通过总线与主机连接</a:t>
            </a:r>
          </a:p>
        </p:txBody>
      </p:sp>
      <p:sp>
        <p:nvSpPr>
          <p:cNvPr id="14" name="Text Box 8"/>
          <p:cNvSpPr txBox="1">
            <a:spLocks noChangeArrowheads="1"/>
          </p:cNvSpPr>
          <p:nvPr/>
        </p:nvSpPr>
        <p:spPr bwMode="auto">
          <a:xfrm>
            <a:off x="5004049" y="2433588"/>
            <a:ext cx="39129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spcBef>
                <a:spcPct val="50000"/>
              </a:spcBef>
            </a:pPr>
            <a:r>
              <a:rPr lang="zh-CN" altLang="en-US" sz="2000" dirty="0">
                <a:solidFill>
                  <a:srgbClr val="008000"/>
                </a:solidFill>
                <a:latin typeface="微软雅黑" panose="020B0503020204020204" pitchFamily="34" charset="-122"/>
                <a:ea typeface="微软雅黑" panose="020B0503020204020204" pitchFamily="34" charset="-122"/>
              </a:rPr>
              <a:t>通过接口电缆与磁盘驱动器连接</a:t>
            </a:r>
          </a:p>
        </p:txBody>
      </p:sp>
      <p:sp>
        <p:nvSpPr>
          <p:cNvPr id="16" name="Rectangle 3"/>
          <p:cNvSpPr txBox="1">
            <a:spLocks noChangeArrowheads="1"/>
          </p:cNvSpPr>
          <p:nvPr/>
        </p:nvSpPr>
        <p:spPr bwMode="auto">
          <a:xfrm>
            <a:off x="140048" y="1527250"/>
            <a:ext cx="8931944" cy="1109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a:r>
              <a:rPr lang="zh-CN" altLang="en-US" dirty="0">
                <a:latin typeface="Comic Sans MS" panose="030F0702030302020204" pitchFamily="66" charset="0"/>
              </a:rPr>
              <a:t>磁盘控制器是主机与磁盘驱动器之间的接口</a:t>
            </a:r>
          </a:p>
          <a:p>
            <a:pPr marL="0" lvl="1"/>
            <a:r>
              <a:rPr lang="zh-CN" altLang="en-US" dirty="0">
                <a:latin typeface="Comic Sans MS" panose="030F0702030302020204" pitchFamily="66" charset="0"/>
              </a:rPr>
              <a:t>磁盘控制器与磁盘驱动器之间并没有明确的界线( 可以在 </a:t>
            </a:r>
            <a:r>
              <a:rPr lang="en-US" altLang="zh-CN" dirty="0">
                <a:latin typeface="Comic Sans MS" panose="030F0702030302020204" pitchFamily="66" charset="0"/>
              </a:rPr>
              <a:t>A</a:t>
            </a:r>
            <a:r>
              <a:rPr lang="zh-CN" altLang="en-US" dirty="0">
                <a:latin typeface="Comic Sans MS" panose="030F0702030302020204" pitchFamily="66" charset="0"/>
              </a:rPr>
              <a:t>点 / </a:t>
            </a:r>
            <a:r>
              <a:rPr lang="en-US" altLang="zh-CN" dirty="0">
                <a:latin typeface="Comic Sans MS" panose="030F0702030302020204" pitchFamily="66" charset="0"/>
              </a:rPr>
              <a:t>B</a:t>
            </a:r>
            <a:r>
              <a:rPr lang="zh-CN" altLang="en-US" dirty="0">
                <a:latin typeface="Comic Sans MS" panose="030F0702030302020204" pitchFamily="66" charset="0"/>
              </a:rPr>
              <a:t>点 / </a:t>
            </a:r>
            <a:r>
              <a:rPr lang="en-US" altLang="zh-CN" dirty="0">
                <a:latin typeface="Comic Sans MS" panose="030F0702030302020204" pitchFamily="66" charset="0"/>
              </a:rPr>
              <a:t>C</a:t>
            </a:r>
            <a:r>
              <a:rPr lang="zh-CN" altLang="en-US" dirty="0">
                <a:latin typeface="Comic Sans MS" panose="030F0702030302020204" pitchFamily="66" charset="0"/>
              </a:rPr>
              <a:t>点 )</a:t>
            </a:r>
          </a:p>
        </p:txBody>
      </p:sp>
    </p:spTree>
    <p:extLst>
      <p:ext uri="{BB962C8B-B14F-4D97-AF65-F5344CB8AC3E}">
        <p14:creationId xmlns:p14="http://schemas.microsoft.com/office/powerpoint/2010/main" val="3780809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a:t>
            </a:r>
            <a:r>
              <a:rPr lang="zh-CN" altLang="en-US" dirty="0"/>
              <a:t>外部存储设备</a:t>
            </a:r>
          </a:p>
        </p:txBody>
      </p:sp>
      <p:sp>
        <p:nvSpPr>
          <p:cNvPr id="3" name="内容占位符 2"/>
          <p:cNvSpPr>
            <a:spLocks noGrp="1"/>
          </p:cNvSpPr>
          <p:nvPr>
            <p:ph idx="1"/>
          </p:nvPr>
        </p:nvSpPr>
        <p:spPr/>
        <p:txBody>
          <a:bodyPr/>
          <a:lstStyle/>
          <a:p>
            <a:pPr marL="0" indent="0">
              <a:buNone/>
            </a:pPr>
            <a:r>
              <a:rPr lang="en-US" altLang="zh-CN" dirty="0"/>
              <a:t>8.3.2 </a:t>
            </a:r>
            <a:r>
              <a:rPr lang="zh-CN" altLang="en-US" dirty="0"/>
              <a:t>硬盘存储器</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107504" y="1134199"/>
            <a:ext cx="5641859"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1. </a:t>
            </a:r>
            <a:r>
              <a:rPr lang="zh-CN" altLang="en-US" sz="2200" b="1" dirty="0">
                <a:solidFill>
                  <a:srgbClr val="063DE8"/>
                </a:solidFill>
                <a:latin typeface="微软雅黑" panose="020B0503020204020204" pitchFamily="34" charset="-122"/>
                <a:ea typeface="微软雅黑" panose="020B0503020204020204" pitchFamily="34" charset="-122"/>
              </a:rPr>
              <a:t>硬盘存储器的逻辑结构：</a:t>
            </a:r>
            <a:r>
              <a:rPr lang="zh-CN" altLang="en-US" sz="2200" b="1" dirty="0">
                <a:solidFill>
                  <a:srgbClr val="FF0000"/>
                </a:solidFill>
                <a:latin typeface="微软雅黑" panose="020B0503020204020204" pitchFamily="34" charset="-122"/>
                <a:ea typeface="微软雅黑" panose="020B0503020204020204" pitchFamily="34" charset="-122"/>
              </a:rPr>
              <a:t>硬盘控制器</a:t>
            </a:r>
          </a:p>
        </p:txBody>
      </p:sp>
      <p:sp>
        <p:nvSpPr>
          <p:cNvPr id="10" name="Rectangle 4"/>
          <p:cNvSpPr>
            <a:spLocks noChangeArrowheads="1"/>
          </p:cNvSpPr>
          <p:nvPr/>
        </p:nvSpPr>
        <p:spPr bwMode="auto">
          <a:xfrm>
            <a:off x="2486025" y="2766963"/>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0" hangingPunct="0"/>
            <a:endParaRPr lang="zh-CN" altLang="en-US">
              <a:solidFill>
                <a:srgbClr val="000000"/>
              </a:solidFill>
              <a:ea typeface="宋体" panose="02010600030101010101" pitchFamily="2" charset="-122"/>
            </a:endParaRPr>
          </a:p>
        </p:txBody>
      </p:sp>
      <p:pic>
        <p:nvPicPr>
          <p:cNvPr id="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75" y="777875"/>
            <a:ext cx="8386763" cy="46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5"/>
          <p:cNvSpPr>
            <a:spLocks noChangeArrowheads="1"/>
          </p:cNvSpPr>
          <p:nvPr/>
        </p:nvSpPr>
        <p:spPr bwMode="auto">
          <a:xfrm>
            <a:off x="3525838" y="903288"/>
            <a:ext cx="5546725"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lang="zh-CN" altLang="en-US" sz="1900" b="1">
                <a:solidFill>
                  <a:srgbClr val="063DE8"/>
                </a:solidFill>
                <a:latin typeface="微软雅黑" panose="020B0503020204020204" pitchFamily="34" charset="-122"/>
                <a:ea typeface="微软雅黑" panose="020B0503020204020204" pitchFamily="34" charset="-122"/>
              </a:rPr>
              <a:t>磁盘控制器连接在</a:t>
            </a:r>
            <a:r>
              <a:rPr lang="en-US" altLang="zh-CN" sz="1900" b="1">
                <a:solidFill>
                  <a:srgbClr val="063DE8"/>
                </a:solidFill>
                <a:latin typeface="微软雅黑" panose="020B0503020204020204" pitchFamily="34" charset="-122"/>
                <a:ea typeface="微软雅黑" panose="020B0503020204020204" pitchFamily="34" charset="-122"/>
              </a:rPr>
              <a:t>I/O</a:t>
            </a:r>
            <a:r>
              <a:rPr lang="zh-CN" altLang="en-US" sz="1900" b="1">
                <a:solidFill>
                  <a:srgbClr val="063DE8"/>
                </a:solidFill>
                <a:latin typeface="微软雅黑" panose="020B0503020204020204" pitchFamily="34" charset="-122"/>
                <a:ea typeface="微软雅黑" panose="020B0503020204020204" pitchFamily="34" charset="-122"/>
              </a:rPr>
              <a:t>总线上，</a:t>
            </a:r>
            <a:r>
              <a:rPr lang="en-US" altLang="zh-CN" sz="1900" b="1">
                <a:solidFill>
                  <a:srgbClr val="063DE8"/>
                </a:solidFill>
                <a:latin typeface="微软雅黑" panose="020B0503020204020204" pitchFamily="34" charset="-122"/>
                <a:ea typeface="微软雅黑" panose="020B0503020204020204" pitchFamily="34" charset="-122"/>
              </a:rPr>
              <a:t>I/O</a:t>
            </a:r>
            <a:r>
              <a:rPr lang="zh-CN" altLang="en-US" sz="1900" b="1">
                <a:solidFill>
                  <a:srgbClr val="063DE8"/>
                </a:solidFill>
                <a:latin typeface="微软雅黑" panose="020B0503020204020204" pitchFamily="34" charset="-122"/>
                <a:ea typeface="微软雅黑" panose="020B0503020204020204" pitchFamily="34" charset="-122"/>
              </a:rPr>
              <a:t>总线与其他总线（系统总线、存储器总线）之间用桥接器连接</a:t>
            </a:r>
            <a:endParaRPr lang="zh-CN" altLang="en-US" sz="1900" b="1">
              <a:solidFill>
                <a:srgbClr val="063DE8"/>
              </a:solidFill>
              <a:ea typeface="宋体" panose="02010600030101010101" pitchFamily="2" charset="-122"/>
            </a:endParaRPr>
          </a:p>
        </p:txBody>
      </p:sp>
      <p:sp>
        <p:nvSpPr>
          <p:cNvPr id="18" name="Rectangle 6"/>
          <p:cNvSpPr>
            <a:spLocks noChangeArrowheads="1"/>
          </p:cNvSpPr>
          <p:nvPr/>
        </p:nvSpPr>
        <p:spPr bwMode="auto">
          <a:xfrm>
            <a:off x="246063" y="5384800"/>
            <a:ext cx="8793162"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lang="zh-CN" altLang="en-US" sz="2000" b="1" dirty="0">
                <a:solidFill>
                  <a:srgbClr val="000000"/>
                </a:solidFill>
                <a:latin typeface="微软雅黑" panose="020B0503020204020204" pitchFamily="34" charset="-122"/>
                <a:ea typeface="微软雅黑" panose="020B0503020204020204" pitchFamily="34" charset="-122"/>
              </a:rPr>
              <a:t>磁盘的最小读写单位是扇区，因此，磁盘按</a:t>
            </a:r>
            <a:r>
              <a:rPr lang="zh-CN" altLang="en-US" sz="2000" b="1" dirty="0">
                <a:solidFill>
                  <a:srgbClr val="063DE8"/>
                </a:solidFill>
                <a:latin typeface="微软雅黑" panose="020B0503020204020204" pitchFamily="34" charset="-122"/>
                <a:ea typeface="微软雅黑" panose="020B0503020204020204" pitchFamily="34" charset="-122"/>
              </a:rPr>
              <a:t>成批数据交换</a:t>
            </a:r>
            <a:r>
              <a:rPr lang="zh-CN" altLang="en-US" sz="2000" b="1" dirty="0">
                <a:solidFill>
                  <a:srgbClr val="000000"/>
                </a:solidFill>
                <a:latin typeface="微软雅黑" panose="020B0503020204020204" pitchFamily="34" charset="-122"/>
                <a:ea typeface="微软雅黑" panose="020B0503020204020204" pitchFamily="34" charset="-122"/>
              </a:rPr>
              <a:t>方式进行读写，采用</a:t>
            </a:r>
            <a:r>
              <a:rPr lang="zh-CN" altLang="en-US" sz="2000" b="1" dirty="0">
                <a:solidFill>
                  <a:srgbClr val="FC0128"/>
                </a:solidFill>
                <a:latin typeface="微软雅黑" panose="020B0503020204020204" pitchFamily="34" charset="-122"/>
                <a:ea typeface="微软雅黑" panose="020B0503020204020204" pitchFamily="34" charset="-122"/>
              </a:rPr>
              <a:t>直接存储器存取（</a:t>
            </a:r>
            <a:r>
              <a:rPr lang="en-US" altLang="zh-CN" sz="2000" b="1" dirty="0">
                <a:solidFill>
                  <a:srgbClr val="FC0128"/>
                </a:solidFill>
                <a:latin typeface="微软雅黑" panose="020B0503020204020204" pitchFamily="34" charset="-122"/>
                <a:ea typeface="微软雅黑" panose="020B0503020204020204" pitchFamily="34" charset="-122"/>
              </a:rPr>
              <a:t>DMA</a:t>
            </a:r>
            <a:r>
              <a:rPr lang="zh-CN" altLang="en-US" sz="2000" b="1" dirty="0">
                <a:solidFill>
                  <a:srgbClr val="FC0128"/>
                </a:solidFill>
                <a:latin typeface="微软雅黑" panose="020B0503020204020204" pitchFamily="34" charset="-122"/>
                <a:ea typeface="微软雅黑" panose="020B0503020204020204" pitchFamily="34" charset="-122"/>
              </a:rPr>
              <a:t>，</a:t>
            </a:r>
            <a:r>
              <a:rPr lang="en-US" altLang="zh-CN" sz="2000" b="1" dirty="0">
                <a:solidFill>
                  <a:srgbClr val="FC0128"/>
                </a:solidFill>
                <a:latin typeface="微软雅黑" panose="020B0503020204020204" pitchFamily="34" charset="-122"/>
                <a:ea typeface="微软雅黑" panose="020B0503020204020204" pitchFamily="34" charset="-122"/>
              </a:rPr>
              <a:t>Direct Memory Access</a:t>
            </a:r>
            <a:r>
              <a:rPr lang="zh-CN" altLang="en-US" sz="2000" b="1" dirty="0">
                <a:solidFill>
                  <a:srgbClr val="FC0128"/>
                </a:solidFill>
                <a:latin typeface="微软雅黑" panose="020B0503020204020204" pitchFamily="34" charset="-122"/>
                <a:ea typeface="微软雅黑" panose="020B0503020204020204" pitchFamily="34" charset="-122"/>
              </a:rPr>
              <a:t>）方式</a:t>
            </a:r>
            <a:r>
              <a:rPr lang="zh-CN" altLang="en-US" sz="2000" b="1" dirty="0">
                <a:solidFill>
                  <a:srgbClr val="000000"/>
                </a:solidFill>
                <a:latin typeface="微软雅黑" panose="020B0503020204020204" pitchFamily="34" charset="-122"/>
                <a:ea typeface="微软雅黑" panose="020B0503020204020204" pitchFamily="34" charset="-122"/>
              </a:rPr>
              <a:t>进行数据输入输出，需用专门的</a:t>
            </a:r>
            <a:r>
              <a:rPr lang="en-US" altLang="zh-CN" sz="2000" b="1" dirty="0">
                <a:solidFill>
                  <a:srgbClr val="000000"/>
                </a:solidFill>
                <a:latin typeface="微软雅黑" panose="020B0503020204020204" pitchFamily="34" charset="-122"/>
                <a:ea typeface="微软雅黑" panose="020B0503020204020204" pitchFamily="34" charset="-122"/>
              </a:rPr>
              <a:t>DMA</a:t>
            </a:r>
            <a:r>
              <a:rPr lang="zh-CN" altLang="en-US" sz="2000" b="1" dirty="0">
                <a:solidFill>
                  <a:srgbClr val="000000"/>
                </a:solidFill>
                <a:latin typeface="微软雅黑" panose="020B0503020204020204" pitchFamily="34" charset="-122"/>
                <a:ea typeface="微软雅黑" panose="020B0503020204020204" pitchFamily="34" charset="-122"/>
              </a:rPr>
              <a:t>接口来控制外设与主存间直接数据交换，数据不通过</a:t>
            </a:r>
            <a:r>
              <a:rPr lang="en-US" altLang="zh-CN" sz="2000" b="1" dirty="0">
                <a:solidFill>
                  <a:srgbClr val="000000"/>
                </a:solidFill>
                <a:latin typeface="微软雅黑" panose="020B0503020204020204" pitchFamily="34" charset="-122"/>
                <a:ea typeface="微软雅黑" panose="020B0503020204020204" pitchFamily="34" charset="-122"/>
              </a:rPr>
              <a:t>CPU</a:t>
            </a:r>
            <a:r>
              <a:rPr lang="zh-CN" altLang="en-US" sz="2000" b="1" dirty="0">
                <a:solidFill>
                  <a:srgbClr val="000000"/>
                </a:solidFill>
                <a:latin typeface="微软雅黑" panose="020B0503020204020204" pitchFamily="34" charset="-122"/>
                <a:ea typeface="微软雅黑" panose="020B0503020204020204" pitchFamily="34" charset="-122"/>
              </a:rPr>
              <a:t>。通常把专门用来控制总线进行</a:t>
            </a:r>
            <a:r>
              <a:rPr lang="en-US" altLang="zh-CN" sz="2000" b="1" dirty="0">
                <a:solidFill>
                  <a:srgbClr val="000000"/>
                </a:solidFill>
                <a:latin typeface="微软雅黑" panose="020B0503020204020204" pitchFamily="34" charset="-122"/>
                <a:ea typeface="微软雅黑" panose="020B0503020204020204" pitchFamily="34" charset="-122"/>
              </a:rPr>
              <a:t>DMA</a:t>
            </a:r>
            <a:r>
              <a:rPr lang="zh-CN" altLang="en-US" sz="2000" b="1" dirty="0">
                <a:solidFill>
                  <a:srgbClr val="000000"/>
                </a:solidFill>
                <a:latin typeface="微软雅黑" panose="020B0503020204020204" pitchFamily="34" charset="-122"/>
                <a:ea typeface="微软雅黑" panose="020B0503020204020204" pitchFamily="34" charset="-122"/>
              </a:rPr>
              <a:t>传送的接口硬件称为</a:t>
            </a:r>
            <a:r>
              <a:rPr lang="en-US" altLang="zh-CN" sz="2000" b="1" dirty="0">
                <a:solidFill>
                  <a:srgbClr val="FC0128"/>
                </a:solidFill>
                <a:latin typeface="微软雅黑" panose="020B0503020204020204" pitchFamily="34" charset="-122"/>
                <a:ea typeface="微软雅黑" panose="020B0503020204020204" pitchFamily="34" charset="-122"/>
              </a:rPr>
              <a:t>DMA</a:t>
            </a:r>
            <a:r>
              <a:rPr lang="zh-CN" altLang="en-US" sz="2000" b="1" dirty="0">
                <a:solidFill>
                  <a:srgbClr val="FC0128"/>
                </a:solidFill>
                <a:latin typeface="微软雅黑" panose="020B0503020204020204" pitchFamily="34" charset="-122"/>
                <a:ea typeface="微软雅黑" panose="020B0503020204020204" pitchFamily="34" charset="-122"/>
              </a:rPr>
              <a:t>控制器</a:t>
            </a:r>
            <a:endParaRPr lang="zh-CN" altLang="en-US" sz="2000" b="1"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5288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a:t>
            </a:r>
            <a:r>
              <a:rPr lang="zh-CN" altLang="en-US" dirty="0"/>
              <a:t>外部存储设备</a:t>
            </a:r>
          </a:p>
        </p:txBody>
      </p:sp>
      <p:sp>
        <p:nvSpPr>
          <p:cNvPr id="3" name="内容占位符 2"/>
          <p:cNvSpPr>
            <a:spLocks noGrp="1"/>
          </p:cNvSpPr>
          <p:nvPr>
            <p:ph idx="1"/>
          </p:nvPr>
        </p:nvSpPr>
        <p:spPr/>
        <p:txBody>
          <a:bodyPr/>
          <a:lstStyle/>
          <a:p>
            <a:pPr marL="0" indent="0">
              <a:buNone/>
            </a:pPr>
            <a:r>
              <a:rPr lang="en-US" altLang="zh-CN" dirty="0"/>
              <a:t>8.3.2 </a:t>
            </a:r>
            <a:r>
              <a:rPr lang="zh-CN" altLang="en-US" dirty="0"/>
              <a:t>硬盘存储器</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2483768" y="743531"/>
            <a:ext cx="6696744"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1. </a:t>
            </a:r>
            <a:r>
              <a:rPr lang="zh-CN" altLang="en-US" sz="2200" b="1" dirty="0">
                <a:solidFill>
                  <a:srgbClr val="063DE8"/>
                </a:solidFill>
                <a:latin typeface="微软雅黑" panose="020B0503020204020204" pitchFamily="34" charset="-122"/>
                <a:ea typeface="微软雅黑" panose="020B0503020204020204" pitchFamily="34" charset="-122"/>
              </a:rPr>
              <a:t>硬盘存储器的逻辑结构：</a:t>
            </a:r>
            <a:r>
              <a:rPr lang="zh-CN" altLang="en-US" sz="2200" b="1" dirty="0">
                <a:solidFill>
                  <a:srgbClr val="FF0000"/>
                </a:solidFill>
                <a:latin typeface="微软雅黑" panose="020B0503020204020204" pitchFamily="34" charset="-122"/>
                <a:ea typeface="微软雅黑" panose="020B0503020204020204" pitchFamily="34" charset="-122"/>
              </a:rPr>
              <a:t>硬盘的记录格式</a:t>
            </a:r>
          </a:p>
        </p:txBody>
      </p:sp>
      <p:pic>
        <p:nvPicPr>
          <p:cNvPr id="8" name="Picture 2" descr="温彻斯特磁盘磁道格式Sc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64704"/>
            <a:ext cx="8686800" cy="5570537"/>
          </a:xfrm>
          <a:prstGeom prst="rect">
            <a:avLst/>
          </a:prstGeom>
          <a:noFill/>
          <a:ln w="25400">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9" name="Text Box 3"/>
          <p:cNvSpPr txBox="1">
            <a:spLocks noChangeArrowheads="1"/>
          </p:cNvSpPr>
          <p:nvPr/>
        </p:nvSpPr>
        <p:spPr bwMode="auto">
          <a:xfrm>
            <a:off x="4224338" y="5635154"/>
            <a:ext cx="4229100" cy="10064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000099"/>
                </a:solidFill>
                <a:effectLst/>
                <a:uLnTx/>
                <a:uFillTx/>
                <a:latin typeface="微软雅黑" panose="020B0503020204020204" pitchFamily="34" charset="-122"/>
                <a:ea typeface="微软雅黑" panose="020B0503020204020204" pitchFamily="34" charset="-122"/>
                <a:cs typeface="+mn-cs"/>
              </a:rPr>
              <a:t>在此例中，每个磁道包含30个固定长度的扇段，每个扇段有600个字节(17+7+41+515+20=600)。</a:t>
            </a:r>
            <a:endParaRPr kumimoji="1" lang="en-US" altLang="zh-CN" sz="2000" b="1" i="0" u="none" strike="noStrike" kern="1200" cap="none" spc="0" normalizeH="0" baseline="0" noProof="0" dirty="0">
              <a:ln>
                <a:noFill/>
              </a:ln>
              <a:solidFill>
                <a:srgbClr val="000099"/>
              </a:solidFill>
              <a:effectLst/>
              <a:uLnTx/>
              <a:uFillTx/>
              <a:latin typeface="微软雅黑" panose="020B0503020204020204" pitchFamily="34" charset="-122"/>
              <a:ea typeface="微软雅黑" panose="020B0503020204020204" pitchFamily="34" charset="-122"/>
              <a:cs typeface="+mn-cs"/>
            </a:endParaRPr>
          </a:p>
        </p:txBody>
      </p:sp>
      <p:sp>
        <p:nvSpPr>
          <p:cNvPr id="10" name="Text Box 5"/>
          <p:cNvSpPr txBox="1">
            <a:spLocks noChangeArrowheads="1"/>
          </p:cNvSpPr>
          <p:nvPr/>
        </p:nvSpPr>
        <p:spPr bwMode="auto">
          <a:xfrm>
            <a:off x="236538" y="5555779"/>
            <a:ext cx="3695700" cy="11223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200" b="1" i="0" u="none" strike="noStrike" kern="1200" cap="none" spc="0" normalizeH="0" baseline="0" noProof="0" dirty="0">
                <a:ln>
                  <a:noFill/>
                </a:ln>
                <a:solidFill>
                  <a:srgbClr val="081D58"/>
                </a:solidFill>
                <a:effectLst/>
                <a:uLnTx/>
                <a:uFillTx/>
                <a:latin typeface="微软雅黑" panose="020B0503020204020204" pitchFamily="34" charset="-122"/>
                <a:ea typeface="微软雅黑" panose="020B0503020204020204" pitchFamily="34" charset="-122"/>
                <a:cs typeface="+mn-cs"/>
              </a:rPr>
              <a:t>磁盘格式化</a:t>
            </a:r>
            <a:r>
              <a:rPr kumimoji="1" lang="zh-CN" altLang="en-US" sz="2200" b="1" i="0" u="none" strike="noStrike" kern="1200" cap="none" spc="0" normalizeH="0" baseline="0" noProof="0" dirty="0">
                <a:ln>
                  <a:noFill/>
                </a:ln>
                <a:solidFill>
                  <a:srgbClr val="D1390F"/>
                </a:solidFill>
                <a:effectLst/>
                <a:uLnTx/>
                <a:uFillTx/>
                <a:latin typeface="微软雅黑" panose="020B0503020204020204" pitchFamily="34" charset="-122"/>
                <a:ea typeface="微软雅黑" panose="020B0503020204020204" pitchFamily="34" charset="-122"/>
                <a:cs typeface="+mn-cs"/>
              </a:rPr>
              <a:t>操作指在盘面上划分磁道和扇区，并在扇区中填写</a:t>
            </a:r>
            <a:r>
              <a:rPr kumimoji="1" lang="en-US" altLang="zh-CN" sz="2200" b="1" i="0" u="none" strike="noStrike" kern="1200" cap="none" spc="0" normalizeH="0" baseline="0" noProof="0" dirty="0">
                <a:ln>
                  <a:noFill/>
                </a:ln>
                <a:solidFill>
                  <a:srgbClr val="D1390F"/>
                </a:solidFill>
                <a:effectLst/>
                <a:uLnTx/>
                <a:uFillTx/>
                <a:latin typeface="微软雅黑" panose="020B0503020204020204" pitchFamily="34" charset="-122"/>
                <a:ea typeface="微软雅黑" panose="020B0503020204020204" pitchFamily="34" charset="-122"/>
                <a:cs typeface="+mn-cs"/>
              </a:rPr>
              <a:t>ID</a:t>
            </a:r>
            <a:r>
              <a:rPr kumimoji="1" lang="zh-CN" altLang="en-US" sz="2200" b="1" i="0" u="none" strike="noStrike" kern="1200" cap="none" spc="0" normalizeH="0" baseline="0" noProof="0" dirty="0">
                <a:ln>
                  <a:noFill/>
                </a:ln>
                <a:solidFill>
                  <a:srgbClr val="D1390F"/>
                </a:solidFill>
                <a:effectLst/>
                <a:uLnTx/>
                <a:uFillTx/>
                <a:latin typeface="微软雅黑" panose="020B0503020204020204" pitchFamily="34" charset="-122"/>
                <a:ea typeface="微软雅黑" panose="020B0503020204020204" pitchFamily="34" charset="-122"/>
                <a:cs typeface="+mn-cs"/>
              </a:rPr>
              <a:t>域信息的过程</a:t>
            </a:r>
          </a:p>
        </p:txBody>
      </p:sp>
      <p:grpSp>
        <p:nvGrpSpPr>
          <p:cNvPr id="11" name="Group 8"/>
          <p:cNvGrpSpPr>
            <a:grpSpLocks/>
          </p:cNvGrpSpPr>
          <p:nvPr/>
        </p:nvGrpSpPr>
        <p:grpSpPr bwMode="auto">
          <a:xfrm>
            <a:off x="1393827" y="823441"/>
            <a:ext cx="2640017" cy="396875"/>
            <a:chOff x="878" y="512"/>
            <a:chExt cx="1663" cy="250"/>
          </a:xfrm>
        </p:grpSpPr>
        <p:sp>
          <p:nvSpPr>
            <p:cNvPr id="18" name="Line 6"/>
            <p:cNvSpPr>
              <a:spLocks noChangeShapeType="1"/>
            </p:cNvSpPr>
            <p:nvPr/>
          </p:nvSpPr>
          <p:spPr bwMode="auto">
            <a:xfrm flipH="1">
              <a:off x="878" y="622"/>
              <a:ext cx="201" cy="128"/>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 name="Text Box 7"/>
            <p:cNvSpPr txBox="1">
              <a:spLocks noChangeArrowheads="1"/>
            </p:cNvSpPr>
            <p:nvPr/>
          </p:nvSpPr>
          <p:spPr bwMode="auto">
            <a:xfrm>
              <a:off x="1051" y="512"/>
              <a:ext cx="14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FC0128"/>
                  </a:solidFill>
                  <a:effectLst/>
                  <a:uLnTx/>
                  <a:uFillTx/>
                  <a:latin typeface="微软雅黑" panose="020B0503020204020204" pitchFamily="34" charset="-122"/>
                  <a:ea typeface="微软雅黑" panose="020B0503020204020204" pitchFamily="34" charset="-122"/>
                  <a:cs typeface="+mn-cs"/>
                </a:rPr>
                <a:t>一个磁道的开始</a:t>
              </a:r>
            </a:p>
          </p:txBody>
        </p:sp>
      </p:grpSp>
      <p:grpSp>
        <p:nvGrpSpPr>
          <p:cNvPr id="12" name="Group 9"/>
          <p:cNvGrpSpPr>
            <a:grpSpLocks/>
          </p:cNvGrpSpPr>
          <p:nvPr/>
        </p:nvGrpSpPr>
        <p:grpSpPr bwMode="auto">
          <a:xfrm>
            <a:off x="1400177" y="1410816"/>
            <a:ext cx="2640017" cy="396875"/>
            <a:chOff x="878" y="512"/>
            <a:chExt cx="1663" cy="250"/>
          </a:xfrm>
        </p:grpSpPr>
        <p:sp>
          <p:nvSpPr>
            <p:cNvPr id="16" name="Line 10"/>
            <p:cNvSpPr>
              <a:spLocks noChangeShapeType="1"/>
            </p:cNvSpPr>
            <p:nvPr/>
          </p:nvSpPr>
          <p:spPr bwMode="auto">
            <a:xfrm flipH="1">
              <a:off x="878" y="622"/>
              <a:ext cx="201" cy="128"/>
            </a:xfrm>
            <a:prstGeom prst="line">
              <a:avLst/>
            </a:prstGeom>
            <a:noFill/>
            <a:ln w="50800">
              <a:solidFill>
                <a:srgbClr val="FC012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7" name="Text Box 11"/>
            <p:cNvSpPr txBox="1">
              <a:spLocks noChangeArrowheads="1"/>
            </p:cNvSpPr>
            <p:nvPr/>
          </p:nvSpPr>
          <p:spPr bwMode="auto">
            <a:xfrm>
              <a:off x="1051" y="512"/>
              <a:ext cx="14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000" b="1" i="0" u="none" strike="noStrike" kern="1200" cap="none" spc="0" normalizeH="0" baseline="0" noProof="0">
                  <a:ln>
                    <a:noFill/>
                  </a:ln>
                  <a:solidFill>
                    <a:srgbClr val="FC0128"/>
                  </a:solidFill>
                  <a:effectLst/>
                  <a:uLnTx/>
                  <a:uFillTx/>
                  <a:latin typeface="微软雅黑" panose="020B0503020204020204" pitchFamily="34" charset="-122"/>
                  <a:ea typeface="微软雅黑" panose="020B0503020204020204" pitchFamily="34" charset="-122"/>
                  <a:cs typeface="+mn-cs"/>
                </a:rPr>
                <a:t>一个扇段的开始</a:t>
              </a:r>
            </a:p>
          </p:txBody>
        </p:sp>
      </p:grpSp>
      <p:sp>
        <p:nvSpPr>
          <p:cNvPr id="13" name="Rectangle 12"/>
          <p:cNvSpPr>
            <a:spLocks noChangeArrowheads="1"/>
          </p:cNvSpPr>
          <p:nvPr/>
        </p:nvSpPr>
        <p:spPr bwMode="auto">
          <a:xfrm>
            <a:off x="2554288" y="2463329"/>
            <a:ext cx="536575" cy="638175"/>
          </a:xfrm>
          <a:prstGeom prst="rect">
            <a:avLst/>
          </a:prstGeom>
          <a:noFill/>
          <a:ln w="38100">
            <a:solidFill>
              <a:srgbClr val="FC012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 name="Rectangle 13"/>
          <p:cNvSpPr>
            <a:spLocks noChangeArrowheads="1"/>
          </p:cNvSpPr>
          <p:nvPr/>
        </p:nvSpPr>
        <p:spPr bwMode="auto">
          <a:xfrm>
            <a:off x="4692650" y="2468091"/>
            <a:ext cx="536575" cy="638175"/>
          </a:xfrm>
          <a:prstGeom prst="rect">
            <a:avLst/>
          </a:prstGeom>
          <a:noFill/>
          <a:ln w="38100">
            <a:solidFill>
              <a:srgbClr val="FC012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 name="Rectangle 14"/>
          <p:cNvSpPr>
            <a:spLocks noChangeArrowheads="1"/>
          </p:cNvSpPr>
          <p:nvPr/>
        </p:nvSpPr>
        <p:spPr bwMode="auto">
          <a:xfrm>
            <a:off x="7494588" y="2453804"/>
            <a:ext cx="536575" cy="638175"/>
          </a:xfrm>
          <a:prstGeom prst="rect">
            <a:avLst/>
          </a:prstGeom>
          <a:noFill/>
          <a:ln w="38100">
            <a:solidFill>
              <a:srgbClr val="FC012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06654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randombar(horizontal)">
                                      <p:cBhvr>
                                        <p:cTn id="20" dur="500"/>
                                        <p:tgtEl>
                                          <p:spTgt spid="14"/>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randombar(horizontal)">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randombar(horizontal)">
                                      <p:cBhvr>
                                        <p:cTn id="28" dur="500"/>
                                        <p:tgtEl>
                                          <p:spTgt spid="10"/>
                                        </p:tgtEl>
                                      </p:cBhvr>
                                    </p:animEffec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animBg="1"/>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2</a:t>
            </a:r>
            <a:endParaRPr lang="zh-CN" altLang="en-US" dirty="0"/>
          </a:p>
        </p:txBody>
      </p:sp>
      <p:sp>
        <p:nvSpPr>
          <p:cNvPr id="3" name="内容占位符 2"/>
          <p:cNvSpPr>
            <a:spLocks noGrp="1"/>
          </p:cNvSpPr>
          <p:nvPr>
            <p:ph idx="1"/>
          </p:nvPr>
        </p:nvSpPr>
        <p:spPr/>
        <p:txBody>
          <a:bodyPr/>
          <a:lstStyle/>
          <a:p>
            <a:pPr marL="0" indent="0">
              <a:buNone/>
            </a:pPr>
            <a:r>
              <a:rPr lang="en-US" altLang="zh-CN" dirty="0"/>
              <a:t>2.</a:t>
            </a:r>
            <a:r>
              <a:rPr lang="zh-CN" altLang="en-US" dirty="0"/>
              <a:t>前端总线（</a:t>
            </a:r>
            <a:r>
              <a:rPr lang="en-US" altLang="zh-CN" dirty="0"/>
              <a:t>FSB</a:t>
            </a:r>
            <a:r>
              <a:rPr lang="zh-CN" altLang="en-US" dirty="0"/>
              <a:t>）的工作频率为</a:t>
            </a:r>
            <a:r>
              <a:rPr lang="en-US" altLang="zh-CN" dirty="0"/>
              <a:t>1333MHz</a:t>
            </a:r>
            <a:r>
              <a:rPr lang="zh-CN" altLang="en-US" dirty="0"/>
              <a:t>（实际时钟频率为</a:t>
            </a:r>
            <a:r>
              <a:rPr lang="en-US" altLang="zh-CN" dirty="0"/>
              <a:t>333MHz</a:t>
            </a:r>
            <a:r>
              <a:rPr lang="zh-CN" altLang="en-US" dirty="0"/>
              <a:t>）</a:t>
            </a:r>
            <a:r>
              <a:rPr lang="en-US" altLang="zh-CN" dirty="0"/>
              <a:t>,</a:t>
            </a:r>
            <a:r>
              <a:rPr lang="zh-CN" altLang="en-US" dirty="0"/>
              <a:t>总线宽度为</a:t>
            </a:r>
            <a:r>
              <a:rPr lang="en-US" altLang="zh-CN" dirty="0"/>
              <a:t>64</a:t>
            </a:r>
            <a:r>
              <a:rPr lang="zh-CN" altLang="en-US" dirty="0"/>
              <a:t>位，则总线带宽为多少？若存储器总线为三通道总线，总线宽度为</a:t>
            </a:r>
            <a:r>
              <a:rPr lang="en-US" altLang="zh-CN" dirty="0"/>
              <a:t>64</a:t>
            </a:r>
            <a:r>
              <a:rPr lang="zh-CN" altLang="en-US" dirty="0"/>
              <a:t>位，内存条的型号为</a:t>
            </a:r>
            <a:r>
              <a:rPr lang="en-US" altLang="zh-CN" dirty="0"/>
              <a:t>DDR3-1333</a:t>
            </a:r>
            <a:r>
              <a:rPr lang="zh-CN" altLang="en-US" dirty="0"/>
              <a:t>，则整个存储器总线的总带宽为多少？若内存条型号改为</a:t>
            </a:r>
            <a:r>
              <a:rPr lang="en-US" altLang="zh-CN" dirty="0"/>
              <a:t>DDR3-1066</a:t>
            </a:r>
            <a:r>
              <a:rPr lang="zh-CN" altLang="en-US" dirty="0"/>
              <a:t>，则存储器总线的总带宽是多少？</a:t>
            </a:r>
            <a:endParaRPr lang="en-US" altLang="zh-CN" dirty="0"/>
          </a:p>
          <a:p>
            <a:pPr marL="0" indent="0">
              <a:buNone/>
            </a:pPr>
            <a:endParaRPr lang="en-US" altLang="zh-CN" dirty="0"/>
          </a:p>
          <a:p>
            <a:pPr marL="0" indent="0">
              <a:buNone/>
            </a:pPr>
            <a:r>
              <a:rPr lang="en-US" altLang="zh-CN" dirty="0"/>
              <a:t>3. QPI</a:t>
            </a:r>
            <a:r>
              <a:rPr lang="zh-CN" altLang="en-US" dirty="0"/>
              <a:t>总线的速度单位为</a:t>
            </a:r>
            <a:r>
              <a:rPr lang="en-US" altLang="zh-CN" dirty="0"/>
              <a:t>GT/s</a:t>
            </a:r>
            <a:r>
              <a:rPr lang="zh-CN" altLang="en-US" dirty="0"/>
              <a:t>，表示每秒传输多少个</a:t>
            </a:r>
            <a:r>
              <a:rPr lang="en-US" altLang="zh-CN" dirty="0"/>
              <a:t>10</a:t>
            </a:r>
            <a:r>
              <a:rPr lang="zh-CN" altLang="en-US" dirty="0"/>
              <a:t>亿（</a:t>
            </a:r>
            <a:r>
              <a:rPr lang="en-US" altLang="zh-CN" dirty="0"/>
              <a:t>1G=10</a:t>
            </a:r>
            <a:r>
              <a:rPr lang="en-US" altLang="zh-CN" baseline="30000" dirty="0"/>
              <a:t>9</a:t>
            </a:r>
            <a:r>
              <a:rPr lang="zh-CN" altLang="en-US" dirty="0"/>
              <a:t>）次。若</a:t>
            </a:r>
            <a:r>
              <a:rPr lang="en-US" altLang="zh-CN" dirty="0"/>
              <a:t>GPI</a:t>
            </a:r>
            <a:r>
              <a:rPr lang="zh-CN" altLang="en-US" dirty="0"/>
              <a:t>总线的时钟频率为</a:t>
            </a:r>
            <a:r>
              <a:rPr lang="en-US" altLang="zh-CN" dirty="0"/>
              <a:t>2.4GHz</a:t>
            </a:r>
            <a:r>
              <a:rPr lang="zh-CN" altLang="en-US" dirty="0"/>
              <a:t>，则其速度为多少？总线带宽是多少？</a:t>
            </a:r>
            <a:r>
              <a:rPr lang="en-US" altLang="zh-CN" dirty="0"/>
              <a:t>QPI</a:t>
            </a:r>
            <a:r>
              <a:rPr lang="zh-CN" altLang="en-US" dirty="0"/>
              <a:t>总线的速度也称为</a:t>
            </a:r>
            <a:r>
              <a:rPr lang="en-US" altLang="zh-CN" dirty="0"/>
              <a:t>QPI</a:t>
            </a:r>
            <a:r>
              <a:rPr lang="zh-CN" altLang="en-US" dirty="0"/>
              <a:t>频率，</a:t>
            </a:r>
            <a:r>
              <a:rPr lang="en-US" altLang="zh-CN" dirty="0"/>
              <a:t>QPI</a:t>
            </a:r>
            <a:r>
              <a:rPr lang="zh-CN" altLang="en-US" dirty="0"/>
              <a:t>频率为</a:t>
            </a:r>
            <a:r>
              <a:rPr lang="en-US" altLang="zh-CN" dirty="0"/>
              <a:t>6.4GT/s</a:t>
            </a:r>
            <a:r>
              <a:rPr lang="zh-CN" altLang="en-US" dirty="0"/>
              <a:t>的总线带宽是多少？</a:t>
            </a:r>
            <a:endParaRPr lang="en-US" altLang="zh-CN" dirty="0"/>
          </a:p>
        </p:txBody>
      </p:sp>
      <p:sp>
        <p:nvSpPr>
          <p:cNvPr id="4" name="页脚占位符 3"/>
          <p:cNvSpPr>
            <a:spLocks noGrp="1"/>
          </p:cNvSpPr>
          <p:nvPr>
            <p:ph type="ftr" sz="quarter" idx="11"/>
          </p:nvPr>
        </p:nvSpPr>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Tree>
    <p:extLst>
      <p:ext uri="{BB962C8B-B14F-4D97-AF65-F5344CB8AC3E}">
        <p14:creationId xmlns:p14="http://schemas.microsoft.com/office/powerpoint/2010/main" val="2315352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a:t>
            </a:r>
            <a:r>
              <a:rPr lang="zh-CN" altLang="en-US" dirty="0"/>
              <a:t>外部存储设备</a:t>
            </a:r>
          </a:p>
        </p:txBody>
      </p:sp>
      <p:sp>
        <p:nvSpPr>
          <p:cNvPr id="3" name="内容占位符 2"/>
          <p:cNvSpPr>
            <a:spLocks noGrp="1"/>
          </p:cNvSpPr>
          <p:nvPr>
            <p:ph idx="1"/>
          </p:nvPr>
        </p:nvSpPr>
        <p:spPr>
          <a:xfrm>
            <a:off x="107504" y="743531"/>
            <a:ext cx="8856984" cy="821555"/>
          </a:xfrm>
        </p:spPr>
        <p:txBody>
          <a:bodyPr/>
          <a:lstStyle/>
          <a:p>
            <a:pPr marL="0" indent="0">
              <a:buNone/>
            </a:pPr>
            <a:r>
              <a:rPr lang="en-US" altLang="zh-CN" dirty="0"/>
              <a:t>8.3.2 </a:t>
            </a:r>
            <a:r>
              <a:rPr lang="zh-CN" altLang="en-US" dirty="0"/>
              <a:t>硬盘存储器</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107504" y="1134199"/>
            <a:ext cx="6696744"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1. </a:t>
            </a:r>
            <a:r>
              <a:rPr lang="zh-CN" altLang="en-US" sz="2200" b="1" dirty="0">
                <a:solidFill>
                  <a:srgbClr val="063DE8"/>
                </a:solidFill>
                <a:latin typeface="微软雅黑" panose="020B0503020204020204" pitchFamily="34" charset="-122"/>
                <a:ea typeface="微软雅黑" panose="020B0503020204020204" pitchFamily="34" charset="-122"/>
              </a:rPr>
              <a:t>硬盘存储器的逻辑结构：</a:t>
            </a:r>
            <a:r>
              <a:rPr lang="zh-CN" altLang="en-US" sz="2200" b="1" dirty="0">
                <a:solidFill>
                  <a:srgbClr val="FF0000"/>
                </a:solidFill>
                <a:latin typeface="微软雅黑" panose="020B0503020204020204" pitchFamily="34" charset="-122"/>
                <a:ea typeface="微软雅黑" panose="020B0503020204020204" pitchFamily="34" charset="-122"/>
              </a:rPr>
              <a:t>硬盘的主要技术指标</a:t>
            </a:r>
          </a:p>
        </p:txBody>
      </p:sp>
      <p:sp>
        <p:nvSpPr>
          <p:cNvPr id="8" name="内容占位符 2"/>
          <p:cNvSpPr txBox="1">
            <a:spLocks/>
          </p:cNvSpPr>
          <p:nvPr/>
        </p:nvSpPr>
        <p:spPr bwMode="auto">
          <a:xfrm>
            <a:off x="107504" y="1556793"/>
            <a:ext cx="8856984" cy="33843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a:t>存储容量</a:t>
            </a:r>
          </a:p>
          <a:p>
            <a:pPr lvl="1"/>
            <a:r>
              <a:rPr lang="zh-CN" altLang="en-US" dirty="0">
                <a:latin typeface="Comic Sans MS" panose="030F0702030302020204" pitchFamily="66" charset="0"/>
              </a:rPr>
              <a:t>磁盘总容量（未格式化容量）</a:t>
            </a:r>
            <a:endParaRPr lang="en-US" altLang="zh-CN" dirty="0">
              <a:latin typeface="Comic Sans MS" panose="030F0702030302020204" pitchFamily="66" charset="0"/>
            </a:endParaRPr>
          </a:p>
          <a:p>
            <a:pPr lvl="1"/>
            <a:r>
              <a:rPr lang="zh-CN" altLang="en-US" dirty="0">
                <a:latin typeface="Comic Sans MS" panose="030F0702030302020204" pitchFamily="66" charset="0"/>
              </a:rPr>
              <a:t>磁盘实际数据容量（格式化容量）</a:t>
            </a:r>
            <a:endParaRPr lang="en-US" altLang="zh-CN" dirty="0">
              <a:latin typeface="Comic Sans MS" panose="030F0702030302020204" pitchFamily="66" charset="0"/>
            </a:endParaRPr>
          </a:p>
          <a:p>
            <a:r>
              <a:rPr lang="zh-CN" altLang="en-US" sz="2000" dirty="0"/>
              <a:t>数据传输率</a:t>
            </a:r>
            <a:endParaRPr lang="en-US" altLang="zh-CN" sz="2000" dirty="0"/>
          </a:p>
          <a:p>
            <a:pPr lvl="1"/>
            <a:r>
              <a:rPr lang="zh-CN" altLang="en-US" dirty="0">
                <a:latin typeface="Comic Sans MS" panose="030F0702030302020204" pitchFamily="66" charset="0"/>
              </a:rPr>
              <a:t>单位时间内从磁盘盘面上读出或写入的二进制信息量</a:t>
            </a:r>
            <a:endParaRPr lang="en-US" altLang="zh-CN" dirty="0">
              <a:latin typeface="Comic Sans MS" panose="030F0702030302020204" pitchFamily="66" charset="0"/>
            </a:endParaRPr>
          </a:p>
          <a:p>
            <a:r>
              <a:rPr lang="zh-CN" altLang="en-US" sz="2000" dirty="0"/>
              <a:t>响应时间</a:t>
            </a:r>
            <a:endParaRPr lang="en-US" altLang="zh-CN" sz="2000" dirty="0"/>
          </a:p>
          <a:p>
            <a:pPr lvl="1"/>
            <a:r>
              <a:rPr lang="zh-CN" altLang="en-US" sz="1800" dirty="0"/>
              <a:t>响应时间</a:t>
            </a:r>
            <a:r>
              <a:rPr lang="en-US" altLang="zh-CN" sz="1800" dirty="0"/>
              <a:t>=</a:t>
            </a:r>
            <a:r>
              <a:rPr lang="zh-CN" altLang="en-US" sz="1800" dirty="0"/>
              <a:t>排队延迟</a:t>
            </a:r>
            <a:r>
              <a:rPr lang="en-US" altLang="zh-CN" sz="1800" dirty="0"/>
              <a:t>+</a:t>
            </a:r>
            <a:r>
              <a:rPr lang="zh-CN" altLang="en-US" sz="1800" dirty="0"/>
              <a:t>控制器时间</a:t>
            </a:r>
            <a:r>
              <a:rPr lang="en-US" altLang="zh-CN" sz="1800" dirty="0"/>
              <a:t>+</a:t>
            </a:r>
            <a:r>
              <a:rPr lang="zh-CN" altLang="en-US" sz="1800" dirty="0"/>
              <a:t>寻道时间</a:t>
            </a:r>
            <a:r>
              <a:rPr lang="en-US" altLang="zh-CN" sz="1800" dirty="0"/>
              <a:t>+</a:t>
            </a:r>
            <a:r>
              <a:rPr lang="zh-CN" altLang="en-US" sz="1800" dirty="0"/>
              <a:t>旋转等待时间</a:t>
            </a:r>
            <a:r>
              <a:rPr lang="en-US" altLang="zh-CN" sz="1800" dirty="0"/>
              <a:t>+</a:t>
            </a:r>
            <a:r>
              <a:rPr lang="zh-CN" altLang="en-US" sz="1800" dirty="0"/>
              <a:t>数据传输时间</a:t>
            </a:r>
            <a:endParaRPr lang="en-US" altLang="zh-CN" sz="1800" dirty="0"/>
          </a:p>
          <a:p>
            <a:pPr lvl="1"/>
            <a:r>
              <a:rPr lang="zh-CN" altLang="en-US" sz="1800" dirty="0"/>
              <a:t>平均存取时间</a:t>
            </a:r>
            <a:r>
              <a:rPr lang="en-US" altLang="zh-CN" sz="1800" dirty="0"/>
              <a:t>=</a:t>
            </a:r>
            <a:r>
              <a:rPr lang="zh-CN" altLang="en-US" sz="1800" dirty="0"/>
              <a:t>寻道时间</a:t>
            </a:r>
            <a:r>
              <a:rPr lang="en-US" altLang="zh-CN" sz="1800" dirty="0"/>
              <a:t>+</a:t>
            </a:r>
            <a:r>
              <a:rPr lang="zh-CN" altLang="en-US" sz="1800" dirty="0"/>
              <a:t>旋转等待时间</a:t>
            </a:r>
            <a:r>
              <a:rPr lang="en-US" altLang="zh-CN" sz="1800" dirty="0"/>
              <a:t>+</a:t>
            </a:r>
            <a:r>
              <a:rPr lang="zh-CN" altLang="en-US" sz="1800" dirty="0"/>
              <a:t>数据传输时间</a:t>
            </a:r>
            <a:endParaRPr lang="en-US" altLang="zh-CN" sz="1800" dirty="0"/>
          </a:p>
        </p:txBody>
      </p:sp>
    </p:spTree>
    <p:extLst>
      <p:ext uri="{BB962C8B-B14F-4D97-AF65-F5344CB8AC3E}">
        <p14:creationId xmlns:p14="http://schemas.microsoft.com/office/powerpoint/2010/main" val="470076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r>
              <a:rPr lang="en-US" altLang="zh-CN" dirty="0"/>
              <a:t>-2019</a:t>
            </a:r>
            <a:r>
              <a:rPr lang="zh-CN" altLang="en-US" dirty="0"/>
              <a:t>年考研题</a:t>
            </a:r>
          </a:p>
        </p:txBody>
      </p:sp>
      <p:sp>
        <p:nvSpPr>
          <p:cNvPr id="3" name="内容占位符 2"/>
          <p:cNvSpPr>
            <a:spLocks noGrp="1"/>
          </p:cNvSpPr>
          <p:nvPr>
            <p:ph idx="1"/>
          </p:nvPr>
        </p:nvSpPr>
        <p:spPr>
          <a:xfrm>
            <a:off x="107504" y="743531"/>
            <a:ext cx="8856984" cy="5061733"/>
          </a:xfrm>
        </p:spPr>
        <p:txBody>
          <a:bodyPr/>
          <a:lstStyle/>
          <a:p>
            <a:pPr marL="0" indent="0">
              <a:buNone/>
            </a:pPr>
            <a:r>
              <a:rPr lang="en-US" altLang="zh-CN" b="0" dirty="0"/>
              <a:t>20</a:t>
            </a:r>
            <a:r>
              <a:rPr lang="zh-CN" altLang="en-US" b="0" dirty="0"/>
              <a:t>．下列关于磁盘存储器的叙述中，错误的是。</a:t>
            </a:r>
          </a:p>
          <a:p>
            <a:pPr marL="0" indent="0">
              <a:buNone/>
            </a:pPr>
            <a:r>
              <a:rPr lang="en-US" altLang="zh-CN" b="0" dirty="0"/>
              <a:t>A</a:t>
            </a:r>
            <a:r>
              <a:rPr lang="zh-CN" altLang="en-US" b="0" dirty="0"/>
              <a:t>．磁盘的格式化容量比非格式化容量小</a:t>
            </a:r>
          </a:p>
          <a:p>
            <a:pPr marL="0" indent="0">
              <a:buNone/>
            </a:pPr>
            <a:r>
              <a:rPr lang="en-US" altLang="zh-CN" b="0" dirty="0"/>
              <a:t>B</a:t>
            </a:r>
            <a:r>
              <a:rPr lang="zh-CN" altLang="en-US" b="0" dirty="0"/>
              <a:t>．扇区中包含数据、地址和校验等信息</a:t>
            </a:r>
          </a:p>
          <a:p>
            <a:pPr marL="0" indent="0">
              <a:buNone/>
            </a:pPr>
            <a:r>
              <a:rPr lang="en-US" altLang="zh-CN" b="0" dirty="0"/>
              <a:t>C</a:t>
            </a:r>
            <a:r>
              <a:rPr lang="zh-CN" altLang="en-US" b="0" dirty="0"/>
              <a:t>．磁盘存储器的最小读写单位为一字节</a:t>
            </a:r>
          </a:p>
          <a:p>
            <a:pPr marL="0" indent="0">
              <a:buNone/>
            </a:pPr>
            <a:r>
              <a:rPr lang="en-US" altLang="zh-CN" b="0" dirty="0"/>
              <a:t>D</a:t>
            </a:r>
            <a:r>
              <a:rPr lang="zh-CN" altLang="en-US" b="0" dirty="0"/>
              <a:t>．磁盘存储器由磁盘控制器、磁盘驱动器和盘片组</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Tree>
    <p:extLst>
      <p:ext uri="{BB962C8B-B14F-4D97-AF65-F5344CB8AC3E}">
        <p14:creationId xmlns:p14="http://schemas.microsoft.com/office/powerpoint/2010/main" val="1603540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a:t>
            </a:r>
            <a:r>
              <a:rPr lang="zh-CN" altLang="en-US" dirty="0"/>
              <a:t>外部存储设备</a:t>
            </a:r>
          </a:p>
        </p:txBody>
      </p:sp>
      <p:sp>
        <p:nvSpPr>
          <p:cNvPr id="3" name="内容占位符 2"/>
          <p:cNvSpPr>
            <a:spLocks noGrp="1"/>
          </p:cNvSpPr>
          <p:nvPr>
            <p:ph idx="1"/>
          </p:nvPr>
        </p:nvSpPr>
        <p:spPr/>
        <p:txBody>
          <a:bodyPr/>
          <a:lstStyle/>
          <a:p>
            <a:pPr marL="0" indent="0">
              <a:buNone/>
            </a:pPr>
            <a:r>
              <a:rPr lang="en-US" altLang="zh-CN" dirty="0"/>
              <a:t>8.3.3 </a:t>
            </a:r>
            <a:r>
              <a:rPr lang="zh-CN" altLang="en-US" dirty="0"/>
              <a:t>冗余磁盘阵列</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8" name="Rectangle 3"/>
          <p:cNvSpPr txBox="1">
            <a:spLocks noChangeArrowheads="1"/>
          </p:cNvSpPr>
          <p:nvPr/>
        </p:nvSpPr>
        <p:spPr bwMode="auto">
          <a:xfrm>
            <a:off x="165225" y="3356992"/>
            <a:ext cx="8458200" cy="26173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000" dirty="0"/>
              <a:t>RAID</a:t>
            </a:r>
            <a:r>
              <a:rPr lang="zh-CN" altLang="en-US" sz="2000" dirty="0"/>
              <a:t>的基本思想</a:t>
            </a:r>
          </a:p>
          <a:p>
            <a:pPr lvl="1">
              <a:buFontTx/>
              <a:buNone/>
            </a:pPr>
            <a:r>
              <a:rPr lang="zh-CN" altLang="en-US" dirty="0">
                <a:latin typeface="Comic Sans MS" panose="030F0702030302020204" pitchFamily="66" charset="0"/>
              </a:rPr>
              <a:t>    将多个独立操作的磁盘按某种方式组织成磁盘阵列(</a:t>
            </a:r>
            <a:r>
              <a:rPr lang="en-US" altLang="zh-CN" dirty="0">
                <a:latin typeface="Comic Sans MS" panose="030F0702030302020204" pitchFamily="66" charset="0"/>
              </a:rPr>
              <a:t>Disk Array)，</a:t>
            </a:r>
            <a:r>
              <a:rPr lang="zh-CN" altLang="en-US" dirty="0">
                <a:latin typeface="Comic Sans MS" panose="030F0702030302020204" pitchFamily="66" charset="0"/>
              </a:rPr>
              <a:t>以</a:t>
            </a:r>
            <a:r>
              <a:rPr lang="zh-CN" altLang="en-US" dirty="0">
                <a:solidFill>
                  <a:srgbClr val="FF0000"/>
                </a:solidFill>
                <a:latin typeface="Comic Sans MS" panose="030F0702030302020204" pitchFamily="66" charset="0"/>
              </a:rPr>
              <a:t>增加容量</a:t>
            </a:r>
            <a:r>
              <a:rPr lang="zh-CN" altLang="en-US" dirty="0">
                <a:latin typeface="Comic Sans MS" panose="030F0702030302020204" pitchFamily="66" charset="0"/>
              </a:rPr>
              <a:t>，利用类似于主存中的多体交叉技术，将数据存储在多个盘体上，通过使这些盘并行工作来</a:t>
            </a:r>
            <a:r>
              <a:rPr lang="zh-CN" altLang="en-US" dirty="0">
                <a:solidFill>
                  <a:srgbClr val="FF0000"/>
                </a:solidFill>
                <a:latin typeface="Comic Sans MS" panose="030F0702030302020204" pitchFamily="66" charset="0"/>
              </a:rPr>
              <a:t>提高数据传输速度</a:t>
            </a:r>
            <a:r>
              <a:rPr lang="zh-CN" altLang="en-US" dirty="0">
                <a:latin typeface="Comic Sans MS" panose="030F0702030302020204" pitchFamily="66" charset="0"/>
              </a:rPr>
              <a:t>，并用冗余(</a:t>
            </a:r>
            <a:r>
              <a:rPr lang="en-US" altLang="zh-CN" dirty="0">
                <a:latin typeface="Comic Sans MS" panose="030F0702030302020204" pitchFamily="66" charset="0"/>
              </a:rPr>
              <a:t>redundancy)</a:t>
            </a:r>
            <a:r>
              <a:rPr lang="zh-CN" altLang="en-US" dirty="0">
                <a:latin typeface="Comic Sans MS" panose="030F0702030302020204" pitchFamily="66" charset="0"/>
              </a:rPr>
              <a:t>磁盘技术来进行错误恢复(</a:t>
            </a:r>
            <a:r>
              <a:rPr lang="en-US" altLang="zh-CN" dirty="0">
                <a:latin typeface="Comic Sans MS" panose="030F0702030302020204" pitchFamily="66" charset="0"/>
              </a:rPr>
              <a:t>error correction)</a:t>
            </a:r>
            <a:r>
              <a:rPr lang="zh-CN" altLang="en-US" dirty="0">
                <a:latin typeface="Comic Sans MS" panose="030F0702030302020204" pitchFamily="66" charset="0"/>
              </a:rPr>
              <a:t>以</a:t>
            </a:r>
            <a:r>
              <a:rPr lang="zh-CN" altLang="en-US" dirty="0">
                <a:solidFill>
                  <a:srgbClr val="FF0000"/>
                </a:solidFill>
                <a:latin typeface="Comic Sans MS" panose="030F0702030302020204" pitchFamily="66" charset="0"/>
              </a:rPr>
              <a:t>提高系统可靠性</a:t>
            </a:r>
            <a:r>
              <a:rPr lang="zh-CN" altLang="en-US" dirty="0">
                <a:latin typeface="Comic Sans MS" panose="030F0702030302020204" pitchFamily="66" charset="0"/>
              </a:rPr>
              <a:t>。</a:t>
            </a:r>
            <a:endParaRPr lang="en-US" altLang="zh-CN" dirty="0">
              <a:latin typeface="Comic Sans MS" panose="030F0702030302020204" pitchFamily="66" charset="0"/>
            </a:endParaRPr>
          </a:p>
        </p:txBody>
      </p:sp>
      <p:sp>
        <p:nvSpPr>
          <p:cNvPr id="10" name="Rectangle 3"/>
          <p:cNvSpPr txBox="1">
            <a:spLocks noChangeArrowheads="1"/>
          </p:cNvSpPr>
          <p:nvPr/>
        </p:nvSpPr>
        <p:spPr bwMode="auto">
          <a:xfrm>
            <a:off x="165225" y="1196752"/>
            <a:ext cx="8841036" cy="21606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dirty="0"/>
              <a:t>系统总体性能的提高不匹配</a:t>
            </a:r>
          </a:p>
          <a:p>
            <a:pPr lvl="1"/>
            <a:r>
              <a:rPr lang="zh-CN" altLang="en-US" dirty="0">
                <a:solidFill>
                  <a:srgbClr val="0033CC"/>
                </a:solidFill>
              </a:rPr>
              <a:t>处理器和主存性能改进快</a:t>
            </a:r>
          </a:p>
          <a:p>
            <a:pPr lvl="1"/>
            <a:r>
              <a:rPr lang="zh-CN" altLang="en-US">
                <a:solidFill>
                  <a:srgbClr val="0033CC"/>
                </a:solidFill>
              </a:rPr>
              <a:t>辅存性能</a:t>
            </a:r>
            <a:r>
              <a:rPr lang="zh-CN" altLang="en-US" dirty="0">
                <a:solidFill>
                  <a:srgbClr val="0033CC"/>
                </a:solidFill>
              </a:rPr>
              <a:t>改进慢</a:t>
            </a:r>
            <a:endParaRPr lang="en-US" altLang="zh-CN" dirty="0">
              <a:solidFill>
                <a:srgbClr val="0033CC"/>
              </a:solidFill>
            </a:endParaRPr>
          </a:p>
          <a:p>
            <a:r>
              <a:rPr lang="zh-CN" altLang="en-US" dirty="0"/>
              <a:t>所用措施：</a:t>
            </a:r>
            <a:r>
              <a:rPr lang="en-US" altLang="zh-CN" dirty="0">
                <a:solidFill>
                  <a:srgbClr val="FF0000"/>
                </a:solidFill>
              </a:rPr>
              <a:t>RAID-Redundant Arrays of Inexpensive Disk </a:t>
            </a:r>
            <a:r>
              <a:rPr lang="zh-CN" altLang="en-US" dirty="0"/>
              <a:t>（冗余磁盘阵列）</a:t>
            </a:r>
          </a:p>
        </p:txBody>
      </p:sp>
    </p:spTree>
    <p:extLst>
      <p:ext uri="{BB962C8B-B14F-4D97-AF65-F5344CB8AC3E}">
        <p14:creationId xmlns:p14="http://schemas.microsoft.com/office/powerpoint/2010/main" val="3638735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blinds(horizontal)">
                                      <p:cBhvr>
                                        <p:cTn id="27" dur="500"/>
                                        <p:tgtEl>
                                          <p:spTgt spid="8">
                                            <p:txEl>
                                              <p:pRg st="0" end="0"/>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Effect transition="in" filter="blinds(horizontal)">
                                      <p:cBhvr>
                                        <p:cTn id="30"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a:t>
            </a:r>
            <a:r>
              <a:rPr lang="zh-CN" altLang="en-US" dirty="0"/>
              <a:t>外部存储设备</a:t>
            </a:r>
          </a:p>
        </p:txBody>
      </p:sp>
      <p:sp>
        <p:nvSpPr>
          <p:cNvPr id="3" name="内容占位符 2"/>
          <p:cNvSpPr>
            <a:spLocks noGrp="1"/>
          </p:cNvSpPr>
          <p:nvPr>
            <p:ph idx="1"/>
          </p:nvPr>
        </p:nvSpPr>
        <p:spPr/>
        <p:txBody>
          <a:bodyPr/>
          <a:lstStyle/>
          <a:p>
            <a:pPr marL="0" indent="0">
              <a:buNone/>
            </a:pPr>
            <a:r>
              <a:rPr lang="en-US" altLang="zh-CN" dirty="0"/>
              <a:t>8.3.3 </a:t>
            </a:r>
            <a:r>
              <a:rPr lang="zh-CN" altLang="en-US" dirty="0"/>
              <a:t>冗余磁盘阵列</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8" name="Rectangle 3"/>
          <p:cNvSpPr txBox="1">
            <a:spLocks noChangeArrowheads="1"/>
          </p:cNvSpPr>
          <p:nvPr/>
        </p:nvSpPr>
        <p:spPr bwMode="auto">
          <a:xfrm>
            <a:off x="165224" y="1196752"/>
            <a:ext cx="8799263" cy="5112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zh-CN" sz="2000" dirty="0"/>
              <a:t>RAID</a:t>
            </a:r>
            <a:r>
              <a:rPr lang="zh-CN" altLang="en-US" sz="2000" dirty="0"/>
              <a:t>特性</a:t>
            </a:r>
          </a:p>
          <a:p>
            <a:pPr lvl="1" algn="just"/>
            <a:r>
              <a:rPr lang="en-US" altLang="zh-CN" dirty="0">
                <a:solidFill>
                  <a:srgbClr val="0033CC"/>
                </a:solidFill>
                <a:latin typeface="Comic Sans MS" panose="030F0702030302020204" pitchFamily="66" charset="0"/>
              </a:rPr>
              <a:t>RAID</a:t>
            </a:r>
            <a:r>
              <a:rPr lang="zh-CN" altLang="en-US" dirty="0">
                <a:solidFill>
                  <a:srgbClr val="0033CC"/>
                </a:solidFill>
                <a:latin typeface="Comic Sans MS" panose="030F0702030302020204" pitchFamily="66" charset="0"/>
              </a:rPr>
              <a:t>是一组物理磁盘驱动器，在操作系统下被视为一个单个逻辑驱动器。</a:t>
            </a:r>
            <a:endParaRPr lang="en-US" altLang="zh-CN" dirty="0">
              <a:solidFill>
                <a:srgbClr val="0033CC"/>
              </a:solidFill>
              <a:latin typeface="Comic Sans MS" panose="030F0702030302020204" pitchFamily="66" charset="0"/>
            </a:endParaRPr>
          </a:p>
          <a:p>
            <a:pPr lvl="1" algn="just"/>
            <a:r>
              <a:rPr lang="zh-CN" altLang="en-US" dirty="0">
                <a:solidFill>
                  <a:srgbClr val="0033CC"/>
                </a:solidFill>
                <a:latin typeface="Comic Sans MS" panose="030F0702030302020204" pitchFamily="66" charset="0"/>
              </a:rPr>
              <a:t>数据分布在一组物理磁盘上。</a:t>
            </a:r>
          </a:p>
          <a:p>
            <a:pPr lvl="1" algn="just"/>
            <a:r>
              <a:rPr lang="zh-CN" altLang="en-US" dirty="0">
                <a:solidFill>
                  <a:srgbClr val="0033CC"/>
                </a:solidFill>
                <a:latin typeface="Comic Sans MS" panose="030F0702030302020204" pitchFamily="66" charset="0"/>
              </a:rPr>
              <a:t>冗余磁盘用于存储奇偶校验信息，保证磁盘万一损坏时能恢复数据。</a:t>
            </a:r>
          </a:p>
          <a:p>
            <a:pPr algn="just"/>
            <a:r>
              <a:rPr lang="en-US" altLang="zh-CN" sz="2000" dirty="0"/>
              <a:t>RAID</a:t>
            </a:r>
            <a:r>
              <a:rPr lang="zh-CN" altLang="en-US" sz="2000" dirty="0"/>
              <a:t>级别</a:t>
            </a:r>
          </a:p>
          <a:p>
            <a:pPr lvl="1" algn="just">
              <a:lnSpc>
                <a:spcPct val="130000"/>
              </a:lnSpc>
            </a:pPr>
            <a:r>
              <a:rPr lang="zh-CN" altLang="en-US" dirty="0">
                <a:latin typeface="Comic Sans MS" panose="030F0702030302020204" pitchFamily="66" charset="0"/>
              </a:rPr>
              <a:t>目前已知的</a:t>
            </a:r>
            <a:r>
              <a:rPr lang="en-US" altLang="zh-CN" dirty="0">
                <a:latin typeface="Comic Sans MS" panose="030F0702030302020204" pitchFamily="66" charset="0"/>
              </a:rPr>
              <a:t>RAID</a:t>
            </a:r>
            <a:r>
              <a:rPr lang="zh-CN" altLang="en-US" dirty="0">
                <a:latin typeface="Comic Sans MS" panose="030F0702030302020204" pitchFamily="66" charset="0"/>
              </a:rPr>
              <a:t>方案分为8级（0-7级），以及</a:t>
            </a:r>
            <a:r>
              <a:rPr lang="en-US" altLang="zh-CN" dirty="0">
                <a:latin typeface="Comic Sans MS" panose="030F0702030302020204" pitchFamily="66" charset="0"/>
              </a:rPr>
              <a:t>RAID10（</a:t>
            </a:r>
            <a:r>
              <a:rPr lang="zh-CN" altLang="en-US" dirty="0">
                <a:latin typeface="Comic Sans MS" panose="030F0702030302020204" pitchFamily="66" charset="0"/>
              </a:rPr>
              <a:t>结合0和1级）和</a:t>
            </a:r>
            <a:r>
              <a:rPr lang="en-US" altLang="zh-CN" dirty="0">
                <a:latin typeface="Comic Sans MS" panose="030F0702030302020204" pitchFamily="66" charset="0"/>
              </a:rPr>
              <a:t>RAID30 （</a:t>
            </a:r>
            <a:r>
              <a:rPr lang="zh-CN" altLang="en-US" dirty="0">
                <a:latin typeface="Comic Sans MS" panose="030F0702030302020204" pitchFamily="66" charset="0"/>
              </a:rPr>
              <a:t>结合0和3级）和</a:t>
            </a:r>
            <a:r>
              <a:rPr lang="en-US" altLang="zh-CN" dirty="0">
                <a:latin typeface="Comic Sans MS" panose="030F0702030302020204" pitchFamily="66" charset="0"/>
              </a:rPr>
              <a:t> RAID50 （</a:t>
            </a:r>
            <a:r>
              <a:rPr lang="zh-CN" altLang="en-US" dirty="0">
                <a:latin typeface="Comic Sans MS" panose="030F0702030302020204" pitchFamily="66" charset="0"/>
              </a:rPr>
              <a:t>结合0和5级）</a:t>
            </a:r>
            <a:r>
              <a:rPr lang="en-US" altLang="zh-CN" dirty="0">
                <a:latin typeface="Comic Sans MS" panose="030F0702030302020204" pitchFamily="66" charset="0"/>
              </a:rPr>
              <a:t> 。</a:t>
            </a:r>
            <a:r>
              <a:rPr lang="zh-CN" altLang="en-US" dirty="0">
                <a:latin typeface="Comic Sans MS" panose="030F0702030302020204" pitchFamily="66" charset="0"/>
              </a:rPr>
              <a:t>但这些级别不是简单地表示层次关系，而是表示具有上述3个共同特性的不同设计结构。</a:t>
            </a:r>
          </a:p>
        </p:txBody>
      </p:sp>
    </p:spTree>
    <p:extLst>
      <p:ext uri="{BB962C8B-B14F-4D97-AF65-F5344CB8AC3E}">
        <p14:creationId xmlns:p14="http://schemas.microsoft.com/office/powerpoint/2010/main" val="155934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linds(horizontal)">
                                      <p:cBhvr>
                                        <p:cTn id="10" dur="500"/>
                                        <p:tgtEl>
                                          <p:spTgt spid="8">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blinds(horizontal)">
                                      <p:cBhvr>
                                        <p:cTn id="13" dur="500"/>
                                        <p:tgtEl>
                                          <p:spTgt spid="8">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blinds(horizontal)">
                                      <p:cBhvr>
                                        <p:cTn id="16" dur="500"/>
                                        <p:tgtEl>
                                          <p:spTgt spid="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blinds(horizontal)">
                                      <p:cBhvr>
                                        <p:cTn id="21" dur="500"/>
                                        <p:tgtEl>
                                          <p:spTgt spid="8">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blinds(horizontal)">
                                      <p:cBhvr>
                                        <p:cTn id="24"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418"/>
            <a:ext cx="8856984" cy="470254"/>
          </a:xfrm>
        </p:spPr>
        <p:txBody>
          <a:bodyPr>
            <a:normAutofit fontScale="90000"/>
          </a:bodyPr>
          <a:lstStyle/>
          <a:p>
            <a:r>
              <a:rPr lang="en-US" altLang="zh-CN" dirty="0"/>
              <a:t>8.4 </a:t>
            </a:r>
            <a:r>
              <a:rPr lang="zh-CN" altLang="en-US" dirty="0"/>
              <a:t>外设与</a:t>
            </a:r>
            <a:r>
              <a:rPr lang="en-US" altLang="zh-CN" dirty="0"/>
              <a:t>CPU</a:t>
            </a:r>
            <a:r>
              <a:rPr lang="zh-CN" altLang="en-US" dirty="0"/>
              <a:t>、主存的互连</a:t>
            </a:r>
          </a:p>
        </p:txBody>
      </p:sp>
      <p:sp>
        <p:nvSpPr>
          <p:cNvPr id="3" name="内容占位符 2"/>
          <p:cNvSpPr>
            <a:spLocks noGrp="1"/>
          </p:cNvSpPr>
          <p:nvPr>
            <p:ph idx="1"/>
          </p:nvPr>
        </p:nvSpPr>
        <p:spPr>
          <a:xfrm>
            <a:off x="107504" y="469937"/>
            <a:ext cx="8856984" cy="5695367"/>
          </a:xfrm>
        </p:spPr>
        <p:txBody>
          <a:bodyPr/>
          <a:lstStyle/>
          <a:p>
            <a:pPr marL="0" indent="0">
              <a:buNone/>
            </a:pPr>
            <a:r>
              <a:rPr lang="en-US" altLang="zh-CN" dirty="0"/>
              <a:t>8.4.1 </a:t>
            </a:r>
            <a:r>
              <a:rPr lang="zh-CN" altLang="en-US" dirty="0"/>
              <a:t>总线概述</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2195736" y="477833"/>
            <a:ext cx="6696744" cy="430887"/>
          </a:xfrm>
          <a:prstGeom prst="rect">
            <a:avLst/>
          </a:prstGeom>
        </p:spPr>
        <p:txBody>
          <a:bodyPr wrap="square">
            <a:spAutoFit/>
          </a:bodyPr>
          <a:lstStyle/>
          <a:p>
            <a:pPr>
              <a:spcBef>
                <a:spcPct val="15000"/>
              </a:spcBef>
            </a:pPr>
            <a:r>
              <a:rPr lang="en-US" altLang="zh-CN" sz="2200" b="1" dirty="0">
                <a:solidFill>
                  <a:srgbClr val="FF0000"/>
                </a:solidFill>
                <a:latin typeface="微软雅黑" panose="020B0503020204020204" pitchFamily="34" charset="-122"/>
                <a:ea typeface="微软雅黑" panose="020B0503020204020204" pitchFamily="34" charset="-122"/>
              </a:rPr>
              <a:t>1. Intel </a:t>
            </a:r>
            <a:r>
              <a:rPr lang="zh-CN" altLang="en-US" sz="2200" b="1" dirty="0">
                <a:solidFill>
                  <a:srgbClr val="FF0000"/>
                </a:solidFill>
                <a:latin typeface="微软雅黑" panose="020B0503020204020204" pitchFamily="34" charset="-122"/>
                <a:ea typeface="微软雅黑" panose="020B0503020204020204" pitchFamily="34" charset="-122"/>
              </a:rPr>
              <a:t>体系结构中特指的“系统总线”</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88" y="986234"/>
            <a:ext cx="8683625" cy="558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9" name="Group 13"/>
          <p:cNvGrpSpPr>
            <a:grpSpLocks/>
          </p:cNvGrpSpPr>
          <p:nvPr/>
        </p:nvGrpSpPr>
        <p:grpSpPr bwMode="auto">
          <a:xfrm>
            <a:off x="3362325" y="881459"/>
            <a:ext cx="5429250" cy="2190750"/>
            <a:chOff x="2118" y="510"/>
            <a:chExt cx="3420" cy="1380"/>
          </a:xfrm>
        </p:grpSpPr>
        <p:sp>
          <p:nvSpPr>
            <p:cNvPr id="10" name="Rectangle 7"/>
            <p:cNvSpPr>
              <a:spLocks noChangeArrowheads="1"/>
            </p:cNvSpPr>
            <p:nvPr/>
          </p:nvSpPr>
          <p:spPr bwMode="auto">
            <a:xfrm>
              <a:off x="2423" y="510"/>
              <a:ext cx="3115" cy="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zh-CN" altLang="en-US" sz="1900" b="1" dirty="0">
                  <a:solidFill>
                    <a:srgbClr val="063DE8"/>
                  </a:solidFill>
                  <a:latin typeface="微软雅黑" panose="020B0503020204020204" pitchFamily="34" charset="-122"/>
                  <a:ea typeface="微软雅黑" panose="020B0503020204020204" pitchFamily="34" charset="-122"/>
                </a:rPr>
                <a:t>北桥芯片组把处理器</a:t>
              </a:r>
              <a:r>
                <a:rPr kumimoji="1" lang="en-US" altLang="zh-CN" sz="1900" b="1" dirty="0">
                  <a:solidFill>
                    <a:srgbClr val="063DE8"/>
                  </a:solidFill>
                  <a:latin typeface="微软雅黑" panose="020B0503020204020204" pitchFamily="34" charset="-122"/>
                  <a:ea typeface="微软雅黑" panose="020B0503020204020204" pitchFamily="34" charset="-122"/>
                </a:rPr>
                <a:t>–</a:t>
              </a:r>
              <a:r>
                <a:rPr kumimoji="1" lang="zh-CN" altLang="en-US" sz="1900" b="1" dirty="0">
                  <a:solidFill>
                    <a:srgbClr val="063DE8"/>
                  </a:solidFill>
                  <a:latin typeface="微软雅黑" panose="020B0503020204020204" pitchFamily="34" charset="-122"/>
                  <a:ea typeface="微软雅黑" panose="020B0503020204020204" pitchFamily="34" charset="-122"/>
                </a:rPr>
                <a:t>存储器总线分成了两个总线：</a:t>
              </a:r>
              <a:r>
                <a:rPr kumimoji="1" lang="zh-CN" altLang="en-US" sz="1900" b="1" dirty="0">
                  <a:solidFill>
                    <a:srgbClr val="FC0128"/>
                  </a:solidFill>
                  <a:latin typeface="微软雅黑" panose="020B0503020204020204" pitchFamily="34" charset="-122"/>
                  <a:ea typeface="微软雅黑" panose="020B0503020204020204" pitchFamily="34" charset="-122"/>
                </a:rPr>
                <a:t>处理器总线（系统总线，前端总线）和存储器总线</a:t>
              </a:r>
            </a:p>
            <a:p>
              <a:pPr eaLnBrk="0" hangingPunct="0"/>
              <a:endParaRPr kumimoji="1" lang="zh-CN" altLang="en-US" sz="1900" b="1" dirty="0">
                <a:solidFill>
                  <a:srgbClr val="063DE8"/>
                </a:solidFill>
                <a:ea typeface="黑体" panose="02010609060101010101" pitchFamily="49" charset="-122"/>
              </a:endParaRPr>
            </a:p>
          </p:txBody>
        </p:sp>
        <p:sp>
          <p:nvSpPr>
            <p:cNvPr id="11" name="Line 11"/>
            <p:cNvSpPr>
              <a:spLocks noChangeShapeType="1"/>
            </p:cNvSpPr>
            <p:nvPr/>
          </p:nvSpPr>
          <p:spPr bwMode="auto">
            <a:xfrm flipH="1">
              <a:off x="2118" y="905"/>
              <a:ext cx="831" cy="985"/>
            </a:xfrm>
            <a:prstGeom prst="line">
              <a:avLst/>
            </a:prstGeom>
            <a:noFill/>
            <a:ln w="28575">
              <a:solidFill>
                <a:srgbClr val="D1390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1600">
                <a:solidFill>
                  <a:srgbClr val="000000"/>
                </a:solidFill>
                <a:latin typeface="Arial" panose="020B0604020202020204" pitchFamily="34" charset="0"/>
                <a:ea typeface="+mn-ea"/>
              </a:endParaRPr>
            </a:p>
          </p:txBody>
        </p:sp>
        <p:sp>
          <p:nvSpPr>
            <p:cNvPr id="12" name="Line 12"/>
            <p:cNvSpPr>
              <a:spLocks noChangeShapeType="1"/>
            </p:cNvSpPr>
            <p:nvPr/>
          </p:nvSpPr>
          <p:spPr bwMode="auto">
            <a:xfrm>
              <a:off x="3547" y="1090"/>
              <a:ext cx="203" cy="782"/>
            </a:xfrm>
            <a:prstGeom prst="line">
              <a:avLst/>
            </a:prstGeom>
            <a:noFill/>
            <a:ln w="28575">
              <a:solidFill>
                <a:srgbClr val="D1390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1600">
                <a:solidFill>
                  <a:srgbClr val="000000"/>
                </a:solidFill>
                <a:latin typeface="Arial" panose="020B0604020202020204" pitchFamily="34" charset="0"/>
                <a:ea typeface="+mn-ea"/>
              </a:endParaRPr>
            </a:p>
          </p:txBody>
        </p:sp>
      </p:grpSp>
      <p:sp>
        <p:nvSpPr>
          <p:cNvPr id="13" name="Text Box 14"/>
          <p:cNvSpPr txBox="1">
            <a:spLocks noChangeArrowheads="1"/>
          </p:cNvSpPr>
          <p:nvPr/>
        </p:nvSpPr>
        <p:spPr bwMode="auto">
          <a:xfrm>
            <a:off x="333375" y="6066234"/>
            <a:ext cx="45275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spcBef>
                <a:spcPct val="50000"/>
              </a:spcBef>
            </a:pPr>
            <a:r>
              <a:rPr lang="zh-CN" altLang="en-US" sz="1900" b="1">
                <a:solidFill>
                  <a:srgbClr val="000000"/>
                </a:solidFill>
                <a:latin typeface="黑体" panose="02010609060101010101" pitchFamily="49" charset="-122"/>
                <a:ea typeface="黑体" panose="02010609060101010101" pitchFamily="49" charset="-122"/>
              </a:rPr>
              <a:t>           </a:t>
            </a:r>
            <a:r>
              <a:rPr lang="zh-CN" altLang="en-US" sz="1900" b="1">
                <a:solidFill>
                  <a:srgbClr val="FC0128"/>
                </a:solidFill>
                <a:latin typeface="微软雅黑" panose="020B0503020204020204" pitchFamily="34" charset="-122"/>
                <a:ea typeface="微软雅黑" panose="020B0503020204020204" pitchFamily="34" charset="-122"/>
              </a:rPr>
              <a:t>系统总线</a:t>
            </a:r>
            <a:r>
              <a:rPr lang="zh-CN" altLang="en-US" sz="1900" b="1">
                <a:solidFill>
                  <a:srgbClr val="063DE8"/>
                </a:solidFill>
                <a:latin typeface="微软雅黑" panose="020B0503020204020204" pitchFamily="34" charset="-122"/>
                <a:ea typeface="微软雅黑" panose="020B0503020204020204" pitchFamily="34" charset="-122"/>
              </a:rPr>
              <a:t>指</a:t>
            </a:r>
          </a:p>
        </p:txBody>
      </p:sp>
      <p:sp>
        <p:nvSpPr>
          <p:cNvPr id="14" name="Line 15"/>
          <p:cNvSpPr>
            <a:spLocks noChangeShapeType="1"/>
          </p:cNvSpPr>
          <p:nvPr/>
        </p:nvSpPr>
        <p:spPr bwMode="auto">
          <a:xfrm flipV="1">
            <a:off x="2363788" y="4613671"/>
            <a:ext cx="269875" cy="1541463"/>
          </a:xfrm>
          <a:prstGeom prst="line">
            <a:avLst/>
          </a:prstGeom>
          <a:noFill/>
          <a:ln w="38100">
            <a:solidFill>
              <a:srgbClr val="063DE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15" name="Line 16"/>
          <p:cNvSpPr>
            <a:spLocks noChangeShapeType="1"/>
          </p:cNvSpPr>
          <p:nvPr/>
        </p:nvSpPr>
        <p:spPr bwMode="auto">
          <a:xfrm flipV="1">
            <a:off x="2801938" y="3310334"/>
            <a:ext cx="812800" cy="2844800"/>
          </a:xfrm>
          <a:prstGeom prst="line">
            <a:avLst/>
          </a:prstGeom>
          <a:noFill/>
          <a:ln w="38100">
            <a:solidFill>
              <a:srgbClr val="063DE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16" name="Line 17"/>
          <p:cNvSpPr>
            <a:spLocks noChangeShapeType="1"/>
          </p:cNvSpPr>
          <p:nvPr/>
        </p:nvSpPr>
        <p:spPr bwMode="auto">
          <a:xfrm flipV="1">
            <a:off x="2989263" y="3407171"/>
            <a:ext cx="2562225" cy="2689225"/>
          </a:xfrm>
          <a:prstGeom prst="line">
            <a:avLst/>
          </a:prstGeom>
          <a:noFill/>
          <a:ln w="38100">
            <a:solidFill>
              <a:srgbClr val="063DE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17" name="Text Box 18"/>
          <p:cNvSpPr txBox="1">
            <a:spLocks noChangeArrowheads="1"/>
          </p:cNvSpPr>
          <p:nvPr/>
        </p:nvSpPr>
        <p:spPr bwMode="auto">
          <a:xfrm>
            <a:off x="100013" y="6459934"/>
            <a:ext cx="4527550" cy="38100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zh-CN" altLang="en-US" sz="1900" b="1" i="0" u="none" strike="noStrike" kern="0" cap="none" spc="0" normalizeH="0" baseline="0" noProof="0">
                <a:ln>
                  <a:noFill/>
                </a:ln>
                <a:solidFill>
                  <a:srgbClr val="FC0128"/>
                </a:solidFill>
                <a:effectLst/>
                <a:uLnTx/>
                <a:uFillTx/>
                <a:latin typeface="微软雅黑" panose="020B0503020204020204" pitchFamily="34" charset="-122"/>
                <a:ea typeface="微软雅黑" panose="020B0503020204020204" pitchFamily="34" charset="-122"/>
              </a:rPr>
              <a:t>系统总线</a:t>
            </a:r>
            <a:r>
              <a:rPr kumimoji="0" lang="zh-CN" altLang="en-US" sz="1900" b="1" i="0" u="none" strike="noStrike" kern="0" cap="none" spc="0" normalizeH="0" baseline="0" noProof="0">
                <a:ln>
                  <a:noFill/>
                </a:ln>
                <a:solidFill>
                  <a:srgbClr val="063DE8"/>
                </a:solidFill>
                <a:effectLst/>
                <a:uLnTx/>
                <a:uFillTx/>
                <a:latin typeface="微软雅黑" panose="020B0503020204020204" pitchFamily="34" charset="-122"/>
                <a:ea typeface="微软雅黑" panose="020B0503020204020204" pitchFamily="34" charset="-122"/>
              </a:rPr>
              <a:t>上传输的信息有哪些？</a:t>
            </a:r>
            <a:endParaRPr kumimoji="0" lang="en-US" altLang="zh-CN" sz="1900" b="1" i="0" u="none" strike="noStrike" kern="0" cap="none" spc="0" normalizeH="0" baseline="0" noProof="0">
              <a:ln>
                <a:noFill/>
              </a:ln>
              <a:solidFill>
                <a:srgbClr val="063DE8"/>
              </a:solidFill>
              <a:effectLst/>
              <a:uLnTx/>
              <a:uFillTx/>
              <a:latin typeface="微软雅黑" panose="020B0503020204020204" pitchFamily="34" charset="-122"/>
              <a:ea typeface="微软雅黑" panose="020B0503020204020204" pitchFamily="34" charset="-122"/>
            </a:endParaRPr>
          </a:p>
        </p:txBody>
      </p:sp>
      <p:sp>
        <p:nvSpPr>
          <p:cNvPr id="18" name="Text Box 19"/>
          <p:cNvSpPr txBox="1">
            <a:spLocks noChangeArrowheads="1"/>
          </p:cNvSpPr>
          <p:nvPr/>
        </p:nvSpPr>
        <p:spPr bwMode="auto">
          <a:xfrm>
            <a:off x="4022725" y="6239271"/>
            <a:ext cx="4364038" cy="64611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zh-CN" altLang="en-US" sz="1800" b="1" i="0" u="none" strike="noStrike" kern="0" cap="none" spc="0" normalizeH="0" baseline="0" noProof="0">
                <a:ln>
                  <a:noFill/>
                </a:ln>
                <a:solidFill>
                  <a:srgbClr val="146C18"/>
                </a:solidFill>
                <a:effectLst/>
                <a:uLnTx/>
                <a:uFillTx/>
                <a:latin typeface="微软雅黑" panose="020B0503020204020204" pitchFamily="34" charset="-122"/>
                <a:ea typeface="微软雅黑" panose="020B0503020204020204" pitchFamily="34" charset="-122"/>
              </a:rPr>
              <a:t>数据（指令、操作数、中断号）、地址、其他控制</a:t>
            </a:r>
            <a:r>
              <a:rPr kumimoji="0" lang="en-US" altLang="zh-CN" sz="1800" b="1" i="0" u="none" strike="noStrike" kern="0" cap="none" spc="0" normalizeH="0" baseline="0" noProof="0">
                <a:ln>
                  <a:noFill/>
                </a:ln>
                <a:solidFill>
                  <a:srgbClr val="146C18"/>
                </a:solidFill>
                <a:effectLst/>
                <a:uLnTx/>
                <a:uFillTx/>
                <a:latin typeface="微软雅黑" panose="020B0503020204020204" pitchFamily="34" charset="-122"/>
                <a:ea typeface="微软雅黑" panose="020B0503020204020204" pitchFamily="34" charset="-122"/>
              </a:rPr>
              <a:t>/</a:t>
            </a:r>
            <a:r>
              <a:rPr kumimoji="0" lang="zh-CN" altLang="en-US" sz="1800" b="1" i="0" u="none" strike="noStrike" kern="0" cap="none" spc="0" normalizeH="0" baseline="0" noProof="0">
                <a:ln>
                  <a:noFill/>
                </a:ln>
                <a:solidFill>
                  <a:srgbClr val="146C18"/>
                </a:solidFill>
                <a:effectLst/>
                <a:uLnTx/>
                <a:uFillTx/>
                <a:latin typeface="微软雅黑" panose="020B0503020204020204" pitchFamily="34" charset="-122"/>
                <a:ea typeface="微软雅黑" panose="020B0503020204020204" pitchFamily="34" charset="-122"/>
              </a:rPr>
              <a:t>状态</a:t>
            </a:r>
            <a:r>
              <a:rPr kumimoji="0" lang="en-US" altLang="zh-CN" sz="1800" b="1" i="0" u="none" strike="noStrike" kern="0" cap="none" spc="0" normalizeH="0" baseline="0" noProof="0">
                <a:ln>
                  <a:noFill/>
                </a:ln>
                <a:solidFill>
                  <a:srgbClr val="146C18"/>
                </a:solidFill>
                <a:effectLst/>
                <a:uLnTx/>
                <a:uFillTx/>
                <a:latin typeface="微软雅黑" panose="020B0503020204020204" pitchFamily="34" charset="-122"/>
                <a:ea typeface="微软雅黑" panose="020B0503020204020204" pitchFamily="34" charset="-122"/>
              </a:rPr>
              <a:t>/</a:t>
            </a:r>
            <a:r>
              <a:rPr kumimoji="0" lang="zh-CN" altLang="en-US" sz="1800" b="1" i="0" u="none" strike="noStrike" kern="0" cap="none" spc="0" normalizeH="0" baseline="0" noProof="0">
                <a:ln>
                  <a:noFill/>
                </a:ln>
                <a:solidFill>
                  <a:srgbClr val="146C18"/>
                </a:solidFill>
                <a:effectLst/>
                <a:uLnTx/>
                <a:uFillTx/>
                <a:latin typeface="微软雅黑" panose="020B0503020204020204" pitchFamily="34" charset="-122"/>
                <a:ea typeface="微软雅黑" panose="020B0503020204020204" pitchFamily="34" charset="-122"/>
              </a:rPr>
              <a:t>定时等信号！</a:t>
            </a:r>
          </a:p>
        </p:txBody>
      </p:sp>
      <p:sp>
        <p:nvSpPr>
          <p:cNvPr id="19" name="矩形 18"/>
          <p:cNvSpPr>
            <a:spLocks noChangeArrowheads="1"/>
          </p:cNvSpPr>
          <p:nvPr/>
        </p:nvSpPr>
        <p:spPr bwMode="auto">
          <a:xfrm>
            <a:off x="2114550" y="4261246"/>
            <a:ext cx="1041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kumimoji="1" lang="en-US" altLang="zh-CN" sz="2000" b="1">
                <a:solidFill>
                  <a:srgbClr val="FC0128"/>
                </a:solidFill>
                <a:ea typeface="黑体" panose="02010609060101010101" pitchFamily="49" charset="-122"/>
              </a:rPr>
              <a:t>I/O</a:t>
            </a:r>
            <a:r>
              <a:rPr kumimoji="1" lang="zh-CN" altLang="en-US" sz="2000" b="1">
                <a:solidFill>
                  <a:srgbClr val="FC0128"/>
                </a:solidFill>
                <a:ea typeface="黑体" panose="02010609060101010101" pitchFamily="49" charset="-122"/>
              </a:rPr>
              <a:t>总线</a:t>
            </a:r>
          </a:p>
        </p:txBody>
      </p:sp>
    </p:spTree>
    <p:extLst>
      <p:ext uri="{BB962C8B-B14F-4D97-AF65-F5344CB8AC3E}">
        <p14:creationId xmlns:p14="http://schemas.microsoft.com/office/powerpoint/2010/main" val="87503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linds(horizontal)">
                                      <p:cBhvr>
                                        <p:cTn id="21" dur="500"/>
                                        <p:tgtEl>
                                          <p:spTgt spid="1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linds(horizontal)">
                                      <p:cBhvr>
                                        <p:cTn id="24" dur="500"/>
                                        <p:tgtEl>
                                          <p:spTgt spid="1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animBg="1"/>
      <p:bldP spid="16" grpId="0" animBg="1"/>
      <p:bldP spid="17" grpId="0" animBg="1"/>
      <p:bldP spid="18" grpId="0" animBg="1"/>
      <p:bldP spid="1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 </a:t>
            </a:r>
            <a:r>
              <a:rPr lang="zh-CN" altLang="en-US" dirty="0"/>
              <a:t>外设与</a:t>
            </a:r>
            <a:r>
              <a:rPr lang="en-US" altLang="zh-CN" dirty="0"/>
              <a:t>CPU</a:t>
            </a:r>
            <a:r>
              <a:rPr lang="zh-CN" altLang="en-US" dirty="0"/>
              <a:t>、主存的互连</a:t>
            </a:r>
          </a:p>
        </p:txBody>
      </p:sp>
      <p:sp>
        <p:nvSpPr>
          <p:cNvPr id="3" name="内容占位符 2"/>
          <p:cNvSpPr>
            <a:spLocks noGrp="1"/>
          </p:cNvSpPr>
          <p:nvPr>
            <p:ph idx="1"/>
          </p:nvPr>
        </p:nvSpPr>
        <p:spPr/>
        <p:txBody>
          <a:bodyPr/>
          <a:lstStyle/>
          <a:p>
            <a:pPr marL="0" indent="0">
              <a:buNone/>
            </a:pPr>
            <a:r>
              <a:rPr lang="en-US" altLang="zh-CN" dirty="0"/>
              <a:t>8.4.1 </a:t>
            </a:r>
            <a:r>
              <a:rPr lang="zh-CN" altLang="en-US" dirty="0"/>
              <a:t>总线概述</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2411760" y="738876"/>
            <a:ext cx="6696744"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2. </a:t>
            </a:r>
            <a:r>
              <a:rPr lang="zh-CN" altLang="en-US" sz="2200" b="1" dirty="0">
                <a:solidFill>
                  <a:srgbClr val="063DE8"/>
                </a:solidFill>
                <a:latin typeface="微软雅黑" panose="020B0503020204020204" pitchFamily="34" charset="-122"/>
                <a:ea typeface="微软雅黑" panose="020B0503020204020204" pitchFamily="34" charset="-122"/>
              </a:rPr>
              <a:t>系统总线的组成</a:t>
            </a:r>
            <a:endParaRPr lang="zh-CN" altLang="en-US" sz="2200" b="1" dirty="0">
              <a:solidFill>
                <a:srgbClr val="FF0000"/>
              </a:solidFill>
              <a:latin typeface="微软雅黑" panose="020B0503020204020204" pitchFamily="34" charset="-122"/>
              <a:ea typeface="微软雅黑" panose="020B0503020204020204" pitchFamily="34" charset="-122"/>
            </a:endParaRPr>
          </a:p>
        </p:txBody>
      </p:sp>
      <p:sp>
        <p:nvSpPr>
          <p:cNvPr id="20" name="Rectangle 2"/>
          <p:cNvSpPr txBox="1">
            <a:spLocks noChangeArrowheads="1"/>
          </p:cNvSpPr>
          <p:nvPr/>
        </p:nvSpPr>
        <p:spPr bwMode="auto">
          <a:xfrm>
            <a:off x="185738" y="1207591"/>
            <a:ext cx="8634734" cy="3032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0" fontAlgn="base" latinLnBrk="0" hangingPunct="0">
              <a:lnSpc>
                <a:spcPct val="105000"/>
              </a:lnSpc>
              <a:spcBef>
                <a:spcPct val="10000"/>
              </a:spcBef>
              <a:spcAft>
                <a:spcPct val="0"/>
              </a:spcAft>
              <a:buClrTx/>
              <a:buSzPct val="100000"/>
              <a:buFont typeface="Wingdings" panose="05000000000000000000" pitchFamily="2" charset="2"/>
              <a:buChar char="p"/>
              <a:tabLst/>
              <a:defRPr/>
            </a:pPr>
            <a:r>
              <a:rPr kumimoji="0" lang="zh-CN" altLang="en-US" sz="2000" b="1" i="0" u="none" strike="noStrike" kern="1200" cap="none" spc="0" normalizeH="0" baseline="0" noProof="0" dirty="0">
                <a:ln>
                  <a:noFill/>
                </a:ln>
                <a:solidFill>
                  <a:srgbClr val="663300"/>
                </a:solidFill>
                <a:effectLst/>
                <a:uLnTx/>
                <a:uFillTx/>
                <a:latin typeface="Comic Sans MS" panose="030F0702030302020204" pitchFamily="66" charset="0"/>
                <a:ea typeface="微软雅黑" panose="020B0503020204020204" pitchFamily="34" charset="-122"/>
              </a:rPr>
              <a:t> 系统总线通常由一组</a:t>
            </a:r>
            <a:r>
              <a:rPr kumimoji="0" lang="zh-CN" altLang="en-US" sz="2000" b="1" i="0" u="none" strike="noStrike" kern="1200" cap="none" spc="0" normalizeH="0" baseline="0" noProof="0" dirty="0">
                <a:ln>
                  <a:noFill/>
                </a:ln>
                <a:solidFill>
                  <a:srgbClr val="063DE8"/>
                </a:solidFill>
                <a:effectLst/>
                <a:uLnTx/>
                <a:uFillTx/>
                <a:latin typeface="Comic Sans MS" panose="030F0702030302020204" pitchFamily="66" charset="0"/>
                <a:ea typeface="微软雅黑" panose="020B0503020204020204" pitchFamily="34" charset="-122"/>
              </a:rPr>
              <a:t>控制线</a:t>
            </a:r>
            <a:r>
              <a:rPr kumimoji="0" lang="zh-CN" altLang="en-US" sz="2000" b="1" i="0" u="none" strike="noStrike" kern="1200" cap="none" spc="0" normalizeH="0" baseline="0" noProof="0" dirty="0">
                <a:ln>
                  <a:noFill/>
                </a:ln>
                <a:solidFill>
                  <a:srgbClr val="663300"/>
                </a:solidFill>
                <a:effectLst/>
                <a:uLnTx/>
                <a:uFillTx/>
                <a:latin typeface="Comic Sans MS" panose="030F0702030302020204" pitchFamily="66" charset="0"/>
                <a:ea typeface="微软雅黑" panose="020B0503020204020204" pitchFamily="34" charset="-122"/>
              </a:rPr>
              <a:t>、一组</a:t>
            </a:r>
            <a:r>
              <a:rPr kumimoji="0" lang="zh-CN" altLang="en-US" sz="2000" b="1" i="0" u="none" strike="noStrike" kern="1200" cap="none" spc="0" normalizeH="0" baseline="0" noProof="0" dirty="0">
                <a:ln>
                  <a:noFill/>
                </a:ln>
                <a:solidFill>
                  <a:srgbClr val="063DE8"/>
                </a:solidFill>
                <a:effectLst/>
                <a:uLnTx/>
                <a:uFillTx/>
                <a:latin typeface="Comic Sans MS" panose="030F0702030302020204" pitchFamily="66" charset="0"/>
                <a:ea typeface="微软雅黑" panose="020B0503020204020204" pitchFamily="34" charset="-122"/>
              </a:rPr>
              <a:t>数据线</a:t>
            </a:r>
            <a:r>
              <a:rPr kumimoji="0" lang="zh-CN" altLang="en-US" sz="2000" b="1" i="0" u="none" strike="noStrike" kern="1200" cap="none" spc="0" normalizeH="0" baseline="0" noProof="0" dirty="0">
                <a:ln>
                  <a:noFill/>
                </a:ln>
                <a:solidFill>
                  <a:srgbClr val="663300"/>
                </a:solidFill>
                <a:effectLst/>
                <a:uLnTx/>
                <a:uFillTx/>
                <a:latin typeface="Comic Sans MS" panose="030F0702030302020204" pitchFamily="66" charset="0"/>
                <a:ea typeface="微软雅黑" panose="020B0503020204020204" pitchFamily="34" charset="-122"/>
              </a:rPr>
              <a:t>和一组</a:t>
            </a:r>
            <a:r>
              <a:rPr kumimoji="0" lang="zh-CN" altLang="en-US" sz="2000" b="1" i="0" u="none" strike="noStrike" kern="1200" cap="none" spc="0" normalizeH="0" baseline="0" noProof="0" dirty="0">
                <a:ln>
                  <a:noFill/>
                </a:ln>
                <a:solidFill>
                  <a:srgbClr val="063DE8"/>
                </a:solidFill>
                <a:effectLst/>
                <a:uLnTx/>
                <a:uFillTx/>
                <a:latin typeface="Comic Sans MS" panose="030F0702030302020204" pitchFamily="66" charset="0"/>
                <a:ea typeface="微软雅黑" panose="020B0503020204020204" pitchFamily="34" charset="-122"/>
              </a:rPr>
              <a:t>地址线</a:t>
            </a:r>
            <a:r>
              <a:rPr kumimoji="0" lang="zh-CN" altLang="en-US" sz="2000" b="1" i="0" u="none" strike="noStrike" kern="1200" cap="none" spc="0" normalizeH="0" baseline="0" noProof="0" dirty="0">
                <a:ln>
                  <a:noFill/>
                </a:ln>
                <a:solidFill>
                  <a:srgbClr val="663300"/>
                </a:solidFill>
                <a:effectLst/>
                <a:uLnTx/>
                <a:uFillTx/>
                <a:latin typeface="Comic Sans MS" panose="030F0702030302020204" pitchFamily="66" charset="0"/>
                <a:ea typeface="微软雅黑" panose="020B0503020204020204" pitchFamily="34" charset="-122"/>
              </a:rPr>
              <a:t>构成。也有些总线没有单独的地址线，地址信息通过数据线来传送，这种情况称为</a:t>
            </a:r>
            <a:r>
              <a:rPr kumimoji="0" lang="zh-CN" altLang="en-US" sz="2000" b="1" i="0" u="none" strike="noStrike" kern="1200" cap="none" spc="0" normalizeH="0" baseline="0" noProof="0" dirty="0">
                <a:ln>
                  <a:noFill/>
                </a:ln>
                <a:solidFill>
                  <a:srgbClr val="D1390F"/>
                </a:solidFill>
                <a:effectLst/>
                <a:uLnTx/>
                <a:uFillTx/>
                <a:latin typeface="Comic Sans MS" panose="030F0702030302020204" pitchFamily="66" charset="0"/>
                <a:ea typeface="微软雅黑" panose="020B0503020204020204" pitchFamily="34" charset="-122"/>
              </a:rPr>
              <a:t>数据</a:t>
            </a:r>
            <a:r>
              <a:rPr kumimoji="0" lang="en-US" altLang="zh-CN" sz="2000" b="1" i="0" u="none" strike="noStrike" kern="1200" cap="none" spc="0" normalizeH="0" baseline="0" noProof="0" dirty="0">
                <a:ln>
                  <a:noFill/>
                </a:ln>
                <a:solidFill>
                  <a:srgbClr val="D1390F"/>
                </a:solidFill>
                <a:effectLst/>
                <a:uLnTx/>
                <a:uFillTx/>
                <a:latin typeface="Comic Sans MS" panose="030F0702030302020204" pitchFamily="66" charset="0"/>
                <a:ea typeface="微软雅黑" panose="020B0503020204020204" pitchFamily="34" charset="-122"/>
              </a:rPr>
              <a:t>/</a:t>
            </a:r>
            <a:r>
              <a:rPr kumimoji="0" lang="zh-CN" altLang="en-US" sz="2000" b="1" i="0" u="none" strike="noStrike" kern="1200" cap="none" spc="0" normalizeH="0" baseline="0" noProof="0" dirty="0">
                <a:ln>
                  <a:noFill/>
                </a:ln>
                <a:solidFill>
                  <a:srgbClr val="D1390F"/>
                </a:solidFill>
                <a:effectLst/>
                <a:uLnTx/>
                <a:uFillTx/>
                <a:latin typeface="Comic Sans MS" panose="030F0702030302020204" pitchFamily="66" charset="0"/>
                <a:ea typeface="微软雅黑" panose="020B0503020204020204" pitchFamily="34" charset="-122"/>
              </a:rPr>
              <a:t>地址复用</a:t>
            </a:r>
            <a:r>
              <a:rPr kumimoji="0" lang="zh-CN" altLang="en-US" sz="2000" b="1" i="0" u="none" strike="noStrike" kern="1200" cap="none" spc="0" normalizeH="0" baseline="0" noProof="0" dirty="0">
                <a:ln>
                  <a:noFill/>
                </a:ln>
                <a:solidFill>
                  <a:srgbClr val="663300"/>
                </a:solidFill>
                <a:effectLst/>
                <a:uLnTx/>
                <a:uFillTx/>
                <a:latin typeface="Comic Sans MS" panose="030F0702030302020204" pitchFamily="66" charset="0"/>
                <a:ea typeface="微软雅黑" panose="020B0503020204020204" pitchFamily="34" charset="-122"/>
              </a:rPr>
              <a:t>。</a:t>
            </a:r>
          </a:p>
          <a:p>
            <a:pPr marL="742950" marR="0" lvl="1" indent="-285750" algn="l" defTabSz="914400" rtl="0" eaLnBrk="0" fontAlgn="base" latinLnBrk="0" hangingPunct="0">
              <a:lnSpc>
                <a:spcPct val="105000"/>
              </a:lnSpc>
              <a:spcBef>
                <a:spcPct val="10000"/>
              </a:spcBef>
              <a:spcAft>
                <a:spcPct val="0"/>
              </a:spcAft>
              <a:buClrTx/>
              <a:buSzPct val="100000"/>
              <a:buFont typeface="Wingdings" panose="05000000000000000000" pitchFamily="2" charset="2"/>
              <a:buChar char="n"/>
              <a:tabLst/>
              <a:defRPr/>
            </a:pPr>
            <a:r>
              <a:rPr kumimoji="0" lang="zh-CN" altLang="en-US" sz="2000" b="0" i="0" u="none" strike="noStrike" kern="1200" cap="none" spc="0" normalizeH="0" baseline="0" noProof="0" dirty="0">
                <a:ln>
                  <a:noFill/>
                </a:ln>
                <a:solidFill>
                  <a:srgbClr val="0000CC"/>
                </a:solidFill>
                <a:effectLst/>
                <a:uLnTx/>
                <a:uFillTx/>
                <a:latin typeface="Comic Sans MS" panose="030F0702030302020204" pitchFamily="66" charset="0"/>
                <a:ea typeface="微软雅黑" panose="020B0503020204020204" pitchFamily="34" charset="-122"/>
              </a:rPr>
              <a:t>数据线（</a:t>
            </a:r>
            <a:r>
              <a:rPr kumimoji="0" lang="en-US" altLang="zh-CN" sz="2000" b="0" i="0" u="none" strike="noStrike" kern="1200" cap="none" spc="0" normalizeH="0" baseline="0" noProof="0" dirty="0">
                <a:ln>
                  <a:noFill/>
                </a:ln>
                <a:solidFill>
                  <a:srgbClr val="0000CC"/>
                </a:solidFill>
                <a:effectLst/>
                <a:uLnTx/>
                <a:uFillTx/>
                <a:latin typeface="Comic Sans MS" panose="030F0702030302020204" pitchFamily="66" charset="0"/>
                <a:ea typeface="微软雅黑" panose="020B0503020204020204" pitchFamily="34" charset="-122"/>
              </a:rPr>
              <a:t>Data Bus</a:t>
            </a:r>
            <a:r>
              <a:rPr kumimoji="0" lang="zh-CN" altLang="en-US" sz="2000" b="0" i="0" u="none" strike="noStrike" kern="1200" cap="none" spc="0" normalizeH="0" baseline="0" noProof="0" dirty="0">
                <a:ln>
                  <a:noFill/>
                </a:ln>
                <a:solidFill>
                  <a:srgbClr val="0000CC"/>
                </a:solidFill>
                <a:effectLst/>
                <a:uLnTx/>
                <a:uFillTx/>
                <a:latin typeface="Comic Sans MS" panose="030F0702030302020204" pitchFamily="66" charset="0"/>
                <a:ea typeface="微软雅黑" panose="020B0503020204020204" pitchFamily="34" charset="-122"/>
              </a:rPr>
              <a:t>）：</a:t>
            </a:r>
            <a:r>
              <a:rPr kumimoji="0" lang="zh-CN" altLang="en-US" sz="2000" b="0" i="0" u="none" strike="noStrike" kern="1200" cap="none" spc="0" normalizeH="0" baseline="0" noProof="0" dirty="0">
                <a:ln>
                  <a:noFill/>
                </a:ln>
                <a:solidFill>
                  <a:schemeClr val="tx1"/>
                </a:solidFill>
                <a:effectLst/>
                <a:uLnTx/>
                <a:uFillTx/>
                <a:latin typeface="Comic Sans MS" panose="030F0702030302020204" pitchFamily="66" charset="0"/>
                <a:ea typeface="微软雅黑" panose="020B0503020204020204" pitchFamily="34" charset="-122"/>
              </a:rPr>
              <a:t>承载在源和目部件之间传输的信息。数据线的宽度反映一次能传送的数据的位数。</a:t>
            </a:r>
          </a:p>
          <a:p>
            <a:pPr marL="742950" marR="0" lvl="1" indent="-285750" algn="l" defTabSz="914400" rtl="0" eaLnBrk="0" fontAlgn="base" latinLnBrk="0" hangingPunct="0">
              <a:lnSpc>
                <a:spcPct val="105000"/>
              </a:lnSpc>
              <a:spcBef>
                <a:spcPct val="10000"/>
              </a:spcBef>
              <a:spcAft>
                <a:spcPct val="0"/>
              </a:spcAft>
              <a:buClrTx/>
              <a:buSzPct val="100000"/>
              <a:buFont typeface="Wingdings" panose="05000000000000000000" pitchFamily="2" charset="2"/>
              <a:buChar char="n"/>
              <a:tabLst/>
              <a:defRPr/>
            </a:pPr>
            <a:r>
              <a:rPr kumimoji="0" lang="zh-CN" altLang="en-US" sz="2000" b="0" i="0" u="none" strike="noStrike" kern="1200" cap="none" spc="0" normalizeH="0" baseline="0" noProof="0" dirty="0">
                <a:ln>
                  <a:noFill/>
                </a:ln>
                <a:solidFill>
                  <a:srgbClr val="0000CC"/>
                </a:solidFill>
                <a:effectLst/>
                <a:uLnTx/>
                <a:uFillTx/>
                <a:latin typeface="Comic Sans MS" panose="030F0702030302020204" pitchFamily="66" charset="0"/>
                <a:ea typeface="微软雅黑" panose="020B0503020204020204" pitchFamily="34" charset="-122"/>
              </a:rPr>
              <a:t>地址线（</a:t>
            </a:r>
            <a:r>
              <a:rPr kumimoji="0" lang="en-US" altLang="zh-CN" sz="2000" b="0" i="0" u="none" strike="noStrike" kern="1200" cap="none" spc="0" normalizeH="0" baseline="0" noProof="0" dirty="0">
                <a:ln>
                  <a:noFill/>
                </a:ln>
                <a:solidFill>
                  <a:srgbClr val="0000CC"/>
                </a:solidFill>
                <a:effectLst/>
                <a:uLnTx/>
                <a:uFillTx/>
                <a:latin typeface="Comic Sans MS" panose="030F0702030302020204" pitchFamily="66" charset="0"/>
                <a:ea typeface="微软雅黑" panose="020B0503020204020204" pitchFamily="34" charset="-122"/>
              </a:rPr>
              <a:t>Address Bus</a:t>
            </a:r>
            <a:r>
              <a:rPr kumimoji="0" lang="zh-CN" altLang="en-US" sz="2000" b="0" i="0" u="none" strike="noStrike" kern="1200" cap="none" spc="0" normalizeH="0" baseline="0" noProof="0" dirty="0">
                <a:ln>
                  <a:noFill/>
                </a:ln>
                <a:solidFill>
                  <a:srgbClr val="0000CC"/>
                </a:solidFill>
                <a:effectLst/>
                <a:uLnTx/>
                <a:uFillTx/>
                <a:latin typeface="Comic Sans MS" panose="030F0702030302020204" pitchFamily="66" charset="0"/>
                <a:ea typeface="微软雅黑" panose="020B0503020204020204" pitchFamily="34" charset="-122"/>
              </a:rPr>
              <a:t>）：</a:t>
            </a:r>
            <a:r>
              <a:rPr kumimoji="0" lang="zh-CN" altLang="en-US" sz="2000" b="0" i="0" u="none" strike="noStrike" kern="1200" cap="none" spc="0" normalizeH="0" baseline="0" noProof="0" dirty="0">
                <a:ln>
                  <a:noFill/>
                </a:ln>
                <a:solidFill>
                  <a:schemeClr val="tx1"/>
                </a:solidFill>
                <a:effectLst/>
                <a:uLnTx/>
                <a:uFillTx/>
                <a:latin typeface="Comic Sans MS" panose="030F0702030302020204" pitchFamily="66" charset="0"/>
                <a:ea typeface="微软雅黑" panose="020B0503020204020204" pitchFamily="34" charset="-122"/>
              </a:rPr>
              <a:t>给出源数据或目的数据所在的主存单元或</a:t>
            </a:r>
            <a:r>
              <a:rPr kumimoji="0" lang="en-US" altLang="zh-CN" sz="2000" b="0" i="0" u="none" strike="noStrike" kern="1200" cap="none" spc="0" normalizeH="0" baseline="0" noProof="0" dirty="0">
                <a:ln>
                  <a:noFill/>
                </a:ln>
                <a:solidFill>
                  <a:schemeClr val="tx1"/>
                </a:solidFill>
                <a:effectLst/>
                <a:uLnTx/>
                <a:uFillTx/>
                <a:latin typeface="Comic Sans MS" panose="030F0702030302020204" pitchFamily="66" charset="0"/>
                <a:ea typeface="微软雅黑" panose="020B0503020204020204" pitchFamily="34" charset="-122"/>
              </a:rPr>
              <a:t>I/O</a:t>
            </a:r>
            <a:r>
              <a:rPr kumimoji="0" lang="zh-CN" altLang="en-US" sz="2000" b="0" i="0" u="none" strike="noStrike" kern="1200" cap="none" spc="0" normalizeH="0" baseline="0" noProof="0" dirty="0">
                <a:ln>
                  <a:noFill/>
                </a:ln>
                <a:solidFill>
                  <a:schemeClr val="tx1"/>
                </a:solidFill>
                <a:effectLst/>
                <a:uLnTx/>
                <a:uFillTx/>
                <a:latin typeface="Comic Sans MS" panose="030F0702030302020204" pitchFamily="66" charset="0"/>
                <a:ea typeface="微软雅黑" panose="020B0503020204020204" pitchFamily="34" charset="-122"/>
              </a:rPr>
              <a:t>端口的地址。地址线的宽度反映最大的寻址空间</a:t>
            </a:r>
            <a:r>
              <a:rPr kumimoji="0" lang="zh-CN" altLang="en-US" sz="2000" b="0" i="0" u="none" strike="noStrike" kern="1200" cap="none" spc="0" normalizeH="0" baseline="0" noProof="0" dirty="0">
                <a:ln>
                  <a:noFill/>
                </a:ln>
                <a:solidFill>
                  <a:srgbClr val="336600"/>
                </a:solidFill>
                <a:effectLst/>
                <a:uLnTx/>
                <a:uFillTx/>
                <a:latin typeface="Comic Sans MS" panose="030F0702030302020204" pitchFamily="66" charset="0"/>
                <a:ea typeface="微软雅黑" panose="020B0503020204020204" pitchFamily="34" charset="-122"/>
              </a:rPr>
              <a:t>。</a:t>
            </a:r>
          </a:p>
          <a:p>
            <a:pPr marL="742950" marR="0" lvl="1" indent="-285750" algn="l" defTabSz="914400" rtl="0" eaLnBrk="0" fontAlgn="base" latinLnBrk="0" hangingPunct="0">
              <a:lnSpc>
                <a:spcPct val="105000"/>
              </a:lnSpc>
              <a:spcBef>
                <a:spcPct val="10000"/>
              </a:spcBef>
              <a:spcAft>
                <a:spcPct val="0"/>
              </a:spcAft>
              <a:buClrTx/>
              <a:buSzPct val="100000"/>
              <a:buFont typeface="Wingdings" panose="05000000000000000000" pitchFamily="2" charset="2"/>
              <a:buChar char="n"/>
              <a:tabLst/>
              <a:defRPr/>
            </a:pPr>
            <a:r>
              <a:rPr kumimoji="0" lang="zh-CN" altLang="en-US" sz="2000" b="0" i="0" u="none" strike="noStrike" kern="1200" cap="none" spc="0" normalizeH="0" baseline="0" noProof="0" dirty="0">
                <a:ln>
                  <a:noFill/>
                </a:ln>
                <a:solidFill>
                  <a:srgbClr val="0000CC"/>
                </a:solidFill>
                <a:effectLst/>
                <a:uLnTx/>
                <a:uFillTx/>
                <a:latin typeface="Comic Sans MS" panose="030F0702030302020204" pitchFamily="66" charset="0"/>
                <a:ea typeface="微软雅黑" panose="020B0503020204020204" pitchFamily="34" charset="-122"/>
              </a:rPr>
              <a:t>控制线（</a:t>
            </a:r>
            <a:r>
              <a:rPr kumimoji="0" lang="en-US" altLang="zh-CN" sz="2000" b="0" i="0" u="none" strike="noStrike" kern="1200" cap="none" spc="0" normalizeH="0" baseline="0" noProof="0" dirty="0">
                <a:ln>
                  <a:noFill/>
                </a:ln>
                <a:solidFill>
                  <a:srgbClr val="0000CC"/>
                </a:solidFill>
                <a:effectLst/>
                <a:uLnTx/>
                <a:uFillTx/>
                <a:latin typeface="Comic Sans MS" panose="030F0702030302020204" pitchFamily="66" charset="0"/>
                <a:ea typeface="微软雅黑" panose="020B0503020204020204" pitchFamily="34" charset="-122"/>
              </a:rPr>
              <a:t>Control Bus</a:t>
            </a:r>
            <a:r>
              <a:rPr kumimoji="0" lang="zh-CN" altLang="en-US" sz="2000" b="0" i="0" u="none" strike="noStrike" kern="1200" cap="none" spc="0" normalizeH="0" baseline="0" noProof="0" dirty="0">
                <a:ln>
                  <a:noFill/>
                </a:ln>
                <a:solidFill>
                  <a:srgbClr val="0000CC"/>
                </a:solidFill>
                <a:effectLst/>
                <a:uLnTx/>
                <a:uFillTx/>
                <a:latin typeface="Comic Sans MS" panose="030F0702030302020204" pitchFamily="66" charset="0"/>
                <a:ea typeface="微软雅黑" panose="020B0503020204020204" pitchFamily="34" charset="-122"/>
              </a:rPr>
              <a:t>） ：</a:t>
            </a:r>
            <a:r>
              <a:rPr kumimoji="0" lang="zh-CN" altLang="en-US" sz="2000" b="0" i="0" u="none" strike="noStrike" kern="1200" cap="none" spc="0" normalizeH="0" baseline="0" noProof="0" dirty="0">
                <a:ln>
                  <a:noFill/>
                </a:ln>
                <a:solidFill>
                  <a:schemeClr val="tx1"/>
                </a:solidFill>
                <a:effectLst/>
                <a:uLnTx/>
                <a:uFillTx/>
                <a:latin typeface="Comic Sans MS" panose="030F0702030302020204" pitchFamily="66" charset="0"/>
                <a:ea typeface="微软雅黑" panose="020B0503020204020204" pitchFamily="34" charset="-122"/>
              </a:rPr>
              <a:t>控制对数据线和地址线的访问和使用。用来传输定时信号和命令信息。</a:t>
            </a:r>
            <a:r>
              <a:rPr kumimoji="0" lang="zh-CN" altLang="en-US" sz="2000" b="0" i="0" u="none" strike="noStrike" kern="1200" cap="none" spc="0" normalizeH="0" baseline="0" noProof="0" dirty="0">
                <a:ln>
                  <a:noFill/>
                </a:ln>
                <a:solidFill>
                  <a:srgbClr val="FC0128"/>
                </a:solidFill>
                <a:effectLst/>
                <a:uLnTx/>
                <a:uFillTx/>
                <a:latin typeface="Comic Sans MS" panose="030F0702030302020204" pitchFamily="66" charset="0"/>
                <a:ea typeface="微软雅黑" panose="020B0503020204020204" pitchFamily="34" charset="-122"/>
              </a:rPr>
              <a:t>典型的控制信号包括：</a:t>
            </a:r>
            <a:endParaRPr kumimoji="0" lang="en-US" altLang="zh-CN" sz="2000" b="0" i="0" u="none" strike="noStrike" kern="1200" cap="none" spc="0" normalizeH="0" baseline="0" noProof="0" dirty="0">
              <a:ln>
                <a:noFill/>
              </a:ln>
              <a:solidFill>
                <a:srgbClr val="FC0128"/>
              </a:solidFill>
              <a:effectLst/>
              <a:uLnTx/>
              <a:uFillTx/>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66352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linds(horizontal)">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blinds(horizontal)">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blinds(horizontal)">
                                      <p:cBhvr>
                                        <p:cTn id="17" dur="500"/>
                                        <p:tgtEl>
                                          <p:spTgt spid="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
                                            <p:txEl>
                                              <p:pRg st="3" end="3"/>
                                            </p:txEl>
                                          </p:spTgt>
                                        </p:tgtEl>
                                        <p:attrNameLst>
                                          <p:attrName>style.visibility</p:attrName>
                                        </p:attrNameLst>
                                      </p:cBhvr>
                                      <p:to>
                                        <p:strVal val="visible"/>
                                      </p:to>
                                    </p:set>
                                    <p:animEffect transition="in" filter="blinds(horizontal)">
                                      <p:cBhvr>
                                        <p:cTn id="22" dur="500"/>
                                        <p:tgtEl>
                                          <p:spTgt spid="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 </a:t>
            </a:r>
            <a:r>
              <a:rPr lang="zh-CN" altLang="en-US" dirty="0"/>
              <a:t>外设与</a:t>
            </a:r>
            <a:r>
              <a:rPr lang="en-US" altLang="zh-CN" dirty="0"/>
              <a:t>CPU</a:t>
            </a:r>
            <a:r>
              <a:rPr lang="zh-CN" altLang="en-US" dirty="0"/>
              <a:t>、主存的互连</a:t>
            </a:r>
          </a:p>
        </p:txBody>
      </p:sp>
      <p:sp>
        <p:nvSpPr>
          <p:cNvPr id="3" name="内容占位符 2"/>
          <p:cNvSpPr>
            <a:spLocks noGrp="1"/>
          </p:cNvSpPr>
          <p:nvPr>
            <p:ph idx="1"/>
          </p:nvPr>
        </p:nvSpPr>
        <p:spPr/>
        <p:txBody>
          <a:bodyPr/>
          <a:lstStyle/>
          <a:p>
            <a:pPr marL="0" indent="0">
              <a:buNone/>
            </a:pPr>
            <a:r>
              <a:rPr lang="en-US" altLang="zh-CN" dirty="0"/>
              <a:t>8.4.1 </a:t>
            </a:r>
            <a:r>
              <a:rPr lang="zh-CN" altLang="en-US" dirty="0"/>
              <a:t>总线概述</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2411760" y="738876"/>
            <a:ext cx="6696744"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2. </a:t>
            </a:r>
            <a:r>
              <a:rPr lang="zh-CN" altLang="en-US" sz="2200" b="1" dirty="0">
                <a:solidFill>
                  <a:srgbClr val="063DE8"/>
                </a:solidFill>
                <a:latin typeface="微软雅黑" panose="020B0503020204020204" pitchFamily="34" charset="-122"/>
                <a:ea typeface="微软雅黑" panose="020B0503020204020204" pitchFamily="34" charset="-122"/>
              </a:rPr>
              <a:t>系统总线的组成</a:t>
            </a:r>
            <a:endParaRPr lang="zh-CN" altLang="en-US" sz="2200" b="1" dirty="0">
              <a:solidFill>
                <a:srgbClr val="FF0000"/>
              </a:solidFill>
              <a:latin typeface="微软雅黑" panose="020B0503020204020204" pitchFamily="34" charset="-122"/>
              <a:ea typeface="微软雅黑" panose="020B0503020204020204" pitchFamily="34" charset="-122"/>
            </a:endParaRPr>
          </a:p>
        </p:txBody>
      </p:sp>
      <p:sp>
        <p:nvSpPr>
          <p:cNvPr id="20" name="Rectangle 2"/>
          <p:cNvSpPr txBox="1">
            <a:spLocks noChangeArrowheads="1"/>
          </p:cNvSpPr>
          <p:nvPr/>
        </p:nvSpPr>
        <p:spPr bwMode="auto">
          <a:xfrm>
            <a:off x="185738" y="1207591"/>
            <a:ext cx="8850758" cy="45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0350" indent="-285750">
              <a:lnSpc>
                <a:spcPct val="105000"/>
              </a:lnSpc>
              <a:spcBef>
                <a:spcPct val="10000"/>
              </a:spcBef>
              <a:buFont typeface="Wingdings" panose="05000000000000000000" pitchFamily="2" charset="2"/>
              <a:buChar char="n"/>
            </a:pPr>
            <a:r>
              <a:rPr kumimoji="0" lang="zh-CN" altLang="en-US" sz="2000" b="1" i="0" u="none" strike="noStrike" kern="1200" cap="none" spc="0" normalizeH="0" baseline="0" noProof="0" dirty="0">
                <a:ln>
                  <a:noFill/>
                </a:ln>
                <a:solidFill>
                  <a:srgbClr val="0000CC"/>
                </a:solidFill>
                <a:effectLst/>
                <a:uLnTx/>
                <a:uFillTx/>
                <a:latin typeface="Comic Sans MS" panose="030F0702030302020204" pitchFamily="66" charset="0"/>
                <a:ea typeface="微软雅黑" panose="020B0503020204020204" pitchFamily="34" charset="-122"/>
              </a:rPr>
              <a:t>控制线（</a:t>
            </a:r>
            <a:r>
              <a:rPr kumimoji="0" lang="en-US" altLang="zh-CN" sz="2000" b="1" i="0" u="none" strike="noStrike" kern="1200" cap="none" spc="0" normalizeH="0" baseline="0" noProof="0" dirty="0">
                <a:ln>
                  <a:noFill/>
                </a:ln>
                <a:solidFill>
                  <a:srgbClr val="0000CC"/>
                </a:solidFill>
                <a:effectLst/>
                <a:uLnTx/>
                <a:uFillTx/>
                <a:latin typeface="Comic Sans MS" panose="030F0702030302020204" pitchFamily="66" charset="0"/>
                <a:ea typeface="微软雅黑" panose="020B0503020204020204" pitchFamily="34" charset="-122"/>
              </a:rPr>
              <a:t>Control Bus</a:t>
            </a:r>
            <a:r>
              <a:rPr kumimoji="0" lang="zh-CN" altLang="en-US" sz="2000" b="1" i="0" u="none" strike="noStrike" kern="1200" cap="none" spc="0" normalizeH="0" baseline="0" noProof="0" dirty="0">
                <a:ln>
                  <a:noFill/>
                </a:ln>
                <a:solidFill>
                  <a:srgbClr val="0000CC"/>
                </a:solidFill>
                <a:effectLst/>
                <a:uLnTx/>
                <a:uFillTx/>
                <a:latin typeface="Comic Sans MS" panose="030F0702030302020204" pitchFamily="66" charset="0"/>
                <a:ea typeface="微软雅黑" panose="020B0503020204020204" pitchFamily="34" charset="-122"/>
              </a:rPr>
              <a:t>） ：</a:t>
            </a:r>
            <a:r>
              <a:rPr kumimoji="0" lang="zh-CN" altLang="en-US" sz="2000" b="1" i="0" u="none" strike="noStrike" kern="1200" cap="none" spc="0" normalizeH="0" baseline="0" noProof="0" dirty="0">
                <a:ln>
                  <a:noFill/>
                </a:ln>
                <a:solidFill>
                  <a:srgbClr val="336600"/>
                </a:solidFill>
                <a:effectLst/>
                <a:uLnTx/>
                <a:uFillTx/>
                <a:latin typeface="Comic Sans MS" panose="030F0702030302020204" pitchFamily="66" charset="0"/>
                <a:ea typeface="微软雅黑" panose="020B0503020204020204" pitchFamily="34" charset="-122"/>
              </a:rPr>
              <a:t>控制对数据线和地址线的访问和使用。用来传输定时信号和命令信息。</a:t>
            </a:r>
            <a:r>
              <a:rPr kumimoji="0" lang="zh-CN" altLang="en-US" sz="2000" b="1" i="0" u="none" strike="noStrike" kern="1200" cap="none" spc="0" normalizeH="0" baseline="0" noProof="0" dirty="0">
                <a:ln>
                  <a:noFill/>
                </a:ln>
                <a:solidFill>
                  <a:srgbClr val="FC0128"/>
                </a:solidFill>
                <a:effectLst/>
                <a:uLnTx/>
                <a:uFillTx/>
                <a:latin typeface="Comic Sans MS" panose="030F0702030302020204" pitchFamily="66" charset="0"/>
                <a:ea typeface="微软雅黑" panose="020B0503020204020204" pitchFamily="34" charset="-122"/>
              </a:rPr>
              <a:t>典型的控制信号包括：</a:t>
            </a:r>
            <a:endParaRPr kumimoji="0" lang="en-US" altLang="zh-CN" sz="2000" b="1" i="0" u="none" strike="noStrike" kern="1200" cap="none" spc="0" normalizeH="0" baseline="0" noProof="0" dirty="0">
              <a:ln>
                <a:noFill/>
              </a:ln>
              <a:solidFill>
                <a:srgbClr val="FC0128"/>
              </a:solidFill>
              <a:effectLst/>
              <a:uLnTx/>
              <a:uFillTx/>
              <a:latin typeface="Comic Sans MS" panose="030F0702030302020204" pitchFamily="66" charset="0"/>
              <a:ea typeface="微软雅黑" panose="020B0503020204020204" pitchFamily="34" charset="-122"/>
            </a:endParaRPr>
          </a:p>
          <a:p>
            <a:pPr marL="571500" lvl="1" indent="-228600" algn="just">
              <a:lnSpc>
                <a:spcPct val="105000"/>
              </a:lnSpc>
              <a:spcBef>
                <a:spcPct val="10000"/>
              </a:spcBef>
              <a:buFontTx/>
              <a:buChar char="-"/>
            </a:pPr>
            <a:r>
              <a:rPr kumimoji="0" lang="zh-CN" altLang="en-US" sz="2000" b="0" i="0" u="none" strike="noStrike" kern="1200" cap="none" spc="0" normalizeH="0" baseline="0" noProof="0" dirty="0">
                <a:ln>
                  <a:noFill/>
                </a:ln>
                <a:solidFill>
                  <a:srgbClr val="FF0000"/>
                </a:solidFill>
                <a:effectLst/>
                <a:uLnTx/>
                <a:uFillTx/>
                <a:latin typeface="Comic Sans MS" panose="030F0702030302020204" pitchFamily="66" charset="0"/>
                <a:ea typeface="微软雅黑" panose="020B0503020204020204" pitchFamily="34" charset="-122"/>
              </a:rPr>
              <a:t>时钟（</a:t>
            </a:r>
            <a:r>
              <a:rPr kumimoji="0" lang="en-US" altLang="zh-CN" sz="2000" b="0" i="0" u="none" strike="noStrike" kern="1200" cap="none" spc="0" normalizeH="0" baseline="0" noProof="0" dirty="0">
                <a:ln>
                  <a:noFill/>
                </a:ln>
                <a:solidFill>
                  <a:srgbClr val="FF0000"/>
                </a:solidFill>
                <a:effectLst/>
                <a:uLnTx/>
                <a:uFillTx/>
                <a:latin typeface="Comic Sans MS" panose="030F0702030302020204" pitchFamily="66" charset="0"/>
                <a:ea typeface="微软雅黑" panose="020B0503020204020204" pitchFamily="34" charset="-122"/>
              </a:rPr>
              <a:t>Clock</a:t>
            </a:r>
            <a:r>
              <a:rPr kumimoji="0" lang="zh-CN" altLang="en-US" sz="2000" b="0" i="0" u="none" strike="noStrike" kern="1200" cap="none" spc="0" normalizeH="0" baseline="0" noProof="0" dirty="0">
                <a:ln>
                  <a:noFill/>
                </a:ln>
                <a:solidFill>
                  <a:srgbClr val="FF0000"/>
                </a:solidFill>
                <a:effectLst/>
                <a:uLnTx/>
                <a:uFillTx/>
                <a:latin typeface="Comic Sans MS" panose="030F0702030302020204" pitchFamily="66" charset="0"/>
                <a:ea typeface="微软雅黑" panose="020B0503020204020204" pitchFamily="34" charset="-122"/>
              </a:rPr>
              <a:t>）：</a:t>
            </a:r>
            <a:r>
              <a:rPr kumimoji="0" lang="zh-CN" altLang="en-US" sz="2000" b="0" i="0" u="none" strike="noStrike" kern="1200" cap="none" spc="0" normalizeH="0" baseline="0" noProof="0" dirty="0">
                <a:ln>
                  <a:noFill/>
                </a:ln>
                <a:solidFill>
                  <a:schemeClr val="tx1"/>
                </a:solidFill>
                <a:effectLst/>
                <a:uLnTx/>
                <a:uFillTx/>
                <a:latin typeface="Comic Sans MS" panose="030F0702030302020204" pitchFamily="66" charset="0"/>
                <a:ea typeface="微软雅黑" panose="020B0503020204020204" pitchFamily="34" charset="-122"/>
              </a:rPr>
              <a:t>用于总线同步</a:t>
            </a:r>
          </a:p>
          <a:p>
            <a:pPr marL="571500" lvl="1" indent="-228600" algn="just">
              <a:lnSpc>
                <a:spcPct val="105000"/>
              </a:lnSpc>
              <a:spcBef>
                <a:spcPct val="10000"/>
              </a:spcBef>
              <a:buFontTx/>
              <a:buChar char="-"/>
            </a:pPr>
            <a:r>
              <a:rPr kumimoji="0" lang="zh-CN" altLang="en-US" sz="2000" b="0" i="0" u="none" strike="noStrike" kern="1200" cap="none" spc="0" normalizeH="0" baseline="0" noProof="0" dirty="0">
                <a:ln>
                  <a:noFill/>
                </a:ln>
                <a:solidFill>
                  <a:srgbClr val="FF0000"/>
                </a:solidFill>
                <a:effectLst/>
                <a:uLnTx/>
                <a:uFillTx/>
                <a:latin typeface="Comic Sans MS" panose="030F0702030302020204" pitchFamily="66" charset="0"/>
                <a:ea typeface="微软雅黑" panose="020B0503020204020204" pitchFamily="34" charset="-122"/>
              </a:rPr>
              <a:t>复位（</a:t>
            </a:r>
            <a:r>
              <a:rPr kumimoji="0" lang="en-US" altLang="zh-CN" sz="2000" b="0" i="0" u="none" strike="noStrike" kern="1200" cap="none" spc="0" normalizeH="0" baseline="0" noProof="0" dirty="0">
                <a:ln>
                  <a:noFill/>
                </a:ln>
                <a:solidFill>
                  <a:srgbClr val="FF0000"/>
                </a:solidFill>
                <a:effectLst/>
                <a:uLnTx/>
                <a:uFillTx/>
                <a:latin typeface="Comic Sans MS" panose="030F0702030302020204" pitchFamily="66" charset="0"/>
                <a:ea typeface="微软雅黑" panose="020B0503020204020204" pitchFamily="34" charset="-122"/>
              </a:rPr>
              <a:t>Reset</a:t>
            </a:r>
            <a:r>
              <a:rPr kumimoji="0" lang="zh-CN" altLang="en-US" sz="2000" b="0" i="0" u="none" strike="noStrike" kern="1200" cap="none" spc="0" normalizeH="0" baseline="0" noProof="0" dirty="0">
                <a:ln>
                  <a:noFill/>
                </a:ln>
                <a:solidFill>
                  <a:srgbClr val="FF0000"/>
                </a:solidFill>
                <a:effectLst/>
                <a:uLnTx/>
                <a:uFillTx/>
                <a:latin typeface="Comic Sans MS" panose="030F0702030302020204" pitchFamily="66" charset="0"/>
                <a:ea typeface="微软雅黑" panose="020B0503020204020204" pitchFamily="34" charset="-122"/>
              </a:rPr>
              <a:t>）：</a:t>
            </a:r>
            <a:r>
              <a:rPr kumimoji="0" lang="zh-CN" altLang="en-US" sz="2000" b="0" i="0" u="none" strike="noStrike" kern="1200" cap="none" spc="0" normalizeH="0" baseline="0" noProof="0" dirty="0">
                <a:ln>
                  <a:noFill/>
                </a:ln>
                <a:solidFill>
                  <a:schemeClr val="tx1"/>
                </a:solidFill>
                <a:effectLst/>
                <a:uLnTx/>
                <a:uFillTx/>
                <a:latin typeface="Comic Sans MS" panose="030F0702030302020204" pitchFamily="66" charset="0"/>
                <a:ea typeface="微软雅黑" panose="020B0503020204020204" pitchFamily="34" charset="-122"/>
              </a:rPr>
              <a:t>初始化所有设备</a:t>
            </a:r>
          </a:p>
          <a:p>
            <a:pPr marL="571500" lvl="1" indent="-228600" algn="just">
              <a:lnSpc>
                <a:spcPct val="105000"/>
              </a:lnSpc>
              <a:spcBef>
                <a:spcPct val="10000"/>
              </a:spcBef>
              <a:buFontTx/>
              <a:buChar char="-"/>
            </a:pPr>
            <a:r>
              <a:rPr kumimoji="0" lang="zh-CN" altLang="en-US" sz="2000" b="0" i="0" u="none" strike="noStrike" kern="1200" cap="none" spc="0" normalizeH="0" baseline="0" noProof="0" dirty="0">
                <a:ln>
                  <a:noFill/>
                </a:ln>
                <a:solidFill>
                  <a:srgbClr val="FF0000"/>
                </a:solidFill>
                <a:effectLst/>
                <a:uLnTx/>
                <a:uFillTx/>
                <a:latin typeface="Comic Sans MS" panose="030F0702030302020204" pitchFamily="66" charset="0"/>
                <a:ea typeface="微软雅黑" panose="020B0503020204020204" pitchFamily="34" charset="-122"/>
              </a:rPr>
              <a:t>总线请求（</a:t>
            </a:r>
            <a:r>
              <a:rPr kumimoji="0" lang="en-US" altLang="zh-CN" sz="2000" b="0" i="0" u="none" strike="noStrike" kern="1200" cap="none" spc="0" normalizeH="0" baseline="0" noProof="0" dirty="0">
                <a:ln>
                  <a:noFill/>
                </a:ln>
                <a:solidFill>
                  <a:srgbClr val="FF0000"/>
                </a:solidFill>
                <a:effectLst/>
                <a:uLnTx/>
                <a:uFillTx/>
                <a:latin typeface="Comic Sans MS" panose="030F0702030302020204" pitchFamily="66" charset="0"/>
                <a:ea typeface="微软雅黑" panose="020B0503020204020204" pitchFamily="34" charset="-122"/>
              </a:rPr>
              <a:t>Bus Request</a:t>
            </a:r>
            <a:r>
              <a:rPr kumimoji="0" lang="zh-CN" altLang="en-US" sz="2000" b="0" i="0" u="none" strike="noStrike" kern="1200" cap="none" spc="0" normalizeH="0" baseline="0" noProof="0" dirty="0">
                <a:ln>
                  <a:noFill/>
                </a:ln>
                <a:solidFill>
                  <a:srgbClr val="FF0000"/>
                </a:solidFill>
                <a:effectLst/>
                <a:uLnTx/>
                <a:uFillTx/>
                <a:latin typeface="Comic Sans MS" panose="030F0702030302020204" pitchFamily="66" charset="0"/>
                <a:ea typeface="微软雅黑" panose="020B0503020204020204" pitchFamily="34" charset="-122"/>
              </a:rPr>
              <a:t>）：</a:t>
            </a:r>
            <a:r>
              <a:rPr kumimoji="0" lang="zh-CN" altLang="en-US" sz="2000" b="0" i="0" u="none" strike="noStrike" kern="1200" cap="none" spc="0" normalizeH="0" baseline="0" noProof="0" dirty="0">
                <a:ln>
                  <a:noFill/>
                </a:ln>
                <a:solidFill>
                  <a:schemeClr val="tx1"/>
                </a:solidFill>
                <a:effectLst/>
                <a:uLnTx/>
                <a:uFillTx/>
                <a:latin typeface="Comic Sans MS" panose="030F0702030302020204" pitchFamily="66" charset="0"/>
                <a:ea typeface="微软雅黑" panose="020B0503020204020204" pitchFamily="34" charset="-122"/>
              </a:rPr>
              <a:t>表明发出该请求信号的设备要使用总线</a:t>
            </a:r>
          </a:p>
          <a:p>
            <a:pPr marL="571500" lvl="1" indent="-228600" algn="just">
              <a:lnSpc>
                <a:spcPct val="105000"/>
              </a:lnSpc>
              <a:spcBef>
                <a:spcPct val="10000"/>
              </a:spcBef>
              <a:buFontTx/>
              <a:buChar char="-"/>
            </a:pPr>
            <a:r>
              <a:rPr kumimoji="0" lang="zh-CN" altLang="en-US" sz="2000" b="0" i="0" u="none" strike="noStrike" kern="1200" cap="none" spc="0" normalizeH="0" baseline="0" noProof="0" dirty="0">
                <a:ln>
                  <a:noFill/>
                </a:ln>
                <a:solidFill>
                  <a:srgbClr val="FF0000"/>
                </a:solidFill>
                <a:effectLst/>
                <a:uLnTx/>
                <a:uFillTx/>
                <a:latin typeface="Comic Sans MS" panose="030F0702030302020204" pitchFamily="66" charset="0"/>
                <a:ea typeface="微软雅黑" panose="020B0503020204020204" pitchFamily="34" charset="-122"/>
              </a:rPr>
              <a:t>总线允许（</a:t>
            </a:r>
            <a:r>
              <a:rPr kumimoji="0" lang="en-US" altLang="zh-CN" sz="2000" b="0" i="0" u="none" strike="noStrike" kern="1200" cap="none" spc="0" normalizeH="0" baseline="0" noProof="0" dirty="0">
                <a:ln>
                  <a:noFill/>
                </a:ln>
                <a:solidFill>
                  <a:srgbClr val="FF0000"/>
                </a:solidFill>
                <a:effectLst/>
                <a:uLnTx/>
                <a:uFillTx/>
                <a:latin typeface="Comic Sans MS" panose="030F0702030302020204" pitchFamily="66" charset="0"/>
                <a:ea typeface="微软雅黑" panose="020B0503020204020204" pitchFamily="34" charset="-122"/>
              </a:rPr>
              <a:t>Bus Grant</a:t>
            </a:r>
            <a:r>
              <a:rPr kumimoji="0" lang="zh-CN" altLang="en-US" sz="2000" b="0" i="0" u="none" strike="noStrike" kern="1200" cap="none" spc="0" normalizeH="0" baseline="0" noProof="0" dirty="0">
                <a:ln>
                  <a:noFill/>
                </a:ln>
                <a:solidFill>
                  <a:srgbClr val="FF0000"/>
                </a:solidFill>
                <a:effectLst/>
                <a:uLnTx/>
                <a:uFillTx/>
                <a:latin typeface="Comic Sans MS" panose="030F0702030302020204" pitchFamily="66" charset="0"/>
                <a:ea typeface="微软雅黑" panose="020B0503020204020204" pitchFamily="34" charset="-122"/>
              </a:rPr>
              <a:t>）：</a:t>
            </a:r>
            <a:r>
              <a:rPr kumimoji="0" lang="zh-CN" altLang="en-US" sz="2000" b="0" i="0" u="none" strike="noStrike" kern="1200" cap="none" spc="0" normalizeH="0" baseline="0" noProof="0" dirty="0">
                <a:ln>
                  <a:noFill/>
                </a:ln>
                <a:solidFill>
                  <a:schemeClr val="tx1"/>
                </a:solidFill>
                <a:effectLst/>
                <a:uLnTx/>
                <a:uFillTx/>
                <a:latin typeface="Comic Sans MS" panose="030F0702030302020204" pitchFamily="66" charset="0"/>
                <a:ea typeface="微软雅黑" panose="020B0503020204020204" pitchFamily="34" charset="-122"/>
              </a:rPr>
              <a:t>表明接收到该允许信号的设备可以使用总线</a:t>
            </a:r>
          </a:p>
          <a:p>
            <a:pPr marL="571500" lvl="1" indent="-228600" algn="just">
              <a:lnSpc>
                <a:spcPct val="105000"/>
              </a:lnSpc>
              <a:spcBef>
                <a:spcPct val="10000"/>
              </a:spcBef>
              <a:buFontTx/>
              <a:buChar char="-"/>
            </a:pPr>
            <a:r>
              <a:rPr kumimoji="0" lang="zh-CN" altLang="en-US" sz="2000" b="0" i="0" u="none" strike="noStrike" kern="1200" cap="none" spc="0" normalizeH="0" baseline="0" noProof="0" dirty="0">
                <a:ln>
                  <a:noFill/>
                </a:ln>
                <a:solidFill>
                  <a:srgbClr val="FF0000"/>
                </a:solidFill>
                <a:effectLst/>
                <a:uLnTx/>
                <a:uFillTx/>
                <a:latin typeface="Comic Sans MS" panose="030F0702030302020204" pitchFamily="66" charset="0"/>
                <a:ea typeface="微软雅黑" panose="020B0503020204020204" pitchFamily="34" charset="-122"/>
              </a:rPr>
              <a:t>中断请求（</a:t>
            </a:r>
            <a:r>
              <a:rPr kumimoji="0" lang="en-US" altLang="zh-CN" sz="2000" b="0" i="0" u="none" strike="noStrike" kern="1200" cap="none" spc="0" normalizeH="0" baseline="0" noProof="0" dirty="0">
                <a:ln>
                  <a:noFill/>
                </a:ln>
                <a:solidFill>
                  <a:srgbClr val="FF0000"/>
                </a:solidFill>
                <a:effectLst/>
                <a:uLnTx/>
                <a:uFillTx/>
                <a:latin typeface="Comic Sans MS" panose="030F0702030302020204" pitchFamily="66" charset="0"/>
                <a:ea typeface="微软雅黑" panose="020B0503020204020204" pitchFamily="34" charset="-122"/>
              </a:rPr>
              <a:t>Interrupt Request</a:t>
            </a:r>
            <a:r>
              <a:rPr kumimoji="0" lang="zh-CN" altLang="en-US" sz="2000" b="0" i="0" u="none" strike="noStrike" kern="1200" cap="none" spc="0" normalizeH="0" baseline="0" noProof="0" dirty="0">
                <a:ln>
                  <a:noFill/>
                </a:ln>
                <a:solidFill>
                  <a:srgbClr val="FF0000"/>
                </a:solidFill>
                <a:effectLst/>
                <a:uLnTx/>
                <a:uFillTx/>
                <a:latin typeface="Comic Sans MS" panose="030F0702030302020204" pitchFamily="66" charset="0"/>
                <a:ea typeface="微软雅黑" panose="020B0503020204020204" pitchFamily="34" charset="-122"/>
              </a:rPr>
              <a:t>）：</a:t>
            </a:r>
            <a:r>
              <a:rPr kumimoji="0" lang="zh-CN" altLang="en-US" sz="2000" b="0" i="0" u="none" strike="noStrike" kern="1200" cap="none" spc="0" normalizeH="0" baseline="0" noProof="0" dirty="0">
                <a:ln>
                  <a:noFill/>
                </a:ln>
                <a:solidFill>
                  <a:schemeClr val="tx1"/>
                </a:solidFill>
                <a:effectLst/>
                <a:uLnTx/>
                <a:uFillTx/>
                <a:latin typeface="Comic Sans MS" panose="030F0702030302020204" pitchFamily="66" charset="0"/>
                <a:ea typeface="微软雅黑" panose="020B0503020204020204" pitchFamily="34" charset="-122"/>
              </a:rPr>
              <a:t>表明某个中断正在请求</a:t>
            </a:r>
          </a:p>
          <a:p>
            <a:pPr marL="571500" lvl="1" indent="-228600" algn="just">
              <a:lnSpc>
                <a:spcPct val="105000"/>
              </a:lnSpc>
              <a:spcBef>
                <a:spcPct val="10000"/>
              </a:spcBef>
              <a:buFontTx/>
              <a:buChar char="-"/>
            </a:pPr>
            <a:r>
              <a:rPr kumimoji="0" lang="zh-CN" altLang="en-US" sz="2000" b="0" i="0" u="none" strike="noStrike" kern="1200" cap="none" spc="0" normalizeH="0" baseline="0" noProof="0" dirty="0">
                <a:ln>
                  <a:noFill/>
                </a:ln>
                <a:solidFill>
                  <a:srgbClr val="FF0000"/>
                </a:solidFill>
                <a:effectLst/>
                <a:uLnTx/>
                <a:uFillTx/>
                <a:latin typeface="Comic Sans MS" panose="030F0702030302020204" pitchFamily="66" charset="0"/>
                <a:ea typeface="微软雅黑" panose="020B0503020204020204" pitchFamily="34" charset="-122"/>
              </a:rPr>
              <a:t>中断回答（</a:t>
            </a:r>
            <a:r>
              <a:rPr kumimoji="0" lang="en-US" altLang="zh-CN" sz="2000" b="0" i="0" u="none" strike="noStrike" kern="1200" cap="none" spc="0" normalizeH="0" baseline="0" noProof="0" dirty="0">
                <a:ln>
                  <a:noFill/>
                </a:ln>
                <a:solidFill>
                  <a:srgbClr val="FF0000"/>
                </a:solidFill>
                <a:effectLst/>
                <a:uLnTx/>
                <a:uFillTx/>
                <a:latin typeface="Comic Sans MS" panose="030F0702030302020204" pitchFamily="66" charset="0"/>
                <a:ea typeface="微软雅黑" panose="020B0503020204020204" pitchFamily="34" charset="-122"/>
              </a:rPr>
              <a:t>Interrupt Acknowledge</a:t>
            </a:r>
            <a:r>
              <a:rPr kumimoji="0" lang="zh-CN" altLang="en-US" sz="2000" b="0" i="0" u="none" strike="noStrike" kern="1200" cap="none" spc="0" normalizeH="0" baseline="0" noProof="0" dirty="0">
                <a:ln>
                  <a:noFill/>
                </a:ln>
                <a:solidFill>
                  <a:srgbClr val="FF0000"/>
                </a:solidFill>
                <a:effectLst/>
                <a:uLnTx/>
                <a:uFillTx/>
                <a:latin typeface="Comic Sans MS" panose="030F0702030302020204" pitchFamily="66" charset="0"/>
                <a:ea typeface="微软雅黑" panose="020B0503020204020204" pitchFamily="34" charset="-122"/>
              </a:rPr>
              <a:t>） ：</a:t>
            </a:r>
            <a:r>
              <a:rPr kumimoji="0" lang="zh-CN" altLang="en-US" sz="2000" b="0" i="0" u="none" strike="noStrike" kern="1200" cap="none" spc="0" normalizeH="0" baseline="0" noProof="0" dirty="0">
                <a:ln>
                  <a:noFill/>
                </a:ln>
                <a:solidFill>
                  <a:schemeClr val="tx1"/>
                </a:solidFill>
                <a:effectLst/>
                <a:uLnTx/>
                <a:uFillTx/>
                <a:latin typeface="Comic Sans MS" panose="030F0702030302020204" pitchFamily="66" charset="0"/>
                <a:ea typeface="微软雅黑" panose="020B0503020204020204" pitchFamily="34" charset="-122"/>
              </a:rPr>
              <a:t>表明某个中断请求已被接受</a:t>
            </a:r>
          </a:p>
          <a:p>
            <a:pPr marL="571500" lvl="1" indent="-228600" algn="just">
              <a:lnSpc>
                <a:spcPct val="105000"/>
              </a:lnSpc>
              <a:spcBef>
                <a:spcPct val="10000"/>
              </a:spcBef>
              <a:buFontTx/>
              <a:buChar char="-"/>
            </a:pPr>
            <a:r>
              <a:rPr kumimoji="0" lang="zh-CN" altLang="en-US" sz="2000" b="0" i="0" u="none" strike="noStrike" kern="1200" cap="none" spc="0" normalizeH="0" baseline="0" noProof="0" dirty="0">
                <a:ln>
                  <a:noFill/>
                </a:ln>
                <a:solidFill>
                  <a:srgbClr val="FF0000"/>
                </a:solidFill>
                <a:effectLst/>
                <a:uLnTx/>
                <a:uFillTx/>
                <a:latin typeface="Comic Sans MS" panose="030F0702030302020204" pitchFamily="66" charset="0"/>
                <a:ea typeface="微软雅黑" panose="020B0503020204020204" pitchFamily="34" charset="-122"/>
              </a:rPr>
              <a:t>存储器读（</a:t>
            </a:r>
            <a:r>
              <a:rPr kumimoji="0" lang="en-US" altLang="zh-CN" sz="2000" b="0" i="0" u="none" strike="noStrike" kern="1200" cap="none" spc="0" normalizeH="0" baseline="0" noProof="0" dirty="0">
                <a:ln>
                  <a:noFill/>
                </a:ln>
                <a:solidFill>
                  <a:srgbClr val="FF0000"/>
                </a:solidFill>
                <a:effectLst/>
                <a:uLnTx/>
                <a:uFillTx/>
                <a:latin typeface="Comic Sans MS" panose="030F0702030302020204" pitchFamily="66" charset="0"/>
                <a:ea typeface="微软雅黑" panose="020B0503020204020204" pitchFamily="34" charset="-122"/>
              </a:rPr>
              <a:t>memory read</a:t>
            </a:r>
            <a:r>
              <a:rPr kumimoji="0" lang="zh-CN" altLang="en-US" sz="2000" b="0" i="0" u="none" strike="noStrike" kern="1200" cap="none" spc="0" normalizeH="0" baseline="0" noProof="0" dirty="0">
                <a:ln>
                  <a:noFill/>
                </a:ln>
                <a:solidFill>
                  <a:srgbClr val="FF0000"/>
                </a:solidFill>
                <a:effectLst/>
                <a:uLnTx/>
                <a:uFillTx/>
                <a:latin typeface="Comic Sans MS" panose="030F0702030302020204" pitchFamily="66" charset="0"/>
                <a:ea typeface="微软雅黑" panose="020B0503020204020204" pitchFamily="34" charset="-122"/>
              </a:rPr>
              <a:t>）：</a:t>
            </a:r>
            <a:r>
              <a:rPr kumimoji="0" lang="zh-CN" altLang="en-US" sz="2000" b="0" i="0" u="none" strike="noStrike" kern="1200" cap="none" spc="0" normalizeH="0" baseline="0" noProof="0" dirty="0">
                <a:ln>
                  <a:noFill/>
                </a:ln>
                <a:solidFill>
                  <a:schemeClr val="tx1"/>
                </a:solidFill>
                <a:effectLst/>
                <a:uLnTx/>
                <a:uFillTx/>
                <a:latin typeface="Comic Sans MS" panose="030F0702030302020204" pitchFamily="66" charset="0"/>
                <a:ea typeface="微软雅黑" panose="020B0503020204020204" pitchFamily="34" charset="-122"/>
              </a:rPr>
              <a:t>从指定的主存单元中读数据到数据总线上</a:t>
            </a:r>
          </a:p>
          <a:p>
            <a:pPr marL="571500" lvl="1" indent="-228600" algn="just">
              <a:lnSpc>
                <a:spcPct val="105000"/>
              </a:lnSpc>
              <a:spcBef>
                <a:spcPct val="10000"/>
              </a:spcBef>
              <a:buFontTx/>
              <a:buChar char="-"/>
            </a:pPr>
            <a:r>
              <a:rPr kumimoji="0" lang="zh-CN" altLang="en-US" sz="2000" b="0" i="0" u="none" strike="noStrike" kern="1200" cap="none" spc="0" normalizeH="0" baseline="0" noProof="0" dirty="0">
                <a:ln>
                  <a:noFill/>
                </a:ln>
                <a:solidFill>
                  <a:srgbClr val="FF0000"/>
                </a:solidFill>
                <a:effectLst/>
                <a:uLnTx/>
                <a:uFillTx/>
                <a:latin typeface="Comic Sans MS" panose="030F0702030302020204" pitchFamily="66" charset="0"/>
                <a:ea typeface="微软雅黑" panose="020B0503020204020204" pitchFamily="34" charset="-122"/>
              </a:rPr>
              <a:t>存储器写（</a:t>
            </a:r>
            <a:r>
              <a:rPr kumimoji="0" lang="en-US" altLang="zh-CN" sz="2000" b="0" i="0" u="none" strike="noStrike" kern="1200" cap="none" spc="0" normalizeH="0" baseline="0" noProof="0" dirty="0">
                <a:ln>
                  <a:noFill/>
                </a:ln>
                <a:solidFill>
                  <a:srgbClr val="FF0000"/>
                </a:solidFill>
                <a:effectLst/>
                <a:uLnTx/>
                <a:uFillTx/>
                <a:latin typeface="Comic Sans MS" panose="030F0702030302020204" pitchFamily="66" charset="0"/>
                <a:ea typeface="微软雅黑" panose="020B0503020204020204" pitchFamily="34" charset="-122"/>
              </a:rPr>
              <a:t>memory read</a:t>
            </a:r>
            <a:r>
              <a:rPr kumimoji="0" lang="zh-CN" altLang="en-US" sz="2000" b="0" i="0" u="none" strike="noStrike" kern="1200" cap="none" spc="0" normalizeH="0" baseline="0" noProof="0" dirty="0">
                <a:ln>
                  <a:noFill/>
                </a:ln>
                <a:solidFill>
                  <a:srgbClr val="FF0000"/>
                </a:solidFill>
                <a:effectLst/>
                <a:uLnTx/>
                <a:uFillTx/>
                <a:latin typeface="Comic Sans MS" panose="030F0702030302020204" pitchFamily="66" charset="0"/>
                <a:ea typeface="微软雅黑" panose="020B0503020204020204" pitchFamily="34" charset="-122"/>
              </a:rPr>
              <a:t>）：</a:t>
            </a:r>
            <a:r>
              <a:rPr kumimoji="0" lang="zh-CN" altLang="en-US" sz="2000" b="0" i="0" u="none" strike="noStrike" kern="1200" cap="none" spc="0" normalizeH="0" baseline="0" noProof="0" dirty="0">
                <a:ln>
                  <a:noFill/>
                </a:ln>
                <a:solidFill>
                  <a:schemeClr val="tx1"/>
                </a:solidFill>
                <a:effectLst/>
                <a:uLnTx/>
                <a:uFillTx/>
                <a:latin typeface="Comic Sans MS" panose="030F0702030302020204" pitchFamily="66" charset="0"/>
                <a:ea typeface="微软雅黑" panose="020B0503020204020204" pitchFamily="34" charset="-122"/>
              </a:rPr>
              <a:t>将数据总线上的数据写到指定主存单元中</a:t>
            </a:r>
          </a:p>
          <a:p>
            <a:pPr marL="571500" lvl="1" indent="-228600" algn="just">
              <a:lnSpc>
                <a:spcPct val="105000"/>
              </a:lnSpc>
              <a:spcBef>
                <a:spcPct val="10000"/>
              </a:spcBef>
              <a:buFontTx/>
              <a:buChar char="-"/>
            </a:pPr>
            <a:r>
              <a:rPr kumimoji="0" lang="en-US" altLang="zh-CN" sz="2000" b="0" i="0" u="none" strike="noStrike" kern="1200" cap="none" spc="0" normalizeH="0" baseline="0" noProof="0" dirty="0">
                <a:ln>
                  <a:noFill/>
                </a:ln>
                <a:solidFill>
                  <a:srgbClr val="FF0000"/>
                </a:solidFill>
                <a:effectLst/>
                <a:uLnTx/>
                <a:uFillTx/>
                <a:latin typeface="Comic Sans MS" panose="030F0702030302020204" pitchFamily="66" charset="0"/>
                <a:ea typeface="微软雅黑" panose="020B0503020204020204" pitchFamily="34" charset="-122"/>
              </a:rPr>
              <a:t>I/O</a:t>
            </a:r>
            <a:r>
              <a:rPr kumimoji="0" lang="zh-CN" altLang="en-US" sz="2000" b="0" i="0" u="none" strike="noStrike" kern="1200" cap="none" spc="0" normalizeH="0" baseline="0" noProof="0" dirty="0">
                <a:ln>
                  <a:noFill/>
                </a:ln>
                <a:solidFill>
                  <a:srgbClr val="FF0000"/>
                </a:solidFill>
                <a:effectLst/>
                <a:uLnTx/>
                <a:uFillTx/>
                <a:latin typeface="Comic Sans MS" panose="030F0702030302020204" pitchFamily="66" charset="0"/>
                <a:ea typeface="微软雅黑" panose="020B0503020204020204" pitchFamily="34" charset="-122"/>
              </a:rPr>
              <a:t>读（</a:t>
            </a:r>
            <a:r>
              <a:rPr kumimoji="0" lang="en-US" altLang="zh-CN" sz="2000" b="0" i="0" u="none" strike="noStrike" kern="1200" cap="none" spc="0" normalizeH="0" baseline="0" noProof="0" dirty="0">
                <a:ln>
                  <a:noFill/>
                </a:ln>
                <a:solidFill>
                  <a:srgbClr val="FF0000"/>
                </a:solidFill>
                <a:effectLst/>
                <a:uLnTx/>
                <a:uFillTx/>
                <a:latin typeface="Comic Sans MS" panose="030F0702030302020204" pitchFamily="66" charset="0"/>
                <a:ea typeface="微软雅黑" panose="020B0503020204020204" pitchFamily="34" charset="-122"/>
              </a:rPr>
              <a:t>I/O read</a:t>
            </a:r>
            <a:r>
              <a:rPr kumimoji="0" lang="zh-CN" altLang="en-US" sz="2000" b="0" i="0" u="none" strike="noStrike" kern="1200" cap="none" spc="0" normalizeH="0" baseline="0" noProof="0" dirty="0">
                <a:ln>
                  <a:noFill/>
                </a:ln>
                <a:solidFill>
                  <a:srgbClr val="FF0000"/>
                </a:solidFill>
                <a:effectLst/>
                <a:uLnTx/>
                <a:uFillTx/>
                <a:latin typeface="Comic Sans MS" panose="030F0702030302020204" pitchFamily="66" charset="0"/>
                <a:ea typeface="微软雅黑" panose="020B0503020204020204" pitchFamily="34" charset="-122"/>
              </a:rPr>
              <a:t>）：</a:t>
            </a:r>
            <a:r>
              <a:rPr kumimoji="0" lang="zh-CN" altLang="en-US" sz="2000" b="0" i="0" u="none" strike="noStrike" kern="1200" cap="none" spc="0" normalizeH="0" baseline="0" noProof="0" dirty="0">
                <a:ln>
                  <a:noFill/>
                </a:ln>
                <a:solidFill>
                  <a:schemeClr val="tx1"/>
                </a:solidFill>
                <a:effectLst/>
                <a:uLnTx/>
                <a:uFillTx/>
                <a:latin typeface="Comic Sans MS" panose="030F0702030302020204" pitchFamily="66" charset="0"/>
                <a:ea typeface="微软雅黑" panose="020B0503020204020204" pitchFamily="34" charset="-122"/>
              </a:rPr>
              <a:t>从指定的</a:t>
            </a:r>
            <a:r>
              <a:rPr kumimoji="0" lang="en-US" altLang="zh-CN" sz="2000" b="0" i="0" u="none" strike="noStrike" kern="1200" cap="none" spc="0" normalizeH="0" baseline="0" noProof="0" dirty="0">
                <a:ln>
                  <a:noFill/>
                </a:ln>
                <a:solidFill>
                  <a:schemeClr val="tx1"/>
                </a:solidFill>
                <a:effectLst/>
                <a:uLnTx/>
                <a:uFillTx/>
                <a:latin typeface="Comic Sans MS" panose="030F0702030302020204" pitchFamily="66" charset="0"/>
                <a:ea typeface="微软雅黑" panose="020B0503020204020204" pitchFamily="34" charset="-122"/>
              </a:rPr>
              <a:t>I/O</a:t>
            </a:r>
            <a:r>
              <a:rPr kumimoji="0" lang="zh-CN" altLang="en-US" sz="2000" b="0" i="0" u="none" strike="noStrike" kern="1200" cap="none" spc="0" normalizeH="0" baseline="0" noProof="0" dirty="0">
                <a:ln>
                  <a:noFill/>
                </a:ln>
                <a:solidFill>
                  <a:schemeClr val="tx1"/>
                </a:solidFill>
                <a:effectLst/>
                <a:uLnTx/>
                <a:uFillTx/>
                <a:latin typeface="Comic Sans MS" panose="030F0702030302020204" pitchFamily="66" charset="0"/>
                <a:ea typeface="微软雅黑" panose="020B0503020204020204" pitchFamily="34" charset="-122"/>
              </a:rPr>
              <a:t>端口中读数据到数据总线上</a:t>
            </a:r>
          </a:p>
          <a:p>
            <a:pPr marL="571500" lvl="1" indent="-228600" algn="just">
              <a:lnSpc>
                <a:spcPct val="105000"/>
              </a:lnSpc>
              <a:spcBef>
                <a:spcPct val="10000"/>
              </a:spcBef>
              <a:buFontTx/>
              <a:buChar char="-"/>
            </a:pPr>
            <a:r>
              <a:rPr kumimoji="0" lang="en-US" altLang="zh-CN" sz="2000" b="0" i="0" u="none" strike="noStrike" kern="1200" cap="none" spc="0" normalizeH="0" baseline="0" noProof="0" dirty="0">
                <a:ln>
                  <a:noFill/>
                </a:ln>
                <a:solidFill>
                  <a:srgbClr val="FF0000"/>
                </a:solidFill>
                <a:effectLst/>
                <a:uLnTx/>
                <a:uFillTx/>
                <a:latin typeface="Comic Sans MS" panose="030F0702030302020204" pitchFamily="66" charset="0"/>
                <a:ea typeface="微软雅黑" panose="020B0503020204020204" pitchFamily="34" charset="-122"/>
              </a:rPr>
              <a:t>I/O</a:t>
            </a:r>
            <a:r>
              <a:rPr kumimoji="0" lang="zh-CN" altLang="en-US" sz="2000" b="0" i="0" u="none" strike="noStrike" kern="1200" cap="none" spc="0" normalizeH="0" baseline="0" noProof="0" dirty="0">
                <a:ln>
                  <a:noFill/>
                </a:ln>
                <a:solidFill>
                  <a:srgbClr val="FF0000"/>
                </a:solidFill>
                <a:effectLst/>
                <a:uLnTx/>
                <a:uFillTx/>
                <a:latin typeface="Comic Sans MS" panose="030F0702030302020204" pitchFamily="66" charset="0"/>
                <a:ea typeface="微软雅黑" panose="020B0503020204020204" pitchFamily="34" charset="-122"/>
              </a:rPr>
              <a:t>写（</a:t>
            </a:r>
            <a:r>
              <a:rPr kumimoji="0" lang="en-US" altLang="zh-CN" sz="2000" b="0" i="0" u="none" strike="noStrike" kern="1200" cap="none" spc="0" normalizeH="0" baseline="0" noProof="0" dirty="0">
                <a:ln>
                  <a:noFill/>
                </a:ln>
                <a:solidFill>
                  <a:srgbClr val="FF0000"/>
                </a:solidFill>
                <a:effectLst/>
                <a:uLnTx/>
                <a:uFillTx/>
                <a:latin typeface="Comic Sans MS" panose="030F0702030302020204" pitchFamily="66" charset="0"/>
                <a:ea typeface="微软雅黑" panose="020B0503020204020204" pitchFamily="34" charset="-122"/>
              </a:rPr>
              <a:t>I/O Write</a:t>
            </a:r>
            <a:r>
              <a:rPr kumimoji="0" lang="zh-CN" altLang="en-US" sz="2000" b="0" i="0" u="none" strike="noStrike" kern="1200" cap="none" spc="0" normalizeH="0" baseline="0" noProof="0" dirty="0">
                <a:ln>
                  <a:noFill/>
                </a:ln>
                <a:solidFill>
                  <a:srgbClr val="FF0000"/>
                </a:solidFill>
                <a:effectLst/>
                <a:uLnTx/>
                <a:uFillTx/>
                <a:latin typeface="Comic Sans MS" panose="030F0702030302020204" pitchFamily="66" charset="0"/>
                <a:ea typeface="微软雅黑" panose="020B0503020204020204" pitchFamily="34" charset="-122"/>
              </a:rPr>
              <a:t>） ：</a:t>
            </a:r>
            <a:r>
              <a:rPr kumimoji="0" lang="zh-CN" altLang="en-US" sz="2000" b="0" i="0" u="none" strike="noStrike" kern="1200" cap="none" spc="0" normalizeH="0" baseline="0" noProof="0" dirty="0">
                <a:ln>
                  <a:noFill/>
                </a:ln>
                <a:solidFill>
                  <a:schemeClr val="tx1"/>
                </a:solidFill>
                <a:effectLst/>
                <a:uLnTx/>
                <a:uFillTx/>
                <a:latin typeface="Comic Sans MS" panose="030F0702030302020204" pitchFamily="66" charset="0"/>
                <a:ea typeface="微软雅黑" panose="020B0503020204020204" pitchFamily="34" charset="-122"/>
              </a:rPr>
              <a:t>将数据总线上的数据写到指定的</a:t>
            </a:r>
            <a:r>
              <a:rPr kumimoji="0" lang="en-US" altLang="zh-CN" sz="2000" b="0" i="0" u="none" strike="noStrike" kern="1200" cap="none" spc="0" normalizeH="0" baseline="0" noProof="0" dirty="0">
                <a:ln>
                  <a:noFill/>
                </a:ln>
                <a:solidFill>
                  <a:schemeClr val="tx1"/>
                </a:solidFill>
                <a:effectLst/>
                <a:uLnTx/>
                <a:uFillTx/>
                <a:latin typeface="Comic Sans MS" panose="030F0702030302020204" pitchFamily="66" charset="0"/>
                <a:ea typeface="微软雅黑" panose="020B0503020204020204" pitchFamily="34" charset="-122"/>
              </a:rPr>
              <a:t>I/O</a:t>
            </a:r>
            <a:r>
              <a:rPr kumimoji="0" lang="zh-CN" altLang="en-US" sz="2000" b="0" i="0" u="none" strike="noStrike" kern="1200" cap="none" spc="0" normalizeH="0" baseline="0" noProof="0" dirty="0">
                <a:ln>
                  <a:noFill/>
                </a:ln>
                <a:solidFill>
                  <a:schemeClr val="tx1"/>
                </a:solidFill>
                <a:effectLst/>
                <a:uLnTx/>
                <a:uFillTx/>
                <a:latin typeface="Comic Sans MS" panose="030F0702030302020204" pitchFamily="66" charset="0"/>
                <a:ea typeface="微软雅黑" panose="020B0503020204020204" pitchFamily="34" charset="-122"/>
              </a:rPr>
              <a:t>端口中</a:t>
            </a:r>
          </a:p>
          <a:p>
            <a:pPr marL="571500" lvl="1" indent="-228600" algn="just">
              <a:lnSpc>
                <a:spcPct val="105000"/>
              </a:lnSpc>
              <a:spcBef>
                <a:spcPct val="10000"/>
              </a:spcBef>
              <a:buFontTx/>
              <a:buChar char="-"/>
            </a:pPr>
            <a:r>
              <a:rPr kumimoji="0" lang="zh-CN" altLang="en-US" sz="2000" b="0" i="0" u="none" strike="noStrike" kern="1200" cap="none" spc="0" normalizeH="0" baseline="0" noProof="0" dirty="0">
                <a:ln>
                  <a:noFill/>
                </a:ln>
                <a:solidFill>
                  <a:srgbClr val="FF0000"/>
                </a:solidFill>
                <a:effectLst/>
                <a:uLnTx/>
                <a:uFillTx/>
                <a:latin typeface="Comic Sans MS" panose="030F0702030302020204" pitchFamily="66" charset="0"/>
                <a:ea typeface="微软雅黑" panose="020B0503020204020204" pitchFamily="34" charset="-122"/>
              </a:rPr>
              <a:t>传输确认（</a:t>
            </a:r>
            <a:r>
              <a:rPr kumimoji="0" lang="en-US" altLang="zh-CN" sz="2000" b="0" i="0" u="none" strike="noStrike" kern="1200" cap="none" spc="0" normalizeH="0" baseline="0" noProof="0" dirty="0">
                <a:ln>
                  <a:noFill/>
                </a:ln>
                <a:solidFill>
                  <a:srgbClr val="FF0000"/>
                </a:solidFill>
                <a:effectLst/>
                <a:uLnTx/>
                <a:uFillTx/>
                <a:latin typeface="Comic Sans MS" panose="030F0702030302020204" pitchFamily="66" charset="0"/>
                <a:ea typeface="微软雅黑" panose="020B0503020204020204" pitchFamily="34" charset="-122"/>
              </a:rPr>
              <a:t>transmission Acknowledge</a:t>
            </a:r>
            <a:r>
              <a:rPr kumimoji="0" lang="zh-CN" altLang="en-US" sz="2000" b="0" i="0" u="none" strike="noStrike" kern="1200" cap="none" spc="0" normalizeH="0" baseline="0" noProof="0" dirty="0">
                <a:ln>
                  <a:noFill/>
                </a:ln>
                <a:solidFill>
                  <a:srgbClr val="FF0000"/>
                </a:solidFill>
                <a:effectLst/>
                <a:uLnTx/>
                <a:uFillTx/>
                <a:latin typeface="Comic Sans MS" panose="030F0702030302020204" pitchFamily="66" charset="0"/>
                <a:ea typeface="微软雅黑" panose="020B0503020204020204" pitchFamily="34" charset="-122"/>
              </a:rPr>
              <a:t>）：</a:t>
            </a:r>
            <a:r>
              <a:rPr kumimoji="0" lang="zh-CN" altLang="en-US" sz="2000" b="0" i="0" u="none" strike="noStrike" kern="1200" cap="none" spc="0" normalizeH="0" baseline="0" noProof="0" dirty="0">
                <a:ln>
                  <a:noFill/>
                </a:ln>
                <a:solidFill>
                  <a:schemeClr val="tx1"/>
                </a:solidFill>
                <a:effectLst/>
                <a:uLnTx/>
                <a:uFillTx/>
                <a:latin typeface="Comic Sans MS" panose="030F0702030302020204" pitchFamily="66" charset="0"/>
                <a:ea typeface="微软雅黑" panose="020B0503020204020204" pitchFamily="34" charset="-122"/>
              </a:rPr>
              <a:t>数据已被接收或已送总线</a:t>
            </a:r>
          </a:p>
        </p:txBody>
      </p:sp>
    </p:spTree>
    <p:extLst>
      <p:ext uri="{BB962C8B-B14F-4D97-AF65-F5344CB8AC3E}">
        <p14:creationId xmlns:p14="http://schemas.microsoft.com/office/powerpoint/2010/main" val="335753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animEffect transition="in" filter="blinds(horizontal)">
                                      <p:cBhvr>
                                        <p:cTn id="7" dur="500"/>
                                        <p:tgtEl>
                                          <p:spTgt spid="2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xEl>
                                              <p:pRg st="2" end="2"/>
                                            </p:txEl>
                                          </p:spTgt>
                                        </p:tgtEl>
                                        <p:attrNameLst>
                                          <p:attrName>style.visibility</p:attrName>
                                        </p:attrNameLst>
                                      </p:cBhvr>
                                      <p:to>
                                        <p:strVal val="visible"/>
                                      </p:to>
                                    </p:set>
                                    <p:animEffect transition="in" filter="blinds(horizontal)">
                                      <p:cBhvr>
                                        <p:cTn id="12" dur="500"/>
                                        <p:tgtEl>
                                          <p:spTgt spid="2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xEl>
                                              <p:pRg st="3" end="3"/>
                                            </p:txEl>
                                          </p:spTgt>
                                        </p:tgtEl>
                                        <p:attrNameLst>
                                          <p:attrName>style.visibility</p:attrName>
                                        </p:attrNameLst>
                                      </p:cBhvr>
                                      <p:to>
                                        <p:strVal val="visible"/>
                                      </p:to>
                                    </p:set>
                                    <p:animEffect transition="in" filter="blinds(horizontal)">
                                      <p:cBhvr>
                                        <p:cTn id="17" dur="500"/>
                                        <p:tgtEl>
                                          <p:spTgt spid="2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
                                            <p:txEl>
                                              <p:pRg st="4" end="4"/>
                                            </p:txEl>
                                          </p:spTgt>
                                        </p:tgtEl>
                                        <p:attrNameLst>
                                          <p:attrName>style.visibility</p:attrName>
                                        </p:attrNameLst>
                                      </p:cBhvr>
                                      <p:to>
                                        <p:strVal val="visible"/>
                                      </p:to>
                                    </p:set>
                                    <p:animEffect transition="in" filter="blinds(horizontal)">
                                      <p:cBhvr>
                                        <p:cTn id="22" dur="500"/>
                                        <p:tgtEl>
                                          <p:spTgt spid="2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0">
                                            <p:txEl>
                                              <p:pRg st="5" end="5"/>
                                            </p:txEl>
                                          </p:spTgt>
                                        </p:tgtEl>
                                        <p:attrNameLst>
                                          <p:attrName>style.visibility</p:attrName>
                                        </p:attrNameLst>
                                      </p:cBhvr>
                                      <p:to>
                                        <p:strVal val="visible"/>
                                      </p:to>
                                    </p:set>
                                    <p:animEffect transition="in" filter="blinds(horizontal)">
                                      <p:cBhvr>
                                        <p:cTn id="27" dur="500"/>
                                        <p:tgtEl>
                                          <p:spTgt spid="2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
                                            <p:txEl>
                                              <p:pRg st="6" end="6"/>
                                            </p:txEl>
                                          </p:spTgt>
                                        </p:tgtEl>
                                        <p:attrNameLst>
                                          <p:attrName>style.visibility</p:attrName>
                                        </p:attrNameLst>
                                      </p:cBhvr>
                                      <p:to>
                                        <p:strVal val="visible"/>
                                      </p:to>
                                    </p:set>
                                    <p:animEffect transition="in" filter="blinds(horizontal)">
                                      <p:cBhvr>
                                        <p:cTn id="32" dur="500"/>
                                        <p:tgtEl>
                                          <p:spTgt spid="2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0">
                                            <p:txEl>
                                              <p:pRg st="7" end="7"/>
                                            </p:txEl>
                                          </p:spTgt>
                                        </p:tgtEl>
                                        <p:attrNameLst>
                                          <p:attrName>style.visibility</p:attrName>
                                        </p:attrNameLst>
                                      </p:cBhvr>
                                      <p:to>
                                        <p:strVal val="visible"/>
                                      </p:to>
                                    </p:set>
                                    <p:animEffect transition="in" filter="blinds(horizontal)">
                                      <p:cBhvr>
                                        <p:cTn id="37" dur="500"/>
                                        <p:tgtEl>
                                          <p:spTgt spid="20">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0">
                                            <p:txEl>
                                              <p:pRg st="8" end="8"/>
                                            </p:txEl>
                                          </p:spTgt>
                                        </p:tgtEl>
                                        <p:attrNameLst>
                                          <p:attrName>style.visibility</p:attrName>
                                        </p:attrNameLst>
                                      </p:cBhvr>
                                      <p:to>
                                        <p:strVal val="visible"/>
                                      </p:to>
                                    </p:set>
                                    <p:animEffect transition="in" filter="blinds(horizontal)">
                                      <p:cBhvr>
                                        <p:cTn id="42" dur="500"/>
                                        <p:tgtEl>
                                          <p:spTgt spid="20">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0">
                                            <p:txEl>
                                              <p:pRg st="9" end="9"/>
                                            </p:txEl>
                                          </p:spTgt>
                                        </p:tgtEl>
                                        <p:attrNameLst>
                                          <p:attrName>style.visibility</p:attrName>
                                        </p:attrNameLst>
                                      </p:cBhvr>
                                      <p:to>
                                        <p:strVal val="visible"/>
                                      </p:to>
                                    </p:set>
                                    <p:animEffect transition="in" filter="blinds(horizontal)">
                                      <p:cBhvr>
                                        <p:cTn id="47" dur="500"/>
                                        <p:tgtEl>
                                          <p:spTgt spid="20">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0">
                                            <p:txEl>
                                              <p:pRg st="10" end="10"/>
                                            </p:txEl>
                                          </p:spTgt>
                                        </p:tgtEl>
                                        <p:attrNameLst>
                                          <p:attrName>style.visibility</p:attrName>
                                        </p:attrNameLst>
                                      </p:cBhvr>
                                      <p:to>
                                        <p:strVal val="visible"/>
                                      </p:to>
                                    </p:set>
                                    <p:animEffect transition="in" filter="blinds(horizontal)">
                                      <p:cBhvr>
                                        <p:cTn id="52" dur="500"/>
                                        <p:tgtEl>
                                          <p:spTgt spid="20">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0">
                                            <p:txEl>
                                              <p:pRg st="11" end="11"/>
                                            </p:txEl>
                                          </p:spTgt>
                                        </p:tgtEl>
                                        <p:attrNameLst>
                                          <p:attrName>style.visibility</p:attrName>
                                        </p:attrNameLst>
                                      </p:cBhvr>
                                      <p:to>
                                        <p:strVal val="visible"/>
                                      </p:to>
                                    </p:set>
                                    <p:animEffect transition="in" filter="blinds(horizontal)">
                                      <p:cBhvr>
                                        <p:cTn id="57" dur="500"/>
                                        <p:tgtEl>
                                          <p:spTgt spid="2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 </a:t>
            </a:r>
            <a:r>
              <a:rPr lang="zh-CN" altLang="en-US" dirty="0"/>
              <a:t>外设与</a:t>
            </a:r>
            <a:r>
              <a:rPr lang="en-US" altLang="zh-CN" dirty="0"/>
              <a:t>CPU</a:t>
            </a:r>
            <a:r>
              <a:rPr lang="zh-CN" altLang="en-US" dirty="0"/>
              <a:t>、主存的互连</a:t>
            </a:r>
          </a:p>
        </p:txBody>
      </p:sp>
      <p:sp>
        <p:nvSpPr>
          <p:cNvPr id="3" name="内容占位符 2"/>
          <p:cNvSpPr>
            <a:spLocks noGrp="1"/>
          </p:cNvSpPr>
          <p:nvPr>
            <p:ph idx="1"/>
          </p:nvPr>
        </p:nvSpPr>
        <p:spPr/>
        <p:txBody>
          <a:bodyPr/>
          <a:lstStyle/>
          <a:p>
            <a:pPr marL="0" indent="0">
              <a:buNone/>
            </a:pPr>
            <a:r>
              <a:rPr lang="en-US" altLang="zh-CN" dirty="0"/>
              <a:t>8.4.1 </a:t>
            </a:r>
            <a:r>
              <a:rPr lang="zh-CN" altLang="en-US" dirty="0"/>
              <a:t>总线概述</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2411760" y="738876"/>
            <a:ext cx="6696744"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3. </a:t>
            </a:r>
            <a:r>
              <a:rPr lang="zh-CN" altLang="en-US" sz="2200" b="1" dirty="0">
                <a:solidFill>
                  <a:srgbClr val="063DE8"/>
                </a:solidFill>
                <a:latin typeface="微软雅黑" panose="020B0503020204020204" pitchFamily="34" charset="-122"/>
                <a:ea typeface="微软雅黑" panose="020B0503020204020204" pitchFamily="34" charset="-122"/>
              </a:rPr>
              <a:t>总线的性能指标</a:t>
            </a:r>
            <a:endParaRPr lang="zh-CN" altLang="en-US" sz="2200" b="1" dirty="0">
              <a:solidFill>
                <a:srgbClr val="FF0000"/>
              </a:solidFill>
              <a:latin typeface="微软雅黑" panose="020B0503020204020204" pitchFamily="34" charset="-122"/>
              <a:ea typeface="微软雅黑" panose="020B0503020204020204" pitchFamily="34" charset="-122"/>
            </a:endParaRPr>
          </a:p>
        </p:txBody>
      </p:sp>
      <p:sp>
        <p:nvSpPr>
          <p:cNvPr id="9" name="Rectangle 2"/>
          <p:cNvSpPr txBox="1">
            <a:spLocks noChangeArrowheads="1"/>
          </p:cNvSpPr>
          <p:nvPr/>
        </p:nvSpPr>
        <p:spPr bwMode="auto">
          <a:xfrm>
            <a:off x="129480" y="1213494"/>
            <a:ext cx="8763000" cy="49518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5000"/>
              </a:lnSpc>
              <a:spcBef>
                <a:spcPts val="600"/>
              </a:spcBef>
              <a:defRPr/>
            </a:pPr>
            <a:r>
              <a:rPr lang="zh-CN" altLang="en-US" sz="1900" dirty="0">
                <a:solidFill>
                  <a:srgbClr val="C00000"/>
                </a:solidFill>
              </a:rPr>
              <a:t>总线宽度</a:t>
            </a:r>
            <a:endParaRPr lang="en-US" altLang="zh-CN" sz="1900" dirty="0">
              <a:solidFill>
                <a:srgbClr val="C00000"/>
              </a:solidFill>
            </a:endParaRPr>
          </a:p>
          <a:p>
            <a:pPr marL="825500" lvl="1" indent="-342900">
              <a:lnSpc>
                <a:spcPct val="105000"/>
              </a:lnSpc>
              <a:spcBef>
                <a:spcPts val="600"/>
              </a:spcBef>
              <a:defRPr/>
            </a:pPr>
            <a:r>
              <a:rPr lang="zh-CN" altLang="en-US" sz="1900" dirty="0">
                <a:solidFill>
                  <a:srgbClr val="0000CC"/>
                </a:solidFill>
                <a:latin typeface="Comic Sans MS" panose="030F0702030302020204" pitchFamily="66" charset="0"/>
              </a:rPr>
              <a:t>总线中数据线的条数，决定了每次能同时传输的信息位数</a:t>
            </a:r>
            <a:endParaRPr lang="en-US" altLang="zh-CN" sz="1900" dirty="0">
              <a:solidFill>
                <a:srgbClr val="0000CC"/>
              </a:solidFill>
              <a:latin typeface="Comic Sans MS" panose="030F0702030302020204" pitchFamily="66" charset="0"/>
            </a:endParaRPr>
          </a:p>
          <a:p>
            <a:pPr>
              <a:lnSpc>
                <a:spcPct val="105000"/>
              </a:lnSpc>
              <a:spcBef>
                <a:spcPts val="600"/>
              </a:spcBef>
              <a:defRPr/>
            </a:pPr>
            <a:r>
              <a:rPr lang="zh-CN" altLang="en-US" sz="1900" dirty="0">
                <a:solidFill>
                  <a:srgbClr val="C00000"/>
                </a:solidFill>
              </a:rPr>
              <a:t>总线工作频率</a:t>
            </a:r>
            <a:endParaRPr lang="en-US" altLang="zh-CN" sz="1900" dirty="0">
              <a:solidFill>
                <a:srgbClr val="C00000"/>
              </a:solidFill>
            </a:endParaRPr>
          </a:p>
          <a:p>
            <a:pPr lvl="1">
              <a:lnSpc>
                <a:spcPct val="105000"/>
              </a:lnSpc>
              <a:spcBef>
                <a:spcPts val="600"/>
              </a:spcBef>
              <a:defRPr/>
            </a:pPr>
            <a:r>
              <a:rPr lang="zh-CN" altLang="en-US" sz="1900" dirty="0">
                <a:solidFill>
                  <a:srgbClr val="FF0000"/>
                </a:solidFill>
                <a:latin typeface="Comic Sans MS" panose="030F0702030302020204" pitchFamily="66" charset="0"/>
              </a:rPr>
              <a:t>每秒传送次数（</a:t>
            </a:r>
            <a:r>
              <a:rPr lang="en-US" altLang="zh-CN" sz="1900" dirty="0">
                <a:solidFill>
                  <a:srgbClr val="FF0000"/>
                </a:solidFill>
                <a:latin typeface="Comic Sans MS" panose="030F0702030302020204" pitchFamily="66" charset="0"/>
              </a:rPr>
              <a:t>MT/s</a:t>
            </a:r>
            <a:r>
              <a:rPr lang="zh-CN" altLang="en-US" sz="1900" dirty="0">
                <a:solidFill>
                  <a:srgbClr val="FF0000"/>
                </a:solidFill>
                <a:latin typeface="Comic Sans MS" panose="030F0702030302020204" pitchFamily="66" charset="0"/>
              </a:rPr>
              <a:t>或</a:t>
            </a:r>
            <a:r>
              <a:rPr lang="en-US" altLang="zh-CN" sz="1900" dirty="0">
                <a:solidFill>
                  <a:srgbClr val="FF0000"/>
                </a:solidFill>
                <a:latin typeface="Comic Sans MS" panose="030F0702030302020204" pitchFamily="66" charset="0"/>
              </a:rPr>
              <a:t>GT/s</a:t>
            </a:r>
            <a:r>
              <a:rPr lang="zh-CN" altLang="en-US" sz="1900" dirty="0">
                <a:solidFill>
                  <a:srgbClr val="FF0000"/>
                </a:solidFill>
                <a:latin typeface="Comic Sans MS" panose="030F0702030302020204" pitchFamily="66" charset="0"/>
              </a:rPr>
              <a:t>）</a:t>
            </a:r>
            <a:r>
              <a:rPr lang="zh-CN" altLang="en-US" sz="1900" dirty="0">
                <a:solidFill>
                  <a:srgbClr val="0000CC"/>
                </a:solidFill>
                <a:latin typeface="Comic Sans MS" panose="030F0702030302020204" pitchFamily="66" charset="0"/>
              </a:rPr>
              <a:t>。</a:t>
            </a:r>
            <a:endParaRPr lang="en-US" altLang="zh-CN" sz="1900" dirty="0">
              <a:solidFill>
                <a:srgbClr val="0000CC"/>
              </a:solidFill>
              <a:latin typeface="Comic Sans MS" panose="030F0702030302020204" pitchFamily="66" charset="0"/>
            </a:endParaRPr>
          </a:p>
          <a:p>
            <a:pPr lvl="2">
              <a:lnSpc>
                <a:spcPct val="105000"/>
              </a:lnSpc>
              <a:spcBef>
                <a:spcPts val="600"/>
              </a:spcBef>
              <a:defRPr/>
            </a:pPr>
            <a:r>
              <a:rPr lang="zh-CN" altLang="en-US" sz="1900" dirty="0">
                <a:solidFill>
                  <a:srgbClr val="0000CC"/>
                </a:solidFill>
                <a:latin typeface="Comic Sans MS" panose="030F0702030302020204" pitchFamily="66" charset="0"/>
              </a:rPr>
              <a:t>早期的总线通常一个时钟传送一次数据，此时，总线工作频率等于总线时钟频率；</a:t>
            </a:r>
            <a:endParaRPr lang="en-US" altLang="zh-CN" sz="1900" dirty="0">
              <a:solidFill>
                <a:srgbClr val="0000CC"/>
              </a:solidFill>
              <a:latin typeface="Comic Sans MS" panose="030F0702030302020204" pitchFamily="66" charset="0"/>
            </a:endParaRPr>
          </a:p>
          <a:p>
            <a:pPr lvl="2">
              <a:lnSpc>
                <a:spcPct val="105000"/>
              </a:lnSpc>
              <a:spcBef>
                <a:spcPts val="600"/>
              </a:spcBef>
              <a:defRPr/>
            </a:pPr>
            <a:r>
              <a:rPr lang="zh-CN" altLang="en-US" sz="1900" dirty="0">
                <a:solidFill>
                  <a:srgbClr val="0000CC"/>
                </a:solidFill>
                <a:latin typeface="Comic Sans MS" panose="030F0702030302020204" pitchFamily="66" charset="0"/>
              </a:rPr>
              <a:t>现在总线一个时钟周期可传送</a:t>
            </a:r>
            <a:r>
              <a:rPr lang="en-US" altLang="zh-CN" sz="1900" dirty="0">
                <a:solidFill>
                  <a:srgbClr val="0000CC"/>
                </a:solidFill>
                <a:latin typeface="Comic Sans MS" panose="030F0702030302020204" pitchFamily="66" charset="0"/>
              </a:rPr>
              <a:t>2</a:t>
            </a:r>
            <a:r>
              <a:rPr lang="zh-CN" altLang="en-US" sz="1900" dirty="0">
                <a:solidFill>
                  <a:srgbClr val="0000CC"/>
                </a:solidFill>
                <a:latin typeface="Comic Sans MS" panose="030F0702030302020204" pitchFamily="66" charset="0"/>
              </a:rPr>
              <a:t>次或</a:t>
            </a:r>
            <a:r>
              <a:rPr lang="en-US" altLang="zh-CN" sz="1900" dirty="0">
                <a:solidFill>
                  <a:srgbClr val="0000CC"/>
                </a:solidFill>
                <a:latin typeface="Comic Sans MS" panose="030F0702030302020204" pitchFamily="66" charset="0"/>
              </a:rPr>
              <a:t>4</a:t>
            </a:r>
            <a:r>
              <a:rPr lang="zh-CN" altLang="en-US" sz="1900" dirty="0">
                <a:solidFill>
                  <a:srgbClr val="0000CC"/>
                </a:solidFill>
                <a:latin typeface="Comic Sans MS" panose="030F0702030302020204" pitchFamily="66" charset="0"/>
              </a:rPr>
              <a:t>次数据，因此，总线工作频率是总线时钟频率的</a:t>
            </a:r>
            <a:r>
              <a:rPr lang="en-US" altLang="zh-CN" sz="1900" dirty="0">
                <a:solidFill>
                  <a:srgbClr val="0000CC"/>
                </a:solidFill>
                <a:latin typeface="Comic Sans MS" panose="030F0702030302020204" pitchFamily="66" charset="0"/>
              </a:rPr>
              <a:t>2</a:t>
            </a:r>
            <a:r>
              <a:rPr lang="zh-CN" altLang="en-US" sz="1900" dirty="0">
                <a:solidFill>
                  <a:srgbClr val="0000CC"/>
                </a:solidFill>
                <a:latin typeface="Comic Sans MS" panose="030F0702030302020204" pitchFamily="66" charset="0"/>
              </a:rPr>
              <a:t>倍或</a:t>
            </a:r>
            <a:r>
              <a:rPr lang="en-US" altLang="zh-CN" sz="1900" dirty="0">
                <a:solidFill>
                  <a:srgbClr val="0000CC"/>
                </a:solidFill>
                <a:latin typeface="Comic Sans MS" panose="030F0702030302020204" pitchFamily="66" charset="0"/>
              </a:rPr>
              <a:t>4</a:t>
            </a:r>
            <a:r>
              <a:rPr lang="zh-CN" altLang="en-US" sz="1900" dirty="0">
                <a:solidFill>
                  <a:srgbClr val="0000CC"/>
                </a:solidFill>
                <a:latin typeface="Comic Sans MS" panose="030F0702030302020204" pitchFamily="66" charset="0"/>
              </a:rPr>
              <a:t>倍。</a:t>
            </a:r>
            <a:endParaRPr lang="en-US" altLang="zh-CN" sz="1900" dirty="0">
              <a:solidFill>
                <a:srgbClr val="0000CC"/>
              </a:solidFill>
              <a:latin typeface="Comic Sans MS" panose="030F0702030302020204" pitchFamily="66" charset="0"/>
            </a:endParaRPr>
          </a:p>
          <a:p>
            <a:pPr>
              <a:lnSpc>
                <a:spcPct val="105000"/>
              </a:lnSpc>
              <a:spcBef>
                <a:spcPts val="600"/>
              </a:spcBef>
              <a:defRPr/>
            </a:pPr>
            <a:r>
              <a:rPr lang="zh-CN" altLang="en-US" sz="1900" dirty="0">
                <a:solidFill>
                  <a:srgbClr val="C00000"/>
                </a:solidFill>
              </a:rPr>
              <a:t>总线带宽</a:t>
            </a:r>
            <a:endParaRPr lang="en-US" altLang="zh-CN" sz="1900" dirty="0">
              <a:solidFill>
                <a:srgbClr val="C00000"/>
              </a:solidFill>
            </a:endParaRPr>
          </a:p>
          <a:p>
            <a:pPr marL="825500" lvl="1" indent="-342900">
              <a:lnSpc>
                <a:spcPct val="105000"/>
              </a:lnSpc>
              <a:spcBef>
                <a:spcPts val="600"/>
              </a:spcBef>
              <a:defRPr/>
            </a:pPr>
            <a:r>
              <a:rPr lang="zh-CN" altLang="en-US" sz="1900" dirty="0">
                <a:latin typeface="Comic Sans MS" panose="030F0702030302020204" pitchFamily="66" charset="0"/>
              </a:rPr>
              <a:t>总线的最大数据传输率（一秒钟内传输的数据量）</a:t>
            </a:r>
            <a:endParaRPr lang="en-US" altLang="zh-CN" sz="1900" dirty="0">
              <a:latin typeface="Comic Sans MS" panose="030F0702030302020204" pitchFamily="66" charset="0"/>
            </a:endParaRPr>
          </a:p>
          <a:p>
            <a:pPr marL="825500" lvl="1" indent="-342900">
              <a:lnSpc>
                <a:spcPct val="105000"/>
              </a:lnSpc>
              <a:spcBef>
                <a:spcPts val="600"/>
              </a:spcBef>
              <a:defRPr/>
            </a:pPr>
            <a:r>
              <a:rPr lang="zh-CN" altLang="en-US" sz="1900" dirty="0">
                <a:latin typeface="Comic Sans MS" panose="030F0702030302020204" pitchFamily="66" charset="0"/>
              </a:rPr>
              <a:t>总线带宽计算公式： </a:t>
            </a:r>
            <a:r>
              <a:rPr lang="en-US" altLang="zh-CN" sz="1900" dirty="0">
                <a:latin typeface="Comic Sans MS" panose="030F0702030302020204" pitchFamily="66" charset="0"/>
              </a:rPr>
              <a:t>B=W×F/N</a:t>
            </a:r>
          </a:p>
          <a:p>
            <a:pPr marL="482600" lvl="1" indent="0">
              <a:lnSpc>
                <a:spcPct val="105000"/>
              </a:lnSpc>
              <a:spcBef>
                <a:spcPts val="600"/>
              </a:spcBef>
              <a:buFontTx/>
              <a:buNone/>
              <a:defRPr/>
            </a:pPr>
            <a:r>
              <a:rPr lang="en-US" altLang="zh-CN" sz="1900" dirty="0">
                <a:latin typeface="Comic Sans MS" panose="030F0702030302020204" pitchFamily="66" charset="0"/>
              </a:rPr>
              <a:t>      W-</a:t>
            </a:r>
            <a:r>
              <a:rPr lang="zh-CN" altLang="en-US" sz="1900" dirty="0">
                <a:latin typeface="Comic Sans MS" panose="030F0702030302020204" pitchFamily="66" charset="0"/>
              </a:rPr>
              <a:t>总线宽度；</a:t>
            </a:r>
            <a:r>
              <a:rPr lang="en-US" altLang="zh-CN" sz="1900" dirty="0">
                <a:latin typeface="Comic Sans MS" panose="030F0702030302020204" pitchFamily="66" charset="0"/>
              </a:rPr>
              <a:t>F-</a:t>
            </a:r>
            <a:r>
              <a:rPr lang="zh-CN" altLang="en-US" sz="1900" dirty="0">
                <a:latin typeface="Comic Sans MS" panose="030F0702030302020204" pitchFamily="66" charset="0"/>
              </a:rPr>
              <a:t>总线时钟频率；</a:t>
            </a:r>
            <a:r>
              <a:rPr lang="en-US" altLang="zh-CN" sz="1900" dirty="0">
                <a:latin typeface="Comic Sans MS" panose="030F0702030302020204" pitchFamily="66" charset="0"/>
              </a:rPr>
              <a:t>N-</a:t>
            </a:r>
            <a:r>
              <a:rPr lang="zh-CN" altLang="en-US" sz="1900" dirty="0">
                <a:latin typeface="Comic Sans MS" panose="030F0702030302020204" pitchFamily="66" charset="0"/>
              </a:rPr>
              <a:t>完成一次数据传送所用时钟周期数</a:t>
            </a:r>
            <a:endParaRPr lang="en-US" altLang="zh-CN" sz="1900" dirty="0">
              <a:latin typeface="Comic Sans MS" panose="030F0702030302020204" pitchFamily="66" charset="0"/>
            </a:endParaRPr>
          </a:p>
          <a:p>
            <a:pPr marL="482600" lvl="1" indent="0">
              <a:lnSpc>
                <a:spcPct val="105000"/>
              </a:lnSpc>
              <a:spcBef>
                <a:spcPts val="600"/>
              </a:spcBef>
              <a:buFontTx/>
              <a:buNone/>
              <a:defRPr/>
            </a:pPr>
            <a:r>
              <a:rPr lang="en-US" altLang="zh-CN" sz="1900" dirty="0">
                <a:solidFill>
                  <a:srgbClr val="663300"/>
                </a:solidFill>
                <a:latin typeface="Comic Sans MS" panose="030F0702030302020204" pitchFamily="66" charset="0"/>
              </a:rPr>
              <a:t>      </a:t>
            </a:r>
            <a:r>
              <a:rPr lang="en-US" altLang="zh-CN" sz="1900" dirty="0">
                <a:solidFill>
                  <a:srgbClr val="FF0000"/>
                </a:solidFill>
                <a:latin typeface="Comic Sans MS" panose="030F0702030302020204" pitchFamily="66" charset="0"/>
              </a:rPr>
              <a:t>F/N</a:t>
            </a:r>
            <a:r>
              <a:rPr lang="zh-CN" altLang="en-US" sz="1900" dirty="0">
                <a:solidFill>
                  <a:srgbClr val="FF0000"/>
                </a:solidFill>
                <a:latin typeface="Comic Sans MS" panose="030F0702030302020204" pitchFamily="66" charset="0"/>
              </a:rPr>
              <a:t>实际上就是总线工作频率</a:t>
            </a:r>
            <a:endParaRPr lang="en-US" altLang="zh-CN" sz="1900"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1390680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linds(horizontal)">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blinds(horizontal)">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blinds(horizontal)">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blinds(horizontal)">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blinds(horizontal)">
                                      <p:cBhvr>
                                        <p:cTn id="37" dur="5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blinds(horizontal)">
                                      <p:cBhvr>
                                        <p:cTn id="42" dur="500"/>
                                        <p:tgtEl>
                                          <p:spTgt spid="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Effect transition="in" filter="blinds(horizontal)">
                                      <p:cBhvr>
                                        <p:cTn id="47" dur="500"/>
                                        <p:tgtEl>
                                          <p:spTgt spid="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9">
                                            <p:txEl>
                                              <p:pRg st="9" end="9"/>
                                            </p:txEl>
                                          </p:spTgt>
                                        </p:tgtEl>
                                        <p:attrNameLst>
                                          <p:attrName>style.visibility</p:attrName>
                                        </p:attrNameLst>
                                      </p:cBhvr>
                                      <p:to>
                                        <p:strVal val="visible"/>
                                      </p:to>
                                    </p:set>
                                    <p:animEffect transition="in" filter="blinds(horizontal)">
                                      <p:cBhvr>
                                        <p:cTn id="52" dur="500"/>
                                        <p:tgtEl>
                                          <p:spTgt spid="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9">
                                            <p:txEl>
                                              <p:pRg st="10" end="10"/>
                                            </p:txEl>
                                          </p:spTgt>
                                        </p:tgtEl>
                                        <p:attrNameLst>
                                          <p:attrName>style.visibility</p:attrName>
                                        </p:attrNameLst>
                                      </p:cBhvr>
                                      <p:to>
                                        <p:strVal val="visible"/>
                                      </p:to>
                                    </p:set>
                                    <p:animEffect transition="in" filter="blinds(horizontal)">
                                      <p:cBhvr>
                                        <p:cTn id="57"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 </a:t>
            </a:r>
            <a:r>
              <a:rPr lang="zh-CN" altLang="en-US" dirty="0"/>
              <a:t>外设与</a:t>
            </a:r>
            <a:r>
              <a:rPr lang="en-US" altLang="zh-CN" dirty="0"/>
              <a:t>CPU</a:t>
            </a:r>
            <a:r>
              <a:rPr lang="zh-CN" altLang="en-US" dirty="0"/>
              <a:t>、主存的互连</a:t>
            </a:r>
          </a:p>
        </p:txBody>
      </p:sp>
      <p:sp>
        <p:nvSpPr>
          <p:cNvPr id="3" name="内容占位符 2"/>
          <p:cNvSpPr>
            <a:spLocks noGrp="1"/>
          </p:cNvSpPr>
          <p:nvPr>
            <p:ph idx="1"/>
          </p:nvPr>
        </p:nvSpPr>
        <p:spPr/>
        <p:txBody>
          <a:bodyPr/>
          <a:lstStyle/>
          <a:p>
            <a:pPr marL="0" indent="0">
              <a:buNone/>
            </a:pPr>
            <a:r>
              <a:rPr lang="en-US" altLang="zh-CN" dirty="0"/>
              <a:t>8.4.1 </a:t>
            </a:r>
            <a:r>
              <a:rPr lang="zh-CN" altLang="en-US" dirty="0"/>
              <a:t>总线概述</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2411760" y="738876"/>
            <a:ext cx="6696744"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3. </a:t>
            </a:r>
            <a:r>
              <a:rPr lang="zh-CN" altLang="en-US" sz="2200" b="1" dirty="0">
                <a:solidFill>
                  <a:srgbClr val="063DE8"/>
                </a:solidFill>
                <a:latin typeface="微软雅黑" panose="020B0503020204020204" pitchFamily="34" charset="-122"/>
                <a:ea typeface="微软雅黑" panose="020B0503020204020204" pitchFamily="34" charset="-122"/>
              </a:rPr>
              <a:t>总线的性能指标</a:t>
            </a:r>
            <a:endParaRPr lang="zh-CN" altLang="en-US" sz="2200" b="1" dirty="0">
              <a:solidFill>
                <a:srgbClr val="FF0000"/>
              </a:solidFill>
              <a:latin typeface="微软雅黑" panose="020B0503020204020204" pitchFamily="34" charset="-122"/>
              <a:ea typeface="微软雅黑" panose="020B0503020204020204" pitchFamily="34" charset="-122"/>
            </a:endParaRPr>
          </a:p>
        </p:txBody>
      </p:sp>
      <p:sp>
        <p:nvSpPr>
          <p:cNvPr id="9" name="Rectangle 2"/>
          <p:cNvSpPr txBox="1">
            <a:spLocks noChangeArrowheads="1"/>
          </p:cNvSpPr>
          <p:nvPr/>
        </p:nvSpPr>
        <p:spPr bwMode="auto">
          <a:xfrm>
            <a:off x="129480" y="1213494"/>
            <a:ext cx="8763000" cy="50958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5000"/>
              </a:lnSpc>
              <a:spcBef>
                <a:spcPts val="600"/>
              </a:spcBef>
              <a:defRPr/>
            </a:pPr>
            <a:r>
              <a:rPr lang="zh-CN" altLang="en-US" sz="1900" dirty="0">
                <a:solidFill>
                  <a:srgbClr val="C00000"/>
                </a:solidFill>
              </a:rPr>
              <a:t>总线寻址能力</a:t>
            </a:r>
            <a:endParaRPr lang="en-US" altLang="zh-CN" sz="1900" dirty="0">
              <a:solidFill>
                <a:srgbClr val="C00000"/>
              </a:solidFill>
            </a:endParaRPr>
          </a:p>
          <a:p>
            <a:pPr marL="825500" lvl="1" indent="-342900">
              <a:lnSpc>
                <a:spcPct val="105000"/>
              </a:lnSpc>
              <a:spcBef>
                <a:spcPts val="600"/>
              </a:spcBef>
              <a:defRPr/>
            </a:pPr>
            <a:r>
              <a:rPr lang="zh-CN" altLang="en-US" sz="1900" dirty="0">
                <a:solidFill>
                  <a:srgbClr val="0000CC"/>
                </a:solidFill>
                <a:latin typeface="Comic Sans MS" panose="030F0702030302020204" pitchFamily="66" charset="0"/>
              </a:rPr>
              <a:t>总线的寻址能力主要指由</a:t>
            </a:r>
            <a:r>
              <a:rPr lang="zh-CN" altLang="en-US" sz="1900" dirty="0">
                <a:solidFill>
                  <a:srgbClr val="FF0000"/>
                </a:solidFill>
                <a:latin typeface="Comic Sans MS" panose="030F0702030302020204" pitchFamily="66" charset="0"/>
              </a:rPr>
              <a:t>地址线位数</a:t>
            </a:r>
            <a:r>
              <a:rPr lang="zh-CN" altLang="en-US" sz="1900" dirty="0">
                <a:solidFill>
                  <a:srgbClr val="0000CC"/>
                </a:solidFill>
                <a:latin typeface="Comic Sans MS" panose="030F0702030302020204" pitchFamily="66" charset="0"/>
              </a:rPr>
              <a:t>所确定的可寻址空间的大小</a:t>
            </a:r>
            <a:endParaRPr lang="en-US" altLang="zh-CN" sz="1900" dirty="0">
              <a:solidFill>
                <a:srgbClr val="0000CC"/>
              </a:solidFill>
              <a:latin typeface="Comic Sans MS" panose="030F0702030302020204" pitchFamily="66" charset="0"/>
            </a:endParaRPr>
          </a:p>
          <a:p>
            <a:pPr marL="1225550" lvl="2" indent="-342900">
              <a:lnSpc>
                <a:spcPct val="105000"/>
              </a:lnSpc>
              <a:spcBef>
                <a:spcPts val="600"/>
              </a:spcBef>
              <a:defRPr/>
            </a:pPr>
            <a:r>
              <a:rPr lang="zh-CN" altLang="en-US" sz="1900" dirty="0">
                <a:solidFill>
                  <a:srgbClr val="0000CC"/>
                </a:solidFill>
                <a:latin typeface="Comic Sans MS" panose="030F0702030302020204" pitchFamily="66" charset="0"/>
              </a:rPr>
              <a:t>例如，若地址线有</a:t>
            </a:r>
            <a:r>
              <a:rPr lang="en-US" altLang="zh-CN" sz="1900" dirty="0">
                <a:solidFill>
                  <a:srgbClr val="0000CC"/>
                </a:solidFill>
                <a:latin typeface="Comic Sans MS" panose="030F0702030302020204" pitchFamily="66" charset="0"/>
              </a:rPr>
              <a:t>16</a:t>
            </a:r>
            <a:r>
              <a:rPr lang="zh-CN" altLang="en-US" sz="1900" dirty="0">
                <a:solidFill>
                  <a:srgbClr val="0000CC"/>
                </a:solidFill>
                <a:latin typeface="Comic Sans MS" panose="030F0702030302020204" pitchFamily="66" charset="0"/>
              </a:rPr>
              <a:t>位，不采用分时多次传送地址，则可访问的存储单元最多只能有</a:t>
            </a:r>
            <a:r>
              <a:rPr lang="en-US" altLang="zh-CN" sz="1900" dirty="0">
                <a:solidFill>
                  <a:srgbClr val="0000CC"/>
                </a:solidFill>
                <a:latin typeface="Comic Sans MS" panose="030F0702030302020204" pitchFamily="66" charset="0"/>
              </a:rPr>
              <a:t>2</a:t>
            </a:r>
            <a:r>
              <a:rPr lang="en-US" altLang="zh-CN" sz="1900" baseline="30000" dirty="0">
                <a:solidFill>
                  <a:srgbClr val="0000CC"/>
                </a:solidFill>
                <a:latin typeface="Comic Sans MS" panose="030F0702030302020204" pitchFamily="66" charset="0"/>
              </a:rPr>
              <a:t>16</a:t>
            </a:r>
            <a:r>
              <a:rPr lang="zh-CN" altLang="en-US" sz="1900" dirty="0">
                <a:solidFill>
                  <a:srgbClr val="0000CC"/>
                </a:solidFill>
                <a:latin typeface="Comic Sans MS" panose="030F0702030302020204" pitchFamily="66" charset="0"/>
              </a:rPr>
              <a:t>个。</a:t>
            </a:r>
            <a:endParaRPr lang="en-US" altLang="zh-CN" sz="1900" dirty="0">
              <a:solidFill>
                <a:srgbClr val="0000CC"/>
              </a:solidFill>
              <a:latin typeface="Comic Sans MS" panose="030F0702030302020204" pitchFamily="66" charset="0"/>
            </a:endParaRPr>
          </a:p>
          <a:p>
            <a:pPr>
              <a:lnSpc>
                <a:spcPct val="105000"/>
              </a:lnSpc>
              <a:spcBef>
                <a:spcPts val="600"/>
              </a:spcBef>
              <a:defRPr/>
            </a:pPr>
            <a:r>
              <a:rPr lang="zh-CN" altLang="en-US" sz="1900" dirty="0">
                <a:solidFill>
                  <a:srgbClr val="C00000"/>
                </a:solidFill>
              </a:rPr>
              <a:t>总线定时方式</a:t>
            </a:r>
            <a:endParaRPr lang="en-US" altLang="zh-CN" sz="1900" dirty="0">
              <a:solidFill>
                <a:srgbClr val="C00000"/>
              </a:solidFill>
            </a:endParaRPr>
          </a:p>
          <a:p>
            <a:pPr lvl="1">
              <a:lnSpc>
                <a:spcPct val="105000"/>
              </a:lnSpc>
              <a:spcBef>
                <a:spcPts val="600"/>
              </a:spcBef>
              <a:defRPr/>
            </a:pPr>
            <a:r>
              <a:rPr lang="zh-CN" altLang="en-US" sz="1900" dirty="0">
                <a:solidFill>
                  <a:srgbClr val="FF0000"/>
                </a:solidFill>
                <a:latin typeface="Comic Sans MS" panose="030F0702030302020204" pitchFamily="66" charset="0"/>
              </a:rPr>
              <a:t>定义总线事务中的每一步何时开始、何时结束。</a:t>
            </a:r>
          </a:p>
          <a:p>
            <a:pPr lvl="2">
              <a:lnSpc>
                <a:spcPct val="105000"/>
              </a:lnSpc>
              <a:spcBef>
                <a:spcPts val="600"/>
              </a:spcBef>
              <a:defRPr/>
            </a:pPr>
            <a:r>
              <a:rPr lang="zh-CN" altLang="en-US" sz="1900" dirty="0">
                <a:solidFill>
                  <a:srgbClr val="FF0000"/>
                </a:solidFill>
                <a:latin typeface="Comic Sans MS" panose="030F0702030302020204" pitchFamily="66" charset="0"/>
              </a:rPr>
              <a:t> </a:t>
            </a:r>
            <a:r>
              <a:rPr lang="en-US" altLang="zh-CN" sz="1900" dirty="0">
                <a:latin typeface="Comic Sans MS" panose="030F0702030302020204" pitchFamily="66" charset="0"/>
              </a:rPr>
              <a:t>Synchronous (</a:t>
            </a:r>
            <a:r>
              <a:rPr lang="zh-CN" altLang="en-US" sz="1900" dirty="0">
                <a:latin typeface="Comic Sans MS" panose="030F0702030302020204" pitchFamily="66" charset="0"/>
              </a:rPr>
              <a:t>同步</a:t>
            </a:r>
            <a:r>
              <a:rPr lang="en-US" altLang="zh-CN" sz="1900" dirty="0">
                <a:latin typeface="Comic Sans MS" panose="030F0702030302020204" pitchFamily="66" charset="0"/>
              </a:rPr>
              <a:t>)</a:t>
            </a:r>
            <a:r>
              <a:rPr lang="zh-CN" altLang="en-US" sz="1900" dirty="0">
                <a:latin typeface="Comic Sans MS" panose="030F0702030302020204" pitchFamily="66" charset="0"/>
              </a:rPr>
              <a:t>：用时钟信号来确定每个步骤</a:t>
            </a:r>
          </a:p>
          <a:p>
            <a:pPr lvl="2">
              <a:lnSpc>
                <a:spcPct val="105000"/>
              </a:lnSpc>
              <a:spcBef>
                <a:spcPts val="600"/>
              </a:spcBef>
              <a:defRPr/>
            </a:pPr>
            <a:r>
              <a:rPr lang="en-US" altLang="zh-CN" sz="1900" dirty="0">
                <a:latin typeface="Comic Sans MS" panose="030F0702030302020204" pitchFamily="66" charset="0"/>
              </a:rPr>
              <a:t> Asynchronous(</a:t>
            </a:r>
            <a:r>
              <a:rPr lang="zh-CN" altLang="en-US" sz="1900" dirty="0">
                <a:latin typeface="Comic Sans MS" panose="030F0702030302020204" pitchFamily="66" charset="0"/>
              </a:rPr>
              <a:t>异步</a:t>
            </a:r>
            <a:r>
              <a:rPr lang="en-US" altLang="zh-CN" sz="1900" dirty="0">
                <a:latin typeface="Comic Sans MS" panose="030F0702030302020204" pitchFamily="66" charset="0"/>
              </a:rPr>
              <a:t>)</a:t>
            </a:r>
            <a:r>
              <a:rPr lang="zh-CN" altLang="en-US" sz="1900" dirty="0">
                <a:latin typeface="Comic Sans MS" panose="030F0702030302020204" pitchFamily="66" charset="0"/>
              </a:rPr>
              <a:t>：用握手信号来定时，前一个信号结束就是下一个信号的开始</a:t>
            </a:r>
          </a:p>
          <a:p>
            <a:pPr lvl="2">
              <a:lnSpc>
                <a:spcPct val="105000"/>
              </a:lnSpc>
              <a:spcBef>
                <a:spcPts val="600"/>
              </a:spcBef>
              <a:defRPr/>
            </a:pPr>
            <a:r>
              <a:rPr lang="zh-CN" altLang="en-US" sz="1900" dirty="0">
                <a:latin typeface="Comic Sans MS" panose="030F0702030302020204" pitchFamily="66" charset="0"/>
              </a:rPr>
              <a:t> 半同步：结合使用时钟信号和握手信号来定时</a:t>
            </a:r>
          </a:p>
          <a:p>
            <a:pPr>
              <a:lnSpc>
                <a:spcPct val="105000"/>
              </a:lnSpc>
              <a:spcBef>
                <a:spcPts val="600"/>
              </a:spcBef>
              <a:defRPr/>
            </a:pPr>
            <a:r>
              <a:rPr lang="zh-CN" altLang="en-US" sz="1900" dirty="0">
                <a:solidFill>
                  <a:srgbClr val="C00000"/>
                </a:solidFill>
              </a:rPr>
              <a:t>总线传送方式</a:t>
            </a:r>
            <a:endParaRPr lang="en-US" altLang="zh-CN" sz="1900" dirty="0">
              <a:solidFill>
                <a:srgbClr val="C00000"/>
              </a:solidFill>
            </a:endParaRPr>
          </a:p>
          <a:p>
            <a:pPr marL="825500" lvl="1" indent="-342900">
              <a:lnSpc>
                <a:spcPct val="105000"/>
              </a:lnSpc>
              <a:spcBef>
                <a:spcPts val="600"/>
              </a:spcBef>
              <a:defRPr/>
            </a:pPr>
            <a:r>
              <a:rPr lang="zh-CN" altLang="en-US" sz="1900" dirty="0">
                <a:solidFill>
                  <a:srgbClr val="A50021"/>
                </a:solidFill>
                <a:latin typeface="Comic Sans MS" panose="030F0702030302020204" pitchFamily="66" charset="0"/>
              </a:rPr>
              <a:t>非突发传送</a:t>
            </a:r>
            <a:r>
              <a:rPr lang="zh-CN" altLang="en-US" sz="1900" dirty="0">
                <a:latin typeface="Comic Sans MS" panose="030F0702030302020204" pitchFamily="66" charset="0"/>
              </a:rPr>
              <a:t>：每个总线事务都传送地址，一个地址对应一次数据传送</a:t>
            </a:r>
            <a:endParaRPr lang="en-US" altLang="zh-CN" sz="1900" dirty="0">
              <a:latin typeface="Comic Sans MS" panose="030F0702030302020204" pitchFamily="66" charset="0"/>
            </a:endParaRPr>
          </a:p>
          <a:p>
            <a:pPr marL="825500" lvl="1" indent="-342900">
              <a:lnSpc>
                <a:spcPct val="105000"/>
              </a:lnSpc>
              <a:spcBef>
                <a:spcPts val="600"/>
              </a:spcBef>
              <a:defRPr/>
            </a:pPr>
            <a:r>
              <a:rPr lang="zh-CN" altLang="en-US" sz="1900" dirty="0">
                <a:solidFill>
                  <a:srgbClr val="A50021"/>
                </a:solidFill>
                <a:latin typeface="Comic Sans MS" panose="030F0702030302020204" pitchFamily="66" charset="0"/>
              </a:rPr>
              <a:t>突发传送</a:t>
            </a:r>
            <a:r>
              <a:rPr lang="zh-CN" altLang="en-US" sz="1900" dirty="0">
                <a:latin typeface="Comic Sans MS" panose="030F0702030302020204" pitchFamily="66" charset="0"/>
              </a:rPr>
              <a:t>：即为成块数据传送。突发传送总线事务中，先传送一个地址，后传送多次数据，后续数据的地址默认为前面地址自动增量</a:t>
            </a:r>
            <a:endParaRPr lang="en-US" altLang="zh-CN" sz="1700" dirty="0">
              <a:solidFill>
                <a:srgbClr val="663300"/>
              </a:solidFill>
              <a:latin typeface="Comic Sans MS" panose="030F0702030302020204" pitchFamily="66" charset="0"/>
              <a:ea typeface="黑体" panose="02010609060101010101" pitchFamily="49" charset="-122"/>
            </a:endParaRPr>
          </a:p>
        </p:txBody>
      </p:sp>
    </p:spTree>
    <p:extLst>
      <p:ext uri="{BB962C8B-B14F-4D97-AF65-F5344CB8AC3E}">
        <p14:creationId xmlns:p14="http://schemas.microsoft.com/office/powerpoint/2010/main" val="108181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linds(horizontal)">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blinds(horizontal)">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blinds(horizontal)">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blinds(horizontal)">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blinds(horizontal)">
                                      <p:cBhvr>
                                        <p:cTn id="37" dur="5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blinds(horizontal)">
                                      <p:cBhvr>
                                        <p:cTn id="42" dur="500"/>
                                        <p:tgtEl>
                                          <p:spTgt spid="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Effect transition="in" filter="blinds(horizontal)">
                                      <p:cBhvr>
                                        <p:cTn id="47" dur="500"/>
                                        <p:tgtEl>
                                          <p:spTgt spid="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9">
                                            <p:txEl>
                                              <p:pRg st="9" end="9"/>
                                            </p:txEl>
                                          </p:spTgt>
                                        </p:tgtEl>
                                        <p:attrNameLst>
                                          <p:attrName>style.visibility</p:attrName>
                                        </p:attrNameLst>
                                      </p:cBhvr>
                                      <p:to>
                                        <p:strVal val="visible"/>
                                      </p:to>
                                    </p:set>
                                    <p:animEffect transition="in" filter="blinds(horizontal)">
                                      <p:cBhvr>
                                        <p:cTn id="52" dur="500"/>
                                        <p:tgtEl>
                                          <p:spTgt spid="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9">
                                            <p:txEl>
                                              <p:pRg st="10" end="10"/>
                                            </p:txEl>
                                          </p:spTgt>
                                        </p:tgtEl>
                                        <p:attrNameLst>
                                          <p:attrName>style.visibility</p:attrName>
                                        </p:attrNameLst>
                                      </p:cBhvr>
                                      <p:to>
                                        <p:strVal val="visible"/>
                                      </p:to>
                                    </p:set>
                                    <p:animEffect transition="in" filter="blinds(horizontal)">
                                      <p:cBhvr>
                                        <p:cTn id="57"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 </a:t>
            </a:r>
            <a:r>
              <a:rPr lang="zh-CN" altLang="en-US" dirty="0"/>
              <a:t>外设与</a:t>
            </a:r>
            <a:r>
              <a:rPr lang="en-US" altLang="zh-CN" dirty="0"/>
              <a:t>CPU</a:t>
            </a:r>
            <a:r>
              <a:rPr lang="zh-CN" altLang="en-US" dirty="0"/>
              <a:t>、主存的互连</a:t>
            </a:r>
          </a:p>
        </p:txBody>
      </p:sp>
      <p:sp>
        <p:nvSpPr>
          <p:cNvPr id="3" name="内容占位符 2"/>
          <p:cNvSpPr>
            <a:spLocks noGrp="1"/>
          </p:cNvSpPr>
          <p:nvPr>
            <p:ph idx="1"/>
          </p:nvPr>
        </p:nvSpPr>
        <p:spPr/>
        <p:txBody>
          <a:bodyPr/>
          <a:lstStyle/>
          <a:p>
            <a:pPr marL="0" indent="0">
              <a:buNone/>
            </a:pPr>
            <a:r>
              <a:rPr lang="en-US" altLang="zh-CN" dirty="0"/>
              <a:t>8.4.1 </a:t>
            </a:r>
            <a:r>
              <a:rPr lang="zh-CN" altLang="en-US" dirty="0"/>
              <a:t>总线概述</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2411760" y="738876"/>
            <a:ext cx="6696744"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3. </a:t>
            </a:r>
            <a:r>
              <a:rPr lang="zh-CN" altLang="en-US" sz="2200" b="1" dirty="0">
                <a:solidFill>
                  <a:srgbClr val="063DE8"/>
                </a:solidFill>
                <a:latin typeface="微软雅黑" panose="020B0503020204020204" pitchFamily="34" charset="-122"/>
                <a:ea typeface="微软雅黑" panose="020B0503020204020204" pitchFamily="34" charset="-122"/>
              </a:rPr>
              <a:t>总线的性能指标</a:t>
            </a:r>
            <a:endParaRPr lang="zh-CN" altLang="en-US" sz="2200" b="1" dirty="0">
              <a:solidFill>
                <a:srgbClr val="FF0000"/>
              </a:solidFill>
              <a:latin typeface="微软雅黑" panose="020B0503020204020204" pitchFamily="34" charset="-122"/>
              <a:ea typeface="微软雅黑" panose="020B0503020204020204" pitchFamily="34" charset="-122"/>
            </a:endParaRPr>
          </a:p>
        </p:txBody>
      </p:sp>
      <p:sp>
        <p:nvSpPr>
          <p:cNvPr id="9" name="Rectangle 2"/>
          <p:cNvSpPr txBox="1">
            <a:spLocks noChangeArrowheads="1"/>
          </p:cNvSpPr>
          <p:nvPr/>
        </p:nvSpPr>
        <p:spPr bwMode="auto">
          <a:xfrm>
            <a:off x="129480" y="1213494"/>
            <a:ext cx="8763000" cy="50958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5000"/>
              </a:lnSpc>
              <a:spcBef>
                <a:spcPts val="600"/>
              </a:spcBef>
              <a:defRPr/>
            </a:pPr>
            <a:r>
              <a:rPr lang="zh-CN" altLang="en-US" sz="1900" dirty="0">
                <a:solidFill>
                  <a:srgbClr val="663300"/>
                </a:solidFill>
              </a:rPr>
              <a:t>总线负载能力</a:t>
            </a:r>
            <a:endParaRPr lang="en-US" altLang="zh-CN" sz="1900" dirty="0">
              <a:solidFill>
                <a:srgbClr val="663300"/>
              </a:solidFill>
            </a:endParaRPr>
          </a:p>
          <a:p>
            <a:pPr marL="825500" lvl="1" indent="-342900">
              <a:lnSpc>
                <a:spcPct val="105000"/>
              </a:lnSpc>
              <a:spcBef>
                <a:spcPts val="600"/>
              </a:spcBef>
              <a:defRPr/>
            </a:pPr>
            <a:r>
              <a:rPr lang="zh-CN" altLang="en-US" sz="1900" dirty="0">
                <a:solidFill>
                  <a:srgbClr val="0000CC"/>
                </a:solidFill>
                <a:latin typeface="Comic Sans MS" panose="030F0702030302020204" pitchFamily="66" charset="0"/>
              </a:rPr>
              <a:t>总线上所能挂接的遵循总线电气规范的总线设备的数目</a:t>
            </a:r>
            <a:endParaRPr lang="en-US" altLang="zh-CN" sz="1900" dirty="0">
              <a:solidFill>
                <a:srgbClr val="0000CC"/>
              </a:solidFill>
              <a:latin typeface="Comic Sans MS" panose="030F0702030302020204" pitchFamily="66" charset="0"/>
            </a:endParaRPr>
          </a:p>
          <a:p>
            <a:pPr marL="1225550" lvl="2" indent="-342900">
              <a:lnSpc>
                <a:spcPct val="105000"/>
              </a:lnSpc>
              <a:spcBef>
                <a:spcPts val="600"/>
              </a:spcBef>
              <a:defRPr/>
            </a:pPr>
            <a:r>
              <a:rPr lang="zh-CN" altLang="en-US" sz="1900" dirty="0">
                <a:solidFill>
                  <a:srgbClr val="0000CC"/>
                </a:solidFill>
                <a:latin typeface="Comic Sans MS" panose="030F0702030302020204" pitchFamily="66" charset="0"/>
              </a:rPr>
              <a:t>一般指总线上扩展槽的个数</a:t>
            </a:r>
            <a:endParaRPr lang="en-US" altLang="zh-CN" sz="1900" dirty="0">
              <a:solidFill>
                <a:srgbClr val="0000CC"/>
              </a:solidFill>
              <a:latin typeface="Comic Sans MS" panose="030F0702030302020204" pitchFamily="66" charset="0"/>
            </a:endParaRPr>
          </a:p>
        </p:txBody>
      </p:sp>
    </p:spTree>
    <p:extLst>
      <p:ext uri="{BB962C8B-B14F-4D97-AF65-F5344CB8AC3E}">
        <p14:creationId xmlns:p14="http://schemas.microsoft.com/office/powerpoint/2010/main" val="3449063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linds(horizontal)">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3</a:t>
            </a:r>
            <a:endParaRPr lang="zh-CN" altLang="en-US" dirty="0"/>
          </a:p>
        </p:txBody>
      </p:sp>
      <p:sp>
        <p:nvSpPr>
          <p:cNvPr id="3" name="内容占位符 2"/>
          <p:cNvSpPr>
            <a:spLocks noGrp="1"/>
          </p:cNvSpPr>
          <p:nvPr>
            <p:ph idx="1"/>
          </p:nvPr>
        </p:nvSpPr>
        <p:spPr/>
        <p:txBody>
          <a:bodyPr/>
          <a:lstStyle/>
          <a:p>
            <a:pPr marL="0" indent="0">
              <a:buNone/>
            </a:pPr>
            <a:r>
              <a:rPr lang="en-US" altLang="zh-CN" dirty="0"/>
              <a:t>4.</a:t>
            </a:r>
            <a:r>
              <a:rPr lang="zh-CN" altLang="en-US" dirty="0"/>
              <a:t>若某计算机有 </a:t>
            </a:r>
            <a:r>
              <a:rPr lang="en-US" altLang="zh-CN" dirty="0"/>
              <a:t>5 </a:t>
            </a:r>
            <a:r>
              <a:rPr lang="zh-CN" altLang="en-US" dirty="0"/>
              <a:t>级中断，中断响应优先级为 </a:t>
            </a:r>
            <a:r>
              <a:rPr lang="en-US" altLang="zh-CN" dirty="0"/>
              <a:t>1&gt;2&gt;3&gt;4&gt;5</a:t>
            </a:r>
            <a:r>
              <a:rPr lang="zh-CN" altLang="en-US" dirty="0"/>
              <a:t>，而中断处理优先级为 </a:t>
            </a:r>
            <a:r>
              <a:rPr lang="en-US" altLang="zh-CN" dirty="0"/>
              <a:t>1&gt;4&gt;5&gt;2&gt;3</a:t>
            </a:r>
            <a:r>
              <a:rPr lang="zh-CN" altLang="en-US" dirty="0"/>
              <a:t>。</a:t>
            </a:r>
          </a:p>
          <a:p>
            <a:pPr marL="0" indent="0">
              <a:buNone/>
            </a:pPr>
            <a:r>
              <a:rPr lang="zh-CN" altLang="en-US" dirty="0"/>
              <a:t>要求：</a:t>
            </a:r>
          </a:p>
          <a:p>
            <a:pPr marL="0" indent="0">
              <a:buNone/>
            </a:pPr>
            <a:r>
              <a:rPr lang="zh-CN" altLang="en-US" dirty="0"/>
              <a:t>① 设计各级中断处理程序的中断屏蔽位</a:t>
            </a:r>
            <a:r>
              <a:rPr lang="en-US" altLang="zh-CN" dirty="0"/>
              <a:t>(</a:t>
            </a:r>
            <a:r>
              <a:rPr lang="zh-CN" altLang="en-US" dirty="0"/>
              <a:t>令 </a:t>
            </a:r>
            <a:r>
              <a:rPr lang="en-US" altLang="zh-CN" dirty="0"/>
              <a:t>1 </a:t>
            </a:r>
            <a:r>
              <a:rPr lang="zh-CN" altLang="en-US" dirty="0"/>
              <a:t>为屏蔽，</a:t>
            </a:r>
            <a:r>
              <a:rPr lang="en-US" altLang="zh-CN" dirty="0"/>
              <a:t>0 </a:t>
            </a:r>
            <a:r>
              <a:rPr lang="zh-CN" altLang="en-US" dirty="0"/>
              <a:t>为开放</a:t>
            </a:r>
            <a:r>
              <a:rPr lang="en-US" altLang="zh-CN" dirty="0"/>
              <a:t>)</a:t>
            </a:r>
            <a:r>
              <a:rPr lang="zh-CN" altLang="en-US" dirty="0"/>
              <a:t>；</a:t>
            </a:r>
          </a:p>
          <a:p>
            <a:pPr marL="0" indent="0">
              <a:buNone/>
            </a:pPr>
            <a:r>
              <a:rPr lang="zh-CN" altLang="en-US" dirty="0"/>
              <a:t>② 若在运行主程序时，同时出现第 </a:t>
            </a:r>
            <a:r>
              <a:rPr lang="en-US" altLang="zh-CN" dirty="0"/>
              <a:t>4</a:t>
            </a:r>
            <a:r>
              <a:rPr lang="zh-CN" altLang="en-US" dirty="0"/>
              <a:t>、</a:t>
            </a:r>
            <a:r>
              <a:rPr lang="en-US" altLang="zh-CN" dirty="0"/>
              <a:t>2 </a:t>
            </a:r>
            <a:r>
              <a:rPr lang="zh-CN" altLang="en-US" dirty="0"/>
              <a:t>级中断请求，而在处理第 </a:t>
            </a:r>
            <a:r>
              <a:rPr lang="en-US" altLang="zh-CN" dirty="0"/>
              <a:t>2 </a:t>
            </a:r>
            <a:r>
              <a:rPr lang="zh-CN" altLang="en-US" dirty="0"/>
              <a:t>级中断过程中，又同时出现 </a:t>
            </a:r>
            <a:r>
              <a:rPr lang="en-US" altLang="zh-CN" dirty="0"/>
              <a:t>1</a:t>
            </a:r>
            <a:r>
              <a:rPr lang="zh-CN" altLang="en-US" dirty="0"/>
              <a:t>、</a:t>
            </a:r>
            <a:r>
              <a:rPr lang="en-US" altLang="zh-CN" dirty="0"/>
              <a:t>5</a:t>
            </a:r>
            <a:r>
              <a:rPr lang="zh-CN" altLang="en-US" dirty="0"/>
              <a:t>、</a:t>
            </a:r>
            <a:r>
              <a:rPr lang="en-US" altLang="zh-CN" dirty="0"/>
              <a:t>3 </a:t>
            </a:r>
            <a:r>
              <a:rPr lang="zh-CN" altLang="en-US" dirty="0"/>
              <a:t>级中断请求，试画出此程序运行过程示意图。</a:t>
            </a: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Tree>
    <p:extLst>
      <p:ext uri="{BB962C8B-B14F-4D97-AF65-F5344CB8AC3E}">
        <p14:creationId xmlns:p14="http://schemas.microsoft.com/office/powerpoint/2010/main" val="38827443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 </a:t>
            </a:r>
            <a:r>
              <a:rPr lang="zh-CN" altLang="en-US" dirty="0"/>
              <a:t>外设与</a:t>
            </a:r>
            <a:r>
              <a:rPr lang="en-US" altLang="zh-CN" dirty="0"/>
              <a:t>CPU</a:t>
            </a:r>
            <a:r>
              <a:rPr lang="zh-CN" altLang="en-US" dirty="0"/>
              <a:t>、主存的互连</a:t>
            </a:r>
          </a:p>
        </p:txBody>
      </p:sp>
      <p:sp>
        <p:nvSpPr>
          <p:cNvPr id="3" name="内容占位符 2"/>
          <p:cNvSpPr>
            <a:spLocks noGrp="1"/>
          </p:cNvSpPr>
          <p:nvPr>
            <p:ph idx="1"/>
          </p:nvPr>
        </p:nvSpPr>
        <p:spPr/>
        <p:txBody>
          <a:bodyPr/>
          <a:lstStyle/>
          <a:p>
            <a:pPr marL="0" indent="0">
              <a:buNone/>
            </a:pPr>
            <a:r>
              <a:rPr lang="en-US" altLang="zh-CN" dirty="0"/>
              <a:t>8.4.2 </a:t>
            </a:r>
            <a:r>
              <a:rPr lang="zh-CN" altLang="en-US" dirty="0"/>
              <a:t>基于总线的互连结构</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grpSp>
        <p:nvGrpSpPr>
          <p:cNvPr id="10" name="Group 3"/>
          <p:cNvGrpSpPr>
            <a:grpSpLocks/>
          </p:cNvGrpSpPr>
          <p:nvPr/>
        </p:nvGrpSpPr>
        <p:grpSpPr bwMode="auto">
          <a:xfrm>
            <a:off x="341313" y="1556792"/>
            <a:ext cx="4357687" cy="2322512"/>
            <a:chOff x="551" y="718"/>
            <a:chExt cx="1798" cy="1097"/>
          </a:xfrm>
        </p:grpSpPr>
        <p:sp>
          <p:nvSpPr>
            <p:cNvPr id="11" name="AutoShape 4"/>
            <p:cNvSpPr>
              <a:spLocks noChangeArrowheads="1"/>
            </p:cNvSpPr>
            <p:nvPr/>
          </p:nvSpPr>
          <p:spPr bwMode="auto">
            <a:xfrm>
              <a:off x="1490" y="1514"/>
              <a:ext cx="717" cy="263"/>
            </a:xfrm>
            <a:prstGeom prst="leftRightArrow">
              <a:avLst>
                <a:gd name="adj1" fmla="val 50000"/>
                <a:gd name="adj2" fmla="val 54525"/>
              </a:avLst>
            </a:prstGeom>
            <a:solidFill>
              <a:srgbClr val="FED6D7"/>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 name="Rectangle 5"/>
            <p:cNvSpPr>
              <a:spLocks noChangeArrowheads="1"/>
            </p:cNvSpPr>
            <p:nvPr/>
          </p:nvSpPr>
          <p:spPr bwMode="auto">
            <a:xfrm>
              <a:off x="1003" y="874"/>
              <a:ext cx="338" cy="7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 name="Rectangle 6"/>
            <p:cNvSpPr>
              <a:spLocks noChangeArrowheads="1"/>
            </p:cNvSpPr>
            <p:nvPr/>
          </p:nvSpPr>
          <p:spPr bwMode="auto">
            <a:xfrm>
              <a:off x="1003" y="949"/>
              <a:ext cx="338" cy="76"/>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4" name="Rectangle 7"/>
            <p:cNvSpPr>
              <a:spLocks noChangeArrowheads="1"/>
            </p:cNvSpPr>
            <p:nvPr/>
          </p:nvSpPr>
          <p:spPr bwMode="auto">
            <a:xfrm>
              <a:off x="1003" y="1025"/>
              <a:ext cx="338" cy="7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 name="Rectangle 8"/>
            <p:cNvSpPr>
              <a:spLocks noChangeArrowheads="1"/>
            </p:cNvSpPr>
            <p:nvPr/>
          </p:nvSpPr>
          <p:spPr bwMode="auto">
            <a:xfrm>
              <a:off x="1003" y="1100"/>
              <a:ext cx="338" cy="7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90000"/>
                </a:lnSpc>
                <a:spcBef>
                  <a:spcPts val="0"/>
                </a:spcBef>
                <a:spcAft>
                  <a:spcPts val="0"/>
                </a:spcAft>
                <a:buClrTx/>
                <a:buSzTx/>
                <a:buFontTx/>
                <a:buNone/>
                <a:tabLst/>
                <a:defRPr/>
              </a:pPr>
              <a:r>
                <a:rPr kumimoji="0" lang="en-US" altLang="zh-CN" sz="1400" b="1" i="0" u="none" strike="noStrike" kern="0" cap="none" spc="0" normalizeH="0" baseline="0" noProof="0">
                  <a:ln>
                    <a:noFill/>
                  </a:ln>
                  <a:solidFill>
                    <a:srgbClr val="000000"/>
                  </a:solidFill>
                  <a:effectLst/>
                  <a:uLnTx/>
                  <a:uFillTx/>
                  <a:latin typeface="Helvetica" panose="020B0604020202020204" pitchFamily="34" charset="0"/>
                  <a:ea typeface="宋体" panose="02010600030101010101" pitchFamily="2" charset="-122"/>
                </a:rPr>
                <a:t>y</a:t>
              </a:r>
              <a:endParaRPr kumimoji="0" lang="en-US" altLang="zh-CN" sz="1000" b="1" i="0" u="none" strike="noStrike" kern="0" cap="none" spc="0" normalizeH="0" baseline="0" noProof="0">
                <a:ln>
                  <a:noFill/>
                </a:ln>
                <a:solidFill>
                  <a:srgbClr val="000000"/>
                </a:solidFill>
                <a:effectLst/>
                <a:uLnTx/>
                <a:uFillTx/>
                <a:latin typeface="Helvetica" panose="020B0604020202020204" pitchFamily="34" charset="0"/>
                <a:ea typeface="宋体" panose="02010600030101010101" pitchFamily="2" charset="-122"/>
              </a:endParaRPr>
            </a:p>
          </p:txBody>
        </p:sp>
        <p:sp>
          <p:nvSpPr>
            <p:cNvPr id="16" name="Rectangle 9"/>
            <p:cNvSpPr>
              <a:spLocks noChangeArrowheads="1"/>
            </p:cNvSpPr>
            <p:nvPr/>
          </p:nvSpPr>
          <p:spPr bwMode="auto">
            <a:xfrm>
              <a:off x="1003" y="1175"/>
              <a:ext cx="338" cy="7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 name="AutoShape 10"/>
            <p:cNvSpPr>
              <a:spLocks noChangeArrowheads="1"/>
            </p:cNvSpPr>
            <p:nvPr/>
          </p:nvSpPr>
          <p:spPr bwMode="auto">
            <a:xfrm>
              <a:off x="1385" y="874"/>
              <a:ext cx="220" cy="188"/>
            </a:xfrm>
            <a:prstGeom prst="rightArrow">
              <a:avLst>
                <a:gd name="adj1" fmla="val 50000"/>
                <a:gd name="adj2" fmla="val 29255"/>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8" name="AutoShape 11"/>
            <p:cNvSpPr>
              <a:spLocks noChangeArrowheads="1"/>
            </p:cNvSpPr>
            <p:nvPr/>
          </p:nvSpPr>
          <p:spPr bwMode="auto">
            <a:xfrm flipH="1">
              <a:off x="1341" y="1062"/>
              <a:ext cx="220" cy="188"/>
            </a:xfrm>
            <a:prstGeom prst="rightArrow">
              <a:avLst>
                <a:gd name="adj1" fmla="val 50000"/>
                <a:gd name="adj2" fmla="val 29255"/>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9" name="Rectangle 12"/>
            <p:cNvSpPr>
              <a:spLocks noChangeArrowheads="1"/>
            </p:cNvSpPr>
            <p:nvPr/>
          </p:nvSpPr>
          <p:spPr bwMode="auto">
            <a:xfrm>
              <a:off x="1605" y="799"/>
              <a:ext cx="263" cy="527"/>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a:ln>
                    <a:noFill/>
                  </a:ln>
                  <a:solidFill>
                    <a:srgbClr val="000000"/>
                  </a:solidFill>
                  <a:effectLst/>
                  <a:uLnTx/>
                  <a:uFillTx/>
                  <a:latin typeface="Helvetica" panose="020B0604020202020204" pitchFamily="34" charset="0"/>
                  <a:ea typeface="宋体" panose="02010600030101010101" pitchFamily="2" charset="-122"/>
                </a:rPr>
                <a:t>ALU</a:t>
              </a:r>
            </a:p>
          </p:txBody>
        </p:sp>
        <p:sp>
          <p:nvSpPr>
            <p:cNvPr id="20" name="Text Box 13"/>
            <p:cNvSpPr txBox="1">
              <a:spLocks noChangeArrowheads="1"/>
            </p:cNvSpPr>
            <p:nvPr/>
          </p:nvSpPr>
          <p:spPr bwMode="auto">
            <a:xfrm>
              <a:off x="964" y="718"/>
              <a:ext cx="434" cy="1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700" b="1" i="0" u="none" strike="noStrike" kern="0" cap="none" spc="0" normalizeH="0" baseline="0" noProof="0">
                  <a:ln>
                    <a:noFill/>
                  </a:ln>
                  <a:solidFill>
                    <a:srgbClr val="000000"/>
                  </a:solidFill>
                  <a:effectLst/>
                  <a:uLnTx/>
                  <a:uFillTx/>
                  <a:latin typeface="Helvetica" panose="020B0604020202020204" pitchFamily="34" charset="0"/>
                  <a:ea typeface="宋体" panose="02010600030101010101" pitchFamily="2" charset="-122"/>
                </a:rPr>
                <a:t>寄存器组</a:t>
              </a:r>
            </a:p>
          </p:txBody>
        </p:sp>
        <p:sp>
          <p:nvSpPr>
            <p:cNvPr id="21" name="AutoShape 14"/>
            <p:cNvSpPr>
              <a:spLocks noChangeArrowheads="1"/>
            </p:cNvSpPr>
            <p:nvPr/>
          </p:nvSpPr>
          <p:spPr bwMode="auto">
            <a:xfrm>
              <a:off x="1040" y="1281"/>
              <a:ext cx="301" cy="226"/>
            </a:xfrm>
            <a:prstGeom prst="upDownArrow">
              <a:avLst>
                <a:gd name="adj1" fmla="val 50000"/>
                <a:gd name="adj2" fmla="val 20000"/>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2" name="Rectangle 15"/>
            <p:cNvSpPr>
              <a:spLocks noChangeArrowheads="1"/>
            </p:cNvSpPr>
            <p:nvPr/>
          </p:nvSpPr>
          <p:spPr bwMode="auto">
            <a:xfrm>
              <a:off x="551" y="1530"/>
              <a:ext cx="925" cy="285"/>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a:ln>
                    <a:noFill/>
                  </a:ln>
                  <a:solidFill>
                    <a:srgbClr val="000000"/>
                  </a:solidFill>
                  <a:effectLst/>
                  <a:uLnTx/>
                  <a:uFillTx/>
                  <a:latin typeface="Helvetica" panose="020B0604020202020204" pitchFamily="34" charset="0"/>
                  <a:ea typeface="宋体" panose="02010600030101010101" pitchFamily="2" charset="-122"/>
                </a:rPr>
                <a:t>CPU</a:t>
              </a:r>
              <a:r>
                <a:rPr kumimoji="0" lang="zh-CN" altLang="en-US" sz="1700" b="1" i="0" u="none" strike="noStrike" kern="0" cap="none" spc="0" normalizeH="0" baseline="0" noProof="0">
                  <a:ln>
                    <a:noFill/>
                  </a:ln>
                  <a:solidFill>
                    <a:srgbClr val="000000"/>
                  </a:solidFill>
                  <a:effectLst/>
                  <a:uLnTx/>
                  <a:uFillTx/>
                  <a:latin typeface="Helvetica" panose="020B0604020202020204" pitchFamily="34" charset="0"/>
                  <a:ea typeface="宋体" panose="02010600030101010101" pitchFamily="2" charset="-122"/>
                </a:rPr>
                <a:t>总线接口</a:t>
              </a:r>
            </a:p>
          </p:txBody>
        </p:sp>
        <p:sp>
          <p:nvSpPr>
            <p:cNvPr id="23" name="Text Box 16"/>
            <p:cNvSpPr txBox="1">
              <a:spLocks noChangeArrowheads="1"/>
            </p:cNvSpPr>
            <p:nvPr/>
          </p:nvSpPr>
          <p:spPr bwMode="auto">
            <a:xfrm>
              <a:off x="800" y="1068"/>
              <a:ext cx="249" cy="1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rPr>
                <a:t>R6</a:t>
              </a:r>
              <a:endParaRPr kumimoji="0" lang="zh-CN" altLang="en-US" sz="1700" b="1" i="0" u="none" strike="noStrike" kern="0" cap="none" spc="0" normalizeH="0" baseline="0" noProof="0">
                <a:ln>
                  <a:noFill/>
                </a:ln>
                <a:solidFill>
                  <a:srgbClr val="000000"/>
                </a:solidFill>
                <a:effectLst/>
                <a:uLnTx/>
                <a:uFillTx/>
                <a:latin typeface="Helvetica" panose="020B0604020202020204" pitchFamily="34" charset="0"/>
                <a:ea typeface="宋体" panose="02010600030101010101" pitchFamily="2" charset="-122"/>
              </a:endParaRPr>
            </a:p>
          </p:txBody>
        </p:sp>
        <p:sp>
          <p:nvSpPr>
            <p:cNvPr id="24" name="Text Box 17"/>
            <p:cNvSpPr txBox="1">
              <a:spLocks noChangeArrowheads="1"/>
            </p:cNvSpPr>
            <p:nvPr/>
          </p:nvSpPr>
          <p:spPr bwMode="auto">
            <a:xfrm>
              <a:off x="1512" y="1566"/>
              <a:ext cx="837" cy="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1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CPU(</a:t>
              </a:r>
              <a:r>
                <a:rPr kumimoji="1" lang="zh-CN" altLang="en-US" sz="1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前端</a:t>
              </a:r>
              <a:r>
                <a:rPr kumimoji="1" lang="en-US" altLang="zh-CN" sz="1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t>
              </a:r>
              <a:r>
                <a:rPr kumimoji="1" lang="zh-CN" altLang="en-US" sz="1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总线</a:t>
              </a:r>
            </a:p>
          </p:txBody>
        </p:sp>
      </p:grpSp>
      <p:grpSp>
        <p:nvGrpSpPr>
          <p:cNvPr id="25" name="Group 18"/>
          <p:cNvGrpSpPr>
            <a:grpSpLocks/>
          </p:cNvGrpSpPr>
          <p:nvPr/>
        </p:nvGrpSpPr>
        <p:grpSpPr bwMode="auto">
          <a:xfrm>
            <a:off x="444500" y="3818979"/>
            <a:ext cx="7975600" cy="1614488"/>
            <a:chOff x="423" y="1835"/>
            <a:chExt cx="3594" cy="768"/>
          </a:xfrm>
        </p:grpSpPr>
        <p:sp>
          <p:nvSpPr>
            <p:cNvPr id="26" name="AutoShape 19"/>
            <p:cNvSpPr>
              <a:spLocks noChangeArrowheads="1"/>
            </p:cNvSpPr>
            <p:nvPr/>
          </p:nvSpPr>
          <p:spPr bwMode="auto">
            <a:xfrm>
              <a:off x="2305" y="1835"/>
              <a:ext cx="244" cy="339"/>
            </a:xfrm>
            <a:prstGeom prst="upArrow">
              <a:avLst>
                <a:gd name="adj1" fmla="val 36667"/>
                <a:gd name="adj2" fmla="val 45025"/>
              </a:avLst>
            </a:prstGeom>
            <a:solidFill>
              <a:srgbClr val="00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 name="AutoShape 20"/>
            <p:cNvSpPr>
              <a:spLocks noChangeArrowheads="1"/>
            </p:cNvSpPr>
            <p:nvPr/>
          </p:nvSpPr>
          <p:spPr bwMode="auto">
            <a:xfrm flipV="1">
              <a:off x="2850" y="2199"/>
              <a:ext cx="245" cy="339"/>
            </a:xfrm>
            <a:prstGeom prst="upArrow">
              <a:avLst>
                <a:gd name="adj1" fmla="val 36667"/>
                <a:gd name="adj2" fmla="val 44841"/>
              </a:avLst>
            </a:prstGeom>
            <a:solidFill>
              <a:srgbClr val="00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 name="AutoShape 21"/>
            <p:cNvSpPr>
              <a:spLocks noChangeArrowheads="1"/>
            </p:cNvSpPr>
            <p:nvPr/>
          </p:nvSpPr>
          <p:spPr bwMode="auto">
            <a:xfrm flipV="1">
              <a:off x="1699" y="2199"/>
              <a:ext cx="245" cy="339"/>
            </a:xfrm>
            <a:prstGeom prst="upArrow">
              <a:avLst>
                <a:gd name="adj1" fmla="val 36667"/>
                <a:gd name="adj2" fmla="val 44841"/>
              </a:avLst>
            </a:prstGeom>
            <a:solidFill>
              <a:srgbClr val="00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9" name="AutoShape 22"/>
            <p:cNvSpPr>
              <a:spLocks noChangeArrowheads="1"/>
            </p:cNvSpPr>
            <p:nvPr/>
          </p:nvSpPr>
          <p:spPr bwMode="auto">
            <a:xfrm flipV="1">
              <a:off x="871" y="2199"/>
              <a:ext cx="245" cy="339"/>
            </a:xfrm>
            <a:prstGeom prst="upArrow">
              <a:avLst>
                <a:gd name="adj1" fmla="val 36667"/>
                <a:gd name="adj2" fmla="val 44841"/>
              </a:avLst>
            </a:prstGeom>
            <a:solidFill>
              <a:srgbClr val="00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 name="AutoShape 23"/>
            <p:cNvSpPr>
              <a:spLocks noChangeArrowheads="1"/>
            </p:cNvSpPr>
            <p:nvPr/>
          </p:nvSpPr>
          <p:spPr bwMode="auto">
            <a:xfrm>
              <a:off x="423" y="2063"/>
              <a:ext cx="3594" cy="266"/>
            </a:xfrm>
            <a:prstGeom prst="leftRightArrow">
              <a:avLst>
                <a:gd name="adj1" fmla="val 48611"/>
                <a:gd name="adj2" fmla="val 69808"/>
              </a:avLst>
            </a:prstGeom>
            <a:solidFill>
              <a:srgbClr val="00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 name="Rectangle 24"/>
            <p:cNvSpPr>
              <a:spLocks noChangeArrowheads="1"/>
            </p:cNvSpPr>
            <p:nvPr/>
          </p:nvSpPr>
          <p:spPr bwMode="auto">
            <a:xfrm>
              <a:off x="955" y="2176"/>
              <a:ext cx="82" cy="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2" name="Rectangle 25"/>
            <p:cNvSpPr>
              <a:spLocks noChangeArrowheads="1"/>
            </p:cNvSpPr>
            <p:nvPr/>
          </p:nvSpPr>
          <p:spPr bwMode="auto">
            <a:xfrm>
              <a:off x="1783" y="2171"/>
              <a:ext cx="82" cy="76"/>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3" name="Rectangle 26"/>
            <p:cNvSpPr>
              <a:spLocks noChangeArrowheads="1"/>
            </p:cNvSpPr>
            <p:nvPr/>
          </p:nvSpPr>
          <p:spPr bwMode="auto">
            <a:xfrm>
              <a:off x="2935" y="2167"/>
              <a:ext cx="80" cy="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4" name="Text Box 27"/>
            <p:cNvSpPr txBox="1">
              <a:spLocks noChangeArrowheads="1"/>
            </p:cNvSpPr>
            <p:nvPr/>
          </p:nvSpPr>
          <p:spPr bwMode="auto">
            <a:xfrm>
              <a:off x="1403" y="2116"/>
              <a:ext cx="435" cy="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a:ln>
                    <a:noFill/>
                  </a:ln>
                  <a:solidFill>
                    <a:srgbClr val="000000"/>
                  </a:solidFill>
                  <a:effectLst/>
                  <a:uLnTx/>
                  <a:uFillTx/>
                  <a:latin typeface="Helvetica" panose="020B0604020202020204" pitchFamily="34" charset="0"/>
                  <a:ea typeface="宋体" panose="02010600030101010101" pitchFamily="2" charset="-122"/>
                </a:rPr>
                <a:t>I/O </a:t>
              </a:r>
              <a:r>
                <a:rPr kumimoji="0" lang="zh-CN" altLang="en-US" sz="1700" b="1" i="0" u="none" strike="noStrike" kern="0" cap="none" spc="0" normalizeH="0" baseline="0" noProof="0">
                  <a:ln>
                    <a:noFill/>
                  </a:ln>
                  <a:solidFill>
                    <a:srgbClr val="000000"/>
                  </a:solidFill>
                  <a:effectLst/>
                  <a:uLnTx/>
                  <a:uFillTx/>
                  <a:latin typeface="Helvetica" panose="020B0604020202020204" pitchFamily="34" charset="0"/>
                  <a:ea typeface="宋体" panose="02010600030101010101" pitchFamily="2" charset="-122"/>
                </a:rPr>
                <a:t>总线</a:t>
              </a:r>
            </a:p>
          </p:txBody>
        </p:sp>
        <p:sp>
          <p:nvSpPr>
            <p:cNvPr id="35" name="Rectangle 28"/>
            <p:cNvSpPr>
              <a:spLocks noChangeArrowheads="1"/>
            </p:cNvSpPr>
            <p:nvPr/>
          </p:nvSpPr>
          <p:spPr bwMode="auto">
            <a:xfrm>
              <a:off x="2387" y="2136"/>
              <a:ext cx="80" cy="75"/>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6" name="Rectangle 29"/>
            <p:cNvSpPr>
              <a:spLocks noChangeArrowheads="1"/>
            </p:cNvSpPr>
            <p:nvPr/>
          </p:nvSpPr>
          <p:spPr bwMode="auto">
            <a:xfrm>
              <a:off x="3321" y="2098"/>
              <a:ext cx="63" cy="2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7" name="Rectangle 30"/>
            <p:cNvSpPr>
              <a:spLocks noChangeArrowheads="1"/>
            </p:cNvSpPr>
            <p:nvPr/>
          </p:nvSpPr>
          <p:spPr bwMode="auto">
            <a:xfrm>
              <a:off x="3471" y="2098"/>
              <a:ext cx="63" cy="2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8" name="Rectangle 31"/>
            <p:cNvSpPr>
              <a:spLocks noChangeArrowheads="1"/>
            </p:cNvSpPr>
            <p:nvPr/>
          </p:nvSpPr>
          <p:spPr bwMode="auto">
            <a:xfrm>
              <a:off x="3622" y="2098"/>
              <a:ext cx="63" cy="201"/>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9" name="Text Box 32"/>
            <p:cNvSpPr txBox="1">
              <a:spLocks noChangeArrowheads="1"/>
            </p:cNvSpPr>
            <p:nvPr/>
          </p:nvSpPr>
          <p:spPr bwMode="auto">
            <a:xfrm>
              <a:off x="3326" y="2314"/>
              <a:ext cx="572"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700" b="1" i="0" u="none" strike="noStrike" kern="0" cap="none" spc="0" normalizeH="0" baseline="0" noProof="0">
                  <a:ln>
                    <a:noFill/>
                  </a:ln>
                  <a:solidFill>
                    <a:srgbClr val="000000"/>
                  </a:solidFill>
                  <a:effectLst/>
                  <a:uLnTx/>
                  <a:uFillTx/>
                  <a:latin typeface="Helvetica" panose="020B0604020202020204" pitchFamily="34" charset="0"/>
                  <a:ea typeface="宋体" panose="02010600030101010101" pitchFamily="2" charset="-122"/>
                </a:rPr>
                <a:t>主板扩展槽</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a:ln>
                    <a:noFill/>
                  </a:ln>
                  <a:solidFill>
                    <a:srgbClr val="000000"/>
                  </a:solidFill>
                  <a:effectLst/>
                  <a:uLnTx/>
                  <a:uFillTx/>
                  <a:latin typeface="Helvetica" panose="020B0604020202020204" pitchFamily="34" charset="0"/>
                  <a:ea typeface="宋体" panose="02010600030101010101" pitchFamily="2" charset="-122"/>
                </a:rPr>
                <a:t>PCI</a:t>
              </a:r>
              <a:r>
                <a:rPr kumimoji="0" lang="zh-CN" altLang="en-US" sz="1700" b="1" i="0" u="none" strike="noStrike" kern="0" cap="none" spc="0" normalizeH="0" baseline="0" noProof="0">
                  <a:ln>
                    <a:noFill/>
                  </a:ln>
                  <a:solidFill>
                    <a:srgbClr val="000000"/>
                  </a:solidFill>
                  <a:effectLst/>
                  <a:uLnTx/>
                  <a:uFillTx/>
                  <a:latin typeface="Helvetica" panose="020B0604020202020204" pitchFamily="34" charset="0"/>
                  <a:ea typeface="宋体" panose="02010600030101010101" pitchFamily="2" charset="-122"/>
                </a:rPr>
                <a:t>接口</a:t>
              </a:r>
            </a:p>
          </p:txBody>
        </p:sp>
        <p:sp>
          <p:nvSpPr>
            <p:cNvPr id="40" name="Rectangle 33"/>
            <p:cNvSpPr>
              <a:spLocks noChangeArrowheads="1"/>
            </p:cNvSpPr>
            <p:nvPr/>
          </p:nvSpPr>
          <p:spPr bwMode="auto">
            <a:xfrm>
              <a:off x="2205" y="2050"/>
              <a:ext cx="449" cy="285"/>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700" b="1" i="0" u="none" strike="noStrike" kern="0" cap="none" spc="0" normalizeH="0" baseline="0" noProof="0">
                <a:ln>
                  <a:noFill/>
                </a:ln>
                <a:solidFill>
                  <a:srgbClr val="000000"/>
                </a:solidFill>
                <a:effectLst/>
                <a:uLnTx/>
                <a:uFillTx/>
                <a:latin typeface="Helvetica" panose="020B0604020202020204" pitchFamily="34" charset="0"/>
                <a:ea typeface="宋体" panose="02010600030101010101" pitchFamily="2" charset="-122"/>
              </a:endParaRPr>
            </a:p>
          </p:txBody>
        </p:sp>
        <p:sp>
          <p:nvSpPr>
            <p:cNvPr id="41" name="Text Box 34"/>
            <p:cNvSpPr txBox="1">
              <a:spLocks noChangeArrowheads="1"/>
            </p:cNvSpPr>
            <p:nvPr/>
          </p:nvSpPr>
          <p:spPr bwMode="auto">
            <a:xfrm>
              <a:off x="2195" y="2090"/>
              <a:ext cx="474" cy="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700" b="1" i="0" u="none" strike="noStrike" kern="0" cap="none" spc="0" normalizeH="0" baseline="0" noProof="0">
                  <a:ln>
                    <a:noFill/>
                  </a:ln>
                  <a:solidFill>
                    <a:srgbClr val="000000"/>
                  </a:solidFill>
                  <a:effectLst/>
                  <a:uLnTx/>
                  <a:uFillTx/>
                  <a:latin typeface="Helvetica" panose="020B0604020202020204" pitchFamily="34" charset="0"/>
                  <a:ea typeface="宋体" panose="02010600030101010101" pitchFamily="2" charset="-122"/>
                </a:rPr>
                <a:t>南桥芯片</a:t>
              </a:r>
            </a:p>
          </p:txBody>
        </p:sp>
        <p:sp>
          <p:nvSpPr>
            <p:cNvPr id="42" name="Text Box 35"/>
            <p:cNvSpPr txBox="1">
              <a:spLocks noChangeArrowheads="1"/>
            </p:cNvSpPr>
            <p:nvPr/>
          </p:nvSpPr>
          <p:spPr bwMode="auto">
            <a:xfrm>
              <a:off x="2826" y="2116"/>
              <a:ext cx="435" cy="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a:ln>
                    <a:noFill/>
                  </a:ln>
                  <a:solidFill>
                    <a:srgbClr val="000000"/>
                  </a:solidFill>
                  <a:effectLst/>
                  <a:uLnTx/>
                  <a:uFillTx/>
                  <a:latin typeface="Helvetica" panose="020B0604020202020204" pitchFamily="34" charset="0"/>
                  <a:ea typeface="宋体" panose="02010600030101010101" pitchFamily="2" charset="-122"/>
                </a:rPr>
                <a:t>I/O </a:t>
              </a:r>
              <a:r>
                <a:rPr kumimoji="0" lang="zh-CN" altLang="en-US" sz="1700" b="1" i="0" u="none" strike="noStrike" kern="0" cap="none" spc="0" normalizeH="0" baseline="0" noProof="0">
                  <a:ln>
                    <a:noFill/>
                  </a:ln>
                  <a:solidFill>
                    <a:srgbClr val="000000"/>
                  </a:solidFill>
                  <a:effectLst/>
                  <a:uLnTx/>
                  <a:uFillTx/>
                  <a:latin typeface="Helvetica" panose="020B0604020202020204" pitchFamily="34" charset="0"/>
                  <a:ea typeface="宋体" panose="02010600030101010101" pitchFamily="2" charset="-122"/>
                </a:rPr>
                <a:t>总线</a:t>
              </a:r>
            </a:p>
          </p:txBody>
        </p:sp>
      </p:grpSp>
      <p:grpSp>
        <p:nvGrpSpPr>
          <p:cNvPr id="43" name="Group 36"/>
          <p:cNvGrpSpPr>
            <a:grpSpLocks/>
          </p:cNvGrpSpPr>
          <p:nvPr/>
        </p:nvGrpSpPr>
        <p:grpSpPr bwMode="auto">
          <a:xfrm>
            <a:off x="1071563" y="5304879"/>
            <a:ext cx="7554912" cy="1081088"/>
            <a:chOff x="619" y="2547"/>
            <a:chExt cx="3396" cy="534"/>
          </a:xfrm>
        </p:grpSpPr>
        <p:sp>
          <p:nvSpPr>
            <p:cNvPr id="44" name="Rectangle 37"/>
            <p:cNvSpPr>
              <a:spLocks noChangeArrowheads="1"/>
            </p:cNvSpPr>
            <p:nvPr/>
          </p:nvSpPr>
          <p:spPr bwMode="auto">
            <a:xfrm>
              <a:off x="2684" y="2547"/>
              <a:ext cx="557" cy="257"/>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700" b="1" i="0" u="none" strike="noStrike" kern="0" cap="none" spc="0" normalizeH="0" baseline="0" noProof="0">
                  <a:ln>
                    <a:noFill/>
                  </a:ln>
                  <a:solidFill>
                    <a:srgbClr val="000000"/>
                  </a:solidFill>
                  <a:effectLst/>
                  <a:uLnTx/>
                  <a:uFillTx/>
                  <a:latin typeface="Helvetica" panose="020B0604020202020204" pitchFamily="34" charset="0"/>
                  <a:ea typeface="宋体" panose="02010600030101010101" pitchFamily="2" charset="-122"/>
                </a:rPr>
                <a:t>磁盘控制器</a:t>
              </a:r>
            </a:p>
          </p:txBody>
        </p:sp>
        <p:sp>
          <p:nvSpPr>
            <p:cNvPr id="45" name="Rectangle 38"/>
            <p:cNvSpPr>
              <a:spLocks noChangeArrowheads="1"/>
            </p:cNvSpPr>
            <p:nvPr/>
          </p:nvSpPr>
          <p:spPr bwMode="auto">
            <a:xfrm>
              <a:off x="1492" y="2547"/>
              <a:ext cx="640" cy="257"/>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Helvetica" panose="020B0604020202020204" pitchFamily="34" charset="0"/>
                  <a:ea typeface="宋体" panose="02010600030101010101" pitchFamily="2" charset="-122"/>
                </a:rPr>
                <a:t>以太网卡</a:t>
              </a:r>
            </a:p>
          </p:txBody>
        </p:sp>
        <p:sp>
          <p:nvSpPr>
            <p:cNvPr id="46" name="Rectangle 39"/>
            <p:cNvSpPr>
              <a:spLocks noChangeArrowheads="1"/>
            </p:cNvSpPr>
            <p:nvPr/>
          </p:nvSpPr>
          <p:spPr bwMode="auto">
            <a:xfrm>
              <a:off x="658" y="2547"/>
              <a:ext cx="652" cy="26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a:ln>
                    <a:noFill/>
                  </a:ln>
                  <a:solidFill>
                    <a:srgbClr val="000000"/>
                  </a:solidFill>
                  <a:effectLst/>
                  <a:uLnTx/>
                  <a:uFillTx/>
                  <a:latin typeface="Helvetica" panose="020B0604020202020204" pitchFamily="34" charset="0"/>
                  <a:ea typeface="宋体" panose="02010600030101010101" pitchFamily="2" charset="-122"/>
                </a:rPr>
                <a:t>USB</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700" b="1" i="0" u="none" strike="noStrike" kern="0" cap="none" spc="0" normalizeH="0" baseline="0" noProof="0">
                  <a:ln>
                    <a:noFill/>
                  </a:ln>
                  <a:solidFill>
                    <a:srgbClr val="000000"/>
                  </a:solidFill>
                  <a:effectLst/>
                  <a:uLnTx/>
                  <a:uFillTx/>
                  <a:latin typeface="Helvetica" panose="020B0604020202020204" pitchFamily="34" charset="0"/>
                  <a:ea typeface="宋体" panose="02010600030101010101" pitchFamily="2" charset="-122"/>
                </a:rPr>
                <a:t>控制器和接口</a:t>
              </a:r>
            </a:p>
          </p:txBody>
        </p:sp>
        <p:grpSp>
          <p:nvGrpSpPr>
            <p:cNvPr id="47" name="Group 40"/>
            <p:cNvGrpSpPr>
              <a:grpSpLocks/>
            </p:cNvGrpSpPr>
            <p:nvPr/>
          </p:nvGrpSpPr>
          <p:grpSpPr bwMode="auto">
            <a:xfrm>
              <a:off x="814" y="2813"/>
              <a:ext cx="377" cy="89"/>
              <a:chOff x="1039" y="3588"/>
              <a:chExt cx="480" cy="192"/>
            </a:xfrm>
          </p:grpSpPr>
          <p:sp>
            <p:nvSpPr>
              <p:cNvPr id="61" name="Line 41"/>
              <p:cNvSpPr>
                <a:spLocks noChangeShapeType="1"/>
              </p:cNvSpPr>
              <p:nvPr/>
            </p:nvSpPr>
            <p:spPr bwMode="auto">
              <a:xfrm>
                <a:off x="1039" y="3588"/>
                <a:ext cx="0" cy="192"/>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62" name="Line 42"/>
              <p:cNvSpPr>
                <a:spLocks noChangeShapeType="1"/>
              </p:cNvSpPr>
              <p:nvPr/>
            </p:nvSpPr>
            <p:spPr bwMode="auto">
              <a:xfrm>
                <a:off x="1519" y="3588"/>
                <a:ext cx="0" cy="192"/>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grpSp>
        <p:sp>
          <p:nvSpPr>
            <p:cNvPr id="48" name="Text Box 43"/>
            <p:cNvSpPr txBox="1">
              <a:spLocks noChangeArrowheads="1"/>
            </p:cNvSpPr>
            <p:nvPr/>
          </p:nvSpPr>
          <p:spPr bwMode="auto">
            <a:xfrm>
              <a:off x="619" y="2877"/>
              <a:ext cx="374" cy="1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700" b="1" i="0" u="none" strike="noStrike" kern="0" cap="none" spc="0" normalizeH="0" baseline="0" noProof="0">
                  <a:ln>
                    <a:noFill/>
                  </a:ln>
                  <a:solidFill>
                    <a:srgbClr val="D1390F"/>
                  </a:solidFill>
                  <a:effectLst/>
                  <a:uLnTx/>
                  <a:uFillTx/>
                  <a:latin typeface="Helvetica" panose="020B0604020202020204" pitchFamily="34" charset="0"/>
                  <a:ea typeface="宋体" panose="02010600030101010101" pitchFamily="2" charset="-122"/>
                </a:rPr>
                <a:t>鼠标器</a:t>
              </a:r>
            </a:p>
          </p:txBody>
        </p:sp>
        <p:sp>
          <p:nvSpPr>
            <p:cNvPr id="49" name="Text Box 44"/>
            <p:cNvSpPr txBox="1">
              <a:spLocks noChangeArrowheads="1"/>
            </p:cNvSpPr>
            <p:nvPr/>
          </p:nvSpPr>
          <p:spPr bwMode="auto">
            <a:xfrm>
              <a:off x="1064" y="2883"/>
              <a:ext cx="277" cy="1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700" b="1" i="0" u="none" strike="noStrike" kern="0" cap="none" spc="0" normalizeH="0" baseline="0" noProof="0">
                  <a:ln>
                    <a:noFill/>
                  </a:ln>
                  <a:solidFill>
                    <a:srgbClr val="D1390F"/>
                  </a:solidFill>
                  <a:effectLst/>
                  <a:uLnTx/>
                  <a:uFillTx/>
                  <a:latin typeface="Helvetica" panose="020B0604020202020204" pitchFamily="34" charset="0"/>
                  <a:ea typeface="宋体" panose="02010600030101010101" pitchFamily="2" charset="-122"/>
                </a:rPr>
                <a:t>键盘</a:t>
              </a:r>
            </a:p>
          </p:txBody>
        </p:sp>
        <p:sp>
          <p:nvSpPr>
            <p:cNvPr id="50" name="Line 45"/>
            <p:cNvSpPr>
              <a:spLocks noChangeShapeType="1"/>
            </p:cNvSpPr>
            <p:nvPr/>
          </p:nvSpPr>
          <p:spPr bwMode="auto">
            <a:xfrm>
              <a:off x="1830" y="2813"/>
              <a:ext cx="1" cy="7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51" name="Text Box 46"/>
            <p:cNvSpPr txBox="1">
              <a:spLocks noChangeArrowheads="1"/>
            </p:cNvSpPr>
            <p:nvPr/>
          </p:nvSpPr>
          <p:spPr bwMode="auto">
            <a:xfrm>
              <a:off x="1677" y="2847"/>
              <a:ext cx="304" cy="1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700" b="1" i="0" u="none" strike="noStrike" kern="0" cap="none" spc="0" normalizeH="0" baseline="0" noProof="0">
                  <a:ln>
                    <a:noFill/>
                  </a:ln>
                  <a:solidFill>
                    <a:srgbClr val="D1390F"/>
                  </a:solidFill>
                  <a:effectLst/>
                  <a:uLnTx/>
                  <a:uFillTx/>
                  <a:latin typeface="Helvetica" panose="020B0604020202020204" pitchFamily="34" charset="0"/>
                  <a:ea typeface="宋体" panose="02010600030101010101" pitchFamily="2" charset="-122"/>
                </a:rPr>
                <a:t>网线</a:t>
              </a:r>
            </a:p>
          </p:txBody>
        </p:sp>
        <p:sp>
          <p:nvSpPr>
            <p:cNvPr id="52" name="Line 47"/>
            <p:cNvSpPr>
              <a:spLocks noChangeShapeType="1"/>
            </p:cNvSpPr>
            <p:nvPr/>
          </p:nvSpPr>
          <p:spPr bwMode="auto">
            <a:xfrm rot="10800000">
              <a:off x="3130" y="2796"/>
              <a:ext cx="0" cy="106"/>
            </a:xfrm>
            <a:prstGeom prst="line">
              <a:avLst/>
            </a:prstGeom>
            <a:noFill/>
            <a:ln w="127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53" name="AutoShape 48"/>
            <p:cNvSpPr>
              <a:spLocks noChangeArrowheads="1"/>
            </p:cNvSpPr>
            <p:nvPr/>
          </p:nvSpPr>
          <p:spPr bwMode="auto">
            <a:xfrm>
              <a:off x="2988" y="2885"/>
              <a:ext cx="301" cy="196"/>
            </a:xfrm>
            <a:prstGeom prst="can">
              <a:avLst>
                <a:gd name="adj" fmla="val 25000"/>
              </a:avLst>
            </a:prstGeom>
            <a:noFill/>
            <a:ln w="127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a:ln>
                    <a:noFill/>
                  </a:ln>
                  <a:solidFill>
                    <a:srgbClr val="D1390F"/>
                  </a:solidFill>
                  <a:effectLst/>
                  <a:uLnTx/>
                  <a:uFillTx/>
                  <a:latin typeface="Helvetica" panose="020B0604020202020204" pitchFamily="34" charset="0"/>
                  <a:ea typeface="宋体" panose="02010600030101010101" pitchFamily="2" charset="-122"/>
                </a:rPr>
                <a:t>disk</a:t>
              </a:r>
            </a:p>
          </p:txBody>
        </p:sp>
        <p:sp>
          <p:nvSpPr>
            <p:cNvPr id="54" name="Text Box 49"/>
            <p:cNvSpPr txBox="1">
              <a:spLocks noChangeArrowheads="1"/>
            </p:cNvSpPr>
            <p:nvPr/>
          </p:nvSpPr>
          <p:spPr bwMode="auto">
            <a:xfrm>
              <a:off x="3324" y="2663"/>
              <a:ext cx="293" cy="1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700" b="1" i="0" u="none" strike="noStrike" kern="0" cap="none" spc="0" normalizeH="0" baseline="0" noProof="0">
                  <a:ln>
                    <a:noFill/>
                  </a:ln>
                  <a:solidFill>
                    <a:srgbClr val="D1390F"/>
                  </a:solidFill>
                  <a:effectLst/>
                  <a:uLnTx/>
                  <a:uFillTx/>
                  <a:latin typeface="Helvetica" panose="020B0604020202020204" pitchFamily="34" charset="0"/>
                  <a:ea typeface="宋体" panose="02010600030101010101" pitchFamily="2" charset="-122"/>
                </a:rPr>
                <a:t>声卡</a:t>
              </a:r>
            </a:p>
          </p:txBody>
        </p:sp>
        <p:sp>
          <p:nvSpPr>
            <p:cNvPr id="55" name="Text Box 50"/>
            <p:cNvSpPr txBox="1">
              <a:spLocks noChangeArrowheads="1"/>
            </p:cNvSpPr>
            <p:nvPr/>
          </p:nvSpPr>
          <p:spPr bwMode="auto">
            <a:xfrm>
              <a:off x="3640" y="2663"/>
              <a:ext cx="375" cy="1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700" b="1" i="0" u="none" strike="noStrike" kern="0" cap="none" spc="0" normalizeH="0" baseline="0" noProof="0">
                  <a:ln>
                    <a:noFill/>
                  </a:ln>
                  <a:solidFill>
                    <a:srgbClr val="D1390F"/>
                  </a:solidFill>
                  <a:effectLst/>
                  <a:uLnTx/>
                  <a:uFillTx/>
                  <a:latin typeface="Helvetica" panose="020B0604020202020204" pitchFamily="34" charset="0"/>
                  <a:ea typeface="宋体" panose="02010600030101010101" pitchFamily="2" charset="-122"/>
                </a:rPr>
                <a:t>视频卡</a:t>
              </a:r>
            </a:p>
          </p:txBody>
        </p:sp>
        <p:grpSp>
          <p:nvGrpSpPr>
            <p:cNvPr id="56" name="Group 51"/>
            <p:cNvGrpSpPr>
              <a:grpSpLocks/>
            </p:cNvGrpSpPr>
            <p:nvPr/>
          </p:nvGrpSpPr>
          <p:grpSpPr bwMode="auto">
            <a:xfrm>
              <a:off x="3510" y="2582"/>
              <a:ext cx="259" cy="106"/>
              <a:chOff x="1039" y="3588"/>
              <a:chExt cx="480" cy="192"/>
            </a:xfrm>
          </p:grpSpPr>
          <p:sp>
            <p:nvSpPr>
              <p:cNvPr id="59" name="Line 52"/>
              <p:cNvSpPr>
                <a:spLocks noChangeShapeType="1"/>
              </p:cNvSpPr>
              <p:nvPr/>
            </p:nvSpPr>
            <p:spPr bwMode="auto">
              <a:xfrm>
                <a:off x="1039" y="3588"/>
                <a:ext cx="0" cy="192"/>
              </a:xfrm>
              <a:prstGeom prst="line">
                <a:avLst/>
              </a:prstGeom>
              <a:noFill/>
              <a:ln w="127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60" name="Line 53"/>
              <p:cNvSpPr>
                <a:spLocks noChangeShapeType="1"/>
              </p:cNvSpPr>
              <p:nvPr/>
            </p:nvSpPr>
            <p:spPr bwMode="auto">
              <a:xfrm>
                <a:off x="1519" y="3588"/>
                <a:ext cx="0" cy="192"/>
              </a:xfrm>
              <a:prstGeom prst="line">
                <a:avLst/>
              </a:prstGeom>
              <a:noFill/>
              <a:ln w="127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grpSp>
        <p:sp>
          <p:nvSpPr>
            <p:cNvPr id="57" name="Line 54"/>
            <p:cNvSpPr>
              <a:spLocks noChangeShapeType="1"/>
            </p:cNvSpPr>
            <p:nvPr/>
          </p:nvSpPr>
          <p:spPr bwMode="auto">
            <a:xfrm rot="10800000">
              <a:off x="2792" y="2796"/>
              <a:ext cx="0" cy="106"/>
            </a:xfrm>
            <a:prstGeom prst="line">
              <a:avLst/>
            </a:prstGeom>
            <a:noFill/>
            <a:ln w="127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58" name="AutoShape 55"/>
            <p:cNvSpPr>
              <a:spLocks noChangeArrowheads="1"/>
            </p:cNvSpPr>
            <p:nvPr/>
          </p:nvSpPr>
          <p:spPr bwMode="auto">
            <a:xfrm>
              <a:off x="2650" y="2885"/>
              <a:ext cx="301" cy="196"/>
            </a:xfrm>
            <a:prstGeom prst="can">
              <a:avLst>
                <a:gd name="adj" fmla="val 25000"/>
              </a:avLst>
            </a:prstGeom>
            <a:noFill/>
            <a:ln w="12700">
              <a:solidFill>
                <a:srgbClr val="00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700" b="1" i="0" u="none" strike="noStrike" kern="0" cap="none" spc="0" normalizeH="0" baseline="0" noProof="0">
                  <a:ln>
                    <a:noFill/>
                  </a:ln>
                  <a:solidFill>
                    <a:srgbClr val="D1390F"/>
                  </a:solidFill>
                  <a:effectLst/>
                  <a:uLnTx/>
                  <a:uFillTx/>
                  <a:latin typeface="Helvetica" panose="020B0604020202020204" pitchFamily="34" charset="0"/>
                  <a:ea typeface="宋体" panose="02010600030101010101" pitchFamily="2" charset="-122"/>
                </a:rPr>
                <a:t>光驱</a:t>
              </a:r>
            </a:p>
          </p:txBody>
        </p:sp>
      </p:grpSp>
      <p:grpSp>
        <p:nvGrpSpPr>
          <p:cNvPr id="63" name="Group 56"/>
          <p:cNvGrpSpPr>
            <a:grpSpLocks/>
          </p:cNvGrpSpPr>
          <p:nvPr/>
        </p:nvGrpSpPr>
        <p:grpSpPr bwMode="auto">
          <a:xfrm>
            <a:off x="4298950" y="2382292"/>
            <a:ext cx="4297363" cy="1592262"/>
            <a:chOff x="2187" y="1104"/>
            <a:chExt cx="1820" cy="786"/>
          </a:xfrm>
        </p:grpSpPr>
        <p:sp>
          <p:nvSpPr>
            <p:cNvPr id="64" name="AutoShape 57"/>
            <p:cNvSpPr>
              <a:spLocks noChangeArrowheads="1"/>
            </p:cNvSpPr>
            <p:nvPr/>
          </p:nvSpPr>
          <p:spPr bwMode="auto">
            <a:xfrm>
              <a:off x="2661" y="1514"/>
              <a:ext cx="737" cy="263"/>
            </a:xfrm>
            <a:prstGeom prst="leftRightArrow">
              <a:avLst>
                <a:gd name="adj1" fmla="val 50000"/>
                <a:gd name="adj2" fmla="val 56046"/>
              </a:avLst>
            </a:prstGeom>
            <a:solidFill>
              <a:srgbClr val="C4FCF3"/>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700" b="1" i="0" u="none" strike="noStrike" kern="0" cap="none" spc="0" normalizeH="0" baseline="0" noProof="0">
                <a:ln>
                  <a:noFill/>
                </a:ln>
                <a:solidFill>
                  <a:srgbClr val="000000"/>
                </a:solidFill>
                <a:effectLst/>
                <a:uLnTx/>
                <a:uFillTx/>
                <a:latin typeface="Helvetica" panose="020B0604020202020204" pitchFamily="34" charset="0"/>
                <a:ea typeface="宋体" panose="02010600030101010101" pitchFamily="2" charset="-122"/>
              </a:endParaRPr>
            </a:p>
          </p:txBody>
        </p:sp>
        <p:sp>
          <p:nvSpPr>
            <p:cNvPr id="65" name="Rectangle 58"/>
            <p:cNvSpPr>
              <a:spLocks noChangeArrowheads="1"/>
            </p:cNvSpPr>
            <p:nvPr/>
          </p:nvSpPr>
          <p:spPr bwMode="auto">
            <a:xfrm>
              <a:off x="2209" y="1529"/>
              <a:ext cx="449" cy="286"/>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700" b="1" i="0" u="none" strike="noStrike" kern="0" cap="none" spc="0" normalizeH="0" baseline="0" noProof="0">
                <a:ln>
                  <a:noFill/>
                </a:ln>
                <a:solidFill>
                  <a:srgbClr val="000000"/>
                </a:solidFill>
                <a:effectLst/>
                <a:uLnTx/>
                <a:uFillTx/>
                <a:latin typeface="Helvetica" panose="020B0604020202020204" pitchFamily="34" charset="0"/>
                <a:ea typeface="宋体" panose="02010600030101010101" pitchFamily="2" charset="-122"/>
              </a:endParaRPr>
            </a:p>
          </p:txBody>
        </p:sp>
        <p:sp>
          <p:nvSpPr>
            <p:cNvPr id="66" name="Rectangle 59"/>
            <p:cNvSpPr>
              <a:spLocks noChangeArrowheads="1"/>
            </p:cNvSpPr>
            <p:nvPr/>
          </p:nvSpPr>
          <p:spPr bwMode="auto">
            <a:xfrm>
              <a:off x="3414" y="1438"/>
              <a:ext cx="449" cy="452"/>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700" b="1" i="0" u="none" strike="noStrike" kern="0" cap="none" spc="0" normalizeH="0" baseline="0" noProof="0">
                <a:ln>
                  <a:noFill/>
                </a:ln>
                <a:solidFill>
                  <a:srgbClr val="000000"/>
                </a:solidFill>
                <a:effectLst/>
                <a:uLnTx/>
                <a:uFillTx/>
                <a:latin typeface="Helvetica" panose="020B0604020202020204" pitchFamily="34" charset="0"/>
                <a:ea typeface="宋体" panose="02010600030101010101" pitchFamily="2" charset="-122"/>
              </a:endParaRPr>
            </a:p>
          </p:txBody>
        </p:sp>
        <p:sp>
          <p:nvSpPr>
            <p:cNvPr id="67" name="Text Box 60"/>
            <p:cNvSpPr txBox="1">
              <a:spLocks noChangeArrowheads="1"/>
            </p:cNvSpPr>
            <p:nvPr/>
          </p:nvSpPr>
          <p:spPr bwMode="auto">
            <a:xfrm>
              <a:off x="3325" y="1276"/>
              <a:ext cx="677" cy="1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700" b="1" i="0" u="none" strike="noStrike" kern="0" cap="none" spc="0" normalizeH="0" baseline="0" noProof="0">
                  <a:ln>
                    <a:noFill/>
                  </a:ln>
                  <a:solidFill>
                    <a:srgbClr val="D1390F"/>
                  </a:solidFill>
                  <a:effectLst/>
                  <a:uLnTx/>
                  <a:uFillTx/>
                  <a:latin typeface="Helvetica" panose="020B0604020202020204" pitchFamily="34" charset="0"/>
                  <a:ea typeface="宋体" panose="02010600030101010101" pitchFamily="2" charset="-122"/>
                </a:rPr>
                <a:t>主存储器</a:t>
              </a:r>
            </a:p>
          </p:txBody>
        </p:sp>
        <p:sp>
          <p:nvSpPr>
            <p:cNvPr id="68" name="Text Box 61"/>
            <p:cNvSpPr txBox="1">
              <a:spLocks noChangeArrowheads="1"/>
            </p:cNvSpPr>
            <p:nvPr/>
          </p:nvSpPr>
          <p:spPr bwMode="auto">
            <a:xfrm>
              <a:off x="3871" y="1368"/>
              <a:ext cx="128" cy="1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a:ln>
                    <a:noFill/>
                  </a:ln>
                  <a:solidFill>
                    <a:srgbClr val="000000"/>
                  </a:solidFill>
                  <a:effectLst/>
                  <a:uLnTx/>
                  <a:uFillTx/>
                  <a:latin typeface="Helvetica" panose="020B0604020202020204" pitchFamily="34" charset="0"/>
                  <a:ea typeface="宋体" panose="02010600030101010101" pitchFamily="2" charset="-122"/>
                </a:rPr>
                <a:t>0</a:t>
              </a:r>
            </a:p>
          </p:txBody>
        </p:sp>
        <p:sp>
          <p:nvSpPr>
            <p:cNvPr id="69" name="Text Box 62"/>
            <p:cNvSpPr txBox="1">
              <a:spLocks noChangeArrowheads="1"/>
            </p:cNvSpPr>
            <p:nvPr/>
          </p:nvSpPr>
          <p:spPr bwMode="auto">
            <a:xfrm>
              <a:off x="3865" y="1617"/>
              <a:ext cx="142" cy="1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700" b="1" i="0" u="none" strike="noStrike" kern="0" cap="none" spc="0" normalizeH="0" baseline="0" noProof="0">
                  <a:ln>
                    <a:noFill/>
                  </a:ln>
                  <a:solidFill>
                    <a:srgbClr val="000000"/>
                  </a:solidFill>
                  <a:effectLst/>
                  <a:uLnTx/>
                  <a:uFillTx/>
                  <a:latin typeface="Helvetica" panose="020B0604020202020204" pitchFamily="34" charset="0"/>
                  <a:ea typeface="宋体" panose="02010600030101010101" pitchFamily="2" charset="-122"/>
                </a:rPr>
                <a:t>A</a:t>
              </a:r>
            </a:p>
          </p:txBody>
        </p:sp>
        <p:sp>
          <p:nvSpPr>
            <p:cNvPr id="70" name="Text Box 63"/>
            <p:cNvSpPr txBox="1">
              <a:spLocks noChangeArrowheads="1"/>
            </p:cNvSpPr>
            <p:nvPr/>
          </p:nvSpPr>
          <p:spPr bwMode="auto">
            <a:xfrm>
              <a:off x="2187" y="1567"/>
              <a:ext cx="499" cy="1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700" b="1" i="0" u="none" strike="noStrike" kern="0" cap="none" spc="0" normalizeH="0" baseline="0" noProof="0">
                  <a:ln>
                    <a:noFill/>
                  </a:ln>
                  <a:solidFill>
                    <a:srgbClr val="000000"/>
                  </a:solidFill>
                  <a:effectLst/>
                  <a:uLnTx/>
                  <a:uFillTx/>
                  <a:latin typeface="Helvetica" panose="020B0604020202020204" pitchFamily="34" charset="0"/>
                  <a:ea typeface="宋体" panose="02010600030101010101" pitchFamily="2" charset="-122"/>
                </a:rPr>
                <a:t>北桥芯片</a:t>
              </a:r>
            </a:p>
          </p:txBody>
        </p:sp>
        <p:sp>
          <p:nvSpPr>
            <p:cNvPr id="71" name="Rectangle 64"/>
            <p:cNvSpPr>
              <a:spLocks noChangeArrowheads="1"/>
            </p:cNvSpPr>
            <p:nvPr/>
          </p:nvSpPr>
          <p:spPr bwMode="auto">
            <a:xfrm>
              <a:off x="3414" y="1636"/>
              <a:ext cx="449" cy="107"/>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700" b="1" i="0" u="none" strike="noStrike" kern="0" cap="none" spc="0" normalizeH="0" baseline="0" noProof="0">
                <a:ln>
                  <a:noFill/>
                </a:ln>
                <a:solidFill>
                  <a:srgbClr val="000000"/>
                </a:solidFill>
                <a:effectLst/>
                <a:uLnTx/>
                <a:uFillTx/>
                <a:latin typeface="Helvetica" panose="020B0604020202020204" pitchFamily="34" charset="0"/>
                <a:ea typeface="宋体" panose="02010600030101010101" pitchFamily="2" charset="-122"/>
              </a:endParaRPr>
            </a:p>
          </p:txBody>
        </p:sp>
        <p:sp>
          <p:nvSpPr>
            <p:cNvPr id="72" name="Rectangle 65"/>
            <p:cNvSpPr>
              <a:spLocks noChangeArrowheads="1"/>
            </p:cNvSpPr>
            <p:nvPr/>
          </p:nvSpPr>
          <p:spPr bwMode="auto">
            <a:xfrm>
              <a:off x="3450" y="1619"/>
              <a:ext cx="338" cy="1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400" b="1" i="0" u="none" strike="noStrike" kern="0" cap="none" spc="0" normalizeH="0" baseline="0" noProof="0">
                  <a:ln>
                    <a:noFill/>
                  </a:ln>
                  <a:solidFill>
                    <a:srgbClr val="000000"/>
                  </a:solidFill>
                  <a:effectLst/>
                  <a:uLnTx/>
                  <a:uFillTx/>
                  <a:latin typeface="Helvetica" panose="020B0604020202020204" pitchFamily="34" charset="0"/>
                  <a:ea typeface="宋体" panose="02010600030101010101" pitchFamily="2" charset="-122"/>
                </a:rPr>
                <a:t>y</a:t>
              </a:r>
              <a:endParaRPr kumimoji="0" lang="en-US" altLang="zh-CN" sz="1000" b="1" i="0" u="none" strike="noStrike" kern="0" cap="none" spc="0" normalizeH="0" baseline="0" noProof="0">
                <a:ln>
                  <a:noFill/>
                </a:ln>
                <a:solidFill>
                  <a:srgbClr val="000000"/>
                </a:solidFill>
                <a:effectLst/>
                <a:uLnTx/>
                <a:uFillTx/>
                <a:latin typeface="Helvetica" panose="020B0604020202020204" pitchFamily="34" charset="0"/>
                <a:ea typeface="宋体" panose="02010600030101010101" pitchFamily="2" charset="-122"/>
              </a:endParaRPr>
            </a:p>
          </p:txBody>
        </p:sp>
        <p:sp>
          <p:nvSpPr>
            <p:cNvPr id="73" name="Text Box 66"/>
            <p:cNvSpPr txBox="1">
              <a:spLocks noChangeArrowheads="1"/>
            </p:cNvSpPr>
            <p:nvPr/>
          </p:nvSpPr>
          <p:spPr bwMode="auto">
            <a:xfrm>
              <a:off x="2720" y="1547"/>
              <a:ext cx="623"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83" tIns="45046" rIns="90083" bIns="45046">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zh-CN" altLang="en-US" sz="17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存储器总线</a:t>
              </a:r>
            </a:p>
          </p:txBody>
        </p:sp>
        <p:sp>
          <p:nvSpPr>
            <p:cNvPr id="74" name="AutoShape 67"/>
            <p:cNvSpPr>
              <a:spLocks noChangeArrowheads="1"/>
            </p:cNvSpPr>
            <p:nvPr/>
          </p:nvSpPr>
          <p:spPr bwMode="auto">
            <a:xfrm>
              <a:off x="2349" y="1308"/>
              <a:ext cx="159" cy="204"/>
            </a:xfrm>
            <a:prstGeom prst="upDownArrow">
              <a:avLst>
                <a:gd name="adj1" fmla="val 50000"/>
                <a:gd name="adj2" fmla="val 25660"/>
              </a:avLst>
            </a:prstGeom>
            <a:solidFill>
              <a:srgbClr val="00FFFF"/>
            </a:solidFill>
            <a:ln w="127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5" name="Rectangle 68"/>
            <p:cNvSpPr>
              <a:spLocks noChangeArrowheads="1"/>
            </p:cNvSpPr>
            <p:nvPr/>
          </p:nvSpPr>
          <p:spPr bwMode="auto">
            <a:xfrm>
              <a:off x="2235" y="1104"/>
              <a:ext cx="386" cy="182"/>
            </a:xfrm>
            <a:prstGeom prst="rect">
              <a:avLst/>
            </a:prstGeom>
            <a:noFill/>
            <a:ln w="190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6623" tIns="58311" rIns="116623" bIns="58311"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显卡</a:t>
              </a:r>
            </a:p>
          </p:txBody>
        </p:sp>
      </p:grpSp>
      <p:sp>
        <p:nvSpPr>
          <p:cNvPr id="76" name="矩形 75"/>
          <p:cNvSpPr/>
          <p:nvPr/>
        </p:nvSpPr>
        <p:spPr>
          <a:xfrm>
            <a:off x="2129034" y="1153364"/>
            <a:ext cx="5112963" cy="430887"/>
          </a:xfrm>
          <a:prstGeom prst="rect">
            <a:avLst/>
          </a:prstGeom>
        </p:spPr>
        <p:txBody>
          <a:bodyPr wrap="square">
            <a:spAutoFit/>
          </a:bodyPr>
          <a:lstStyle/>
          <a:p>
            <a:pPr>
              <a:spcBef>
                <a:spcPct val="15000"/>
              </a:spcBef>
            </a:pPr>
            <a:r>
              <a:rPr lang="zh-CN" altLang="en-US" sz="2200" b="1" dirty="0">
                <a:solidFill>
                  <a:srgbClr val="FF0000"/>
                </a:solidFill>
                <a:latin typeface="Comic Sans MS" panose="030F0702030302020204" pitchFamily="66" charset="0"/>
                <a:ea typeface="微软雅黑" panose="020B0503020204020204" pitchFamily="34" charset="-122"/>
              </a:rPr>
              <a:t>外设、设备控制器和</a:t>
            </a:r>
            <a:r>
              <a:rPr lang="en-US" altLang="zh-CN" sz="2200" b="1" dirty="0">
                <a:solidFill>
                  <a:srgbClr val="FF0000"/>
                </a:solidFill>
                <a:latin typeface="Comic Sans MS" panose="030F0702030302020204" pitchFamily="66" charset="0"/>
                <a:ea typeface="微软雅黑" panose="020B0503020204020204" pitchFamily="34" charset="-122"/>
              </a:rPr>
              <a:t>CPU</a:t>
            </a:r>
            <a:r>
              <a:rPr lang="zh-CN" altLang="en-US" sz="2200" b="1" dirty="0">
                <a:solidFill>
                  <a:srgbClr val="FF0000"/>
                </a:solidFill>
                <a:latin typeface="Comic Sans MS" panose="030F0702030302020204" pitchFamily="66" charset="0"/>
                <a:ea typeface="微软雅黑" panose="020B0503020204020204" pitchFamily="34" charset="-122"/>
              </a:rPr>
              <a:t>及主存的连接</a:t>
            </a:r>
          </a:p>
        </p:txBody>
      </p:sp>
    </p:spTree>
    <p:extLst>
      <p:ext uri="{BB962C8B-B14F-4D97-AF65-F5344CB8AC3E}">
        <p14:creationId xmlns:p14="http://schemas.microsoft.com/office/powerpoint/2010/main" val="284416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blinds(horizontal)">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linds(horizontal)">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 </a:t>
            </a:r>
            <a:r>
              <a:rPr lang="zh-CN" altLang="en-US" dirty="0"/>
              <a:t>外设与</a:t>
            </a:r>
            <a:r>
              <a:rPr lang="en-US" altLang="zh-CN" dirty="0"/>
              <a:t>CPU</a:t>
            </a:r>
            <a:r>
              <a:rPr lang="zh-CN" altLang="en-US" dirty="0"/>
              <a:t>、主存的互连</a:t>
            </a:r>
          </a:p>
        </p:txBody>
      </p:sp>
      <p:sp>
        <p:nvSpPr>
          <p:cNvPr id="3" name="内容占位符 2"/>
          <p:cNvSpPr>
            <a:spLocks noGrp="1"/>
          </p:cNvSpPr>
          <p:nvPr>
            <p:ph idx="1"/>
          </p:nvPr>
        </p:nvSpPr>
        <p:spPr/>
        <p:txBody>
          <a:bodyPr/>
          <a:lstStyle/>
          <a:p>
            <a:pPr marL="0" indent="0">
              <a:buNone/>
            </a:pPr>
            <a:r>
              <a:rPr lang="en-US" altLang="zh-CN" dirty="0"/>
              <a:t>8.4.2 </a:t>
            </a:r>
            <a:r>
              <a:rPr lang="zh-CN" altLang="en-US" dirty="0"/>
              <a:t>基于总线的互连结构</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100507" y="1087364"/>
            <a:ext cx="6696744"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1. </a:t>
            </a:r>
            <a:r>
              <a:rPr lang="zh-CN" altLang="en-US" sz="2200" b="1" dirty="0">
                <a:solidFill>
                  <a:srgbClr val="063DE8"/>
                </a:solidFill>
                <a:latin typeface="微软雅黑" panose="020B0503020204020204" pitchFamily="34" charset="-122"/>
                <a:ea typeface="微软雅黑" panose="020B0503020204020204" pitchFamily="34" charset="-122"/>
              </a:rPr>
              <a:t>处理器总线</a:t>
            </a:r>
          </a:p>
        </p:txBody>
      </p:sp>
      <p:sp>
        <p:nvSpPr>
          <p:cNvPr id="8" name="Rectangle 2"/>
          <p:cNvSpPr txBox="1">
            <a:spLocks noChangeArrowheads="1"/>
          </p:cNvSpPr>
          <p:nvPr/>
        </p:nvSpPr>
        <p:spPr bwMode="auto">
          <a:xfrm>
            <a:off x="132796" y="1518251"/>
            <a:ext cx="8875712" cy="32068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5000"/>
              </a:lnSpc>
              <a:spcBef>
                <a:spcPts val="600"/>
              </a:spcBef>
            </a:pPr>
            <a:r>
              <a:rPr lang="zh-CN" altLang="en-US" sz="2000" dirty="0">
                <a:solidFill>
                  <a:srgbClr val="663300"/>
                </a:solidFill>
              </a:rPr>
              <a:t>前端总线（</a:t>
            </a:r>
            <a:r>
              <a:rPr lang="en-US" altLang="zh-CN" sz="2000" dirty="0">
                <a:solidFill>
                  <a:srgbClr val="663300"/>
                </a:solidFill>
              </a:rPr>
              <a:t>Front Side Bus</a:t>
            </a:r>
            <a:r>
              <a:rPr lang="zh-CN" altLang="en-US" sz="2000" dirty="0">
                <a:solidFill>
                  <a:srgbClr val="663300"/>
                </a:solidFill>
              </a:rPr>
              <a:t>，</a:t>
            </a:r>
            <a:r>
              <a:rPr lang="en-US" altLang="zh-CN" sz="2000" dirty="0">
                <a:solidFill>
                  <a:srgbClr val="663300"/>
                </a:solidFill>
              </a:rPr>
              <a:t>FSB</a:t>
            </a:r>
            <a:r>
              <a:rPr lang="zh-CN" altLang="en-US" sz="2000" dirty="0">
                <a:solidFill>
                  <a:srgbClr val="663300"/>
                </a:solidFill>
              </a:rPr>
              <a:t>）</a:t>
            </a:r>
            <a:endParaRPr lang="en-US" altLang="zh-CN" sz="2000" dirty="0">
              <a:solidFill>
                <a:srgbClr val="663300"/>
              </a:solidFill>
            </a:endParaRPr>
          </a:p>
          <a:p>
            <a:pPr marL="825500" lvl="1" indent="-342900">
              <a:lnSpc>
                <a:spcPct val="105000"/>
              </a:lnSpc>
              <a:spcBef>
                <a:spcPts val="600"/>
              </a:spcBef>
            </a:pPr>
            <a:r>
              <a:rPr lang="zh-CN" altLang="en-US" dirty="0">
                <a:solidFill>
                  <a:srgbClr val="0000CC"/>
                </a:solidFill>
                <a:latin typeface="Comic Sans MS" panose="030F0702030302020204" pitchFamily="66" charset="0"/>
                <a:ea typeface="黑体" panose="02010609060101010101" pitchFamily="49" charset="-122"/>
              </a:rPr>
              <a:t>早期</a:t>
            </a:r>
            <a:r>
              <a:rPr lang="en-US" altLang="zh-CN" dirty="0">
                <a:solidFill>
                  <a:srgbClr val="0000CC"/>
                </a:solidFill>
                <a:latin typeface="Comic Sans MS" panose="030F0702030302020204" pitchFamily="66" charset="0"/>
                <a:ea typeface="黑体" panose="02010609060101010101" pitchFamily="49" charset="-122"/>
              </a:rPr>
              <a:t>Intel</a:t>
            </a:r>
            <a:r>
              <a:rPr lang="zh-CN" altLang="en-US" dirty="0">
                <a:solidFill>
                  <a:srgbClr val="0000CC"/>
                </a:solidFill>
                <a:latin typeface="Comic Sans MS" panose="030F0702030302020204" pitchFamily="66" charset="0"/>
                <a:ea typeface="黑体" panose="02010609060101010101" pitchFamily="49" charset="-122"/>
              </a:rPr>
              <a:t>架构使用，位于</a:t>
            </a:r>
            <a:r>
              <a:rPr lang="en-US" altLang="zh-CN" dirty="0">
                <a:solidFill>
                  <a:srgbClr val="0000CC"/>
                </a:solidFill>
                <a:latin typeface="Comic Sans MS" panose="030F0702030302020204" pitchFamily="66" charset="0"/>
                <a:ea typeface="黑体" panose="02010609060101010101" pitchFamily="49" charset="-122"/>
              </a:rPr>
              <a:t>CPU</a:t>
            </a:r>
            <a:r>
              <a:rPr lang="zh-CN" altLang="en-US" dirty="0">
                <a:solidFill>
                  <a:srgbClr val="0000CC"/>
                </a:solidFill>
                <a:latin typeface="Comic Sans MS" panose="030F0702030302020204" pitchFamily="66" charset="0"/>
                <a:ea typeface="黑体" panose="02010609060101010101" pitchFamily="49" charset="-122"/>
              </a:rPr>
              <a:t>芯片与北桥芯片之间互连</a:t>
            </a:r>
            <a:endParaRPr lang="en-US" altLang="zh-CN" dirty="0">
              <a:solidFill>
                <a:srgbClr val="0000CC"/>
              </a:solidFill>
              <a:latin typeface="Comic Sans MS" panose="030F0702030302020204" pitchFamily="66" charset="0"/>
              <a:ea typeface="黑体" panose="02010609060101010101" pitchFamily="49" charset="-122"/>
            </a:endParaRPr>
          </a:p>
          <a:p>
            <a:pPr marL="825500" lvl="1" indent="-342900">
              <a:lnSpc>
                <a:spcPct val="105000"/>
              </a:lnSpc>
              <a:spcBef>
                <a:spcPts val="600"/>
              </a:spcBef>
            </a:pPr>
            <a:r>
              <a:rPr lang="zh-CN" altLang="en-US" dirty="0">
                <a:solidFill>
                  <a:srgbClr val="0000CC"/>
                </a:solidFill>
                <a:latin typeface="Comic Sans MS" panose="030F0702030302020204" pitchFamily="66" charset="0"/>
                <a:ea typeface="黑体" panose="02010609060101010101" pitchFamily="49" charset="-122"/>
              </a:rPr>
              <a:t>从</a:t>
            </a:r>
            <a:r>
              <a:rPr lang="en-US" altLang="zh-CN" dirty="0">
                <a:solidFill>
                  <a:srgbClr val="0000CC"/>
                </a:solidFill>
                <a:latin typeface="Comic Sans MS" panose="030F0702030302020204" pitchFamily="66" charset="0"/>
                <a:ea typeface="黑体" panose="02010609060101010101" pitchFamily="49" charset="-122"/>
              </a:rPr>
              <a:t>Pentium Pro</a:t>
            </a:r>
            <a:r>
              <a:rPr lang="zh-CN" altLang="en-US" dirty="0">
                <a:solidFill>
                  <a:srgbClr val="0000CC"/>
                </a:solidFill>
                <a:latin typeface="Comic Sans MS" panose="030F0702030302020204" pitchFamily="66" charset="0"/>
                <a:ea typeface="黑体" panose="02010609060101010101" pitchFamily="49" charset="-122"/>
              </a:rPr>
              <a:t>开始，</a:t>
            </a:r>
            <a:r>
              <a:rPr lang="en-US" altLang="zh-CN" dirty="0">
                <a:solidFill>
                  <a:srgbClr val="0000CC"/>
                </a:solidFill>
                <a:latin typeface="Comic Sans MS" panose="030F0702030302020204" pitchFamily="66" charset="0"/>
                <a:ea typeface="黑体" panose="02010609060101010101" pitchFamily="49" charset="-122"/>
              </a:rPr>
              <a:t>FSB</a:t>
            </a:r>
            <a:r>
              <a:rPr lang="zh-CN" altLang="en-US" dirty="0">
                <a:solidFill>
                  <a:srgbClr val="0000CC"/>
                </a:solidFill>
                <a:latin typeface="Comic Sans MS" panose="030F0702030302020204" pitchFamily="66" charset="0"/>
                <a:ea typeface="黑体" panose="02010609060101010101" pitchFamily="49" charset="-122"/>
              </a:rPr>
              <a:t>采用</a:t>
            </a:r>
            <a:r>
              <a:rPr lang="en-US" altLang="zh-CN" dirty="0">
                <a:solidFill>
                  <a:srgbClr val="0000CC"/>
                </a:solidFill>
                <a:latin typeface="Comic Sans MS" panose="030F0702030302020204" pitchFamily="66" charset="0"/>
                <a:ea typeface="黑体" panose="02010609060101010101" pitchFamily="49" charset="-122"/>
              </a:rPr>
              <a:t>quad pumped</a:t>
            </a:r>
            <a:r>
              <a:rPr lang="zh-CN" altLang="en-US" dirty="0">
                <a:solidFill>
                  <a:srgbClr val="0000CC"/>
                </a:solidFill>
                <a:latin typeface="Comic Sans MS" panose="030F0702030302020204" pitchFamily="66" charset="0"/>
                <a:ea typeface="黑体" panose="02010609060101010101" pitchFamily="49" charset="-122"/>
              </a:rPr>
              <a:t>技术：</a:t>
            </a:r>
            <a:r>
              <a:rPr lang="zh-CN" altLang="en-US" dirty="0">
                <a:solidFill>
                  <a:srgbClr val="FF0000"/>
                </a:solidFill>
                <a:latin typeface="Comic Sans MS" panose="030F0702030302020204" pitchFamily="66" charset="0"/>
                <a:ea typeface="黑体" panose="02010609060101010101" pitchFamily="49" charset="-122"/>
              </a:rPr>
              <a:t>每个总线时钟周期传送</a:t>
            </a:r>
            <a:r>
              <a:rPr lang="en-US" altLang="zh-CN" dirty="0">
                <a:solidFill>
                  <a:srgbClr val="FF0000"/>
                </a:solidFill>
                <a:latin typeface="Comic Sans MS" panose="030F0702030302020204" pitchFamily="66" charset="0"/>
                <a:ea typeface="黑体" panose="02010609060101010101" pitchFamily="49" charset="-122"/>
              </a:rPr>
              <a:t>4</a:t>
            </a:r>
            <a:r>
              <a:rPr lang="zh-CN" altLang="en-US" dirty="0">
                <a:solidFill>
                  <a:srgbClr val="FF0000"/>
                </a:solidFill>
                <a:latin typeface="Comic Sans MS" panose="030F0702030302020204" pitchFamily="66" charset="0"/>
                <a:ea typeface="黑体" panose="02010609060101010101" pitchFamily="49" charset="-122"/>
              </a:rPr>
              <a:t>次数据</a:t>
            </a:r>
            <a:endParaRPr lang="en-US" altLang="zh-CN" dirty="0">
              <a:solidFill>
                <a:srgbClr val="FF0000"/>
              </a:solidFill>
              <a:latin typeface="Comic Sans MS" panose="030F0702030302020204" pitchFamily="66" charset="0"/>
              <a:ea typeface="黑体" panose="02010609060101010101" pitchFamily="49" charset="-122"/>
            </a:endParaRPr>
          </a:p>
          <a:p>
            <a:pPr marL="825500" lvl="1" indent="-342900">
              <a:lnSpc>
                <a:spcPct val="105000"/>
              </a:lnSpc>
              <a:spcBef>
                <a:spcPts val="600"/>
              </a:spcBef>
            </a:pPr>
            <a:r>
              <a:rPr lang="zh-CN" altLang="en-US" dirty="0">
                <a:solidFill>
                  <a:srgbClr val="0000CC"/>
                </a:solidFill>
                <a:latin typeface="Comic Sans MS" panose="030F0702030302020204" pitchFamily="66" charset="0"/>
                <a:ea typeface="黑体" panose="02010609060101010101" pitchFamily="49" charset="-122"/>
              </a:rPr>
              <a:t>并行传输、同步定时方式</a:t>
            </a:r>
            <a:endParaRPr lang="en-US" altLang="zh-CN" dirty="0">
              <a:solidFill>
                <a:srgbClr val="0000CC"/>
              </a:solidFill>
              <a:latin typeface="Comic Sans MS" panose="030F0702030302020204" pitchFamily="66" charset="0"/>
              <a:ea typeface="黑体" panose="02010609060101010101" pitchFamily="49" charset="-122"/>
            </a:endParaRPr>
          </a:p>
          <a:p>
            <a:pPr marL="825500" lvl="1" indent="-342900">
              <a:lnSpc>
                <a:spcPct val="105000"/>
              </a:lnSpc>
              <a:spcBef>
                <a:spcPts val="600"/>
              </a:spcBef>
            </a:pPr>
            <a:r>
              <a:rPr lang="zh-CN" altLang="en-US" dirty="0">
                <a:solidFill>
                  <a:srgbClr val="0000CC"/>
                </a:solidFill>
                <a:latin typeface="Comic Sans MS" panose="030F0702030302020204" pitchFamily="66" charset="0"/>
                <a:ea typeface="黑体" panose="02010609060101010101" pitchFamily="49" charset="-122"/>
              </a:rPr>
              <a:t>若工作频率为</a:t>
            </a:r>
            <a:r>
              <a:rPr lang="en-US" altLang="zh-CN" dirty="0">
                <a:solidFill>
                  <a:srgbClr val="0000CC"/>
                </a:solidFill>
                <a:latin typeface="Comic Sans MS" panose="030F0702030302020204" pitchFamily="66" charset="0"/>
                <a:ea typeface="黑体" panose="02010609060101010101" pitchFamily="49" charset="-122"/>
              </a:rPr>
              <a:t>1333MHz</a:t>
            </a:r>
            <a:r>
              <a:rPr lang="zh-CN" altLang="en-US" dirty="0">
                <a:solidFill>
                  <a:srgbClr val="0000CC"/>
                </a:solidFill>
                <a:latin typeface="Comic Sans MS" panose="030F0702030302020204" pitchFamily="66" charset="0"/>
                <a:ea typeface="黑体" panose="02010609060101010101" pitchFamily="49" charset="-122"/>
              </a:rPr>
              <a:t>（实际单位应是</a:t>
            </a:r>
            <a:r>
              <a:rPr lang="en-US" altLang="zh-CN" dirty="0">
                <a:solidFill>
                  <a:srgbClr val="0000CC"/>
                </a:solidFill>
                <a:latin typeface="Comic Sans MS" panose="030F0702030302020204" pitchFamily="66" charset="0"/>
                <a:ea typeface="黑体" panose="02010609060101010101" pitchFamily="49" charset="-122"/>
              </a:rPr>
              <a:t>MT/s</a:t>
            </a:r>
            <a:r>
              <a:rPr lang="zh-CN" altLang="en-US" dirty="0">
                <a:solidFill>
                  <a:srgbClr val="0000CC"/>
                </a:solidFill>
                <a:latin typeface="Comic Sans MS" panose="030F0702030302020204" pitchFamily="66" charset="0"/>
                <a:ea typeface="黑体" panose="02010609060101010101" pitchFamily="49" charset="-122"/>
              </a:rPr>
              <a:t>，表示每秒传送</a:t>
            </a:r>
            <a:r>
              <a:rPr lang="en-US" altLang="zh-CN" dirty="0">
                <a:solidFill>
                  <a:srgbClr val="0000CC"/>
                </a:solidFill>
                <a:latin typeface="Comic Sans MS" panose="030F0702030302020204" pitchFamily="66" charset="0"/>
                <a:ea typeface="黑体" panose="02010609060101010101" pitchFamily="49" charset="-122"/>
              </a:rPr>
              <a:t>1333M</a:t>
            </a:r>
            <a:r>
              <a:rPr lang="zh-CN" altLang="en-US" dirty="0">
                <a:solidFill>
                  <a:srgbClr val="0000CC"/>
                </a:solidFill>
                <a:latin typeface="Comic Sans MS" panose="030F0702030302020204" pitchFamily="66" charset="0"/>
                <a:ea typeface="黑体" panose="02010609060101010101" pitchFamily="49" charset="-122"/>
              </a:rPr>
              <a:t>次，实际时钟频率为</a:t>
            </a:r>
            <a:r>
              <a:rPr lang="en-US" altLang="zh-CN" dirty="0">
                <a:solidFill>
                  <a:srgbClr val="0000CC"/>
                </a:solidFill>
                <a:latin typeface="Comic Sans MS" panose="030F0702030302020204" pitchFamily="66" charset="0"/>
                <a:ea typeface="黑体" panose="02010609060101010101" pitchFamily="49" charset="-122"/>
              </a:rPr>
              <a:t>333MHz</a:t>
            </a:r>
            <a:r>
              <a:rPr lang="zh-CN" altLang="en-US" dirty="0">
                <a:solidFill>
                  <a:srgbClr val="0000CC"/>
                </a:solidFill>
                <a:latin typeface="Comic Sans MS" panose="030F0702030302020204" pitchFamily="66" charset="0"/>
                <a:ea typeface="黑体" panose="02010609060101010101" pitchFamily="49" charset="-122"/>
              </a:rPr>
              <a:t>），总线宽度为</a:t>
            </a:r>
            <a:r>
              <a:rPr lang="en-US" altLang="zh-CN" dirty="0">
                <a:solidFill>
                  <a:srgbClr val="0000CC"/>
                </a:solidFill>
                <a:latin typeface="Comic Sans MS" panose="030F0702030302020204" pitchFamily="66" charset="0"/>
                <a:ea typeface="黑体" panose="02010609060101010101" pitchFamily="49" charset="-122"/>
              </a:rPr>
              <a:t>64</a:t>
            </a:r>
            <a:r>
              <a:rPr lang="zh-CN" altLang="en-US" dirty="0">
                <a:solidFill>
                  <a:srgbClr val="0000CC"/>
                </a:solidFill>
                <a:latin typeface="Comic Sans MS" panose="030F0702030302020204" pitchFamily="66" charset="0"/>
                <a:ea typeface="黑体" panose="02010609060101010101" pitchFamily="49" charset="-122"/>
              </a:rPr>
              <a:t>位，则总线带宽为</a:t>
            </a:r>
            <a:r>
              <a:rPr lang="en-US" altLang="zh-CN" dirty="0">
                <a:solidFill>
                  <a:srgbClr val="0000CC"/>
                </a:solidFill>
                <a:latin typeface="Comic Sans MS" panose="030F0702030302020204" pitchFamily="66" charset="0"/>
                <a:ea typeface="黑体" panose="02010609060101010101" pitchFamily="49" charset="-122"/>
              </a:rPr>
              <a:t>1333MT/s×8B=10.66GB/s</a:t>
            </a:r>
          </a:p>
        </p:txBody>
      </p:sp>
    </p:spTree>
    <p:extLst>
      <p:ext uri="{BB962C8B-B14F-4D97-AF65-F5344CB8AC3E}">
        <p14:creationId xmlns:p14="http://schemas.microsoft.com/office/powerpoint/2010/main" val="423070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linds(horizontal)">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blinds(horizontal)">
                                      <p:cBhvr>
                                        <p:cTn id="2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 </a:t>
            </a:r>
            <a:r>
              <a:rPr lang="zh-CN" altLang="en-US" dirty="0"/>
              <a:t>外设与</a:t>
            </a:r>
            <a:r>
              <a:rPr lang="en-US" altLang="zh-CN" dirty="0"/>
              <a:t>CPU</a:t>
            </a:r>
            <a:r>
              <a:rPr lang="zh-CN" altLang="en-US" dirty="0"/>
              <a:t>、主存的互连</a:t>
            </a:r>
          </a:p>
        </p:txBody>
      </p:sp>
      <p:sp>
        <p:nvSpPr>
          <p:cNvPr id="3" name="内容占位符 2"/>
          <p:cNvSpPr>
            <a:spLocks noGrp="1"/>
          </p:cNvSpPr>
          <p:nvPr>
            <p:ph idx="1"/>
          </p:nvPr>
        </p:nvSpPr>
        <p:spPr/>
        <p:txBody>
          <a:bodyPr/>
          <a:lstStyle/>
          <a:p>
            <a:pPr marL="0" indent="0">
              <a:buNone/>
            </a:pPr>
            <a:r>
              <a:rPr lang="en-US" altLang="zh-CN" dirty="0"/>
              <a:t>8.4.2 </a:t>
            </a:r>
            <a:r>
              <a:rPr lang="zh-CN" altLang="en-US" dirty="0"/>
              <a:t>基于总线的互连结构</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100507" y="1087364"/>
            <a:ext cx="6696744"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1. </a:t>
            </a:r>
            <a:r>
              <a:rPr lang="zh-CN" altLang="en-US" sz="2200" b="1" dirty="0">
                <a:solidFill>
                  <a:srgbClr val="063DE8"/>
                </a:solidFill>
                <a:latin typeface="微软雅黑" panose="020B0503020204020204" pitchFamily="34" charset="-122"/>
                <a:ea typeface="微软雅黑" panose="020B0503020204020204" pitchFamily="34" charset="-122"/>
              </a:rPr>
              <a:t>处理器总线</a:t>
            </a:r>
          </a:p>
        </p:txBody>
      </p:sp>
      <p:sp>
        <p:nvSpPr>
          <p:cNvPr id="8" name="Rectangle 2"/>
          <p:cNvSpPr txBox="1">
            <a:spLocks noChangeArrowheads="1"/>
          </p:cNvSpPr>
          <p:nvPr/>
        </p:nvSpPr>
        <p:spPr bwMode="auto">
          <a:xfrm>
            <a:off x="132796" y="1518251"/>
            <a:ext cx="8875712" cy="40709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5000"/>
              </a:lnSpc>
              <a:spcBef>
                <a:spcPts val="600"/>
              </a:spcBef>
            </a:pPr>
            <a:r>
              <a:rPr lang="en-US" altLang="zh-CN" sz="2000" dirty="0">
                <a:solidFill>
                  <a:srgbClr val="663300"/>
                </a:solidFill>
              </a:rPr>
              <a:t>QPI</a:t>
            </a:r>
            <a:r>
              <a:rPr lang="zh-CN" altLang="en-US" sz="2000" dirty="0">
                <a:solidFill>
                  <a:srgbClr val="663300"/>
                </a:solidFill>
              </a:rPr>
              <a:t>（</a:t>
            </a:r>
            <a:r>
              <a:rPr lang="en-US" altLang="zh-CN" sz="2000" dirty="0">
                <a:solidFill>
                  <a:srgbClr val="663300"/>
                </a:solidFill>
              </a:rPr>
              <a:t>Quick Path Interconnect</a:t>
            </a:r>
            <a:r>
              <a:rPr lang="zh-CN" altLang="en-US" sz="2000" dirty="0">
                <a:solidFill>
                  <a:srgbClr val="663300"/>
                </a:solidFill>
              </a:rPr>
              <a:t>）总线（</a:t>
            </a:r>
            <a:r>
              <a:rPr lang="en-US" altLang="zh-CN" sz="2000" dirty="0" err="1">
                <a:solidFill>
                  <a:srgbClr val="663300"/>
                </a:solidFill>
              </a:rPr>
              <a:t>eg</a:t>
            </a:r>
            <a:r>
              <a:rPr lang="en-US" altLang="zh-CN" sz="2000" dirty="0">
                <a:solidFill>
                  <a:srgbClr val="663300"/>
                </a:solidFill>
              </a:rPr>
              <a:t>. Core i7</a:t>
            </a:r>
            <a:r>
              <a:rPr lang="zh-CN" altLang="en-US" sz="2000" dirty="0">
                <a:solidFill>
                  <a:srgbClr val="663300"/>
                </a:solidFill>
              </a:rPr>
              <a:t>）</a:t>
            </a:r>
            <a:endParaRPr lang="en-US" altLang="zh-CN" sz="2000" dirty="0">
              <a:solidFill>
                <a:srgbClr val="0000CC"/>
              </a:solidFill>
            </a:endParaRPr>
          </a:p>
          <a:p>
            <a:pPr marL="825500" lvl="1" indent="-342900">
              <a:lnSpc>
                <a:spcPct val="105000"/>
              </a:lnSpc>
              <a:spcBef>
                <a:spcPts val="600"/>
              </a:spcBef>
            </a:pPr>
            <a:r>
              <a:rPr lang="zh-CN" altLang="en-US" dirty="0">
                <a:solidFill>
                  <a:srgbClr val="0000CC"/>
                </a:solidFill>
                <a:latin typeface="Comic Sans MS" panose="030F0702030302020204" pitchFamily="66" charset="0"/>
                <a:ea typeface="黑体" panose="02010609060101010101" pitchFamily="49" charset="-122"/>
              </a:rPr>
              <a:t>目前在</a:t>
            </a:r>
            <a:r>
              <a:rPr lang="en-US" altLang="zh-CN" dirty="0">
                <a:solidFill>
                  <a:srgbClr val="0000CC"/>
                </a:solidFill>
                <a:latin typeface="Comic Sans MS" panose="030F0702030302020204" pitchFamily="66" charset="0"/>
                <a:ea typeface="黑体" panose="02010609060101010101" pitchFamily="49" charset="-122"/>
              </a:rPr>
              <a:t>Intel</a:t>
            </a:r>
            <a:r>
              <a:rPr lang="zh-CN" altLang="en-US" dirty="0">
                <a:solidFill>
                  <a:srgbClr val="0000CC"/>
                </a:solidFill>
                <a:latin typeface="Comic Sans MS" panose="030F0702030302020204" pitchFamily="66" charset="0"/>
                <a:ea typeface="黑体" panose="02010609060101010101" pitchFamily="49" charset="-122"/>
              </a:rPr>
              <a:t>架构中</a:t>
            </a:r>
            <a:r>
              <a:rPr lang="en-US" altLang="zh-CN" dirty="0">
                <a:solidFill>
                  <a:srgbClr val="0000CC"/>
                </a:solidFill>
                <a:latin typeface="Comic Sans MS" panose="030F0702030302020204" pitchFamily="66" charset="0"/>
                <a:ea typeface="黑体" panose="02010609060101010101" pitchFamily="49" charset="-122"/>
              </a:rPr>
              <a:t>CPU</a:t>
            </a:r>
            <a:r>
              <a:rPr lang="zh-CN" altLang="en-US" dirty="0">
                <a:solidFill>
                  <a:srgbClr val="0000CC"/>
                </a:solidFill>
                <a:latin typeface="Comic Sans MS" panose="030F0702030302020204" pitchFamily="66" charset="0"/>
                <a:ea typeface="黑体" panose="02010609060101010101" pitchFamily="49" charset="-122"/>
              </a:rPr>
              <a:t>芯片内部核之间、</a:t>
            </a:r>
            <a:r>
              <a:rPr lang="en-US" altLang="zh-CN" dirty="0">
                <a:solidFill>
                  <a:srgbClr val="0000CC"/>
                </a:solidFill>
                <a:latin typeface="Comic Sans MS" panose="030F0702030302020204" pitchFamily="66" charset="0"/>
                <a:ea typeface="黑体" panose="02010609060101010101" pitchFamily="49" charset="-122"/>
              </a:rPr>
              <a:t>CPU</a:t>
            </a:r>
            <a:r>
              <a:rPr lang="zh-CN" altLang="en-US" dirty="0">
                <a:solidFill>
                  <a:srgbClr val="0000CC"/>
                </a:solidFill>
                <a:latin typeface="Comic Sans MS" panose="030F0702030302020204" pitchFamily="66" charset="0"/>
                <a:ea typeface="黑体" panose="02010609060101010101" pitchFamily="49" charset="-122"/>
              </a:rPr>
              <a:t>芯片之间、</a:t>
            </a:r>
            <a:r>
              <a:rPr lang="en-US" altLang="zh-CN" dirty="0">
                <a:solidFill>
                  <a:srgbClr val="0000CC"/>
                </a:solidFill>
                <a:latin typeface="Comic Sans MS" panose="030F0702030302020204" pitchFamily="66" charset="0"/>
                <a:ea typeface="黑体" panose="02010609060101010101" pitchFamily="49" charset="-122"/>
              </a:rPr>
              <a:t>CPU</a:t>
            </a:r>
            <a:r>
              <a:rPr lang="zh-CN" altLang="en-US" dirty="0">
                <a:solidFill>
                  <a:srgbClr val="0000CC"/>
                </a:solidFill>
                <a:latin typeface="Comic Sans MS" panose="030F0702030302020204" pitchFamily="66" charset="0"/>
                <a:ea typeface="黑体" panose="02010609060101010101" pitchFamily="49" charset="-122"/>
              </a:rPr>
              <a:t>芯片与</a:t>
            </a:r>
            <a:r>
              <a:rPr lang="en-US" altLang="zh-CN" dirty="0">
                <a:solidFill>
                  <a:srgbClr val="0000CC"/>
                </a:solidFill>
                <a:latin typeface="Comic Sans MS" panose="030F0702030302020204" pitchFamily="66" charset="0"/>
                <a:ea typeface="黑体" panose="02010609060101010101" pitchFamily="49" charset="-122"/>
              </a:rPr>
              <a:t>IOH</a:t>
            </a:r>
            <a:r>
              <a:rPr lang="zh-CN" altLang="en-US" dirty="0">
                <a:solidFill>
                  <a:srgbClr val="0000CC"/>
                </a:solidFill>
                <a:latin typeface="Comic Sans MS" panose="030F0702030302020204" pitchFamily="66" charset="0"/>
                <a:ea typeface="黑体" panose="02010609060101010101" pitchFamily="49" charset="-122"/>
              </a:rPr>
              <a:t>（</a:t>
            </a:r>
            <a:r>
              <a:rPr lang="en-US" altLang="zh-CN" dirty="0">
                <a:solidFill>
                  <a:srgbClr val="0000CC"/>
                </a:solidFill>
                <a:latin typeface="Comic Sans MS" panose="030F0702030302020204" pitchFamily="66" charset="0"/>
                <a:ea typeface="黑体" panose="02010609060101010101" pitchFamily="49" charset="-122"/>
              </a:rPr>
              <a:t>I/O Hub</a:t>
            </a:r>
            <a:r>
              <a:rPr lang="zh-CN" altLang="en-US" dirty="0">
                <a:solidFill>
                  <a:srgbClr val="0000CC"/>
                </a:solidFill>
                <a:latin typeface="Comic Sans MS" panose="030F0702030302020204" pitchFamily="66" charset="0"/>
                <a:ea typeface="黑体" panose="02010609060101010101" pitchFamily="49" charset="-122"/>
              </a:rPr>
              <a:t>）芯片之间，都通过</a:t>
            </a:r>
            <a:r>
              <a:rPr lang="en-US" altLang="zh-CN" dirty="0">
                <a:solidFill>
                  <a:srgbClr val="0000CC"/>
                </a:solidFill>
                <a:latin typeface="Comic Sans MS" panose="030F0702030302020204" pitchFamily="66" charset="0"/>
                <a:ea typeface="黑体" panose="02010609060101010101" pitchFamily="49" charset="-122"/>
              </a:rPr>
              <a:t>QPI</a:t>
            </a:r>
            <a:r>
              <a:rPr lang="zh-CN" altLang="en-US" dirty="0">
                <a:solidFill>
                  <a:srgbClr val="0000CC"/>
                </a:solidFill>
                <a:latin typeface="Comic Sans MS" panose="030F0702030302020204" pitchFamily="66" charset="0"/>
                <a:ea typeface="黑体" panose="02010609060101010101" pitchFamily="49" charset="-122"/>
              </a:rPr>
              <a:t>总线互连</a:t>
            </a:r>
            <a:endParaRPr lang="en-US" altLang="zh-CN" dirty="0">
              <a:solidFill>
                <a:srgbClr val="0000CC"/>
              </a:solidFill>
              <a:latin typeface="Comic Sans MS" panose="030F0702030302020204" pitchFamily="66" charset="0"/>
              <a:ea typeface="黑体" panose="02010609060101010101" pitchFamily="49" charset="-122"/>
            </a:endParaRPr>
          </a:p>
          <a:p>
            <a:pPr marL="825500" lvl="1" indent="-342900">
              <a:lnSpc>
                <a:spcPct val="105000"/>
              </a:lnSpc>
              <a:spcBef>
                <a:spcPts val="600"/>
              </a:spcBef>
            </a:pPr>
            <a:r>
              <a:rPr lang="en-US" altLang="zh-CN" dirty="0">
                <a:solidFill>
                  <a:srgbClr val="0000CC"/>
                </a:solidFill>
                <a:latin typeface="Comic Sans MS" panose="030F0702030302020204" pitchFamily="66" charset="0"/>
                <a:ea typeface="黑体" panose="02010609060101010101" pitchFamily="49" charset="-122"/>
              </a:rPr>
              <a:t>QPI</a:t>
            </a:r>
            <a:r>
              <a:rPr lang="zh-CN" altLang="en-US" dirty="0">
                <a:solidFill>
                  <a:srgbClr val="0000CC"/>
                </a:solidFill>
                <a:latin typeface="Comic Sans MS" panose="030F0702030302020204" pitchFamily="66" charset="0"/>
                <a:ea typeface="黑体" panose="02010609060101010101" pitchFamily="49" charset="-122"/>
              </a:rPr>
              <a:t>是</a:t>
            </a:r>
            <a:r>
              <a:rPr lang="zh-CN" altLang="en-US" dirty="0">
                <a:solidFill>
                  <a:srgbClr val="FF0000"/>
                </a:solidFill>
                <a:latin typeface="Comic Sans MS" panose="030F0702030302020204" pitchFamily="66" charset="0"/>
                <a:ea typeface="黑体" panose="02010609060101010101" pitchFamily="49" charset="-122"/>
              </a:rPr>
              <a:t>基于包交换的串行、高速点对点连接协议</a:t>
            </a:r>
            <a:r>
              <a:rPr lang="zh-CN" altLang="en-US" dirty="0">
                <a:solidFill>
                  <a:srgbClr val="0000CC"/>
                </a:solidFill>
                <a:latin typeface="Comic Sans MS" panose="030F0702030302020204" pitchFamily="66" charset="0"/>
                <a:ea typeface="黑体" panose="02010609060101010101" pitchFamily="49" charset="-122"/>
              </a:rPr>
              <a:t>：发送方和接收方各有时钟信号，双方同时传输数据（各有</a:t>
            </a:r>
            <a:r>
              <a:rPr lang="en-US" altLang="zh-CN" dirty="0">
                <a:solidFill>
                  <a:srgbClr val="0000CC"/>
                </a:solidFill>
                <a:latin typeface="Comic Sans MS" panose="030F0702030302020204" pitchFamily="66" charset="0"/>
                <a:ea typeface="黑体" panose="02010609060101010101" pitchFamily="49" charset="-122"/>
              </a:rPr>
              <a:t>20</a:t>
            </a:r>
            <a:r>
              <a:rPr lang="zh-CN" altLang="en-US" dirty="0">
                <a:solidFill>
                  <a:srgbClr val="0000CC"/>
                </a:solidFill>
                <a:latin typeface="Comic Sans MS" panose="030F0702030302020204" pitchFamily="66" charset="0"/>
                <a:ea typeface="黑体" panose="02010609060101010101" pitchFamily="49" charset="-122"/>
              </a:rPr>
              <a:t>条数据线），每个</a:t>
            </a:r>
            <a:r>
              <a:rPr lang="en-US" altLang="zh-CN" dirty="0">
                <a:solidFill>
                  <a:srgbClr val="0000CC"/>
                </a:solidFill>
                <a:latin typeface="Comic Sans MS" panose="030F0702030302020204" pitchFamily="66" charset="0"/>
                <a:ea typeface="黑体" panose="02010609060101010101" pitchFamily="49" charset="-122"/>
              </a:rPr>
              <a:t>QPI</a:t>
            </a:r>
            <a:r>
              <a:rPr lang="zh-CN" altLang="en-US" dirty="0">
                <a:solidFill>
                  <a:srgbClr val="0000CC"/>
                </a:solidFill>
                <a:latin typeface="Comic Sans MS" panose="030F0702030302020204" pitchFamily="66" charset="0"/>
                <a:ea typeface="黑体" panose="02010609060101010101" pitchFamily="49" charset="-122"/>
              </a:rPr>
              <a:t>数据包含</a:t>
            </a:r>
            <a:r>
              <a:rPr lang="en-US" altLang="zh-CN" dirty="0">
                <a:solidFill>
                  <a:srgbClr val="0000CC"/>
                </a:solidFill>
                <a:latin typeface="Comic Sans MS" panose="030F0702030302020204" pitchFamily="66" charset="0"/>
                <a:ea typeface="黑体" panose="02010609060101010101" pitchFamily="49" charset="-122"/>
              </a:rPr>
              <a:t>80</a:t>
            </a:r>
            <a:r>
              <a:rPr lang="zh-CN" altLang="en-US" dirty="0">
                <a:solidFill>
                  <a:srgbClr val="0000CC"/>
                </a:solidFill>
                <a:latin typeface="Comic Sans MS" panose="030F0702030302020204" pitchFamily="66" charset="0"/>
                <a:ea typeface="黑体" panose="02010609060101010101" pitchFamily="49" charset="-122"/>
              </a:rPr>
              <a:t>位，分两个时钟周期传送，每个时钟周期传两次，故每次传</a:t>
            </a:r>
            <a:r>
              <a:rPr lang="en-US" altLang="zh-CN" dirty="0">
                <a:solidFill>
                  <a:srgbClr val="0000CC"/>
                </a:solidFill>
                <a:latin typeface="Comic Sans MS" panose="030F0702030302020204" pitchFamily="66" charset="0"/>
                <a:ea typeface="黑体" panose="02010609060101010101" pitchFamily="49" charset="-122"/>
              </a:rPr>
              <a:t>20</a:t>
            </a:r>
            <a:r>
              <a:rPr lang="zh-CN" altLang="en-US" dirty="0">
                <a:solidFill>
                  <a:srgbClr val="0000CC"/>
                </a:solidFill>
                <a:latin typeface="Comic Sans MS" panose="030F0702030302020204" pitchFamily="66" charset="0"/>
                <a:ea typeface="黑体" panose="02010609060101010101" pitchFamily="49" charset="-122"/>
              </a:rPr>
              <a:t>位（</a:t>
            </a:r>
            <a:r>
              <a:rPr lang="en-US" altLang="zh-CN" dirty="0">
                <a:solidFill>
                  <a:srgbClr val="0000CC"/>
                </a:solidFill>
                <a:latin typeface="Comic Sans MS" panose="030F0702030302020204" pitchFamily="66" charset="0"/>
                <a:ea typeface="黑体" panose="02010609060101010101" pitchFamily="49" charset="-122"/>
              </a:rPr>
              <a:t>16</a:t>
            </a:r>
            <a:r>
              <a:rPr lang="zh-CN" altLang="en-US" dirty="0">
                <a:solidFill>
                  <a:srgbClr val="0000CC"/>
                </a:solidFill>
                <a:latin typeface="Comic Sans MS" panose="030F0702030302020204" pitchFamily="66" charset="0"/>
                <a:ea typeface="黑体" panose="02010609060101010101" pitchFamily="49" charset="-122"/>
              </a:rPr>
              <a:t>位数据</a:t>
            </a:r>
            <a:r>
              <a:rPr lang="en-US" altLang="zh-CN" dirty="0">
                <a:solidFill>
                  <a:srgbClr val="0000CC"/>
                </a:solidFill>
                <a:latin typeface="Comic Sans MS" panose="030F0702030302020204" pitchFamily="66" charset="0"/>
                <a:ea typeface="黑体" panose="02010609060101010101" pitchFamily="49" charset="-122"/>
              </a:rPr>
              <a:t>+4</a:t>
            </a:r>
            <a:r>
              <a:rPr lang="zh-CN" altLang="en-US" dirty="0">
                <a:solidFill>
                  <a:srgbClr val="0000CC"/>
                </a:solidFill>
                <a:latin typeface="Comic Sans MS" panose="030F0702030302020204" pitchFamily="66" charset="0"/>
                <a:ea typeface="黑体" panose="02010609060101010101" pitchFamily="49" charset="-122"/>
              </a:rPr>
              <a:t>位校验位），</a:t>
            </a:r>
            <a:r>
              <a:rPr lang="en-US" altLang="zh-CN" dirty="0">
                <a:solidFill>
                  <a:srgbClr val="FF0000"/>
                </a:solidFill>
                <a:latin typeface="Comic Sans MS" panose="030F0702030302020204" pitchFamily="66" charset="0"/>
                <a:ea typeface="黑体" panose="02010609060101010101" pitchFamily="49" charset="-122"/>
              </a:rPr>
              <a:t>QPI</a:t>
            </a:r>
            <a:r>
              <a:rPr lang="zh-CN" altLang="en-US" dirty="0">
                <a:solidFill>
                  <a:srgbClr val="FF0000"/>
                </a:solidFill>
                <a:latin typeface="Comic Sans MS" panose="030F0702030302020204" pitchFamily="66" charset="0"/>
                <a:ea typeface="黑体" panose="02010609060101010101" pitchFamily="49" charset="-122"/>
              </a:rPr>
              <a:t>总线带宽为：每秒传送次数</a:t>
            </a:r>
            <a:r>
              <a:rPr lang="en-US" altLang="zh-CN" dirty="0">
                <a:solidFill>
                  <a:srgbClr val="FF0000"/>
                </a:solidFill>
                <a:latin typeface="Comic Sans MS" panose="030F0702030302020204" pitchFamily="66" charset="0"/>
                <a:ea typeface="黑体" panose="02010609060101010101" pitchFamily="49" charset="-122"/>
              </a:rPr>
              <a:t>×2B×2</a:t>
            </a:r>
            <a:r>
              <a:rPr lang="zh-CN" altLang="en-US" dirty="0">
                <a:solidFill>
                  <a:srgbClr val="0000CC"/>
                </a:solidFill>
                <a:latin typeface="Comic Sans MS" panose="030F0702030302020204" pitchFamily="66" charset="0"/>
                <a:ea typeface="黑体" panose="02010609060101010101" pitchFamily="49" charset="-122"/>
              </a:rPr>
              <a:t>。</a:t>
            </a:r>
            <a:endParaRPr lang="en-US" altLang="zh-CN" dirty="0">
              <a:solidFill>
                <a:srgbClr val="0000CC"/>
              </a:solidFill>
              <a:latin typeface="Comic Sans MS" panose="030F0702030302020204" pitchFamily="66" charset="0"/>
              <a:ea typeface="黑体" panose="02010609060101010101" pitchFamily="49" charset="-122"/>
            </a:endParaRPr>
          </a:p>
          <a:p>
            <a:pPr marL="825500" lvl="1" indent="-342900">
              <a:lnSpc>
                <a:spcPct val="105000"/>
              </a:lnSpc>
              <a:spcBef>
                <a:spcPts val="600"/>
              </a:spcBef>
            </a:pPr>
            <a:r>
              <a:rPr lang="en-US" altLang="zh-CN" dirty="0">
                <a:solidFill>
                  <a:srgbClr val="0000CC"/>
                </a:solidFill>
                <a:latin typeface="Comic Sans MS" panose="030F0702030302020204" pitchFamily="66" charset="0"/>
                <a:ea typeface="黑体" panose="02010609060101010101" pitchFamily="49" charset="-122"/>
              </a:rPr>
              <a:t>QPI</a:t>
            </a:r>
            <a:r>
              <a:rPr lang="zh-CN" altLang="en-US" dirty="0">
                <a:solidFill>
                  <a:srgbClr val="0000CC"/>
                </a:solidFill>
                <a:latin typeface="Comic Sans MS" panose="030F0702030302020204" pitchFamily="66" charset="0"/>
                <a:ea typeface="黑体" panose="02010609060101010101" pitchFamily="49" charset="-122"/>
              </a:rPr>
              <a:t>总线的速度单位（</a:t>
            </a:r>
            <a:r>
              <a:rPr lang="zh-CN" altLang="en-US" dirty="0">
                <a:solidFill>
                  <a:srgbClr val="FF0000"/>
                </a:solidFill>
                <a:latin typeface="Comic Sans MS" panose="030F0702030302020204" pitchFamily="66" charset="0"/>
                <a:ea typeface="黑体" panose="02010609060101010101" pitchFamily="49" charset="-122"/>
              </a:rPr>
              <a:t>工作频率</a:t>
            </a:r>
            <a:r>
              <a:rPr lang="zh-CN" altLang="en-US" dirty="0">
                <a:solidFill>
                  <a:srgbClr val="0000CC"/>
                </a:solidFill>
                <a:latin typeface="Comic Sans MS" panose="030F0702030302020204" pitchFamily="66" charset="0"/>
                <a:ea typeface="黑体" panose="02010609060101010101" pitchFamily="49" charset="-122"/>
              </a:rPr>
              <a:t>）为</a:t>
            </a:r>
            <a:r>
              <a:rPr lang="en-US" altLang="zh-CN" dirty="0">
                <a:solidFill>
                  <a:srgbClr val="0000CC"/>
                </a:solidFill>
                <a:latin typeface="Comic Sans MS" panose="030F0702030302020204" pitchFamily="66" charset="0"/>
                <a:ea typeface="黑体" panose="02010609060101010101" pitchFamily="49" charset="-122"/>
              </a:rPr>
              <a:t>GT/s</a:t>
            </a:r>
            <a:r>
              <a:rPr lang="zh-CN" altLang="en-US" dirty="0">
                <a:solidFill>
                  <a:srgbClr val="0000CC"/>
                </a:solidFill>
                <a:latin typeface="Comic Sans MS" panose="030F0702030302020204" pitchFamily="66" charset="0"/>
                <a:ea typeface="黑体" panose="02010609060101010101" pitchFamily="49" charset="-122"/>
              </a:rPr>
              <a:t>，表示每秒传送多少</a:t>
            </a:r>
            <a:r>
              <a:rPr lang="en-US" altLang="zh-CN" dirty="0">
                <a:solidFill>
                  <a:srgbClr val="0000CC"/>
                </a:solidFill>
                <a:latin typeface="Comic Sans MS" panose="030F0702030302020204" pitchFamily="66" charset="0"/>
                <a:ea typeface="黑体" panose="02010609060101010101" pitchFamily="49" charset="-122"/>
              </a:rPr>
              <a:t>G</a:t>
            </a:r>
            <a:r>
              <a:rPr lang="zh-CN" altLang="en-US" dirty="0">
                <a:solidFill>
                  <a:srgbClr val="0000CC"/>
                </a:solidFill>
                <a:latin typeface="Comic Sans MS" panose="030F0702030302020204" pitchFamily="66" charset="0"/>
                <a:ea typeface="黑体" panose="02010609060101010101" pitchFamily="49" charset="-122"/>
              </a:rPr>
              <a:t>次。若</a:t>
            </a:r>
            <a:r>
              <a:rPr lang="en-US" altLang="zh-CN" dirty="0">
                <a:solidFill>
                  <a:srgbClr val="0000CC"/>
                </a:solidFill>
                <a:latin typeface="Comic Sans MS" panose="030F0702030302020204" pitchFamily="66" charset="0"/>
                <a:ea typeface="黑体" panose="02010609060101010101" pitchFamily="49" charset="-122"/>
              </a:rPr>
              <a:t>QPI</a:t>
            </a:r>
            <a:r>
              <a:rPr lang="zh-CN" altLang="en-US" dirty="0">
                <a:solidFill>
                  <a:srgbClr val="0000CC"/>
                </a:solidFill>
                <a:latin typeface="Comic Sans MS" panose="030F0702030302020204" pitchFamily="66" charset="0"/>
                <a:ea typeface="黑体" panose="02010609060101010101" pitchFamily="49" charset="-122"/>
              </a:rPr>
              <a:t>时钟频率为</a:t>
            </a:r>
            <a:r>
              <a:rPr lang="en-US" altLang="zh-CN" dirty="0">
                <a:solidFill>
                  <a:srgbClr val="0000CC"/>
                </a:solidFill>
                <a:latin typeface="Comic Sans MS" panose="030F0702030302020204" pitchFamily="66" charset="0"/>
                <a:ea typeface="黑体" panose="02010609060101010101" pitchFamily="49" charset="-122"/>
              </a:rPr>
              <a:t>2.4GHz</a:t>
            </a:r>
            <a:r>
              <a:rPr lang="zh-CN" altLang="en-US" dirty="0">
                <a:solidFill>
                  <a:srgbClr val="0000CC"/>
                </a:solidFill>
                <a:latin typeface="Comic Sans MS" panose="030F0702030302020204" pitchFamily="66" charset="0"/>
                <a:ea typeface="黑体" panose="02010609060101010101" pitchFamily="49" charset="-122"/>
              </a:rPr>
              <a:t>，则速度为</a:t>
            </a:r>
            <a:r>
              <a:rPr lang="en-US" altLang="zh-CN" dirty="0">
                <a:solidFill>
                  <a:srgbClr val="0000CC"/>
                </a:solidFill>
                <a:latin typeface="Comic Sans MS" panose="030F0702030302020204" pitchFamily="66" charset="0"/>
                <a:ea typeface="黑体" panose="02010609060101010101" pitchFamily="49" charset="-122"/>
              </a:rPr>
              <a:t>4.8GT/s</a:t>
            </a:r>
            <a:r>
              <a:rPr lang="zh-CN" altLang="en-US" dirty="0">
                <a:solidFill>
                  <a:srgbClr val="0000CC"/>
                </a:solidFill>
                <a:latin typeface="Comic Sans MS" panose="030F0702030302020204" pitchFamily="66" charset="0"/>
                <a:ea typeface="黑体" panose="02010609060101010101" pitchFamily="49" charset="-122"/>
              </a:rPr>
              <a:t>，带宽为</a:t>
            </a:r>
            <a:r>
              <a:rPr lang="en-US" altLang="zh-CN" dirty="0">
                <a:solidFill>
                  <a:srgbClr val="0000CC"/>
                </a:solidFill>
                <a:latin typeface="Comic Sans MS" panose="030F0702030302020204" pitchFamily="66" charset="0"/>
                <a:ea typeface="黑体" panose="02010609060101010101" pitchFamily="49" charset="-122"/>
              </a:rPr>
              <a:t>4.8G×2B×2=19.2GB/s.</a:t>
            </a:r>
          </a:p>
          <a:p>
            <a:pPr marL="825500" lvl="1" indent="-342900">
              <a:lnSpc>
                <a:spcPct val="105000"/>
              </a:lnSpc>
              <a:spcBef>
                <a:spcPts val="600"/>
              </a:spcBef>
            </a:pPr>
            <a:endParaRPr lang="en-US" altLang="zh-CN" dirty="0">
              <a:solidFill>
                <a:srgbClr val="0000CC"/>
              </a:solidFill>
              <a:latin typeface="Comic Sans MS" panose="030F0702030302020204" pitchFamily="66" charset="0"/>
              <a:ea typeface="黑体" panose="02010609060101010101" pitchFamily="49" charset="-122"/>
            </a:endParaRPr>
          </a:p>
        </p:txBody>
      </p:sp>
    </p:spTree>
    <p:extLst>
      <p:ext uri="{BB962C8B-B14F-4D97-AF65-F5344CB8AC3E}">
        <p14:creationId xmlns:p14="http://schemas.microsoft.com/office/powerpoint/2010/main" val="3183657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linds(horizontal)">
                                      <p:cBhvr>
                                        <p:cTn id="1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 </a:t>
            </a:r>
            <a:r>
              <a:rPr lang="zh-CN" altLang="en-US" dirty="0"/>
              <a:t>外设与</a:t>
            </a:r>
            <a:r>
              <a:rPr lang="en-US" altLang="zh-CN" dirty="0"/>
              <a:t>CPU</a:t>
            </a:r>
            <a:r>
              <a:rPr lang="zh-CN" altLang="en-US" dirty="0"/>
              <a:t>、主存的互连</a:t>
            </a:r>
          </a:p>
        </p:txBody>
      </p:sp>
      <p:sp>
        <p:nvSpPr>
          <p:cNvPr id="3" name="内容占位符 2"/>
          <p:cNvSpPr>
            <a:spLocks noGrp="1"/>
          </p:cNvSpPr>
          <p:nvPr>
            <p:ph idx="1"/>
          </p:nvPr>
        </p:nvSpPr>
        <p:spPr/>
        <p:txBody>
          <a:bodyPr/>
          <a:lstStyle/>
          <a:p>
            <a:pPr marL="0" indent="0">
              <a:buNone/>
            </a:pPr>
            <a:r>
              <a:rPr lang="en-US" altLang="zh-CN" dirty="0"/>
              <a:t>8.4.2 </a:t>
            </a:r>
            <a:r>
              <a:rPr lang="zh-CN" altLang="en-US" dirty="0"/>
              <a:t>基于总线的互连结构</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114501" y="1132280"/>
            <a:ext cx="2945331"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2.</a:t>
            </a:r>
            <a:r>
              <a:rPr lang="zh-CN" altLang="en-US" sz="2200" b="1" dirty="0">
                <a:solidFill>
                  <a:srgbClr val="063DE8"/>
                </a:solidFill>
                <a:latin typeface="微软雅黑" panose="020B0503020204020204" pitchFamily="34" charset="-122"/>
                <a:ea typeface="微软雅黑" panose="020B0503020204020204" pitchFamily="34" charset="-122"/>
              </a:rPr>
              <a:t>存储器总线</a:t>
            </a:r>
          </a:p>
        </p:txBody>
      </p:sp>
      <p:sp>
        <p:nvSpPr>
          <p:cNvPr id="51" name="Rectangle 2"/>
          <p:cNvSpPr txBox="1">
            <a:spLocks noChangeArrowheads="1"/>
          </p:cNvSpPr>
          <p:nvPr/>
        </p:nvSpPr>
        <p:spPr bwMode="auto">
          <a:xfrm>
            <a:off x="114500" y="1629395"/>
            <a:ext cx="8705971" cy="697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5000"/>
              </a:lnSpc>
              <a:spcBef>
                <a:spcPts val="600"/>
              </a:spcBef>
              <a:buFont typeface="Wingdings" panose="05000000000000000000" pitchFamily="2" charset="2"/>
              <a:buChar char="p"/>
            </a:pPr>
            <a:r>
              <a:rPr lang="zh-CN" altLang="en-US" sz="2000" dirty="0">
                <a:solidFill>
                  <a:srgbClr val="0000CC"/>
                </a:solidFill>
                <a:latin typeface="Comic Sans MS" panose="030F0702030302020204" pitchFamily="66" charset="0"/>
                <a:ea typeface="黑体" panose="02010609060101010101" pitchFamily="49" charset="-122"/>
              </a:rPr>
              <a:t>从</a:t>
            </a:r>
            <a:r>
              <a:rPr lang="en-US" altLang="zh-CN" sz="2000" dirty="0">
                <a:solidFill>
                  <a:srgbClr val="0000CC"/>
                </a:solidFill>
                <a:latin typeface="Comic Sans MS" panose="030F0702030302020204" pitchFamily="66" charset="0"/>
                <a:ea typeface="黑体" panose="02010609060101010101" pitchFamily="49" charset="-122"/>
              </a:rPr>
              <a:t>Core i7</a:t>
            </a:r>
            <a:r>
              <a:rPr lang="zh-CN" altLang="en-US" sz="2000" dirty="0">
                <a:solidFill>
                  <a:srgbClr val="0000CC"/>
                </a:solidFill>
                <a:latin typeface="Comic Sans MS" panose="030F0702030302020204" pitchFamily="66" charset="0"/>
                <a:ea typeface="黑体" panose="02010609060101010101" pitchFamily="49" charset="-122"/>
              </a:rPr>
              <a:t>开始，北桥在</a:t>
            </a:r>
            <a:r>
              <a:rPr lang="en-US" altLang="zh-CN" sz="2000" dirty="0">
                <a:solidFill>
                  <a:srgbClr val="0000CC"/>
                </a:solidFill>
                <a:latin typeface="Comic Sans MS" panose="030F0702030302020204" pitchFamily="66" charset="0"/>
                <a:ea typeface="黑体" panose="02010609060101010101" pitchFamily="49" charset="-122"/>
              </a:rPr>
              <a:t>CPU</a:t>
            </a:r>
            <a:r>
              <a:rPr lang="zh-CN" altLang="en-US" sz="2000" dirty="0">
                <a:solidFill>
                  <a:srgbClr val="0000CC"/>
                </a:solidFill>
                <a:latin typeface="Comic Sans MS" panose="030F0702030302020204" pitchFamily="66" charset="0"/>
                <a:ea typeface="黑体" panose="02010609060101010101" pitchFamily="49" charset="-122"/>
              </a:rPr>
              <a:t>芯片内，</a:t>
            </a:r>
            <a:r>
              <a:rPr lang="en-US" altLang="zh-CN" sz="2000" dirty="0">
                <a:solidFill>
                  <a:srgbClr val="0000CC"/>
                </a:solidFill>
                <a:latin typeface="Comic Sans MS" panose="030F0702030302020204" pitchFamily="66" charset="0"/>
                <a:ea typeface="黑体" panose="02010609060101010101" pitchFamily="49" charset="-122"/>
              </a:rPr>
              <a:t>CPU</a:t>
            </a:r>
            <a:r>
              <a:rPr lang="zh-CN" altLang="en-US" sz="2000" dirty="0">
                <a:solidFill>
                  <a:srgbClr val="0000CC"/>
                </a:solidFill>
                <a:latin typeface="Comic Sans MS" panose="030F0702030302020204" pitchFamily="66" charset="0"/>
                <a:ea typeface="黑体" panose="02010609060101010101" pitchFamily="49" charset="-122"/>
              </a:rPr>
              <a:t>通过存储器总线（即内存条插槽，图中为三通道插槽）直接和内存条相连。</a:t>
            </a:r>
            <a:r>
              <a:rPr lang="en-US" altLang="zh-CN" sz="2000" dirty="0">
                <a:solidFill>
                  <a:srgbClr val="0000CC"/>
                </a:solidFill>
                <a:latin typeface="Comic Sans MS" panose="030F0702030302020204" pitchFamily="66" charset="0"/>
                <a:ea typeface="黑体" panose="02010609060101010101" pitchFamily="49" charset="-122"/>
              </a:rPr>
              <a:t>3</a:t>
            </a:r>
            <a:r>
              <a:rPr lang="zh-CN" altLang="en-US" sz="2000" dirty="0">
                <a:solidFill>
                  <a:srgbClr val="0000CC"/>
                </a:solidFill>
                <a:latin typeface="Comic Sans MS" panose="030F0702030302020204" pitchFamily="66" charset="0"/>
                <a:ea typeface="黑体" panose="02010609060101010101" pitchFamily="49" charset="-122"/>
              </a:rPr>
              <a:t>个存控包含在</a:t>
            </a:r>
            <a:r>
              <a:rPr lang="en-US" altLang="zh-CN" sz="2000" dirty="0">
                <a:solidFill>
                  <a:srgbClr val="0000CC"/>
                </a:solidFill>
                <a:latin typeface="Comic Sans MS" panose="030F0702030302020204" pitchFamily="66" charset="0"/>
                <a:ea typeface="黑体" panose="02010609060101010101" pitchFamily="49" charset="-122"/>
              </a:rPr>
              <a:t>CPU</a:t>
            </a:r>
            <a:r>
              <a:rPr lang="zh-CN" altLang="en-US" sz="2000" dirty="0">
                <a:solidFill>
                  <a:srgbClr val="0000CC"/>
                </a:solidFill>
                <a:latin typeface="Comic Sans MS" panose="030F0702030302020204" pitchFamily="66" charset="0"/>
                <a:ea typeface="黑体" panose="02010609060101010101" pitchFamily="49" charset="-122"/>
              </a:rPr>
              <a:t>芯片内。</a:t>
            </a:r>
            <a:endParaRPr lang="en-US" altLang="zh-CN" sz="2000" dirty="0">
              <a:solidFill>
                <a:srgbClr val="0000CC"/>
              </a:solidFill>
              <a:latin typeface="Comic Sans MS" panose="030F0702030302020204" pitchFamily="66" charset="0"/>
              <a:ea typeface="黑体" panose="02010609060101010101" pitchFamily="49" charset="-122"/>
            </a:endParaRPr>
          </a:p>
        </p:txBody>
      </p:sp>
      <p:sp>
        <p:nvSpPr>
          <p:cNvPr id="52" name="Rectangle 2"/>
          <p:cNvSpPr txBox="1">
            <a:spLocks noChangeArrowheads="1"/>
          </p:cNvSpPr>
          <p:nvPr/>
        </p:nvSpPr>
        <p:spPr bwMode="auto">
          <a:xfrm>
            <a:off x="145874" y="2438405"/>
            <a:ext cx="8818614" cy="1174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a:spcBef>
                <a:spcPct val="35000"/>
              </a:spcBef>
              <a:buSzPct val="100000"/>
              <a:buChar char="°"/>
              <a:defRPr b="1">
                <a:solidFill>
                  <a:schemeClr val="tx1"/>
                </a:solidFill>
                <a:latin typeface="Arial" panose="020B0604020202020204" pitchFamily="34" charset="0"/>
              </a:defRPr>
            </a:lvl1pPr>
            <a:lvl2pPr marL="685800" indent="-190500">
              <a:spcBef>
                <a:spcPct val="35000"/>
              </a:spcBef>
              <a:buSzPct val="100000"/>
              <a:buChar char="•"/>
              <a:defRPr b="1">
                <a:solidFill>
                  <a:schemeClr val="accent2"/>
                </a:solidFill>
                <a:latin typeface="Arial" panose="020B0604020202020204" pitchFamily="34" charset="0"/>
              </a:defRPr>
            </a:lvl2pPr>
            <a:lvl3pPr marL="1257300" indent="-342900">
              <a:spcBef>
                <a:spcPct val="35000"/>
              </a:spcBef>
              <a:buSzPct val="100000"/>
              <a:buChar char="-"/>
              <a:defRPr b="1">
                <a:solidFill>
                  <a:srgbClr val="B7011F"/>
                </a:solidFill>
                <a:latin typeface="Arial" panose="020B0604020202020204" pitchFamily="34" charset="0"/>
              </a:defRPr>
            </a:lvl3pPr>
            <a:lvl4pPr marL="1714500" indent="-342900">
              <a:spcBef>
                <a:spcPct val="20000"/>
              </a:spcBef>
              <a:buChar char="–"/>
              <a:defRPr sz="2000">
                <a:solidFill>
                  <a:schemeClr val="tx1"/>
                </a:solidFill>
                <a:latin typeface="Times New Roman" panose="02020603050405020304" pitchFamily="18" charset="0"/>
              </a:defRPr>
            </a:lvl4pPr>
            <a:lvl5pPr marL="2171700" indent="-342900">
              <a:spcBef>
                <a:spcPct val="20000"/>
              </a:spcBef>
              <a:buChar char="»"/>
              <a:defRPr sz="2000">
                <a:solidFill>
                  <a:schemeClr val="tx1"/>
                </a:solidFill>
                <a:latin typeface="Times New Roman" panose="02020603050405020304" pitchFamily="18" charset="0"/>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42900" indent="-342900" eaLnBrk="0" hangingPunct="0">
              <a:lnSpc>
                <a:spcPct val="105000"/>
              </a:lnSpc>
              <a:spcBef>
                <a:spcPts val="600"/>
              </a:spcBef>
              <a:buFont typeface="Wingdings" panose="05000000000000000000" pitchFamily="2" charset="2"/>
              <a:buChar char="p"/>
            </a:pPr>
            <a:r>
              <a:rPr lang="zh-CN" altLang="en-US" sz="2000" dirty="0">
                <a:ea typeface="黑体" panose="02010609060101010101" pitchFamily="49" charset="-122"/>
              </a:rPr>
              <a:t>三通道 </a:t>
            </a:r>
            <a:r>
              <a:rPr lang="en-US" altLang="zh-CN" sz="2000" dirty="0">
                <a:ea typeface="黑体" panose="02010609060101010101" pitchFamily="49" charset="-122"/>
              </a:rPr>
              <a:t>DDR3-1333 SDRAM</a:t>
            </a:r>
          </a:p>
          <a:p>
            <a:pPr marL="1028700" lvl="1" indent="-342900" eaLnBrk="0" hangingPunct="0">
              <a:lnSpc>
                <a:spcPct val="105000"/>
              </a:lnSpc>
              <a:spcBef>
                <a:spcPts val="600"/>
              </a:spcBef>
              <a:buFont typeface="Wingdings" panose="05000000000000000000" pitchFamily="2" charset="2"/>
              <a:buChar char="p"/>
            </a:pPr>
            <a:r>
              <a:rPr lang="zh-CN" altLang="en-US" sz="2000" dirty="0">
                <a:solidFill>
                  <a:srgbClr val="FF0000"/>
                </a:solidFill>
                <a:ea typeface="黑体" panose="02010609060101010101" pitchFamily="49" charset="-122"/>
              </a:rPr>
              <a:t>存储器总线</a:t>
            </a:r>
            <a:r>
              <a:rPr lang="en-US" altLang="zh-CN" sz="2000" dirty="0">
                <a:solidFill>
                  <a:srgbClr val="FF0000"/>
                </a:solidFill>
                <a:ea typeface="黑体" panose="02010609060101010101" pitchFamily="49" charset="-122"/>
              </a:rPr>
              <a:t>64</a:t>
            </a:r>
            <a:r>
              <a:rPr lang="zh-CN" altLang="en-US" sz="2000" dirty="0">
                <a:solidFill>
                  <a:srgbClr val="FF0000"/>
                </a:solidFill>
                <a:ea typeface="黑体" panose="02010609060101010101" pitchFamily="49" charset="-122"/>
              </a:rPr>
              <a:t>位宽，速度为</a:t>
            </a:r>
            <a:r>
              <a:rPr lang="en-US" altLang="zh-CN" sz="2000" dirty="0">
                <a:solidFill>
                  <a:srgbClr val="FF0000"/>
                </a:solidFill>
                <a:ea typeface="黑体" panose="02010609060101010101" pitchFamily="49" charset="-122"/>
              </a:rPr>
              <a:t>1333MT/s</a:t>
            </a:r>
            <a:r>
              <a:rPr lang="zh-CN" altLang="en-US" sz="2000" dirty="0">
                <a:solidFill>
                  <a:srgbClr val="FF0000"/>
                </a:solidFill>
                <a:ea typeface="黑体" panose="02010609060101010101" pitchFamily="49" charset="-122"/>
              </a:rPr>
              <a:t>，</a:t>
            </a:r>
            <a:endParaRPr lang="en-US" altLang="zh-CN" sz="2000" dirty="0">
              <a:solidFill>
                <a:srgbClr val="FF0000"/>
              </a:solidFill>
              <a:ea typeface="黑体" panose="02010609060101010101" pitchFamily="49" charset="-122"/>
            </a:endParaRPr>
          </a:p>
          <a:p>
            <a:pPr eaLnBrk="0" hangingPunct="0">
              <a:lnSpc>
                <a:spcPct val="105000"/>
              </a:lnSpc>
              <a:spcBef>
                <a:spcPts val="600"/>
              </a:spcBef>
              <a:buFontTx/>
              <a:buNone/>
            </a:pPr>
            <a:r>
              <a:rPr lang="zh-CN" altLang="en-US" sz="2000" dirty="0">
                <a:solidFill>
                  <a:srgbClr val="FF0000"/>
                </a:solidFill>
                <a:ea typeface="黑体" panose="02010609060101010101" pitchFamily="49" charset="-122"/>
              </a:rPr>
              <a:t>               总带宽为：</a:t>
            </a:r>
            <a:r>
              <a:rPr lang="en-US" altLang="zh-CN" sz="2000" dirty="0">
                <a:solidFill>
                  <a:srgbClr val="FF0000"/>
                </a:solidFill>
                <a:ea typeface="黑体" panose="02010609060101010101" pitchFamily="49" charset="-122"/>
              </a:rPr>
              <a:t>3 x 8B x 1333M = 32GB/s.</a:t>
            </a:r>
          </a:p>
        </p:txBody>
      </p:sp>
    </p:spTree>
    <p:extLst>
      <p:ext uri="{BB962C8B-B14F-4D97-AF65-F5344CB8AC3E}">
        <p14:creationId xmlns:p14="http://schemas.microsoft.com/office/powerpoint/2010/main" val="202151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linds(horizontal)">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blinds(horizontal)">
                                      <p:cBhvr>
                                        <p:cTn id="1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utoUpdateAnimBg="0"/>
      <p:bldP spid="52"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 </a:t>
            </a:r>
            <a:r>
              <a:rPr lang="zh-CN" altLang="en-US" dirty="0"/>
              <a:t>外设与</a:t>
            </a:r>
            <a:r>
              <a:rPr lang="en-US" altLang="zh-CN" dirty="0"/>
              <a:t>CPU</a:t>
            </a:r>
            <a:r>
              <a:rPr lang="zh-CN" altLang="en-US" dirty="0"/>
              <a:t>、主存的互连</a:t>
            </a:r>
          </a:p>
        </p:txBody>
      </p:sp>
      <p:sp>
        <p:nvSpPr>
          <p:cNvPr id="3" name="内容占位符 2"/>
          <p:cNvSpPr>
            <a:spLocks noGrp="1"/>
          </p:cNvSpPr>
          <p:nvPr>
            <p:ph idx="1"/>
          </p:nvPr>
        </p:nvSpPr>
        <p:spPr/>
        <p:txBody>
          <a:bodyPr/>
          <a:lstStyle/>
          <a:p>
            <a:pPr marL="0" indent="0">
              <a:buNone/>
            </a:pPr>
            <a:r>
              <a:rPr lang="en-US" altLang="zh-CN" dirty="0"/>
              <a:t>8.4.2 </a:t>
            </a:r>
            <a:r>
              <a:rPr lang="zh-CN" altLang="en-US" dirty="0"/>
              <a:t>基于总线的互连结构</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3851919" y="720404"/>
            <a:ext cx="2945331"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2.</a:t>
            </a:r>
            <a:r>
              <a:rPr lang="zh-CN" altLang="en-US" sz="2200" b="1" dirty="0">
                <a:solidFill>
                  <a:srgbClr val="063DE8"/>
                </a:solidFill>
                <a:latin typeface="微软雅黑" panose="020B0503020204020204" pitchFamily="34" charset="-122"/>
                <a:ea typeface="微软雅黑" panose="020B0503020204020204" pitchFamily="34" charset="-122"/>
              </a:rPr>
              <a:t>存储器总线</a:t>
            </a:r>
          </a:p>
        </p:txBody>
      </p:sp>
      <p:grpSp>
        <p:nvGrpSpPr>
          <p:cNvPr id="10" name="Group 1"/>
          <p:cNvGrpSpPr>
            <a:grpSpLocks noChangeAspect="1"/>
          </p:cNvGrpSpPr>
          <p:nvPr/>
        </p:nvGrpSpPr>
        <p:grpSpPr bwMode="auto">
          <a:xfrm>
            <a:off x="-548259" y="1230386"/>
            <a:ext cx="9656763" cy="5264150"/>
            <a:chOff x="500" y="510"/>
            <a:chExt cx="10477" cy="6019"/>
          </a:xfrm>
        </p:grpSpPr>
        <p:sp>
          <p:nvSpPr>
            <p:cNvPr id="11" name="AutoShape 40"/>
            <p:cNvSpPr>
              <a:spLocks noChangeAspect="1" noChangeArrowheads="1" noTextEdit="1"/>
            </p:cNvSpPr>
            <p:nvPr/>
          </p:nvSpPr>
          <p:spPr bwMode="auto">
            <a:xfrm>
              <a:off x="500" y="510"/>
              <a:ext cx="9698" cy="6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36000"/>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12" name="Rectangle 452"/>
            <p:cNvSpPr>
              <a:spLocks noChangeArrowheads="1"/>
            </p:cNvSpPr>
            <p:nvPr/>
          </p:nvSpPr>
          <p:spPr bwMode="auto">
            <a:xfrm>
              <a:off x="1544" y="856"/>
              <a:ext cx="8376" cy="3432"/>
            </a:xfrm>
            <a:prstGeom prst="rect">
              <a:avLst/>
            </a:prstGeom>
            <a:noFill/>
            <a:ln w="12700">
              <a:solidFill>
                <a:srgbClr val="FC0128"/>
              </a:solidFill>
              <a:miter lim="800000"/>
              <a:headEnd/>
              <a:tailEnd/>
            </a:ln>
            <a:extLst>
              <a:ext uri="{909E8E84-426E-40DD-AFC4-6F175D3DCCD1}">
                <a14:hiddenFill xmlns:a14="http://schemas.microsoft.com/office/drawing/2010/main">
                  <a:solidFill>
                    <a:srgbClr val="FFFFFF"/>
                  </a:solidFill>
                </a14:hiddenFill>
              </a:ext>
            </a:extLst>
          </p:spPr>
          <p:txBody>
            <a:bodyPr lIns="0" tIns="36000" rIns="0" bIns="360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 name="Rectangle 460"/>
            <p:cNvSpPr>
              <a:spLocks noChangeArrowheads="1"/>
            </p:cNvSpPr>
            <p:nvPr/>
          </p:nvSpPr>
          <p:spPr bwMode="auto">
            <a:xfrm>
              <a:off x="1358" y="535"/>
              <a:ext cx="8698" cy="5008"/>
            </a:xfrm>
            <a:prstGeom prst="rect">
              <a:avLst/>
            </a:prstGeom>
            <a:solidFill>
              <a:srgbClr val="063DE8">
                <a:alpha val="9019"/>
              </a:srgbClr>
            </a:solidFill>
            <a:ln w="12700">
              <a:solidFill>
                <a:srgbClr val="000000"/>
              </a:solidFill>
              <a:prstDash val="dash"/>
              <a:miter lim="800000"/>
              <a:headEnd/>
              <a:tailEnd/>
            </a:ln>
          </p:spPr>
          <p:txBody>
            <a:bodyPr lIns="0" tIns="36000" rIns="0" bIns="360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4" name="Rectangle 406"/>
            <p:cNvSpPr>
              <a:spLocks noChangeArrowheads="1"/>
            </p:cNvSpPr>
            <p:nvPr/>
          </p:nvSpPr>
          <p:spPr bwMode="auto">
            <a:xfrm>
              <a:off x="1703" y="1766"/>
              <a:ext cx="1631" cy="546"/>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7F5CD"/>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L1 d-cache</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32 KB, 8</a:t>
              </a:r>
              <a:r>
                <a:rPr kumimoji="0"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路</a:t>
              </a:r>
            </a:p>
          </p:txBody>
        </p:sp>
        <p:sp>
          <p:nvSpPr>
            <p:cNvPr id="15" name="Rectangle 408"/>
            <p:cNvSpPr>
              <a:spLocks noChangeArrowheads="1"/>
            </p:cNvSpPr>
            <p:nvPr/>
          </p:nvSpPr>
          <p:spPr bwMode="auto">
            <a:xfrm>
              <a:off x="2029" y="2608"/>
              <a:ext cx="2839" cy="556"/>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7F5CD"/>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L2</a:t>
              </a:r>
              <a:r>
                <a:rPr kumimoji="0"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联合</a:t>
              </a:r>
              <a:r>
                <a:rPr kumimoji="0" lang="en-US" altLang="zh-CN"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cache</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256 KB, 8</a:t>
              </a:r>
              <a:r>
                <a:rPr kumimoji="0"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路</a:t>
              </a:r>
            </a:p>
          </p:txBody>
        </p:sp>
        <p:sp>
          <p:nvSpPr>
            <p:cNvPr id="16" name="Line 409"/>
            <p:cNvSpPr>
              <a:spLocks noChangeShapeType="1"/>
            </p:cNvSpPr>
            <p:nvPr/>
          </p:nvSpPr>
          <p:spPr bwMode="auto">
            <a:xfrm>
              <a:off x="2522" y="1450"/>
              <a:ext cx="0" cy="311"/>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17" name="Line 410"/>
            <p:cNvSpPr>
              <a:spLocks noChangeShapeType="1"/>
            </p:cNvSpPr>
            <p:nvPr/>
          </p:nvSpPr>
          <p:spPr bwMode="auto">
            <a:xfrm>
              <a:off x="2508" y="2295"/>
              <a:ext cx="0" cy="312"/>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18" name="Line 411"/>
            <p:cNvSpPr>
              <a:spLocks noChangeShapeType="1"/>
            </p:cNvSpPr>
            <p:nvPr/>
          </p:nvSpPr>
          <p:spPr bwMode="auto">
            <a:xfrm>
              <a:off x="4374" y="2295"/>
              <a:ext cx="0" cy="312"/>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19" name="Rectangle 426"/>
            <p:cNvSpPr>
              <a:spLocks noChangeArrowheads="1"/>
            </p:cNvSpPr>
            <p:nvPr/>
          </p:nvSpPr>
          <p:spPr bwMode="auto">
            <a:xfrm>
              <a:off x="2248" y="4485"/>
              <a:ext cx="2386" cy="866"/>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7F5CD"/>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L3</a:t>
              </a:r>
              <a:r>
                <a:rPr kumimoji="0"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联合</a:t>
              </a:r>
              <a:r>
                <a:rPr kumimoji="0" lang="en-US" altLang="zh-CN"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cache</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8 MB, 16-</a:t>
              </a:r>
              <a:r>
                <a:rPr kumimoji="0"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路 </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（所有核共享）</a:t>
              </a:r>
            </a:p>
          </p:txBody>
        </p:sp>
        <p:sp>
          <p:nvSpPr>
            <p:cNvPr id="20" name="Line 432"/>
            <p:cNvSpPr>
              <a:spLocks noChangeShapeType="1"/>
            </p:cNvSpPr>
            <p:nvPr/>
          </p:nvSpPr>
          <p:spPr bwMode="auto">
            <a:xfrm>
              <a:off x="4374" y="1467"/>
              <a:ext cx="0" cy="311"/>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lIns="0" tIns="36000" rIns="0" bIns="36000"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21" name="Rectangle 434"/>
            <p:cNvSpPr>
              <a:spLocks noChangeArrowheads="1"/>
            </p:cNvSpPr>
            <p:nvPr/>
          </p:nvSpPr>
          <p:spPr bwMode="auto">
            <a:xfrm>
              <a:off x="1842" y="1028"/>
              <a:ext cx="1368" cy="420"/>
            </a:xfrm>
            <a:prstGeom prst="rect">
              <a:avLst/>
            </a:prstGeom>
            <a:noFill/>
            <a:ln w="12700">
              <a:solidFill>
                <a:srgbClr val="000000"/>
              </a:solidFill>
              <a:miter lim="800000"/>
              <a:headEnd/>
              <a:tailEnd/>
            </a:ln>
            <a:effectLst>
              <a:outerShdw dist="38100" dir="2700000" rotWithShape="0">
                <a:srgbClr val="FFFFFF"/>
              </a:outerShdw>
            </a:effectLst>
            <a:extLst>
              <a:ext uri="{909E8E84-426E-40DD-AFC4-6F175D3DCCD1}">
                <a14:hiddenFill xmlns:a14="http://schemas.microsoft.com/office/drawing/2010/main">
                  <a:solidFill>
                    <a:srgbClr val="DBF2DA"/>
                  </a:solidFill>
                </a14:hiddenFill>
              </a:ext>
            </a:extLst>
          </p:spPr>
          <p:txBody>
            <a:bodyPr lIns="0" tIns="36000" rIns="0" bIns="360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寄存器组</a:t>
              </a:r>
            </a:p>
          </p:txBody>
        </p:sp>
        <p:sp>
          <p:nvSpPr>
            <p:cNvPr id="22" name="Rectangle 435"/>
            <p:cNvSpPr>
              <a:spLocks noChangeArrowheads="1"/>
            </p:cNvSpPr>
            <p:nvPr/>
          </p:nvSpPr>
          <p:spPr bwMode="auto">
            <a:xfrm>
              <a:off x="5748" y="1778"/>
              <a:ext cx="1775" cy="54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6D2D2"/>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64L1 d-TLB</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个页表项</a:t>
              </a:r>
              <a:r>
                <a:rPr kumimoji="0" lang="en-US" altLang="zh-CN"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 4</a:t>
              </a:r>
              <a:r>
                <a:rPr kumimoji="0"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路</a:t>
              </a:r>
            </a:p>
          </p:txBody>
        </p:sp>
        <p:sp>
          <p:nvSpPr>
            <p:cNvPr id="23" name="Rectangle 436"/>
            <p:cNvSpPr>
              <a:spLocks noChangeArrowheads="1"/>
            </p:cNvSpPr>
            <p:nvPr/>
          </p:nvSpPr>
          <p:spPr bwMode="auto">
            <a:xfrm>
              <a:off x="7730" y="1787"/>
              <a:ext cx="1960" cy="53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6D2D2"/>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L1 i-TLB</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128</a:t>
              </a:r>
              <a:r>
                <a:rPr kumimoji="0"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个页表项</a:t>
              </a:r>
              <a:r>
                <a:rPr kumimoji="0" lang="en-US" altLang="zh-CN"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 4</a:t>
              </a:r>
              <a:r>
                <a:rPr kumimoji="0"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路</a:t>
              </a:r>
            </a:p>
          </p:txBody>
        </p:sp>
        <p:sp>
          <p:nvSpPr>
            <p:cNvPr id="24" name="Rectangle 438"/>
            <p:cNvSpPr>
              <a:spLocks noChangeArrowheads="1"/>
            </p:cNvSpPr>
            <p:nvPr/>
          </p:nvSpPr>
          <p:spPr bwMode="auto">
            <a:xfrm>
              <a:off x="5977" y="2618"/>
              <a:ext cx="3477" cy="57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6D2D2"/>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altLang="zh-CN"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L2</a:t>
              </a:r>
              <a:r>
                <a:rPr kumimoji="0"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联合</a:t>
              </a:r>
              <a:r>
                <a:rPr kumimoji="0" lang="en-US" altLang="zh-CN"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TLB</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512</a:t>
              </a:r>
              <a:r>
                <a:rPr kumimoji="0"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个页表项</a:t>
              </a:r>
              <a:r>
                <a:rPr kumimoji="0" lang="en-US" altLang="zh-CN"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 4</a:t>
              </a:r>
              <a:r>
                <a:rPr kumimoji="0"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路</a:t>
              </a:r>
            </a:p>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Arial" panose="020B0604020202020204" pitchFamily="34" charset="0"/>
              </a:endParaRPr>
            </a:p>
          </p:txBody>
        </p:sp>
        <p:sp>
          <p:nvSpPr>
            <p:cNvPr id="25" name="Line 439"/>
            <p:cNvSpPr>
              <a:spLocks noChangeShapeType="1"/>
            </p:cNvSpPr>
            <p:nvPr/>
          </p:nvSpPr>
          <p:spPr bwMode="auto">
            <a:xfrm>
              <a:off x="6626" y="2303"/>
              <a:ext cx="0" cy="311"/>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26" name="Line 440"/>
            <p:cNvSpPr>
              <a:spLocks noChangeShapeType="1"/>
            </p:cNvSpPr>
            <p:nvPr/>
          </p:nvSpPr>
          <p:spPr bwMode="auto">
            <a:xfrm>
              <a:off x="8807" y="2308"/>
              <a:ext cx="0" cy="31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27" name="Rectangle 441"/>
            <p:cNvSpPr>
              <a:spLocks noChangeArrowheads="1"/>
            </p:cNvSpPr>
            <p:nvPr/>
          </p:nvSpPr>
          <p:spPr bwMode="auto">
            <a:xfrm>
              <a:off x="3563" y="1769"/>
              <a:ext cx="1630" cy="54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7F5CD"/>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L1 i-cache</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32 KB, 8</a:t>
              </a:r>
              <a:r>
                <a:rPr kumimoji="0"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路</a:t>
              </a:r>
            </a:p>
          </p:txBody>
        </p:sp>
        <p:sp>
          <p:nvSpPr>
            <p:cNvPr id="28" name="Line 442"/>
            <p:cNvSpPr>
              <a:spLocks noChangeShapeType="1"/>
            </p:cNvSpPr>
            <p:nvPr/>
          </p:nvSpPr>
          <p:spPr bwMode="auto">
            <a:xfrm>
              <a:off x="6639" y="1465"/>
              <a:ext cx="0" cy="311"/>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29" name="Line 444"/>
            <p:cNvSpPr>
              <a:spLocks noChangeShapeType="1"/>
            </p:cNvSpPr>
            <p:nvPr/>
          </p:nvSpPr>
          <p:spPr bwMode="auto">
            <a:xfrm>
              <a:off x="8807" y="1467"/>
              <a:ext cx="0" cy="311"/>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lIns="0" tIns="36000" rIns="0" bIns="36000"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30" name="Rectangle 445"/>
            <p:cNvSpPr>
              <a:spLocks noChangeArrowheads="1"/>
            </p:cNvSpPr>
            <p:nvPr/>
          </p:nvSpPr>
          <p:spPr bwMode="auto">
            <a:xfrm>
              <a:off x="6438" y="1016"/>
              <a:ext cx="2573" cy="43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E0E0E0"/>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MMU</a:t>
              </a:r>
              <a:r>
                <a:rPr kumimoji="0" lang="en-US" altLang="zh-CN" sz="9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Black" panose="020B0A04020102020204" pitchFamily="34" charset="0"/>
                </a:rPr>
                <a:t> </a:t>
              </a:r>
              <a:endPar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1" name="Rectangle 450"/>
            <p:cNvSpPr>
              <a:spLocks noChangeArrowheads="1"/>
            </p:cNvSpPr>
            <p:nvPr/>
          </p:nvSpPr>
          <p:spPr bwMode="auto">
            <a:xfrm>
              <a:off x="3620" y="1049"/>
              <a:ext cx="1527" cy="417"/>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E0E0E0"/>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指令预取</a:t>
              </a:r>
            </a:p>
          </p:txBody>
        </p:sp>
        <p:sp>
          <p:nvSpPr>
            <p:cNvPr id="32" name="Text Box 458"/>
            <p:cNvSpPr txBox="1">
              <a:spLocks noChangeArrowheads="1"/>
            </p:cNvSpPr>
            <p:nvPr/>
          </p:nvSpPr>
          <p:spPr bwMode="auto">
            <a:xfrm>
              <a:off x="1392" y="523"/>
              <a:ext cx="309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36000" rIns="0" bIns="3600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CPU</a:t>
              </a:r>
              <a:r>
                <a:rPr kumimoji="0"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芯片内含的核，共</a:t>
              </a:r>
              <a:r>
                <a:rPr kumimoji="0" lang="en-US" altLang="zh-CN"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4</a:t>
              </a:r>
              <a:r>
                <a:rPr kumimoji="0"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个</a:t>
              </a:r>
            </a:p>
          </p:txBody>
        </p:sp>
        <p:sp>
          <p:nvSpPr>
            <p:cNvPr id="33" name="Rectangle 459"/>
            <p:cNvSpPr>
              <a:spLocks noChangeArrowheads="1"/>
            </p:cNvSpPr>
            <p:nvPr/>
          </p:nvSpPr>
          <p:spPr bwMode="auto">
            <a:xfrm>
              <a:off x="5780" y="4485"/>
              <a:ext cx="3790" cy="83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E0E0E0"/>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DDR3</a:t>
              </a:r>
              <a:r>
                <a:rPr kumimoji="0"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存储器控制器</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3 x 64 bit @ 10.66 GB/s</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总带宽 </a:t>
              </a:r>
              <a:r>
                <a:rPr kumimoji="0" lang="en-US" altLang="zh-CN"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32 GB/s</a:t>
              </a:r>
              <a:r>
                <a:rPr kumimoji="0"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（所有核共享） </a:t>
              </a:r>
            </a:p>
          </p:txBody>
        </p:sp>
        <p:sp>
          <p:nvSpPr>
            <p:cNvPr id="34" name="Rectangle 462"/>
            <p:cNvSpPr>
              <a:spLocks noChangeArrowheads="1"/>
            </p:cNvSpPr>
            <p:nvPr/>
          </p:nvSpPr>
          <p:spPr bwMode="auto">
            <a:xfrm>
              <a:off x="7029" y="3406"/>
              <a:ext cx="2645" cy="71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E0E0E0"/>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QPI</a:t>
              </a:r>
              <a:r>
                <a:rPr kumimoji="0"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点对点连接总线</a:t>
              </a:r>
              <a:r>
                <a:rPr kumimoji="0" lang="en-US" altLang="zh-CN"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4</a:t>
              </a:r>
              <a:r>
                <a:rPr kumimoji="0"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条每个带宽为</a:t>
              </a:r>
              <a:r>
                <a:rPr kumimoji="0" lang="en-US" altLang="zh-CN"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25.6 GB/s </a:t>
              </a:r>
            </a:p>
          </p:txBody>
        </p:sp>
        <p:sp>
          <p:nvSpPr>
            <p:cNvPr id="35" name="Line 464"/>
            <p:cNvSpPr>
              <a:spLocks noChangeShapeType="1"/>
            </p:cNvSpPr>
            <p:nvPr/>
          </p:nvSpPr>
          <p:spPr bwMode="auto">
            <a:xfrm>
              <a:off x="3422" y="3149"/>
              <a:ext cx="1" cy="1322"/>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36" name="Line 474"/>
            <p:cNvSpPr>
              <a:spLocks noChangeShapeType="1"/>
            </p:cNvSpPr>
            <p:nvPr/>
          </p:nvSpPr>
          <p:spPr bwMode="auto">
            <a:xfrm flipH="1">
              <a:off x="7530" y="5318"/>
              <a:ext cx="9" cy="477"/>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37" name="Line 475"/>
            <p:cNvSpPr>
              <a:spLocks noChangeShapeType="1"/>
            </p:cNvSpPr>
            <p:nvPr/>
          </p:nvSpPr>
          <p:spPr bwMode="auto">
            <a:xfrm>
              <a:off x="7707" y="5318"/>
              <a:ext cx="0" cy="477"/>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38" name="Line 476"/>
            <p:cNvSpPr>
              <a:spLocks noChangeShapeType="1"/>
            </p:cNvSpPr>
            <p:nvPr/>
          </p:nvSpPr>
          <p:spPr bwMode="auto">
            <a:xfrm>
              <a:off x="7875" y="5309"/>
              <a:ext cx="0" cy="486"/>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39" name="Line 479"/>
            <p:cNvSpPr>
              <a:spLocks noChangeShapeType="1"/>
            </p:cNvSpPr>
            <p:nvPr/>
          </p:nvSpPr>
          <p:spPr bwMode="auto">
            <a:xfrm>
              <a:off x="6598" y="3194"/>
              <a:ext cx="1" cy="1278"/>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40" name="Text Box 497"/>
            <p:cNvSpPr txBox="1">
              <a:spLocks noChangeArrowheads="1"/>
            </p:cNvSpPr>
            <p:nvPr/>
          </p:nvSpPr>
          <p:spPr bwMode="auto">
            <a:xfrm>
              <a:off x="10265" y="3176"/>
              <a:ext cx="712"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36000" rIns="0" bIns="3600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连接</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其他核</a:t>
              </a:r>
            </a:p>
          </p:txBody>
        </p:sp>
        <p:grpSp>
          <p:nvGrpSpPr>
            <p:cNvPr id="41" name="Group 501"/>
            <p:cNvGrpSpPr>
              <a:grpSpLocks/>
            </p:cNvGrpSpPr>
            <p:nvPr/>
          </p:nvGrpSpPr>
          <p:grpSpPr bwMode="auto">
            <a:xfrm>
              <a:off x="9656" y="3470"/>
              <a:ext cx="655" cy="552"/>
              <a:chOff x="4785" y="2300"/>
              <a:chExt cx="343" cy="384"/>
            </a:xfrm>
          </p:grpSpPr>
          <p:sp>
            <p:nvSpPr>
              <p:cNvPr id="46" name="Line 480"/>
              <p:cNvSpPr>
                <a:spLocks noChangeShapeType="1"/>
              </p:cNvSpPr>
              <p:nvPr/>
            </p:nvSpPr>
            <p:spPr bwMode="auto">
              <a:xfrm rot="5400000">
                <a:off x="4953" y="2132"/>
                <a:ext cx="0" cy="335"/>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47" name="Line 495"/>
              <p:cNvSpPr>
                <a:spLocks noChangeShapeType="1"/>
              </p:cNvSpPr>
              <p:nvPr/>
            </p:nvSpPr>
            <p:spPr bwMode="auto">
              <a:xfrm rot="5400000">
                <a:off x="4953" y="2208"/>
                <a:ext cx="0" cy="335"/>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48" name="Line 496"/>
              <p:cNvSpPr>
                <a:spLocks noChangeShapeType="1"/>
              </p:cNvSpPr>
              <p:nvPr/>
            </p:nvSpPr>
            <p:spPr bwMode="auto">
              <a:xfrm rot="5400000">
                <a:off x="4953" y="2284"/>
                <a:ext cx="0" cy="335"/>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49" name="Line 498"/>
              <p:cNvSpPr>
                <a:spLocks noChangeShapeType="1"/>
              </p:cNvSpPr>
              <p:nvPr/>
            </p:nvSpPr>
            <p:spPr bwMode="auto">
              <a:xfrm rot="5400000">
                <a:off x="4961" y="2516"/>
                <a:ext cx="0" cy="335"/>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grpSp>
        <p:sp>
          <p:nvSpPr>
            <p:cNvPr id="42" name="Text Box 499"/>
            <p:cNvSpPr txBox="1">
              <a:spLocks noChangeArrowheads="1"/>
            </p:cNvSpPr>
            <p:nvPr/>
          </p:nvSpPr>
          <p:spPr bwMode="auto">
            <a:xfrm>
              <a:off x="10287" y="3844"/>
              <a:ext cx="613"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36000" rIns="0" bIns="3600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连接</a:t>
              </a:r>
              <a:r>
                <a:rPr kumimoji="0" lang="en-US" altLang="zh-CN" sz="1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IOH</a:t>
              </a:r>
            </a:p>
          </p:txBody>
        </p:sp>
        <p:sp>
          <p:nvSpPr>
            <p:cNvPr id="43" name="Line 500"/>
            <p:cNvSpPr>
              <a:spLocks noChangeShapeType="1"/>
            </p:cNvSpPr>
            <p:nvPr/>
          </p:nvSpPr>
          <p:spPr bwMode="auto">
            <a:xfrm>
              <a:off x="8368" y="4079"/>
              <a:ext cx="0" cy="392"/>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44" name="Line 502"/>
            <p:cNvSpPr>
              <a:spLocks noChangeShapeType="1"/>
            </p:cNvSpPr>
            <p:nvPr/>
          </p:nvSpPr>
          <p:spPr bwMode="auto">
            <a:xfrm flipV="1">
              <a:off x="4634" y="4840"/>
              <a:ext cx="1146" cy="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lIns="0" tIns="36000" rIns="0" bIns="36000"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45" name="Rectangle 427"/>
            <p:cNvSpPr>
              <a:spLocks noChangeArrowheads="1"/>
            </p:cNvSpPr>
            <p:nvPr/>
          </p:nvSpPr>
          <p:spPr bwMode="auto">
            <a:xfrm>
              <a:off x="6130" y="5819"/>
              <a:ext cx="3560" cy="5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E5E6F6"/>
                  </a:solidFill>
                </a14:hiddenFill>
              </a:ext>
              <a:ext uri="{AF507438-7753-43E0-B8FC-AC1667EBCBE1}">
                <a14:hiddenEffects xmlns:a14="http://schemas.microsoft.com/office/drawing/2010/main">
                  <a:effectLst>
                    <a:outerShdw dist="38100" dir="2700000" rotWithShape="0">
                      <a:srgbClr val="000000">
                        <a:alpha val="42998"/>
                      </a:srgbClr>
                    </a:outerShdw>
                  </a:effectLst>
                </a14:hiddenEffects>
              </a:ext>
            </a:extLst>
          </p:spPr>
          <p:txBody>
            <a:bodyPr lIns="0" tIns="36000" rIns="0" bIns="36000"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altLang="zh-CN"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主存储器</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三通道 </a:t>
              </a:r>
              <a:r>
                <a:rPr kumimoji="0" lang="en-US" altLang="zh-CN"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DDR3-1333 SDRAM</a:t>
              </a:r>
            </a:p>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altLang="zh-CN"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spTree>
    <p:extLst>
      <p:ext uri="{BB962C8B-B14F-4D97-AF65-F5344CB8AC3E}">
        <p14:creationId xmlns:p14="http://schemas.microsoft.com/office/powerpoint/2010/main" val="27237432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 </a:t>
            </a:r>
            <a:r>
              <a:rPr lang="zh-CN" altLang="en-US" dirty="0"/>
              <a:t>外设与</a:t>
            </a:r>
            <a:r>
              <a:rPr lang="en-US" altLang="zh-CN" dirty="0"/>
              <a:t>CPU</a:t>
            </a:r>
            <a:r>
              <a:rPr lang="zh-CN" altLang="en-US" dirty="0"/>
              <a:t>、主存的互连</a:t>
            </a:r>
          </a:p>
        </p:txBody>
      </p:sp>
      <p:sp>
        <p:nvSpPr>
          <p:cNvPr id="3" name="内容占位符 2"/>
          <p:cNvSpPr>
            <a:spLocks noGrp="1"/>
          </p:cNvSpPr>
          <p:nvPr>
            <p:ph idx="1"/>
          </p:nvPr>
        </p:nvSpPr>
        <p:spPr>
          <a:xfrm>
            <a:off x="107504" y="743531"/>
            <a:ext cx="8856984" cy="5061733"/>
          </a:xfrm>
        </p:spPr>
        <p:txBody>
          <a:bodyPr/>
          <a:lstStyle/>
          <a:p>
            <a:pPr marL="0" indent="0">
              <a:buNone/>
            </a:pPr>
            <a:r>
              <a:rPr lang="en-US" altLang="zh-CN" dirty="0"/>
              <a:t>8.4.2 </a:t>
            </a:r>
            <a:r>
              <a:rPr lang="zh-CN" altLang="en-US" dirty="0"/>
              <a:t>基于总线的互连结构</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3851919" y="720404"/>
            <a:ext cx="2945331"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3. I/O</a:t>
            </a:r>
            <a:r>
              <a:rPr lang="zh-CN" altLang="en-US" sz="2200" b="1" dirty="0">
                <a:solidFill>
                  <a:srgbClr val="063DE8"/>
                </a:solidFill>
                <a:latin typeface="微软雅黑" panose="020B0503020204020204" pitchFamily="34" charset="-122"/>
                <a:ea typeface="微软雅黑" panose="020B0503020204020204" pitchFamily="34" charset="-122"/>
              </a:rPr>
              <a:t>总线</a:t>
            </a:r>
          </a:p>
        </p:txBody>
      </p:sp>
      <p:sp>
        <p:nvSpPr>
          <p:cNvPr id="10" name="Rectangle 2"/>
          <p:cNvSpPr txBox="1">
            <a:spLocks noChangeArrowheads="1"/>
          </p:cNvSpPr>
          <p:nvPr/>
        </p:nvSpPr>
        <p:spPr bwMode="auto">
          <a:xfrm>
            <a:off x="235849" y="1107653"/>
            <a:ext cx="8732838" cy="46256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5000"/>
              </a:lnSpc>
              <a:spcBef>
                <a:spcPts val="600"/>
              </a:spcBef>
            </a:pPr>
            <a:r>
              <a:rPr lang="en-US" altLang="zh-CN" sz="2000" dirty="0">
                <a:solidFill>
                  <a:srgbClr val="0000CC"/>
                </a:solidFill>
              </a:rPr>
              <a:t>I/O</a:t>
            </a:r>
            <a:r>
              <a:rPr lang="zh-CN" altLang="en-US" sz="2000" dirty="0">
                <a:solidFill>
                  <a:srgbClr val="0000CC"/>
                </a:solidFill>
              </a:rPr>
              <a:t>总线用于为系统中的各种</a:t>
            </a:r>
            <a:r>
              <a:rPr lang="en-US" altLang="zh-CN" sz="2000" dirty="0">
                <a:solidFill>
                  <a:srgbClr val="0000CC"/>
                </a:solidFill>
              </a:rPr>
              <a:t>I/O</a:t>
            </a:r>
            <a:r>
              <a:rPr lang="zh-CN" altLang="en-US" sz="2000" dirty="0">
                <a:solidFill>
                  <a:srgbClr val="0000CC"/>
                </a:solidFill>
              </a:rPr>
              <a:t>设备提供输入输出通道</a:t>
            </a:r>
            <a:endParaRPr lang="en-US" altLang="zh-CN" sz="2000" dirty="0">
              <a:solidFill>
                <a:srgbClr val="0000CC"/>
              </a:solidFill>
            </a:endParaRPr>
          </a:p>
          <a:p>
            <a:pPr>
              <a:lnSpc>
                <a:spcPct val="105000"/>
              </a:lnSpc>
              <a:spcBef>
                <a:spcPts val="600"/>
              </a:spcBef>
            </a:pPr>
            <a:r>
              <a:rPr lang="en-US" altLang="zh-CN" sz="2000" dirty="0">
                <a:solidFill>
                  <a:srgbClr val="0000CC"/>
                </a:solidFill>
              </a:rPr>
              <a:t>I/O</a:t>
            </a:r>
            <a:r>
              <a:rPr lang="zh-CN" altLang="en-US" sz="2000" dirty="0">
                <a:solidFill>
                  <a:srgbClr val="0000CC"/>
                </a:solidFill>
              </a:rPr>
              <a:t>总线在物理上可以是主板上的</a:t>
            </a:r>
            <a:r>
              <a:rPr lang="en-US" altLang="zh-CN" sz="2000" dirty="0">
                <a:solidFill>
                  <a:srgbClr val="0000CC"/>
                </a:solidFill>
              </a:rPr>
              <a:t>I/O</a:t>
            </a:r>
            <a:r>
              <a:rPr lang="zh-CN" altLang="en-US" sz="2000" dirty="0">
                <a:solidFill>
                  <a:srgbClr val="0000CC"/>
                </a:solidFill>
              </a:rPr>
              <a:t>扩展槽，如：</a:t>
            </a:r>
            <a:endParaRPr lang="en-US" altLang="zh-CN" sz="2000" dirty="0">
              <a:solidFill>
                <a:srgbClr val="0000CC"/>
              </a:solidFill>
            </a:endParaRPr>
          </a:p>
          <a:p>
            <a:pPr marL="825500" lvl="1" indent="-342900">
              <a:lnSpc>
                <a:spcPct val="105000"/>
              </a:lnSpc>
              <a:spcBef>
                <a:spcPts val="600"/>
              </a:spcBef>
            </a:pPr>
            <a:r>
              <a:rPr lang="zh-CN" altLang="en-US" dirty="0">
                <a:solidFill>
                  <a:srgbClr val="146C18"/>
                </a:solidFill>
                <a:latin typeface="Comic Sans MS" panose="030F0702030302020204" pitchFamily="66" charset="0"/>
              </a:rPr>
              <a:t>第一代：</a:t>
            </a:r>
            <a:r>
              <a:rPr lang="en-US" altLang="zh-CN" dirty="0">
                <a:solidFill>
                  <a:srgbClr val="146C18"/>
                </a:solidFill>
                <a:latin typeface="Comic Sans MS" panose="030F0702030302020204" pitchFamily="66" charset="0"/>
              </a:rPr>
              <a:t>ISA/EISA</a:t>
            </a:r>
            <a:r>
              <a:rPr lang="zh-CN" altLang="en-US" dirty="0">
                <a:solidFill>
                  <a:srgbClr val="146C18"/>
                </a:solidFill>
                <a:latin typeface="Comic Sans MS" panose="030F0702030302020204" pitchFamily="66" charset="0"/>
              </a:rPr>
              <a:t>总线、</a:t>
            </a:r>
            <a:r>
              <a:rPr lang="en-US" altLang="zh-CN" dirty="0">
                <a:solidFill>
                  <a:srgbClr val="146C18"/>
                </a:solidFill>
                <a:latin typeface="Comic Sans MS" panose="030F0702030302020204" pitchFamily="66" charset="0"/>
              </a:rPr>
              <a:t>VESA</a:t>
            </a:r>
            <a:r>
              <a:rPr lang="zh-CN" altLang="en-US" dirty="0">
                <a:solidFill>
                  <a:srgbClr val="146C18"/>
                </a:solidFill>
                <a:latin typeface="Comic Sans MS" panose="030F0702030302020204" pitchFamily="66" charset="0"/>
              </a:rPr>
              <a:t>总线，早被淘汰</a:t>
            </a:r>
            <a:endParaRPr lang="en-US" altLang="zh-CN" dirty="0">
              <a:solidFill>
                <a:srgbClr val="146C18"/>
              </a:solidFill>
              <a:latin typeface="Comic Sans MS" panose="030F0702030302020204" pitchFamily="66" charset="0"/>
            </a:endParaRPr>
          </a:p>
          <a:p>
            <a:pPr marL="825500" lvl="1" indent="-342900">
              <a:lnSpc>
                <a:spcPct val="105000"/>
              </a:lnSpc>
              <a:spcBef>
                <a:spcPts val="600"/>
              </a:spcBef>
            </a:pPr>
            <a:r>
              <a:rPr lang="zh-CN" altLang="en-US" dirty="0">
                <a:solidFill>
                  <a:srgbClr val="146C18"/>
                </a:solidFill>
                <a:latin typeface="Comic Sans MS" panose="030F0702030302020204" pitchFamily="66" charset="0"/>
              </a:rPr>
              <a:t>第二代：</a:t>
            </a:r>
            <a:r>
              <a:rPr lang="en-US" altLang="zh-CN" dirty="0">
                <a:solidFill>
                  <a:srgbClr val="146C18"/>
                </a:solidFill>
                <a:latin typeface="Comic Sans MS" panose="030F0702030302020204" pitchFamily="66" charset="0"/>
              </a:rPr>
              <a:t>PCI</a:t>
            </a:r>
            <a:r>
              <a:rPr lang="zh-CN" altLang="en-US" dirty="0">
                <a:solidFill>
                  <a:srgbClr val="146C18"/>
                </a:solidFill>
                <a:latin typeface="Comic Sans MS" panose="030F0702030302020204" pitchFamily="66" charset="0"/>
              </a:rPr>
              <a:t>、</a:t>
            </a:r>
            <a:r>
              <a:rPr lang="en-US" altLang="zh-CN" dirty="0">
                <a:solidFill>
                  <a:srgbClr val="146C18"/>
                </a:solidFill>
                <a:latin typeface="Comic Sans MS" panose="030F0702030302020204" pitchFamily="66" charset="0"/>
              </a:rPr>
              <a:t>AGP</a:t>
            </a:r>
            <a:r>
              <a:rPr lang="zh-CN" altLang="en-US" dirty="0">
                <a:solidFill>
                  <a:srgbClr val="146C18"/>
                </a:solidFill>
                <a:latin typeface="Comic Sans MS" panose="030F0702030302020204" pitchFamily="66" charset="0"/>
              </a:rPr>
              <a:t>、</a:t>
            </a:r>
            <a:r>
              <a:rPr lang="en-US" altLang="zh-CN" dirty="0">
                <a:solidFill>
                  <a:srgbClr val="146C18"/>
                </a:solidFill>
                <a:latin typeface="Comic Sans MS" panose="030F0702030302020204" pitchFamily="66" charset="0"/>
              </a:rPr>
              <a:t>PCI-X</a:t>
            </a:r>
            <a:r>
              <a:rPr lang="zh-CN" altLang="en-US" dirty="0">
                <a:solidFill>
                  <a:srgbClr val="146C18"/>
                </a:solidFill>
                <a:latin typeface="Comic Sans MS" panose="030F0702030302020204" pitchFamily="66" charset="0"/>
              </a:rPr>
              <a:t>，被逐渐淘汰</a:t>
            </a:r>
            <a:endParaRPr lang="en-US" altLang="zh-CN" dirty="0">
              <a:solidFill>
                <a:srgbClr val="146C18"/>
              </a:solidFill>
              <a:latin typeface="Comic Sans MS" panose="030F0702030302020204" pitchFamily="66" charset="0"/>
            </a:endParaRPr>
          </a:p>
          <a:p>
            <a:pPr marL="825500" lvl="1" indent="-342900">
              <a:lnSpc>
                <a:spcPct val="105000"/>
              </a:lnSpc>
              <a:spcBef>
                <a:spcPts val="600"/>
              </a:spcBef>
            </a:pPr>
            <a:r>
              <a:rPr lang="zh-CN" altLang="en-US" dirty="0">
                <a:solidFill>
                  <a:srgbClr val="FF0000"/>
                </a:solidFill>
                <a:latin typeface="Comic Sans MS" panose="030F0702030302020204" pitchFamily="66" charset="0"/>
              </a:rPr>
              <a:t>第三代：</a:t>
            </a:r>
            <a:r>
              <a:rPr lang="en-US" altLang="zh-CN" dirty="0">
                <a:solidFill>
                  <a:srgbClr val="FF0000"/>
                </a:solidFill>
                <a:latin typeface="Comic Sans MS" panose="030F0702030302020204" pitchFamily="66" charset="0"/>
              </a:rPr>
              <a:t>PCI-Express</a:t>
            </a:r>
            <a:r>
              <a:rPr lang="zh-CN" altLang="en-US" dirty="0">
                <a:solidFill>
                  <a:srgbClr val="FF0000"/>
                </a:solidFill>
                <a:latin typeface="Comic Sans MS" panose="030F0702030302020204" pitchFamily="66" charset="0"/>
              </a:rPr>
              <a:t>（串行总线，主流总线）</a:t>
            </a:r>
            <a:endParaRPr lang="en-US" altLang="zh-CN" dirty="0">
              <a:solidFill>
                <a:srgbClr val="FF0000"/>
              </a:solidFill>
              <a:latin typeface="Comic Sans MS" panose="030F0702030302020204" pitchFamily="66" charset="0"/>
            </a:endParaRPr>
          </a:p>
          <a:p>
            <a:pPr>
              <a:lnSpc>
                <a:spcPct val="105000"/>
              </a:lnSpc>
              <a:spcBef>
                <a:spcPts val="600"/>
              </a:spcBef>
            </a:pPr>
            <a:r>
              <a:rPr lang="en-US" altLang="zh-CN" sz="2000" dirty="0">
                <a:solidFill>
                  <a:srgbClr val="0000CC"/>
                </a:solidFill>
              </a:rPr>
              <a:t>PCI-Express</a:t>
            </a:r>
            <a:r>
              <a:rPr lang="zh-CN" altLang="en-US" sz="2000" dirty="0">
                <a:solidFill>
                  <a:srgbClr val="0000CC"/>
                </a:solidFill>
              </a:rPr>
              <a:t>总线</a:t>
            </a:r>
            <a:endParaRPr lang="en-US" altLang="zh-CN" sz="2000" dirty="0">
              <a:solidFill>
                <a:srgbClr val="0000CC"/>
              </a:solidFill>
            </a:endParaRPr>
          </a:p>
          <a:p>
            <a:pPr marL="825500" lvl="1" indent="-342900">
              <a:lnSpc>
                <a:spcPct val="105000"/>
              </a:lnSpc>
              <a:spcBef>
                <a:spcPts val="600"/>
              </a:spcBef>
            </a:pPr>
            <a:r>
              <a:rPr lang="zh-CN" altLang="en-US" dirty="0">
                <a:solidFill>
                  <a:srgbClr val="146C18"/>
                </a:solidFill>
                <a:latin typeface="Comic Sans MS" panose="030F0702030302020204" pitchFamily="66" charset="0"/>
              </a:rPr>
              <a:t>两个</a:t>
            </a:r>
            <a:r>
              <a:rPr lang="en-US" altLang="zh-CN" dirty="0">
                <a:solidFill>
                  <a:srgbClr val="146C18"/>
                </a:solidFill>
                <a:latin typeface="Comic Sans MS" panose="030F0702030302020204" pitchFamily="66" charset="0"/>
              </a:rPr>
              <a:t>PCI-Express</a:t>
            </a:r>
            <a:r>
              <a:rPr lang="zh-CN" altLang="en-US" dirty="0">
                <a:solidFill>
                  <a:srgbClr val="146C18"/>
                </a:solidFill>
                <a:latin typeface="Comic Sans MS" panose="030F0702030302020204" pitchFamily="66" charset="0"/>
              </a:rPr>
              <a:t>设备之间以一个链路（</a:t>
            </a:r>
            <a:r>
              <a:rPr lang="en-US" altLang="zh-CN" dirty="0">
                <a:solidFill>
                  <a:srgbClr val="146C18"/>
                </a:solidFill>
                <a:latin typeface="Comic Sans MS" panose="030F0702030302020204" pitchFamily="66" charset="0"/>
              </a:rPr>
              <a:t>link</a:t>
            </a:r>
            <a:r>
              <a:rPr lang="zh-CN" altLang="en-US" dirty="0">
                <a:solidFill>
                  <a:srgbClr val="146C18"/>
                </a:solidFill>
                <a:latin typeface="Comic Sans MS" panose="030F0702030302020204" pitchFamily="66" charset="0"/>
              </a:rPr>
              <a:t>）相连</a:t>
            </a:r>
            <a:endParaRPr lang="en-US" altLang="zh-CN" dirty="0">
              <a:solidFill>
                <a:srgbClr val="146C18"/>
              </a:solidFill>
              <a:latin typeface="Comic Sans MS" panose="030F0702030302020204" pitchFamily="66" charset="0"/>
            </a:endParaRPr>
          </a:p>
          <a:p>
            <a:pPr marL="825500" lvl="1" indent="-342900">
              <a:lnSpc>
                <a:spcPct val="105000"/>
              </a:lnSpc>
              <a:spcBef>
                <a:spcPts val="600"/>
              </a:spcBef>
            </a:pPr>
            <a:r>
              <a:rPr lang="zh-CN" altLang="en-US" dirty="0">
                <a:solidFill>
                  <a:srgbClr val="146C18"/>
                </a:solidFill>
                <a:latin typeface="Comic Sans MS" panose="030F0702030302020204" pitchFamily="66" charset="0"/>
              </a:rPr>
              <a:t>每个链路包含多条通路（</a:t>
            </a:r>
            <a:r>
              <a:rPr lang="en-US" altLang="zh-CN" dirty="0">
                <a:solidFill>
                  <a:srgbClr val="146C18"/>
                </a:solidFill>
                <a:latin typeface="Comic Sans MS" panose="030F0702030302020204" pitchFamily="66" charset="0"/>
              </a:rPr>
              <a:t>lane</a:t>
            </a:r>
            <a:r>
              <a:rPr lang="zh-CN" altLang="en-US" dirty="0">
                <a:solidFill>
                  <a:srgbClr val="146C18"/>
                </a:solidFill>
                <a:latin typeface="Comic Sans MS" panose="030F0702030302020204" pitchFamily="66" charset="0"/>
              </a:rPr>
              <a:t>），可以是</a:t>
            </a:r>
            <a:r>
              <a:rPr lang="en-US" altLang="zh-CN" dirty="0">
                <a:solidFill>
                  <a:srgbClr val="146C18"/>
                </a:solidFill>
                <a:latin typeface="Comic Sans MS" panose="030F0702030302020204" pitchFamily="66" charset="0"/>
              </a:rPr>
              <a:t>1,2,4,8,16</a:t>
            </a:r>
            <a:r>
              <a:rPr lang="zh-CN" altLang="en-US" dirty="0">
                <a:solidFill>
                  <a:srgbClr val="146C18"/>
                </a:solidFill>
                <a:latin typeface="Comic Sans MS" panose="030F0702030302020204" pitchFamily="66" charset="0"/>
              </a:rPr>
              <a:t>或</a:t>
            </a:r>
            <a:r>
              <a:rPr lang="en-US" altLang="zh-CN" dirty="0">
                <a:solidFill>
                  <a:srgbClr val="146C18"/>
                </a:solidFill>
                <a:latin typeface="Comic Sans MS" panose="030F0702030302020204" pitchFamily="66" charset="0"/>
              </a:rPr>
              <a:t>32</a:t>
            </a:r>
            <a:r>
              <a:rPr lang="zh-CN" altLang="en-US" dirty="0">
                <a:solidFill>
                  <a:srgbClr val="146C18"/>
                </a:solidFill>
                <a:latin typeface="Comic Sans MS" panose="030F0702030302020204" pitchFamily="66" charset="0"/>
              </a:rPr>
              <a:t>条</a:t>
            </a:r>
            <a:endParaRPr lang="en-US" altLang="zh-CN" dirty="0">
              <a:solidFill>
                <a:srgbClr val="146C18"/>
              </a:solidFill>
              <a:latin typeface="Comic Sans MS" panose="030F0702030302020204" pitchFamily="66" charset="0"/>
            </a:endParaRPr>
          </a:p>
          <a:p>
            <a:pPr marL="825500" lvl="1" indent="-342900">
              <a:lnSpc>
                <a:spcPct val="105000"/>
              </a:lnSpc>
              <a:spcBef>
                <a:spcPts val="600"/>
              </a:spcBef>
            </a:pPr>
            <a:r>
              <a:rPr lang="en-US" altLang="zh-CN" dirty="0" err="1">
                <a:solidFill>
                  <a:srgbClr val="146C18"/>
                </a:solidFill>
                <a:latin typeface="Comic Sans MS" panose="030F0702030302020204" pitchFamily="66" charset="0"/>
              </a:rPr>
              <a:t>PCI-Express×n</a:t>
            </a:r>
            <a:r>
              <a:rPr lang="zh-CN" altLang="en-US" dirty="0">
                <a:solidFill>
                  <a:srgbClr val="146C18"/>
                </a:solidFill>
                <a:latin typeface="Comic Sans MS" panose="030F0702030302020204" pitchFamily="66" charset="0"/>
              </a:rPr>
              <a:t>表示一个具有</a:t>
            </a:r>
            <a:r>
              <a:rPr lang="en-US" altLang="zh-CN" dirty="0">
                <a:solidFill>
                  <a:srgbClr val="146C18"/>
                </a:solidFill>
                <a:latin typeface="Comic Sans MS" panose="030F0702030302020204" pitchFamily="66" charset="0"/>
              </a:rPr>
              <a:t>n</a:t>
            </a:r>
            <a:r>
              <a:rPr lang="zh-CN" altLang="en-US" dirty="0">
                <a:solidFill>
                  <a:srgbClr val="146C18"/>
                </a:solidFill>
                <a:latin typeface="Comic Sans MS" panose="030F0702030302020204" pitchFamily="66" charset="0"/>
              </a:rPr>
              <a:t>条通路的</a:t>
            </a:r>
            <a:r>
              <a:rPr lang="en-US" altLang="zh-CN" dirty="0">
                <a:solidFill>
                  <a:srgbClr val="146C18"/>
                </a:solidFill>
                <a:latin typeface="Comic Sans MS" panose="030F0702030302020204" pitchFamily="66" charset="0"/>
              </a:rPr>
              <a:t>PCI-Express</a:t>
            </a:r>
            <a:r>
              <a:rPr lang="zh-CN" altLang="en-US" dirty="0">
                <a:solidFill>
                  <a:srgbClr val="146C18"/>
                </a:solidFill>
                <a:latin typeface="Comic Sans MS" panose="030F0702030302020204" pitchFamily="66" charset="0"/>
              </a:rPr>
              <a:t>链路</a:t>
            </a:r>
            <a:endParaRPr lang="en-US" altLang="zh-CN" dirty="0">
              <a:solidFill>
                <a:srgbClr val="146C18"/>
              </a:solidFill>
              <a:latin typeface="Comic Sans MS" panose="030F0702030302020204" pitchFamily="66" charset="0"/>
            </a:endParaRPr>
          </a:p>
          <a:p>
            <a:pPr marL="825500" lvl="1" indent="-342900">
              <a:lnSpc>
                <a:spcPct val="105000"/>
              </a:lnSpc>
              <a:spcBef>
                <a:spcPts val="600"/>
              </a:spcBef>
            </a:pPr>
            <a:r>
              <a:rPr lang="zh-CN" altLang="en-US" dirty="0">
                <a:solidFill>
                  <a:srgbClr val="146C18"/>
                </a:solidFill>
                <a:latin typeface="Comic Sans MS" panose="030F0702030302020204" pitchFamily="66" charset="0"/>
              </a:rPr>
              <a:t>每条通路可同时发送和接收，每个数据字节被转换为</a:t>
            </a:r>
            <a:r>
              <a:rPr lang="en-US" altLang="zh-CN" dirty="0">
                <a:solidFill>
                  <a:srgbClr val="146C18"/>
                </a:solidFill>
                <a:latin typeface="Comic Sans MS" panose="030F0702030302020204" pitchFamily="66" charset="0"/>
              </a:rPr>
              <a:t>10</a:t>
            </a:r>
            <a:r>
              <a:rPr lang="zh-CN" altLang="en-US" dirty="0">
                <a:solidFill>
                  <a:srgbClr val="146C18"/>
                </a:solidFill>
                <a:latin typeface="Comic Sans MS" panose="030F0702030302020204" pitchFamily="66" charset="0"/>
              </a:rPr>
              <a:t>位信息被传输</a:t>
            </a:r>
            <a:endParaRPr lang="en-US" altLang="zh-CN" dirty="0">
              <a:solidFill>
                <a:srgbClr val="146C18"/>
              </a:solidFill>
              <a:latin typeface="Comic Sans MS" panose="030F0702030302020204" pitchFamily="66" charset="0"/>
            </a:endParaRPr>
          </a:p>
          <a:p>
            <a:pPr marL="825500" lvl="1" indent="-342900">
              <a:lnSpc>
                <a:spcPct val="105000"/>
              </a:lnSpc>
              <a:spcBef>
                <a:spcPts val="600"/>
              </a:spcBef>
            </a:pPr>
            <a:r>
              <a:rPr lang="en-US" altLang="zh-CN" dirty="0">
                <a:solidFill>
                  <a:srgbClr val="146C18"/>
                </a:solidFill>
                <a:latin typeface="Comic Sans MS" panose="030F0702030302020204" pitchFamily="66" charset="0"/>
              </a:rPr>
              <a:t>PCI-Express1.0</a:t>
            </a:r>
            <a:r>
              <a:rPr lang="zh-CN" altLang="en-US" dirty="0">
                <a:solidFill>
                  <a:srgbClr val="146C18"/>
                </a:solidFill>
                <a:latin typeface="Comic Sans MS" panose="030F0702030302020204" pitchFamily="66" charset="0"/>
              </a:rPr>
              <a:t>下，每条通路的发送和接受速率都是</a:t>
            </a:r>
            <a:r>
              <a:rPr lang="en-US" altLang="zh-CN" dirty="0">
                <a:solidFill>
                  <a:srgbClr val="146C18"/>
                </a:solidFill>
                <a:latin typeface="Comic Sans MS" panose="030F0702030302020204" pitchFamily="66" charset="0"/>
              </a:rPr>
              <a:t>2.5Gb/s</a:t>
            </a:r>
            <a:r>
              <a:rPr lang="zh-CN" altLang="en-US" dirty="0">
                <a:solidFill>
                  <a:srgbClr val="146C18"/>
                </a:solidFill>
                <a:latin typeface="Comic Sans MS" panose="030F0702030302020204" pitchFamily="66" charset="0"/>
              </a:rPr>
              <a:t>，故</a:t>
            </a:r>
            <a:r>
              <a:rPr lang="en-US" altLang="zh-CN" dirty="0" err="1">
                <a:solidFill>
                  <a:srgbClr val="146C18"/>
                </a:solidFill>
                <a:latin typeface="Comic Sans MS" panose="030F0702030302020204" pitchFamily="66" charset="0"/>
              </a:rPr>
              <a:t>PCI-Express×n</a:t>
            </a:r>
            <a:r>
              <a:rPr lang="zh-CN" altLang="en-US" dirty="0">
                <a:solidFill>
                  <a:srgbClr val="146C18"/>
                </a:solidFill>
                <a:latin typeface="Comic Sans MS" panose="030F0702030302020204" pitchFamily="66" charset="0"/>
              </a:rPr>
              <a:t>的带宽为：</a:t>
            </a:r>
            <a:r>
              <a:rPr lang="en-US" altLang="zh-CN" dirty="0">
                <a:solidFill>
                  <a:srgbClr val="146C18"/>
                </a:solidFill>
                <a:latin typeface="Comic Sans MS" panose="030F0702030302020204" pitchFamily="66" charset="0"/>
              </a:rPr>
              <a:t>2.5Gb/s×2×n/10=0.5GB/</a:t>
            </a:r>
            <a:r>
              <a:rPr lang="en-US" altLang="zh-CN" dirty="0" err="1">
                <a:solidFill>
                  <a:srgbClr val="146C18"/>
                </a:solidFill>
                <a:latin typeface="Comic Sans MS" panose="030F0702030302020204" pitchFamily="66" charset="0"/>
              </a:rPr>
              <a:t>s×n</a:t>
            </a:r>
            <a:r>
              <a:rPr lang="zh-CN" altLang="en-US" dirty="0">
                <a:solidFill>
                  <a:srgbClr val="146C18"/>
                </a:solidFill>
                <a:latin typeface="Comic Sans MS" panose="030F0702030302020204" pitchFamily="66" charset="0"/>
              </a:rPr>
              <a:t>。</a:t>
            </a:r>
            <a:endParaRPr lang="en-US" altLang="zh-CN" dirty="0">
              <a:solidFill>
                <a:srgbClr val="146C18"/>
              </a:solidFill>
              <a:latin typeface="Comic Sans MS" panose="030F0702030302020204" pitchFamily="66" charset="0"/>
            </a:endParaRPr>
          </a:p>
        </p:txBody>
      </p:sp>
      <p:sp>
        <p:nvSpPr>
          <p:cNvPr id="12" name="Rectangle 2"/>
          <p:cNvSpPr txBox="1">
            <a:spLocks noChangeArrowheads="1"/>
          </p:cNvSpPr>
          <p:nvPr/>
        </p:nvSpPr>
        <p:spPr bwMode="auto">
          <a:xfrm>
            <a:off x="467544" y="5805264"/>
            <a:ext cx="8406767" cy="697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a:lnSpc>
                <a:spcPct val="105000"/>
              </a:lnSpc>
              <a:spcBef>
                <a:spcPts val="600"/>
              </a:spcBef>
              <a:buFontTx/>
              <a:buNone/>
            </a:pPr>
            <a:r>
              <a:rPr lang="en-US" altLang="zh-CN" sz="2000" b="1" dirty="0">
                <a:solidFill>
                  <a:srgbClr val="FF0000"/>
                </a:solidFill>
                <a:latin typeface="Comic Sans MS" panose="030F0702030302020204" pitchFamily="66" charset="0"/>
                <a:ea typeface="微软雅黑" panose="020B0503020204020204" pitchFamily="34" charset="-122"/>
              </a:rPr>
              <a:t>PCI-Express1.0</a:t>
            </a:r>
            <a:r>
              <a:rPr lang="zh-CN" altLang="en-US" sz="2000" b="1" dirty="0">
                <a:solidFill>
                  <a:srgbClr val="FF0000"/>
                </a:solidFill>
                <a:latin typeface="Comic Sans MS" panose="030F0702030302020204" pitchFamily="66" charset="0"/>
                <a:ea typeface="微软雅黑" panose="020B0503020204020204" pitchFamily="34" charset="-122"/>
              </a:rPr>
              <a:t>下，</a:t>
            </a:r>
            <a:r>
              <a:rPr lang="en-US" altLang="zh-CN" sz="2000" b="1" dirty="0">
                <a:solidFill>
                  <a:srgbClr val="FF0000"/>
                </a:solidFill>
                <a:latin typeface="Comic Sans MS" panose="030F0702030302020204" pitchFamily="66" charset="0"/>
                <a:ea typeface="微软雅黑" panose="020B0503020204020204" pitchFamily="34" charset="-122"/>
              </a:rPr>
              <a:t>PCI-Express×2</a:t>
            </a:r>
            <a:r>
              <a:rPr lang="zh-CN" altLang="en-US" sz="2000" b="1" dirty="0">
                <a:solidFill>
                  <a:srgbClr val="FF0000"/>
                </a:solidFill>
                <a:latin typeface="Comic Sans MS" panose="030F0702030302020204" pitchFamily="66" charset="0"/>
                <a:ea typeface="微软雅黑" panose="020B0503020204020204" pitchFamily="34" charset="-122"/>
              </a:rPr>
              <a:t>的带宽为</a:t>
            </a:r>
            <a:r>
              <a:rPr lang="en-US" altLang="zh-CN" sz="2000" b="1" dirty="0">
                <a:solidFill>
                  <a:srgbClr val="FF0000"/>
                </a:solidFill>
                <a:latin typeface="Comic Sans MS" panose="030F0702030302020204" pitchFamily="66" charset="0"/>
                <a:ea typeface="微软雅黑" panose="020B0503020204020204" pitchFamily="34" charset="-122"/>
              </a:rPr>
              <a:t>1GB/s</a:t>
            </a:r>
            <a:r>
              <a:rPr lang="zh-CN" altLang="en-US" sz="2000" b="1" dirty="0">
                <a:solidFill>
                  <a:srgbClr val="FF0000"/>
                </a:solidFill>
                <a:latin typeface="Comic Sans MS" panose="030F0702030302020204" pitchFamily="66" charset="0"/>
                <a:ea typeface="微软雅黑" panose="020B0503020204020204" pitchFamily="34" charset="-122"/>
              </a:rPr>
              <a:t>，</a:t>
            </a:r>
            <a:r>
              <a:rPr lang="en-US" altLang="zh-CN" sz="2000" b="1" dirty="0">
                <a:solidFill>
                  <a:srgbClr val="FF0000"/>
                </a:solidFill>
                <a:latin typeface="Comic Sans MS" panose="030F0702030302020204" pitchFamily="66" charset="0"/>
                <a:ea typeface="微软雅黑" panose="020B0503020204020204" pitchFamily="34" charset="-122"/>
              </a:rPr>
              <a:t>PCI-Express×4</a:t>
            </a:r>
            <a:r>
              <a:rPr lang="zh-CN" altLang="en-US" sz="2000" b="1" dirty="0">
                <a:solidFill>
                  <a:srgbClr val="FF0000"/>
                </a:solidFill>
                <a:latin typeface="Comic Sans MS" panose="030F0702030302020204" pitchFamily="66" charset="0"/>
                <a:ea typeface="微软雅黑" panose="020B0503020204020204" pitchFamily="34" charset="-122"/>
              </a:rPr>
              <a:t>的带宽为</a:t>
            </a:r>
            <a:r>
              <a:rPr lang="en-US" altLang="zh-CN" sz="2000" b="1" dirty="0">
                <a:solidFill>
                  <a:srgbClr val="FF0000"/>
                </a:solidFill>
                <a:latin typeface="Comic Sans MS" panose="030F0702030302020204" pitchFamily="66" charset="0"/>
                <a:ea typeface="微软雅黑" panose="020B0503020204020204" pitchFamily="34" charset="-122"/>
              </a:rPr>
              <a:t>2GB/s</a:t>
            </a:r>
            <a:r>
              <a:rPr lang="zh-CN" altLang="en-US" sz="2000" b="1" dirty="0">
                <a:solidFill>
                  <a:srgbClr val="FF0000"/>
                </a:solidFill>
                <a:latin typeface="Comic Sans MS" panose="030F0702030302020204" pitchFamily="66" charset="0"/>
                <a:ea typeface="微软雅黑" panose="020B0503020204020204" pitchFamily="34" charset="-122"/>
              </a:rPr>
              <a:t>，</a:t>
            </a:r>
            <a:r>
              <a:rPr lang="en-US" altLang="zh-CN" sz="2000" b="1" dirty="0">
                <a:solidFill>
                  <a:srgbClr val="FF0000"/>
                </a:solidFill>
                <a:latin typeface="Comic Sans MS" panose="030F0702030302020204" pitchFamily="66" charset="0"/>
                <a:ea typeface="微软雅黑" panose="020B0503020204020204" pitchFamily="34" charset="-122"/>
              </a:rPr>
              <a:t>PCI-Express×16</a:t>
            </a:r>
            <a:r>
              <a:rPr lang="zh-CN" altLang="en-US" sz="2000" b="1" dirty="0">
                <a:solidFill>
                  <a:srgbClr val="FF0000"/>
                </a:solidFill>
                <a:latin typeface="Comic Sans MS" panose="030F0702030302020204" pitchFamily="66" charset="0"/>
                <a:ea typeface="微软雅黑" panose="020B0503020204020204" pitchFamily="34" charset="-122"/>
              </a:rPr>
              <a:t>的带宽为</a:t>
            </a:r>
            <a:r>
              <a:rPr lang="en-US" altLang="zh-CN" sz="2000" b="1" dirty="0">
                <a:solidFill>
                  <a:srgbClr val="FF0000"/>
                </a:solidFill>
                <a:latin typeface="Comic Sans MS" panose="030F0702030302020204" pitchFamily="66" charset="0"/>
                <a:ea typeface="微软雅黑" panose="020B0503020204020204" pitchFamily="34" charset="-122"/>
              </a:rPr>
              <a:t>8GB/s.</a:t>
            </a:r>
          </a:p>
        </p:txBody>
      </p:sp>
    </p:spTree>
    <p:extLst>
      <p:ext uri="{BB962C8B-B14F-4D97-AF65-F5344CB8AC3E}">
        <p14:creationId xmlns:p14="http://schemas.microsoft.com/office/powerpoint/2010/main" val="304658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blinds(horizontal)">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blinds(horizontal)">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blinds(horizontal)">
                                      <p:cBhvr>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blinds(horizontal)">
                                      <p:cBhvr>
                                        <p:cTn id="42" dur="50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animEffect transition="in" filter="blinds(horizontal)">
                                      <p:cBhvr>
                                        <p:cTn id="47" dur="50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0">
                                            <p:txEl>
                                              <p:pRg st="9" end="9"/>
                                            </p:txEl>
                                          </p:spTgt>
                                        </p:tgtEl>
                                        <p:attrNameLst>
                                          <p:attrName>style.visibility</p:attrName>
                                        </p:attrNameLst>
                                      </p:cBhvr>
                                      <p:to>
                                        <p:strVal val="visible"/>
                                      </p:to>
                                    </p:set>
                                    <p:animEffect transition="in" filter="blinds(horizontal)">
                                      <p:cBhvr>
                                        <p:cTn id="52" dur="500"/>
                                        <p:tgtEl>
                                          <p:spTgt spid="1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0">
                                            <p:txEl>
                                              <p:pRg st="10" end="10"/>
                                            </p:txEl>
                                          </p:spTgt>
                                        </p:tgtEl>
                                        <p:attrNameLst>
                                          <p:attrName>style.visibility</p:attrName>
                                        </p:attrNameLst>
                                      </p:cBhvr>
                                      <p:to>
                                        <p:strVal val="visible"/>
                                      </p:to>
                                    </p:set>
                                    <p:animEffect transition="in" filter="blinds(horizontal)">
                                      <p:cBhvr>
                                        <p:cTn id="57" dur="500"/>
                                        <p:tgtEl>
                                          <p:spTgt spid="1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 </a:t>
            </a:r>
            <a:r>
              <a:rPr lang="zh-CN" altLang="en-US" dirty="0"/>
              <a:t>外设与</a:t>
            </a:r>
            <a:r>
              <a:rPr lang="en-US" altLang="zh-CN" dirty="0"/>
              <a:t>CPU</a:t>
            </a:r>
            <a:r>
              <a:rPr lang="zh-CN" altLang="en-US" dirty="0"/>
              <a:t>、主存的互连</a:t>
            </a:r>
          </a:p>
        </p:txBody>
      </p:sp>
      <p:sp>
        <p:nvSpPr>
          <p:cNvPr id="3" name="内容占位符 2"/>
          <p:cNvSpPr>
            <a:spLocks noGrp="1"/>
          </p:cNvSpPr>
          <p:nvPr>
            <p:ph idx="1"/>
          </p:nvPr>
        </p:nvSpPr>
        <p:spPr>
          <a:xfrm>
            <a:off x="107504" y="743531"/>
            <a:ext cx="8856984" cy="5061733"/>
          </a:xfrm>
        </p:spPr>
        <p:txBody>
          <a:bodyPr/>
          <a:lstStyle/>
          <a:p>
            <a:pPr marL="0" indent="0">
              <a:buNone/>
            </a:pPr>
            <a:r>
              <a:rPr lang="en-US" altLang="zh-CN" dirty="0"/>
              <a:t>8.4.2 </a:t>
            </a:r>
            <a:r>
              <a:rPr lang="zh-CN" altLang="en-US" dirty="0"/>
              <a:t>基于总线的互连结构</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3851919" y="720404"/>
            <a:ext cx="2945331"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3. I/O</a:t>
            </a:r>
            <a:r>
              <a:rPr lang="zh-CN" altLang="en-US" sz="2200" b="1" dirty="0">
                <a:solidFill>
                  <a:srgbClr val="063DE8"/>
                </a:solidFill>
                <a:latin typeface="微软雅黑" panose="020B0503020204020204" pitchFamily="34" charset="-122"/>
                <a:ea typeface="微软雅黑" panose="020B0503020204020204" pitchFamily="34" charset="-122"/>
              </a:rPr>
              <a:t>总线</a:t>
            </a:r>
          </a:p>
        </p:txBody>
      </p:sp>
      <p:grpSp>
        <p:nvGrpSpPr>
          <p:cNvPr id="11" name="Group 1"/>
          <p:cNvGrpSpPr>
            <a:grpSpLocks noChangeAspect="1"/>
          </p:cNvGrpSpPr>
          <p:nvPr/>
        </p:nvGrpSpPr>
        <p:grpSpPr bwMode="auto">
          <a:xfrm>
            <a:off x="187325" y="1186210"/>
            <a:ext cx="8712200" cy="4691062"/>
            <a:chOff x="1572" y="5874"/>
            <a:chExt cx="7420" cy="4368"/>
          </a:xfrm>
        </p:grpSpPr>
        <p:sp>
          <p:nvSpPr>
            <p:cNvPr id="13" name="AutoShape 33"/>
            <p:cNvSpPr>
              <a:spLocks noChangeAspect="1" noChangeArrowheads="1" noTextEdit="1"/>
            </p:cNvSpPr>
            <p:nvPr/>
          </p:nvSpPr>
          <p:spPr bwMode="auto">
            <a:xfrm>
              <a:off x="1572" y="5874"/>
              <a:ext cx="7420" cy="4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zh-CN" altLang="en-US" sz="1600">
                <a:solidFill>
                  <a:srgbClr val="000000"/>
                </a:solidFill>
                <a:latin typeface="Arial" panose="020B0604020202020204" pitchFamily="34" charset="0"/>
                <a:ea typeface="+mn-ea"/>
              </a:endParaRPr>
            </a:p>
          </p:txBody>
        </p:sp>
        <p:sp>
          <p:nvSpPr>
            <p:cNvPr id="14" name="Text Box 32"/>
            <p:cNvSpPr txBox="1">
              <a:spLocks noChangeArrowheads="1"/>
            </p:cNvSpPr>
            <p:nvPr/>
          </p:nvSpPr>
          <p:spPr bwMode="auto">
            <a:xfrm>
              <a:off x="4378" y="6045"/>
              <a:ext cx="1968" cy="735"/>
            </a:xfrm>
            <a:prstGeom prst="rect">
              <a:avLst/>
            </a:prstGeom>
            <a:solidFill>
              <a:srgbClr val="C0C0C0"/>
            </a:solidFill>
            <a:ln w="9525">
              <a:solidFill>
                <a:srgbClr val="000000"/>
              </a:solidFill>
              <a:miter lim="800000"/>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0" fontAlgn="ctr" hangingPunct="0"/>
              <a:r>
                <a:rPr lang="en-US" altLang="zh-CN" sz="1800" b="1">
                  <a:solidFill>
                    <a:srgbClr val="000000"/>
                  </a:solidFill>
                  <a:latin typeface="微软雅黑" panose="020B0503020204020204" pitchFamily="34" charset="-122"/>
                  <a:ea typeface="微软雅黑" panose="020B0503020204020204" pitchFamily="34" charset="-122"/>
                </a:rPr>
                <a:t>Intel Core i7</a:t>
              </a:r>
            </a:p>
            <a:p>
              <a:pPr algn="ctr" eaLnBrk="0" fontAlgn="ctr" hangingPunct="0"/>
              <a:r>
                <a:rPr lang="zh-CN" altLang="en-US" sz="1800" b="1">
                  <a:solidFill>
                    <a:srgbClr val="000000"/>
                  </a:solidFill>
                  <a:latin typeface="微软雅黑" panose="020B0503020204020204" pitchFamily="34" charset="-122"/>
                  <a:ea typeface="微软雅黑" panose="020B0503020204020204" pitchFamily="34" charset="-122"/>
                </a:rPr>
                <a:t>处理器</a:t>
              </a:r>
            </a:p>
          </p:txBody>
        </p:sp>
        <p:sp>
          <p:nvSpPr>
            <p:cNvPr id="15" name="Line 31"/>
            <p:cNvSpPr>
              <a:spLocks noChangeShapeType="1"/>
            </p:cNvSpPr>
            <p:nvPr/>
          </p:nvSpPr>
          <p:spPr bwMode="auto">
            <a:xfrm>
              <a:off x="5356" y="6786"/>
              <a:ext cx="1" cy="43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panose="020B0604020202020204" pitchFamily="34" charset="0"/>
                <a:ea typeface="+mn-ea"/>
              </a:endParaRPr>
            </a:p>
          </p:txBody>
        </p:sp>
        <p:sp>
          <p:nvSpPr>
            <p:cNvPr id="16" name="Text Box 30"/>
            <p:cNvSpPr txBox="1">
              <a:spLocks noChangeArrowheads="1"/>
            </p:cNvSpPr>
            <p:nvPr/>
          </p:nvSpPr>
          <p:spPr bwMode="auto">
            <a:xfrm>
              <a:off x="4812" y="6826"/>
              <a:ext cx="546"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lang="en-US" altLang="zh-CN" sz="1800" b="1">
                  <a:solidFill>
                    <a:srgbClr val="000000"/>
                  </a:solidFill>
                  <a:latin typeface="微软雅黑" panose="020B0503020204020204" pitchFamily="34" charset="-122"/>
                  <a:ea typeface="微软雅黑" panose="020B0503020204020204" pitchFamily="34" charset="-122"/>
                </a:rPr>
                <a:t>QPI</a:t>
              </a:r>
            </a:p>
          </p:txBody>
        </p:sp>
        <p:sp>
          <p:nvSpPr>
            <p:cNvPr id="17" name="Text Box 29"/>
            <p:cNvSpPr txBox="1">
              <a:spLocks noChangeArrowheads="1"/>
            </p:cNvSpPr>
            <p:nvPr/>
          </p:nvSpPr>
          <p:spPr bwMode="auto">
            <a:xfrm>
              <a:off x="5376" y="6830"/>
              <a:ext cx="112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lang="en-US" altLang="zh-CN" sz="1800" b="1">
                  <a:solidFill>
                    <a:srgbClr val="000000"/>
                  </a:solidFill>
                  <a:latin typeface="微软雅黑" panose="020B0503020204020204" pitchFamily="34" charset="-122"/>
                  <a:ea typeface="微软雅黑" panose="020B0503020204020204" pitchFamily="34" charset="-122"/>
                </a:rPr>
                <a:t>25.6GB/s</a:t>
              </a:r>
            </a:p>
          </p:txBody>
        </p:sp>
        <p:sp>
          <p:nvSpPr>
            <p:cNvPr id="18" name="Text Box 28"/>
            <p:cNvSpPr txBox="1">
              <a:spLocks noChangeArrowheads="1"/>
            </p:cNvSpPr>
            <p:nvPr/>
          </p:nvSpPr>
          <p:spPr bwMode="auto">
            <a:xfrm>
              <a:off x="4366" y="7224"/>
              <a:ext cx="2062" cy="1002"/>
            </a:xfrm>
            <a:prstGeom prst="rect">
              <a:avLst/>
            </a:prstGeom>
            <a:solidFill>
              <a:srgbClr val="C0C0C0"/>
            </a:solidFill>
            <a:ln w="9525">
              <a:solidFill>
                <a:srgbClr val="000000"/>
              </a:solidFill>
              <a:miter lim="800000"/>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0" fontAlgn="ctr" hangingPunct="0"/>
              <a:endParaRPr lang="en-US" altLang="zh-CN" sz="1800" b="1">
                <a:solidFill>
                  <a:srgbClr val="000000"/>
                </a:solidFill>
                <a:latin typeface="微软雅黑" panose="020B0503020204020204" pitchFamily="34" charset="-122"/>
                <a:ea typeface="微软雅黑" panose="020B0503020204020204" pitchFamily="34" charset="-122"/>
              </a:endParaRPr>
            </a:p>
            <a:p>
              <a:pPr algn="ctr" eaLnBrk="0" fontAlgn="ctr" hangingPunct="0"/>
              <a:r>
                <a:rPr lang="en-US" altLang="zh-CN" sz="1800" b="1">
                  <a:solidFill>
                    <a:srgbClr val="000000"/>
                  </a:solidFill>
                  <a:latin typeface="微软雅黑" panose="020B0503020204020204" pitchFamily="34" charset="-122"/>
                  <a:ea typeface="微软雅黑" panose="020B0503020204020204" pitchFamily="34" charset="-122"/>
                </a:rPr>
                <a:t>X58</a:t>
              </a:r>
            </a:p>
            <a:p>
              <a:pPr algn="ctr" eaLnBrk="0" fontAlgn="ctr" hangingPunct="0"/>
              <a:r>
                <a:rPr lang="en-US" altLang="zh-CN" sz="1800" b="1">
                  <a:solidFill>
                    <a:srgbClr val="000000"/>
                  </a:solidFill>
                  <a:latin typeface="微软雅黑" panose="020B0503020204020204" pitchFamily="34" charset="-122"/>
                  <a:ea typeface="微软雅黑" panose="020B0503020204020204" pitchFamily="34" charset="-122"/>
                </a:rPr>
                <a:t>IOH</a:t>
              </a:r>
            </a:p>
          </p:txBody>
        </p:sp>
        <p:sp>
          <p:nvSpPr>
            <p:cNvPr id="19" name="Text Box 27"/>
            <p:cNvSpPr txBox="1">
              <a:spLocks noChangeArrowheads="1"/>
            </p:cNvSpPr>
            <p:nvPr/>
          </p:nvSpPr>
          <p:spPr bwMode="auto">
            <a:xfrm>
              <a:off x="1629" y="7296"/>
              <a:ext cx="1815" cy="86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C0C0C0"/>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0" fontAlgn="ctr" hangingPunct="0"/>
              <a:r>
                <a:rPr lang="en-US" altLang="zh-CN" sz="1800" b="1" dirty="0">
                  <a:solidFill>
                    <a:srgbClr val="000000"/>
                  </a:solidFill>
                  <a:latin typeface="微软雅黑" panose="020B0503020204020204" pitchFamily="34" charset="-122"/>
                  <a:ea typeface="微软雅黑" panose="020B0503020204020204" pitchFamily="34" charset="-122"/>
                </a:rPr>
                <a:t>PCI-Express 2.0</a:t>
              </a:r>
            </a:p>
            <a:p>
              <a:pPr algn="ctr" eaLnBrk="0" fontAlgn="ctr" hangingPunct="0"/>
              <a:r>
                <a:rPr lang="en-US" altLang="zh-CN" sz="1800" b="1" dirty="0">
                  <a:solidFill>
                    <a:srgbClr val="000000"/>
                  </a:solidFill>
                  <a:latin typeface="微软雅黑" panose="020B0503020204020204" pitchFamily="34" charset="-122"/>
                  <a:ea typeface="微软雅黑" panose="020B0503020204020204" pitchFamily="34" charset="-122"/>
                </a:rPr>
                <a:t>1</a:t>
              </a:r>
              <a:r>
                <a:rPr lang="en-US" altLang="zh-CN" sz="1800" b="1"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800" b="1" dirty="0">
                  <a:solidFill>
                    <a:srgbClr val="000000"/>
                  </a:solidFill>
                  <a:latin typeface="微软雅黑" panose="020B0503020204020204" pitchFamily="34" charset="-122"/>
                  <a:ea typeface="微软雅黑" panose="020B0503020204020204" pitchFamily="34" charset="-122"/>
                </a:rPr>
                <a:t>16</a:t>
              </a:r>
              <a:r>
                <a:rPr lang="zh-CN" altLang="en-US" sz="1800" b="1"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800" b="1"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2</a:t>
              </a:r>
              <a:r>
                <a:rPr lang="en-US" altLang="zh-CN" sz="1800" b="1" dirty="0">
                  <a:solidFill>
                    <a:srgbClr val="000000"/>
                  </a:solidFill>
                  <a:latin typeface="微软雅黑" panose="020B0503020204020204" pitchFamily="34" charset="-122"/>
                  <a:ea typeface="微软雅黑" panose="020B0503020204020204" pitchFamily="34" charset="-122"/>
                </a:rPr>
                <a:t>16</a:t>
              </a:r>
              <a:r>
                <a:rPr lang="zh-CN" altLang="en-US" sz="1800" b="1"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800" b="1"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4</a:t>
              </a:r>
              <a:r>
                <a:rPr lang="en-US" altLang="zh-CN" sz="1800" b="1" dirty="0">
                  <a:solidFill>
                    <a:srgbClr val="000000"/>
                  </a:solidFill>
                  <a:latin typeface="微软雅黑" panose="020B0503020204020204" pitchFamily="34" charset="-122"/>
                  <a:ea typeface="微软雅黑" panose="020B0503020204020204" pitchFamily="34" charset="-122"/>
                </a:rPr>
                <a:t>8</a:t>
              </a:r>
              <a:r>
                <a:rPr lang="zh-CN" altLang="en-US" sz="1800" b="1"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或其他组合</a:t>
              </a:r>
            </a:p>
          </p:txBody>
        </p:sp>
        <p:sp>
          <p:nvSpPr>
            <p:cNvPr id="20" name="Line 26"/>
            <p:cNvSpPr>
              <a:spLocks noChangeShapeType="1"/>
            </p:cNvSpPr>
            <p:nvPr/>
          </p:nvSpPr>
          <p:spPr bwMode="auto">
            <a:xfrm flipH="1">
              <a:off x="3444" y="7740"/>
              <a:ext cx="922"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panose="020B0604020202020204" pitchFamily="34" charset="0"/>
                <a:ea typeface="+mn-ea"/>
              </a:endParaRPr>
            </a:p>
          </p:txBody>
        </p:sp>
        <p:sp>
          <p:nvSpPr>
            <p:cNvPr id="21" name="Text Box 25"/>
            <p:cNvSpPr txBox="1">
              <a:spLocks noChangeArrowheads="1"/>
            </p:cNvSpPr>
            <p:nvPr/>
          </p:nvSpPr>
          <p:spPr bwMode="auto">
            <a:xfrm>
              <a:off x="3425" y="7368"/>
              <a:ext cx="1002"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0" fontAlgn="ctr" hangingPunct="0"/>
              <a:r>
                <a:rPr lang="zh-CN" altLang="en-US" sz="1800" b="1">
                  <a:solidFill>
                    <a:srgbClr val="000000"/>
                  </a:solidFill>
                  <a:latin typeface="微软雅黑" panose="020B0503020204020204" pitchFamily="34" charset="-122"/>
                  <a:ea typeface="微软雅黑" panose="020B0503020204020204" pitchFamily="34" charset="-122"/>
                </a:rPr>
                <a:t>最多</a:t>
              </a:r>
              <a:r>
                <a:rPr lang="en-US" altLang="zh-CN" sz="1800" b="1">
                  <a:solidFill>
                    <a:srgbClr val="000000"/>
                  </a:solidFill>
                  <a:latin typeface="微软雅黑" panose="020B0503020204020204" pitchFamily="34" charset="-122"/>
                  <a:ea typeface="微软雅黑" panose="020B0503020204020204" pitchFamily="34" charset="-122"/>
                </a:rPr>
                <a:t>36</a:t>
              </a:r>
              <a:r>
                <a:rPr lang="zh-CN" altLang="en-US" sz="1800" b="1">
                  <a:solidFill>
                    <a:srgbClr val="000000"/>
                  </a:solidFill>
                  <a:latin typeface="微软雅黑" panose="020B0503020204020204" pitchFamily="34" charset="-122"/>
                  <a:ea typeface="微软雅黑" panose="020B0503020204020204" pitchFamily="34" charset="-122"/>
                </a:rPr>
                <a:t>条</a:t>
              </a:r>
            </a:p>
          </p:txBody>
        </p:sp>
        <p:sp>
          <p:nvSpPr>
            <p:cNvPr id="22" name="Text Box 24"/>
            <p:cNvSpPr txBox="1">
              <a:spLocks noChangeArrowheads="1"/>
            </p:cNvSpPr>
            <p:nvPr/>
          </p:nvSpPr>
          <p:spPr bwMode="auto">
            <a:xfrm>
              <a:off x="4816" y="8268"/>
              <a:ext cx="65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lang="en-US" altLang="zh-CN" sz="1800" b="1">
                  <a:solidFill>
                    <a:srgbClr val="000000"/>
                  </a:solidFill>
                  <a:latin typeface="微软雅黑" panose="020B0503020204020204" pitchFamily="34" charset="-122"/>
                  <a:ea typeface="微软雅黑" panose="020B0503020204020204" pitchFamily="34" charset="-122"/>
                </a:rPr>
                <a:t>DMI</a:t>
              </a:r>
            </a:p>
          </p:txBody>
        </p:sp>
        <p:sp>
          <p:nvSpPr>
            <p:cNvPr id="23" name="Line 22"/>
            <p:cNvSpPr>
              <a:spLocks noChangeShapeType="1"/>
            </p:cNvSpPr>
            <p:nvPr/>
          </p:nvSpPr>
          <p:spPr bwMode="auto">
            <a:xfrm>
              <a:off x="5369" y="8226"/>
              <a:ext cx="1" cy="43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panose="020B0604020202020204" pitchFamily="34" charset="0"/>
                <a:ea typeface="+mn-ea"/>
              </a:endParaRPr>
            </a:p>
          </p:txBody>
        </p:sp>
        <p:sp>
          <p:nvSpPr>
            <p:cNvPr id="24" name="Text Box 21"/>
            <p:cNvSpPr txBox="1">
              <a:spLocks noChangeArrowheads="1"/>
            </p:cNvSpPr>
            <p:nvPr/>
          </p:nvSpPr>
          <p:spPr bwMode="auto">
            <a:xfrm>
              <a:off x="4354" y="8664"/>
              <a:ext cx="2062" cy="1359"/>
            </a:xfrm>
            <a:prstGeom prst="rect">
              <a:avLst/>
            </a:prstGeom>
            <a:solidFill>
              <a:srgbClr val="C0C0C0"/>
            </a:solidFill>
            <a:ln w="9525">
              <a:solidFill>
                <a:srgbClr val="000000"/>
              </a:solidFill>
              <a:miter lim="800000"/>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0" hangingPunct="0"/>
              <a:endParaRPr lang="en-US" altLang="zh-CN" sz="1800" b="1">
                <a:solidFill>
                  <a:srgbClr val="000000"/>
                </a:solidFill>
                <a:latin typeface="微软雅黑" panose="020B0503020204020204" pitchFamily="34" charset="-122"/>
                <a:ea typeface="微软雅黑" panose="020B0503020204020204" pitchFamily="34" charset="-122"/>
              </a:endParaRPr>
            </a:p>
            <a:p>
              <a:pPr algn="ctr" eaLnBrk="0" hangingPunct="0"/>
              <a:r>
                <a:rPr lang="en-US" altLang="zh-CN" sz="1800" b="1">
                  <a:solidFill>
                    <a:srgbClr val="000000"/>
                  </a:solidFill>
                  <a:latin typeface="微软雅黑" panose="020B0503020204020204" pitchFamily="34" charset="-122"/>
                  <a:ea typeface="微软雅黑" panose="020B0503020204020204" pitchFamily="34" charset="-122"/>
                </a:rPr>
                <a:t>ICH10</a:t>
              </a:r>
            </a:p>
            <a:p>
              <a:pPr algn="ctr" eaLnBrk="0" hangingPunct="0"/>
              <a:r>
                <a:rPr lang="en-US" altLang="zh-CN" sz="1800" b="1">
                  <a:solidFill>
                    <a:srgbClr val="000000"/>
                  </a:solidFill>
                  <a:latin typeface="微软雅黑" panose="020B0503020204020204" pitchFamily="34" charset="-122"/>
                  <a:ea typeface="微软雅黑" panose="020B0503020204020204" pitchFamily="34" charset="-122"/>
                </a:rPr>
                <a:t>ICH10R</a:t>
              </a:r>
            </a:p>
          </p:txBody>
        </p:sp>
        <p:sp>
          <p:nvSpPr>
            <p:cNvPr id="25" name="Line 20"/>
            <p:cNvSpPr>
              <a:spLocks noChangeShapeType="1"/>
            </p:cNvSpPr>
            <p:nvPr/>
          </p:nvSpPr>
          <p:spPr bwMode="auto">
            <a:xfrm flipH="1">
              <a:off x="6404" y="9245"/>
              <a:ext cx="556"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panose="020B0604020202020204" pitchFamily="34" charset="0"/>
                <a:ea typeface="+mn-ea"/>
              </a:endParaRPr>
            </a:p>
          </p:txBody>
        </p:sp>
        <p:sp>
          <p:nvSpPr>
            <p:cNvPr id="26" name="Line 19"/>
            <p:cNvSpPr>
              <a:spLocks noChangeShapeType="1"/>
            </p:cNvSpPr>
            <p:nvPr/>
          </p:nvSpPr>
          <p:spPr bwMode="auto">
            <a:xfrm>
              <a:off x="6346" y="6141"/>
              <a:ext cx="1455"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panose="020B0604020202020204" pitchFamily="34" charset="0"/>
                <a:ea typeface="+mn-ea"/>
              </a:endParaRPr>
            </a:p>
          </p:txBody>
        </p:sp>
        <p:sp>
          <p:nvSpPr>
            <p:cNvPr id="27" name="Text Box 18"/>
            <p:cNvSpPr txBox="1">
              <a:spLocks noChangeArrowheads="1"/>
            </p:cNvSpPr>
            <p:nvPr/>
          </p:nvSpPr>
          <p:spPr bwMode="auto">
            <a:xfrm>
              <a:off x="7795" y="6015"/>
              <a:ext cx="1071" cy="20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0" rIns="1800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lang="en-US" altLang="zh-CN" sz="1500" b="1">
                  <a:solidFill>
                    <a:srgbClr val="000000"/>
                  </a:solidFill>
                  <a:latin typeface="微软雅黑" panose="020B0503020204020204" pitchFamily="34" charset="-122"/>
                  <a:ea typeface="微软雅黑" panose="020B0503020204020204" pitchFamily="34" charset="-122"/>
                </a:rPr>
                <a:t>DDR3</a:t>
              </a:r>
              <a:r>
                <a:rPr lang="en-US" altLang="zh-CN" sz="900" b="1">
                  <a:solidFill>
                    <a:srgbClr val="000000"/>
                  </a:solidFill>
                  <a:latin typeface="Times New Roman" panose="02020603050405020304" pitchFamily="18" charset="0"/>
                  <a:ea typeface="宋体" panose="02010600030101010101" pitchFamily="2" charset="-122"/>
                </a:rPr>
                <a:t> </a:t>
              </a:r>
              <a:r>
                <a:rPr lang="en-US" altLang="zh-CN" sz="1500" b="1">
                  <a:solidFill>
                    <a:srgbClr val="000000"/>
                  </a:solidFill>
                  <a:latin typeface="微软雅黑" panose="020B0503020204020204" pitchFamily="34" charset="-122"/>
                  <a:ea typeface="微软雅黑" panose="020B0503020204020204" pitchFamily="34" charset="-122"/>
                </a:rPr>
                <a:t>1066</a:t>
              </a:r>
            </a:p>
          </p:txBody>
        </p:sp>
        <p:sp>
          <p:nvSpPr>
            <p:cNvPr id="28" name="Text Box 17"/>
            <p:cNvSpPr txBox="1">
              <a:spLocks noChangeArrowheads="1"/>
            </p:cNvSpPr>
            <p:nvPr/>
          </p:nvSpPr>
          <p:spPr bwMode="auto">
            <a:xfrm>
              <a:off x="6345" y="5874"/>
              <a:ext cx="170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lang="en-US" altLang="zh-CN" sz="1800" b="1">
                  <a:solidFill>
                    <a:srgbClr val="000000"/>
                  </a:solidFill>
                  <a:latin typeface="微软雅黑" panose="020B0503020204020204" pitchFamily="34" charset="-122"/>
                  <a:ea typeface="微软雅黑" panose="020B0503020204020204" pitchFamily="34" charset="-122"/>
                </a:rPr>
                <a:t>64b,8.5GB/s</a:t>
              </a:r>
            </a:p>
          </p:txBody>
        </p:sp>
        <p:sp>
          <p:nvSpPr>
            <p:cNvPr id="29" name="Line 16"/>
            <p:cNvSpPr>
              <a:spLocks noChangeShapeType="1"/>
            </p:cNvSpPr>
            <p:nvPr/>
          </p:nvSpPr>
          <p:spPr bwMode="auto">
            <a:xfrm>
              <a:off x="6344" y="6414"/>
              <a:ext cx="1455"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panose="020B0604020202020204" pitchFamily="34" charset="0"/>
                <a:ea typeface="+mn-ea"/>
              </a:endParaRPr>
            </a:p>
          </p:txBody>
        </p:sp>
        <p:sp>
          <p:nvSpPr>
            <p:cNvPr id="30" name="Text Box 15"/>
            <p:cNvSpPr txBox="1">
              <a:spLocks noChangeArrowheads="1"/>
            </p:cNvSpPr>
            <p:nvPr/>
          </p:nvSpPr>
          <p:spPr bwMode="auto">
            <a:xfrm>
              <a:off x="7793" y="6288"/>
              <a:ext cx="1071" cy="20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0" rIns="1800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lang="en-US" altLang="zh-CN" sz="1500" b="1">
                  <a:solidFill>
                    <a:srgbClr val="000000"/>
                  </a:solidFill>
                  <a:latin typeface="微软雅黑" panose="020B0503020204020204" pitchFamily="34" charset="-122"/>
                  <a:ea typeface="微软雅黑" panose="020B0503020204020204" pitchFamily="34" charset="-122"/>
                </a:rPr>
                <a:t>DDR3</a:t>
              </a:r>
              <a:r>
                <a:rPr lang="en-US" altLang="zh-CN" sz="900" b="1">
                  <a:solidFill>
                    <a:srgbClr val="000000"/>
                  </a:solidFill>
                  <a:latin typeface="Times New Roman" panose="02020603050405020304" pitchFamily="18" charset="0"/>
                  <a:ea typeface="宋体" panose="02010600030101010101" pitchFamily="2" charset="-122"/>
                </a:rPr>
                <a:t> </a:t>
              </a:r>
              <a:r>
                <a:rPr lang="en-US" altLang="zh-CN" sz="1500" b="1">
                  <a:solidFill>
                    <a:srgbClr val="000000"/>
                  </a:solidFill>
                  <a:latin typeface="微软雅黑" panose="020B0503020204020204" pitchFamily="34" charset="-122"/>
                  <a:ea typeface="微软雅黑" panose="020B0503020204020204" pitchFamily="34" charset="-122"/>
                </a:rPr>
                <a:t>1066</a:t>
              </a:r>
            </a:p>
          </p:txBody>
        </p:sp>
        <p:sp>
          <p:nvSpPr>
            <p:cNvPr id="31" name="Text Box 14"/>
            <p:cNvSpPr txBox="1">
              <a:spLocks noChangeArrowheads="1"/>
            </p:cNvSpPr>
            <p:nvPr/>
          </p:nvSpPr>
          <p:spPr bwMode="auto">
            <a:xfrm>
              <a:off x="6334" y="6116"/>
              <a:ext cx="170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lang="en-US" altLang="zh-CN" sz="1800" b="1">
                  <a:solidFill>
                    <a:srgbClr val="000000"/>
                  </a:solidFill>
                  <a:latin typeface="微软雅黑" panose="020B0503020204020204" pitchFamily="34" charset="-122"/>
                  <a:ea typeface="微软雅黑" panose="020B0503020204020204" pitchFamily="34" charset="-122"/>
                </a:rPr>
                <a:t>64b,8.5GB/s</a:t>
              </a:r>
            </a:p>
          </p:txBody>
        </p:sp>
        <p:sp>
          <p:nvSpPr>
            <p:cNvPr id="32" name="Line 13"/>
            <p:cNvSpPr>
              <a:spLocks noChangeShapeType="1"/>
            </p:cNvSpPr>
            <p:nvPr/>
          </p:nvSpPr>
          <p:spPr bwMode="auto">
            <a:xfrm>
              <a:off x="6348" y="6684"/>
              <a:ext cx="1455"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panose="020B0604020202020204" pitchFamily="34" charset="0"/>
                <a:ea typeface="+mn-ea"/>
              </a:endParaRPr>
            </a:p>
          </p:txBody>
        </p:sp>
        <p:sp>
          <p:nvSpPr>
            <p:cNvPr id="33" name="Text Box 12"/>
            <p:cNvSpPr txBox="1">
              <a:spLocks noChangeArrowheads="1"/>
            </p:cNvSpPr>
            <p:nvPr/>
          </p:nvSpPr>
          <p:spPr bwMode="auto">
            <a:xfrm>
              <a:off x="7785" y="6560"/>
              <a:ext cx="1071" cy="20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0" rIns="18000" bIns="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lang="en-US" altLang="zh-CN" sz="1500" b="1">
                  <a:solidFill>
                    <a:srgbClr val="000000"/>
                  </a:solidFill>
                  <a:latin typeface="微软雅黑" panose="020B0503020204020204" pitchFamily="34" charset="-122"/>
                  <a:ea typeface="微软雅黑" panose="020B0503020204020204" pitchFamily="34" charset="-122"/>
                </a:rPr>
                <a:t>DDR3 1066</a:t>
              </a:r>
            </a:p>
          </p:txBody>
        </p:sp>
        <p:sp>
          <p:nvSpPr>
            <p:cNvPr id="34" name="Text Box 11"/>
            <p:cNvSpPr txBox="1">
              <a:spLocks noChangeArrowheads="1"/>
            </p:cNvSpPr>
            <p:nvPr/>
          </p:nvSpPr>
          <p:spPr bwMode="auto">
            <a:xfrm>
              <a:off x="6359" y="6393"/>
              <a:ext cx="170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lang="en-US" altLang="zh-CN" sz="1800" b="1">
                  <a:solidFill>
                    <a:srgbClr val="000000"/>
                  </a:solidFill>
                  <a:latin typeface="微软雅黑" panose="020B0503020204020204" pitchFamily="34" charset="-122"/>
                  <a:ea typeface="微软雅黑" panose="020B0503020204020204" pitchFamily="34" charset="-122"/>
                </a:rPr>
                <a:t>64b,8.5GB/s</a:t>
              </a:r>
            </a:p>
          </p:txBody>
        </p:sp>
        <p:sp>
          <p:nvSpPr>
            <p:cNvPr id="35" name="Line 10"/>
            <p:cNvSpPr>
              <a:spLocks noChangeShapeType="1"/>
            </p:cNvSpPr>
            <p:nvPr/>
          </p:nvSpPr>
          <p:spPr bwMode="auto">
            <a:xfrm>
              <a:off x="3808" y="8940"/>
              <a:ext cx="558"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panose="020B0604020202020204" pitchFamily="34" charset="0"/>
                <a:ea typeface="+mn-ea"/>
              </a:endParaRPr>
            </a:p>
          </p:txBody>
        </p:sp>
        <p:sp>
          <p:nvSpPr>
            <p:cNvPr id="36" name="Text Box 9"/>
            <p:cNvSpPr txBox="1">
              <a:spLocks noChangeArrowheads="1"/>
            </p:cNvSpPr>
            <p:nvPr/>
          </p:nvSpPr>
          <p:spPr bwMode="auto">
            <a:xfrm>
              <a:off x="6951" y="9084"/>
              <a:ext cx="1256" cy="34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36000" rIns="18000" bIns="3600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0" fontAlgn="ctr" hangingPunct="0"/>
              <a:r>
                <a:rPr lang="en-US" altLang="zh-CN" sz="1800" b="1">
                  <a:solidFill>
                    <a:srgbClr val="000000"/>
                  </a:solidFill>
                  <a:latin typeface="微软雅黑" panose="020B0503020204020204" pitchFamily="34" charset="-122"/>
                  <a:ea typeface="微软雅黑" panose="020B0503020204020204" pitchFamily="34" charset="-122"/>
                </a:rPr>
                <a:t>6</a:t>
              </a:r>
              <a:r>
                <a:rPr lang="zh-CN" altLang="en-US" sz="1800" b="1">
                  <a:solidFill>
                    <a:srgbClr val="000000"/>
                  </a:solidFill>
                  <a:latin typeface="微软雅黑" panose="020B0503020204020204" pitchFamily="34" charset="-122"/>
                  <a:ea typeface="微软雅黑" panose="020B0503020204020204" pitchFamily="34" charset="-122"/>
                </a:rPr>
                <a:t>个</a:t>
              </a:r>
              <a:r>
                <a:rPr lang="en-US" altLang="zh-CN" sz="1800" b="1">
                  <a:solidFill>
                    <a:srgbClr val="000000"/>
                  </a:solidFill>
                  <a:latin typeface="微软雅黑" panose="020B0503020204020204" pitchFamily="34" charset="-122"/>
                  <a:ea typeface="微软雅黑" panose="020B0503020204020204" pitchFamily="34" charset="-122"/>
                </a:rPr>
                <a:t>SATA</a:t>
              </a:r>
              <a:r>
                <a:rPr lang="zh-CN" altLang="en-US" sz="1800" b="1">
                  <a:solidFill>
                    <a:srgbClr val="000000"/>
                  </a:solidFill>
                  <a:latin typeface="微软雅黑" panose="020B0503020204020204" pitchFamily="34" charset="-122"/>
                  <a:ea typeface="微软雅黑" panose="020B0503020204020204" pitchFamily="34" charset="-122"/>
                </a:rPr>
                <a:t>口</a:t>
              </a:r>
            </a:p>
          </p:txBody>
        </p:sp>
        <p:sp>
          <p:nvSpPr>
            <p:cNvPr id="37" name="Text Box 8"/>
            <p:cNvSpPr txBox="1">
              <a:spLocks noChangeArrowheads="1"/>
            </p:cNvSpPr>
            <p:nvPr/>
          </p:nvSpPr>
          <p:spPr bwMode="auto">
            <a:xfrm>
              <a:off x="6968" y="9595"/>
              <a:ext cx="1711" cy="3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36000" rIns="18000" bIns="3600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0" fontAlgn="ctr" hangingPunct="0"/>
              <a:r>
                <a:rPr lang="en-US" altLang="zh-CN" sz="1800" b="1">
                  <a:solidFill>
                    <a:srgbClr val="000000"/>
                  </a:solidFill>
                  <a:latin typeface="微软雅黑" panose="020B0503020204020204" pitchFamily="34" charset="-122"/>
                  <a:ea typeface="微软雅黑" panose="020B0503020204020204" pitchFamily="34" charset="-122"/>
                </a:rPr>
                <a:t>12</a:t>
              </a:r>
              <a:r>
                <a:rPr lang="zh-CN" altLang="en-US" sz="1800" b="1">
                  <a:solidFill>
                    <a:srgbClr val="000000"/>
                  </a:solidFill>
                  <a:latin typeface="微软雅黑" panose="020B0503020204020204" pitchFamily="34" charset="-122"/>
                  <a:ea typeface="微软雅黑" panose="020B0503020204020204" pitchFamily="34" charset="-122"/>
                </a:rPr>
                <a:t>个高速</a:t>
              </a:r>
              <a:r>
                <a:rPr lang="en-US" altLang="zh-CN" sz="1800" b="1">
                  <a:solidFill>
                    <a:srgbClr val="000000"/>
                  </a:solidFill>
                  <a:latin typeface="微软雅黑" panose="020B0503020204020204" pitchFamily="34" charset="-122"/>
                  <a:ea typeface="微软雅黑" panose="020B0503020204020204" pitchFamily="34" charset="-122"/>
                </a:rPr>
                <a:t>USB</a:t>
              </a:r>
              <a:r>
                <a:rPr lang="zh-CN" altLang="en-US" sz="1800" b="1">
                  <a:solidFill>
                    <a:srgbClr val="000000"/>
                  </a:solidFill>
                  <a:latin typeface="微软雅黑" panose="020B0503020204020204" pitchFamily="34" charset="-122"/>
                  <a:ea typeface="微软雅黑" panose="020B0503020204020204" pitchFamily="34" charset="-122"/>
                </a:rPr>
                <a:t>口</a:t>
              </a:r>
            </a:p>
          </p:txBody>
        </p:sp>
        <p:sp>
          <p:nvSpPr>
            <p:cNvPr id="38" name="Line 7"/>
            <p:cNvSpPr>
              <a:spLocks noChangeShapeType="1"/>
            </p:cNvSpPr>
            <p:nvPr/>
          </p:nvSpPr>
          <p:spPr bwMode="auto">
            <a:xfrm flipH="1">
              <a:off x="6396" y="8791"/>
              <a:ext cx="556"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panose="020B0604020202020204" pitchFamily="34" charset="0"/>
                <a:ea typeface="+mn-ea"/>
              </a:endParaRPr>
            </a:p>
          </p:txBody>
        </p:sp>
        <p:sp>
          <p:nvSpPr>
            <p:cNvPr id="39" name="Text Box 6"/>
            <p:cNvSpPr txBox="1">
              <a:spLocks noChangeArrowheads="1"/>
            </p:cNvSpPr>
            <p:nvPr/>
          </p:nvSpPr>
          <p:spPr bwMode="auto">
            <a:xfrm>
              <a:off x="6962" y="8596"/>
              <a:ext cx="1245" cy="34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36000" rIns="18000" bIns="3600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0" hangingPunct="0"/>
              <a:r>
                <a:rPr lang="zh-CN" altLang="en-US" sz="1800" b="1">
                  <a:solidFill>
                    <a:srgbClr val="000000"/>
                  </a:solidFill>
                  <a:latin typeface="微软雅黑" panose="020B0503020204020204" pitchFamily="34" charset="-122"/>
                  <a:ea typeface="微软雅黑" panose="020B0503020204020204" pitchFamily="34" charset="-122"/>
                </a:rPr>
                <a:t>集成声卡</a:t>
              </a:r>
            </a:p>
          </p:txBody>
        </p:sp>
        <p:sp>
          <p:nvSpPr>
            <p:cNvPr id="40" name="Line 5"/>
            <p:cNvSpPr>
              <a:spLocks noChangeShapeType="1"/>
            </p:cNvSpPr>
            <p:nvPr/>
          </p:nvSpPr>
          <p:spPr bwMode="auto">
            <a:xfrm>
              <a:off x="3796" y="9676"/>
              <a:ext cx="558"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panose="020B0604020202020204" pitchFamily="34" charset="0"/>
                <a:ea typeface="+mn-ea"/>
              </a:endParaRPr>
            </a:p>
          </p:txBody>
        </p:sp>
        <p:sp>
          <p:nvSpPr>
            <p:cNvPr id="41" name="Text Box 4"/>
            <p:cNvSpPr txBox="1">
              <a:spLocks noChangeArrowheads="1"/>
            </p:cNvSpPr>
            <p:nvPr/>
          </p:nvSpPr>
          <p:spPr bwMode="auto">
            <a:xfrm>
              <a:off x="1980" y="8748"/>
              <a:ext cx="1824" cy="3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36000" rIns="18000" bIns="36000"/>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0" fontAlgn="ctr" hangingPunct="0"/>
              <a:r>
                <a:rPr lang="en-US" altLang="zh-CN" sz="1800" b="1">
                  <a:solidFill>
                    <a:srgbClr val="000000"/>
                  </a:solidFill>
                  <a:latin typeface="微软雅黑" panose="020B0503020204020204" pitchFamily="34" charset="-122"/>
                  <a:ea typeface="微软雅黑" panose="020B0503020204020204" pitchFamily="34" charset="-122"/>
                </a:rPr>
                <a:t>6</a:t>
              </a:r>
              <a:r>
                <a:rPr lang="zh-CN" altLang="en-US" sz="1800" b="1">
                  <a:solidFill>
                    <a:srgbClr val="000000"/>
                  </a:solidFill>
                  <a:latin typeface="微软雅黑" panose="020B0503020204020204" pitchFamily="34" charset="-122"/>
                  <a:ea typeface="微软雅黑" panose="020B0503020204020204" pitchFamily="34" charset="-122"/>
                </a:rPr>
                <a:t>个</a:t>
              </a:r>
              <a:r>
                <a:rPr lang="en-US" altLang="zh-CN" sz="1800" b="1">
                  <a:solidFill>
                    <a:srgbClr val="000000"/>
                  </a:solidFill>
                  <a:latin typeface="微软雅黑" panose="020B0503020204020204" pitchFamily="34" charset="-122"/>
                  <a:ea typeface="微软雅黑" panose="020B0503020204020204" pitchFamily="34" charset="-122"/>
                </a:rPr>
                <a:t>PCI-Express</a:t>
              </a:r>
              <a:r>
                <a:rPr lang="en-US" altLang="zh-CN"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1800" b="1">
                  <a:solidFill>
                    <a:srgbClr val="000000"/>
                  </a:solidFill>
                  <a:latin typeface="微软雅黑" panose="020B0503020204020204" pitchFamily="34" charset="-122"/>
                  <a:ea typeface="微软雅黑" panose="020B0503020204020204" pitchFamily="34" charset="-122"/>
                </a:rPr>
                <a:t>1</a:t>
              </a:r>
              <a:endParaRPr lang="en-US" altLang="zh-CN" sz="1800" b="1">
                <a:solidFill>
                  <a:srgbClr val="000000"/>
                </a:solidFill>
                <a:latin typeface="微软雅黑" panose="020B0503020204020204" pitchFamily="34" charset="-122"/>
                <a:ea typeface="微软雅黑" panose="020B0503020204020204" pitchFamily="34" charset="-122"/>
                <a:sym typeface="Symbol" panose="05050102010706020507" pitchFamily="18" charset="2"/>
              </a:endParaRPr>
            </a:p>
          </p:txBody>
        </p:sp>
        <p:sp>
          <p:nvSpPr>
            <p:cNvPr id="42" name="Text Box 3"/>
            <p:cNvSpPr txBox="1">
              <a:spLocks noChangeArrowheads="1"/>
            </p:cNvSpPr>
            <p:nvPr/>
          </p:nvSpPr>
          <p:spPr bwMode="auto">
            <a:xfrm>
              <a:off x="1778" y="9402"/>
              <a:ext cx="2018" cy="52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0" hangingPunct="0"/>
              <a:r>
                <a:rPr lang="en-US" altLang="zh-CN" sz="1800" b="1">
                  <a:solidFill>
                    <a:srgbClr val="000000"/>
                  </a:solidFill>
                  <a:latin typeface="微软雅黑" panose="020B0503020204020204" pitchFamily="34" charset="-122"/>
                  <a:ea typeface="微软雅黑" panose="020B0503020204020204" pitchFamily="34" charset="-122"/>
                </a:rPr>
                <a:t>10/100/1000Mbps</a:t>
              </a:r>
            </a:p>
            <a:p>
              <a:pPr algn="ctr" eaLnBrk="0" hangingPunct="0"/>
              <a:r>
                <a:rPr lang="zh-CN" altLang="en-US" sz="1800" b="1">
                  <a:solidFill>
                    <a:srgbClr val="000000"/>
                  </a:solidFill>
                  <a:latin typeface="微软雅黑" panose="020B0503020204020204" pitchFamily="34" charset="-122"/>
                  <a:ea typeface="微软雅黑" panose="020B0503020204020204" pitchFamily="34" charset="-122"/>
                </a:rPr>
                <a:t>网卡接口</a:t>
              </a:r>
            </a:p>
          </p:txBody>
        </p:sp>
        <p:sp>
          <p:nvSpPr>
            <p:cNvPr id="43" name="Line 2"/>
            <p:cNvSpPr>
              <a:spLocks noChangeShapeType="1"/>
            </p:cNvSpPr>
            <p:nvPr/>
          </p:nvSpPr>
          <p:spPr bwMode="auto">
            <a:xfrm flipH="1">
              <a:off x="6408" y="9762"/>
              <a:ext cx="556" cy="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0" hangingPunct="0"/>
              <a:endParaRPr lang="zh-CN" altLang="en-US" sz="1600">
                <a:solidFill>
                  <a:srgbClr val="000000"/>
                </a:solidFill>
                <a:latin typeface="Arial" panose="020B0604020202020204" pitchFamily="34" charset="0"/>
                <a:ea typeface="+mn-ea"/>
              </a:endParaRPr>
            </a:p>
          </p:txBody>
        </p:sp>
      </p:grpSp>
      <p:sp>
        <p:nvSpPr>
          <p:cNvPr id="44" name="Text Box 24"/>
          <p:cNvSpPr txBox="1">
            <a:spLocks noChangeArrowheads="1"/>
          </p:cNvSpPr>
          <p:nvPr/>
        </p:nvSpPr>
        <p:spPr bwMode="auto">
          <a:xfrm>
            <a:off x="4645025" y="3589610"/>
            <a:ext cx="9540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lang="en-US" altLang="zh-CN" sz="1800" b="1">
                <a:solidFill>
                  <a:srgbClr val="000000"/>
                </a:solidFill>
                <a:latin typeface="微软雅黑" panose="020B0503020204020204" pitchFamily="34" charset="-122"/>
                <a:ea typeface="微软雅黑" panose="020B0503020204020204" pitchFamily="34" charset="-122"/>
              </a:rPr>
              <a:t>2GB/s</a:t>
            </a:r>
          </a:p>
        </p:txBody>
      </p:sp>
      <p:sp>
        <p:nvSpPr>
          <p:cNvPr id="45" name="Rectangle 2"/>
          <p:cNvSpPr txBox="1">
            <a:spLocks noChangeArrowheads="1"/>
          </p:cNvSpPr>
          <p:nvPr/>
        </p:nvSpPr>
        <p:spPr bwMode="auto">
          <a:xfrm>
            <a:off x="395536" y="5750773"/>
            <a:ext cx="7958137" cy="774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spcBef>
                <a:spcPct val="35000"/>
              </a:spcBef>
              <a:buSzPct val="100000"/>
              <a:buChar char="°"/>
              <a:defRPr b="1">
                <a:solidFill>
                  <a:schemeClr val="tx1"/>
                </a:solidFill>
                <a:latin typeface="Arial" panose="020B0604020202020204" pitchFamily="34" charset="0"/>
              </a:defRPr>
            </a:lvl1pPr>
            <a:lvl2pPr marL="685800" indent="-190500">
              <a:spcBef>
                <a:spcPct val="35000"/>
              </a:spcBef>
              <a:buSzPct val="100000"/>
              <a:buChar char="•"/>
              <a:defRPr b="1">
                <a:solidFill>
                  <a:schemeClr val="accent2"/>
                </a:solidFill>
                <a:latin typeface="Arial" panose="020B0604020202020204" pitchFamily="34" charset="0"/>
              </a:defRPr>
            </a:lvl2pPr>
            <a:lvl3pPr marL="1257300" indent="-342900">
              <a:spcBef>
                <a:spcPct val="35000"/>
              </a:spcBef>
              <a:buSzPct val="100000"/>
              <a:buChar char="-"/>
              <a:defRPr b="1">
                <a:solidFill>
                  <a:srgbClr val="B7011F"/>
                </a:solidFill>
                <a:latin typeface="Arial" panose="020B0604020202020204" pitchFamily="34" charset="0"/>
              </a:defRPr>
            </a:lvl3pPr>
            <a:lvl4pPr marL="1714500" indent="-342900">
              <a:spcBef>
                <a:spcPct val="20000"/>
              </a:spcBef>
              <a:buChar char="–"/>
              <a:defRPr sz="2000">
                <a:solidFill>
                  <a:schemeClr val="tx1"/>
                </a:solidFill>
                <a:latin typeface="Times New Roman" panose="02020603050405020304" pitchFamily="18" charset="0"/>
              </a:defRPr>
            </a:lvl4pPr>
            <a:lvl5pPr marL="2171700" indent="-342900">
              <a:spcBef>
                <a:spcPct val="20000"/>
              </a:spcBef>
              <a:buChar char="»"/>
              <a:defRPr sz="2000">
                <a:solidFill>
                  <a:schemeClr val="tx1"/>
                </a:solidFill>
                <a:latin typeface="Times New Roman" panose="02020603050405020304" pitchFamily="18" charset="0"/>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hangingPunct="0">
              <a:lnSpc>
                <a:spcPct val="105000"/>
              </a:lnSpc>
              <a:spcBef>
                <a:spcPts val="600"/>
              </a:spcBef>
              <a:buFontTx/>
              <a:buNone/>
            </a:pPr>
            <a:r>
              <a:rPr lang="en-US" altLang="zh-CN" sz="2000" dirty="0">
                <a:solidFill>
                  <a:srgbClr val="FF0000"/>
                </a:solidFill>
                <a:latin typeface="Comic Sans MS" panose="030F0702030302020204" pitchFamily="66" charset="0"/>
                <a:ea typeface="黑体" panose="02010609060101010101" pitchFamily="49" charset="-122"/>
              </a:rPr>
              <a:t>QPI</a:t>
            </a:r>
            <a:r>
              <a:rPr lang="zh-CN" altLang="en-US" sz="2000" dirty="0">
                <a:solidFill>
                  <a:srgbClr val="FF0000"/>
                </a:solidFill>
                <a:latin typeface="Comic Sans MS" panose="030F0702030302020204" pitchFamily="66" charset="0"/>
                <a:ea typeface="黑体" panose="02010609060101010101" pitchFamily="49" charset="-122"/>
              </a:rPr>
              <a:t>总线的带宽为：</a:t>
            </a:r>
            <a:r>
              <a:rPr lang="en-US" altLang="zh-CN" sz="2000" dirty="0">
                <a:solidFill>
                  <a:srgbClr val="FF0000"/>
                </a:solidFill>
                <a:latin typeface="Comic Sans MS" panose="030F0702030302020204" pitchFamily="66" charset="0"/>
                <a:ea typeface="黑体" panose="02010609060101010101" pitchFamily="49" charset="-122"/>
              </a:rPr>
              <a:t>6.4GT/s×2B×2=25.6GB/s</a:t>
            </a:r>
          </a:p>
          <a:p>
            <a:pPr eaLnBrk="0" hangingPunct="0">
              <a:lnSpc>
                <a:spcPct val="105000"/>
              </a:lnSpc>
              <a:spcBef>
                <a:spcPts val="600"/>
              </a:spcBef>
              <a:buFontTx/>
              <a:buNone/>
            </a:pPr>
            <a:r>
              <a:rPr lang="zh-CN" altLang="en-US" sz="2000" dirty="0">
                <a:solidFill>
                  <a:srgbClr val="FF0000"/>
                </a:solidFill>
                <a:latin typeface="Comic Sans MS" panose="030F0702030302020204" pitchFamily="66" charset="0"/>
                <a:ea typeface="黑体" panose="02010609060101010101" pitchFamily="49" charset="-122"/>
              </a:rPr>
              <a:t>每个存储器总线的带宽为：</a:t>
            </a:r>
            <a:r>
              <a:rPr lang="en-US" altLang="zh-CN" sz="2000" dirty="0">
                <a:solidFill>
                  <a:srgbClr val="FF0000"/>
                </a:solidFill>
                <a:latin typeface="Comic Sans MS" panose="030F0702030302020204" pitchFamily="66" charset="0"/>
                <a:ea typeface="黑体" panose="02010609060101010101" pitchFamily="49" charset="-122"/>
              </a:rPr>
              <a:t>64b/8×1066 MT/s = 8.5 GB/s .</a:t>
            </a:r>
          </a:p>
        </p:txBody>
      </p:sp>
      <p:sp>
        <p:nvSpPr>
          <p:cNvPr id="8" name="矩形 7"/>
          <p:cNvSpPr/>
          <p:nvPr/>
        </p:nvSpPr>
        <p:spPr>
          <a:xfrm>
            <a:off x="128472" y="1276616"/>
            <a:ext cx="2869183" cy="707886"/>
          </a:xfrm>
          <a:prstGeom prst="rect">
            <a:avLst/>
          </a:prstGeom>
        </p:spPr>
        <p:txBody>
          <a:bodyPr wrap="square">
            <a:spAutoFit/>
          </a:bodyPr>
          <a:lstStyle/>
          <a:p>
            <a:r>
              <a:rPr lang="zh-CN" altLang="en-US" sz="2000" b="1" dirty="0">
                <a:solidFill>
                  <a:srgbClr val="FF0000"/>
                </a:solidFill>
                <a:latin typeface="Comic Sans MS" panose="030F0702030302020204" pitchFamily="66" charset="0"/>
                <a:ea typeface="微软雅黑" panose="020B0503020204020204" pitchFamily="34" charset="-122"/>
              </a:rPr>
              <a:t>基于</a:t>
            </a:r>
            <a:r>
              <a:rPr lang="en-US" altLang="zh-CN" sz="2000" b="1" dirty="0">
                <a:solidFill>
                  <a:srgbClr val="FF0000"/>
                </a:solidFill>
                <a:latin typeface="Comic Sans MS" panose="030F0702030302020204" pitchFamily="66" charset="0"/>
                <a:ea typeface="微软雅黑" panose="020B0503020204020204" pitchFamily="34" charset="-122"/>
              </a:rPr>
              <a:t>Core i7</a:t>
            </a:r>
            <a:r>
              <a:rPr lang="zh-CN" altLang="en-US" sz="2000" b="1" dirty="0">
                <a:solidFill>
                  <a:srgbClr val="FF0000"/>
                </a:solidFill>
                <a:latin typeface="Comic Sans MS" panose="030F0702030302020204" pitchFamily="66" charset="0"/>
                <a:ea typeface="微软雅黑" panose="020B0503020204020204" pitchFamily="34" charset="-122"/>
              </a:rPr>
              <a:t>系列处理器的互连结构举例</a:t>
            </a:r>
          </a:p>
        </p:txBody>
      </p:sp>
    </p:spTree>
    <p:extLst>
      <p:ext uri="{BB962C8B-B14F-4D97-AF65-F5344CB8AC3E}">
        <p14:creationId xmlns:p14="http://schemas.microsoft.com/office/powerpoint/2010/main" val="345847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linds(horizontal)">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r>
              <a:rPr lang="en-US" altLang="zh-CN" dirty="0"/>
              <a:t>-2019</a:t>
            </a:r>
            <a:r>
              <a:rPr lang="zh-CN" altLang="en-US" dirty="0"/>
              <a:t>年考研题</a:t>
            </a:r>
          </a:p>
        </p:txBody>
      </p:sp>
      <p:sp>
        <p:nvSpPr>
          <p:cNvPr id="3" name="内容占位符 2"/>
          <p:cNvSpPr>
            <a:spLocks noGrp="1"/>
          </p:cNvSpPr>
          <p:nvPr>
            <p:ph idx="1"/>
          </p:nvPr>
        </p:nvSpPr>
        <p:spPr>
          <a:xfrm>
            <a:off x="107504" y="743531"/>
            <a:ext cx="8856984" cy="5061733"/>
          </a:xfrm>
        </p:spPr>
        <p:txBody>
          <a:bodyPr/>
          <a:lstStyle/>
          <a:p>
            <a:pPr marL="0" indent="0">
              <a:buNone/>
            </a:pPr>
            <a:r>
              <a:rPr lang="en-US" altLang="zh-CN" b="0" dirty="0"/>
              <a:t>19</a:t>
            </a:r>
            <a:r>
              <a:rPr lang="zh-CN" altLang="en-US" b="0" dirty="0"/>
              <a:t>．假定一台计算机采用</a:t>
            </a:r>
            <a:r>
              <a:rPr lang="en-US" altLang="zh-CN" b="0" dirty="0"/>
              <a:t>3 </a:t>
            </a:r>
            <a:r>
              <a:rPr lang="zh-CN" altLang="en-US" b="0" dirty="0"/>
              <a:t>通道存储器总线，配套的内存条型号为</a:t>
            </a:r>
            <a:r>
              <a:rPr lang="en-US" altLang="zh-CN" b="0" dirty="0"/>
              <a:t>DDR3-1333</a:t>
            </a:r>
            <a:r>
              <a:rPr lang="zh-CN" altLang="en-US" b="0" dirty="0"/>
              <a:t>，即内存条所接插的存储器总线的工作频率为</a:t>
            </a:r>
            <a:r>
              <a:rPr lang="en-US" altLang="zh-CN" b="0" dirty="0"/>
              <a:t>1333MHz</a:t>
            </a:r>
            <a:r>
              <a:rPr lang="zh-CN" altLang="en-US" b="0" dirty="0"/>
              <a:t>，总线宽度为</a:t>
            </a:r>
            <a:r>
              <a:rPr lang="en-US" altLang="zh-CN" b="0" dirty="0"/>
              <a:t>64 </a:t>
            </a:r>
            <a:r>
              <a:rPr lang="zh-CN" altLang="en-US" b="0" dirty="0"/>
              <a:t>位，则存储器总线的总带宽大约是。</a:t>
            </a:r>
          </a:p>
          <a:p>
            <a:pPr marL="0" indent="0">
              <a:buNone/>
            </a:pPr>
            <a:r>
              <a:rPr lang="en-US" altLang="zh-CN" b="0" dirty="0"/>
              <a:t>A</a:t>
            </a:r>
            <a:r>
              <a:rPr lang="zh-CN" altLang="en-US" b="0" dirty="0"/>
              <a:t>．</a:t>
            </a:r>
            <a:r>
              <a:rPr lang="en-US" altLang="zh-CN" b="0" dirty="0"/>
              <a:t>10.66GB/s B</a:t>
            </a:r>
            <a:r>
              <a:rPr lang="zh-CN" altLang="en-US" b="0" dirty="0"/>
              <a:t>．</a:t>
            </a:r>
            <a:r>
              <a:rPr lang="en-US" altLang="zh-CN" b="0" dirty="0"/>
              <a:t>32GB/s C</a:t>
            </a:r>
            <a:r>
              <a:rPr lang="zh-CN" altLang="en-US" b="0" dirty="0"/>
              <a:t>．</a:t>
            </a:r>
            <a:r>
              <a:rPr lang="en-US" altLang="zh-CN" b="0" dirty="0"/>
              <a:t>64GB/s D</a:t>
            </a:r>
            <a:r>
              <a:rPr lang="zh-CN" altLang="en-US" b="0" dirty="0"/>
              <a:t>．</a:t>
            </a:r>
            <a:r>
              <a:rPr lang="en-US" altLang="zh-CN" b="0" dirty="0"/>
              <a:t>96GB/s</a:t>
            </a:r>
            <a:endParaRPr lang="zh-CN" altLang="en-US" dirty="0"/>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pic>
        <p:nvPicPr>
          <p:cNvPr id="7" name="图片 6">
            <a:extLst>
              <a:ext uri="{FF2B5EF4-FFF2-40B4-BE49-F238E27FC236}">
                <a16:creationId xmlns:a16="http://schemas.microsoft.com/office/drawing/2014/main" id="{462C0AD9-13C3-405D-A93D-1E390D5EBF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2852936"/>
            <a:ext cx="9144000" cy="1358932"/>
          </a:xfrm>
          <a:prstGeom prst="rect">
            <a:avLst/>
          </a:prstGeom>
        </p:spPr>
      </p:pic>
    </p:spTree>
    <p:extLst>
      <p:ext uri="{BB962C8B-B14F-4D97-AF65-F5344CB8AC3E}">
        <p14:creationId xmlns:p14="http://schemas.microsoft.com/office/powerpoint/2010/main" val="9707767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 I/O</a:t>
            </a:r>
            <a:r>
              <a:rPr lang="zh-CN" altLang="en-US" dirty="0"/>
              <a:t>接口</a:t>
            </a:r>
          </a:p>
        </p:txBody>
      </p:sp>
      <p:sp>
        <p:nvSpPr>
          <p:cNvPr id="3" name="内容占位符 2"/>
          <p:cNvSpPr>
            <a:spLocks noGrp="1"/>
          </p:cNvSpPr>
          <p:nvPr>
            <p:ph idx="1"/>
          </p:nvPr>
        </p:nvSpPr>
        <p:spPr/>
        <p:txBody>
          <a:bodyPr/>
          <a:lstStyle/>
          <a:p>
            <a:pPr marL="0" indent="0">
              <a:buNone/>
            </a:pPr>
            <a:r>
              <a:rPr lang="en-US" altLang="zh-CN" dirty="0"/>
              <a:t>8.5.1 I/O</a:t>
            </a:r>
            <a:r>
              <a:rPr lang="zh-CN" altLang="en-US" dirty="0"/>
              <a:t>接口的功能</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8" name="矩形 7"/>
          <p:cNvSpPr/>
          <p:nvPr/>
        </p:nvSpPr>
        <p:spPr>
          <a:xfrm>
            <a:off x="107504" y="1196752"/>
            <a:ext cx="7992888" cy="4093428"/>
          </a:xfrm>
          <a:prstGeom prst="rect">
            <a:avLst/>
          </a:prstGeom>
        </p:spPr>
        <p:txBody>
          <a:bodyPr wrap="square">
            <a:spAutoFit/>
          </a:bodyPr>
          <a:lstStyle/>
          <a:p>
            <a:pPr>
              <a:lnSpc>
                <a:spcPct val="125000"/>
              </a:lnSpc>
              <a:spcBef>
                <a:spcPct val="25000"/>
              </a:spcBef>
            </a:pPr>
            <a:r>
              <a:rPr lang="en-US" altLang="zh-CN" sz="2000" b="1" dirty="0">
                <a:latin typeface="Comic Sans MS" panose="030F0702030302020204" pitchFamily="66" charset="0"/>
                <a:ea typeface="微软雅黑" panose="020B0503020204020204" pitchFamily="34" charset="-122"/>
              </a:rPr>
              <a:t>1. </a:t>
            </a:r>
            <a:r>
              <a:rPr lang="zh-CN" altLang="en-US" sz="2000" b="1" dirty="0">
                <a:latin typeface="Comic Sans MS" panose="030F0702030302020204" pitchFamily="66" charset="0"/>
                <a:ea typeface="微软雅黑" panose="020B0503020204020204" pitchFamily="34" charset="-122"/>
              </a:rPr>
              <a:t>数据缓冲</a:t>
            </a:r>
          </a:p>
          <a:p>
            <a:pPr marL="800100" lvl="1" indent="-342900">
              <a:lnSpc>
                <a:spcPct val="125000"/>
              </a:lnSpc>
              <a:spcBef>
                <a:spcPct val="25000"/>
              </a:spcBef>
              <a:buFont typeface="Wingdings" panose="05000000000000000000" pitchFamily="2" charset="2"/>
              <a:buChar char="n"/>
            </a:pPr>
            <a:r>
              <a:rPr lang="zh-CN" altLang="en-US" sz="2000" dirty="0">
                <a:solidFill>
                  <a:srgbClr val="0033CC"/>
                </a:solidFill>
                <a:latin typeface="Comic Sans MS" panose="030F0702030302020204" pitchFamily="66" charset="0"/>
                <a:ea typeface="微软雅黑" panose="020B0503020204020204" pitchFamily="34" charset="-122"/>
              </a:rPr>
              <a:t>提供数据缓冲寄存器，以达到主机和外设工作速度的匹配。 </a:t>
            </a:r>
          </a:p>
          <a:p>
            <a:pPr>
              <a:lnSpc>
                <a:spcPct val="125000"/>
              </a:lnSpc>
              <a:spcBef>
                <a:spcPct val="25000"/>
              </a:spcBef>
            </a:pPr>
            <a:r>
              <a:rPr lang="en-US" altLang="zh-CN" sz="2000" b="1" dirty="0">
                <a:latin typeface="Comic Sans MS" panose="030F0702030302020204" pitchFamily="66" charset="0"/>
                <a:ea typeface="微软雅黑" panose="020B0503020204020204" pitchFamily="34" charset="-122"/>
              </a:rPr>
              <a:t>2. </a:t>
            </a:r>
            <a:r>
              <a:rPr lang="zh-CN" altLang="en-US" sz="2000" b="1" dirty="0">
                <a:latin typeface="Comic Sans MS" panose="030F0702030302020204" pitchFamily="66" charset="0"/>
                <a:ea typeface="微软雅黑" panose="020B0503020204020204" pitchFamily="34" charset="-122"/>
              </a:rPr>
              <a:t>错误或状态检测</a:t>
            </a:r>
          </a:p>
          <a:p>
            <a:pPr marL="800100" lvl="1" indent="-342900">
              <a:lnSpc>
                <a:spcPct val="125000"/>
              </a:lnSpc>
              <a:spcBef>
                <a:spcPct val="25000"/>
              </a:spcBef>
              <a:buFont typeface="Wingdings" panose="05000000000000000000" pitchFamily="2" charset="2"/>
              <a:buChar char="n"/>
            </a:pPr>
            <a:r>
              <a:rPr lang="zh-CN" altLang="en-US" sz="2000" dirty="0">
                <a:solidFill>
                  <a:srgbClr val="0033CC"/>
                </a:solidFill>
                <a:latin typeface="Comic Sans MS" panose="030F0702030302020204" pitchFamily="66" charset="0"/>
                <a:ea typeface="微软雅黑" panose="020B0503020204020204" pitchFamily="34" charset="-122"/>
              </a:rPr>
              <a:t>提供状态寄存器，以保存各种错误或状态信息供</a:t>
            </a:r>
            <a:r>
              <a:rPr lang="en-US" altLang="zh-CN" sz="2000" dirty="0">
                <a:solidFill>
                  <a:srgbClr val="0033CC"/>
                </a:solidFill>
                <a:latin typeface="Comic Sans MS" panose="030F0702030302020204" pitchFamily="66" charset="0"/>
                <a:ea typeface="微软雅黑" panose="020B0503020204020204" pitchFamily="34" charset="-122"/>
              </a:rPr>
              <a:t>CPU</a:t>
            </a:r>
            <a:r>
              <a:rPr lang="zh-CN" altLang="en-US" sz="2000" dirty="0">
                <a:solidFill>
                  <a:srgbClr val="0033CC"/>
                </a:solidFill>
                <a:latin typeface="Comic Sans MS" panose="030F0702030302020204" pitchFamily="66" charset="0"/>
                <a:ea typeface="微软雅黑" panose="020B0503020204020204" pitchFamily="34" charset="-122"/>
              </a:rPr>
              <a:t>查用。</a:t>
            </a:r>
            <a:r>
              <a:rPr lang="zh-CN" altLang="en-US" sz="2000" dirty="0">
                <a:latin typeface="Comic Sans MS" panose="030F0702030302020204" pitchFamily="66" charset="0"/>
                <a:ea typeface="微软雅黑" panose="020B0503020204020204" pitchFamily="34" charset="-122"/>
              </a:rPr>
              <a:t> </a:t>
            </a:r>
          </a:p>
          <a:p>
            <a:pPr>
              <a:lnSpc>
                <a:spcPct val="125000"/>
              </a:lnSpc>
              <a:spcBef>
                <a:spcPct val="25000"/>
              </a:spcBef>
            </a:pPr>
            <a:r>
              <a:rPr lang="en-US" altLang="zh-CN" sz="2000" b="1" dirty="0">
                <a:latin typeface="Comic Sans MS" panose="030F0702030302020204" pitchFamily="66" charset="0"/>
                <a:ea typeface="微软雅黑" panose="020B0503020204020204" pitchFamily="34" charset="-122"/>
              </a:rPr>
              <a:t>3. </a:t>
            </a:r>
            <a:r>
              <a:rPr lang="zh-CN" altLang="en-US" sz="2000" b="1" dirty="0">
                <a:latin typeface="Comic Sans MS" panose="030F0702030302020204" pitchFamily="66" charset="0"/>
                <a:ea typeface="微软雅黑" panose="020B0503020204020204" pitchFamily="34" charset="-122"/>
              </a:rPr>
              <a:t>控制和定时</a:t>
            </a:r>
          </a:p>
          <a:p>
            <a:pPr marL="800100" lvl="1" indent="-342900">
              <a:lnSpc>
                <a:spcPct val="125000"/>
              </a:lnSpc>
              <a:spcBef>
                <a:spcPct val="25000"/>
              </a:spcBef>
              <a:buFont typeface="Wingdings" panose="05000000000000000000" pitchFamily="2" charset="2"/>
              <a:buChar char="n"/>
            </a:pPr>
            <a:r>
              <a:rPr lang="zh-CN" altLang="en-US" sz="2000" dirty="0">
                <a:solidFill>
                  <a:srgbClr val="0033CC"/>
                </a:solidFill>
                <a:latin typeface="Comic Sans MS" panose="030F0702030302020204" pitchFamily="66" charset="0"/>
                <a:ea typeface="微软雅黑" panose="020B0503020204020204" pitchFamily="34" charset="-122"/>
              </a:rPr>
              <a:t>提供控制和定时逻辑，以接受从系统总线来的控制定时信号。</a:t>
            </a:r>
            <a:r>
              <a:rPr lang="zh-CN" altLang="en-US" sz="2000" dirty="0">
                <a:solidFill>
                  <a:srgbClr val="008000"/>
                </a:solidFill>
                <a:latin typeface="Comic Sans MS" panose="030F0702030302020204" pitchFamily="66" charset="0"/>
                <a:ea typeface="微软雅黑" panose="020B0503020204020204" pitchFamily="34" charset="-122"/>
              </a:rPr>
              <a:t> </a:t>
            </a:r>
          </a:p>
          <a:p>
            <a:pPr>
              <a:lnSpc>
                <a:spcPct val="125000"/>
              </a:lnSpc>
              <a:spcBef>
                <a:spcPct val="25000"/>
              </a:spcBef>
            </a:pPr>
            <a:r>
              <a:rPr lang="en-US" altLang="zh-CN" sz="2000" b="1" dirty="0">
                <a:latin typeface="Comic Sans MS" panose="030F0702030302020204" pitchFamily="66" charset="0"/>
                <a:ea typeface="微软雅黑" panose="020B0503020204020204" pitchFamily="34" charset="-122"/>
              </a:rPr>
              <a:t>4. </a:t>
            </a:r>
            <a:r>
              <a:rPr lang="zh-CN" altLang="en-US" sz="2000" b="1" dirty="0">
                <a:latin typeface="Comic Sans MS" panose="030F0702030302020204" pitchFamily="66" charset="0"/>
                <a:ea typeface="微软雅黑" panose="020B0503020204020204" pitchFamily="34" charset="-122"/>
              </a:rPr>
              <a:t>数据格式转换</a:t>
            </a:r>
          </a:p>
          <a:p>
            <a:pPr marL="800100" lvl="1" indent="-342900">
              <a:lnSpc>
                <a:spcPct val="125000"/>
              </a:lnSpc>
              <a:spcBef>
                <a:spcPct val="25000"/>
              </a:spcBef>
              <a:buFont typeface="Wingdings" panose="05000000000000000000" pitchFamily="2" charset="2"/>
              <a:buChar char="n"/>
            </a:pPr>
            <a:r>
              <a:rPr lang="zh-CN" altLang="en-US" sz="2000" dirty="0">
                <a:solidFill>
                  <a:srgbClr val="0033CC"/>
                </a:solidFill>
                <a:latin typeface="Comic Sans MS" panose="030F0702030302020204" pitchFamily="66" charset="0"/>
                <a:ea typeface="微软雅黑" panose="020B0503020204020204" pitchFamily="34" charset="-122"/>
              </a:rPr>
              <a:t>提供数据格式转换部件使通过外部接口得到的数据转换为内部接口需要的格式，或在相反的方向进行数据格式转换。</a:t>
            </a:r>
          </a:p>
        </p:txBody>
      </p:sp>
    </p:spTree>
    <p:extLst>
      <p:ext uri="{BB962C8B-B14F-4D97-AF65-F5344CB8AC3E}">
        <p14:creationId xmlns:p14="http://schemas.microsoft.com/office/powerpoint/2010/main" val="40185492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016"/>
            <a:ext cx="8856984" cy="630704"/>
          </a:xfrm>
        </p:spPr>
        <p:txBody>
          <a:bodyPr>
            <a:normAutofit fontScale="90000"/>
          </a:bodyPr>
          <a:lstStyle/>
          <a:p>
            <a:r>
              <a:rPr lang="en-US" altLang="zh-CN" dirty="0"/>
              <a:t>8.5 I/O</a:t>
            </a:r>
            <a:r>
              <a:rPr lang="zh-CN" altLang="en-US" dirty="0"/>
              <a:t>接口</a:t>
            </a:r>
          </a:p>
        </p:txBody>
      </p:sp>
      <p:sp>
        <p:nvSpPr>
          <p:cNvPr id="3" name="内容占位符 2"/>
          <p:cNvSpPr>
            <a:spLocks noGrp="1"/>
          </p:cNvSpPr>
          <p:nvPr>
            <p:ph idx="1"/>
          </p:nvPr>
        </p:nvSpPr>
        <p:spPr>
          <a:xfrm>
            <a:off x="107504" y="548680"/>
            <a:ext cx="8856984" cy="5695367"/>
          </a:xfrm>
        </p:spPr>
        <p:txBody>
          <a:bodyPr/>
          <a:lstStyle/>
          <a:p>
            <a:pPr marL="0" indent="0">
              <a:buNone/>
            </a:pPr>
            <a:r>
              <a:rPr lang="en-US" altLang="zh-CN" dirty="0"/>
              <a:t>8.5.2 I/O</a:t>
            </a:r>
            <a:r>
              <a:rPr lang="zh-CN" altLang="en-US" dirty="0"/>
              <a:t>接口的通用结构</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pic>
        <p:nvPicPr>
          <p:cNvPr id="9" name="Picture 2" descr="IO接口的结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000607"/>
            <a:ext cx="7001484" cy="360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4"/>
          <p:cNvSpPr txBox="1">
            <a:spLocks noChangeArrowheads="1"/>
          </p:cNvSpPr>
          <p:nvPr/>
        </p:nvSpPr>
        <p:spPr bwMode="auto">
          <a:xfrm>
            <a:off x="8225393" y="718626"/>
            <a:ext cx="769257" cy="5806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10000"/>
              </a:lnSpc>
              <a:spcBef>
                <a:spcPct val="35000"/>
              </a:spcBef>
              <a:spcAft>
                <a:spcPct val="0"/>
              </a:spcAft>
              <a:buClrTx/>
              <a:buSzPct val="100000"/>
              <a:buNone/>
              <a:tabLst/>
              <a:defRPr/>
            </a:pPr>
            <a:r>
              <a:rPr kumimoji="0" lang="en-US" altLang="zh-CN" sz="2000" b="1" i="0" u="none" strike="noStrike" kern="1200" cap="none" spc="0" normalizeH="0" baseline="0" noProof="0" dirty="0">
                <a:ln>
                  <a:noFill/>
                </a:ln>
                <a:solidFill>
                  <a:srgbClr val="FC0128"/>
                </a:solidFill>
                <a:effectLst/>
                <a:uLnTx/>
                <a:uFillTx/>
                <a:latin typeface="微软雅黑" panose="020B0503020204020204" pitchFamily="34" charset="-122"/>
                <a:ea typeface="微软雅黑" panose="020B0503020204020204" pitchFamily="34" charset="-122"/>
                <a:cs typeface="Arial" panose="020B0604020202020204" pitchFamily="34" charset="0"/>
              </a:rPr>
              <a:t>I/O</a:t>
            </a:r>
            <a:r>
              <a:rPr kumimoji="0" lang="zh-CN" altLang="en-US" sz="2000" b="1" i="0" u="none" strike="noStrike" kern="1200" cap="none" spc="0" normalizeH="0" baseline="0" noProof="0" dirty="0">
                <a:ln>
                  <a:noFill/>
                </a:ln>
                <a:solidFill>
                  <a:srgbClr val="FC0128"/>
                </a:solidFill>
                <a:effectLst/>
                <a:uLnTx/>
                <a:uFillTx/>
                <a:latin typeface="微软雅黑" panose="020B0503020204020204" pitchFamily="34" charset="-122"/>
                <a:ea typeface="微软雅黑" panose="020B0503020204020204" pitchFamily="34" charset="-122"/>
                <a:cs typeface="Arial" panose="020B0604020202020204" pitchFamily="34" charset="0"/>
              </a:rPr>
              <a:t>接口的一般结构：</a:t>
            </a:r>
            <a:r>
              <a:rPr kumimoji="0" lang="zh-CN" altLang="en-US" sz="2000" b="1"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Arial" panose="020B0604020202020204" pitchFamily="34" charset="0"/>
              </a:rPr>
              <a:t>不同</a:t>
            </a:r>
            <a:r>
              <a:rPr kumimoji="0" lang="en-US" altLang="zh-CN" sz="2000" b="1"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Arial" panose="020B0604020202020204" pitchFamily="34" charset="0"/>
              </a:rPr>
              <a:t>I/O</a:t>
            </a:r>
            <a:r>
              <a:rPr kumimoji="0" lang="zh-CN" altLang="en-US" sz="2000" b="1"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Arial" panose="020B0604020202020204" pitchFamily="34" charset="0"/>
              </a:rPr>
              <a:t>模块在复杂性和控制外设的数量上相差很大</a:t>
            </a:r>
            <a:r>
              <a:rPr lang="zh-CN" altLang="en-US" sz="2000" dirty="0">
                <a:solidFill>
                  <a:srgbClr val="008000"/>
                </a:solidFill>
                <a:latin typeface="微软雅黑" panose="020B0503020204020204" pitchFamily="34" charset="-122"/>
                <a:ea typeface="微软雅黑" panose="020B0503020204020204" pitchFamily="34" charset="-122"/>
                <a:cs typeface="Arial" panose="020B0604020202020204" pitchFamily="34" charset="0"/>
              </a:rPr>
              <a:t>。</a:t>
            </a:r>
            <a:endParaRPr kumimoji="0" lang="zh-CN" altLang="en-US" sz="2000" b="1"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Rectangle 5"/>
          <p:cNvSpPr>
            <a:spLocks noChangeArrowheads="1"/>
          </p:cNvSpPr>
          <p:nvPr/>
        </p:nvSpPr>
        <p:spPr bwMode="auto">
          <a:xfrm>
            <a:off x="352448" y="4588067"/>
            <a:ext cx="785721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10000"/>
              </a:spcBef>
              <a:buSzPct val="100000"/>
            </a:pPr>
            <a:r>
              <a:rPr lang="zh-CN" altLang="en-US" sz="2000" b="1" dirty="0">
                <a:solidFill>
                  <a:srgbClr val="D1390F"/>
                </a:solidFill>
                <a:latin typeface="微软雅黑" panose="020B0503020204020204" pitchFamily="34" charset="-122"/>
                <a:ea typeface="微软雅黑" panose="020B0503020204020204" pitchFamily="34" charset="-122"/>
              </a:rPr>
              <a:t>通过发送命令字到</a:t>
            </a:r>
            <a:r>
              <a:rPr lang="en-US" altLang="zh-CN" sz="2000" b="1" dirty="0">
                <a:solidFill>
                  <a:srgbClr val="D1390F"/>
                </a:solidFill>
                <a:latin typeface="微软雅黑" panose="020B0503020204020204" pitchFamily="34" charset="-122"/>
                <a:ea typeface="微软雅黑" panose="020B0503020204020204" pitchFamily="34" charset="-122"/>
              </a:rPr>
              <a:t>I/O</a:t>
            </a:r>
            <a:r>
              <a:rPr lang="zh-CN" altLang="en-US" sz="2000" b="1" dirty="0">
                <a:solidFill>
                  <a:srgbClr val="D1390F"/>
                </a:solidFill>
                <a:latin typeface="微软雅黑" panose="020B0503020204020204" pitchFamily="34" charset="-122"/>
                <a:ea typeface="微软雅黑" panose="020B0503020204020204" pitchFamily="34" charset="-122"/>
              </a:rPr>
              <a:t>控制寄存器来向设备发送命令</a:t>
            </a:r>
          </a:p>
          <a:p>
            <a:pPr>
              <a:spcBef>
                <a:spcPct val="10000"/>
              </a:spcBef>
              <a:buSzPct val="100000"/>
            </a:pPr>
            <a:r>
              <a:rPr lang="zh-CN" altLang="en-US" sz="2000" b="1" dirty="0">
                <a:solidFill>
                  <a:srgbClr val="0000FF"/>
                </a:solidFill>
                <a:latin typeface="微软雅黑" panose="020B0503020204020204" pitchFamily="34" charset="-122"/>
                <a:ea typeface="微软雅黑" panose="020B0503020204020204" pitchFamily="34" charset="-122"/>
              </a:rPr>
              <a:t>通过从状态寄存器读取状态字来获取外设或</a:t>
            </a:r>
            <a:r>
              <a:rPr lang="en-US" altLang="zh-CN" sz="2000" b="1" dirty="0">
                <a:solidFill>
                  <a:srgbClr val="0000FF"/>
                </a:solidFill>
                <a:latin typeface="微软雅黑" panose="020B0503020204020204" pitchFamily="34" charset="-122"/>
                <a:ea typeface="微软雅黑" panose="020B0503020204020204" pitchFamily="34" charset="-122"/>
              </a:rPr>
              <a:t>I/O</a:t>
            </a:r>
            <a:r>
              <a:rPr lang="zh-CN" altLang="en-US" sz="2000" b="1" dirty="0">
                <a:solidFill>
                  <a:srgbClr val="0000FF"/>
                </a:solidFill>
                <a:latin typeface="微软雅黑" panose="020B0503020204020204" pitchFamily="34" charset="-122"/>
                <a:ea typeface="微软雅黑" panose="020B0503020204020204" pitchFamily="34" charset="-122"/>
              </a:rPr>
              <a:t>控制器的状态信息</a:t>
            </a:r>
          </a:p>
          <a:p>
            <a:pPr>
              <a:spcBef>
                <a:spcPct val="10000"/>
              </a:spcBef>
              <a:buSzPct val="100000"/>
            </a:pPr>
            <a:r>
              <a:rPr lang="zh-CN" altLang="en-US" sz="2000" b="1" dirty="0">
                <a:solidFill>
                  <a:srgbClr val="146C18"/>
                </a:solidFill>
                <a:latin typeface="微软雅黑" panose="020B0503020204020204" pitchFamily="34" charset="-122"/>
                <a:ea typeface="微软雅黑" panose="020B0503020204020204" pitchFamily="34" charset="-122"/>
              </a:rPr>
              <a:t>通过向</a:t>
            </a:r>
            <a:r>
              <a:rPr lang="en-US" altLang="zh-CN" sz="2000" b="1" dirty="0">
                <a:solidFill>
                  <a:srgbClr val="146C18"/>
                </a:solidFill>
                <a:latin typeface="微软雅黑" panose="020B0503020204020204" pitchFamily="34" charset="-122"/>
                <a:ea typeface="微软雅黑" panose="020B0503020204020204" pitchFamily="34" charset="-122"/>
              </a:rPr>
              <a:t>I/O</a:t>
            </a:r>
            <a:r>
              <a:rPr lang="zh-CN" altLang="en-US" sz="2000" b="1" dirty="0">
                <a:solidFill>
                  <a:srgbClr val="146C18"/>
                </a:solidFill>
                <a:latin typeface="微软雅黑" panose="020B0503020204020204" pitchFamily="34" charset="-122"/>
                <a:ea typeface="微软雅黑" panose="020B0503020204020204" pitchFamily="34" charset="-122"/>
              </a:rPr>
              <a:t>控制器中的数据缓冲寄存器发送或读取数据来和外设进行数据交换</a:t>
            </a:r>
          </a:p>
        </p:txBody>
      </p:sp>
      <p:sp>
        <p:nvSpPr>
          <p:cNvPr id="12" name="Text Box 9"/>
          <p:cNvSpPr txBox="1">
            <a:spLocks noChangeArrowheads="1"/>
          </p:cNvSpPr>
          <p:nvPr/>
        </p:nvSpPr>
        <p:spPr bwMode="auto">
          <a:xfrm>
            <a:off x="352448" y="5890104"/>
            <a:ext cx="758197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dirty="0">
                <a:solidFill>
                  <a:srgbClr val="990000"/>
                </a:solidFill>
                <a:latin typeface="微软雅黑" panose="020B0503020204020204" pitchFamily="34" charset="-122"/>
                <a:ea typeface="微软雅黑" panose="020B0503020204020204" pitchFamily="34" charset="-122"/>
              </a:rPr>
              <a:t>将</a:t>
            </a:r>
            <a:r>
              <a:rPr lang="en-US" altLang="zh-CN" sz="2000" b="1" dirty="0">
                <a:solidFill>
                  <a:srgbClr val="990000"/>
                </a:solidFill>
                <a:latin typeface="微软雅黑" panose="020B0503020204020204" pitchFamily="34" charset="-122"/>
                <a:ea typeface="微软雅黑" panose="020B0503020204020204" pitchFamily="34" charset="-122"/>
              </a:rPr>
              <a:t>I/O</a:t>
            </a:r>
            <a:r>
              <a:rPr lang="zh-CN" altLang="en-US" sz="2000" b="1" dirty="0">
                <a:solidFill>
                  <a:srgbClr val="990000"/>
                </a:solidFill>
                <a:latin typeface="微软雅黑" panose="020B0503020204020204" pitchFamily="34" charset="-122"/>
                <a:ea typeface="微软雅黑" panose="020B0503020204020204" pitchFamily="34" charset="-122"/>
              </a:rPr>
              <a:t>控制器中</a:t>
            </a:r>
            <a:r>
              <a:rPr lang="en-US" altLang="zh-CN" sz="2000" b="1" dirty="0">
                <a:solidFill>
                  <a:srgbClr val="990000"/>
                </a:solidFill>
                <a:latin typeface="微软雅黑" panose="020B0503020204020204" pitchFamily="34" charset="-122"/>
                <a:ea typeface="微软雅黑" panose="020B0503020204020204" pitchFamily="34" charset="-122"/>
              </a:rPr>
              <a:t>CPU</a:t>
            </a:r>
            <a:r>
              <a:rPr lang="zh-CN" altLang="en-US" sz="2000" b="1" dirty="0">
                <a:solidFill>
                  <a:srgbClr val="990000"/>
                </a:solidFill>
                <a:latin typeface="微软雅黑" panose="020B0503020204020204" pitchFamily="34" charset="-122"/>
                <a:ea typeface="微软雅黑" panose="020B0503020204020204" pitchFamily="34" charset="-122"/>
              </a:rPr>
              <a:t>能够访问的各类寄存器称为</a:t>
            </a:r>
            <a:r>
              <a:rPr lang="en-US" altLang="zh-CN" sz="2000" b="1" dirty="0">
                <a:solidFill>
                  <a:srgbClr val="0033CC"/>
                </a:solidFill>
                <a:latin typeface="微软雅黑" panose="020B0503020204020204" pitchFamily="34" charset="-122"/>
                <a:ea typeface="微软雅黑" panose="020B0503020204020204" pitchFamily="34" charset="-122"/>
              </a:rPr>
              <a:t>I/O</a:t>
            </a:r>
            <a:r>
              <a:rPr lang="zh-CN" altLang="en-US" sz="2000" b="1" dirty="0">
                <a:solidFill>
                  <a:srgbClr val="0033CC"/>
                </a:solidFill>
                <a:latin typeface="微软雅黑" panose="020B0503020204020204" pitchFamily="34" charset="-122"/>
                <a:ea typeface="微软雅黑" panose="020B0503020204020204" pitchFamily="34" charset="-122"/>
              </a:rPr>
              <a:t>端口</a:t>
            </a:r>
          </a:p>
          <a:p>
            <a:r>
              <a:rPr lang="zh-CN" altLang="en-US" sz="2000" b="1" dirty="0">
                <a:solidFill>
                  <a:srgbClr val="990000"/>
                </a:solidFill>
                <a:latin typeface="微软雅黑" panose="020B0503020204020204" pitchFamily="34" charset="-122"/>
                <a:ea typeface="微软雅黑" panose="020B0503020204020204" pitchFamily="34" charset="-122"/>
              </a:rPr>
              <a:t>对外设的访问通过向</a:t>
            </a:r>
            <a:r>
              <a:rPr lang="en-US" altLang="zh-CN" sz="2000" b="1" dirty="0">
                <a:solidFill>
                  <a:srgbClr val="990000"/>
                </a:solidFill>
                <a:latin typeface="微软雅黑" panose="020B0503020204020204" pitchFamily="34" charset="-122"/>
                <a:ea typeface="微软雅黑" panose="020B0503020204020204" pitchFamily="34" charset="-122"/>
              </a:rPr>
              <a:t>I/O</a:t>
            </a:r>
            <a:r>
              <a:rPr lang="zh-CN" altLang="en-US" sz="2000" b="1" dirty="0">
                <a:solidFill>
                  <a:srgbClr val="990000"/>
                </a:solidFill>
                <a:latin typeface="微软雅黑" panose="020B0503020204020204" pitchFamily="34" charset="-122"/>
                <a:ea typeface="微软雅黑" panose="020B0503020204020204" pitchFamily="34" charset="-122"/>
              </a:rPr>
              <a:t>端口发命令、读状态、读</a:t>
            </a:r>
            <a:r>
              <a:rPr lang="en-US" altLang="zh-CN" sz="2000" b="1" dirty="0">
                <a:solidFill>
                  <a:srgbClr val="990000"/>
                </a:solidFill>
                <a:latin typeface="微软雅黑" panose="020B0503020204020204" pitchFamily="34" charset="-122"/>
                <a:ea typeface="微软雅黑" panose="020B0503020204020204" pitchFamily="34" charset="-122"/>
              </a:rPr>
              <a:t>/</a:t>
            </a:r>
            <a:r>
              <a:rPr lang="zh-CN" altLang="en-US" sz="2000" b="1" dirty="0">
                <a:solidFill>
                  <a:srgbClr val="990000"/>
                </a:solidFill>
                <a:latin typeface="微软雅黑" panose="020B0503020204020204" pitchFamily="34" charset="-122"/>
                <a:ea typeface="微软雅黑" panose="020B0503020204020204" pitchFamily="34" charset="-122"/>
              </a:rPr>
              <a:t>写数据来进行</a:t>
            </a:r>
          </a:p>
        </p:txBody>
      </p:sp>
    </p:spTree>
    <p:extLst>
      <p:ext uri="{BB962C8B-B14F-4D97-AF65-F5344CB8AC3E}">
        <p14:creationId xmlns:p14="http://schemas.microsoft.com/office/powerpoint/2010/main" val="5650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checkerboard(across)">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checkerboard(across)">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checkerboard(across)">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4</a:t>
            </a:r>
            <a:endParaRPr lang="zh-CN" altLang="en-US" dirty="0"/>
          </a:p>
        </p:txBody>
      </p:sp>
      <p:sp>
        <p:nvSpPr>
          <p:cNvPr id="3" name="内容占位符 2"/>
          <p:cNvSpPr>
            <a:spLocks noGrp="1"/>
          </p:cNvSpPr>
          <p:nvPr>
            <p:ph idx="1"/>
          </p:nvPr>
        </p:nvSpPr>
        <p:spPr/>
        <p:txBody>
          <a:bodyPr/>
          <a:lstStyle/>
          <a:p>
            <a:pPr marL="0" indent="0">
              <a:buNone/>
            </a:pPr>
            <a:r>
              <a:rPr lang="en-US" altLang="zh-CN" dirty="0"/>
              <a:t>5. </a:t>
            </a:r>
            <a:r>
              <a:rPr lang="zh-CN" altLang="en-US" dirty="0"/>
              <a:t>什么是向量中断？说明在向量中断方式下形成中断向量的基本方法。（理解向量中断、中断向量、中断向量表、向量地址的概念）</a:t>
            </a:r>
            <a:endParaRPr lang="en-US" altLang="zh-CN" dirty="0"/>
          </a:p>
          <a:p>
            <a:pPr marL="0" indent="0">
              <a:buNone/>
            </a:pPr>
            <a:r>
              <a:rPr lang="en-US" altLang="zh-CN" dirty="0"/>
              <a:t>6. </a:t>
            </a:r>
            <a:r>
              <a:rPr lang="zh-CN" altLang="en-US" dirty="0"/>
              <a:t>什么是中断 </a:t>
            </a:r>
            <a:r>
              <a:rPr lang="en-US" altLang="zh-CN" dirty="0"/>
              <a:t>I/O </a:t>
            </a:r>
            <a:r>
              <a:rPr lang="zh-CN" altLang="en-US" dirty="0"/>
              <a:t>方式？说明其工作原理。</a:t>
            </a:r>
            <a:endParaRPr lang="en-US" altLang="zh-CN" dirty="0"/>
          </a:p>
          <a:p>
            <a:pPr marL="0" indent="0">
              <a:buNone/>
            </a:pPr>
            <a:r>
              <a:rPr lang="en-US" altLang="zh-CN" dirty="0"/>
              <a:t>7.</a:t>
            </a:r>
            <a:r>
              <a:rPr lang="zh-CN" altLang="en-US" dirty="0"/>
              <a:t>什么是</a:t>
            </a:r>
            <a:r>
              <a:rPr lang="en-US" altLang="zh-CN" dirty="0"/>
              <a:t>DMA</a:t>
            </a:r>
            <a:r>
              <a:rPr lang="zh-CN" altLang="en-US" dirty="0"/>
              <a:t>（直接存储器存取）</a:t>
            </a:r>
            <a:r>
              <a:rPr lang="en-US" altLang="zh-CN" dirty="0"/>
              <a:t>I/O</a:t>
            </a:r>
            <a:r>
              <a:rPr lang="zh-CN" altLang="en-US" dirty="0"/>
              <a:t>方式？说明其工作原理。</a:t>
            </a:r>
            <a:endParaRPr lang="en-US" altLang="zh-CN" dirty="0"/>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Tree>
    <p:extLst>
      <p:ext uri="{BB962C8B-B14F-4D97-AF65-F5344CB8AC3E}">
        <p14:creationId xmlns:p14="http://schemas.microsoft.com/office/powerpoint/2010/main" val="6696858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016"/>
            <a:ext cx="8856984" cy="630704"/>
          </a:xfrm>
        </p:spPr>
        <p:txBody>
          <a:bodyPr>
            <a:normAutofit fontScale="90000"/>
          </a:bodyPr>
          <a:lstStyle/>
          <a:p>
            <a:r>
              <a:rPr lang="en-US" altLang="zh-CN" dirty="0"/>
              <a:t>8.5 I/O</a:t>
            </a:r>
            <a:r>
              <a:rPr lang="zh-CN" altLang="en-US" dirty="0"/>
              <a:t>接口</a:t>
            </a:r>
          </a:p>
        </p:txBody>
      </p:sp>
      <p:sp>
        <p:nvSpPr>
          <p:cNvPr id="3" name="内容占位符 2"/>
          <p:cNvSpPr>
            <a:spLocks noGrp="1"/>
          </p:cNvSpPr>
          <p:nvPr>
            <p:ph idx="1"/>
          </p:nvPr>
        </p:nvSpPr>
        <p:spPr>
          <a:xfrm>
            <a:off x="107504" y="548680"/>
            <a:ext cx="8856984" cy="5695367"/>
          </a:xfrm>
        </p:spPr>
        <p:txBody>
          <a:bodyPr/>
          <a:lstStyle/>
          <a:p>
            <a:pPr marL="0" indent="0">
              <a:buNone/>
            </a:pPr>
            <a:r>
              <a:rPr lang="en-US" altLang="zh-CN" dirty="0"/>
              <a:t>8.5.2 I/O</a:t>
            </a:r>
            <a:r>
              <a:rPr lang="zh-CN" altLang="en-US" dirty="0"/>
              <a:t>接口的通用结构</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13" name="矩形 12"/>
          <p:cNvSpPr/>
          <p:nvPr/>
        </p:nvSpPr>
        <p:spPr>
          <a:xfrm>
            <a:off x="2627784" y="963940"/>
            <a:ext cx="2945331" cy="461665"/>
          </a:xfrm>
          <a:prstGeom prst="rect">
            <a:avLst/>
          </a:prstGeom>
        </p:spPr>
        <p:txBody>
          <a:bodyPr wrap="square">
            <a:spAutoFit/>
          </a:bodyPr>
          <a:lstStyle/>
          <a:p>
            <a:pPr>
              <a:spcBef>
                <a:spcPct val="15000"/>
              </a:spcBef>
            </a:pPr>
            <a:r>
              <a:rPr lang="zh-CN" altLang="en-US" sz="2400" b="1" dirty="0">
                <a:solidFill>
                  <a:srgbClr val="FF0000"/>
                </a:solidFill>
                <a:latin typeface="微软雅黑" panose="020B0503020204020204" pitchFamily="34" charset="-122"/>
                <a:ea typeface="微软雅黑" panose="020B0503020204020204" pitchFamily="34" charset="-122"/>
              </a:rPr>
              <a:t>驱动程序与</a:t>
            </a:r>
            <a:r>
              <a:rPr lang="en-US" altLang="zh-CN" sz="2400" b="1" dirty="0">
                <a:solidFill>
                  <a:srgbClr val="FF0000"/>
                </a:solidFill>
                <a:latin typeface="微软雅黑" panose="020B0503020204020204" pitchFamily="34" charset="-122"/>
                <a:ea typeface="微软雅黑" panose="020B0503020204020204" pitchFamily="34" charset="-122"/>
              </a:rPr>
              <a:t>I/O</a:t>
            </a:r>
            <a:r>
              <a:rPr lang="zh-CN" altLang="en-US" sz="2400" b="1" dirty="0">
                <a:solidFill>
                  <a:srgbClr val="FF0000"/>
                </a:solidFill>
                <a:latin typeface="微软雅黑" panose="020B0503020204020204" pitchFamily="34" charset="-122"/>
                <a:ea typeface="微软雅黑" panose="020B0503020204020204" pitchFamily="34" charset="-122"/>
              </a:rPr>
              <a:t>指令</a:t>
            </a:r>
          </a:p>
        </p:txBody>
      </p:sp>
      <p:sp>
        <p:nvSpPr>
          <p:cNvPr id="14" name="Rectangle 3"/>
          <p:cNvSpPr txBox="1">
            <a:spLocks noChangeArrowheads="1"/>
          </p:cNvSpPr>
          <p:nvPr/>
        </p:nvSpPr>
        <p:spPr bwMode="auto">
          <a:xfrm>
            <a:off x="179512" y="1358345"/>
            <a:ext cx="8758336" cy="5283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pPr>
            <a:r>
              <a:rPr lang="zh-CN" altLang="en-US" sz="2000" dirty="0"/>
              <a:t>控制外设进行输入</a:t>
            </a:r>
            <a:r>
              <a:rPr lang="en-US" altLang="zh-CN" sz="2000" dirty="0"/>
              <a:t>/</a:t>
            </a:r>
            <a:r>
              <a:rPr lang="zh-CN" altLang="en-US" sz="2000" dirty="0"/>
              <a:t>输出的底层</a:t>
            </a:r>
            <a:r>
              <a:rPr lang="en-US" altLang="zh-CN" sz="2000" dirty="0"/>
              <a:t>I/O</a:t>
            </a:r>
            <a:r>
              <a:rPr lang="zh-CN" altLang="en-US" sz="2000" dirty="0"/>
              <a:t>软件是</a:t>
            </a:r>
            <a:r>
              <a:rPr lang="zh-CN" altLang="en-US" sz="2000" dirty="0">
                <a:solidFill>
                  <a:schemeClr val="accent1"/>
                </a:solidFill>
              </a:rPr>
              <a:t>驱动程序</a:t>
            </a:r>
            <a:endParaRPr lang="en-US" altLang="zh-CN" sz="2000" dirty="0"/>
          </a:p>
          <a:p>
            <a:pPr>
              <a:lnSpc>
                <a:spcPct val="120000"/>
              </a:lnSpc>
            </a:pPr>
            <a:r>
              <a:rPr lang="zh-CN" altLang="en-US" sz="2000" dirty="0"/>
              <a:t>驱动程序设计者应了解设备控制器及设备的工作原理，包括：</a:t>
            </a:r>
            <a:r>
              <a:rPr lang="zh-CN" altLang="en-US" sz="2000" dirty="0">
                <a:solidFill>
                  <a:srgbClr val="008000"/>
                </a:solidFill>
              </a:rPr>
              <a:t>设备控制器中有哪些用户可访问的寄存器、控制</a:t>
            </a:r>
            <a:r>
              <a:rPr lang="en-US" altLang="zh-CN" sz="2000" dirty="0">
                <a:solidFill>
                  <a:srgbClr val="008000"/>
                </a:solidFill>
              </a:rPr>
              <a:t>/</a:t>
            </a:r>
            <a:r>
              <a:rPr lang="zh-CN" altLang="en-US" sz="2000" dirty="0">
                <a:solidFill>
                  <a:srgbClr val="008000"/>
                </a:solidFill>
              </a:rPr>
              <a:t>状态寄存器中每一位的含义、设备控制器与外设之间的通信协议</a:t>
            </a:r>
            <a:r>
              <a:rPr lang="zh-CN" altLang="en-US" sz="2000" dirty="0"/>
              <a:t>等，而关于外设的机械特性，程序员则无需了解。驱动程序通过访问</a:t>
            </a:r>
            <a:r>
              <a:rPr lang="en-US" altLang="zh-CN" sz="2000" dirty="0">
                <a:solidFill>
                  <a:srgbClr val="0033CC"/>
                </a:solidFill>
              </a:rPr>
              <a:t>I/O</a:t>
            </a:r>
            <a:r>
              <a:rPr lang="zh-CN" altLang="en-US" sz="2000" dirty="0">
                <a:solidFill>
                  <a:srgbClr val="0033CC"/>
                </a:solidFill>
              </a:rPr>
              <a:t>端口</a:t>
            </a:r>
            <a:r>
              <a:rPr lang="zh-CN" altLang="en-US" sz="2000" dirty="0"/>
              <a:t>控制外设进行</a:t>
            </a:r>
            <a:r>
              <a:rPr lang="en-US" altLang="zh-CN" sz="2000" dirty="0"/>
              <a:t>I/O</a:t>
            </a:r>
            <a:r>
              <a:rPr lang="zh-CN" altLang="en-US" sz="2000" dirty="0"/>
              <a:t>：</a:t>
            </a:r>
          </a:p>
          <a:p>
            <a:pPr lvl="1">
              <a:lnSpc>
                <a:spcPct val="120000"/>
              </a:lnSpc>
            </a:pPr>
            <a:r>
              <a:rPr lang="zh-CN" altLang="en-US" dirty="0">
                <a:latin typeface="Comic Sans MS" panose="030F0702030302020204" pitchFamily="66" charset="0"/>
              </a:rPr>
              <a:t>将控制命令送到</a:t>
            </a:r>
            <a:r>
              <a:rPr lang="zh-CN" altLang="en-US" dirty="0">
                <a:solidFill>
                  <a:srgbClr val="0033CC"/>
                </a:solidFill>
                <a:latin typeface="Comic Sans MS" panose="030F0702030302020204" pitchFamily="66" charset="0"/>
              </a:rPr>
              <a:t>控制寄存器</a:t>
            </a:r>
            <a:r>
              <a:rPr lang="zh-CN" altLang="en-US" dirty="0">
                <a:latin typeface="Comic Sans MS" panose="030F0702030302020204" pitchFamily="66" charset="0"/>
              </a:rPr>
              <a:t>来启动外设工作；</a:t>
            </a:r>
          </a:p>
          <a:p>
            <a:pPr lvl="1">
              <a:lnSpc>
                <a:spcPct val="120000"/>
              </a:lnSpc>
            </a:pPr>
            <a:r>
              <a:rPr lang="zh-CN" altLang="en-US" dirty="0">
                <a:latin typeface="Comic Sans MS" panose="030F0702030302020204" pitchFamily="66" charset="0"/>
              </a:rPr>
              <a:t>读取</a:t>
            </a:r>
            <a:r>
              <a:rPr lang="zh-CN" altLang="en-US" dirty="0">
                <a:solidFill>
                  <a:srgbClr val="0033CC"/>
                </a:solidFill>
                <a:latin typeface="Comic Sans MS" panose="030F0702030302020204" pitchFamily="66" charset="0"/>
              </a:rPr>
              <a:t>状态寄存器</a:t>
            </a:r>
            <a:r>
              <a:rPr lang="zh-CN" altLang="en-US" dirty="0">
                <a:latin typeface="Comic Sans MS" panose="030F0702030302020204" pitchFamily="66" charset="0"/>
              </a:rPr>
              <a:t>了解外设和设备控制器的状态；</a:t>
            </a:r>
          </a:p>
          <a:p>
            <a:pPr lvl="1">
              <a:lnSpc>
                <a:spcPct val="120000"/>
              </a:lnSpc>
            </a:pPr>
            <a:r>
              <a:rPr lang="zh-CN" altLang="en-US" dirty="0">
                <a:latin typeface="Comic Sans MS" panose="030F0702030302020204" pitchFamily="66" charset="0"/>
              </a:rPr>
              <a:t>访问</a:t>
            </a:r>
            <a:r>
              <a:rPr lang="zh-CN" altLang="en-US" dirty="0">
                <a:solidFill>
                  <a:srgbClr val="0033CC"/>
                </a:solidFill>
                <a:latin typeface="Comic Sans MS" panose="030F0702030302020204" pitchFamily="66" charset="0"/>
              </a:rPr>
              <a:t>数据缓冲寄存器</a:t>
            </a:r>
            <a:r>
              <a:rPr lang="zh-CN" altLang="en-US" dirty="0">
                <a:latin typeface="Comic Sans MS" panose="030F0702030302020204" pitchFamily="66" charset="0"/>
              </a:rPr>
              <a:t>进行数据的输入和输出。</a:t>
            </a:r>
          </a:p>
          <a:p>
            <a:pPr>
              <a:lnSpc>
                <a:spcPct val="120000"/>
              </a:lnSpc>
            </a:pPr>
            <a:r>
              <a:rPr lang="zh-CN" altLang="en-US" sz="2000" dirty="0"/>
              <a:t>对</a:t>
            </a:r>
            <a:r>
              <a:rPr lang="en-US" altLang="zh-CN" sz="2000" dirty="0"/>
              <a:t>I/O</a:t>
            </a:r>
            <a:r>
              <a:rPr lang="zh-CN" altLang="en-US" sz="2000" dirty="0"/>
              <a:t>端口的访问操作由</a:t>
            </a:r>
            <a:r>
              <a:rPr lang="en-US" altLang="zh-CN" sz="2000" dirty="0">
                <a:solidFill>
                  <a:srgbClr val="0033CC"/>
                </a:solidFill>
              </a:rPr>
              <a:t>I/O</a:t>
            </a:r>
            <a:r>
              <a:rPr lang="zh-CN" altLang="en-US" sz="2000" dirty="0">
                <a:solidFill>
                  <a:srgbClr val="0033CC"/>
                </a:solidFill>
              </a:rPr>
              <a:t>指令</a:t>
            </a:r>
            <a:r>
              <a:rPr lang="zh-CN" altLang="en-US" sz="2000" dirty="0"/>
              <a:t>完成，它们是一种特权指令</a:t>
            </a:r>
          </a:p>
          <a:p>
            <a:pPr>
              <a:lnSpc>
                <a:spcPct val="120000"/>
              </a:lnSpc>
            </a:pPr>
            <a:r>
              <a:rPr lang="en-US" altLang="zh-CN" sz="2000" dirty="0"/>
              <a:t>IA-32</a:t>
            </a:r>
            <a:r>
              <a:rPr lang="zh-CN" altLang="en-US" sz="2000" dirty="0"/>
              <a:t>中的</a:t>
            </a:r>
            <a:r>
              <a:rPr lang="en-US" altLang="zh-CN" sz="2000" dirty="0"/>
              <a:t>I/O</a:t>
            </a:r>
            <a:r>
              <a:rPr lang="zh-CN" altLang="en-US" sz="2000" dirty="0"/>
              <a:t>指令：</a:t>
            </a:r>
            <a:r>
              <a:rPr lang="en-US" altLang="zh-CN" sz="2000" dirty="0"/>
              <a:t>in</a:t>
            </a:r>
            <a:r>
              <a:rPr lang="zh-CN" altLang="en-US" sz="2000" dirty="0"/>
              <a:t>、</a:t>
            </a:r>
            <a:r>
              <a:rPr lang="en-US" altLang="zh-CN" sz="2000" dirty="0"/>
              <a:t>ins</a:t>
            </a:r>
            <a:r>
              <a:rPr lang="zh-CN" altLang="en-US" sz="2000" dirty="0"/>
              <a:t>、</a:t>
            </a:r>
            <a:r>
              <a:rPr lang="en-US" altLang="zh-CN" sz="2000" dirty="0"/>
              <a:t>out</a:t>
            </a:r>
            <a:r>
              <a:rPr lang="zh-CN" altLang="en-US" sz="2000" dirty="0"/>
              <a:t>和</a:t>
            </a:r>
            <a:r>
              <a:rPr lang="en-US" altLang="zh-CN" sz="2000" dirty="0"/>
              <a:t>outs</a:t>
            </a:r>
            <a:endParaRPr lang="zh-CN" altLang="en-US" sz="2000" dirty="0"/>
          </a:p>
          <a:p>
            <a:pPr lvl="1">
              <a:lnSpc>
                <a:spcPct val="120000"/>
              </a:lnSpc>
            </a:pPr>
            <a:r>
              <a:rPr lang="en-US" altLang="zh-CN" dirty="0">
                <a:latin typeface="Comic Sans MS" panose="030F0702030302020204" pitchFamily="66" charset="0"/>
              </a:rPr>
              <a:t>in</a:t>
            </a:r>
            <a:r>
              <a:rPr lang="zh-CN" altLang="en-US" dirty="0">
                <a:latin typeface="Comic Sans MS" panose="030F0702030302020204" pitchFamily="66" charset="0"/>
              </a:rPr>
              <a:t>和</a:t>
            </a:r>
            <a:r>
              <a:rPr lang="en-US" altLang="zh-CN" dirty="0">
                <a:latin typeface="Comic Sans MS" panose="030F0702030302020204" pitchFamily="66" charset="0"/>
              </a:rPr>
              <a:t>ins</a:t>
            </a:r>
            <a:r>
              <a:rPr lang="zh-CN" altLang="en-US" dirty="0">
                <a:latin typeface="Comic Sans MS" panose="030F0702030302020204" pitchFamily="66" charset="0"/>
              </a:rPr>
              <a:t>用于将</a:t>
            </a:r>
            <a:r>
              <a:rPr lang="en-US" altLang="zh-CN" dirty="0">
                <a:solidFill>
                  <a:srgbClr val="0033CC"/>
                </a:solidFill>
                <a:latin typeface="Comic Sans MS" panose="030F0702030302020204" pitchFamily="66" charset="0"/>
              </a:rPr>
              <a:t>I/O</a:t>
            </a:r>
            <a:r>
              <a:rPr lang="zh-CN" altLang="en-US" dirty="0">
                <a:solidFill>
                  <a:srgbClr val="0033CC"/>
                </a:solidFill>
                <a:latin typeface="Comic Sans MS" panose="030F0702030302020204" pitchFamily="66" charset="0"/>
              </a:rPr>
              <a:t>端口</a:t>
            </a:r>
            <a:r>
              <a:rPr lang="zh-CN" altLang="en-US" dirty="0">
                <a:latin typeface="Comic Sans MS" panose="030F0702030302020204" pitchFamily="66" charset="0"/>
              </a:rPr>
              <a:t>的内容取到</a:t>
            </a:r>
            <a:r>
              <a:rPr lang="en-US" altLang="zh-CN" dirty="0">
                <a:latin typeface="Comic Sans MS" panose="030F0702030302020204" pitchFamily="66" charset="0"/>
              </a:rPr>
              <a:t>CPU</a:t>
            </a:r>
            <a:r>
              <a:rPr lang="zh-CN" altLang="en-US" dirty="0">
                <a:latin typeface="Comic Sans MS" panose="030F0702030302020204" pitchFamily="66" charset="0"/>
              </a:rPr>
              <a:t>内的</a:t>
            </a:r>
            <a:r>
              <a:rPr lang="zh-CN" altLang="en-US" dirty="0">
                <a:solidFill>
                  <a:schemeClr val="accent1"/>
                </a:solidFill>
                <a:latin typeface="Comic Sans MS" panose="030F0702030302020204" pitchFamily="66" charset="0"/>
              </a:rPr>
              <a:t>通用寄存器</a:t>
            </a:r>
            <a:r>
              <a:rPr lang="zh-CN" altLang="en-US" dirty="0">
                <a:latin typeface="Comic Sans MS" panose="030F0702030302020204" pitchFamily="66" charset="0"/>
              </a:rPr>
              <a:t>中；</a:t>
            </a:r>
          </a:p>
          <a:p>
            <a:pPr lvl="1">
              <a:lnSpc>
                <a:spcPct val="120000"/>
              </a:lnSpc>
            </a:pPr>
            <a:r>
              <a:rPr lang="en-US" altLang="zh-CN" dirty="0">
                <a:latin typeface="Comic Sans MS" panose="030F0702030302020204" pitchFamily="66" charset="0"/>
              </a:rPr>
              <a:t>out</a:t>
            </a:r>
            <a:r>
              <a:rPr lang="zh-CN" altLang="en-US" dirty="0">
                <a:latin typeface="Comic Sans MS" panose="030F0702030302020204" pitchFamily="66" charset="0"/>
              </a:rPr>
              <a:t>和</a:t>
            </a:r>
            <a:r>
              <a:rPr lang="en-US" altLang="zh-CN" dirty="0">
                <a:latin typeface="Comic Sans MS" panose="030F0702030302020204" pitchFamily="66" charset="0"/>
              </a:rPr>
              <a:t>outs</a:t>
            </a:r>
            <a:r>
              <a:rPr lang="zh-CN" altLang="en-US" dirty="0">
                <a:latin typeface="Comic Sans MS" panose="030F0702030302020204" pitchFamily="66" charset="0"/>
              </a:rPr>
              <a:t>用于将</a:t>
            </a:r>
            <a:r>
              <a:rPr lang="zh-CN" altLang="en-US" dirty="0">
                <a:solidFill>
                  <a:srgbClr val="0033CC"/>
                </a:solidFill>
                <a:latin typeface="Comic Sans MS" panose="030F0702030302020204" pitchFamily="66" charset="0"/>
              </a:rPr>
              <a:t>通用寄存器</a:t>
            </a:r>
            <a:r>
              <a:rPr lang="zh-CN" altLang="en-US" dirty="0">
                <a:latin typeface="Comic Sans MS" panose="030F0702030302020204" pitchFamily="66" charset="0"/>
              </a:rPr>
              <a:t>内容输出到</a:t>
            </a:r>
            <a:r>
              <a:rPr lang="en-US" altLang="zh-CN" dirty="0">
                <a:solidFill>
                  <a:srgbClr val="0033CC"/>
                </a:solidFill>
                <a:latin typeface="Comic Sans MS" panose="030F0702030302020204" pitchFamily="66" charset="0"/>
              </a:rPr>
              <a:t>I/O</a:t>
            </a:r>
            <a:r>
              <a:rPr lang="zh-CN" altLang="en-US" dirty="0">
                <a:solidFill>
                  <a:srgbClr val="0033CC"/>
                </a:solidFill>
                <a:latin typeface="Comic Sans MS" panose="030F0702030302020204" pitchFamily="66" charset="0"/>
              </a:rPr>
              <a:t>端口</a:t>
            </a:r>
            <a:r>
              <a:rPr lang="zh-CN" altLang="en-US" dirty="0">
                <a:latin typeface="Comic Sans MS" panose="030F0702030302020204" pitchFamily="66" charset="0"/>
              </a:rPr>
              <a:t>。</a:t>
            </a:r>
            <a:r>
              <a:rPr lang="zh-CN" altLang="en-US" dirty="0">
                <a:latin typeface="Comic Sans MS" panose="030F0702030302020204" pitchFamily="66" charset="0"/>
                <a:ea typeface="宋体" panose="02010600030101010101" pitchFamily="2" charset="-122"/>
              </a:rPr>
              <a:t> </a:t>
            </a:r>
          </a:p>
        </p:txBody>
      </p:sp>
    </p:spTree>
    <p:extLst>
      <p:ext uri="{BB962C8B-B14F-4D97-AF65-F5344CB8AC3E}">
        <p14:creationId xmlns:p14="http://schemas.microsoft.com/office/powerpoint/2010/main" val="119116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linds(horizontal)">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blinds(horizontal)">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blinds(horizontal)">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blinds(horizontal)">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blinds(horizontal)">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blinds(horizontal)">
                                      <p:cBhvr>
                                        <p:cTn id="32" dur="500"/>
                                        <p:tgtEl>
                                          <p:spTgt spid="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4">
                                            <p:txEl>
                                              <p:pRg st="6" end="6"/>
                                            </p:txEl>
                                          </p:spTgt>
                                        </p:tgtEl>
                                        <p:attrNameLst>
                                          <p:attrName>style.visibility</p:attrName>
                                        </p:attrNameLst>
                                      </p:cBhvr>
                                      <p:to>
                                        <p:strVal val="visible"/>
                                      </p:to>
                                    </p:set>
                                    <p:animEffect transition="in" filter="blinds(horizontal)">
                                      <p:cBhvr>
                                        <p:cTn id="37" dur="500"/>
                                        <p:tgtEl>
                                          <p:spTgt spid="1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4">
                                            <p:txEl>
                                              <p:pRg st="7" end="7"/>
                                            </p:txEl>
                                          </p:spTgt>
                                        </p:tgtEl>
                                        <p:attrNameLst>
                                          <p:attrName>style.visibility</p:attrName>
                                        </p:attrNameLst>
                                      </p:cBhvr>
                                      <p:to>
                                        <p:strVal val="visible"/>
                                      </p:to>
                                    </p:set>
                                    <p:animEffect transition="in" filter="blinds(horizontal)">
                                      <p:cBhvr>
                                        <p:cTn id="42" dur="500"/>
                                        <p:tgtEl>
                                          <p:spTgt spid="1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4">
                                            <p:txEl>
                                              <p:pRg st="8" end="8"/>
                                            </p:txEl>
                                          </p:spTgt>
                                        </p:tgtEl>
                                        <p:attrNameLst>
                                          <p:attrName>style.visibility</p:attrName>
                                        </p:attrNameLst>
                                      </p:cBhvr>
                                      <p:to>
                                        <p:strVal val="visible"/>
                                      </p:to>
                                    </p:set>
                                    <p:animEffect transition="in" filter="blinds(horizontal)">
                                      <p:cBhvr>
                                        <p:cTn id="47" dur="50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016"/>
            <a:ext cx="8856984" cy="630704"/>
          </a:xfrm>
        </p:spPr>
        <p:txBody>
          <a:bodyPr>
            <a:normAutofit fontScale="90000"/>
          </a:bodyPr>
          <a:lstStyle/>
          <a:p>
            <a:r>
              <a:rPr lang="en-US" altLang="zh-CN" dirty="0"/>
              <a:t>8.5 I/O</a:t>
            </a:r>
            <a:r>
              <a:rPr lang="zh-CN" altLang="en-US" dirty="0"/>
              <a:t>接口</a:t>
            </a:r>
          </a:p>
        </p:txBody>
      </p:sp>
      <p:sp>
        <p:nvSpPr>
          <p:cNvPr id="3" name="内容占位符 2"/>
          <p:cNvSpPr>
            <a:spLocks noGrp="1"/>
          </p:cNvSpPr>
          <p:nvPr>
            <p:ph idx="1"/>
          </p:nvPr>
        </p:nvSpPr>
        <p:spPr>
          <a:xfrm>
            <a:off x="107504" y="548680"/>
            <a:ext cx="8856984" cy="5695367"/>
          </a:xfrm>
        </p:spPr>
        <p:txBody>
          <a:bodyPr/>
          <a:lstStyle/>
          <a:p>
            <a:pPr marL="0" indent="0">
              <a:buNone/>
            </a:pPr>
            <a:r>
              <a:rPr lang="en-US" altLang="zh-CN" dirty="0"/>
              <a:t>8.5.2 I/O</a:t>
            </a:r>
            <a:r>
              <a:rPr lang="zh-CN" altLang="en-US" dirty="0"/>
              <a:t>端口及其编址</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13" name="Rectangle 2"/>
          <p:cNvSpPr txBox="1">
            <a:spLocks noChangeArrowheads="1"/>
          </p:cNvSpPr>
          <p:nvPr/>
        </p:nvSpPr>
        <p:spPr bwMode="auto">
          <a:xfrm>
            <a:off x="107504" y="1052736"/>
            <a:ext cx="8875712" cy="40709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5000"/>
              </a:lnSpc>
              <a:spcBef>
                <a:spcPts val="600"/>
              </a:spcBef>
            </a:pPr>
            <a:r>
              <a:rPr lang="en-US" altLang="zh-CN" sz="2000" dirty="0">
                <a:solidFill>
                  <a:srgbClr val="663300"/>
                </a:solidFill>
              </a:rPr>
              <a:t>I/O</a:t>
            </a:r>
            <a:r>
              <a:rPr lang="zh-CN" altLang="en-US" sz="2000" dirty="0">
                <a:solidFill>
                  <a:srgbClr val="663300"/>
                </a:solidFill>
              </a:rPr>
              <a:t>端口的编址问题</a:t>
            </a:r>
            <a:endParaRPr lang="en-US" altLang="zh-CN" sz="2000" dirty="0">
              <a:solidFill>
                <a:srgbClr val="0000CC"/>
              </a:solidFill>
            </a:endParaRPr>
          </a:p>
          <a:p>
            <a:pPr marL="825500" lvl="1" indent="-342900">
              <a:lnSpc>
                <a:spcPct val="105000"/>
              </a:lnSpc>
              <a:spcBef>
                <a:spcPts val="600"/>
              </a:spcBef>
            </a:pPr>
            <a:r>
              <a:rPr lang="zh-CN" altLang="en-US" dirty="0">
                <a:solidFill>
                  <a:srgbClr val="0000CC"/>
                </a:solidFill>
                <a:latin typeface="Comic Sans MS" panose="030F0702030302020204" pitchFamily="66" charset="0"/>
                <a:ea typeface="黑体" panose="02010609060101010101" pitchFamily="49" charset="-122"/>
              </a:rPr>
              <a:t>系统如何在</a:t>
            </a:r>
            <a:r>
              <a:rPr lang="en-US" altLang="zh-CN" dirty="0">
                <a:solidFill>
                  <a:srgbClr val="0000CC"/>
                </a:solidFill>
                <a:latin typeface="Comic Sans MS" panose="030F0702030302020204" pitchFamily="66" charset="0"/>
                <a:ea typeface="黑体" panose="02010609060101010101" pitchFamily="49" charset="-122"/>
              </a:rPr>
              <a:t>I/O</a:t>
            </a:r>
            <a:r>
              <a:rPr lang="zh-CN" altLang="en-US" dirty="0">
                <a:solidFill>
                  <a:srgbClr val="0000CC"/>
                </a:solidFill>
                <a:latin typeface="Comic Sans MS" panose="030F0702030302020204" pitchFamily="66" charset="0"/>
                <a:ea typeface="黑体" panose="02010609060101010101" pitchFamily="49" charset="-122"/>
              </a:rPr>
              <a:t>指令中标识要访问的</a:t>
            </a:r>
            <a:r>
              <a:rPr lang="en-US" altLang="zh-CN" dirty="0">
                <a:solidFill>
                  <a:srgbClr val="0000CC"/>
                </a:solidFill>
                <a:latin typeface="Comic Sans MS" panose="030F0702030302020204" pitchFamily="66" charset="0"/>
                <a:ea typeface="黑体" panose="02010609060101010101" pitchFamily="49" charset="-122"/>
              </a:rPr>
              <a:t>I/O</a:t>
            </a:r>
            <a:r>
              <a:rPr lang="zh-CN" altLang="en-US" dirty="0">
                <a:solidFill>
                  <a:srgbClr val="0000CC"/>
                </a:solidFill>
                <a:latin typeface="Comic Sans MS" panose="030F0702030302020204" pitchFamily="66" charset="0"/>
                <a:ea typeface="黑体" panose="02010609060101010101" pitchFamily="49" charset="-122"/>
              </a:rPr>
              <a:t>接口中的某个寄存器，这就是</a:t>
            </a:r>
            <a:r>
              <a:rPr lang="en-US" altLang="zh-CN" dirty="0">
                <a:solidFill>
                  <a:srgbClr val="0000CC"/>
                </a:solidFill>
                <a:latin typeface="Comic Sans MS" panose="030F0702030302020204" pitchFamily="66" charset="0"/>
                <a:ea typeface="黑体" panose="02010609060101010101" pitchFamily="49" charset="-122"/>
              </a:rPr>
              <a:t>I/O</a:t>
            </a:r>
            <a:r>
              <a:rPr lang="zh-CN" altLang="en-US" dirty="0">
                <a:solidFill>
                  <a:srgbClr val="0000CC"/>
                </a:solidFill>
                <a:latin typeface="Comic Sans MS" panose="030F0702030302020204" pitchFamily="66" charset="0"/>
                <a:ea typeface="黑体" panose="02010609060101010101" pitchFamily="49" charset="-122"/>
              </a:rPr>
              <a:t>端口的编址问题</a:t>
            </a:r>
            <a:endParaRPr lang="en-US" altLang="zh-CN" dirty="0">
              <a:solidFill>
                <a:srgbClr val="0000CC"/>
              </a:solidFill>
              <a:latin typeface="Comic Sans MS" panose="030F0702030302020204" pitchFamily="66" charset="0"/>
              <a:ea typeface="黑体" panose="02010609060101010101" pitchFamily="49" charset="-122"/>
            </a:endParaRPr>
          </a:p>
          <a:p>
            <a:pPr marL="825500" lvl="1" indent="-342900">
              <a:lnSpc>
                <a:spcPct val="105000"/>
              </a:lnSpc>
              <a:spcBef>
                <a:spcPts val="600"/>
              </a:spcBef>
            </a:pPr>
            <a:r>
              <a:rPr lang="zh-CN" altLang="en-US" dirty="0">
                <a:solidFill>
                  <a:srgbClr val="0000CC"/>
                </a:solidFill>
                <a:latin typeface="Comic Sans MS" panose="030F0702030302020204" pitchFamily="66" charset="0"/>
                <a:ea typeface="黑体" panose="02010609060101010101" pitchFamily="49" charset="-122"/>
              </a:rPr>
              <a:t>为了便于</a:t>
            </a:r>
            <a:r>
              <a:rPr lang="en-US" altLang="zh-CN" dirty="0">
                <a:solidFill>
                  <a:srgbClr val="0000CC"/>
                </a:solidFill>
                <a:latin typeface="Comic Sans MS" panose="030F0702030302020204" pitchFamily="66" charset="0"/>
                <a:ea typeface="黑体" panose="02010609060101010101" pitchFamily="49" charset="-122"/>
              </a:rPr>
              <a:t>CPU</a:t>
            </a:r>
            <a:r>
              <a:rPr lang="zh-CN" altLang="en-US" dirty="0">
                <a:solidFill>
                  <a:srgbClr val="0000CC"/>
                </a:solidFill>
                <a:latin typeface="Comic Sans MS" panose="030F0702030302020204" pitchFamily="66" charset="0"/>
                <a:ea typeface="黑体" panose="02010609060101010101" pitchFamily="49" charset="-122"/>
              </a:rPr>
              <a:t>对</a:t>
            </a:r>
            <a:r>
              <a:rPr lang="en-US" altLang="zh-CN" dirty="0">
                <a:solidFill>
                  <a:srgbClr val="0000CC"/>
                </a:solidFill>
                <a:latin typeface="Comic Sans MS" panose="030F0702030302020204" pitchFamily="66" charset="0"/>
                <a:ea typeface="黑体" panose="02010609060101010101" pitchFamily="49" charset="-122"/>
              </a:rPr>
              <a:t>I/O</a:t>
            </a:r>
            <a:r>
              <a:rPr lang="zh-CN" altLang="en-US" dirty="0">
                <a:solidFill>
                  <a:srgbClr val="0000CC"/>
                </a:solidFill>
                <a:latin typeface="Comic Sans MS" panose="030F0702030302020204" pitchFamily="66" charset="0"/>
                <a:ea typeface="黑体" panose="02010609060101010101" pitchFamily="49" charset="-122"/>
              </a:rPr>
              <a:t>设备的快速选择和对</a:t>
            </a:r>
            <a:r>
              <a:rPr lang="en-US" altLang="zh-CN" dirty="0">
                <a:solidFill>
                  <a:srgbClr val="0000CC"/>
                </a:solidFill>
                <a:latin typeface="Comic Sans MS" panose="030F0702030302020204" pitchFamily="66" charset="0"/>
                <a:ea typeface="黑体" panose="02010609060101010101" pitchFamily="49" charset="-122"/>
              </a:rPr>
              <a:t>I/O</a:t>
            </a:r>
            <a:r>
              <a:rPr lang="zh-CN" altLang="en-US" dirty="0">
                <a:solidFill>
                  <a:srgbClr val="0000CC"/>
                </a:solidFill>
                <a:latin typeface="Comic Sans MS" panose="030F0702030302020204" pitchFamily="66" charset="0"/>
                <a:ea typeface="黑体" panose="02010609060101010101" pitchFamily="49" charset="-122"/>
              </a:rPr>
              <a:t>端口的方便寻址，必须给所有</a:t>
            </a:r>
            <a:r>
              <a:rPr lang="en-US" altLang="zh-CN" dirty="0">
                <a:solidFill>
                  <a:srgbClr val="0000CC"/>
                </a:solidFill>
                <a:latin typeface="Comic Sans MS" panose="030F0702030302020204" pitchFamily="66" charset="0"/>
                <a:ea typeface="黑体" panose="02010609060101010101" pitchFamily="49" charset="-122"/>
              </a:rPr>
              <a:t>I/O</a:t>
            </a:r>
            <a:r>
              <a:rPr lang="zh-CN" altLang="en-US" dirty="0">
                <a:solidFill>
                  <a:srgbClr val="0000CC"/>
                </a:solidFill>
                <a:latin typeface="Comic Sans MS" panose="030F0702030302020204" pitchFamily="66" charset="0"/>
                <a:ea typeface="黑体" panose="02010609060101010101" pitchFamily="49" charset="-122"/>
              </a:rPr>
              <a:t>接口中各个可以访问的寄存器进行编址</a:t>
            </a:r>
            <a:endParaRPr lang="en-US" altLang="zh-CN" dirty="0">
              <a:solidFill>
                <a:srgbClr val="0000CC"/>
              </a:solidFill>
              <a:latin typeface="Comic Sans MS" panose="030F0702030302020204" pitchFamily="66" charset="0"/>
              <a:ea typeface="黑体" panose="02010609060101010101" pitchFamily="49" charset="-122"/>
            </a:endParaRPr>
          </a:p>
          <a:p>
            <a:pPr marL="825500" lvl="1" indent="-342900">
              <a:lnSpc>
                <a:spcPct val="105000"/>
              </a:lnSpc>
              <a:spcBef>
                <a:spcPts val="600"/>
              </a:spcBef>
            </a:pPr>
            <a:r>
              <a:rPr lang="zh-CN" altLang="en-US" dirty="0">
                <a:solidFill>
                  <a:srgbClr val="0000CC"/>
                </a:solidFill>
                <a:latin typeface="Comic Sans MS" panose="030F0702030302020204" pitchFamily="66" charset="0"/>
                <a:ea typeface="黑体" panose="02010609060101010101" pitchFamily="49" charset="-122"/>
              </a:rPr>
              <a:t>有独立编址和统一编址两种方式</a:t>
            </a:r>
            <a:endParaRPr lang="en-US" altLang="zh-CN" dirty="0">
              <a:solidFill>
                <a:srgbClr val="0000CC"/>
              </a:solidFill>
              <a:latin typeface="Comic Sans MS" panose="030F0702030302020204" pitchFamily="66" charset="0"/>
              <a:ea typeface="黑体" panose="02010609060101010101" pitchFamily="49" charset="-122"/>
            </a:endParaRPr>
          </a:p>
        </p:txBody>
      </p:sp>
    </p:spTree>
    <p:extLst>
      <p:ext uri="{BB962C8B-B14F-4D97-AF65-F5344CB8AC3E}">
        <p14:creationId xmlns:p14="http://schemas.microsoft.com/office/powerpoint/2010/main" val="2963984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016"/>
            <a:ext cx="8856984" cy="630704"/>
          </a:xfrm>
        </p:spPr>
        <p:txBody>
          <a:bodyPr>
            <a:normAutofit fontScale="90000"/>
          </a:bodyPr>
          <a:lstStyle/>
          <a:p>
            <a:r>
              <a:rPr lang="en-US" altLang="zh-CN" dirty="0"/>
              <a:t>8.5 I/O</a:t>
            </a:r>
            <a:r>
              <a:rPr lang="zh-CN" altLang="en-US" dirty="0"/>
              <a:t>接口</a:t>
            </a:r>
          </a:p>
        </p:txBody>
      </p:sp>
      <p:sp>
        <p:nvSpPr>
          <p:cNvPr id="3" name="内容占位符 2"/>
          <p:cNvSpPr>
            <a:spLocks noGrp="1"/>
          </p:cNvSpPr>
          <p:nvPr>
            <p:ph idx="1"/>
          </p:nvPr>
        </p:nvSpPr>
        <p:spPr>
          <a:xfrm>
            <a:off x="107504" y="548680"/>
            <a:ext cx="8856984" cy="5695367"/>
          </a:xfrm>
        </p:spPr>
        <p:txBody>
          <a:bodyPr/>
          <a:lstStyle/>
          <a:p>
            <a:pPr marL="0" indent="0">
              <a:buNone/>
            </a:pPr>
            <a:r>
              <a:rPr lang="en-US" altLang="zh-CN" dirty="0"/>
              <a:t>8.5.2 I/O</a:t>
            </a:r>
            <a:r>
              <a:rPr lang="zh-CN" altLang="en-US" dirty="0"/>
              <a:t>端口及其编址</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13" name="Rectangle 2"/>
          <p:cNvSpPr txBox="1">
            <a:spLocks noChangeArrowheads="1"/>
          </p:cNvSpPr>
          <p:nvPr/>
        </p:nvSpPr>
        <p:spPr bwMode="auto">
          <a:xfrm>
            <a:off x="107504" y="1268760"/>
            <a:ext cx="8875712" cy="23054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5000"/>
              </a:lnSpc>
              <a:spcBef>
                <a:spcPts val="600"/>
              </a:spcBef>
            </a:pPr>
            <a:r>
              <a:rPr lang="zh-CN" altLang="en-US" sz="2000" dirty="0">
                <a:solidFill>
                  <a:srgbClr val="663300"/>
                </a:solidFill>
              </a:rPr>
              <a:t>对所有的</a:t>
            </a:r>
            <a:r>
              <a:rPr lang="en-US" altLang="zh-CN" sz="2000" dirty="0">
                <a:solidFill>
                  <a:srgbClr val="663300"/>
                </a:solidFill>
              </a:rPr>
              <a:t>I/O</a:t>
            </a:r>
            <a:r>
              <a:rPr lang="zh-CN" altLang="en-US" sz="2000" dirty="0">
                <a:solidFill>
                  <a:srgbClr val="663300"/>
                </a:solidFill>
              </a:rPr>
              <a:t>端口单独编号，不和主存单元一起编，使成为一个独立的</a:t>
            </a:r>
            <a:r>
              <a:rPr lang="en-US" altLang="zh-CN" sz="2000" dirty="0">
                <a:solidFill>
                  <a:srgbClr val="663300"/>
                </a:solidFill>
              </a:rPr>
              <a:t>I/O</a:t>
            </a:r>
            <a:r>
              <a:rPr lang="zh-CN" altLang="en-US" sz="2000" dirty="0">
                <a:solidFill>
                  <a:srgbClr val="663300"/>
                </a:solidFill>
              </a:rPr>
              <a:t>地址空间</a:t>
            </a:r>
          </a:p>
          <a:p>
            <a:pPr marL="825500" lvl="1" indent="-342900">
              <a:lnSpc>
                <a:spcPct val="105000"/>
              </a:lnSpc>
              <a:spcBef>
                <a:spcPts val="600"/>
              </a:spcBef>
            </a:pPr>
            <a:r>
              <a:rPr lang="zh-CN" altLang="en-US" dirty="0">
                <a:solidFill>
                  <a:srgbClr val="0000CC"/>
                </a:solidFill>
                <a:latin typeface="Comic Sans MS" panose="030F0702030302020204" pitchFamily="66" charset="0"/>
                <a:ea typeface="黑体" panose="02010609060101010101" pitchFamily="49" charset="-122"/>
              </a:rPr>
              <a:t>因为需专门</a:t>
            </a:r>
            <a:r>
              <a:rPr lang="en-US" altLang="zh-CN" dirty="0">
                <a:solidFill>
                  <a:srgbClr val="0000CC"/>
                </a:solidFill>
                <a:latin typeface="Comic Sans MS" panose="030F0702030302020204" pitchFamily="66" charset="0"/>
                <a:ea typeface="黑体" panose="02010609060101010101" pitchFamily="49" charset="-122"/>
              </a:rPr>
              <a:t>I/O</a:t>
            </a:r>
            <a:r>
              <a:rPr lang="zh-CN" altLang="en-US" dirty="0">
                <a:solidFill>
                  <a:srgbClr val="0000CC"/>
                </a:solidFill>
                <a:latin typeface="Comic Sans MS" panose="030F0702030302020204" pitchFamily="66" charset="0"/>
                <a:ea typeface="黑体" panose="02010609060101010101" pitchFamily="49" charset="-122"/>
              </a:rPr>
              <a:t>指令，故也称为“特殊</a:t>
            </a:r>
            <a:r>
              <a:rPr lang="en-US" altLang="zh-CN" dirty="0">
                <a:solidFill>
                  <a:srgbClr val="0000CC"/>
                </a:solidFill>
                <a:latin typeface="Comic Sans MS" panose="030F0702030302020204" pitchFamily="66" charset="0"/>
                <a:ea typeface="黑体" panose="02010609060101010101" pitchFamily="49" charset="-122"/>
              </a:rPr>
              <a:t>I/O</a:t>
            </a:r>
            <a:r>
              <a:rPr lang="zh-CN" altLang="en-US" dirty="0">
                <a:solidFill>
                  <a:srgbClr val="0000CC"/>
                </a:solidFill>
                <a:latin typeface="Comic Sans MS" panose="030F0702030302020204" pitchFamily="66" charset="0"/>
                <a:ea typeface="黑体" panose="02010609060101010101" pitchFamily="49" charset="-122"/>
              </a:rPr>
              <a:t>指令方式”</a:t>
            </a:r>
          </a:p>
          <a:p>
            <a:pPr marL="825500" lvl="1" indent="-342900">
              <a:lnSpc>
                <a:spcPct val="105000"/>
              </a:lnSpc>
              <a:spcBef>
                <a:spcPts val="600"/>
              </a:spcBef>
            </a:pPr>
            <a:r>
              <a:rPr lang="en-US" altLang="zh-CN" dirty="0">
                <a:solidFill>
                  <a:srgbClr val="0000CC"/>
                </a:solidFill>
                <a:latin typeface="Comic Sans MS" panose="030F0702030302020204" pitchFamily="66" charset="0"/>
                <a:ea typeface="黑体" panose="02010609060101010101" pitchFamily="49" charset="-122"/>
              </a:rPr>
              <a:t>I/O</a:t>
            </a:r>
            <a:r>
              <a:rPr lang="zh-CN" altLang="en-US" dirty="0">
                <a:solidFill>
                  <a:srgbClr val="0000CC"/>
                </a:solidFill>
                <a:latin typeface="Comic Sans MS" panose="030F0702030302020204" pitchFamily="66" charset="0"/>
                <a:ea typeface="黑体" panose="02010609060101010101" pitchFamily="49" charset="-122"/>
              </a:rPr>
              <a:t>端口译码简单，寻址速度快</a:t>
            </a:r>
            <a:endParaRPr lang="en-US" altLang="zh-CN" dirty="0">
              <a:solidFill>
                <a:srgbClr val="0000CC"/>
              </a:solidFill>
              <a:latin typeface="Comic Sans MS" panose="030F0702030302020204" pitchFamily="66" charset="0"/>
              <a:ea typeface="黑体" panose="02010609060101010101" pitchFamily="49" charset="-122"/>
            </a:endParaRPr>
          </a:p>
          <a:p>
            <a:pPr marL="825500" lvl="1" indent="-342900">
              <a:lnSpc>
                <a:spcPct val="105000"/>
              </a:lnSpc>
              <a:spcBef>
                <a:spcPts val="600"/>
              </a:spcBef>
            </a:pPr>
            <a:r>
              <a:rPr lang="zh-CN" altLang="en-US" dirty="0">
                <a:solidFill>
                  <a:srgbClr val="0000CC"/>
                </a:solidFill>
                <a:latin typeface="Comic Sans MS" panose="030F0702030302020204" pitchFamily="66" charset="0"/>
                <a:ea typeface="黑体" panose="02010609060101010101" pitchFamily="49" charset="-122"/>
              </a:rPr>
              <a:t>程序清晰，便于理解和检查，但程序设计灵活性差</a:t>
            </a:r>
            <a:endParaRPr lang="en-US" altLang="zh-CN" dirty="0">
              <a:solidFill>
                <a:srgbClr val="0000CC"/>
              </a:solidFill>
              <a:latin typeface="Comic Sans MS" panose="030F0702030302020204" pitchFamily="66" charset="0"/>
              <a:ea typeface="黑体" panose="02010609060101010101" pitchFamily="49" charset="-122"/>
            </a:endParaRPr>
          </a:p>
          <a:p>
            <a:pPr marL="825500" lvl="1" indent="-342900">
              <a:lnSpc>
                <a:spcPct val="105000"/>
              </a:lnSpc>
              <a:spcBef>
                <a:spcPts val="600"/>
              </a:spcBef>
            </a:pPr>
            <a:r>
              <a:rPr lang="zh-CN" altLang="en-US" dirty="0">
                <a:solidFill>
                  <a:srgbClr val="0000CC"/>
                </a:solidFill>
                <a:latin typeface="Comic Sans MS" panose="030F0702030302020204" pitchFamily="66" charset="0"/>
                <a:ea typeface="黑体" panose="02010609060101010101" pitchFamily="49" charset="-122"/>
              </a:rPr>
              <a:t>例如，</a:t>
            </a:r>
            <a:r>
              <a:rPr lang="en-US" altLang="zh-CN" dirty="0">
                <a:solidFill>
                  <a:srgbClr val="0000CC"/>
                </a:solidFill>
                <a:latin typeface="Comic Sans MS" panose="030F0702030302020204" pitchFamily="66" charset="0"/>
                <a:ea typeface="黑体" panose="02010609060101010101" pitchFamily="49" charset="-122"/>
              </a:rPr>
              <a:t>Intel</a:t>
            </a:r>
            <a:r>
              <a:rPr lang="zh-CN" altLang="en-US" dirty="0">
                <a:solidFill>
                  <a:srgbClr val="0000CC"/>
                </a:solidFill>
                <a:latin typeface="Comic Sans MS" panose="030F0702030302020204" pitchFamily="66" charset="0"/>
                <a:ea typeface="黑体" panose="02010609060101010101" pitchFamily="49" charset="-122"/>
              </a:rPr>
              <a:t>处理器就是独立编址方式</a:t>
            </a:r>
            <a:endParaRPr lang="en-US" altLang="zh-CN" dirty="0">
              <a:solidFill>
                <a:srgbClr val="0000CC"/>
              </a:solidFill>
              <a:latin typeface="Comic Sans MS" panose="030F0702030302020204" pitchFamily="66" charset="0"/>
              <a:ea typeface="黑体" panose="02010609060101010101" pitchFamily="49" charset="-122"/>
            </a:endParaRPr>
          </a:p>
          <a:p>
            <a:pPr marL="825500" lvl="1" indent="-342900">
              <a:lnSpc>
                <a:spcPct val="105000"/>
              </a:lnSpc>
              <a:spcBef>
                <a:spcPts val="600"/>
              </a:spcBef>
            </a:pPr>
            <a:endParaRPr lang="zh-CN" altLang="en-US" dirty="0">
              <a:solidFill>
                <a:srgbClr val="0000CC"/>
              </a:solidFill>
              <a:latin typeface="Comic Sans MS" panose="030F0702030302020204" pitchFamily="66" charset="0"/>
              <a:ea typeface="黑体" panose="02010609060101010101" pitchFamily="49" charset="-122"/>
            </a:endParaRPr>
          </a:p>
        </p:txBody>
      </p:sp>
      <p:sp>
        <p:nvSpPr>
          <p:cNvPr id="8" name="矩形 7"/>
          <p:cNvSpPr/>
          <p:nvPr/>
        </p:nvSpPr>
        <p:spPr>
          <a:xfrm>
            <a:off x="114501" y="908720"/>
            <a:ext cx="2945331"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1. </a:t>
            </a:r>
            <a:r>
              <a:rPr lang="zh-CN" altLang="en-US" sz="2200" b="1" dirty="0">
                <a:solidFill>
                  <a:srgbClr val="063DE8"/>
                </a:solidFill>
                <a:latin typeface="微软雅黑" panose="020B0503020204020204" pitchFamily="34" charset="-122"/>
                <a:ea typeface="微软雅黑" panose="020B0503020204020204" pitchFamily="34" charset="-122"/>
              </a:rPr>
              <a:t>独立编址方式</a:t>
            </a:r>
          </a:p>
        </p:txBody>
      </p:sp>
      <p:sp>
        <p:nvSpPr>
          <p:cNvPr id="9" name="Rectangle 2"/>
          <p:cNvSpPr txBox="1">
            <a:spLocks noChangeArrowheads="1"/>
          </p:cNvSpPr>
          <p:nvPr/>
        </p:nvSpPr>
        <p:spPr bwMode="auto">
          <a:xfrm>
            <a:off x="107504" y="3933056"/>
            <a:ext cx="8875712" cy="27089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5000"/>
              </a:lnSpc>
              <a:spcBef>
                <a:spcPts val="600"/>
              </a:spcBef>
            </a:pPr>
            <a:r>
              <a:rPr lang="en-US" altLang="zh-CN" sz="2000" dirty="0">
                <a:solidFill>
                  <a:srgbClr val="663300"/>
                </a:solidFill>
              </a:rPr>
              <a:t>I/O</a:t>
            </a:r>
            <a:r>
              <a:rPr lang="zh-CN" altLang="en-US" sz="2000" dirty="0">
                <a:solidFill>
                  <a:srgbClr val="663300"/>
                </a:solidFill>
              </a:rPr>
              <a:t>端口与主存空间统一编址，主存单元和</a:t>
            </a:r>
            <a:r>
              <a:rPr lang="en-US" altLang="zh-CN" sz="2000" dirty="0">
                <a:solidFill>
                  <a:srgbClr val="663300"/>
                </a:solidFill>
              </a:rPr>
              <a:t>I/O</a:t>
            </a:r>
            <a:r>
              <a:rPr lang="zh-CN" altLang="en-US" sz="2000" dirty="0">
                <a:solidFill>
                  <a:srgbClr val="663300"/>
                </a:solidFill>
              </a:rPr>
              <a:t>端口在同一个地址空间中。</a:t>
            </a:r>
          </a:p>
          <a:p>
            <a:pPr marL="825500" lvl="1" indent="-342900">
              <a:lnSpc>
                <a:spcPct val="105000"/>
              </a:lnSpc>
              <a:spcBef>
                <a:spcPts val="600"/>
              </a:spcBef>
            </a:pPr>
            <a:r>
              <a:rPr lang="zh-CN" altLang="en-US" dirty="0">
                <a:solidFill>
                  <a:srgbClr val="0000CC"/>
                </a:solidFill>
                <a:latin typeface="Comic Sans MS" panose="030F0702030302020204" pitchFamily="66" charset="0"/>
                <a:ea typeface="黑体" panose="02010609060101010101" pitchFamily="49" charset="-122"/>
              </a:rPr>
              <a:t>将</a:t>
            </a:r>
            <a:r>
              <a:rPr lang="en-US" altLang="zh-CN" dirty="0">
                <a:solidFill>
                  <a:srgbClr val="0000CC"/>
                </a:solidFill>
                <a:latin typeface="Comic Sans MS" panose="030F0702030302020204" pitchFamily="66" charset="0"/>
                <a:ea typeface="黑体" panose="02010609060101010101" pitchFamily="49" charset="-122"/>
              </a:rPr>
              <a:t>I/O</a:t>
            </a:r>
            <a:r>
              <a:rPr lang="zh-CN" altLang="en-US" dirty="0">
                <a:solidFill>
                  <a:srgbClr val="0000CC"/>
                </a:solidFill>
                <a:latin typeface="Comic Sans MS" panose="030F0702030302020204" pitchFamily="66" charset="0"/>
                <a:ea typeface="黑体" panose="02010609060101010101" pitchFamily="49" charset="-122"/>
              </a:rPr>
              <a:t>端口映射到某个主存地址区域，故也称“存储器映射方式”</a:t>
            </a:r>
            <a:endParaRPr lang="en-US" altLang="zh-CN" dirty="0">
              <a:solidFill>
                <a:srgbClr val="0000CC"/>
              </a:solidFill>
              <a:latin typeface="Comic Sans MS" panose="030F0702030302020204" pitchFamily="66" charset="0"/>
              <a:ea typeface="黑体" panose="02010609060101010101" pitchFamily="49" charset="-122"/>
            </a:endParaRPr>
          </a:p>
          <a:p>
            <a:pPr marL="825500" lvl="1" indent="-342900">
              <a:lnSpc>
                <a:spcPct val="105000"/>
              </a:lnSpc>
              <a:spcBef>
                <a:spcPts val="600"/>
              </a:spcBef>
            </a:pPr>
            <a:r>
              <a:rPr lang="zh-CN" altLang="en-US" dirty="0">
                <a:solidFill>
                  <a:srgbClr val="0000CC"/>
                </a:solidFill>
                <a:latin typeface="Comic Sans MS" panose="030F0702030302020204" pitchFamily="66" charset="0"/>
                <a:ea typeface="黑体" panose="02010609060101010101" pitchFamily="49" charset="-122"/>
              </a:rPr>
              <a:t>程序设计灵活</a:t>
            </a:r>
            <a:endParaRPr lang="en-US" altLang="zh-CN" dirty="0">
              <a:solidFill>
                <a:srgbClr val="0000CC"/>
              </a:solidFill>
              <a:latin typeface="Comic Sans MS" panose="030F0702030302020204" pitchFamily="66" charset="0"/>
              <a:ea typeface="黑体" panose="02010609060101010101" pitchFamily="49" charset="-122"/>
            </a:endParaRPr>
          </a:p>
          <a:p>
            <a:pPr marL="825500" lvl="1" indent="-342900">
              <a:lnSpc>
                <a:spcPct val="105000"/>
              </a:lnSpc>
              <a:spcBef>
                <a:spcPts val="600"/>
              </a:spcBef>
            </a:pPr>
            <a:r>
              <a:rPr lang="zh-CN" altLang="en-US" dirty="0">
                <a:solidFill>
                  <a:srgbClr val="0000CC"/>
                </a:solidFill>
                <a:latin typeface="Comic Sans MS" panose="030F0702030302020204" pitchFamily="66" charset="0"/>
                <a:ea typeface="黑体" panose="02010609060101010101" pitchFamily="49" charset="-122"/>
              </a:rPr>
              <a:t>便于扩大系统吞吐率</a:t>
            </a:r>
            <a:endParaRPr lang="en-US" altLang="zh-CN" dirty="0">
              <a:solidFill>
                <a:srgbClr val="0000CC"/>
              </a:solidFill>
              <a:latin typeface="Comic Sans MS" panose="030F0702030302020204" pitchFamily="66" charset="0"/>
              <a:ea typeface="黑体" panose="02010609060101010101" pitchFamily="49" charset="-122"/>
            </a:endParaRPr>
          </a:p>
          <a:p>
            <a:pPr marL="825500" lvl="1" indent="-342900">
              <a:lnSpc>
                <a:spcPct val="105000"/>
              </a:lnSpc>
              <a:spcBef>
                <a:spcPts val="600"/>
              </a:spcBef>
            </a:pPr>
            <a:r>
              <a:rPr lang="zh-CN" altLang="en-US" dirty="0">
                <a:solidFill>
                  <a:srgbClr val="0000CC"/>
                </a:solidFill>
                <a:latin typeface="Comic Sans MS" panose="030F0702030302020204" pitchFamily="66" charset="0"/>
                <a:ea typeface="黑体" panose="02010609060101010101" pitchFamily="49" charset="-122"/>
              </a:rPr>
              <a:t>译码电路复杂，寻址时间长</a:t>
            </a:r>
            <a:endParaRPr lang="en-US" altLang="zh-CN" dirty="0">
              <a:solidFill>
                <a:srgbClr val="0000CC"/>
              </a:solidFill>
              <a:latin typeface="Comic Sans MS" panose="030F0702030302020204" pitchFamily="66" charset="0"/>
              <a:ea typeface="黑体" panose="02010609060101010101" pitchFamily="49" charset="-122"/>
            </a:endParaRPr>
          </a:p>
          <a:p>
            <a:pPr marL="825500" lvl="1" indent="-342900">
              <a:lnSpc>
                <a:spcPct val="105000"/>
              </a:lnSpc>
              <a:spcBef>
                <a:spcPts val="600"/>
              </a:spcBef>
            </a:pPr>
            <a:r>
              <a:rPr lang="zh-CN" altLang="en-US" dirty="0">
                <a:solidFill>
                  <a:srgbClr val="0000CC"/>
                </a:solidFill>
                <a:latin typeface="Comic Sans MS" panose="030F0702030302020204" pitchFamily="66" charset="0"/>
                <a:ea typeface="黑体" panose="02010609060101010101" pitchFamily="49" charset="-122"/>
              </a:rPr>
              <a:t> 例如，</a:t>
            </a:r>
            <a:r>
              <a:rPr lang="en-US" altLang="zh-CN" dirty="0">
                <a:solidFill>
                  <a:srgbClr val="0000CC"/>
                </a:solidFill>
                <a:latin typeface="Comic Sans MS" panose="030F0702030302020204" pitchFamily="66" charset="0"/>
                <a:ea typeface="黑体" panose="02010609060101010101" pitchFamily="49" charset="-122"/>
              </a:rPr>
              <a:t>RISC</a:t>
            </a:r>
            <a:r>
              <a:rPr lang="zh-CN" altLang="en-US" dirty="0">
                <a:solidFill>
                  <a:srgbClr val="0000CC"/>
                </a:solidFill>
                <a:latin typeface="Comic Sans MS" panose="030F0702030302020204" pitchFamily="66" charset="0"/>
                <a:ea typeface="黑体" panose="02010609060101010101" pitchFamily="49" charset="-122"/>
              </a:rPr>
              <a:t>机器、</a:t>
            </a:r>
            <a:r>
              <a:rPr lang="en-US" altLang="zh-CN" dirty="0">
                <a:solidFill>
                  <a:srgbClr val="0000CC"/>
                </a:solidFill>
                <a:latin typeface="Comic Sans MS" panose="030F0702030302020204" pitchFamily="66" charset="0"/>
                <a:ea typeface="黑体" panose="02010609060101010101" pitchFamily="49" charset="-122"/>
              </a:rPr>
              <a:t>Motorola</a:t>
            </a:r>
            <a:r>
              <a:rPr lang="zh-CN" altLang="en-US" dirty="0">
                <a:solidFill>
                  <a:srgbClr val="0000CC"/>
                </a:solidFill>
                <a:latin typeface="Comic Sans MS" panose="030F0702030302020204" pitchFamily="66" charset="0"/>
                <a:ea typeface="黑体" panose="02010609060101010101" pitchFamily="49" charset="-122"/>
              </a:rPr>
              <a:t>公司的处理器等采用该方案，</a:t>
            </a:r>
            <a:r>
              <a:rPr lang="en-US" altLang="zh-CN" dirty="0">
                <a:solidFill>
                  <a:srgbClr val="0000CC"/>
                </a:solidFill>
                <a:latin typeface="Comic Sans MS" panose="030F0702030302020204" pitchFamily="66" charset="0"/>
                <a:ea typeface="黑体" panose="02010609060101010101" pitchFamily="49" charset="-122"/>
              </a:rPr>
              <a:t>VRAM</a:t>
            </a:r>
            <a:r>
              <a:rPr lang="zh-CN" altLang="en-US" dirty="0">
                <a:solidFill>
                  <a:srgbClr val="0000CC"/>
                </a:solidFill>
                <a:latin typeface="Comic Sans MS" panose="030F0702030302020204" pitchFamily="66" charset="0"/>
                <a:ea typeface="黑体" panose="02010609060101010101" pitchFamily="49" charset="-122"/>
              </a:rPr>
              <a:t>（显示存储器）通常也和主存统一编址</a:t>
            </a:r>
            <a:endParaRPr lang="en-US" altLang="zh-CN" dirty="0">
              <a:solidFill>
                <a:srgbClr val="0000CC"/>
              </a:solidFill>
              <a:latin typeface="Comic Sans MS" panose="030F0702030302020204" pitchFamily="66" charset="0"/>
              <a:ea typeface="黑体" panose="02010609060101010101" pitchFamily="49" charset="-122"/>
            </a:endParaRPr>
          </a:p>
        </p:txBody>
      </p:sp>
      <p:sp>
        <p:nvSpPr>
          <p:cNvPr id="10" name="矩形 9"/>
          <p:cNvSpPr/>
          <p:nvPr/>
        </p:nvSpPr>
        <p:spPr>
          <a:xfrm>
            <a:off x="107504" y="3501008"/>
            <a:ext cx="2945331"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2. </a:t>
            </a:r>
            <a:r>
              <a:rPr lang="zh-CN" altLang="en-US" sz="2200" b="1" dirty="0">
                <a:solidFill>
                  <a:srgbClr val="063DE8"/>
                </a:solidFill>
                <a:latin typeface="微软雅黑" panose="020B0503020204020204" pitchFamily="34" charset="-122"/>
                <a:ea typeface="微软雅黑" panose="020B0503020204020204" pitchFamily="34" charset="-122"/>
              </a:rPr>
              <a:t>统一编址方式</a:t>
            </a:r>
          </a:p>
        </p:txBody>
      </p:sp>
    </p:spTree>
    <p:extLst>
      <p:ext uri="{BB962C8B-B14F-4D97-AF65-F5344CB8AC3E}">
        <p14:creationId xmlns:p14="http://schemas.microsoft.com/office/powerpoint/2010/main" val="29730557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 I/O</a:t>
            </a:r>
            <a:r>
              <a:rPr lang="zh-CN" altLang="en-US" dirty="0"/>
              <a:t>数据传送控制方式</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587" y="2228105"/>
            <a:ext cx="845820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6"/>
          <p:cNvSpPr>
            <a:spLocks noChangeArrowheads="1"/>
          </p:cNvSpPr>
          <p:nvPr/>
        </p:nvSpPr>
        <p:spPr bwMode="auto">
          <a:xfrm>
            <a:off x="590550" y="4561730"/>
            <a:ext cx="7953375" cy="2179638"/>
          </a:xfrm>
          <a:prstGeom prst="rect">
            <a:avLst/>
          </a:prstGeom>
          <a:solidFill>
            <a:srgbClr val="FC0128">
              <a:alpha val="18039"/>
            </a:srgbClr>
          </a:solidFill>
          <a:ln>
            <a:noFill/>
          </a:ln>
          <a:effectLst/>
          <a:extLs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Rectangle 7"/>
          <p:cNvSpPr>
            <a:spLocks noChangeArrowheads="1"/>
          </p:cNvSpPr>
          <p:nvPr/>
        </p:nvSpPr>
        <p:spPr bwMode="auto">
          <a:xfrm>
            <a:off x="303212" y="740618"/>
            <a:ext cx="8499475"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15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I/O</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硬件建立了外设与主机之间的“通路”：</a:t>
            </a:r>
          </a:p>
          <a:p>
            <a:pPr marL="457200" marR="0" lvl="1" indent="0" algn="l" defTabSz="914400" rtl="0" eaLnBrk="0" fontAlgn="base" latinLnBrk="0" hangingPunct="0">
              <a:lnSpc>
                <a:spcPct val="115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主机</a:t>
            </a:r>
            <a:r>
              <a:rPr kumimoji="0" lang="en-US" altLang="zh-CN"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北桥</a:t>
            </a:r>
            <a:r>
              <a:rPr kumimoji="0" lang="en-US" altLang="zh-CN"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a:t>
            </a:r>
            <a:r>
              <a:rPr kumimoji="0" lang="en-US" altLang="zh-CN" sz="2000" b="1"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I/O</a:t>
            </a:r>
            <a:r>
              <a:rPr kumimoji="0" lang="zh-CN" altLang="en-US" sz="2000" b="1"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总线</a:t>
            </a:r>
            <a:r>
              <a:rPr kumimoji="0" lang="en-US" altLang="zh-CN"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南桥（设备控制器）</a:t>
            </a:r>
            <a:r>
              <a:rPr kumimoji="0" lang="en-US" altLang="zh-CN"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120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mn-cs"/>
              </a:rPr>
              <a:t>电缆</a:t>
            </a:r>
            <a:r>
              <a:rPr kumimoji="0" lang="en-US" altLang="zh-CN"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外设</a:t>
            </a:r>
          </a:p>
          <a:p>
            <a:pPr marL="0" marR="0" lvl="0" indent="0" algn="l" defTabSz="914400" rtl="0" eaLnBrk="0" fontAlgn="base" latinLnBrk="0" hangingPunct="0">
              <a:lnSpc>
                <a:spcPct val="115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如何把</a:t>
            </a:r>
            <a:r>
              <a:rPr kumimoji="0" lang="zh-CN" altLang="en-US" sz="2000" b="1" i="0" u="none" strike="noStrike" kern="1200" cap="none" spc="0" normalizeH="0" baseline="0" noProof="0" dirty="0">
                <a:ln>
                  <a:noFill/>
                </a:ln>
                <a:solidFill>
                  <a:srgbClr val="FC0128"/>
                </a:solidFill>
                <a:effectLst/>
                <a:uLnTx/>
                <a:uFillTx/>
                <a:latin typeface="微软雅黑" panose="020B0503020204020204" pitchFamily="34" charset="-122"/>
                <a:ea typeface="微软雅黑" panose="020B0503020204020204" pitchFamily="34" charset="-122"/>
                <a:cs typeface="+mn-cs"/>
              </a:rPr>
              <a:t>用户</a:t>
            </a:r>
            <a:r>
              <a:rPr kumimoji="0" lang="en-US" altLang="zh-CN" sz="2000" b="1" i="0" u="none" strike="noStrike" kern="1200" cap="none" spc="0" normalizeH="0" baseline="0" noProof="0" dirty="0">
                <a:ln>
                  <a:noFill/>
                </a:ln>
                <a:solidFill>
                  <a:srgbClr val="FC0128"/>
                </a:solidFill>
                <a:effectLst/>
                <a:uLnTx/>
                <a:uFillTx/>
                <a:latin typeface="微软雅黑" panose="020B0503020204020204" pitchFamily="34" charset="-122"/>
                <a:ea typeface="微软雅黑" panose="020B0503020204020204" pitchFamily="34" charset="-122"/>
                <a:cs typeface="+mn-cs"/>
              </a:rPr>
              <a:t>I/O</a:t>
            </a:r>
            <a:r>
              <a:rPr kumimoji="0" lang="zh-CN" altLang="en-US" sz="2000" b="1" i="0" u="none" strike="noStrike" kern="1200" cap="none" spc="0" normalizeH="0" baseline="0" noProof="0" dirty="0">
                <a:ln>
                  <a:noFill/>
                </a:ln>
                <a:solidFill>
                  <a:srgbClr val="FC0128"/>
                </a:solidFill>
                <a:effectLst/>
                <a:uLnTx/>
                <a:uFillTx/>
                <a:latin typeface="微软雅黑" panose="020B0503020204020204" pitchFamily="34" charset="-122"/>
                <a:ea typeface="微软雅黑" panose="020B0503020204020204" pitchFamily="34" charset="-122"/>
                <a:cs typeface="+mn-cs"/>
              </a:rPr>
              <a:t>请求</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转换为对设备的控制命令并完成设备</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I/O</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任务，需要</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I/O</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软件与</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I/O</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硬件之间的协调工作</a:t>
            </a:r>
          </a:p>
        </p:txBody>
      </p:sp>
      <p:sp>
        <p:nvSpPr>
          <p:cNvPr id="12" name="Text Box 8"/>
          <p:cNvSpPr txBox="1">
            <a:spLocks noChangeArrowheads="1"/>
          </p:cNvSpPr>
          <p:nvPr/>
        </p:nvSpPr>
        <p:spPr bwMode="auto">
          <a:xfrm>
            <a:off x="4654550" y="2150318"/>
            <a:ext cx="4122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如：</a:t>
            </a:r>
            <a:r>
              <a:rPr kumimoji="0" lang="en-US" altLang="zh-CN" sz="2000" b="1" i="0" u="none" strike="noStrike" kern="1200" cap="none" spc="0" normalizeH="0" baseline="0" noProof="0" dirty="0" err="1">
                <a:ln>
                  <a:noFill/>
                </a:ln>
                <a:solidFill>
                  <a:srgbClr val="063DE8"/>
                </a:solidFill>
                <a:effectLst/>
                <a:uLnTx/>
                <a:uFillTx/>
                <a:latin typeface="微软雅黑" panose="020B0503020204020204" pitchFamily="34" charset="-122"/>
                <a:ea typeface="微软雅黑" panose="020B0503020204020204" pitchFamily="34" charset="-122"/>
                <a:cs typeface="+mn-cs"/>
              </a:rPr>
              <a:t>printf</a:t>
            </a:r>
            <a:r>
              <a:rPr kumimoji="0" lang="en-US" altLang="zh-CN"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("hello, world\n");</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3" name="Line 9"/>
          <p:cNvSpPr>
            <a:spLocks noChangeShapeType="1"/>
          </p:cNvSpPr>
          <p:nvPr/>
        </p:nvSpPr>
        <p:spPr bwMode="auto">
          <a:xfrm>
            <a:off x="2447925" y="1801068"/>
            <a:ext cx="3527425" cy="392112"/>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901352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 I/O</a:t>
            </a:r>
            <a:r>
              <a:rPr lang="zh-CN" altLang="en-US" dirty="0"/>
              <a:t>数据传送控制方式</a:t>
            </a:r>
          </a:p>
        </p:txBody>
      </p:sp>
      <p:sp>
        <p:nvSpPr>
          <p:cNvPr id="3" name="内容占位符 2"/>
          <p:cNvSpPr>
            <a:spLocks noGrp="1"/>
          </p:cNvSpPr>
          <p:nvPr>
            <p:ph idx="1"/>
          </p:nvPr>
        </p:nvSpPr>
        <p:spPr/>
        <p:txBody>
          <a:bodyPr/>
          <a:lstStyle/>
          <a:p>
            <a:r>
              <a:rPr lang="zh-CN" altLang="en-US" sz="2000" dirty="0"/>
              <a:t>程序直接控制方式（最简单的</a:t>
            </a:r>
            <a:r>
              <a:rPr lang="en-US" altLang="zh-CN" sz="2000" dirty="0"/>
              <a:t>I/O</a:t>
            </a:r>
            <a:r>
              <a:rPr lang="zh-CN" altLang="en-US" sz="2000" dirty="0"/>
              <a:t>方式）</a:t>
            </a:r>
          </a:p>
          <a:p>
            <a:pPr lvl="1"/>
            <a:r>
              <a:rPr lang="zh-CN" altLang="en-US" dirty="0">
                <a:latin typeface="Comic Sans MS" panose="030F0702030302020204" pitchFamily="66" charset="0"/>
              </a:rPr>
              <a:t>无条件传送：对简单外设定时（同步）进行数据传送</a:t>
            </a:r>
          </a:p>
          <a:p>
            <a:pPr lvl="1"/>
            <a:r>
              <a:rPr lang="zh-CN" altLang="en-US" dirty="0">
                <a:latin typeface="Comic Sans MS" panose="030F0702030302020204" pitchFamily="66" charset="0"/>
              </a:rPr>
              <a:t>条件传送：</a:t>
            </a:r>
            <a:r>
              <a:rPr lang="en-US" altLang="zh-CN" dirty="0">
                <a:latin typeface="Comic Sans MS" panose="030F0702030302020204" pitchFamily="66" charset="0"/>
              </a:rPr>
              <a:t>CPU</a:t>
            </a:r>
            <a:r>
              <a:rPr lang="zh-CN" altLang="en-US" dirty="0">
                <a:latin typeface="Comic Sans MS" panose="030F0702030302020204" pitchFamily="66" charset="0"/>
              </a:rPr>
              <a:t>主动查询，也称程序</a:t>
            </a:r>
            <a:r>
              <a:rPr lang="zh-CN" altLang="en-US" dirty="0">
                <a:solidFill>
                  <a:srgbClr val="2E9267"/>
                </a:solidFill>
                <a:latin typeface="Comic Sans MS" panose="030F0702030302020204" pitchFamily="66" charset="0"/>
              </a:rPr>
              <a:t>查询或轮询（</a:t>
            </a:r>
            <a:r>
              <a:rPr lang="en-US" altLang="zh-CN" dirty="0">
                <a:latin typeface="Comic Sans MS" panose="030F0702030302020204" pitchFamily="66" charset="0"/>
              </a:rPr>
              <a:t>Polling</a:t>
            </a:r>
            <a:r>
              <a:rPr lang="zh-CN" altLang="en-US" dirty="0">
                <a:latin typeface="Comic Sans MS" panose="030F0702030302020204" pitchFamily="66" charset="0"/>
              </a:rPr>
              <a:t>）</a:t>
            </a:r>
            <a:r>
              <a:rPr lang="zh-CN" altLang="en-US" dirty="0">
                <a:solidFill>
                  <a:srgbClr val="2E9267"/>
                </a:solidFill>
                <a:latin typeface="Comic Sans MS" panose="030F0702030302020204" pitchFamily="66" charset="0"/>
              </a:rPr>
              <a:t>方式</a:t>
            </a:r>
            <a:endParaRPr lang="en-US" altLang="zh-CN" dirty="0">
              <a:solidFill>
                <a:srgbClr val="CC0000"/>
              </a:solidFill>
              <a:latin typeface="Comic Sans MS" panose="030F0702030302020204" pitchFamily="66" charset="0"/>
            </a:endParaRPr>
          </a:p>
          <a:p>
            <a:r>
              <a:rPr lang="zh-CN" altLang="en-US" sz="2000" dirty="0"/>
              <a:t>程序中断</a:t>
            </a:r>
            <a:r>
              <a:rPr lang="en-US" altLang="zh-CN" sz="2000" dirty="0"/>
              <a:t>I/O</a:t>
            </a:r>
            <a:r>
              <a:rPr lang="zh-CN" altLang="en-US" sz="2000" dirty="0"/>
              <a:t>方式</a:t>
            </a:r>
            <a:r>
              <a:rPr lang="en-US" altLang="zh-CN" sz="2000" dirty="0"/>
              <a:t> </a:t>
            </a:r>
            <a:r>
              <a:rPr lang="en-US" altLang="zh-CN" sz="2000" dirty="0">
                <a:solidFill>
                  <a:srgbClr val="CC0000"/>
                </a:solidFill>
              </a:rPr>
              <a:t>(</a:t>
            </a:r>
            <a:r>
              <a:rPr lang="en-US" altLang="zh-CN" sz="2000" dirty="0">
                <a:solidFill>
                  <a:srgbClr val="FF0000"/>
                </a:solidFill>
              </a:rPr>
              <a:t>I/O Interrupt</a:t>
            </a:r>
            <a:r>
              <a:rPr lang="en-US" altLang="zh-CN" sz="2000" dirty="0">
                <a:solidFill>
                  <a:srgbClr val="CC0000"/>
                </a:solidFill>
              </a:rPr>
              <a:t>): </a:t>
            </a:r>
            <a:r>
              <a:rPr lang="zh-CN" altLang="en-US" sz="2000" dirty="0"/>
              <a:t>几乎所有系统都支持程序中断</a:t>
            </a:r>
            <a:r>
              <a:rPr lang="en-US" altLang="zh-CN" sz="2000" dirty="0"/>
              <a:t>I/O</a:t>
            </a:r>
            <a:r>
              <a:rPr lang="zh-CN" altLang="en-US" sz="2000" dirty="0"/>
              <a:t>方式</a:t>
            </a:r>
          </a:p>
          <a:p>
            <a:pPr lvl="1"/>
            <a:r>
              <a:rPr lang="zh-CN" altLang="en-US" dirty="0">
                <a:latin typeface="Comic Sans MS" panose="030F0702030302020204" pitchFamily="66" charset="0"/>
              </a:rPr>
              <a:t>若一个</a:t>
            </a:r>
            <a:r>
              <a:rPr lang="en-US" altLang="zh-CN" dirty="0">
                <a:latin typeface="Comic Sans MS" panose="030F0702030302020204" pitchFamily="66" charset="0"/>
              </a:rPr>
              <a:t>I/O</a:t>
            </a:r>
            <a:r>
              <a:rPr lang="zh-CN" altLang="en-US" dirty="0">
                <a:latin typeface="Comic Sans MS" panose="030F0702030302020204" pitchFamily="66" charset="0"/>
              </a:rPr>
              <a:t>设备需要</a:t>
            </a:r>
            <a:r>
              <a:rPr lang="en-US" altLang="zh-CN" dirty="0">
                <a:latin typeface="Comic Sans MS" panose="030F0702030302020204" pitchFamily="66" charset="0"/>
              </a:rPr>
              <a:t>CPU</a:t>
            </a:r>
            <a:r>
              <a:rPr lang="zh-CN" altLang="en-US" dirty="0">
                <a:latin typeface="Comic Sans MS" panose="030F0702030302020204" pitchFamily="66" charset="0"/>
              </a:rPr>
              <a:t>干预，它就通过中断请求通知</a:t>
            </a:r>
            <a:r>
              <a:rPr lang="en-US" altLang="zh-CN" dirty="0">
                <a:latin typeface="Comic Sans MS" panose="030F0702030302020204" pitchFamily="66" charset="0"/>
              </a:rPr>
              <a:t>CPU</a:t>
            </a:r>
          </a:p>
          <a:p>
            <a:pPr lvl="1"/>
            <a:r>
              <a:rPr lang="en-US" altLang="zh-CN" dirty="0">
                <a:latin typeface="Comic Sans MS" panose="030F0702030302020204" pitchFamily="66" charset="0"/>
              </a:rPr>
              <a:t>CPU</a:t>
            </a:r>
            <a:r>
              <a:rPr lang="zh-CN" altLang="en-US" dirty="0">
                <a:latin typeface="Comic Sans MS" panose="030F0702030302020204" pitchFamily="66" charset="0"/>
              </a:rPr>
              <a:t>中止当前程序的执行，调出</a:t>
            </a:r>
            <a:r>
              <a:rPr lang="en-US" altLang="zh-CN" dirty="0">
                <a:latin typeface="Comic Sans MS" panose="030F0702030302020204" pitchFamily="66" charset="0"/>
              </a:rPr>
              <a:t>OS</a:t>
            </a:r>
            <a:r>
              <a:rPr lang="zh-CN" altLang="en-US" dirty="0">
                <a:latin typeface="Comic Sans MS" panose="030F0702030302020204" pitchFamily="66" charset="0"/>
              </a:rPr>
              <a:t>（中断处理程序）来执行</a:t>
            </a:r>
          </a:p>
          <a:p>
            <a:pPr lvl="1"/>
            <a:r>
              <a:rPr lang="zh-CN" altLang="en-US" dirty="0">
                <a:latin typeface="Comic Sans MS" panose="030F0702030302020204" pitchFamily="66" charset="0"/>
              </a:rPr>
              <a:t>处理结束后，再返回到被中止的程序继续执行</a:t>
            </a:r>
          </a:p>
          <a:p>
            <a:r>
              <a:rPr lang="en-US" altLang="zh-CN" sz="2000" dirty="0"/>
              <a:t>DMA</a:t>
            </a:r>
            <a:r>
              <a:rPr lang="zh-CN" altLang="en-US" sz="2000" dirty="0"/>
              <a:t>方式</a:t>
            </a:r>
            <a:r>
              <a:rPr lang="en-US" altLang="zh-CN" sz="2000" dirty="0"/>
              <a:t> </a:t>
            </a:r>
            <a:r>
              <a:rPr lang="en-US" altLang="zh-CN" sz="2000" dirty="0">
                <a:solidFill>
                  <a:srgbClr val="FF0000"/>
                </a:solidFill>
              </a:rPr>
              <a:t>(Direct Memory Access ): </a:t>
            </a:r>
            <a:r>
              <a:rPr lang="zh-CN" altLang="en-US" sz="2000" dirty="0"/>
              <a:t>磁盘等高速外设所用的方式</a:t>
            </a:r>
          </a:p>
          <a:p>
            <a:pPr lvl="1"/>
            <a:r>
              <a:rPr lang="zh-CN" altLang="en-US" dirty="0">
                <a:latin typeface="Comic Sans MS" panose="030F0702030302020204" pitchFamily="66" charset="0"/>
              </a:rPr>
              <a:t>磁盘等高速外设</a:t>
            </a:r>
            <a:r>
              <a:rPr lang="zh-CN" altLang="en-US" dirty="0">
                <a:solidFill>
                  <a:srgbClr val="0033CC"/>
                </a:solidFill>
                <a:latin typeface="Comic Sans MS" panose="030F0702030302020204" pitchFamily="66" charset="0"/>
              </a:rPr>
              <a:t>成批地直接和主存进行数据交换</a:t>
            </a:r>
          </a:p>
          <a:p>
            <a:pPr lvl="1"/>
            <a:r>
              <a:rPr lang="zh-CN" altLang="en-US" dirty="0">
                <a:latin typeface="Comic Sans MS" panose="030F0702030302020204" pitchFamily="66" charset="0"/>
              </a:rPr>
              <a:t>需要专门的</a:t>
            </a:r>
            <a:r>
              <a:rPr lang="en-US" altLang="zh-CN" dirty="0">
                <a:solidFill>
                  <a:srgbClr val="0033CC"/>
                </a:solidFill>
                <a:latin typeface="Comic Sans MS" panose="030F0702030302020204" pitchFamily="66" charset="0"/>
              </a:rPr>
              <a:t>DMA</a:t>
            </a:r>
            <a:r>
              <a:rPr lang="zh-CN" altLang="en-US" dirty="0">
                <a:solidFill>
                  <a:srgbClr val="0033CC"/>
                </a:solidFill>
                <a:latin typeface="Comic Sans MS" panose="030F0702030302020204" pitchFamily="66" charset="0"/>
              </a:rPr>
              <a:t>控制器</a:t>
            </a:r>
            <a:r>
              <a:rPr lang="zh-CN" altLang="en-US" dirty="0">
                <a:latin typeface="Comic Sans MS" panose="030F0702030302020204" pitchFamily="66" charset="0"/>
              </a:rPr>
              <a:t>控制总线，完成数据传送</a:t>
            </a:r>
          </a:p>
          <a:p>
            <a:pPr lvl="1"/>
            <a:r>
              <a:rPr lang="zh-CN" altLang="en-US" dirty="0">
                <a:latin typeface="Comic Sans MS" panose="030F0702030302020204" pitchFamily="66" charset="0"/>
              </a:rPr>
              <a:t>数据传送过程无需</a:t>
            </a:r>
            <a:r>
              <a:rPr lang="en-US" altLang="zh-CN" dirty="0">
                <a:latin typeface="Comic Sans MS" panose="030F0702030302020204" pitchFamily="66" charset="0"/>
              </a:rPr>
              <a:t>CPU</a:t>
            </a:r>
            <a:r>
              <a:rPr lang="zh-CN" altLang="en-US" dirty="0">
                <a:latin typeface="Comic Sans MS" panose="030F0702030302020204" pitchFamily="66" charset="0"/>
              </a:rPr>
              <a:t>参与</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Tree>
    <p:extLst>
      <p:ext uri="{BB962C8B-B14F-4D97-AF65-F5344CB8AC3E}">
        <p14:creationId xmlns:p14="http://schemas.microsoft.com/office/powerpoint/2010/main" val="41924494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 I/O</a:t>
            </a:r>
            <a:r>
              <a:rPr lang="zh-CN" altLang="en-US" dirty="0"/>
              <a:t>数据传送控制方式</a:t>
            </a:r>
          </a:p>
        </p:txBody>
      </p:sp>
      <p:sp>
        <p:nvSpPr>
          <p:cNvPr id="3" name="内容占位符 2"/>
          <p:cNvSpPr>
            <a:spLocks noGrp="1"/>
          </p:cNvSpPr>
          <p:nvPr>
            <p:ph idx="1"/>
          </p:nvPr>
        </p:nvSpPr>
        <p:spPr>
          <a:xfrm>
            <a:off x="107504" y="743531"/>
            <a:ext cx="8856984" cy="885269"/>
          </a:xfrm>
        </p:spPr>
        <p:txBody>
          <a:bodyPr/>
          <a:lstStyle/>
          <a:p>
            <a:pPr marL="0" indent="0">
              <a:buNone/>
            </a:pPr>
            <a:r>
              <a:rPr lang="en-US" altLang="zh-CN" dirty="0"/>
              <a:t>8.6.1 </a:t>
            </a:r>
            <a:r>
              <a:rPr lang="zh-CN" altLang="en-US" dirty="0"/>
              <a:t>程序直接控制</a:t>
            </a:r>
            <a:r>
              <a:rPr lang="en-US" altLang="zh-CN" dirty="0"/>
              <a:t>I/O</a:t>
            </a:r>
            <a:r>
              <a:rPr lang="zh-CN" altLang="en-US" dirty="0"/>
              <a:t>方式</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114501" y="1132280"/>
            <a:ext cx="8777979"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1.</a:t>
            </a:r>
            <a:r>
              <a:rPr lang="zh-CN" altLang="en-US" sz="2200" b="1" dirty="0">
                <a:solidFill>
                  <a:srgbClr val="063DE8"/>
                </a:solidFill>
                <a:latin typeface="微软雅黑" panose="020B0503020204020204" pitchFamily="34" charset="-122"/>
                <a:ea typeface="微软雅黑" panose="020B0503020204020204" pitchFamily="34" charset="-122"/>
              </a:rPr>
              <a:t> 无条件传送方式（同步传送方式）</a:t>
            </a:r>
          </a:p>
        </p:txBody>
      </p:sp>
      <p:sp>
        <p:nvSpPr>
          <p:cNvPr id="8" name="Rectangle 7"/>
          <p:cNvSpPr>
            <a:spLocks noChangeArrowheads="1"/>
          </p:cNvSpPr>
          <p:nvPr/>
        </p:nvSpPr>
        <p:spPr bwMode="auto">
          <a:xfrm>
            <a:off x="179511" y="1556792"/>
            <a:ext cx="8791973"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15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主要用于对一些简单的外设（如开关、继电器、</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7</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段显示器或机械式传感器等）在规定的时间用相应的</a:t>
            </a:r>
            <a:r>
              <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I/O</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指令对接口的寄存器进行信息的输入或输出：</a:t>
            </a: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225" y="2372444"/>
            <a:ext cx="7381875" cy="4152900"/>
          </a:xfrm>
          <a:prstGeom prst="rect">
            <a:avLst/>
          </a:prstGeom>
        </p:spPr>
      </p:pic>
    </p:spTree>
    <p:extLst>
      <p:ext uri="{BB962C8B-B14F-4D97-AF65-F5344CB8AC3E}">
        <p14:creationId xmlns:p14="http://schemas.microsoft.com/office/powerpoint/2010/main" val="2776133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 I/O</a:t>
            </a:r>
            <a:r>
              <a:rPr lang="zh-CN" altLang="en-US" dirty="0"/>
              <a:t>数据传送控制方式</a:t>
            </a:r>
          </a:p>
        </p:txBody>
      </p:sp>
      <p:sp>
        <p:nvSpPr>
          <p:cNvPr id="3" name="内容占位符 2"/>
          <p:cNvSpPr>
            <a:spLocks noGrp="1"/>
          </p:cNvSpPr>
          <p:nvPr>
            <p:ph idx="1"/>
          </p:nvPr>
        </p:nvSpPr>
        <p:spPr>
          <a:xfrm>
            <a:off x="107504" y="692696"/>
            <a:ext cx="8856984" cy="885269"/>
          </a:xfrm>
        </p:spPr>
        <p:txBody>
          <a:bodyPr/>
          <a:lstStyle/>
          <a:p>
            <a:pPr marL="0" indent="0">
              <a:buNone/>
            </a:pPr>
            <a:r>
              <a:rPr lang="en-US" altLang="zh-CN" dirty="0"/>
              <a:t>8.6.1 </a:t>
            </a:r>
            <a:r>
              <a:rPr lang="zh-CN" altLang="en-US" dirty="0"/>
              <a:t>程序直接控制</a:t>
            </a:r>
            <a:r>
              <a:rPr lang="en-US" altLang="zh-CN" dirty="0"/>
              <a:t>I/O</a:t>
            </a:r>
            <a:r>
              <a:rPr lang="zh-CN" altLang="en-US" dirty="0"/>
              <a:t>方式</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114501" y="1052736"/>
            <a:ext cx="8777979" cy="769441"/>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2.</a:t>
            </a:r>
            <a:r>
              <a:rPr lang="zh-CN" altLang="en-US" sz="2200" b="1" dirty="0">
                <a:solidFill>
                  <a:srgbClr val="063DE8"/>
                </a:solidFill>
                <a:latin typeface="微软雅黑" panose="020B0503020204020204" pitchFamily="34" charset="-122"/>
                <a:ea typeface="微软雅黑" panose="020B0503020204020204" pitchFamily="34" charset="-122"/>
              </a:rPr>
              <a:t> 条件传送方式（异步传送方式）：</a:t>
            </a:r>
            <a:r>
              <a:rPr lang="zh-CN" altLang="en-US" sz="2200" b="1" dirty="0">
                <a:latin typeface="微软雅黑" panose="020B0503020204020204" pitchFamily="34" charset="-122"/>
                <a:ea typeface="微软雅黑" panose="020B0503020204020204" pitchFamily="34" charset="-122"/>
              </a:rPr>
              <a:t>对设备的控制必须在一定状态下才能进行，有</a:t>
            </a:r>
            <a:r>
              <a:rPr lang="zh-CN" altLang="en-US" sz="2200" b="1" dirty="0">
                <a:solidFill>
                  <a:srgbClr val="C00000"/>
                </a:solidFill>
                <a:latin typeface="微软雅黑" panose="020B0503020204020204" pitchFamily="34" charset="-122"/>
                <a:ea typeface="微软雅黑" panose="020B0503020204020204" pitchFamily="34" charset="-122"/>
              </a:rPr>
              <a:t>定时查询</a:t>
            </a:r>
            <a:r>
              <a:rPr lang="zh-CN" altLang="en-US" sz="2200" b="1" dirty="0">
                <a:latin typeface="微软雅黑" panose="020B0503020204020204" pitchFamily="34" charset="-122"/>
                <a:ea typeface="微软雅黑" panose="020B0503020204020204" pitchFamily="34" charset="-122"/>
              </a:rPr>
              <a:t>和</a:t>
            </a:r>
            <a:r>
              <a:rPr lang="zh-CN" altLang="en-US" sz="2200" b="1" dirty="0">
                <a:solidFill>
                  <a:srgbClr val="C00000"/>
                </a:solidFill>
                <a:latin typeface="微软雅黑" panose="020B0503020204020204" pitchFamily="34" charset="-122"/>
                <a:ea typeface="微软雅黑" panose="020B0503020204020204" pitchFamily="34" charset="-122"/>
              </a:rPr>
              <a:t>独占查询</a:t>
            </a:r>
            <a:r>
              <a:rPr lang="zh-CN" altLang="en-US" sz="2200" b="1" dirty="0">
                <a:latin typeface="微软雅黑" panose="020B0503020204020204" pitchFamily="34" charset="-122"/>
                <a:ea typeface="微软雅黑" panose="020B0503020204020204" pitchFamily="34" charset="-122"/>
              </a:rPr>
              <a:t>两种</a:t>
            </a:r>
          </a:p>
        </p:txBody>
      </p:sp>
      <p:sp>
        <p:nvSpPr>
          <p:cNvPr id="10" name="Rectangle 3"/>
          <p:cNvSpPr txBox="1">
            <a:spLocks noChangeArrowheads="1"/>
          </p:cNvSpPr>
          <p:nvPr/>
        </p:nvSpPr>
        <p:spPr bwMode="auto">
          <a:xfrm>
            <a:off x="179512" y="1792074"/>
            <a:ext cx="8191500" cy="1420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0" fontAlgn="base" latinLnBrk="0" hangingPunct="0">
              <a:lnSpc>
                <a:spcPct val="100000"/>
              </a:lnSpc>
              <a:spcBef>
                <a:spcPct val="15000"/>
              </a:spcBef>
              <a:spcAft>
                <a:spcPct val="0"/>
              </a:spcAft>
              <a:buClrTx/>
              <a:buSzPct val="100000"/>
              <a:buFont typeface="Wingdings" panose="05000000000000000000" pitchFamily="2" charset="2"/>
              <a:buChar char="p"/>
              <a:tabLst/>
              <a:defRPr/>
            </a:pPr>
            <a:r>
              <a:rPr kumimoji="0" lang="en-US" altLang="zh-CN" sz="2000" b="1" i="0" u="none" strike="noStrike" kern="1200" cap="none" spc="0" normalizeH="0" baseline="0" noProof="0" dirty="0">
                <a:ln>
                  <a:noFill/>
                </a:ln>
                <a:solidFill>
                  <a:srgbClr val="000000"/>
                </a:solidFill>
                <a:effectLst/>
                <a:uLnTx/>
                <a:uFillTx/>
                <a:latin typeface="Comic Sans MS" panose="030F0702030302020204" pitchFamily="66" charset="0"/>
                <a:ea typeface="微软雅黑" panose="020B0503020204020204" pitchFamily="34" charset="-122"/>
              </a:rPr>
              <a:t> I/O</a:t>
            </a:r>
            <a:r>
              <a:rPr kumimoji="0" lang="zh-CN" altLang="en-US" sz="2000" b="1" i="0" u="none" strike="noStrike" kern="1200" cap="none" spc="0" normalizeH="0" baseline="0" noProof="0" dirty="0">
                <a:ln>
                  <a:noFill/>
                </a:ln>
                <a:solidFill>
                  <a:srgbClr val="000000"/>
                </a:solidFill>
                <a:effectLst/>
                <a:uLnTx/>
                <a:uFillTx/>
                <a:latin typeface="Comic Sans MS" panose="030F0702030302020204" pitchFamily="66" charset="0"/>
                <a:ea typeface="微软雅黑" panose="020B0503020204020204" pitchFamily="34" charset="-122"/>
              </a:rPr>
              <a:t>设备（包括设备控制器）将自己的状态放到</a:t>
            </a:r>
            <a:r>
              <a:rPr kumimoji="0" lang="zh-CN" altLang="en-US" sz="2000" b="1" i="0" u="none" strike="noStrike" kern="1200" cap="none" spc="0" normalizeH="0" baseline="0" noProof="0" dirty="0">
                <a:ln>
                  <a:noFill/>
                </a:ln>
                <a:solidFill>
                  <a:srgbClr val="FC0128"/>
                </a:solidFill>
                <a:effectLst/>
                <a:uLnTx/>
                <a:uFillTx/>
                <a:latin typeface="Comic Sans MS" panose="030F0702030302020204" pitchFamily="66" charset="0"/>
                <a:ea typeface="微软雅黑" panose="020B0503020204020204" pitchFamily="34" charset="-122"/>
              </a:rPr>
              <a:t>状态寄存器</a:t>
            </a:r>
            <a:r>
              <a:rPr kumimoji="0" lang="zh-CN" altLang="en-US" sz="2000" b="1" i="0" u="none" strike="noStrike" kern="1200" cap="none" spc="0" normalizeH="0" baseline="0" noProof="0" dirty="0">
                <a:ln>
                  <a:noFill/>
                </a:ln>
                <a:solidFill>
                  <a:srgbClr val="000000"/>
                </a:solidFill>
                <a:effectLst/>
                <a:uLnTx/>
                <a:uFillTx/>
                <a:latin typeface="Comic Sans MS" panose="030F0702030302020204" pitchFamily="66" charset="0"/>
                <a:ea typeface="微软雅黑" panose="020B0503020204020204" pitchFamily="34" charset="-122"/>
              </a:rPr>
              <a:t>中 </a:t>
            </a:r>
          </a:p>
          <a:p>
            <a:pPr marR="0" lvl="1" algn="l" defTabSz="914400" rtl="0" eaLnBrk="0" fontAlgn="base" latinLnBrk="0" hangingPunct="0">
              <a:lnSpc>
                <a:spcPct val="100000"/>
              </a:lnSpc>
              <a:spcBef>
                <a:spcPct val="15000"/>
              </a:spcBef>
              <a:spcAft>
                <a:spcPct val="0"/>
              </a:spcAft>
              <a:buClrTx/>
              <a:buSzPct val="100000"/>
              <a:buFont typeface="Wingdings" panose="05000000000000000000" pitchFamily="2" charset="2"/>
              <a:buChar char="n"/>
              <a:tabLst/>
              <a:defRPr/>
            </a:pPr>
            <a:r>
              <a:rPr kumimoji="0" lang="zh-CN" altLang="en-US" sz="2000" b="1" i="0" u="none" strike="noStrike" kern="1200" cap="none" spc="0" normalizeH="0" baseline="0" noProof="0" dirty="0">
                <a:ln>
                  <a:noFill/>
                </a:ln>
                <a:solidFill>
                  <a:srgbClr val="063DE8"/>
                </a:solidFill>
                <a:effectLst/>
                <a:uLnTx/>
                <a:uFillTx/>
                <a:latin typeface="Comic Sans MS" panose="030F0702030302020204" pitchFamily="66" charset="0"/>
                <a:ea typeface="微软雅黑" panose="020B0503020204020204" pitchFamily="34" charset="-122"/>
              </a:rPr>
              <a:t> 打印缺纸、打印机忙、未就绪等都是状态</a:t>
            </a:r>
          </a:p>
          <a:p>
            <a:pPr marR="0" lvl="0" algn="l" defTabSz="914400" rtl="0" eaLnBrk="0" fontAlgn="base" latinLnBrk="0" hangingPunct="0">
              <a:lnSpc>
                <a:spcPct val="100000"/>
              </a:lnSpc>
              <a:spcBef>
                <a:spcPct val="15000"/>
              </a:spcBef>
              <a:spcAft>
                <a:spcPct val="0"/>
              </a:spcAft>
              <a:buClrTx/>
              <a:buSzPct val="100000"/>
              <a:buFont typeface="Wingdings" panose="05000000000000000000" pitchFamily="2" charset="2"/>
              <a:buChar char="p"/>
              <a:tabLst/>
              <a:defRPr/>
            </a:pPr>
            <a:r>
              <a:rPr kumimoji="0" lang="en-US" altLang="zh-CN" sz="2000" b="1" i="0" u="none" strike="noStrike" kern="1200" cap="none" spc="0" normalizeH="0" baseline="0" noProof="0" dirty="0">
                <a:ln>
                  <a:noFill/>
                </a:ln>
                <a:solidFill>
                  <a:srgbClr val="000000"/>
                </a:solidFill>
                <a:effectLst/>
                <a:uLnTx/>
                <a:uFillTx/>
                <a:latin typeface="Comic Sans MS" panose="030F0702030302020204" pitchFamily="66" charset="0"/>
                <a:ea typeface="微软雅黑" panose="020B0503020204020204" pitchFamily="34" charset="-122"/>
              </a:rPr>
              <a:t> OS</a:t>
            </a:r>
            <a:r>
              <a:rPr kumimoji="0" lang="zh-CN" altLang="en-US" sz="2000" b="1" i="0" u="none" strike="noStrike" kern="1200" cap="none" spc="0" normalizeH="0" baseline="0" noProof="0" dirty="0">
                <a:ln>
                  <a:noFill/>
                </a:ln>
                <a:solidFill>
                  <a:srgbClr val="000000"/>
                </a:solidFill>
                <a:effectLst/>
                <a:uLnTx/>
                <a:uFillTx/>
                <a:latin typeface="Comic Sans MS" panose="030F0702030302020204" pitchFamily="66" charset="0"/>
                <a:ea typeface="微软雅黑" panose="020B0503020204020204" pitchFamily="34" charset="-122"/>
              </a:rPr>
              <a:t>阶段性地查询状态寄存器中的特定状态，以决定下一步动作</a:t>
            </a:r>
          </a:p>
          <a:p>
            <a:pPr marR="0" lvl="1" algn="l" defTabSz="914400" rtl="0" eaLnBrk="0" fontAlgn="base" latinLnBrk="0" hangingPunct="0">
              <a:lnSpc>
                <a:spcPct val="100000"/>
              </a:lnSpc>
              <a:spcBef>
                <a:spcPct val="15000"/>
              </a:spcBef>
              <a:spcAft>
                <a:spcPct val="0"/>
              </a:spcAft>
              <a:buClrTx/>
              <a:buSzPct val="100000"/>
              <a:buFont typeface="Wingdings" panose="05000000000000000000" pitchFamily="2" charset="2"/>
              <a:buChar char="n"/>
              <a:tabLst/>
              <a:defRPr/>
            </a:pPr>
            <a:r>
              <a:rPr kumimoji="0" lang="zh-CN" altLang="en-US" sz="2000" b="1" i="0" u="none" strike="noStrike" kern="1200" cap="none" spc="0" normalizeH="0" baseline="0" noProof="0" dirty="0">
                <a:ln>
                  <a:noFill/>
                </a:ln>
                <a:solidFill>
                  <a:srgbClr val="063DE8"/>
                </a:solidFill>
                <a:effectLst/>
                <a:uLnTx/>
                <a:uFillTx/>
                <a:latin typeface="Comic Sans MS" panose="030F0702030302020204" pitchFamily="66" charset="0"/>
                <a:ea typeface="微软雅黑" panose="020B0503020204020204" pitchFamily="34" charset="-122"/>
              </a:rPr>
              <a:t> 如：未</a:t>
            </a:r>
            <a:r>
              <a:rPr kumimoji="0" lang="zh-CN" altLang="en-US" sz="2000" b="1" i="0" u="none" strike="noStrike" kern="1200" cap="none" spc="0" normalizeH="0" baseline="0" noProof="0" dirty="0">
                <a:ln>
                  <a:noFill/>
                </a:ln>
                <a:solidFill>
                  <a:srgbClr val="FC0128"/>
                </a:solidFill>
                <a:effectLst/>
                <a:uLnTx/>
                <a:uFillTx/>
                <a:latin typeface="Comic Sans MS" panose="030F0702030302020204" pitchFamily="66" charset="0"/>
                <a:ea typeface="微软雅黑" panose="020B0503020204020204" pitchFamily="34" charset="-122"/>
              </a:rPr>
              <a:t>“就绪”</a:t>
            </a:r>
            <a:r>
              <a:rPr kumimoji="0" lang="zh-CN" altLang="en-US" sz="2000" b="1" i="0" u="none" strike="noStrike" kern="1200" cap="none" spc="0" normalizeH="0" baseline="0" noProof="0" dirty="0">
                <a:ln>
                  <a:noFill/>
                </a:ln>
                <a:solidFill>
                  <a:srgbClr val="063DE8"/>
                </a:solidFill>
                <a:effectLst/>
                <a:uLnTx/>
                <a:uFillTx/>
                <a:latin typeface="Comic Sans MS" panose="030F0702030302020204" pitchFamily="66" charset="0"/>
                <a:ea typeface="微软雅黑" panose="020B0503020204020204" pitchFamily="34" charset="-122"/>
              </a:rPr>
              <a:t>时，则一直</a:t>
            </a:r>
            <a:r>
              <a:rPr kumimoji="0" lang="zh-CN" altLang="en-US" sz="2000" b="1" i="0" u="none" strike="noStrike" kern="1200" cap="none" spc="0" normalizeH="0" baseline="0" noProof="0" dirty="0">
                <a:ln>
                  <a:noFill/>
                </a:ln>
                <a:solidFill>
                  <a:srgbClr val="FC0128"/>
                </a:solidFill>
                <a:effectLst/>
                <a:uLnTx/>
                <a:uFillTx/>
                <a:latin typeface="Comic Sans MS" panose="030F0702030302020204" pitchFamily="66" charset="0"/>
                <a:ea typeface="微软雅黑" panose="020B0503020204020204" pitchFamily="34" charset="-122"/>
              </a:rPr>
              <a:t>“等待”</a:t>
            </a: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3204264"/>
            <a:ext cx="6976120" cy="3393088"/>
          </a:xfrm>
          <a:prstGeom prst="rect">
            <a:avLst/>
          </a:prstGeom>
        </p:spPr>
      </p:pic>
    </p:spTree>
    <p:extLst>
      <p:ext uri="{BB962C8B-B14F-4D97-AF65-F5344CB8AC3E}">
        <p14:creationId xmlns:p14="http://schemas.microsoft.com/office/powerpoint/2010/main" val="388585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44624"/>
            <a:ext cx="8856984" cy="526847"/>
          </a:xfrm>
        </p:spPr>
        <p:txBody>
          <a:bodyPr>
            <a:normAutofit fontScale="90000"/>
          </a:bodyPr>
          <a:lstStyle/>
          <a:p>
            <a:r>
              <a:rPr lang="en-US" altLang="zh-CN" dirty="0"/>
              <a:t>8.6 I/O</a:t>
            </a:r>
            <a:r>
              <a:rPr lang="zh-CN" altLang="en-US" dirty="0"/>
              <a:t>数据传送控制方式</a:t>
            </a:r>
          </a:p>
        </p:txBody>
      </p:sp>
      <p:sp>
        <p:nvSpPr>
          <p:cNvPr id="3" name="内容占位符 2"/>
          <p:cNvSpPr>
            <a:spLocks noGrp="1"/>
          </p:cNvSpPr>
          <p:nvPr>
            <p:ph idx="1"/>
          </p:nvPr>
        </p:nvSpPr>
        <p:spPr>
          <a:xfrm>
            <a:off x="107504" y="548680"/>
            <a:ext cx="8856984" cy="885269"/>
          </a:xfrm>
        </p:spPr>
        <p:txBody>
          <a:bodyPr/>
          <a:lstStyle/>
          <a:p>
            <a:pPr marL="0" indent="0">
              <a:buNone/>
            </a:pPr>
            <a:r>
              <a:rPr lang="en-US" altLang="zh-CN" dirty="0"/>
              <a:t>8.6.1 </a:t>
            </a:r>
            <a:r>
              <a:rPr lang="zh-CN" altLang="en-US" dirty="0"/>
              <a:t>程序直接控制</a:t>
            </a:r>
            <a:r>
              <a:rPr lang="en-US" altLang="zh-CN" dirty="0"/>
              <a:t>I/O</a:t>
            </a:r>
            <a:r>
              <a:rPr lang="zh-CN" altLang="en-US" dirty="0"/>
              <a:t>方式</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3836517" y="548680"/>
            <a:ext cx="4539009"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2.</a:t>
            </a:r>
            <a:r>
              <a:rPr lang="zh-CN" altLang="en-US" sz="2200" b="1" dirty="0">
                <a:solidFill>
                  <a:srgbClr val="063DE8"/>
                </a:solidFill>
                <a:latin typeface="微软雅黑" panose="020B0503020204020204" pitchFamily="34" charset="-122"/>
                <a:ea typeface="微软雅黑" panose="020B0503020204020204" pitchFamily="34" charset="-122"/>
              </a:rPr>
              <a:t> 条件传送方式（异步传送方式）</a:t>
            </a:r>
          </a:p>
        </p:txBody>
      </p:sp>
      <p:sp>
        <p:nvSpPr>
          <p:cNvPr id="70" name="Text Box 57"/>
          <p:cNvSpPr txBox="1">
            <a:spLocks noChangeArrowheads="1"/>
          </p:cNvSpPr>
          <p:nvPr/>
        </p:nvSpPr>
        <p:spPr bwMode="auto">
          <a:xfrm>
            <a:off x="5508104" y="1149647"/>
            <a:ext cx="45545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spcBef>
                <a:spcPct val="50000"/>
              </a:spcBef>
            </a:pPr>
            <a:r>
              <a:rPr lang="zh-CN" altLang="en-US" sz="2000" b="1" dirty="0">
                <a:solidFill>
                  <a:srgbClr val="FC0128"/>
                </a:solidFill>
                <a:ea typeface="微软雅黑" panose="020B0503020204020204" pitchFamily="34" charset="-122"/>
              </a:rPr>
              <a:t>这里</a:t>
            </a:r>
            <a:r>
              <a:rPr lang="zh-CN" altLang="en-US" sz="2000" b="1" dirty="0">
                <a:solidFill>
                  <a:srgbClr val="FC0128"/>
                </a:solidFill>
                <a:latin typeface="微软雅黑" panose="020B0503020204020204" pitchFamily="34" charset="-122"/>
                <a:ea typeface="微软雅黑" panose="020B0503020204020204" pitchFamily="34" charset="-122"/>
              </a:rPr>
              <a:t>“</a:t>
            </a:r>
            <a:r>
              <a:rPr lang="zh-CN" altLang="en-US" sz="2000" b="1" dirty="0">
                <a:solidFill>
                  <a:srgbClr val="FC0128"/>
                </a:solidFill>
                <a:ea typeface="微软雅黑" panose="020B0503020204020204" pitchFamily="34" charset="-122"/>
              </a:rPr>
              <a:t>就绪</a:t>
            </a:r>
            <a:r>
              <a:rPr lang="zh-CN" altLang="en-US" sz="2000" b="1" dirty="0">
                <a:solidFill>
                  <a:srgbClr val="FC0128"/>
                </a:solidFill>
                <a:latin typeface="微软雅黑" panose="020B0503020204020204" pitchFamily="34" charset="-122"/>
                <a:ea typeface="微软雅黑" panose="020B0503020204020204" pitchFamily="34" charset="-122"/>
              </a:rPr>
              <a:t>”</a:t>
            </a:r>
            <a:r>
              <a:rPr lang="zh-CN" altLang="en-US" sz="2000" b="1" dirty="0">
                <a:solidFill>
                  <a:srgbClr val="FC0128"/>
                </a:solidFill>
                <a:ea typeface="微软雅黑" panose="020B0503020204020204" pitchFamily="34" charset="-122"/>
              </a:rPr>
              <a:t>的含义是什么？</a:t>
            </a:r>
          </a:p>
        </p:txBody>
      </p:sp>
      <p:sp>
        <p:nvSpPr>
          <p:cNvPr id="71" name="Text Box 58"/>
          <p:cNvSpPr txBox="1">
            <a:spLocks noChangeArrowheads="1"/>
          </p:cNvSpPr>
          <p:nvPr/>
        </p:nvSpPr>
        <p:spPr bwMode="auto">
          <a:xfrm>
            <a:off x="5825927" y="1704550"/>
            <a:ext cx="309634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spcBef>
                <a:spcPct val="50000"/>
              </a:spcBef>
            </a:pPr>
            <a:r>
              <a:rPr lang="zh-CN" altLang="en-US" sz="2000" b="1" dirty="0">
                <a:solidFill>
                  <a:srgbClr val="009242"/>
                </a:solidFill>
                <a:ea typeface="微软雅黑" panose="020B0503020204020204" pitchFamily="34" charset="-122"/>
              </a:rPr>
              <a:t>对于</a:t>
            </a:r>
            <a:r>
              <a:rPr lang="zh-CN" altLang="en-US" sz="2000" b="1" dirty="0">
                <a:solidFill>
                  <a:srgbClr val="FF0000"/>
                </a:solidFill>
                <a:ea typeface="微软雅黑" panose="020B0503020204020204" pitchFamily="34" charset="-122"/>
              </a:rPr>
              <a:t>输入设备</a:t>
            </a:r>
            <a:r>
              <a:rPr lang="zh-CN" altLang="en-US" sz="2000" b="1" dirty="0">
                <a:solidFill>
                  <a:srgbClr val="009242"/>
                </a:solidFill>
                <a:ea typeface="微软雅黑" panose="020B0503020204020204" pitchFamily="34" charset="-122"/>
              </a:rPr>
              <a:t>而言，意味着设备已经将数据送入接口中的数据缓冲器，</a:t>
            </a:r>
            <a:r>
              <a:rPr lang="en-US" altLang="zh-CN" sz="2000" b="1" dirty="0">
                <a:solidFill>
                  <a:srgbClr val="009242"/>
                </a:solidFill>
                <a:ea typeface="微软雅黑" panose="020B0503020204020204" pitchFamily="34" charset="-122"/>
              </a:rPr>
              <a:t>CPU</a:t>
            </a:r>
            <a:r>
              <a:rPr lang="zh-CN" altLang="en-US" sz="2000" b="1" dirty="0">
                <a:solidFill>
                  <a:srgbClr val="009242"/>
                </a:solidFill>
                <a:ea typeface="微软雅黑" panose="020B0503020204020204" pitchFamily="34" charset="-122"/>
              </a:rPr>
              <a:t>可从接口中取数；对于</a:t>
            </a:r>
            <a:r>
              <a:rPr lang="zh-CN" altLang="en-US" sz="2000" b="1" dirty="0">
                <a:solidFill>
                  <a:srgbClr val="FF0000"/>
                </a:solidFill>
                <a:ea typeface="微软雅黑" panose="020B0503020204020204" pitchFamily="34" charset="-122"/>
              </a:rPr>
              <a:t>输出设备</a:t>
            </a:r>
            <a:r>
              <a:rPr lang="zh-CN" altLang="en-US" sz="2000" b="1" dirty="0">
                <a:solidFill>
                  <a:srgbClr val="009242"/>
                </a:solidFill>
                <a:ea typeface="微软雅黑" panose="020B0503020204020204" pitchFamily="34" charset="-122"/>
              </a:rPr>
              <a:t>而言，意味着数据缓冲器已空，</a:t>
            </a:r>
            <a:r>
              <a:rPr lang="en-US" altLang="zh-CN" sz="2000" b="1" dirty="0">
                <a:solidFill>
                  <a:srgbClr val="009242"/>
                </a:solidFill>
                <a:ea typeface="微软雅黑" panose="020B0503020204020204" pitchFamily="34" charset="-122"/>
              </a:rPr>
              <a:t>CPU</a:t>
            </a:r>
            <a:r>
              <a:rPr lang="zh-CN" altLang="en-US" sz="2000" b="1" dirty="0">
                <a:solidFill>
                  <a:srgbClr val="009242"/>
                </a:solidFill>
                <a:ea typeface="微软雅黑" panose="020B0503020204020204" pitchFamily="34" charset="-122"/>
              </a:rPr>
              <a:t>可以将数据送到接口中</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706999"/>
            <a:ext cx="5286375" cy="4848225"/>
          </a:xfrm>
          <a:prstGeom prst="rect">
            <a:avLst/>
          </a:prstGeom>
        </p:spPr>
      </p:pic>
      <p:sp>
        <p:nvSpPr>
          <p:cNvPr id="73" name="Line 60"/>
          <p:cNvSpPr>
            <a:spLocks noChangeShapeType="1"/>
          </p:cNvSpPr>
          <p:nvPr/>
        </p:nvSpPr>
        <p:spPr bwMode="auto">
          <a:xfrm flipH="1">
            <a:off x="2268339" y="1580534"/>
            <a:ext cx="3557588" cy="2617339"/>
          </a:xfrm>
          <a:prstGeom prst="line">
            <a:avLst/>
          </a:prstGeom>
          <a:noFill/>
          <a:ln w="1905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z="1600">
              <a:solidFill>
                <a:srgbClr val="000000"/>
              </a:solidFill>
              <a:latin typeface="Arial" panose="020B0604020202020204" pitchFamily="34" charset="0"/>
              <a:ea typeface="+mn-ea"/>
            </a:endParaRPr>
          </a:p>
        </p:txBody>
      </p:sp>
      <p:sp>
        <p:nvSpPr>
          <p:cNvPr id="74" name="Rectangle 4"/>
          <p:cNvSpPr txBox="1">
            <a:spLocks noChangeArrowheads="1"/>
          </p:cNvSpPr>
          <p:nvPr/>
        </p:nvSpPr>
        <p:spPr bwMode="auto">
          <a:xfrm>
            <a:off x="179512" y="1037074"/>
            <a:ext cx="4025900" cy="35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ea typeface="微软雅黑" panose="020B0503020204020204" pitchFamily="34" charset="-122"/>
              </a:rPr>
              <a:t>独占查询方式：</a:t>
            </a:r>
            <a:endParaRPr lang="en-US" altLang="zh-CN" sz="2000" dirty="0">
              <a:ea typeface="微软雅黑" panose="020B0503020204020204" pitchFamily="34" charset="-122"/>
            </a:endParaRPr>
          </a:p>
        </p:txBody>
      </p:sp>
    </p:spTree>
    <p:extLst>
      <p:ext uri="{BB962C8B-B14F-4D97-AF65-F5344CB8AC3E}">
        <p14:creationId xmlns:p14="http://schemas.microsoft.com/office/powerpoint/2010/main" val="282348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blinds(horizontal)">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blinds(horizontal)">
                                      <p:cBhvr>
                                        <p:cTn id="12" dur="5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blinds(horizontal)">
                                      <p:cBhvr>
                                        <p:cTn id="1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 I/O</a:t>
            </a:r>
            <a:r>
              <a:rPr lang="zh-CN" altLang="en-US" dirty="0"/>
              <a:t>数据传送控制方式</a:t>
            </a:r>
          </a:p>
        </p:txBody>
      </p:sp>
      <p:sp>
        <p:nvSpPr>
          <p:cNvPr id="3" name="内容占位符 2"/>
          <p:cNvSpPr>
            <a:spLocks noGrp="1"/>
          </p:cNvSpPr>
          <p:nvPr>
            <p:ph idx="1"/>
          </p:nvPr>
        </p:nvSpPr>
        <p:spPr>
          <a:xfrm>
            <a:off x="107504" y="692696"/>
            <a:ext cx="8856984" cy="885269"/>
          </a:xfrm>
        </p:spPr>
        <p:txBody>
          <a:bodyPr/>
          <a:lstStyle/>
          <a:p>
            <a:pPr marL="0" indent="0">
              <a:buNone/>
            </a:pPr>
            <a:r>
              <a:rPr lang="en-US" altLang="zh-CN" dirty="0"/>
              <a:t>8.6.1 </a:t>
            </a:r>
            <a:r>
              <a:rPr lang="zh-CN" altLang="en-US" dirty="0"/>
              <a:t>程序直接控制</a:t>
            </a:r>
            <a:r>
              <a:rPr lang="en-US" altLang="zh-CN" dirty="0"/>
              <a:t>I/O</a:t>
            </a:r>
            <a:r>
              <a:rPr lang="zh-CN" altLang="en-US" dirty="0"/>
              <a:t>方式</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114501" y="1052736"/>
            <a:ext cx="8777979"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2.</a:t>
            </a:r>
            <a:r>
              <a:rPr lang="zh-CN" altLang="en-US" sz="2200" b="1" dirty="0">
                <a:solidFill>
                  <a:srgbClr val="063DE8"/>
                </a:solidFill>
                <a:latin typeface="微软雅黑" panose="020B0503020204020204" pitchFamily="34" charset="-122"/>
                <a:ea typeface="微软雅黑" panose="020B0503020204020204" pitchFamily="34" charset="-122"/>
              </a:rPr>
              <a:t> 条件传送方式（异步传送方式）</a:t>
            </a:r>
          </a:p>
        </p:txBody>
      </p:sp>
      <p:sp>
        <p:nvSpPr>
          <p:cNvPr id="8" name="矩形 7"/>
          <p:cNvSpPr/>
          <p:nvPr/>
        </p:nvSpPr>
        <p:spPr>
          <a:xfrm>
            <a:off x="114500" y="1431500"/>
            <a:ext cx="8057899" cy="415498"/>
          </a:xfrm>
          <a:prstGeom prst="rect">
            <a:avLst/>
          </a:prstGeom>
        </p:spPr>
        <p:txBody>
          <a:bodyPr wrap="square">
            <a:spAutoFit/>
          </a:bodyPr>
          <a:lstStyle/>
          <a:p>
            <a:pPr marL="342900" lvl="0" indent="-342900" eaLnBrk="0" hangingPunct="0">
              <a:spcBef>
                <a:spcPct val="15000"/>
              </a:spcBef>
              <a:buSzPct val="100000"/>
              <a:buFont typeface="Wingdings" panose="05000000000000000000" pitchFamily="2" charset="2"/>
              <a:buChar char="p"/>
            </a:pPr>
            <a:r>
              <a:rPr lang="zh-CN" altLang="en-US" sz="2000" b="1" dirty="0">
                <a:solidFill>
                  <a:srgbClr val="A50021"/>
                </a:solidFill>
                <a:latin typeface="微软雅黑" panose="020B0503020204020204" pitchFamily="34" charset="-122"/>
                <a:ea typeface="微软雅黑" panose="020B0503020204020204" pitchFamily="34" charset="-122"/>
              </a:rPr>
              <a:t>例如：</a:t>
            </a:r>
            <a:r>
              <a:rPr lang="en-US" altLang="zh-CN" sz="2000" b="1" dirty="0" err="1">
                <a:solidFill>
                  <a:srgbClr val="A50021"/>
                </a:solidFill>
                <a:latin typeface="微软雅黑" panose="020B0503020204020204" pitchFamily="34" charset="-122"/>
                <a:ea typeface="微软雅黑" panose="020B0503020204020204" pitchFamily="34" charset="-122"/>
              </a:rPr>
              <a:t>sys_write</a:t>
            </a:r>
            <a:r>
              <a:rPr lang="zh-CN" altLang="en-US" sz="2000" b="1" dirty="0">
                <a:solidFill>
                  <a:srgbClr val="A50021"/>
                </a:solidFill>
                <a:latin typeface="微软雅黑" panose="020B0503020204020204" pitchFamily="34" charset="-122"/>
                <a:ea typeface="微软雅黑" panose="020B0503020204020204" pitchFamily="34" charset="-122"/>
              </a:rPr>
              <a:t>进行字符串打印的程序段大致过程如下： </a:t>
            </a:r>
          </a:p>
        </p:txBody>
      </p:sp>
      <p:sp>
        <p:nvSpPr>
          <p:cNvPr id="12" name="Text Box 4"/>
          <p:cNvSpPr txBox="1">
            <a:spLocks noChangeArrowheads="1"/>
          </p:cNvSpPr>
          <p:nvPr/>
        </p:nvSpPr>
        <p:spPr bwMode="auto">
          <a:xfrm>
            <a:off x="217488" y="1916832"/>
            <a:ext cx="8574087" cy="2449512"/>
          </a:xfrm>
          <a:prstGeom prst="rect">
            <a:avLst/>
          </a:prstGeom>
          <a:solidFill>
            <a:srgbClr val="FFFFFF"/>
          </a:solidFill>
          <a:ln w="9525">
            <a:solidFill>
              <a:srgbClr val="000000"/>
            </a:solidFill>
            <a:miter lim="800000"/>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lnSpc>
                <a:spcPct val="120000"/>
              </a:lnSpc>
            </a:pPr>
            <a:r>
              <a:rPr lang="en-US" altLang="zh-CN" sz="1800" b="1">
                <a:solidFill>
                  <a:srgbClr val="000000"/>
                </a:solidFill>
                <a:latin typeface="微软雅黑" panose="020B0503020204020204" pitchFamily="34" charset="-122"/>
                <a:ea typeface="微软雅黑" panose="020B0503020204020204" pitchFamily="34" charset="-122"/>
              </a:rPr>
              <a:t>copy_string_to_kernel ( strbuf, kernelbuf, n);  // </a:t>
            </a:r>
            <a:r>
              <a:rPr lang="zh-CN" altLang="en-US" sz="1800" b="1">
                <a:solidFill>
                  <a:srgbClr val="000000"/>
                </a:solidFill>
                <a:latin typeface="微软雅黑" panose="020B0503020204020204" pitchFamily="34" charset="-122"/>
                <a:ea typeface="微软雅黑" panose="020B0503020204020204" pitchFamily="34" charset="-122"/>
              </a:rPr>
              <a:t>将字符串复制到内核缓冲区</a:t>
            </a:r>
          </a:p>
          <a:p>
            <a:pPr eaLnBrk="0" hangingPunct="0">
              <a:lnSpc>
                <a:spcPct val="120000"/>
              </a:lnSpc>
            </a:pPr>
            <a:r>
              <a:rPr lang="en-US" altLang="zh-CN" sz="1800" b="1">
                <a:solidFill>
                  <a:srgbClr val="000000"/>
                </a:solidFill>
                <a:latin typeface="微软雅黑" panose="020B0503020204020204" pitchFamily="34" charset="-122"/>
                <a:ea typeface="微软雅黑" panose="020B0503020204020204" pitchFamily="34" charset="-122"/>
              </a:rPr>
              <a:t>for (i=0; i &lt; n; i++) {		             // </a:t>
            </a:r>
            <a:r>
              <a:rPr lang="zh-CN" altLang="en-US" sz="1800" b="1">
                <a:solidFill>
                  <a:srgbClr val="000000"/>
                </a:solidFill>
                <a:latin typeface="微软雅黑" panose="020B0503020204020204" pitchFamily="34" charset="-122"/>
                <a:ea typeface="微软雅黑" panose="020B0503020204020204" pitchFamily="34" charset="-122"/>
              </a:rPr>
              <a:t>对于每个打印字符循环执行</a:t>
            </a:r>
          </a:p>
          <a:p>
            <a:pPr eaLnBrk="0" hangingPunct="0">
              <a:lnSpc>
                <a:spcPct val="120000"/>
              </a:lnSpc>
            </a:pPr>
            <a:r>
              <a:rPr lang="zh-CN" altLang="en-US" sz="1800" b="1">
                <a:solidFill>
                  <a:srgbClr val="000000"/>
                </a:solidFill>
                <a:latin typeface="微软雅黑" panose="020B0503020204020204" pitchFamily="34" charset="-122"/>
                <a:ea typeface="微软雅黑" panose="020B0503020204020204" pitchFamily="34" charset="-122"/>
              </a:rPr>
              <a:t>   </a:t>
            </a:r>
            <a:r>
              <a:rPr lang="en-US" altLang="zh-CN" sz="1800" b="1">
                <a:solidFill>
                  <a:srgbClr val="000000"/>
                </a:solidFill>
                <a:latin typeface="微软雅黑" panose="020B0503020204020204" pitchFamily="34" charset="-122"/>
                <a:ea typeface="微软雅黑" panose="020B0503020204020204" pitchFamily="34" charset="-122"/>
              </a:rPr>
              <a:t>while ( printer_status != READY);  	// </a:t>
            </a:r>
            <a:r>
              <a:rPr lang="zh-CN" altLang="en-US" sz="1800" b="1">
                <a:solidFill>
                  <a:srgbClr val="FC0128"/>
                </a:solidFill>
                <a:latin typeface="微软雅黑" panose="020B0503020204020204" pitchFamily="34" charset="-122"/>
                <a:ea typeface="微软雅黑" panose="020B0503020204020204" pitchFamily="34" charset="-122"/>
              </a:rPr>
              <a:t>等待直到打印机状态为“就绪”</a:t>
            </a:r>
          </a:p>
          <a:p>
            <a:pPr eaLnBrk="0" hangingPunct="0">
              <a:lnSpc>
                <a:spcPct val="120000"/>
              </a:lnSpc>
            </a:pPr>
            <a:r>
              <a:rPr lang="zh-CN" altLang="en-US" sz="1800" b="1">
                <a:solidFill>
                  <a:srgbClr val="000000"/>
                </a:solidFill>
                <a:latin typeface="微软雅黑" panose="020B0503020204020204" pitchFamily="34" charset="-122"/>
                <a:ea typeface="微软雅黑" panose="020B0503020204020204" pitchFamily="34" charset="-122"/>
              </a:rPr>
              <a:t>   *</a:t>
            </a:r>
            <a:r>
              <a:rPr lang="en-US" altLang="zh-CN" sz="1800" b="1">
                <a:solidFill>
                  <a:srgbClr val="000000"/>
                </a:solidFill>
                <a:latin typeface="微软雅黑" panose="020B0503020204020204" pitchFamily="34" charset="-122"/>
                <a:ea typeface="微软雅黑" panose="020B0503020204020204" pitchFamily="34" charset="-122"/>
              </a:rPr>
              <a:t>printer_data_port=kernelbuf[i];  	// </a:t>
            </a:r>
            <a:r>
              <a:rPr lang="zh-CN" altLang="en-US" sz="1800" b="1">
                <a:solidFill>
                  <a:srgbClr val="000000"/>
                </a:solidFill>
                <a:latin typeface="微软雅黑" panose="020B0503020204020204" pitchFamily="34" charset="-122"/>
                <a:ea typeface="微软雅黑" panose="020B0503020204020204" pitchFamily="34" charset="-122"/>
              </a:rPr>
              <a:t>向数据端口输出一个字符</a:t>
            </a:r>
          </a:p>
          <a:p>
            <a:pPr eaLnBrk="0" hangingPunct="0">
              <a:lnSpc>
                <a:spcPct val="120000"/>
              </a:lnSpc>
            </a:pPr>
            <a:r>
              <a:rPr lang="zh-CN" altLang="en-US" sz="1800" b="1">
                <a:solidFill>
                  <a:srgbClr val="000000"/>
                </a:solidFill>
                <a:latin typeface="微软雅黑" panose="020B0503020204020204" pitchFamily="34" charset="-122"/>
                <a:ea typeface="微软雅黑" panose="020B0503020204020204" pitchFamily="34" charset="-122"/>
              </a:rPr>
              <a:t>   *</a:t>
            </a:r>
            <a:r>
              <a:rPr lang="en-US" altLang="zh-CN" sz="1800" b="1">
                <a:solidFill>
                  <a:srgbClr val="000000"/>
                </a:solidFill>
                <a:latin typeface="微软雅黑" panose="020B0503020204020204" pitchFamily="34" charset="-122"/>
                <a:ea typeface="微软雅黑" panose="020B0503020204020204" pitchFamily="34" charset="-122"/>
              </a:rPr>
              <a:t>printer_control_port=START;	             // </a:t>
            </a:r>
            <a:r>
              <a:rPr lang="zh-CN" altLang="en-US" sz="1800" b="1">
                <a:solidFill>
                  <a:srgbClr val="000000"/>
                </a:solidFill>
                <a:latin typeface="微软雅黑" panose="020B0503020204020204" pitchFamily="34" charset="-122"/>
                <a:ea typeface="微软雅黑" panose="020B0503020204020204" pitchFamily="34" charset="-122"/>
              </a:rPr>
              <a:t>发送“启动打印”命令</a:t>
            </a:r>
          </a:p>
          <a:p>
            <a:pPr eaLnBrk="0" hangingPunct="0">
              <a:lnSpc>
                <a:spcPct val="120000"/>
              </a:lnSpc>
            </a:pPr>
            <a:r>
              <a:rPr lang="en-US" altLang="zh-CN" sz="1800" b="1">
                <a:solidFill>
                  <a:srgbClr val="000000"/>
                </a:solidFill>
                <a:latin typeface="微软雅黑" panose="020B0503020204020204" pitchFamily="34" charset="-122"/>
                <a:ea typeface="微软雅黑" panose="020B0503020204020204" pitchFamily="34" charset="-122"/>
              </a:rPr>
              <a:t>}</a:t>
            </a:r>
          </a:p>
          <a:p>
            <a:pPr eaLnBrk="0" hangingPunct="0">
              <a:lnSpc>
                <a:spcPct val="120000"/>
              </a:lnSpc>
            </a:pPr>
            <a:r>
              <a:rPr lang="en-US" altLang="zh-CN" sz="1800" b="1">
                <a:solidFill>
                  <a:srgbClr val="000000"/>
                </a:solidFill>
                <a:latin typeface="微软雅黑" panose="020B0503020204020204" pitchFamily="34" charset="-122"/>
                <a:ea typeface="微软雅黑" panose="020B0503020204020204" pitchFamily="34" charset="-122"/>
              </a:rPr>
              <a:t>return_to_user ( );  		             // </a:t>
            </a:r>
            <a:r>
              <a:rPr lang="zh-CN" altLang="en-US" sz="1800" b="1">
                <a:solidFill>
                  <a:srgbClr val="000000"/>
                </a:solidFill>
                <a:latin typeface="微软雅黑" panose="020B0503020204020204" pitchFamily="34" charset="-122"/>
                <a:ea typeface="微软雅黑" panose="020B0503020204020204" pitchFamily="34" charset="-122"/>
              </a:rPr>
              <a:t>返回用户态</a:t>
            </a:r>
          </a:p>
        </p:txBody>
      </p:sp>
      <p:sp>
        <p:nvSpPr>
          <p:cNvPr id="13" name="Text Box 5"/>
          <p:cNvSpPr txBox="1">
            <a:spLocks noChangeArrowheads="1"/>
          </p:cNvSpPr>
          <p:nvPr/>
        </p:nvSpPr>
        <p:spPr bwMode="auto">
          <a:xfrm>
            <a:off x="260350" y="4498107"/>
            <a:ext cx="74755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spcBef>
                <a:spcPct val="50000"/>
              </a:spcBef>
            </a:pPr>
            <a:r>
              <a:rPr lang="zh-CN" altLang="en-US" sz="2100" b="1" dirty="0">
                <a:solidFill>
                  <a:srgbClr val="FC0128"/>
                </a:solidFill>
                <a:latin typeface="微软雅黑" panose="020B0503020204020204" pitchFamily="34" charset="-122"/>
                <a:ea typeface="微软雅黑" panose="020B0503020204020204" pitchFamily="34" charset="-122"/>
              </a:rPr>
              <a:t>如何判断“就绪”？如何“等待”？</a:t>
            </a:r>
          </a:p>
        </p:txBody>
      </p:sp>
      <p:sp>
        <p:nvSpPr>
          <p:cNvPr id="14" name="Text Box 6"/>
          <p:cNvSpPr txBox="1">
            <a:spLocks noChangeArrowheads="1"/>
          </p:cNvSpPr>
          <p:nvPr/>
        </p:nvSpPr>
        <p:spPr bwMode="auto">
          <a:xfrm>
            <a:off x="246063" y="4934669"/>
            <a:ext cx="779462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spcBef>
                <a:spcPct val="50000"/>
              </a:spcBef>
            </a:pPr>
            <a:r>
              <a:rPr lang="zh-CN" altLang="en-US" sz="2000" b="1" dirty="0">
                <a:solidFill>
                  <a:srgbClr val="063DE8"/>
                </a:solidFill>
                <a:latin typeface="微软雅黑" panose="020B0503020204020204" pitchFamily="34" charset="-122"/>
                <a:ea typeface="微软雅黑" panose="020B0503020204020204" pitchFamily="34" charset="-122"/>
              </a:rPr>
              <a:t>读取状态寄存器，判断特定位（</a:t>
            </a:r>
            <a:r>
              <a:rPr lang="en-US" altLang="zh-CN" sz="2000" b="1" dirty="0">
                <a:solidFill>
                  <a:srgbClr val="063DE8"/>
                </a:solidFill>
                <a:latin typeface="微软雅黑" panose="020B0503020204020204" pitchFamily="34" charset="-122"/>
                <a:ea typeface="微软雅黑" panose="020B0503020204020204" pitchFamily="34" charset="-122"/>
              </a:rPr>
              <a:t>1-</a:t>
            </a:r>
            <a:r>
              <a:rPr lang="zh-CN" altLang="en-US" sz="2000" b="1" dirty="0">
                <a:solidFill>
                  <a:srgbClr val="063DE8"/>
                </a:solidFill>
                <a:latin typeface="微软雅黑" panose="020B0503020204020204" pitchFamily="34" charset="-122"/>
                <a:ea typeface="微软雅黑" panose="020B0503020204020204" pitchFamily="34" charset="-122"/>
              </a:rPr>
              <a:t>就绪；</a:t>
            </a:r>
            <a:r>
              <a:rPr lang="en-US" altLang="zh-CN" sz="2000" b="1" dirty="0">
                <a:solidFill>
                  <a:srgbClr val="063DE8"/>
                </a:solidFill>
                <a:latin typeface="微软雅黑" panose="020B0503020204020204" pitchFamily="34" charset="-122"/>
                <a:ea typeface="微软雅黑" panose="020B0503020204020204" pitchFamily="34" charset="-122"/>
              </a:rPr>
              <a:t>0-</a:t>
            </a:r>
            <a:r>
              <a:rPr lang="zh-CN" altLang="en-US" sz="2000" b="1" dirty="0">
                <a:solidFill>
                  <a:srgbClr val="063DE8"/>
                </a:solidFill>
                <a:latin typeface="微软雅黑" panose="020B0503020204020204" pitchFamily="34" charset="-122"/>
                <a:ea typeface="微软雅黑" panose="020B0503020204020204" pitchFamily="34" charset="-122"/>
              </a:rPr>
              <a:t>未就绪）是否为</a:t>
            </a:r>
            <a:r>
              <a:rPr lang="en-US" altLang="zh-CN" sz="2000" b="1" dirty="0">
                <a:solidFill>
                  <a:srgbClr val="063DE8"/>
                </a:solidFill>
                <a:latin typeface="微软雅黑" panose="020B0503020204020204" pitchFamily="34" charset="-122"/>
                <a:ea typeface="微软雅黑" panose="020B0503020204020204" pitchFamily="34" charset="-122"/>
              </a:rPr>
              <a:t>1</a:t>
            </a:r>
          </a:p>
          <a:p>
            <a:pPr eaLnBrk="0" hangingPunct="0">
              <a:spcBef>
                <a:spcPct val="50000"/>
              </a:spcBef>
            </a:pPr>
            <a:r>
              <a:rPr lang="zh-CN" altLang="en-US" sz="2000" b="1" dirty="0">
                <a:solidFill>
                  <a:srgbClr val="063DE8"/>
                </a:solidFill>
                <a:latin typeface="微软雅黑" panose="020B0503020204020204" pitchFamily="34" charset="-122"/>
                <a:ea typeface="微软雅黑" panose="020B0503020204020204" pitchFamily="34" charset="-122"/>
              </a:rPr>
              <a:t>等待：读状态、判断是否为</a:t>
            </a:r>
            <a:r>
              <a:rPr lang="en-US" altLang="zh-CN" sz="2000" b="1" dirty="0">
                <a:solidFill>
                  <a:srgbClr val="063DE8"/>
                </a:solidFill>
                <a:latin typeface="微软雅黑" panose="020B0503020204020204" pitchFamily="34" charset="-122"/>
                <a:ea typeface="微软雅黑" panose="020B0503020204020204" pitchFamily="34" charset="-122"/>
              </a:rPr>
              <a:t>1</a:t>
            </a:r>
            <a:r>
              <a:rPr lang="zh-CN" altLang="en-US" sz="2000" b="1" dirty="0">
                <a:solidFill>
                  <a:srgbClr val="063DE8"/>
                </a:solidFill>
                <a:latin typeface="微软雅黑" panose="020B0503020204020204" pitchFamily="34" charset="-122"/>
                <a:ea typeface="微软雅黑" panose="020B0503020204020204" pitchFamily="34" charset="-122"/>
              </a:rPr>
              <a:t>；不是，则继续读状态、判断、</a:t>
            </a:r>
            <a:r>
              <a:rPr lang="en-US" altLang="zh-CN" sz="2000" b="1" dirty="0">
                <a:solidFill>
                  <a:srgbClr val="063DE8"/>
                </a:solidFill>
                <a:latin typeface="微软雅黑" panose="020B0503020204020204" pitchFamily="34" charset="-122"/>
                <a:ea typeface="微软雅黑" panose="020B0503020204020204" pitchFamily="34" charset="-122"/>
              </a:rPr>
              <a:t>…….</a:t>
            </a:r>
          </a:p>
        </p:txBody>
      </p:sp>
      <p:sp>
        <p:nvSpPr>
          <p:cNvPr id="15" name="Line 8"/>
          <p:cNvSpPr>
            <a:spLocks noChangeShapeType="1"/>
          </p:cNvSpPr>
          <p:nvPr/>
        </p:nvSpPr>
        <p:spPr bwMode="auto">
          <a:xfrm>
            <a:off x="652463" y="3307482"/>
            <a:ext cx="2017712" cy="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16" name="Line 9"/>
          <p:cNvSpPr>
            <a:spLocks noChangeShapeType="1"/>
          </p:cNvSpPr>
          <p:nvPr/>
        </p:nvSpPr>
        <p:spPr bwMode="auto">
          <a:xfrm>
            <a:off x="688975" y="3644032"/>
            <a:ext cx="2322513" cy="0"/>
          </a:xfrm>
          <a:prstGeom prst="line">
            <a:avLst/>
          </a:prstGeom>
          <a:noFill/>
          <a:ln w="5080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17" name="Rectangle 4"/>
          <p:cNvSpPr txBox="1">
            <a:spLocks noChangeArrowheads="1"/>
          </p:cNvSpPr>
          <p:nvPr/>
        </p:nvSpPr>
        <p:spPr bwMode="auto">
          <a:xfrm>
            <a:off x="4791298" y="1080646"/>
            <a:ext cx="4025900"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dirty="0">
                <a:ea typeface="微软雅黑" panose="020B0503020204020204" pitchFamily="34" charset="-122"/>
              </a:rPr>
              <a:t>举例：控制打印输出</a:t>
            </a:r>
          </a:p>
        </p:txBody>
      </p:sp>
    </p:spTree>
    <p:extLst>
      <p:ext uri="{BB962C8B-B14F-4D97-AF65-F5344CB8AC3E}">
        <p14:creationId xmlns:p14="http://schemas.microsoft.com/office/powerpoint/2010/main" val="1675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linds(horizontal)">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animEffect transition="in" filter="blinds(horizontal)">
                                      <p:cBhvr>
                                        <p:cTn id="25" dur="500"/>
                                        <p:tgtEl>
                                          <p:spTgt spid="1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4">
                                            <p:txEl>
                                              <p:pRg st="1" end="1"/>
                                            </p:txEl>
                                          </p:spTgt>
                                        </p:tgtEl>
                                        <p:attrNameLst>
                                          <p:attrName>style.visibility</p:attrName>
                                        </p:attrNameLst>
                                      </p:cBhvr>
                                      <p:to>
                                        <p:strVal val="visible"/>
                                      </p:to>
                                    </p:set>
                                    <p:animEffect transition="in" filter="blinds(horizontal)">
                                      <p:cBhvr>
                                        <p:cTn id="30"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5" grpId="0" animBg="1"/>
      <p:bldP spid="1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44624"/>
            <a:ext cx="8856984" cy="526847"/>
          </a:xfrm>
        </p:spPr>
        <p:txBody>
          <a:bodyPr>
            <a:normAutofit fontScale="90000"/>
          </a:bodyPr>
          <a:lstStyle/>
          <a:p>
            <a:r>
              <a:rPr lang="en-US" altLang="zh-CN" dirty="0"/>
              <a:t>8.6 I/O</a:t>
            </a:r>
            <a:r>
              <a:rPr lang="zh-CN" altLang="en-US" dirty="0"/>
              <a:t>数据传送控制方式</a:t>
            </a:r>
          </a:p>
        </p:txBody>
      </p:sp>
      <p:sp>
        <p:nvSpPr>
          <p:cNvPr id="3" name="内容占位符 2"/>
          <p:cNvSpPr>
            <a:spLocks noGrp="1"/>
          </p:cNvSpPr>
          <p:nvPr>
            <p:ph idx="1"/>
          </p:nvPr>
        </p:nvSpPr>
        <p:spPr>
          <a:xfrm>
            <a:off x="107504" y="548680"/>
            <a:ext cx="8856984" cy="885269"/>
          </a:xfrm>
        </p:spPr>
        <p:txBody>
          <a:bodyPr/>
          <a:lstStyle/>
          <a:p>
            <a:pPr marL="0" indent="0">
              <a:buNone/>
            </a:pPr>
            <a:r>
              <a:rPr lang="en-US" altLang="zh-CN" dirty="0"/>
              <a:t>8.6.1 </a:t>
            </a:r>
            <a:r>
              <a:rPr lang="zh-CN" altLang="en-US" dirty="0"/>
              <a:t>程序直接控制</a:t>
            </a:r>
            <a:r>
              <a:rPr lang="en-US" altLang="zh-CN" dirty="0"/>
              <a:t>I/O</a:t>
            </a:r>
            <a:r>
              <a:rPr lang="zh-CN" altLang="en-US" dirty="0"/>
              <a:t>方式</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3836517" y="548680"/>
            <a:ext cx="4539009" cy="430887"/>
          </a:xfrm>
          <a:prstGeom prst="rect">
            <a:avLst/>
          </a:prstGeom>
        </p:spPr>
        <p:txBody>
          <a:bodyPr wrap="square">
            <a:spAutoFit/>
          </a:bodyPr>
          <a:lstStyle/>
          <a:p>
            <a:pPr>
              <a:spcBef>
                <a:spcPct val="15000"/>
              </a:spcBef>
            </a:pPr>
            <a:r>
              <a:rPr lang="en-US" altLang="zh-CN" sz="2200" b="1" dirty="0">
                <a:solidFill>
                  <a:srgbClr val="063DE8"/>
                </a:solidFill>
                <a:latin typeface="Comic Sans MS" panose="030F0702030302020204" pitchFamily="66" charset="0"/>
                <a:ea typeface="微软雅黑" panose="020B0503020204020204" pitchFamily="34" charset="-122"/>
              </a:rPr>
              <a:t>2.</a:t>
            </a:r>
            <a:r>
              <a:rPr lang="zh-CN" altLang="en-US" sz="2200" b="1" dirty="0">
                <a:solidFill>
                  <a:srgbClr val="063DE8"/>
                </a:solidFill>
                <a:latin typeface="Comic Sans MS" panose="030F0702030302020204" pitchFamily="66" charset="0"/>
                <a:ea typeface="微软雅黑" panose="020B0503020204020204" pitchFamily="34" charset="-122"/>
              </a:rPr>
              <a:t> 条件传送方式（异步传送方式）</a:t>
            </a:r>
          </a:p>
        </p:txBody>
      </p:sp>
      <p:sp>
        <p:nvSpPr>
          <p:cNvPr id="74" name="Rectangle 3"/>
          <p:cNvSpPr txBox="1">
            <a:spLocks noChangeArrowheads="1"/>
          </p:cNvSpPr>
          <p:nvPr/>
        </p:nvSpPr>
        <p:spPr bwMode="auto">
          <a:xfrm>
            <a:off x="57150" y="4581128"/>
            <a:ext cx="8943975" cy="186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buFont typeface="Wingdings" panose="05000000000000000000" pitchFamily="2" charset="2"/>
              <a:buChar char="p"/>
            </a:pPr>
            <a:r>
              <a:rPr lang="zh-CN" altLang="en-US" sz="2000" dirty="0">
                <a:latin typeface="Comic Sans MS" panose="030F0702030302020204" pitchFamily="66" charset="0"/>
                <a:ea typeface="微软雅黑" panose="020B0503020204020204" pitchFamily="34" charset="-122"/>
              </a:rPr>
              <a:t>特点：</a:t>
            </a:r>
          </a:p>
          <a:p>
            <a:pPr marL="800100" lvl="1" indent="-342900">
              <a:lnSpc>
                <a:spcPct val="90000"/>
              </a:lnSpc>
              <a:buFont typeface="Wingdings" panose="05000000000000000000" pitchFamily="2" charset="2"/>
              <a:buChar char="n"/>
            </a:pPr>
            <a:r>
              <a:rPr lang="zh-CN" altLang="en-US" sz="2000" dirty="0">
                <a:solidFill>
                  <a:srgbClr val="FF0000"/>
                </a:solidFill>
                <a:latin typeface="Comic Sans MS" panose="030F0702030302020204" pitchFamily="66" charset="0"/>
                <a:ea typeface="微软雅黑" panose="020B0503020204020204" pitchFamily="34" charset="-122"/>
              </a:rPr>
              <a:t>简单、易控制、外围接口控制逻辑少；</a:t>
            </a:r>
          </a:p>
          <a:p>
            <a:pPr marL="800100" lvl="1" indent="-342900">
              <a:lnSpc>
                <a:spcPct val="90000"/>
              </a:lnSpc>
              <a:buFont typeface="Wingdings" panose="05000000000000000000" pitchFamily="2" charset="2"/>
              <a:buChar char="n"/>
            </a:pPr>
            <a:r>
              <a:rPr lang="en-US" altLang="zh-CN" sz="2000" dirty="0">
                <a:solidFill>
                  <a:srgbClr val="FF0000"/>
                </a:solidFill>
                <a:latin typeface="Comic Sans MS" panose="030F0702030302020204" pitchFamily="66" charset="0"/>
                <a:ea typeface="微软雅黑" panose="020B0503020204020204" pitchFamily="34" charset="-122"/>
              </a:rPr>
              <a:t>CPU</a:t>
            </a:r>
            <a:r>
              <a:rPr lang="zh-CN" altLang="en-US" sz="2000" dirty="0">
                <a:solidFill>
                  <a:srgbClr val="FF0000"/>
                </a:solidFill>
                <a:latin typeface="Comic Sans MS" panose="030F0702030302020204" pitchFamily="66" charset="0"/>
                <a:ea typeface="微软雅黑" panose="020B0503020204020204" pitchFamily="34" charset="-122"/>
              </a:rPr>
              <a:t>与外设串行工作，效率低、速度慢，适合于慢速设备</a:t>
            </a:r>
          </a:p>
          <a:p>
            <a:pPr marL="800100" lvl="1" indent="-342900">
              <a:lnSpc>
                <a:spcPct val="90000"/>
              </a:lnSpc>
              <a:buFont typeface="Wingdings" panose="05000000000000000000" pitchFamily="2" charset="2"/>
              <a:buChar char="n"/>
            </a:pPr>
            <a:r>
              <a:rPr lang="zh-CN" altLang="en-US" sz="2000" dirty="0">
                <a:solidFill>
                  <a:srgbClr val="FF0000"/>
                </a:solidFill>
                <a:latin typeface="Comic Sans MS" panose="030F0702030302020204" pitchFamily="66" charset="0"/>
                <a:ea typeface="微软雅黑" panose="020B0503020204020204" pitchFamily="34" charset="-122"/>
              </a:rPr>
              <a:t>查询开销极大</a:t>
            </a:r>
            <a:r>
              <a:rPr lang="en-US" altLang="zh-CN" sz="2000" dirty="0">
                <a:solidFill>
                  <a:srgbClr val="FF0000"/>
                </a:solidFill>
                <a:latin typeface="Comic Sans MS" panose="030F0702030302020204" pitchFamily="66" charset="0"/>
                <a:ea typeface="微软雅黑" panose="020B0503020204020204" pitchFamily="34" charset="-122"/>
              </a:rPr>
              <a:t> (CPU</a:t>
            </a:r>
            <a:r>
              <a:rPr lang="zh-CN" altLang="en-US" sz="2000" dirty="0">
                <a:solidFill>
                  <a:srgbClr val="FF0000"/>
                </a:solidFill>
                <a:latin typeface="Comic Sans MS" panose="030F0702030302020204" pitchFamily="66" charset="0"/>
                <a:ea typeface="微软雅黑" panose="020B0503020204020204" pitchFamily="34" charset="-122"/>
              </a:rPr>
              <a:t>完全在等待“外设完成”）</a:t>
            </a:r>
          </a:p>
          <a:p>
            <a:pPr>
              <a:spcBef>
                <a:spcPct val="30000"/>
              </a:spcBef>
              <a:buFont typeface="Wingdings" panose="05000000000000000000" pitchFamily="2" charset="2"/>
              <a:buChar char="p"/>
            </a:pPr>
            <a:r>
              <a:rPr lang="zh-CN" altLang="en-US" sz="2000" dirty="0">
                <a:latin typeface="Comic Sans MS" panose="030F0702030302020204" pitchFamily="66" charset="0"/>
                <a:ea typeface="微软雅黑" panose="020B0503020204020204" pitchFamily="34" charset="-122"/>
              </a:rPr>
              <a:t>工作方式：</a:t>
            </a:r>
            <a:r>
              <a:rPr lang="zh-CN" altLang="en-US" sz="2000" dirty="0">
                <a:solidFill>
                  <a:srgbClr val="3333CC"/>
                </a:solidFill>
                <a:latin typeface="Comic Sans MS" panose="030F0702030302020204" pitchFamily="66" charset="0"/>
                <a:ea typeface="微软雅黑" panose="020B0503020204020204" pitchFamily="34" charset="-122"/>
              </a:rPr>
              <a:t>完全串行或部分串行，</a:t>
            </a:r>
            <a:r>
              <a:rPr lang="en-US" altLang="zh-CN" sz="2000" dirty="0">
                <a:solidFill>
                  <a:srgbClr val="3333CC"/>
                </a:solidFill>
                <a:latin typeface="Comic Sans MS" panose="030F0702030302020204" pitchFamily="66" charset="0"/>
                <a:ea typeface="微软雅黑" panose="020B0503020204020204" pitchFamily="34" charset="-122"/>
              </a:rPr>
              <a:t>CPU</a:t>
            </a:r>
            <a:r>
              <a:rPr lang="zh-CN" altLang="en-US" sz="2000" dirty="0">
                <a:solidFill>
                  <a:srgbClr val="3333CC"/>
                </a:solidFill>
                <a:latin typeface="Comic Sans MS" panose="030F0702030302020204" pitchFamily="66" charset="0"/>
                <a:ea typeface="微软雅黑" panose="020B0503020204020204" pitchFamily="34" charset="-122"/>
              </a:rPr>
              <a:t>用</a:t>
            </a:r>
            <a:r>
              <a:rPr lang="en-US" altLang="zh-CN" sz="2000" dirty="0">
                <a:solidFill>
                  <a:srgbClr val="3333CC"/>
                </a:solidFill>
                <a:latin typeface="Comic Sans MS" panose="030F0702030302020204" pitchFamily="66" charset="0"/>
                <a:ea typeface="微软雅黑" panose="020B0503020204020204" pitchFamily="34" charset="-122"/>
              </a:rPr>
              <a:t>100%</a:t>
            </a:r>
            <a:r>
              <a:rPr lang="zh-CN" altLang="en-US" sz="2000" dirty="0">
                <a:solidFill>
                  <a:srgbClr val="3333CC"/>
                </a:solidFill>
                <a:latin typeface="Comic Sans MS" panose="030F0702030302020204" pitchFamily="66" charset="0"/>
                <a:ea typeface="微软雅黑" panose="020B0503020204020204" pitchFamily="34" charset="-122"/>
              </a:rPr>
              <a:t>的时间为</a:t>
            </a:r>
            <a:r>
              <a:rPr lang="en-US" altLang="zh-CN" sz="2000" dirty="0">
                <a:solidFill>
                  <a:srgbClr val="3333CC"/>
                </a:solidFill>
                <a:latin typeface="Comic Sans MS" panose="030F0702030302020204" pitchFamily="66" charset="0"/>
                <a:ea typeface="微软雅黑" panose="020B0503020204020204" pitchFamily="34" charset="-122"/>
              </a:rPr>
              <a:t>I/O</a:t>
            </a:r>
            <a:r>
              <a:rPr lang="zh-CN" altLang="en-US" sz="2000" dirty="0">
                <a:solidFill>
                  <a:srgbClr val="3333CC"/>
                </a:solidFill>
                <a:latin typeface="Comic Sans MS" panose="030F0702030302020204" pitchFamily="66" charset="0"/>
                <a:ea typeface="微软雅黑" panose="020B0503020204020204" pitchFamily="34" charset="-122"/>
              </a:rPr>
              <a:t>服务！</a:t>
            </a:r>
          </a:p>
        </p:txBody>
      </p:sp>
      <p:grpSp>
        <p:nvGrpSpPr>
          <p:cNvPr id="75" name="Group 4"/>
          <p:cNvGrpSpPr>
            <a:grpSpLocks/>
          </p:cNvGrpSpPr>
          <p:nvPr/>
        </p:nvGrpSpPr>
        <p:grpSpPr bwMode="auto">
          <a:xfrm>
            <a:off x="258763" y="1313706"/>
            <a:ext cx="6450012" cy="2714625"/>
            <a:chOff x="922" y="1889"/>
            <a:chExt cx="3870" cy="2078"/>
          </a:xfrm>
        </p:grpSpPr>
        <p:sp>
          <p:nvSpPr>
            <p:cNvPr id="76" name="Line 5"/>
            <p:cNvSpPr>
              <a:spLocks noChangeShapeType="1"/>
            </p:cNvSpPr>
            <p:nvPr/>
          </p:nvSpPr>
          <p:spPr bwMode="auto">
            <a:xfrm>
              <a:off x="1431" y="2786"/>
              <a:ext cx="374" cy="0"/>
            </a:xfrm>
            <a:prstGeom prst="line">
              <a:avLst/>
            </a:prstGeom>
            <a:noFill/>
            <a:ln w="5715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Comic Sans MS" panose="030F0702030302020204" pitchFamily="66" charset="0"/>
                <a:ea typeface="+mn-ea"/>
              </a:endParaRPr>
            </a:p>
          </p:txBody>
        </p:sp>
        <p:sp>
          <p:nvSpPr>
            <p:cNvPr id="77" name="Line 6"/>
            <p:cNvSpPr>
              <a:spLocks noChangeShapeType="1"/>
            </p:cNvSpPr>
            <p:nvPr/>
          </p:nvSpPr>
          <p:spPr bwMode="auto">
            <a:xfrm>
              <a:off x="1799" y="2168"/>
              <a:ext cx="0" cy="627"/>
            </a:xfrm>
            <a:prstGeom prst="line">
              <a:avLst/>
            </a:prstGeom>
            <a:noFill/>
            <a:ln w="2857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Comic Sans MS" panose="030F0702030302020204" pitchFamily="66" charset="0"/>
                <a:ea typeface="+mn-ea"/>
              </a:endParaRPr>
            </a:p>
          </p:txBody>
        </p:sp>
        <p:sp>
          <p:nvSpPr>
            <p:cNvPr id="78" name="Text Box 7"/>
            <p:cNvSpPr txBox="1">
              <a:spLocks noChangeArrowheads="1"/>
            </p:cNvSpPr>
            <p:nvPr/>
          </p:nvSpPr>
          <p:spPr bwMode="auto">
            <a:xfrm>
              <a:off x="945" y="2028"/>
              <a:ext cx="542"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400" b="1" i="0" u="none" strike="noStrike" kern="0" cap="none" spc="0" normalizeH="0" baseline="0" noProof="0">
                  <a:ln>
                    <a:noFill/>
                  </a:ln>
                  <a:solidFill>
                    <a:srgbClr val="0066FF"/>
                  </a:solidFill>
                  <a:effectLst/>
                  <a:uLnTx/>
                  <a:uFillTx/>
                  <a:latin typeface="Comic Sans MS" panose="030F0702030302020204" pitchFamily="66" charset="0"/>
                  <a:ea typeface="黑体" panose="02010609060101010101" pitchFamily="49" charset="-122"/>
                </a:rPr>
                <a:t>外设</a:t>
              </a:r>
            </a:p>
          </p:txBody>
        </p:sp>
        <p:sp>
          <p:nvSpPr>
            <p:cNvPr id="79" name="Text Box 8"/>
            <p:cNvSpPr txBox="1">
              <a:spLocks noChangeArrowheads="1"/>
            </p:cNvSpPr>
            <p:nvPr/>
          </p:nvSpPr>
          <p:spPr bwMode="auto">
            <a:xfrm>
              <a:off x="922" y="2655"/>
              <a:ext cx="542"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0" i="0" u="none" strike="noStrike" kern="0" cap="none" spc="0" normalizeH="0" baseline="0" noProof="0">
                  <a:ln>
                    <a:noFill/>
                  </a:ln>
                  <a:solidFill>
                    <a:srgbClr val="FC0128"/>
                  </a:solidFill>
                  <a:effectLst/>
                  <a:uLnTx/>
                  <a:uFillTx/>
                  <a:latin typeface="Comic Sans MS" panose="030F0702030302020204" pitchFamily="66" charset="0"/>
                  <a:ea typeface="宋体" panose="02010600030101010101" pitchFamily="2" charset="-122"/>
                </a:rPr>
                <a:t>CPU</a:t>
              </a:r>
            </a:p>
          </p:txBody>
        </p:sp>
        <p:sp>
          <p:nvSpPr>
            <p:cNvPr id="80" name="Line 9"/>
            <p:cNvSpPr>
              <a:spLocks noChangeShapeType="1"/>
            </p:cNvSpPr>
            <p:nvPr/>
          </p:nvSpPr>
          <p:spPr bwMode="auto">
            <a:xfrm flipV="1">
              <a:off x="1796" y="2160"/>
              <a:ext cx="889" cy="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Comic Sans MS" panose="030F0702030302020204" pitchFamily="66" charset="0"/>
                <a:ea typeface="+mn-ea"/>
              </a:endParaRPr>
            </a:p>
          </p:txBody>
        </p:sp>
        <p:sp>
          <p:nvSpPr>
            <p:cNvPr id="81" name="Line 10"/>
            <p:cNvSpPr>
              <a:spLocks noChangeShapeType="1"/>
            </p:cNvSpPr>
            <p:nvPr/>
          </p:nvSpPr>
          <p:spPr bwMode="auto">
            <a:xfrm>
              <a:off x="2689" y="2168"/>
              <a:ext cx="0" cy="635"/>
            </a:xfrm>
            <a:prstGeom prst="line">
              <a:avLst/>
            </a:prstGeom>
            <a:noFill/>
            <a:ln w="2857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Comic Sans MS" panose="030F0702030302020204" pitchFamily="66" charset="0"/>
                <a:ea typeface="+mn-ea"/>
              </a:endParaRPr>
            </a:p>
          </p:txBody>
        </p:sp>
        <p:sp>
          <p:nvSpPr>
            <p:cNvPr id="82" name="Line 11"/>
            <p:cNvSpPr>
              <a:spLocks noChangeShapeType="1"/>
            </p:cNvSpPr>
            <p:nvPr/>
          </p:nvSpPr>
          <p:spPr bwMode="auto">
            <a:xfrm>
              <a:off x="2689" y="2804"/>
              <a:ext cx="787" cy="0"/>
            </a:xfrm>
            <a:prstGeom prst="line">
              <a:avLst/>
            </a:prstGeom>
            <a:noFill/>
            <a:ln w="5715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Comic Sans MS" panose="030F0702030302020204" pitchFamily="66" charset="0"/>
                <a:ea typeface="+mn-ea"/>
              </a:endParaRPr>
            </a:p>
          </p:txBody>
        </p:sp>
        <p:sp>
          <p:nvSpPr>
            <p:cNvPr id="83" name="Line 12"/>
            <p:cNvSpPr>
              <a:spLocks noChangeShapeType="1"/>
            </p:cNvSpPr>
            <p:nvPr/>
          </p:nvSpPr>
          <p:spPr bwMode="auto">
            <a:xfrm>
              <a:off x="3464" y="2188"/>
              <a:ext cx="0" cy="627"/>
            </a:xfrm>
            <a:prstGeom prst="line">
              <a:avLst/>
            </a:prstGeom>
            <a:noFill/>
            <a:ln w="28575">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Comic Sans MS" panose="030F0702030302020204" pitchFamily="66" charset="0"/>
                <a:ea typeface="+mn-ea"/>
              </a:endParaRPr>
            </a:p>
          </p:txBody>
        </p:sp>
        <p:sp>
          <p:nvSpPr>
            <p:cNvPr id="84" name="Line 13"/>
            <p:cNvSpPr>
              <a:spLocks noChangeShapeType="1"/>
            </p:cNvSpPr>
            <p:nvPr/>
          </p:nvSpPr>
          <p:spPr bwMode="auto">
            <a:xfrm flipV="1">
              <a:off x="3469" y="2180"/>
              <a:ext cx="847" cy="0"/>
            </a:xfrm>
            <a:prstGeom prst="line">
              <a:avLst/>
            </a:prstGeom>
            <a:noFill/>
            <a:ln w="28575">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Comic Sans MS" panose="030F0702030302020204" pitchFamily="66" charset="0"/>
                <a:ea typeface="+mn-ea"/>
              </a:endParaRPr>
            </a:p>
          </p:txBody>
        </p:sp>
        <p:sp>
          <p:nvSpPr>
            <p:cNvPr id="85" name="Line 14"/>
            <p:cNvSpPr>
              <a:spLocks noChangeShapeType="1"/>
            </p:cNvSpPr>
            <p:nvPr/>
          </p:nvSpPr>
          <p:spPr bwMode="auto">
            <a:xfrm>
              <a:off x="4314" y="2188"/>
              <a:ext cx="0" cy="635"/>
            </a:xfrm>
            <a:prstGeom prst="line">
              <a:avLst/>
            </a:prstGeom>
            <a:noFill/>
            <a:ln w="2857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Comic Sans MS" panose="030F0702030302020204" pitchFamily="66" charset="0"/>
                <a:ea typeface="+mn-ea"/>
              </a:endParaRPr>
            </a:p>
          </p:txBody>
        </p:sp>
        <p:sp>
          <p:nvSpPr>
            <p:cNvPr id="86" name="Line 15"/>
            <p:cNvSpPr>
              <a:spLocks noChangeShapeType="1"/>
            </p:cNvSpPr>
            <p:nvPr/>
          </p:nvSpPr>
          <p:spPr bwMode="auto">
            <a:xfrm>
              <a:off x="4326" y="2810"/>
              <a:ext cx="466" cy="0"/>
            </a:xfrm>
            <a:prstGeom prst="line">
              <a:avLst/>
            </a:prstGeom>
            <a:noFill/>
            <a:ln w="5715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Comic Sans MS" panose="030F0702030302020204" pitchFamily="66" charset="0"/>
                <a:ea typeface="+mn-ea"/>
              </a:endParaRPr>
            </a:p>
          </p:txBody>
        </p:sp>
        <p:sp>
          <p:nvSpPr>
            <p:cNvPr id="87" name="Text Box 16"/>
            <p:cNvSpPr txBox="1">
              <a:spLocks noChangeArrowheads="1"/>
            </p:cNvSpPr>
            <p:nvPr/>
          </p:nvSpPr>
          <p:spPr bwMode="auto">
            <a:xfrm>
              <a:off x="1618" y="2851"/>
              <a:ext cx="31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900" b="1" i="0" u="none" strike="noStrike" kern="0" cap="none" spc="0" normalizeH="0" baseline="0" noProof="0">
                  <a:ln>
                    <a:noFill/>
                  </a:ln>
                  <a:solidFill>
                    <a:srgbClr val="000000"/>
                  </a:solidFill>
                  <a:effectLst/>
                  <a:uLnTx/>
                  <a:uFillTx/>
                  <a:latin typeface="Comic Sans MS" panose="030F0702030302020204" pitchFamily="66" charset="0"/>
                  <a:ea typeface="黑体" panose="02010609060101010101" pitchFamily="49" charset="-122"/>
                </a:rPr>
                <a:t>启动</a:t>
              </a:r>
            </a:p>
          </p:txBody>
        </p:sp>
        <p:sp>
          <p:nvSpPr>
            <p:cNvPr id="88" name="Freeform 17"/>
            <p:cNvSpPr>
              <a:spLocks/>
            </p:cNvSpPr>
            <p:nvPr/>
          </p:nvSpPr>
          <p:spPr bwMode="auto">
            <a:xfrm>
              <a:off x="1965" y="2563"/>
              <a:ext cx="539" cy="336"/>
            </a:xfrm>
            <a:custGeom>
              <a:avLst/>
              <a:gdLst>
                <a:gd name="T0" fmla="*/ 0 w 496"/>
                <a:gd name="T1" fmla="*/ 105 h 353"/>
                <a:gd name="T2" fmla="*/ 272 w 496"/>
                <a:gd name="T3" fmla="*/ 28 h 353"/>
                <a:gd name="T4" fmla="*/ 700 w 496"/>
                <a:gd name="T5" fmla="*/ 3 h 353"/>
                <a:gd name="T6" fmla="*/ 1012 w 496"/>
                <a:gd name="T7" fmla="*/ 38 h 353"/>
                <a:gd name="T8" fmla="*/ 1128 w 496"/>
                <a:gd name="T9" fmla="*/ 121 h 353"/>
                <a:gd name="T10" fmla="*/ 1068 w 496"/>
                <a:gd name="T11" fmla="*/ 188 h 353"/>
                <a:gd name="T12" fmla="*/ 722 w 496"/>
                <a:gd name="T13" fmla="*/ 213 h 353"/>
                <a:gd name="T14" fmla="*/ 527 w 496"/>
                <a:gd name="T15" fmla="*/ 198 h 3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6" h="353">
                  <a:moveTo>
                    <a:pt x="0" y="172"/>
                  </a:moveTo>
                  <a:cubicBezTo>
                    <a:pt x="34" y="122"/>
                    <a:pt x="68" y="73"/>
                    <a:pt x="119" y="45"/>
                  </a:cubicBezTo>
                  <a:cubicBezTo>
                    <a:pt x="170" y="17"/>
                    <a:pt x="251" y="0"/>
                    <a:pt x="305" y="3"/>
                  </a:cubicBezTo>
                  <a:cubicBezTo>
                    <a:pt x="359" y="6"/>
                    <a:pt x="410" y="30"/>
                    <a:pt x="441" y="62"/>
                  </a:cubicBezTo>
                  <a:cubicBezTo>
                    <a:pt x="472" y="94"/>
                    <a:pt x="487" y="157"/>
                    <a:pt x="491" y="198"/>
                  </a:cubicBezTo>
                  <a:cubicBezTo>
                    <a:pt x="495" y="239"/>
                    <a:pt x="496" y="283"/>
                    <a:pt x="466" y="308"/>
                  </a:cubicBezTo>
                  <a:cubicBezTo>
                    <a:pt x="436" y="333"/>
                    <a:pt x="353" y="347"/>
                    <a:pt x="314" y="350"/>
                  </a:cubicBezTo>
                  <a:cubicBezTo>
                    <a:pt x="275" y="353"/>
                    <a:pt x="252" y="339"/>
                    <a:pt x="229" y="325"/>
                  </a:cubicBezTo>
                </a:path>
              </a:pathLst>
            </a:custGeom>
            <a:noFill/>
            <a:ln w="28575" cmpd="sng">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Comic Sans MS" panose="030F0702030302020204" pitchFamily="66" charset="0"/>
                <a:ea typeface="+mn-ea"/>
              </a:endParaRPr>
            </a:p>
          </p:txBody>
        </p:sp>
        <p:sp>
          <p:nvSpPr>
            <p:cNvPr id="89" name="Text Box 18"/>
            <p:cNvSpPr txBox="1">
              <a:spLocks noChangeArrowheads="1"/>
            </p:cNvSpPr>
            <p:nvPr/>
          </p:nvSpPr>
          <p:spPr bwMode="auto">
            <a:xfrm>
              <a:off x="1991" y="3024"/>
              <a:ext cx="56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200" b="1" i="0" u="none" strike="noStrike" kern="0" cap="none" spc="0" normalizeH="0" baseline="0" noProof="0">
                  <a:ln>
                    <a:noFill/>
                  </a:ln>
                  <a:solidFill>
                    <a:srgbClr val="CC3300"/>
                  </a:solidFill>
                  <a:effectLst/>
                  <a:uLnTx/>
                  <a:uFillTx/>
                  <a:latin typeface="Comic Sans MS" panose="030F0702030302020204" pitchFamily="66" charset="0"/>
                  <a:ea typeface="黑体" panose="02010609060101010101" pitchFamily="49" charset="-122"/>
                </a:rPr>
                <a:t>探询</a:t>
              </a:r>
            </a:p>
          </p:txBody>
        </p:sp>
        <p:sp>
          <p:nvSpPr>
            <p:cNvPr id="90" name="Text Box 19"/>
            <p:cNvSpPr txBox="1">
              <a:spLocks noChangeArrowheads="1"/>
            </p:cNvSpPr>
            <p:nvPr/>
          </p:nvSpPr>
          <p:spPr bwMode="auto">
            <a:xfrm>
              <a:off x="2541" y="2851"/>
              <a:ext cx="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900" b="1" i="0" u="none" strike="noStrike" kern="0" cap="none" spc="0" normalizeH="0" baseline="0" noProof="0">
                  <a:ln>
                    <a:noFill/>
                  </a:ln>
                  <a:solidFill>
                    <a:srgbClr val="000000"/>
                  </a:solidFill>
                  <a:effectLst/>
                  <a:uLnTx/>
                  <a:uFillTx/>
                  <a:latin typeface="Comic Sans MS" panose="030F0702030302020204" pitchFamily="66" charset="0"/>
                  <a:ea typeface="黑体" panose="02010609060101010101" pitchFamily="49" charset="-122"/>
                </a:rPr>
                <a:t>完成</a:t>
              </a:r>
            </a:p>
          </p:txBody>
        </p:sp>
        <p:sp>
          <p:nvSpPr>
            <p:cNvPr id="91" name="Text Box 20"/>
            <p:cNvSpPr txBox="1">
              <a:spLocks noChangeArrowheads="1"/>
            </p:cNvSpPr>
            <p:nvPr/>
          </p:nvSpPr>
          <p:spPr bwMode="auto">
            <a:xfrm>
              <a:off x="3290" y="2858"/>
              <a:ext cx="31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900" b="1" i="0" u="none" strike="noStrike" kern="0" cap="none" spc="0" normalizeH="0" baseline="0" noProof="0">
                  <a:ln>
                    <a:noFill/>
                  </a:ln>
                  <a:solidFill>
                    <a:srgbClr val="000000"/>
                  </a:solidFill>
                  <a:effectLst/>
                  <a:uLnTx/>
                  <a:uFillTx/>
                  <a:latin typeface="Comic Sans MS" panose="030F0702030302020204" pitchFamily="66" charset="0"/>
                  <a:ea typeface="黑体" panose="02010609060101010101" pitchFamily="49" charset="-122"/>
                </a:rPr>
                <a:t>启动</a:t>
              </a:r>
            </a:p>
          </p:txBody>
        </p:sp>
        <p:sp>
          <p:nvSpPr>
            <p:cNvPr id="92" name="Freeform 21"/>
            <p:cNvSpPr>
              <a:spLocks/>
            </p:cNvSpPr>
            <p:nvPr/>
          </p:nvSpPr>
          <p:spPr bwMode="auto">
            <a:xfrm>
              <a:off x="3637" y="2568"/>
              <a:ext cx="539" cy="336"/>
            </a:xfrm>
            <a:custGeom>
              <a:avLst/>
              <a:gdLst>
                <a:gd name="T0" fmla="*/ 0 w 496"/>
                <a:gd name="T1" fmla="*/ 105 h 353"/>
                <a:gd name="T2" fmla="*/ 272 w 496"/>
                <a:gd name="T3" fmla="*/ 28 h 353"/>
                <a:gd name="T4" fmla="*/ 700 w 496"/>
                <a:gd name="T5" fmla="*/ 3 h 353"/>
                <a:gd name="T6" fmla="*/ 1012 w 496"/>
                <a:gd name="T7" fmla="*/ 38 h 353"/>
                <a:gd name="T8" fmla="*/ 1128 w 496"/>
                <a:gd name="T9" fmla="*/ 121 h 353"/>
                <a:gd name="T10" fmla="*/ 1068 w 496"/>
                <a:gd name="T11" fmla="*/ 188 h 353"/>
                <a:gd name="T12" fmla="*/ 722 w 496"/>
                <a:gd name="T13" fmla="*/ 213 h 353"/>
                <a:gd name="T14" fmla="*/ 527 w 496"/>
                <a:gd name="T15" fmla="*/ 198 h 3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6" h="353">
                  <a:moveTo>
                    <a:pt x="0" y="172"/>
                  </a:moveTo>
                  <a:cubicBezTo>
                    <a:pt x="34" y="122"/>
                    <a:pt x="68" y="73"/>
                    <a:pt x="119" y="45"/>
                  </a:cubicBezTo>
                  <a:cubicBezTo>
                    <a:pt x="170" y="17"/>
                    <a:pt x="251" y="0"/>
                    <a:pt x="305" y="3"/>
                  </a:cubicBezTo>
                  <a:cubicBezTo>
                    <a:pt x="359" y="6"/>
                    <a:pt x="410" y="30"/>
                    <a:pt x="441" y="62"/>
                  </a:cubicBezTo>
                  <a:cubicBezTo>
                    <a:pt x="472" y="94"/>
                    <a:pt x="487" y="157"/>
                    <a:pt x="491" y="198"/>
                  </a:cubicBezTo>
                  <a:cubicBezTo>
                    <a:pt x="495" y="239"/>
                    <a:pt x="496" y="283"/>
                    <a:pt x="466" y="308"/>
                  </a:cubicBezTo>
                  <a:cubicBezTo>
                    <a:pt x="436" y="333"/>
                    <a:pt x="353" y="347"/>
                    <a:pt x="314" y="350"/>
                  </a:cubicBezTo>
                  <a:cubicBezTo>
                    <a:pt x="275" y="353"/>
                    <a:pt x="252" y="339"/>
                    <a:pt x="229" y="325"/>
                  </a:cubicBezTo>
                </a:path>
              </a:pathLst>
            </a:custGeom>
            <a:noFill/>
            <a:ln w="28575" cmpd="sng">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Comic Sans MS" panose="030F0702030302020204" pitchFamily="66" charset="0"/>
                <a:ea typeface="+mn-ea"/>
              </a:endParaRPr>
            </a:p>
          </p:txBody>
        </p:sp>
        <p:sp>
          <p:nvSpPr>
            <p:cNvPr id="93" name="Text Box 22"/>
            <p:cNvSpPr txBox="1">
              <a:spLocks noChangeArrowheads="1"/>
            </p:cNvSpPr>
            <p:nvPr/>
          </p:nvSpPr>
          <p:spPr bwMode="auto">
            <a:xfrm>
              <a:off x="3663" y="3030"/>
              <a:ext cx="56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200" b="1" i="0" u="none" strike="noStrike" kern="0" cap="none" spc="0" normalizeH="0" baseline="0" noProof="0">
                  <a:ln>
                    <a:noFill/>
                  </a:ln>
                  <a:solidFill>
                    <a:srgbClr val="CC3300"/>
                  </a:solidFill>
                  <a:effectLst/>
                  <a:uLnTx/>
                  <a:uFillTx/>
                  <a:latin typeface="Comic Sans MS" panose="030F0702030302020204" pitchFamily="66" charset="0"/>
                  <a:ea typeface="黑体" panose="02010609060101010101" pitchFamily="49" charset="-122"/>
                </a:rPr>
                <a:t>探询</a:t>
              </a:r>
            </a:p>
          </p:txBody>
        </p:sp>
        <p:sp>
          <p:nvSpPr>
            <p:cNvPr id="94" name="Text Box 23"/>
            <p:cNvSpPr txBox="1">
              <a:spLocks noChangeArrowheads="1"/>
            </p:cNvSpPr>
            <p:nvPr/>
          </p:nvSpPr>
          <p:spPr bwMode="auto">
            <a:xfrm>
              <a:off x="4213" y="2858"/>
              <a:ext cx="2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900" b="1" i="0" u="none" strike="noStrike" kern="0" cap="none" spc="0" normalizeH="0" baseline="0" noProof="0">
                  <a:ln>
                    <a:noFill/>
                  </a:ln>
                  <a:solidFill>
                    <a:srgbClr val="000000"/>
                  </a:solidFill>
                  <a:effectLst/>
                  <a:uLnTx/>
                  <a:uFillTx/>
                  <a:latin typeface="Comic Sans MS" panose="030F0702030302020204" pitchFamily="66" charset="0"/>
                  <a:ea typeface="黑体" panose="02010609060101010101" pitchFamily="49" charset="-122"/>
                </a:rPr>
                <a:t>完成</a:t>
              </a:r>
            </a:p>
          </p:txBody>
        </p:sp>
        <p:sp>
          <p:nvSpPr>
            <p:cNvPr id="95" name="Text Box 24"/>
            <p:cNvSpPr txBox="1">
              <a:spLocks noChangeArrowheads="1"/>
            </p:cNvSpPr>
            <p:nvPr/>
          </p:nvSpPr>
          <p:spPr bwMode="auto">
            <a:xfrm>
              <a:off x="1195" y="3640"/>
              <a:ext cx="118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000" b="1" i="0" u="none" strike="noStrike" kern="0" cap="none" spc="0" normalizeH="0" baseline="0" noProof="0">
                  <a:ln>
                    <a:noFill/>
                  </a:ln>
                  <a:solidFill>
                    <a:srgbClr val="008000"/>
                  </a:solidFill>
                  <a:effectLst/>
                  <a:uLnTx/>
                  <a:uFillTx/>
                  <a:latin typeface="Comic Sans MS" panose="030F0702030302020204" pitchFamily="66" charset="0"/>
                  <a:ea typeface="宋体" panose="02010600030101010101" pitchFamily="2" charset="-122"/>
                </a:rPr>
                <a:t>“</a:t>
              </a:r>
              <a:r>
                <a:rPr kumimoji="1" lang="zh-CN" altLang="en-US" sz="2200" b="1" i="0" u="none" strike="noStrike" kern="0" cap="none" spc="0" normalizeH="0" baseline="0" noProof="0">
                  <a:ln>
                    <a:noFill/>
                  </a:ln>
                  <a:solidFill>
                    <a:srgbClr val="CC3300"/>
                  </a:solidFill>
                  <a:effectLst/>
                  <a:uLnTx/>
                  <a:uFillTx/>
                  <a:latin typeface="Comic Sans MS" panose="030F0702030302020204" pitchFamily="66" charset="0"/>
                  <a:ea typeface="黑体" panose="02010609060101010101" pitchFamily="49" charset="-122"/>
                </a:rPr>
                <a:t>踏步”现象</a:t>
              </a:r>
            </a:p>
          </p:txBody>
        </p:sp>
        <p:sp>
          <p:nvSpPr>
            <p:cNvPr id="96" name="Line 25"/>
            <p:cNvSpPr>
              <a:spLocks noChangeShapeType="1"/>
            </p:cNvSpPr>
            <p:nvPr/>
          </p:nvSpPr>
          <p:spPr bwMode="auto">
            <a:xfrm flipV="1">
              <a:off x="1991" y="3388"/>
              <a:ext cx="135" cy="24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Comic Sans MS" panose="030F0702030302020204" pitchFamily="66" charset="0"/>
                <a:ea typeface="+mn-ea"/>
              </a:endParaRPr>
            </a:p>
          </p:txBody>
        </p:sp>
        <p:sp>
          <p:nvSpPr>
            <p:cNvPr id="97" name="Line 26"/>
            <p:cNvSpPr>
              <a:spLocks noChangeShapeType="1"/>
            </p:cNvSpPr>
            <p:nvPr/>
          </p:nvSpPr>
          <p:spPr bwMode="auto">
            <a:xfrm flipV="1">
              <a:off x="2262" y="3380"/>
              <a:ext cx="1448" cy="4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Comic Sans MS" panose="030F0702030302020204" pitchFamily="66" charset="0"/>
                <a:ea typeface="+mn-ea"/>
              </a:endParaRPr>
            </a:p>
          </p:txBody>
        </p:sp>
        <p:sp>
          <p:nvSpPr>
            <p:cNvPr id="98" name="Text Box 27"/>
            <p:cNvSpPr txBox="1">
              <a:spLocks noChangeArrowheads="1"/>
            </p:cNvSpPr>
            <p:nvPr/>
          </p:nvSpPr>
          <p:spPr bwMode="auto">
            <a:xfrm>
              <a:off x="1957" y="1889"/>
              <a:ext cx="669"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900" b="1" i="0" u="none" strike="noStrike" kern="0" cap="none" spc="0" normalizeH="0" baseline="0" noProof="0">
                  <a:ln>
                    <a:noFill/>
                  </a:ln>
                  <a:solidFill>
                    <a:srgbClr val="000000"/>
                  </a:solidFill>
                  <a:effectLst/>
                  <a:uLnTx/>
                  <a:uFillTx/>
                  <a:latin typeface="Comic Sans MS" panose="030F0702030302020204" pitchFamily="66" charset="0"/>
                  <a:ea typeface="黑体" panose="02010609060101010101" pitchFamily="49" charset="-122"/>
                </a:rPr>
                <a:t>工作</a:t>
              </a:r>
            </a:p>
          </p:txBody>
        </p:sp>
        <p:sp>
          <p:nvSpPr>
            <p:cNvPr id="99" name="Text Box 28"/>
            <p:cNvSpPr txBox="1">
              <a:spLocks noChangeArrowheads="1"/>
            </p:cNvSpPr>
            <p:nvPr/>
          </p:nvSpPr>
          <p:spPr bwMode="auto">
            <a:xfrm>
              <a:off x="3678" y="1908"/>
              <a:ext cx="669"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1900" b="1" i="0" u="none" strike="noStrike" kern="0" cap="none" spc="0" normalizeH="0" baseline="0" noProof="0">
                  <a:ln>
                    <a:noFill/>
                  </a:ln>
                  <a:solidFill>
                    <a:srgbClr val="000000"/>
                  </a:solidFill>
                  <a:effectLst/>
                  <a:uLnTx/>
                  <a:uFillTx/>
                  <a:latin typeface="Comic Sans MS" panose="030F0702030302020204" pitchFamily="66" charset="0"/>
                  <a:ea typeface="黑体" panose="02010609060101010101" pitchFamily="49" charset="-122"/>
                </a:rPr>
                <a:t>工作</a:t>
              </a:r>
            </a:p>
          </p:txBody>
        </p:sp>
      </p:grpSp>
      <p:sp>
        <p:nvSpPr>
          <p:cNvPr id="100" name="Text Box 29"/>
          <p:cNvSpPr txBox="1">
            <a:spLocks noChangeArrowheads="1"/>
          </p:cNvSpPr>
          <p:nvPr/>
        </p:nvSpPr>
        <p:spPr bwMode="auto">
          <a:xfrm>
            <a:off x="6050336" y="999421"/>
            <a:ext cx="285382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spcBef>
                <a:spcPct val="50000"/>
              </a:spcBef>
            </a:pPr>
            <a:r>
              <a:rPr lang="zh-CN" altLang="en-US" sz="2000" b="1" dirty="0">
                <a:solidFill>
                  <a:srgbClr val="D1390F"/>
                </a:solidFill>
                <a:latin typeface="Comic Sans MS" panose="030F0702030302020204" pitchFamily="66" charset="0"/>
                <a:ea typeface="微软雅黑" panose="020B0503020204020204" pitchFamily="34" charset="-122"/>
              </a:rPr>
              <a:t>“探询”期间，可一直不断查询（</a:t>
            </a:r>
            <a:r>
              <a:rPr lang="zh-CN" altLang="en-US" sz="2000" b="1" dirty="0">
                <a:solidFill>
                  <a:srgbClr val="FC0128"/>
                </a:solidFill>
                <a:latin typeface="Comic Sans MS" panose="030F0702030302020204" pitchFamily="66" charset="0"/>
                <a:ea typeface="微软雅黑" panose="020B0503020204020204" pitchFamily="34" charset="-122"/>
              </a:rPr>
              <a:t>独占查询</a:t>
            </a:r>
            <a:r>
              <a:rPr lang="zh-CN" altLang="en-US" sz="2000" b="1" dirty="0">
                <a:solidFill>
                  <a:srgbClr val="D1390F"/>
                </a:solidFill>
                <a:latin typeface="Comic Sans MS" panose="030F0702030302020204" pitchFamily="66" charset="0"/>
                <a:ea typeface="微软雅黑" panose="020B0503020204020204" pitchFamily="34" charset="-122"/>
              </a:rPr>
              <a:t>），也可</a:t>
            </a:r>
            <a:r>
              <a:rPr lang="zh-CN" altLang="en-US" sz="2000" b="1" dirty="0">
                <a:solidFill>
                  <a:srgbClr val="FC0128"/>
                </a:solidFill>
                <a:latin typeface="Comic Sans MS" panose="030F0702030302020204" pitchFamily="66" charset="0"/>
                <a:ea typeface="微软雅黑" panose="020B0503020204020204" pitchFamily="34" charset="-122"/>
              </a:rPr>
              <a:t>定时查询</a:t>
            </a:r>
            <a:r>
              <a:rPr lang="zh-CN" altLang="en-US" sz="2000" b="1" dirty="0">
                <a:solidFill>
                  <a:srgbClr val="D1390F"/>
                </a:solidFill>
                <a:latin typeface="Comic Sans MS" panose="030F0702030302020204" pitchFamily="66" charset="0"/>
                <a:ea typeface="微软雅黑" panose="020B0503020204020204" pitchFamily="34" charset="-122"/>
              </a:rPr>
              <a:t>（需保证数据不丢失！）。</a:t>
            </a:r>
          </a:p>
        </p:txBody>
      </p:sp>
      <p:sp>
        <p:nvSpPr>
          <p:cNvPr id="101" name="Text Box 30"/>
          <p:cNvSpPr txBox="1">
            <a:spLocks noChangeArrowheads="1"/>
          </p:cNvSpPr>
          <p:nvPr/>
        </p:nvSpPr>
        <p:spPr bwMode="auto">
          <a:xfrm>
            <a:off x="4598988" y="3333006"/>
            <a:ext cx="36433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spcBef>
                <a:spcPct val="50000"/>
              </a:spcBef>
            </a:pPr>
            <a:r>
              <a:rPr lang="zh-CN" altLang="en-US" sz="2000" b="1" dirty="0">
                <a:solidFill>
                  <a:srgbClr val="FC0128"/>
                </a:solidFill>
                <a:latin typeface="Comic Sans MS" panose="030F0702030302020204" pitchFamily="66" charset="0"/>
                <a:ea typeface="微软雅黑" panose="020B0503020204020204" pitchFamily="34" charset="-122"/>
              </a:rPr>
              <a:t>此时，</a:t>
            </a:r>
            <a:r>
              <a:rPr lang="en-US" altLang="zh-CN" sz="2000" b="1" dirty="0">
                <a:solidFill>
                  <a:srgbClr val="FC0128"/>
                </a:solidFill>
                <a:latin typeface="Comic Sans MS" panose="030F0702030302020204" pitchFamily="66" charset="0"/>
                <a:ea typeface="微软雅黑" panose="020B0503020204020204" pitchFamily="34" charset="-122"/>
              </a:rPr>
              <a:t>CPU</a:t>
            </a:r>
            <a:r>
              <a:rPr lang="zh-CN" altLang="en-US" sz="2000" b="1" dirty="0">
                <a:solidFill>
                  <a:srgbClr val="FC0128"/>
                </a:solidFill>
                <a:latin typeface="Comic Sans MS" panose="030F0702030302020204" pitchFamily="66" charset="0"/>
                <a:ea typeface="微软雅黑" panose="020B0503020204020204" pitchFamily="34" charset="-122"/>
              </a:rPr>
              <a:t>处于停止状态吗？</a:t>
            </a:r>
          </a:p>
        </p:txBody>
      </p:sp>
      <p:sp>
        <p:nvSpPr>
          <p:cNvPr id="102" name="Text Box 31"/>
          <p:cNvSpPr txBox="1">
            <a:spLocks noChangeArrowheads="1"/>
          </p:cNvSpPr>
          <p:nvPr/>
        </p:nvSpPr>
        <p:spPr bwMode="auto">
          <a:xfrm>
            <a:off x="4164013" y="3737818"/>
            <a:ext cx="46418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r>
              <a:rPr lang="zh-CN" altLang="en-US" sz="2000" b="1" dirty="0">
                <a:solidFill>
                  <a:srgbClr val="063DE8"/>
                </a:solidFill>
                <a:latin typeface="Comic Sans MS" panose="030F0702030302020204" pitchFamily="66" charset="0"/>
                <a:ea typeface="微软雅黑" panose="020B0503020204020204" pitchFamily="34" charset="-122"/>
              </a:rPr>
              <a:t>不是！只是不断执行 “ </a:t>
            </a:r>
            <a:r>
              <a:rPr lang="en-US" altLang="zh-CN" sz="2000" b="1" dirty="0">
                <a:solidFill>
                  <a:srgbClr val="063DE8"/>
                </a:solidFill>
                <a:latin typeface="Comic Sans MS" panose="030F0702030302020204" pitchFamily="66" charset="0"/>
                <a:ea typeface="微软雅黑" panose="020B0503020204020204" pitchFamily="34" charset="-122"/>
              </a:rPr>
              <a:t>IN-TEST-JE” 3</a:t>
            </a:r>
            <a:r>
              <a:rPr lang="zh-CN" altLang="en-US" sz="2000" b="1" dirty="0">
                <a:solidFill>
                  <a:srgbClr val="063DE8"/>
                </a:solidFill>
                <a:latin typeface="Comic Sans MS" panose="030F0702030302020204" pitchFamily="66" charset="0"/>
                <a:ea typeface="微软雅黑" panose="020B0503020204020204" pitchFamily="34" charset="-122"/>
              </a:rPr>
              <a:t>条指令，称为“</a:t>
            </a:r>
            <a:r>
              <a:rPr lang="zh-CN" altLang="en-US" sz="2000" b="1" dirty="0">
                <a:solidFill>
                  <a:srgbClr val="063DE8"/>
                </a:solidFill>
                <a:latin typeface="Comic Sans MS" panose="030F0702030302020204" pitchFamily="66" charset="0"/>
                <a:ea typeface="微软雅黑" panose="020B0503020204020204" pitchFamily="34" charset="-122"/>
                <a:hlinkClick r:id="" action="ppaction://hlinkshowjump?jump=previousslide"/>
              </a:rPr>
              <a:t>忙等待</a:t>
            </a:r>
            <a:r>
              <a:rPr lang="zh-CN" altLang="en-US" sz="2000" b="1" dirty="0">
                <a:solidFill>
                  <a:srgbClr val="063DE8"/>
                </a:solidFill>
                <a:latin typeface="Comic Sans MS" panose="030F0702030302020204" pitchFamily="66" charset="0"/>
                <a:ea typeface="微软雅黑" panose="020B0503020204020204" pitchFamily="34" charset="-122"/>
              </a:rPr>
              <a:t>”！</a:t>
            </a:r>
          </a:p>
        </p:txBody>
      </p:sp>
      <p:sp>
        <p:nvSpPr>
          <p:cNvPr id="103" name="Text Box 32"/>
          <p:cNvSpPr txBox="1">
            <a:spLocks noChangeArrowheads="1"/>
          </p:cNvSpPr>
          <p:nvPr/>
        </p:nvSpPr>
        <p:spPr bwMode="auto">
          <a:xfrm>
            <a:off x="695325" y="872381"/>
            <a:ext cx="384968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kumimoji="1" lang="en-US" altLang="zh-CN" sz="2200" b="1">
                <a:solidFill>
                  <a:srgbClr val="FC0128"/>
                </a:solidFill>
                <a:latin typeface="Comic Sans MS" panose="030F0702030302020204" pitchFamily="66" charset="0"/>
                <a:ea typeface="微软雅黑" panose="020B0503020204020204" pitchFamily="34" charset="-122"/>
              </a:rPr>
              <a:t>sys_write</a:t>
            </a:r>
            <a:r>
              <a:rPr kumimoji="1" lang="zh-CN" altLang="en-US" sz="2200" b="1">
                <a:solidFill>
                  <a:srgbClr val="FC0128"/>
                </a:solidFill>
                <a:latin typeface="Comic Sans MS" panose="030F0702030302020204" pitchFamily="66" charset="0"/>
                <a:ea typeface="微软雅黑" panose="020B0503020204020204" pitchFamily="34" charset="-122"/>
              </a:rPr>
              <a:t>系统调用服务例程</a:t>
            </a:r>
          </a:p>
        </p:txBody>
      </p:sp>
    </p:spTree>
    <p:extLst>
      <p:ext uri="{BB962C8B-B14F-4D97-AF65-F5344CB8AC3E}">
        <p14:creationId xmlns:p14="http://schemas.microsoft.com/office/powerpoint/2010/main" val="260633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blinds(horizontal)">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
                                            <p:txEl>
                                              <p:pRg st="1" end="1"/>
                                            </p:txEl>
                                          </p:spTgt>
                                        </p:tgtEl>
                                        <p:attrNameLst>
                                          <p:attrName>style.visibility</p:attrName>
                                        </p:attrNameLst>
                                      </p:cBhvr>
                                      <p:to>
                                        <p:strVal val="visible"/>
                                      </p:to>
                                    </p:set>
                                    <p:animEffect transition="in" filter="blinds(horizontal)">
                                      <p:cBhvr>
                                        <p:cTn id="12" dur="500"/>
                                        <p:tgtEl>
                                          <p:spTgt spid="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
                                            <p:txEl>
                                              <p:pRg st="2" end="2"/>
                                            </p:txEl>
                                          </p:spTgt>
                                        </p:tgtEl>
                                        <p:attrNameLst>
                                          <p:attrName>style.visibility</p:attrName>
                                        </p:attrNameLst>
                                      </p:cBhvr>
                                      <p:to>
                                        <p:strVal val="visible"/>
                                      </p:to>
                                    </p:set>
                                    <p:animEffect transition="in" filter="blinds(horizontal)">
                                      <p:cBhvr>
                                        <p:cTn id="17" dur="500"/>
                                        <p:tgtEl>
                                          <p:spTgt spid="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
                                            <p:txEl>
                                              <p:pRg st="3" end="3"/>
                                            </p:txEl>
                                          </p:spTgt>
                                        </p:tgtEl>
                                        <p:attrNameLst>
                                          <p:attrName>style.visibility</p:attrName>
                                        </p:attrNameLst>
                                      </p:cBhvr>
                                      <p:to>
                                        <p:strVal val="visible"/>
                                      </p:to>
                                    </p:set>
                                    <p:animEffect transition="in" filter="blinds(horizontal)">
                                      <p:cBhvr>
                                        <p:cTn id="22" dur="500"/>
                                        <p:tgtEl>
                                          <p:spTgt spid="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
                                            <p:txEl>
                                              <p:pRg st="4" end="4"/>
                                            </p:txEl>
                                          </p:spTgt>
                                        </p:tgtEl>
                                        <p:attrNameLst>
                                          <p:attrName>style.visibility</p:attrName>
                                        </p:attrNameLst>
                                      </p:cBhvr>
                                      <p:to>
                                        <p:strVal val="visible"/>
                                      </p:to>
                                    </p:set>
                                    <p:animEffect transition="in" filter="blinds(horizontal)">
                                      <p:cBhvr>
                                        <p:cTn id="27" dur="500"/>
                                        <p:tgtEl>
                                          <p:spTgt spid="7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1">
                                            <p:txEl>
                                              <p:pRg st="0" end="0"/>
                                            </p:txEl>
                                          </p:spTgt>
                                        </p:tgtEl>
                                        <p:attrNameLst>
                                          <p:attrName>style.visibility</p:attrName>
                                        </p:attrNameLst>
                                      </p:cBhvr>
                                      <p:to>
                                        <p:strVal val="visible"/>
                                      </p:to>
                                    </p:set>
                                    <p:animEffect transition="in" filter="blinds(horizontal)">
                                      <p:cBhvr>
                                        <p:cTn id="32" dur="500"/>
                                        <p:tgtEl>
                                          <p:spTgt spid="10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2">
                                            <p:txEl>
                                              <p:pRg st="0" end="0"/>
                                            </p:txEl>
                                          </p:spTgt>
                                        </p:tgtEl>
                                        <p:attrNameLst>
                                          <p:attrName>style.visibility</p:attrName>
                                        </p:attrNameLst>
                                      </p:cBhvr>
                                      <p:to>
                                        <p:strVal val="visible"/>
                                      </p:to>
                                    </p:set>
                                    <p:animEffect transition="in" filter="blinds(horizontal)">
                                      <p:cBhvr>
                                        <p:cTn id="37" dur="500"/>
                                        <p:tgtEl>
                                          <p:spTgt spid="1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r>
              <a:rPr lang="en-US" altLang="zh-CN" dirty="0"/>
              <a:t>5</a:t>
            </a:r>
            <a:r>
              <a:rPr lang="zh-CN" altLang="en-US" dirty="0"/>
              <a:t>   </a:t>
            </a:r>
          </a:p>
        </p:txBody>
      </p:sp>
      <p:sp>
        <p:nvSpPr>
          <p:cNvPr id="4099" name="内容占位符 2"/>
          <p:cNvSpPr>
            <a:spLocks noGrp="1"/>
          </p:cNvSpPr>
          <p:nvPr>
            <p:ph idx="1"/>
          </p:nvPr>
        </p:nvSpPr>
        <p:spPr/>
        <p:txBody>
          <a:bodyPr/>
          <a:lstStyle/>
          <a:p>
            <a:pPr marL="0" indent="0">
              <a:buNone/>
            </a:pPr>
            <a:r>
              <a:rPr lang="zh-CN" altLang="en-US" dirty="0"/>
              <a:t>第</a:t>
            </a:r>
            <a:r>
              <a:rPr lang="en-US" altLang="zh-CN" dirty="0"/>
              <a:t>8</a:t>
            </a:r>
            <a:r>
              <a:rPr lang="zh-CN" altLang="en-US" dirty="0"/>
              <a:t>章课后习题：</a:t>
            </a:r>
            <a:endParaRPr lang="en-US" altLang="zh-CN" dirty="0"/>
          </a:p>
          <a:p>
            <a:pPr marL="0" indent="0">
              <a:buNone/>
            </a:pPr>
            <a:r>
              <a:rPr lang="en-US" altLang="zh-CN" dirty="0"/>
              <a:t>13</a:t>
            </a:r>
            <a:r>
              <a:rPr lang="zh-CN" altLang="en-US" dirty="0"/>
              <a:t>、</a:t>
            </a:r>
            <a:r>
              <a:rPr lang="en-US" altLang="zh-CN" dirty="0"/>
              <a:t>16</a:t>
            </a:r>
            <a:endParaRPr lang="en-US" altLang="zh-CN" dirty="0">
              <a:solidFill>
                <a:srgbClr val="FF0000"/>
              </a:solidFill>
            </a:endParaRPr>
          </a:p>
          <a:p>
            <a:pPr marL="0" indent="0">
              <a:buNone/>
            </a:pPr>
            <a:endParaRPr lang="en-US" altLang="zh-CN" dirty="0"/>
          </a:p>
        </p:txBody>
      </p:sp>
      <p:sp>
        <p:nvSpPr>
          <p:cNvPr id="5" name="页脚占位符 4"/>
          <p:cNvSpPr>
            <a:spLocks noGrp="1"/>
          </p:cNvSpPr>
          <p:nvPr>
            <p:ph type="ftr" sz="quarter" idx="11"/>
          </p:nvPr>
        </p:nvSpPr>
        <p:spPr/>
        <p:txBody>
          <a:bodyPr/>
          <a:lstStyle/>
          <a:p>
            <a:r>
              <a:rPr lang="zh-CN" altLang="en-US" dirty="0"/>
              <a:t>计算机与通信工程学院</a:t>
            </a:r>
            <a:r>
              <a:rPr lang="en-US" altLang="zh-CN" dirty="0"/>
              <a:t>—</a:t>
            </a:r>
            <a:r>
              <a:rPr lang="zh-CN" altLang="en-US" dirty="0"/>
              <a:t>计算机组成原理</a:t>
            </a:r>
          </a:p>
        </p:txBody>
      </p:sp>
      <p:sp>
        <p:nvSpPr>
          <p:cNvPr id="6" name="灯片编号占位符 5"/>
          <p:cNvSpPr>
            <a:spLocks noGrp="1"/>
          </p:cNvSpPr>
          <p:nvPr>
            <p:ph type="sldNum" sz="quarter" idx="12"/>
          </p:nvPr>
        </p:nvSpPr>
        <p:spPr/>
        <p:txBody>
          <a:bodyPr/>
          <a:lstStyle/>
          <a:p>
            <a:fld id="{9096A2B2-0481-42F5-B7CC-47EEF504A14A}" type="slidenum">
              <a:rPr lang="zh-CN" altLang="en-US" smtClean="0"/>
              <a:pPr/>
              <a:t>6</a:t>
            </a:fld>
            <a:endParaRPr lang="zh-CN" altLang="en-US"/>
          </a:p>
        </p:txBody>
      </p:sp>
      <p:sp>
        <p:nvSpPr>
          <p:cNvPr id="4" name="日期占位符 3"/>
          <p:cNvSpPr>
            <a:spLocks noGrp="1"/>
          </p:cNvSpPr>
          <p:nvPr>
            <p:ph type="dt" sz="quarter" idx="10"/>
          </p:nvPr>
        </p:nvSpPr>
        <p:spPr/>
        <p:txBody>
          <a:bodyPr/>
          <a:lstStyle/>
          <a:p>
            <a:fld id="{E1DE5919-6F87-499E-ABEF-6636EFFDBF2E}" type="datetime1">
              <a:rPr lang="zh-CN" altLang="en-US" smtClean="0"/>
              <a:t>2020/12/15</a:t>
            </a:fld>
            <a:endParaRPr lang="zh-CN" altLang="en-US" dirty="0"/>
          </a:p>
        </p:txBody>
      </p:sp>
    </p:spTree>
    <p:extLst>
      <p:ext uri="{BB962C8B-B14F-4D97-AF65-F5344CB8AC3E}">
        <p14:creationId xmlns:p14="http://schemas.microsoft.com/office/powerpoint/2010/main" val="35547420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 I/O</a:t>
            </a:r>
            <a:r>
              <a:rPr lang="zh-CN" altLang="en-US" dirty="0"/>
              <a:t>数据传送控制方式</a:t>
            </a:r>
          </a:p>
        </p:txBody>
      </p:sp>
      <p:sp>
        <p:nvSpPr>
          <p:cNvPr id="3" name="内容占位符 2"/>
          <p:cNvSpPr>
            <a:spLocks noGrp="1"/>
          </p:cNvSpPr>
          <p:nvPr>
            <p:ph idx="1"/>
          </p:nvPr>
        </p:nvSpPr>
        <p:spPr/>
        <p:txBody>
          <a:bodyPr/>
          <a:lstStyle/>
          <a:p>
            <a:pPr marL="0" indent="0">
              <a:buNone/>
            </a:pPr>
            <a:r>
              <a:rPr lang="en-US" altLang="zh-CN" dirty="0"/>
              <a:t>8.6.2 </a:t>
            </a:r>
            <a:r>
              <a:rPr lang="zh-CN" altLang="en-US" dirty="0"/>
              <a:t>程序中断</a:t>
            </a:r>
            <a:r>
              <a:rPr lang="en-US" altLang="zh-CN" dirty="0"/>
              <a:t>I/O</a:t>
            </a:r>
            <a:r>
              <a:rPr lang="zh-CN" altLang="en-US" dirty="0"/>
              <a:t>方式</a:t>
            </a:r>
          </a:p>
        </p:txBody>
      </p:sp>
      <p:sp>
        <p:nvSpPr>
          <p:cNvPr id="4" name="页脚占位符 3"/>
          <p:cNvSpPr>
            <a:spLocks noGrp="1"/>
          </p:cNvSpPr>
          <p:nvPr>
            <p:ph type="ftr" sz="quarter" idx="11"/>
          </p:nvPr>
        </p:nvSpPr>
        <p:spPr>
          <a:xfrm>
            <a:off x="3059832" y="6439913"/>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a:xfrm>
            <a:off x="6804248" y="6448250"/>
            <a:ext cx="2133600" cy="365125"/>
          </a:xfrm>
        </p:spPr>
        <p:txBody>
          <a:bodyPr/>
          <a:lstStyle/>
          <a:p>
            <a:pPr>
              <a:defRPr/>
            </a:pPr>
            <a:fld id="{6D0FCEAD-6C29-4FB2-BFB9-871596BF04D3}" type="slidenum">
              <a:rPr lang="zh-CN" altLang="en-US" smtClean="0"/>
              <a:pPr>
                <a:defRPr/>
              </a:pPr>
              <a:t>60</a:t>
            </a:fld>
            <a:endParaRPr lang="zh-CN" altLang="en-US" dirty="0"/>
          </a:p>
        </p:txBody>
      </p:sp>
      <p:sp>
        <p:nvSpPr>
          <p:cNvPr id="6" name="日期占位符 5"/>
          <p:cNvSpPr>
            <a:spLocks noGrp="1"/>
          </p:cNvSpPr>
          <p:nvPr>
            <p:ph type="dt" sz="half" idx="10"/>
          </p:nvPr>
        </p:nvSpPr>
        <p:spPr>
          <a:xfrm>
            <a:off x="179512" y="6448251"/>
            <a:ext cx="2133600" cy="365125"/>
          </a:xfrm>
        </p:spPr>
        <p:txBody>
          <a:bodyPr/>
          <a:lstStyle/>
          <a:p>
            <a:pPr>
              <a:defRPr/>
            </a:pPr>
            <a:fld id="{D7E40264-FE0B-4371-BB93-C09CE9F4480C}" type="datetime1">
              <a:rPr lang="zh-CN" altLang="en-US" smtClean="0"/>
              <a:pPr>
                <a:defRPr/>
              </a:pPr>
              <a:t>2020/12/15</a:t>
            </a:fld>
            <a:endParaRPr lang="zh-CN" altLang="en-US" dirty="0"/>
          </a:p>
        </p:txBody>
      </p:sp>
      <p:sp>
        <p:nvSpPr>
          <p:cNvPr id="7" name="矩形 6"/>
          <p:cNvSpPr/>
          <p:nvPr/>
        </p:nvSpPr>
        <p:spPr>
          <a:xfrm>
            <a:off x="3534303" y="734178"/>
            <a:ext cx="2945331"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1. </a:t>
            </a:r>
            <a:r>
              <a:rPr lang="zh-CN" altLang="en-US" sz="2200" b="1" dirty="0">
                <a:solidFill>
                  <a:srgbClr val="063DE8"/>
                </a:solidFill>
                <a:latin typeface="微软雅黑" panose="020B0503020204020204" pitchFamily="34" charset="-122"/>
                <a:ea typeface="微软雅黑" panose="020B0503020204020204" pitchFamily="34" charset="-122"/>
              </a:rPr>
              <a:t>中断的概念</a:t>
            </a:r>
          </a:p>
        </p:txBody>
      </p:sp>
      <p:sp>
        <p:nvSpPr>
          <p:cNvPr id="8" name="Line 50"/>
          <p:cNvSpPr>
            <a:spLocks noChangeShapeType="1"/>
          </p:cNvSpPr>
          <p:nvPr/>
        </p:nvSpPr>
        <p:spPr bwMode="auto">
          <a:xfrm>
            <a:off x="1834356" y="5407049"/>
            <a:ext cx="1714500" cy="14288"/>
          </a:xfrm>
          <a:prstGeom prst="line">
            <a:avLst/>
          </a:prstGeom>
          <a:noFill/>
          <a:ln w="508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 name="Text Box 32"/>
          <p:cNvSpPr txBox="1">
            <a:spLocks noChangeArrowheads="1"/>
          </p:cNvSpPr>
          <p:nvPr/>
        </p:nvSpPr>
        <p:spPr bwMode="auto">
          <a:xfrm>
            <a:off x="3263106" y="5386412"/>
            <a:ext cx="523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响应</a:t>
            </a:r>
          </a:p>
        </p:txBody>
      </p:sp>
      <p:sp>
        <p:nvSpPr>
          <p:cNvPr id="10" name="Rectangle 3"/>
          <p:cNvSpPr>
            <a:spLocks noGrp="1" noChangeArrowheads="1"/>
          </p:cNvSpPr>
          <p:nvPr/>
        </p:nvSpPr>
        <p:spPr bwMode="auto">
          <a:xfrm>
            <a:off x="137318" y="1166068"/>
            <a:ext cx="9006682" cy="212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342900" algn="just">
              <a:lnSpc>
                <a:spcPts val="2700"/>
              </a:lnSpc>
              <a:spcBef>
                <a:spcPts val="0"/>
              </a:spcBef>
              <a:buNone/>
              <a:defRPr/>
            </a:pPr>
            <a:r>
              <a:rPr lang="en-US" altLang="zh-CN" sz="2000" dirty="0">
                <a:solidFill>
                  <a:srgbClr val="0000FF"/>
                </a:solidFill>
                <a:latin typeface="Comic Sans MS" panose="030F0702030302020204" pitchFamily="66" charset="0"/>
                <a:ea typeface="微软雅黑" panose="020B0503020204020204" pitchFamily="34" charset="-122"/>
                <a:cs typeface="Arial" panose="020B0604020202020204" pitchFamily="34" charset="0"/>
              </a:rPr>
              <a:t>CPU</a:t>
            </a:r>
            <a:r>
              <a:rPr lang="zh-CN" altLang="en-US" sz="2000" dirty="0">
                <a:solidFill>
                  <a:srgbClr val="0000FF"/>
                </a:solidFill>
                <a:latin typeface="Comic Sans MS" panose="030F0702030302020204" pitchFamily="66" charset="0"/>
                <a:ea typeface="微软雅黑" panose="020B0503020204020204" pitchFamily="34" charset="-122"/>
                <a:cs typeface="Arial" panose="020B0604020202020204" pitchFamily="34" charset="0"/>
              </a:rPr>
              <a:t>启动外设后，就转到另外一个程序执行，此时，外设和</a:t>
            </a:r>
            <a:r>
              <a:rPr lang="en-US" altLang="zh-CN" sz="2000" dirty="0">
                <a:solidFill>
                  <a:srgbClr val="0000FF"/>
                </a:solidFill>
                <a:latin typeface="Comic Sans MS" panose="030F0702030302020204" pitchFamily="66" charset="0"/>
                <a:ea typeface="微软雅黑" panose="020B0503020204020204" pitchFamily="34" charset="-122"/>
                <a:cs typeface="Arial" panose="020B0604020202020204" pitchFamily="34" charset="0"/>
              </a:rPr>
              <a:t>CPU</a:t>
            </a:r>
            <a:r>
              <a:rPr lang="zh-CN" altLang="en-US" sz="2000" dirty="0">
                <a:solidFill>
                  <a:srgbClr val="0000FF"/>
                </a:solidFill>
                <a:latin typeface="Comic Sans MS" panose="030F0702030302020204" pitchFamily="66" charset="0"/>
                <a:ea typeface="微软雅黑" panose="020B0503020204020204" pitchFamily="34" charset="-122"/>
                <a:cs typeface="Arial" panose="020B0604020202020204" pitchFamily="34" charset="0"/>
              </a:rPr>
              <a:t>并行工作。一旦外设完成任务，便发</a:t>
            </a:r>
            <a:r>
              <a:rPr lang="zh-CN" altLang="en-US"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中断请求</a:t>
            </a:r>
            <a:r>
              <a:rPr lang="zh-CN" altLang="en-US" sz="2000" dirty="0">
                <a:solidFill>
                  <a:srgbClr val="0000FF"/>
                </a:solidFill>
                <a:latin typeface="Comic Sans MS" panose="030F0702030302020204" pitchFamily="66" charset="0"/>
                <a:ea typeface="微软雅黑" panose="020B0503020204020204" pitchFamily="34" charset="-122"/>
                <a:cs typeface="Arial" panose="020B0604020202020204" pitchFamily="34" charset="0"/>
              </a:rPr>
              <a:t>给</a:t>
            </a:r>
            <a:r>
              <a:rPr lang="en-US" altLang="zh-CN" sz="2000" dirty="0">
                <a:solidFill>
                  <a:srgbClr val="0000FF"/>
                </a:solidFill>
                <a:latin typeface="Comic Sans MS" panose="030F0702030302020204" pitchFamily="66" charset="0"/>
                <a:ea typeface="微软雅黑" panose="020B0503020204020204" pitchFamily="34" charset="-122"/>
                <a:cs typeface="Arial" panose="020B0604020202020204" pitchFamily="34" charset="0"/>
              </a:rPr>
              <a:t>CPU</a:t>
            </a:r>
            <a:r>
              <a:rPr lang="zh-CN" altLang="en-US" sz="2000" dirty="0">
                <a:solidFill>
                  <a:srgbClr val="0000FF"/>
                </a:solidFill>
                <a:latin typeface="Comic Sans MS" panose="030F0702030302020204" pitchFamily="66" charset="0"/>
                <a:ea typeface="微软雅黑" panose="020B0503020204020204" pitchFamily="34" charset="-122"/>
                <a:cs typeface="Arial" panose="020B0604020202020204" pitchFamily="34" charset="0"/>
              </a:rPr>
              <a:t>，告知</a:t>
            </a:r>
            <a:r>
              <a:rPr lang="en-US" altLang="zh-CN" sz="2000" dirty="0">
                <a:solidFill>
                  <a:srgbClr val="0000FF"/>
                </a:solidFill>
                <a:latin typeface="Comic Sans MS" panose="030F0702030302020204" pitchFamily="66" charset="0"/>
                <a:ea typeface="微软雅黑" panose="020B0503020204020204" pitchFamily="34" charset="-122"/>
                <a:cs typeface="Arial" panose="020B0604020202020204" pitchFamily="34" charset="0"/>
              </a:rPr>
              <a:t>CPU</a:t>
            </a:r>
            <a:r>
              <a:rPr lang="zh-CN" altLang="en-US" sz="2000" dirty="0">
                <a:solidFill>
                  <a:srgbClr val="0000FF"/>
                </a:solidFill>
                <a:latin typeface="Comic Sans MS" panose="030F0702030302020204" pitchFamily="66" charset="0"/>
                <a:ea typeface="微软雅黑" panose="020B0503020204020204" pitchFamily="34" charset="-122"/>
                <a:cs typeface="Arial" panose="020B0604020202020204" pitchFamily="34" charset="0"/>
              </a:rPr>
              <a:t>上次任务已经完成。此时，</a:t>
            </a:r>
            <a:r>
              <a:rPr lang="en-US" altLang="zh-CN" sz="2000" dirty="0">
                <a:solidFill>
                  <a:srgbClr val="0000FF"/>
                </a:solidFill>
                <a:latin typeface="Comic Sans MS" panose="030F0702030302020204" pitchFamily="66" charset="0"/>
                <a:ea typeface="微软雅黑" panose="020B0503020204020204" pitchFamily="34" charset="-122"/>
                <a:cs typeface="Arial" panose="020B0604020202020204" pitchFamily="34" charset="0"/>
              </a:rPr>
              <a:t>CPU</a:t>
            </a:r>
            <a:r>
              <a:rPr lang="zh-CN" altLang="en-US" sz="2000" dirty="0">
                <a:solidFill>
                  <a:srgbClr val="0000FF"/>
                </a:solidFill>
                <a:latin typeface="Comic Sans MS" panose="030F0702030302020204" pitchFamily="66" charset="0"/>
                <a:ea typeface="微软雅黑" panose="020B0503020204020204" pitchFamily="34" charset="-122"/>
                <a:cs typeface="Arial" panose="020B0604020202020204" pitchFamily="34" charset="0"/>
              </a:rPr>
              <a:t>暂停正在执行的程序，转到一个</a:t>
            </a:r>
            <a:r>
              <a:rPr lang="zh-CN" altLang="en-US"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中断服务程序</a:t>
            </a:r>
            <a:r>
              <a:rPr lang="zh-CN" altLang="en-US" sz="2000" dirty="0">
                <a:solidFill>
                  <a:srgbClr val="0000FF"/>
                </a:solidFill>
                <a:latin typeface="Comic Sans MS" panose="030F0702030302020204" pitchFamily="66" charset="0"/>
                <a:ea typeface="微软雅黑" panose="020B0503020204020204" pitchFamily="34" charset="-122"/>
                <a:cs typeface="Arial" panose="020B0604020202020204" pitchFamily="34" charset="0"/>
              </a:rPr>
              <a:t>进行中断处理，在中断处理过程中，进行外设下一步的准备工作（如：传送下一个要打印的数据；取走键盘数据或采样数据，为下次输入腾空数据缓冲寄存器；等等），最后启动外设，并回到原程序继续执行。此时，</a:t>
            </a:r>
            <a:r>
              <a:rPr lang="en-US" altLang="zh-CN" sz="2000" dirty="0">
                <a:solidFill>
                  <a:srgbClr val="0000FF"/>
                </a:solidFill>
                <a:latin typeface="Comic Sans MS" panose="030F0702030302020204" pitchFamily="66" charset="0"/>
                <a:ea typeface="微软雅黑" panose="020B0503020204020204" pitchFamily="34" charset="-122"/>
                <a:cs typeface="Arial" panose="020B0604020202020204" pitchFamily="34" charset="0"/>
              </a:rPr>
              <a:t>CPU</a:t>
            </a:r>
            <a:r>
              <a:rPr lang="zh-CN" altLang="en-US" sz="2000" dirty="0">
                <a:solidFill>
                  <a:srgbClr val="0000FF"/>
                </a:solidFill>
                <a:latin typeface="Comic Sans MS" panose="030F0702030302020204" pitchFamily="66" charset="0"/>
                <a:ea typeface="微软雅黑" panose="020B0503020204020204" pitchFamily="34" charset="-122"/>
                <a:cs typeface="Arial" panose="020B0604020202020204" pitchFamily="34" charset="0"/>
              </a:rPr>
              <a:t>和外设又能并行工作。</a:t>
            </a:r>
            <a:endParaRPr kumimoji="0" lang="zh-CN" altLang="en-US" sz="2000" b="1" i="0" u="none" strike="noStrike" kern="1200" cap="none" spc="0" normalizeH="0" baseline="0" noProof="0" dirty="0">
              <a:ln>
                <a:noFill/>
              </a:ln>
              <a:solidFill>
                <a:srgbClr val="0000FF"/>
              </a:solidFill>
              <a:effectLst/>
              <a:uLnTx/>
              <a:uFillTx/>
              <a:latin typeface="Comic Sans MS" panose="030F0702030302020204" pitchFamily="66" charset="0"/>
              <a:ea typeface="微软雅黑" panose="020B0503020204020204" pitchFamily="34" charset="-122"/>
            </a:endParaRPr>
          </a:p>
        </p:txBody>
      </p:sp>
      <p:sp>
        <p:nvSpPr>
          <p:cNvPr id="11" name="Line 4"/>
          <p:cNvSpPr>
            <a:spLocks noChangeShapeType="1"/>
          </p:cNvSpPr>
          <p:nvPr/>
        </p:nvSpPr>
        <p:spPr bwMode="auto">
          <a:xfrm flipV="1">
            <a:off x="926306" y="5399112"/>
            <a:ext cx="917575" cy="1587"/>
          </a:xfrm>
          <a:prstGeom prst="line">
            <a:avLst/>
          </a:prstGeom>
          <a:noFill/>
          <a:ln w="57150">
            <a:solidFill>
              <a:srgbClr val="FC012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 name="Line 5"/>
          <p:cNvSpPr>
            <a:spLocks noChangeShapeType="1"/>
          </p:cNvSpPr>
          <p:nvPr/>
        </p:nvSpPr>
        <p:spPr bwMode="auto">
          <a:xfrm>
            <a:off x="1839118" y="4430737"/>
            <a:ext cx="0" cy="995362"/>
          </a:xfrm>
          <a:prstGeom prst="line">
            <a:avLst/>
          </a:prstGeom>
          <a:noFill/>
          <a:ln w="38100">
            <a:solidFill>
              <a:srgbClr val="000000"/>
            </a:solidFill>
            <a:prstDash val="sysDot"/>
            <a:round/>
            <a:headEnd type="triangle"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3" name="Text Box 6"/>
          <p:cNvSpPr txBox="1">
            <a:spLocks noChangeArrowheads="1"/>
          </p:cNvSpPr>
          <p:nvPr/>
        </p:nvSpPr>
        <p:spPr bwMode="auto">
          <a:xfrm>
            <a:off x="738981" y="4162449"/>
            <a:ext cx="86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外设</a:t>
            </a:r>
          </a:p>
        </p:txBody>
      </p:sp>
      <p:sp>
        <p:nvSpPr>
          <p:cNvPr id="14" name="Text Box 7"/>
          <p:cNvSpPr txBox="1">
            <a:spLocks noChangeArrowheads="1"/>
          </p:cNvSpPr>
          <p:nvPr/>
        </p:nvSpPr>
        <p:spPr bwMode="auto">
          <a:xfrm>
            <a:off x="126206" y="5160987"/>
            <a:ext cx="86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eaLnBrk="1" hangingPunct="1">
              <a:spcBef>
                <a:spcPct val="50000"/>
              </a:spcBef>
            </a:pPr>
            <a:r>
              <a:rPr kumimoji="1" lang="en-US" altLang="zh-CN" sz="2400" b="1">
                <a:latin typeface="Times New Roman" panose="02020603050405020304" pitchFamily="18" charset="0"/>
                <a:ea typeface="黑体" panose="02010609060101010101" pitchFamily="49" charset="-122"/>
              </a:rPr>
              <a:t>CPU</a:t>
            </a:r>
          </a:p>
        </p:txBody>
      </p:sp>
      <p:sp>
        <p:nvSpPr>
          <p:cNvPr id="15" name="Line 8"/>
          <p:cNvSpPr>
            <a:spLocks noChangeShapeType="1"/>
          </p:cNvSpPr>
          <p:nvPr/>
        </p:nvSpPr>
        <p:spPr bwMode="auto">
          <a:xfrm flipV="1">
            <a:off x="1820068" y="4403749"/>
            <a:ext cx="1316038" cy="14288"/>
          </a:xfrm>
          <a:prstGeom prst="line">
            <a:avLst/>
          </a:prstGeom>
          <a:noFill/>
          <a:ln w="3810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6" name="Line 9"/>
          <p:cNvSpPr>
            <a:spLocks noChangeShapeType="1"/>
          </p:cNvSpPr>
          <p:nvPr/>
        </p:nvSpPr>
        <p:spPr bwMode="auto">
          <a:xfrm flipV="1">
            <a:off x="4725193" y="5389587"/>
            <a:ext cx="1422400" cy="12700"/>
          </a:xfrm>
          <a:prstGeom prst="line">
            <a:avLst/>
          </a:prstGeom>
          <a:noFill/>
          <a:ln w="571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7" name="Line 10"/>
          <p:cNvSpPr>
            <a:spLocks noChangeShapeType="1"/>
          </p:cNvSpPr>
          <p:nvPr/>
        </p:nvSpPr>
        <p:spPr bwMode="auto">
          <a:xfrm>
            <a:off x="5711031" y="4383112"/>
            <a:ext cx="0" cy="995362"/>
          </a:xfrm>
          <a:prstGeom prst="line">
            <a:avLst/>
          </a:prstGeom>
          <a:noFill/>
          <a:ln w="38100">
            <a:solidFill>
              <a:srgbClr val="000000"/>
            </a:solidFill>
            <a:prstDash val="sysDot"/>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 name="Line 11"/>
          <p:cNvSpPr>
            <a:spLocks noChangeShapeType="1"/>
          </p:cNvSpPr>
          <p:nvPr/>
        </p:nvSpPr>
        <p:spPr bwMode="auto">
          <a:xfrm flipV="1">
            <a:off x="4388643" y="4395812"/>
            <a:ext cx="1344613" cy="0"/>
          </a:xfrm>
          <a:prstGeom prst="line">
            <a:avLst/>
          </a:prstGeom>
          <a:noFill/>
          <a:ln w="3810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9" name="Line 12"/>
          <p:cNvSpPr>
            <a:spLocks noChangeShapeType="1"/>
          </p:cNvSpPr>
          <p:nvPr/>
        </p:nvSpPr>
        <p:spPr bwMode="auto">
          <a:xfrm>
            <a:off x="7357268" y="5449912"/>
            <a:ext cx="1263650" cy="0"/>
          </a:xfrm>
          <a:prstGeom prst="line">
            <a:avLst/>
          </a:prstGeom>
          <a:noFill/>
          <a:ln w="571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0" name="Text Box 13"/>
          <p:cNvSpPr txBox="1">
            <a:spLocks noChangeArrowheads="1"/>
          </p:cNvSpPr>
          <p:nvPr/>
        </p:nvSpPr>
        <p:spPr bwMode="auto">
          <a:xfrm>
            <a:off x="1604168" y="5414987"/>
            <a:ext cx="4968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C0128"/>
                </a:solidFill>
                <a:effectLst/>
                <a:uLnTx/>
                <a:uFillTx/>
                <a:latin typeface="Times New Roman" panose="02020603050405020304" pitchFamily="18" charset="0"/>
                <a:ea typeface="黑体" panose="02010609060101010101" pitchFamily="49" charset="-122"/>
                <a:cs typeface="+mn-cs"/>
              </a:rPr>
              <a:t>启动</a:t>
            </a:r>
          </a:p>
        </p:txBody>
      </p:sp>
      <p:sp>
        <p:nvSpPr>
          <p:cNvPr id="21" name="Text Box 14"/>
          <p:cNvSpPr txBox="1">
            <a:spLocks noChangeArrowheads="1"/>
          </p:cNvSpPr>
          <p:nvPr/>
        </p:nvSpPr>
        <p:spPr bwMode="auto">
          <a:xfrm>
            <a:off x="3064668" y="3873524"/>
            <a:ext cx="457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完成</a:t>
            </a:r>
          </a:p>
        </p:txBody>
      </p:sp>
      <p:sp>
        <p:nvSpPr>
          <p:cNvPr id="22" name="Text Box 15"/>
          <p:cNvSpPr txBox="1">
            <a:spLocks noChangeArrowheads="1"/>
          </p:cNvSpPr>
          <p:nvPr/>
        </p:nvSpPr>
        <p:spPr bwMode="auto">
          <a:xfrm>
            <a:off x="6782593" y="4856187"/>
            <a:ext cx="4968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C0128"/>
                </a:solidFill>
                <a:effectLst/>
                <a:uLnTx/>
                <a:uFillTx/>
                <a:latin typeface="Times New Roman" panose="02020603050405020304" pitchFamily="18" charset="0"/>
                <a:ea typeface="黑体" panose="02010609060101010101" pitchFamily="49" charset="-122"/>
                <a:cs typeface="+mn-cs"/>
              </a:rPr>
              <a:t>启动</a:t>
            </a:r>
          </a:p>
        </p:txBody>
      </p:sp>
      <p:sp>
        <p:nvSpPr>
          <p:cNvPr id="23" name="Text Box 16"/>
          <p:cNvSpPr txBox="1">
            <a:spLocks noChangeArrowheads="1"/>
          </p:cNvSpPr>
          <p:nvPr/>
        </p:nvSpPr>
        <p:spPr bwMode="auto">
          <a:xfrm>
            <a:off x="5641181" y="3886224"/>
            <a:ext cx="457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完成</a:t>
            </a:r>
          </a:p>
        </p:txBody>
      </p:sp>
      <p:sp>
        <p:nvSpPr>
          <p:cNvPr id="24" name="Text Box 17"/>
          <p:cNvSpPr txBox="1">
            <a:spLocks noChangeArrowheads="1"/>
          </p:cNvSpPr>
          <p:nvPr/>
        </p:nvSpPr>
        <p:spPr bwMode="auto">
          <a:xfrm>
            <a:off x="2212181" y="4008462"/>
            <a:ext cx="1062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工作</a:t>
            </a:r>
          </a:p>
        </p:txBody>
      </p:sp>
      <p:sp>
        <p:nvSpPr>
          <p:cNvPr id="25" name="Text Box 18"/>
          <p:cNvSpPr txBox="1">
            <a:spLocks noChangeArrowheads="1"/>
          </p:cNvSpPr>
          <p:nvPr/>
        </p:nvSpPr>
        <p:spPr bwMode="auto">
          <a:xfrm>
            <a:off x="4590256" y="3968774"/>
            <a:ext cx="1062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工作</a:t>
            </a:r>
          </a:p>
        </p:txBody>
      </p:sp>
      <p:sp>
        <p:nvSpPr>
          <p:cNvPr id="26" name="Line 19"/>
          <p:cNvSpPr>
            <a:spLocks noChangeShapeType="1"/>
          </p:cNvSpPr>
          <p:nvPr/>
        </p:nvSpPr>
        <p:spPr bwMode="auto">
          <a:xfrm>
            <a:off x="3124993" y="4413274"/>
            <a:ext cx="1588" cy="996950"/>
          </a:xfrm>
          <a:prstGeom prst="line">
            <a:avLst/>
          </a:prstGeom>
          <a:noFill/>
          <a:ln w="38100">
            <a:solidFill>
              <a:srgbClr val="000000"/>
            </a:solidFill>
            <a:prstDash val="sysDot"/>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7" name="Line 20"/>
          <p:cNvSpPr>
            <a:spLocks noChangeShapeType="1"/>
          </p:cNvSpPr>
          <p:nvPr/>
        </p:nvSpPr>
        <p:spPr bwMode="auto">
          <a:xfrm>
            <a:off x="3520281" y="4840312"/>
            <a:ext cx="0" cy="550862"/>
          </a:xfrm>
          <a:prstGeom prst="line">
            <a:avLst/>
          </a:prstGeom>
          <a:noFill/>
          <a:ln w="38100">
            <a:solidFill>
              <a:srgbClr val="000000"/>
            </a:solidFill>
            <a:prstDash val="sysDot"/>
            <a:round/>
            <a:headEnd type="triangle"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8" name="Line 21"/>
          <p:cNvSpPr>
            <a:spLocks noChangeShapeType="1"/>
          </p:cNvSpPr>
          <p:nvPr/>
        </p:nvSpPr>
        <p:spPr bwMode="auto">
          <a:xfrm flipV="1">
            <a:off x="3532981" y="4838724"/>
            <a:ext cx="1208087" cy="1588"/>
          </a:xfrm>
          <a:prstGeom prst="line">
            <a:avLst/>
          </a:prstGeom>
          <a:noFill/>
          <a:ln w="57150">
            <a:solidFill>
              <a:srgbClr val="AC2E0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9" name="Line 22"/>
          <p:cNvSpPr>
            <a:spLocks noChangeShapeType="1"/>
          </p:cNvSpPr>
          <p:nvPr/>
        </p:nvSpPr>
        <p:spPr bwMode="auto">
          <a:xfrm flipH="1">
            <a:off x="4722018" y="4887937"/>
            <a:ext cx="3175" cy="538162"/>
          </a:xfrm>
          <a:prstGeom prst="line">
            <a:avLst/>
          </a:prstGeom>
          <a:noFill/>
          <a:ln w="38100">
            <a:solidFill>
              <a:srgbClr val="000000"/>
            </a:solidFill>
            <a:prstDash val="sysDot"/>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0" name="Line 23"/>
          <p:cNvSpPr>
            <a:spLocks noChangeShapeType="1"/>
          </p:cNvSpPr>
          <p:nvPr/>
        </p:nvSpPr>
        <p:spPr bwMode="auto">
          <a:xfrm flipV="1">
            <a:off x="4394993" y="4386287"/>
            <a:ext cx="0" cy="498475"/>
          </a:xfrm>
          <a:prstGeom prst="line">
            <a:avLst/>
          </a:prstGeom>
          <a:noFill/>
          <a:ln w="38100">
            <a:solidFill>
              <a:srgbClr val="006600"/>
            </a:solidFill>
            <a:prstDash val="sysDot"/>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1" name="Line 24"/>
          <p:cNvSpPr>
            <a:spLocks noChangeShapeType="1"/>
          </p:cNvSpPr>
          <p:nvPr/>
        </p:nvSpPr>
        <p:spPr bwMode="auto">
          <a:xfrm>
            <a:off x="8336756" y="4400574"/>
            <a:ext cx="0" cy="1047750"/>
          </a:xfrm>
          <a:prstGeom prst="line">
            <a:avLst/>
          </a:prstGeom>
          <a:noFill/>
          <a:ln w="38100">
            <a:solidFill>
              <a:srgbClr val="000000"/>
            </a:solidFill>
            <a:prstDash val="sysDot"/>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 name="Line 25"/>
          <p:cNvSpPr>
            <a:spLocks noChangeShapeType="1"/>
          </p:cNvSpPr>
          <p:nvPr/>
        </p:nvSpPr>
        <p:spPr bwMode="auto">
          <a:xfrm flipV="1">
            <a:off x="7001668" y="4413274"/>
            <a:ext cx="1344613" cy="0"/>
          </a:xfrm>
          <a:prstGeom prst="line">
            <a:avLst/>
          </a:prstGeom>
          <a:noFill/>
          <a:ln w="3810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 name="Text Box 26"/>
          <p:cNvSpPr txBox="1">
            <a:spLocks noChangeArrowheads="1"/>
          </p:cNvSpPr>
          <p:nvPr/>
        </p:nvSpPr>
        <p:spPr bwMode="auto">
          <a:xfrm>
            <a:off x="7262018" y="3957662"/>
            <a:ext cx="1062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工作</a:t>
            </a:r>
          </a:p>
        </p:txBody>
      </p:sp>
      <p:sp>
        <p:nvSpPr>
          <p:cNvPr id="34" name="Line 27"/>
          <p:cNvSpPr>
            <a:spLocks noChangeShapeType="1"/>
          </p:cNvSpPr>
          <p:nvPr/>
        </p:nvSpPr>
        <p:spPr bwMode="auto">
          <a:xfrm>
            <a:off x="6133306" y="4857774"/>
            <a:ext cx="0" cy="550863"/>
          </a:xfrm>
          <a:prstGeom prst="line">
            <a:avLst/>
          </a:prstGeom>
          <a:noFill/>
          <a:ln w="38100">
            <a:solidFill>
              <a:srgbClr val="000000"/>
            </a:solidFill>
            <a:prstDash val="sysDot"/>
            <a:round/>
            <a:headEnd type="triangle"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5" name="Line 28"/>
          <p:cNvSpPr>
            <a:spLocks noChangeShapeType="1"/>
          </p:cNvSpPr>
          <p:nvPr/>
        </p:nvSpPr>
        <p:spPr bwMode="auto">
          <a:xfrm flipV="1">
            <a:off x="6146006" y="4870474"/>
            <a:ext cx="1208087" cy="1588"/>
          </a:xfrm>
          <a:prstGeom prst="line">
            <a:avLst/>
          </a:prstGeom>
          <a:noFill/>
          <a:ln w="57150">
            <a:solidFill>
              <a:srgbClr val="AC2E0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6" name="Line 29"/>
          <p:cNvSpPr>
            <a:spLocks noChangeShapeType="1"/>
          </p:cNvSpPr>
          <p:nvPr/>
        </p:nvSpPr>
        <p:spPr bwMode="auto">
          <a:xfrm>
            <a:off x="7338218" y="4905399"/>
            <a:ext cx="11113" cy="523875"/>
          </a:xfrm>
          <a:prstGeom prst="line">
            <a:avLst/>
          </a:prstGeom>
          <a:noFill/>
          <a:ln w="38100">
            <a:solidFill>
              <a:srgbClr val="000000"/>
            </a:solidFill>
            <a:prstDash val="sysDot"/>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7" name="Line 30"/>
          <p:cNvSpPr>
            <a:spLocks noChangeShapeType="1"/>
          </p:cNvSpPr>
          <p:nvPr/>
        </p:nvSpPr>
        <p:spPr bwMode="auto">
          <a:xfrm flipV="1">
            <a:off x="7008018" y="4403749"/>
            <a:ext cx="0" cy="498475"/>
          </a:xfrm>
          <a:prstGeom prst="line">
            <a:avLst/>
          </a:prstGeom>
          <a:noFill/>
          <a:ln w="38100">
            <a:solidFill>
              <a:srgbClr val="006600"/>
            </a:solidFill>
            <a:prstDash val="sysDot"/>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8" name="Text Box 31"/>
          <p:cNvSpPr txBox="1">
            <a:spLocks noChangeArrowheads="1"/>
          </p:cNvSpPr>
          <p:nvPr/>
        </p:nvSpPr>
        <p:spPr bwMode="auto">
          <a:xfrm>
            <a:off x="2790031" y="5375299"/>
            <a:ext cx="523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请求</a:t>
            </a:r>
          </a:p>
        </p:txBody>
      </p:sp>
      <p:sp>
        <p:nvSpPr>
          <p:cNvPr id="39" name="Text Box 33"/>
          <p:cNvSpPr txBox="1">
            <a:spLocks noChangeArrowheads="1"/>
          </p:cNvSpPr>
          <p:nvPr/>
        </p:nvSpPr>
        <p:spPr bwMode="auto">
          <a:xfrm>
            <a:off x="4107656" y="4827612"/>
            <a:ext cx="4968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C0128"/>
                </a:solidFill>
                <a:effectLst/>
                <a:uLnTx/>
                <a:uFillTx/>
                <a:latin typeface="Times New Roman" panose="02020603050405020304" pitchFamily="18" charset="0"/>
                <a:ea typeface="黑体" panose="02010609060101010101" pitchFamily="49" charset="-122"/>
                <a:cs typeface="+mn-cs"/>
              </a:rPr>
              <a:t>启动</a:t>
            </a:r>
          </a:p>
        </p:txBody>
      </p:sp>
      <p:sp>
        <p:nvSpPr>
          <p:cNvPr id="40" name="Text Box 34"/>
          <p:cNvSpPr txBox="1">
            <a:spLocks noChangeArrowheads="1"/>
          </p:cNvSpPr>
          <p:nvPr/>
        </p:nvSpPr>
        <p:spPr bwMode="auto">
          <a:xfrm>
            <a:off x="5433218" y="5362599"/>
            <a:ext cx="523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请求</a:t>
            </a:r>
          </a:p>
        </p:txBody>
      </p:sp>
      <p:sp>
        <p:nvSpPr>
          <p:cNvPr id="41" name="Text Box 35"/>
          <p:cNvSpPr txBox="1">
            <a:spLocks noChangeArrowheads="1"/>
          </p:cNvSpPr>
          <p:nvPr/>
        </p:nvSpPr>
        <p:spPr bwMode="auto">
          <a:xfrm>
            <a:off x="5906293" y="5345137"/>
            <a:ext cx="523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响应</a:t>
            </a:r>
          </a:p>
        </p:txBody>
      </p:sp>
      <p:sp>
        <p:nvSpPr>
          <p:cNvPr id="42" name="Text Box 36"/>
          <p:cNvSpPr txBox="1">
            <a:spLocks noChangeArrowheads="1"/>
          </p:cNvSpPr>
          <p:nvPr/>
        </p:nvSpPr>
        <p:spPr bwMode="auto">
          <a:xfrm>
            <a:off x="135731" y="3471887"/>
            <a:ext cx="3443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FC0128"/>
                </a:solidFill>
                <a:effectLst/>
                <a:uLnTx/>
                <a:uFillTx/>
                <a:latin typeface="微软雅黑" panose="020B0503020204020204" pitchFamily="34" charset="-122"/>
                <a:ea typeface="微软雅黑" panose="020B0503020204020204" pitchFamily="34" charset="-122"/>
                <a:cs typeface="+mn-cs"/>
              </a:rPr>
              <a:t>sys_write</a:t>
            </a:r>
            <a:r>
              <a:rPr kumimoji="1" lang="zh-CN" altLang="en-US" sz="2000" b="1" i="0" u="none" strike="noStrike" kern="1200" cap="none" spc="0" normalizeH="0" baseline="0" noProof="0">
                <a:ln>
                  <a:noFill/>
                </a:ln>
                <a:solidFill>
                  <a:srgbClr val="FC0128"/>
                </a:solidFill>
                <a:effectLst/>
                <a:uLnTx/>
                <a:uFillTx/>
                <a:latin typeface="微软雅黑" panose="020B0503020204020204" pitchFamily="34" charset="-122"/>
                <a:ea typeface="微软雅黑" panose="020B0503020204020204" pitchFamily="34" charset="-122"/>
                <a:cs typeface="+mn-cs"/>
              </a:rPr>
              <a:t>系统调用服务例程</a:t>
            </a:r>
          </a:p>
        </p:txBody>
      </p:sp>
      <p:sp>
        <p:nvSpPr>
          <p:cNvPr id="43" name="Text Box 37"/>
          <p:cNvSpPr txBox="1">
            <a:spLocks noChangeArrowheads="1"/>
          </p:cNvSpPr>
          <p:nvPr/>
        </p:nvSpPr>
        <p:spPr bwMode="auto">
          <a:xfrm>
            <a:off x="4572793" y="5414987"/>
            <a:ext cx="523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eaLnBrk="1" hangingPunct="1">
              <a:spcBef>
                <a:spcPct val="50000"/>
              </a:spcBef>
            </a:pPr>
            <a:r>
              <a:rPr kumimoji="1" lang="zh-CN" altLang="en-US" sz="2400" b="1">
                <a:latin typeface="Times New Roman" panose="02020603050405020304" pitchFamily="18" charset="0"/>
                <a:ea typeface="黑体" panose="02010609060101010101" pitchFamily="49" charset="-122"/>
              </a:rPr>
              <a:t>返回</a:t>
            </a:r>
          </a:p>
        </p:txBody>
      </p:sp>
      <p:sp>
        <p:nvSpPr>
          <p:cNvPr id="44" name="Line 38"/>
          <p:cNvSpPr>
            <a:spLocks noChangeShapeType="1"/>
          </p:cNvSpPr>
          <p:nvPr/>
        </p:nvSpPr>
        <p:spPr bwMode="auto">
          <a:xfrm flipH="1">
            <a:off x="3972718" y="3698899"/>
            <a:ext cx="890588" cy="109378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5" name="Line 39"/>
          <p:cNvSpPr>
            <a:spLocks noChangeShapeType="1"/>
          </p:cNvSpPr>
          <p:nvPr/>
        </p:nvSpPr>
        <p:spPr bwMode="auto">
          <a:xfrm>
            <a:off x="6471443" y="3771924"/>
            <a:ext cx="271463" cy="107473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7" name="Line 41"/>
          <p:cNvSpPr>
            <a:spLocks noChangeShapeType="1"/>
          </p:cNvSpPr>
          <p:nvPr/>
        </p:nvSpPr>
        <p:spPr bwMode="auto">
          <a:xfrm flipV="1">
            <a:off x="3155156" y="5424512"/>
            <a:ext cx="361950"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8" name="Line 42"/>
          <p:cNvSpPr>
            <a:spLocks noChangeShapeType="1"/>
          </p:cNvSpPr>
          <p:nvPr/>
        </p:nvSpPr>
        <p:spPr bwMode="auto">
          <a:xfrm flipV="1">
            <a:off x="5771356" y="5394349"/>
            <a:ext cx="361950"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 name="Line 43"/>
          <p:cNvSpPr>
            <a:spLocks noChangeShapeType="1"/>
          </p:cNvSpPr>
          <p:nvPr/>
        </p:nvSpPr>
        <p:spPr bwMode="auto">
          <a:xfrm flipV="1">
            <a:off x="8319293" y="5449912"/>
            <a:ext cx="361950"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 name="Line 51"/>
          <p:cNvSpPr>
            <a:spLocks noChangeShapeType="1"/>
          </p:cNvSpPr>
          <p:nvPr/>
        </p:nvSpPr>
        <p:spPr bwMode="auto">
          <a:xfrm>
            <a:off x="1485106" y="3897337"/>
            <a:ext cx="160337" cy="146685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 name="Text Box 52"/>
          <p:cNvSpPr txBox="1">
            <a:spLocks noChangeArrowheads="1"/>
          </p:cNvSpPr>
          <p:nvPr/>
        </p:nvSpPr>
        <p:spPr bwMode="auto">
          <a:xfrm>
            <a:off x="4769643" y="3344887"/>
            <a:ext cx="254158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eaLnBrk="1" hangingPunct="1">
              <a:spcBef>
                <a:spcPct val="50000"/>
              </a:spcBef>
            </a:pPr>
            <a:r>
              <a:rPr kumimoji="1" lang="zh-CN" altLang="en-US" sz="2200" b="1">
                <a:solidFill>
                  <a:srgbClr val="A50021"/>
                </a:solidFill>
                <a:latin typeface="Times New Roman" panose="02020603050405020304" pitchFamily="18" charset="0"/>
                <a:ea typeface="黑体" panose="02010609060101010101" pitchFamily="49" charset="-122"/>
              </a:rPr>
              <a:t>中断服务程序</a:t>
            </a:r>
          </a:p>
        </p:txBody>
      </p:sp>
      <p:sp>
        <p:nvSpPr>
          <p:cNvPr id="58" name="Line 53"/>
          <p:cNvSpPr>
            <a:spLocks noChangeShapeType="1"/>
          </p:cNvSpPr>
          <p:nvPr/>
        </p:nvSpPr>
        <p:spPr bwMode="auto">
          <a:xfrm flipV="1">
            <a:off x="1297781" y="5435624"/>
            <a:ext cx="536575" cy="406400"/>
          </a:xfrm>
          <a:prstGeom prst="line">
            <a:avLst/>
          </a:prstGeom>
          <a:noFill/>
          <a:ln w="50800">
            <a:solidFill>
              <a:srgbClr val="FE9A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 name="Text Box 54"/>
          <p:cNvSpPr txBox="1">
            <a:spLocks noChangeArrowheads="1"/>
          </p:cNvSpPr>
          <p:nvPr/>
        </p:nvSpPr>
        <p:spPr bwMode="auto">
          <a:xfrm>
            <a:off x="194468" y="5710510"/>
            <a:ext cx="1379538"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9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P </a:t>
            </a:r>
            <a:r>
              <a:rPr kumimoji="0" lang="zh-CN" altLang="en-US" sz="19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被阻塞，调其他进程</a:t>
            </a:r>
            <a:r>
              <a:rPr kumimoji="0" lang="en-US" altLang="zh-CN" sz="19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Q</a:t>
            </a:r>
            <a:r>
              <a:rPr kumimoji="0" lang="zh-CN" altLang="en-US" sz="19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执行</a:t>
            </a:r>
          </a:p>
        </p:txBody>
      </p:sp>
      <p:sp>
        <p:nvSpPr>
          <p:cNvPr id="60" name="Text Box 55"/>
          <p:cNvSpPr txBox="1">
            <a:spLocks noChangeArrowheads="1"/>
          </p:cNvSpPr>
          <p:nvPr/>
        </p:nvSpPr>
        <p:spPr bwMode="auto">
          <a:xfrm>
            <a:off x="2240756" y="4986362"/>
            <a:ext cx="6238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a:spcBef>
                <a:spcPct val="50000"/>
              </a:spcBef>
            </a:pPr>
            <a:r>
              <a:rPr lang="en-US" altLang="zh-CN" sz="2000" b="1">
                <a:solidFill>
                  <a:srgbClr val="008000"/>
                </a:solidFill>
                <a:latin typeface="微软雅黑" panose="020B0503020204020204" pitchFamily="34" charset="-122"/>
                <a:ea typeface="微软雅黑" panose="020B0503020204020204" pitchFamily="34" charset="-122"/>
              </a:rPr>
              <a:t>Q</a:t>
            </a:r>
          </a:p>
        </p:txBody>
      </p:sp>
      <p:sp>
        <p:nvSpPr>
          <p:cNvPr id="61" name="Text Box 56"/>
          <p:cNvSpPr txBox="1">
            <a:spLocks noChangeArrowheads="1"/>
          </p:cNvSpPr>
          <p:nvPr/>
        </p:nvSpPr>
        <p:spPr bwMode="auto">
          <a:xfrm>
            <a:off x="5018881" y="4964137"/>
            <a:ext cx="6238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a:spcBef>
                <a:spcPct val="50000"/>
              </a:spcBef>
            </a:pPr>
            <a:r>
              <a:rPr lang="en-US" altLang="zh-CN" sz="2000" b="1">
                <a:solidFill>
                  <a:srgbClr val="008000"/>
                </a:solidFill>
                <a:latin typeface="微软雅黑" panose="020B0503020204020204" pitchFamily="34" charset="-122"/>
                <a:ea typeface="微软雅黑" panose="020B0503020204020204" pitchFamily="34" charset="-122"/>
              </a:rPr>
              <a:t>Q</a:t>
            </a:r>
          </a:p>
        </p:txBody>
      </p:sp>
      <p:sp>
        <p:nvSpPr>
          <p:cNvPr id="62" name="Text Box 57"/>
          <p:cNvSpPr txBox="1">
            <a:spLocks noChangeArrowheads="1"/>
          </p:cNvSpPr>
          <p:nvPr/>
        </p:nvSpPr>
        <p:spPr bwMode="auto">
          <a:xfrm>
            <a:off x="7600156" y="4992712"/>
            <a:ext cx="6238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a:spcBef>
                <a:spcPct val="50000"/>
              </a:spcBef>
            </a:pPr>
            <a:r>
              <a:rPr lang="en-US" altLang="zh-CN" sz="2000" b="1">
                <a:solidFill>
                  <a:srgbClr val="008000"/>
                </a:solidFill>
                <a:latin typeface="微软雅黑" panose="020B0503020204020204" pitchFamily="34" charset="-122"/>
                <a:ea typeface="微软雅黑" panose="020B0503020204020204" pitchFamily="34" charset="-122"/>
              </a:rPr>
              <a:t>Q</a:t>
            </a:r>
          </a:p>
        </p:txBody>
      </p:sp>
      <p:sp>
        <p:nvSpPr>
          <p:cNvPr id="63" name="Text Box 58"/>
          <p:cNvSpPr txBox="1">
            <a:spLocks noChangeArrowheads="1"/>
          </p:cNvSpPr>
          <p:nvPr/>
        </p:nvSpPr>
        <p:spPr bwMode="auto">
          <a:xfrm>
            <a:off x="1085056" y="4978424"/>
            <a:ext cx="450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2000" b="1" i="0" u="none" strike="noStrike" kern="1200" cap="none" spc="0" normalizeH="0" baseline="0" noProof="0">
                <a:ln>
                  <a:noFill/>
                </a:ln>
                <a:solidFill>
                  <a:srgbClr val="FC0128"/>
                </a:solidFill>
                <a:effectLst/>
                <a:uLnTx/>
                <a:uFillTx/>
                <a:latin typeface="微软雅黑" panose="020B0503020204020204" pitchFamily="34" charset="-122"/>
                <a:ea typeface="微软雅黑" panose="020B0503020204020204" pitchFamily="34" charset="-122"/>
                <a:cs typeface="+mn-cs"/>
              </a:rPr>
              <a:t>P</a:t>
            </a:r>
          </a:p>
        </p:txBody>
      </p:sp>
    </p:spTree>
    <p:extLst>
      <p:ext uri="{BB962C8B-B14F-4D97-AF65-F5344CB8AC3E}">
        <p14:creationId xmlns:p14="http://schemas.microsoft.com/office/powerpoint/2010/main" val="9898832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 I/O</a:t>
            </a:r>
            <a:r>
              <a:rPr lang="zh-CN" altLang="en-US" dirty="0"/>
              <a:t>数据传送控制方式</a:t>
            </a:r>
          </a:p>
        </p:txBody>
      </p:sp>
      <p:sp>
        <p:nvSpPr>
          <p:cNvPr id="3" name="内容占位符 2"/>
          <p:cNvSpPr>
            <a:spLocks noGrp="1"/>
          </p:cNvSpPr>
          <p:nvPr>
            <p:ph idx="1"/>
          </p:nvPr>
        </p:nvSpPr>
        <p:spPr>
          <a:xfrm>
            <a:off x="107504" y="620688"/>
            <a:ext cx="8856984" cy="5695367"/>
          </a:xfrm>
        </p:spPr>
        <p:txBody>
          <a:bodyPr/>
          <a:lstStyle/>
          <a:p>
            <a:pPr marL="0" indent="0">
              <a:buNone/>
            </a:pPr>
            <a:r>
              <a:rPr lang="en-US" altLang="zh-CN" dirty="0"/>
              <a:t>8.6.2 </a:t>
            </a:r>
            <a:r>
              <a:rPr lang="zh-CN" altLang="en-US" dirty="0"/>
              <a:t>程序中断</a:t>
            </a:r>
            <a:r>
              <a:rPr lang="en-US" altLang="zh-CN" dirty="0"/>
              <a:t>I/O</a:t>
            </a:r>
            <a:r>
              <a:rPr lang="zh-CN" altLang="en-US" dirty="0"/>
              <a:t>方式</a:t>
            </a:r>
          </a:p>
        </p:txBody>
      </p:sp>
      <p:sp>
        <p:nvSpPr>
          <p:cNvPr id="4" name="页脚占位符 3"/>
          <p:cNvSpPr>
            <a:spLocks noGrp="1"/>
          </p:cNvSpPr>
          <p:nvPr>
            <p:ph type="ftr" sz="quarter" idx="11"/>
          </p:nvPr>
        </p:nvSpPr>
        <p:spPr>
          <a:xfrm>
            <a:off x="3059832" y="6439913"/>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a:xfrm>
            <a:off x="6804248" y="6448250"/>
            <a:ext cx="2133600" cy="365125"/>
          </a:xfrm>
        </p:spPr>
        <p:txBody>
          <a:bodyPr/>
          <a:lstStyle/>
          <a:p>
            <a:pPr>
              <a:defRPr/>
            </a:pPr>
            <a:fld id="{6D0FCEAD-6C29-4FB2-BFB9-871596BF04D3}" type="slidenum">
              <a:rPr lang="zh-CN" altLang="en-US" smtClean="0"/>
              <a:pPr>
                <a:defRPr/>
              </a:pPr>
              <a:t>61</a:t>
            </a:fld>
            <a:endParaRPr lang="zh-CN" altLang="en-US" dirty="0"/>
          </a:p>
        </p:txBody>
      </p:sp>
      <p:sp>
        <p:nvSpPr>
          <p:cNvPr id="6" name="日期占位符 5"/>
          <p:cNvSpPr>
            <a:spLocks noGrp="1"/>
          </p:cNvSpPr>
          <p:nvPr>
            <p:ph type="dt" sz="half" idx="10"/>
          </p:nvPr>
        </p:nvSpPr>
        <p:spPr>
          <a:xfrm>
            <a:off x="179512" y="6448251"/>
            <a:ext cx="2133600" cy="365125"/>
          </a:xfrm>
        </p:spPr>
        <p:txBody>
          <a:bodyPr/>
          <a:lstStyle/>
          <a:p>
            <a:pPr>
              <a:defRPr/>
            </a:pPr>
            <a:fld id="{D7E40264-FE0B-4371-BB93-C09CE9F4480C}" type="datetime1">
              <a:rPr lang="zh-CN" altLang="en-US" smtClean="0"/>
              <a:pPr>
                <a:defRPr/>
              </a:pPr>
              <a:t>2020/12/15</a:t>
            </a:fld>
            <a:endParaRPr lang="zh-CN" altLang="en-US" dirty="0"/>
          </a:p>
        </p:txBody>
      </p:sp>
      <p:sp>
        <p:nvSpPr>
          <p:cNvPr id="7" name="矩形 6"/>
          <p:cNvSpPr/>
          <p:nvPr/>
        </p:nvSpPr>
        <p:spPr>
          <a:xfrm>
            <a:off x="3534303" y="620688"/>
            <a:ext cx="2945331"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1. </a:t>
            </a:r>
            <a:r>
              <a:rPr lang="zh-CN" altLang="en-US" sz="2200" b="1" dirty="0">
                <a:solidFill>
                  <a:srgbClr val="063DE8"/>
                </a:solidFill>
                <a:latin typeface="微软雅黑" panose="020B0503020204020204" pitchFamily="34" charset="-122"/>
                <a:ea typeface="微软雅黑" panose="020B0503020204020204" pitchFamily="34" charset="-122"/>
              </a:rPr>
              <a:t>中断的概念</a:t>
            </a:r>
          </a:p>
        </p:txBody>
      </p:sp>
      <p:sp>
        <p:nvSpPr>
          <p:cNvPr id="70" name="Rectangle 5"/>
          <p:cNvSpPr>
            <a:spLocks noChangeArrowheads="1"/>
          </p:cNvSpPr>
          <p:nvPr/>
        </p:nvSpPr>
        <p:spPr bwMode="auto">
          <a:xfrm>
            <a:off x="142875" y="1422400"/>
            <a:ext cx="8796338" cy="1835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9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copy_string_to_kernel</a:t>
            </a:r>
            <a:r>
              <a:rPr kumimoji="0" lang="en-US" altLang="zh-CN"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 </a:t>
            </a:r>
            <a:r>
              <a:rPr kumimoji="0" lang="en-US" altLang="zh-CN" sz="19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strbuf</a:t>
            </a:r>
            <a:r>
              <a:rPr kumimoji="0" lang="en-US" altLang="zh-CN"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9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kernelbuf</a:t>
            </a:r>
            <a:r>
              <a:rPr kumimoji="0" lang="en-US" altLang="zh-CN"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n);// </a:t>
            </a:r>
            <a:r>
              <a:rPr kumimoji="0" lang="zh-CN" altLang="en-US"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将字符串复制到内核缓冲区</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9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enable_interrupts</a:t>
            </a:r>
            <a:r>
              <a:rPr kumimoji="0" lang="en-US" altLang="zh-CN"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 );     	       // </a:t>
            </a:r>
            <a:r>
              <a:rPr kumimoji="0" lang="zh-CN" altLang="en-US"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开中断，允许外设发出中断请求</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while ( </a:t>
            </a:r>
            <a:r>
              <a:rPr kumimoji="0" lang="en-US" altLang="zh-CN" sz="19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printer_status</a:t>
            </a:r>
            <a:r>
              <a:rPr kumimoji="0" lang="en-US" altLang="zh-CN"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 READY);   // </a:t>
            </a:r>
            <a:r>
              <a:rPr kumimoji="0" lang="zh-CN" altLang="en-US"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等待直到打印机状态为“就绪”</a:t>
            </a:r>
          </a:p>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0" lang="en-US" altLang="zh-CN" sz="19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printer_data_port</a:t>
            </a:r>
            <a:r>
              <a:rPr kumimoji="0" lang="en-US" altLang="zh-CN"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0" lang="en-US" altLang="zh-CN" sz="19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kernbuf</a:t>
            </a:r>
            <a:r>
              <a:rPr kumimoji="0" lang="en-US" altLang="zh-CN"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0" lang="en-US" altLang="zh-CN" sz="19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i</a:t>
            </a:r>
            <a:r>
              <a:rPr kumimoji="0" lang="en-US" altLang="zh-CN"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 </a:t>
            </a:r>
            <a:r>
              <a:rPr kumimoji="0" lang="zh-CN" altLang="en-US"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向数据端口输出第一个字符</a:t>
            </a:r>
          </a:p>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0" lang="en-US" altLang="zh-CN" sz="19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printer_control_port</a:t>
            </a:r>
            <a:r>
              <a:rPr kumimoji="0" lang="en-US" altLang="zh-CN"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=START;	       // </a:t>
            </a:r>
            <a:r>
              <a:rPr kumimoji="0" lang="zh-CN" altLang="en-US" sz="1900" b="1" i="0" u="none" strike="noStrike" kern="0" cap="none" spc="0" normalizeH="0" baseline="0" noProof="0" dirty="0">
                <a:ln>
                  <a:noFill/>
                </a:ln>
                <a:solidFill>
                  <a:srgbClr val="FC0128"/>
                </a:solidFill>
                <a:effectLst/>
                <a:uLnTx/>
                <a:uFillTx/>
                <a:latin typeface="微软雅黑" panose="020B0503020204020204" pitchFamily="34" charset="-122"/>
                <a:ea typeface="微软雅黑" panose="020B0503020204020204" pitchFamily="34" charset="-122"/>
              </a:rPr>
              <a:t>发送“启动打印”命令</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scheduler ( );  			       // </a:t>
            </a:r>
            <a:r>
              <a:rPr kumimoji="0" lang="zh-CN" altLang="en-US"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阻塞用户进程</a:t>
            </a:r>
            <a:r>
              <a:rPr kumimoji="0" lang="en-US" altLang="zh-CN"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P</a:t>
            </a:r>
            <a:r>
              <a:rPr kumimoji="0" lang="zh-CN" altLang="en-US"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，调度其他进程执行</a:t>
            </a:r>
          </a:p>
        </p:txBody>
      </p:sp>
      <p:sp>
        <p:nvSpPr>
          <p:cNvPr id="71" name="Rectangle 6"/>
          <p:cNvSpPr>
            <a:spLocks noChangeArrowheads="1"/>
          </p:cNvSpPr>
          <p:nvPr/>
        </p:nvSpPr>
        <p:spPr bwMode="auto">
          <a:xfrm>
            <a:off x="171450" y="3756025"/>
            <a:ext cx="7404100" cy="2987675"/>
          </a:xfrm>
          <a:prstGeom prst="rect">
            <a:avLst/>
          </a:prstGeom>
          <a:noFill/>
          <a:ln w="635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171450">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171450" defTabSz="914400" eaLnBrk="0" fontAlgn="auto" latinLnBrk="0" hangingPunct="0">
              <a:lnSpc>
                <a:spcPct val="100000"/>
              </a:lnSpc>
              <a:spcBef>
                <a:spcPts val="0"/>
              </a:spcBef>
              <a:spcAft>
                <a:spcPts val="0"/>
              </a:spcAft>
              <a:buClrTx/>
              <a:buSzTx/>
              <a:buFontTx/>
              <a:buNone/>
              <a:tabLst/>
              <a:defRPr/>
            </a:pPr>
            <a:r>
              <a:rPr kumimoji="0" lang="en-US" altLang="zh-CN"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if (n==0) {		// </a:t>
            </a:r>
            <a:r>
              <a:rPr kumimoji="0" lang="zh-CN" altLang="en-US"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若字符串打印完，则</a:t>
            </a:r>
          </a:p>
          <a:p>
            <a:pPr marL="0" marR="0" lvl="0" indent="171450" defTabSz="914400" eaLnBrk="0" fontAlgn="auto" latinLnBrk="0" hangingPunct="0">
              <a:lnSpc>
                <a:spcPct val="100000"/>
              </a:lnSpc>
              <a:spcBef>
                <a:spcPts val="0"/>
              </a:spcBef>
              <a:spcAft>
                <a:spcPts val="0"/>
              </a:spcAft>
              <a:buClrTx/>
              <a:buSzTx/>
              <a:buFontTx/>
              <a:buNone/>
              <a:tabLst/>
              <a:defRPr/>
            </a:pPr>
            <a:r>
              <a:rPr kumimoji="0" lang="en-US" altLang="zh-CN" sz="19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unblock_user</a:t>
            </a:r>
            <a:r>
              <a:rPr kumimoji="0" lang="en-US" altLang="zh-CN"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 );	// </a:t>
            </a:r>
            <a:r>
              <a:rPr kumimoji="0" lang="zh-CN" altLang="en-US"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用户进程</a:t>
            </a:r>
            <a:r>
              <a:rPr kumimoji="0" lang="en-US" altLang="zh-CN"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P</a:t>
            </a:r>
            <a:r>
              <a:rPr kumimoji="0" lang="zh-CN" altLang="en-US"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解除阻塞，</a:t>
            </a:r>
            <a:r>
              <a:rPr kumimoji="0" lang="en-US" altLang="zh-CN"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P</a:t>
            </a:r>
            <a:r>
              <a:rPr kumimoji="0" lang="zh-CN" altLang="en-US"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进就绪队列</a:t>
            </a:r>
          </a:p>
          <a:p>
            <a:pPr marL="0" marR="0" lvl="0" indent="171450" defTabSz="914400" eaLnBrk="0" fontAlgn="auto" latinLnBrk="0" hangingPunct="0">
              <a:lnSpc>
                <a:spcPct val="100000"/>
              </a:lnSpc>
              <a:spcBef>
                <a:spcPts val="0"/>
              </a:spcBef>
              <a:spcAft>
                <a:spcPts val="0"/>
              </a:spcAft>
              <a:buClrTx/>
              <a:buSzTx/>
              <a:buFontTx/>
              <a:buNone/>
              <a:tabLst/>
              <a:defRPr/>
            </a:pPr>
            <a:r>
              <a:rPr kumimoji="0" lang="en-US" altLang="zh-CN"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else {</a:t>
            </a:r>
          </a:p>
          <a:p>
            <a:pPr marL="0" marR="0" lvl="0" indent="171450" defTabSz="914400" eaLnBrk="0" fontAlgn="auto" latinLnBrk="0" hangingPunct="0">
              <a:lnSpc>
                <a:spcPct val="100000"/>
              </a:lnSpc>
              <a:spcBef>
                <a:spcPts val="0"/>
              </a:spcBef>
              <a:spcAft>
                <a:spcPts val="0"/>
              </a:spcAft>
              <a:buClrTx/>
              <a:buSzTx/>
              <a:buFontTx/>
              <a:buNone/>
              <a:tabLst/>
              <a:defRPr/>
            </a:pPr>
            <a:r>
              <a:rPr kumimoji="0" lang="en-US" altLang="zh-CN"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9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printer_data_port</a:t>
            </a:r>
            <a:r>
              <a:rPr kumimoji="0" lang="en-US" altLang="zh-CN"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0" lang="en-US" altLang="zh-CN" sz="19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kernelbuf</a:t>
            </a:r>
            <a:r>
              <a:rPr kumimoji="0" lang="en-US" altLang="zh-CN"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0" lang="en-US" altLang="zh-CN" sz="19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i</a:t>
            </a:r>
            <a:r>
              <a:rPr kumimoji="0" lang="en-US" altLang="zh-CN"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 </a:t>
            </a:r>
            <a:r>
              <a:rPr kumimoji="0" lang="zh-CN" altLang="en-US"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向数据端口输出一个字符</a:t>
            </a:r>
          </a:p>
          <a:p>
            <a:pPr marL="0" marR="0" lvl="0" indent="171450" defTabSz="914400" eaLnBrk="0" fontAlgn="auto" latinLnBrk="0" hangingPunct="0">
              <a:lnSpc>
                <a:spcPct val="100000"/>
              </a:lnSpc>
              <a:spcBef>
                <a:spcPts val="0"/>
              </a:spcBef>
              <a:spcAft>
                <a:spcPts val="0"/>
              </a:spcAft>
              <a:buClrTx/>
              <a:buSzTx/>
              <a:buFontTx/>
              <a:buNone/>
              <a:tabLst/>
              <a:defRPr/>
            </a:pPr>
            <a:r>
              <a:rPr kumimoji="0" lang="zh-CN" altLang="en-US"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9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printer_control_port</a:t>
            </a:r>
            <a:r>
              <a:rPr kumimoji="0" lang="en-US" altLang="zh-CN"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=START;      // </a:t>
            </a:r>
            <a:r>
              <a:rPr kumimoji="0" lang="zh-CN" altLang="en-US" sz="1900" b="1" i="0" u="none" strike="noStrike" kern="0" cap="none" spc="0" normalizeH="0" baseline="0" noProof="0" dirty="0">
                <a:ln>
                  <a:noFill/>
                </a:ln>
                <a:solidFill>
                  <a:srgbClr val="FC0128"/>
                </a:solidFill>
                <a:effectLst/>
                <a:uLnTx/>
                <a:uFillTx/>
                <a:latin typeface="微软雅黑" panose="020B0503020204020204" pitchFamily="34" charset="-122"/>
                <a:ea typeface="微软雅黑" panose="020B0503020204020204" pitchFamily="34" charset="-122"/>
              </a:rPr>
              <a:t>发送“启动打印”命令</a:t>
            </a:r>
          </a:p>
          <a:p>
            <a:pPr marL="0" marR="0" lvl="0" indent="171450" defTabSz="914400" eaLnBrk="0" fontAlgn="auto" latinLnBrk="0" hangingPunct="0">
              <a:lnSpc>
                <a:spcPct val="100000"/>
              </a:lnSpc>
              <a:spcBef>
                <a:spcPts val="0"/>
              </a:spcBef>
              <a:spcAft>
                <a:spcPts val="0"/>
              </a:spcAft>
              <a:buClrTx/>
              <a:buSzTx/>
              <a:buFontTx/>
              <a:buNone/>
              <a:tabLst/>
              <a:defRPr/>
            </a:pPr>
            <a:r>
              <a:rPr kumimoji="0" lang="en-US" altLang="zh-CN"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n = n-1; 		// </a:t>
            </a:r>
            <a:r>
              <a:rPr kumimoji="0" lang="zh-CN" altLang="en-US"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未打印字符数减</a:t>
            </a:r>
            <a:r>
              <a:rPr kumimoji="0" lang="en-US" altLang="zh-CN"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1</a:t>
            </a:r>
          </a:p>
          <a:p>
            <a:pPr marL="0" marR="0" lvl="0" indent="171450" defTabSz="914400" eaLnBrk="0" fontAlgn="auto" latinLnBrk="0" hangingPunct="0">
              <a:lnSpc>
                <a:spcPct val="100000"/>
              </a:lnSpc>
              <a:spcBef>
                <a:spcPts val="0"/>
              </a:spcBef>
              <a:spcAft>
                <a:spcPts val="0"/>
              </a:spcAft>
              <a:buClrTx/>
              <a:buSzTx/>
              <a:buFontTx/>
              <a:buNone/>
              <a:tabLst/>
              <a:defRPr/>
            </a:pPr>
            <a:r>
              <a:rPr kumimoji="0" lang="en-US" altLang="zh-CN"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19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i</a:t>
            </a:r>
            <a:r>
              <a:rPr kumimoji="0" lang="en-US" altLang="zh-CN"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 i+1; 		// </a:t>
            </a:r>
            <a:r>
              <a:rPr kumimoji="0" lang="zh-CN" altLang="en-US"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下一个打印字符指针加</a:t>
            </a:r>
            <a:r>
              <a:rPr kumimoji="0" lang="en-US" altLang="zh-CN"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1</a:t>
            </a:r>
          </a:p>
          <a:p>
            <a:pPr marL="0" marR="0" lvl="0" indent="171450" defTabSz="914400" eaLnBrk="0" fontAlgn="auto" latinLnBrk="0" hangingPunct="0">
              <a:lnSpc>
                <a:spcPct val="100000"/>
              </a:lnSpc>
              <a:spcBef>
                <a:spcPts val="0"/>
              </a:spcBef>
              <a:spcAft>
                <a:spcPts val="0"/>
              </a:spcAft>
              <a:buClrTx/>
              <a:buSzTx/>
              <a:buFontTx/>
              <a:buNone/>
              <a:tabLst/>
              <a:defRPr/>
            </a:pPr>
            <a:r>
              <a:rPr kumimoji="0" lang="en-US" altLang="zh-CN"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p>
          <a:p>
            <a:pPr marL="0" marR="0" lvl="0" indent="171450" defTabSz="914400" eaLnBrk="0" fontAlgn="auto" latinLnBrk="0" hangingPunct="0">
              <a:lnSpc>
                <a:spcPct val="100000"/>
              </a:lnSpc>
              <a:spcBef>
                <a:spcPts val="0"/>
              </a:spcBef>
              <a:spcAft>
                <a:spcPts val="0"/>
              </a:spcAft>
              <a:buClrTx/>
              <a:buSzTx/>
              <a:buFontTx/>
              <a:buNone/>
              <a:tabLst/>
              <a:defRPr/>
            </a:pPr>
            <a:r>
              <a:rPr kumimoji="0" lang="en-US" altLang="zh-CN" sz="19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acknowledge_interrupt</a:t>
            </a:r>
            <a:r>
              <a:rPr kumimoji="0" lang="en-US" altLang="zh-CN"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 </a:t>
            </a:r>
            <a:r>
              <a:rPr kumimoji="0" lang="zh-CN" altLang="en-US"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中断回答（清除中断请求）</a:t>
            </a:r>
          </a:p>
          <a:p>
            <a:pPr marL="0" marR="0" lvl="0" indent="171450" defTabSz="914400" eaLnBrk="0" fontAlgn="auto" latinLnBrk="0" hangingPunct="0">
              <a:lnSpc>
                <a:spcPct val="100000"/>
              </a:lnSpc>
              <a:spcBef>
                <a:spcPts val="0"/>
              </a:spcBef>
              <a:spcAft>
                <a:spcPts val="0"/>
              </a:spcAft>
              <a:buClrTx/>
              <a:buSzTx/>
              <a:buFontTx/>
              <a:buNone/>
              <a:tabLst/>
              <a:defRPr/>
            </a:pPr>
            <a:r>
              <a:rPr kumimoji="0" lang="en-US" altLang="zh-CN" sz="19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return_from_interrupt</a:t>
            </a:r>
            <a:r>
              <a:rPr kumimoji="0" lang="en-US" altLang="zh-CN"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 </a:t>
            </a:r>
            <a:r>
              <a:rPr kumimoji="0" lang="zh-CN" altLang="en-US" sz="19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中断返回 </a:t>
            </a:r>
          </a:p>
        </p:txBody>
      </p:sp>
      <p:sp>
        <p:nvSpPr>
          <p:cNvPr id="72" name="Text Box 7"/>
          <p:cNvSpPr txBox="1">
            <a:spLocks noChangeArrowheads="1"/>
          </p:cNvSpPr>
          <p:nvPr/>
        </p:nvSpPr>
        <p:spPr bwMode="auto">
          <a:xfrm>
            <a:off x="33180" y="1030285"/>
            <a:ext cx="5224462"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spcBef>
                <a:spcPct val="50000"/>
              </a:spcBef>
            </a:pPr>
            <a:r>
              <a:rPr lang="zh-CN" altLang="en-US" sz="2100" b="1" dirty="0">
                <a:solidFill>
                  <a:srgbClr val="A50021"/>
                </a:solidFill>
                <a:latin typeface="微软雅黑" panose="020B0503020204020204" pitchFamily="34" charset="-122"/>
                <a:ea typeface="微软雅黑" panose="020B0503020204020204" pitchFamily="34" charset="-122"/>
              </a:rPr>
              <a:t>例子：采用中断方式进行字符串打印</a:t>
            </a:r>
          </a:p>
        </p:txBody>
      </p:sp>
      <p:sp>
        <p:nvSpPr>
          <p:cNvPr id="73" name="Text Box 8"/>
          <p:cNvSpPr txBox="1">
            <a:spLocks noChangeArrowheads="1"/>
          </p:cNvSpPr>
          <p:nvPr/>
        </p:nvSpPr>
        <p:spPr bwMode="auto">
          <a:xfrm>
            <a:off x="4471988" y="963613"/>
            <a:ext cx="4557712"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spcBef>
                <a:spcPct val="50000"/>
              </a:spcBef>
            </a:pPr>
            <a:r>
              <a:rPr lang="en-US" altLang="zh-CN" sz="2100" b="1">
                <a:solidFill>
                  <a:srgbClr val="063DE8"/>
                </a:solidFill>
                <a:latin typeface="微软雅黑" panose="020B0503020204020204" pitchFamily="34" charset="-122"/>
                <a:ea typeface="微软雅黑" panose="020B0503020204020204" pitchFamily="34" charset="-122"/>
              </a:rPr>
              <a:t>sys_write</a:t>
            </a:r>
            <a:r>
              <a:rPr lang="zh-CN" altLang="en-US" sz="2100" b="1">
                <a:solidFill>
                  <a:srgbClr val="063DE8"/>
                </a:solidFill>
                <a:latin typeface="微软雅黑" panose="020B0503020204020204" pitchFamily="34" charset="-122"/>
                <a:ea typeface="微软雅黑" panose="020B0503020204020204" pitchFamily="34" charset="-122"/>
              </a:rPr>
              <a:t>进行字符串打印的程序段</a:t>
            </a:r>
            <a:r>
              <a:rPr lang="en-US" altLang="zh-CN" sz="2100" b="1">
                <a:solidFill>
                  <a:srgbClr val="063DE8"/>
                </a:solidFill>
                <a:latin typeface="微软雅黑" panose="020B0503020204020204" pitchFamily="34" charset="-122"/>
                <a:ea typeface="微软雅黑" panose="020B0503020204020204" pitchFamily="34" charset="-122"/>
              </a:rPr>
              <a:t>:</a:t>
            </a:r>
          </a:p>
        </p:txBody>
      </p:sp>
      <p:sp>
        <p:nvSpPr>
          <p:cNvPr id="74" name="Text Box 9"/>
          <p:cNvSpPr txBox="1">
            <a:spLocks noChangeArrowheads="1"/>
          </p:cNvSpPr>
          <p:nvPr/>
        </p:nvSpPr>
        <p:spPr bwMode="auto">
          <a:xfrm>
            <a:off x="196850" y="3306763"/>
            <a:ext cx="40925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spcBef>
                <a:spcPct val="50000"/>
              </a:spcBef>
            </a:pPr>
            <a:r>
              <a:rPr lang="en-US" altLang="zh-CN" sz="2100" b="1" dirty="0">
                <a:solidFill>
                  <a:srgbClr val="063DE8"/>
                </a:solidFill>
                <a:latin typeface="微软雅黑" panose="020B0503020204020204" pitchFamily="34" charset="-122"/>
                <a:ea typeface="微软雅黑" panose="020B0503020204020204" pitchFamily="34" charset="-122"/>
              </a:rPr>
              <a:t>“</a:t>
            </a:r>
            <a:r>
              <a:rPr lang="zh-CN" altLang="en-US" sz="2100" b="1" dirty="0">
                <a:solidFill>
                  <a:srgbClr val="063DE8"/>
                </a:solidFill>
                <a:latin typeface="微软雅黑" panose="020B0503020204020204" pitchFamily="34" charset="-122"/>
                <a:ea typeface="微软雅黑" panose="020B0503020204020204" pitchFamily="34" charset="-122"/>
              </a:rPr>
              <a:t>字符打印</a:t>
            </a:r>
            <a:r>
              <a:rPr lang="en-US" altLang="zh-CN" sz="2100" b="1" dirty="0">
                <a:solidFill>
                  <a:srgbClr val="063DE8"/>
                </a:solidFill>
                <a:latin typeface="微软雅黑" panose="020B0503020204020204" pitchFamily="34" charset="-122"/>
                <a:ea typeface="微软雅黑" panose="020B0503020204020204" pitchFamily="34" charset="-122"/>
              </a:rPr>
              <a:t>”</a:t>
            </a:r>
            <a:r>
              <a:rPr lang="zh-CN" altLang="en-US" sz="2100" b="1" dirty="0">
                <a:solidFill>
                  <a:srgbClr val="063DE8"/>
                </a:solidFill>
                <a:latin typeface="微软雅黑" panose="020B0503020204020204" pitchFamily="34" charset="-122"/>
                <a:ea typeface="微软雅黑" panose="020B0503020204020204" pitchFamily="34" charset="-122"/>
              </a:rPr>
              <a:t>中断服务程序：</a:t>
            </a:r>
          </a:p>
        </p:txBody>
      </p:sp>
      <p:sp>
        <p:nvSpPr>
          <p:cNvPr id="75" name="Text Box 10"/>
          <p:cNvSpPr txBox="1">
            <a:spLocks noChangeArrowheads="1"/>
          </p:cNvSpPr>
          <p:nvPr/>
        </p:nvSpPr>
        <p:spPr bwMode="auto">
          <a:xfrm>
            <a:off x="7751763" y="3498850"/>
            <a:ext cx="1392237" cy="312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spcBef>
                <a:spcPct val="50000"/>
              </a:spcBef>
            </a:pPr>
            <a:r>
              <a:rPr lang="en-US" altLang="zh-CN" sz="1900" b="1" dirty="0" err="1">
                <a:solidFill>
                  <a:srgbClr val="FC0128"/>
                </a:solidFill>
                <a:latin typeface="微软雅黑" panose="020B0503020204020204" pitchFamily="34" charset="-122"/>
                <a:ea typeface="微软雅黑" panose="020B0503020204020204" pitchFamily="34" charset="-122"/>
              </a:rPr>
              <a:t>sys_write</a:t>
            </a:r>
            <a:r>
              <a:rPr lang="zh-CN" altLang="en-US" sz="1900" b="1" dirty="0">
                <a:solidFill>
                  <a:srgbClr val="FC0128"/>
                </a:solidFill>
                <a:latin typeface="微软雅黑" panose="020B0503020204020204" pitchFamily="34" charset="-122"/>
                <a:ea typeface="微软雅黑" panose="020B0503020204020204" pitchFamily="34" charset="-122"/>
              </a:rPr>
              <a:t>是如何调出来的？</a:t>
            </a:r>
          </a:p>
          <a:p>
            <a:pPr eaLnBrk="0" hangingPunct="0">
              <a:spcBef>
                <a:spcPct val="50000"/>
              </a:spcBef>
            </a:pPr>
            <a:r>
              <a:rPr lang="zh-CN" altLang="en-US" sz="1900" b="1" dirty="0">
                <a:solidFill>
                  <a:srgbClr val="063DE8"/>
                </a:solidFill>
                <a:latin typeface="微软雅黑" panose="020B0503020204020204" pitchFamily="34" charset="-122"/>
                <a:ea typeface="微软雅黑" panose="020B0503020204020204" pitchFamily="34" charset="-122"/>
              </a:rPr>
              <a:t>系统调用！</a:t>
            </a:r>
          </a:p>
          <a:p>
            <a:pPr eaLnBrk="0" hangingPunct="0">
              <a:spcBef>
                <a:spcPct val="50000"/>
              </a:spcBef>
            </a:pPr>
            <a:r>
              <a:rPr lang="zh-CN" altLang="en-US" sz="1900" b="1" dirty="0">
                <a:solidFill>
                  <a:srgbClr val="FC0128"/>
                </a:solidFill>
                <a:latin typeface="微软雅黑" panose="020B0503020204020204" pitchFamily="34" charset="-122"/>
                <a:ea typeface="微软雅黑" panose="020B0503020204020204" pitchFamily="34" charset="-122"/>
              </a:rPr>
              <a:t>中断服务程序是如何调出来的？</a:t>
            </a:r>
          </a:p>
          <a:p>
            <a:pPr eaLnBrk="0" hangingPunct="0">
              <a:spcBef>
                <a:spcPct val="50000"/>
              </a:spcBef>
            </a:pPr>
            <a:r>
              <a:rPr lang="zh-CN" altLang="en-US" sz="1900" b="1" dirty="0">
                <a:solidFill>
                  <a:srgbClr val="063DE8"/>
                </a:solidFill>
                <a:latin typeface="微软雅黑" panose="020B0503020204020204" pitchFamily="34" charset="-122"/>
                <a:ea typeface="微软雅黑" panose="020B0503020204020204" pitchFamily="34" charset="-122"/>
              </a:rPr>
              <a:t>外设完成任务！</a:t>
            </a:r>
          </a:p>
        </p:txBody>
      </p:sp>
    </p:spTree>
    <p:extLst>
      <p:ext uri="{BB962C8B-B14F-4D97-AF65-F5344CB8AC3E}">
        <p14:creationId xmlns:p14="http://schemas.microsoft.com/office/powerpoint/2010/main" val="2318906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blinds(horizontal)">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
                                            <p:txEl>
                                              <p:pRg st="0" end="0"/>
                                            </p:txEl>
                                          </p:spTgt>
                                        </p:tgtEl>
                                        <p:attrNameLst>
                                          <p:attrName>style.visibility</p:attrName>
                                        </p:attrNameLst>
                                      </p:cBhvr>
                                      <p:to>
                                        <p:strVal val="visible"/>
                                      </p:to>
                                    </p:set>
                                    <p:animEffect transition="in" filter="blinds(horizontal)">
                                      <p:cBhvr>
                                        <p:cTn id="12" dur="500"/>
                                        <p:tgtEl>
                                          <p:spTgt spid="7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blinds(horizontal)">
                                      <p:cBhvr>
                                        <p:cTn id="17" dur="500"/>
                                        <p:tgtEl>
                                          <p:spTgt spid="7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blinds(horizontal)">
                                      <p:cBhvr>
                                        <p:cTn id="22" dur="500"/>
                                        <p:tgtEl>
                                          <p:spTgt spid="7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blinds(horizontal)">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5">
                                            <p:txEl>
                                              <p:pRg st="0" end="0"/>
                                            </p:txEl>
                                          </p:spTgt>
                                        </p:tgtEl>
                                        <p:attrNameLst>
                                          <p:attrName>style.visibility</p:attrName>
                                        </p:attrNameLst>
                                      </p:cBhvr>
                                      <p:to>
                                        <p:strVal val="visible"/>
                                      </p:to>
                                    </p:set>
                                    <p:animEffect transition="in" filter="blinds(horizontal)">
                                      <p:cBhvr>
                                        <p:cTn id="32" dur="500"/>
                                        <p:tgtEl>
                                          <p:spTgt spid="7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5">
                                            <p:txEl>
                                              <p:pRg st="1" end="1"/>
                                            </p:txEl>
                                          </p:spTgt>
                                        </p:tgtEl>
                                        <p:attrNameLst>
                                          <p:attrName>style.visibility</p:attrName>
                                        </p:attrNameLst>
                                      </p:cBhvr>
                                      <p:to>
                                        <p:strVal val="visible"/>
                                      </p:to>
                                    </p:set>
                                    <p:animEffect transition="in" filter="blinds(horizontal)">
                                      <p:cBhvr>
                                        <p:cTn id="37" dur="500"/>
                                        <p:tgtEl>
                                          <p:spTgt spid="7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5">
                                            <p:txEl>
                                              <p:pRg st="2" end="2"/>
                                            </p:txEl>
                                          </p:spTgt>
                                        </p:tgtEl>
                                        <p:attrNameLst>
                                          <p:attrName>style.visibility</p:attrName>
                                        </p:attrNameLst>
                                      </p:cBhvr>
                                      <p:to>
                                        <p:strVal val="visible"/>
                                      </p:to>
                                    </p:set>
                                    <p:animEffect transition="in" filter="blinds(horizontal)">
                                      <p:cBhvr>
                                        <p:cTn id="42" dur="500"/>
                                        <p:tgtEl>
                                          <p:spTgt spid="7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5">
                                            <p:txEl>
                                              <p:pRg st="3" end="3"/>
                                            </p:txEl>
                                          </p:spTgt>
                                        </p:tgtEl>
                                        <p:attrNameLst>
                                          <p:attrName>style.visibility</p:attrName>
                                        </p:attrNameLst>
                                      </p:cBhvr>
                                      <p:to>
                                        <p:strVal val="visible"/>
                                      </p:to>
                                    </p:set>
                                    <p:animEffect transition="in" filter="blinds(horizontal)">
                                      <p:cBhvr>
                                        <p:cTn id="47" dur="500"/>
                                        <p:tgtEl>
                                          <p:spTgt spid="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P spid="72" grpId="0"/>
      <p:bldP spid="7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 I/O</a:t>
            </a:r>
            <a:r>
              <a:rPr lang="zh-CN" altLang="en-US" dirty="0"/>
              <a:t>数据传送控制方式</a:t>
            </a:r>
          </a:p>
        </p:txBody>
      </p:sp>
      <p:sp>
        <p:nvSpPr>
          <p:cNvPr id="3" name="内容占位符 2"/>
          <p:cNvSpPr>
            <a:spLocks noGrp="1"/>
          </p:cNvSpPr>
          <p:nvPr>
            <p:ph idx="1"/>
          </p:nvPr>
        </p:nvSpPr>
        <p:spPr/>
        <p:txBody>
          <a:bodyPr/>
          <a:lstStyle/>
          <a:p>
            <a:pPr marL="0" indent="0">
              <a:buNone/>
            </a:pPr>
            <a:r>
              <a:rPr lang="en-US" altLang="zh-CN" dirty="0"/>
              <a:t>8.6.2 </a:t>
            </a:r>
            <a:r>
              <a:rPr lang="zh-CN" altLang="en-US" dirty="0"/>
              <a:t>程序中断</a:t>
            </a:r>
            <a:r>
              <a:rPr lang="en-US" altLang="zh-CN" dirty="0"/>
              <a:t>I/O</a:t>
            </a:r>
            <a:r>
              <a:rPr lang="zh-CN" altLang="en-US" dirty="0"/>
              <a:t>方式</a:t>
            </a:r>
          </a:p>
        </p:txBody>
      </p:sp>
      <p:sp>
        <p:nvSpPr>
          <p:cNvPr id="4" name="页脚占位符 3"/>
          <p:cNvSpPr>
            <a:spLocks noGrp="1"/>
          </p:cNvSpPr>
          <p:nvPr>
            <p:ph type="ftr" sz="quarter" idx="11"/>
          </p:nvPr>
        </p:nvSpPr>
        <p:spPr>
          <a:xfrm>
            <a:off x="3059832" y="6439913"/>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a:xfrm>
            <a:off x="6804248" y="6448250"/>
            <a:ext cx="2133600" cy="365125"/>
          </a:xfrm>
        </p:spPr>
        <p:txBody>
          <a:bodyPr/>
          <a:lstStyle/>
          <a:p>
            <a:pPr>
              <a:defRPr/>
            </a:pPr>
            <a:fld id="{6D0FCEAD-6C29-4FB2-BFB9-871596BF04D3}" type="slidenum">
              <a:rPr lang="zh-CN" altLang="en-US" smtClean="0"/>
              <a:pPr>
                <a:defRPr/>
              </a:pPr>
              <a:t>62</a:t>
            </a:fld>
            <a:endParaRPr lang="zh-CN" altLang="en-US" dirty="0"/>
          </a:p>
        </p:txBody>
      </p:sp>
      <p:sp>
        <p:nvSpPr>
          <p:cNvPr id="6" name="日期占位符 5"/>
          <p:cNvSpPr>
            <a:spLocks noGrp="1"/>
          </p:cNvSpPr>
          <p:nvPr>
            <p:ph type="dt" sz="half" idx="10"/>
          </p:nvPr>
        </p:nvSpPr>
        <p:spPr>
          <a:xfrm>
            <a:off x="179512" y="6448251"/>
            <a:ext cx="2133600" cy="365125"/>
          </a:xfrm>
        </p:spPr>
        <p:txBody>
          <a:bodyPr/>
          <a:lstStyle/>
          <a:p>
            <a:pPr>
              <a:defRPr/>
            </a:pPr>
            <a:fld id="{D7E40264-FE0B-4371-BB93-C09CE9F4480C}" type="datetime1">
              <a:rPr lang="zh-CN" altLang="en-US" smtClean="0"/>
              <a:pPr>
                <a:defRPr/>
              </a:pPr>
              <a:t>2020/12/15</a:t>
            </a:fld>
            <a:endParaRPr lang="zh-CN" altLang="en-US" dirty="0"/>
          </a:p>
        </p:txBody>
      </p:sp>
      <p:sp>
        <p:nvSpPr>
          <p:cNvPr id="7" name="矩形 6"/>
          <p:cNvSpPr/>
          <p:nvPr/>
        </p:nvSpPr>
        <p:spPr>
          <a:xfrm>
            <a:off x="3534303" y="734178"/>
            <a:ext cx="2945331"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1. </a:t>
            </a:r>
            <a:r>
              <a:rPr lang="zh-CN" altLang="en-US" sz="2200" b="1" dirty="0">
                <a:solidFill>
                  <a:srgbClr val="063DE8"/>
                </a:solidFill>
                <a:latin typeface="微软雅黑" panose="020B0503020204020204" pitchFamily="34" charset="-122"/>
                <a:ea typeface="微软雅黑" panose="020B0503020204020204" pitchFamily="34" charset="-122"/>
              </a:rPr>
              <a:t>中断的概念</a:t>
            </a:r>
          </a:p>
        </p:txBody>
      </p:sp>
      <p:sp>
        <p:nvSpPr>
          <p:cNvPr id="10" name="Rectangle 3"/>
          <p:cNvSpPr>
            <a:spLocks noGrp="1" noChangeArrowheads="1"/>
          </p:cNvSpPr>
          <p:nvPr/>
        </p:nvSpPr>
        <p:spPr bwMode="auto">
          <a:xfrm>
            <a:off x="137318" y="1170424"/>
            <a:ext cx="8712200" cy="35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0" fontAlgn="base" latinLnBrk="0" hangingPunct="0">
              <a:lnSpc>
                <a:spcPct val="100000"/>
              </a:lnSpc>
              <a:spcBef>
                <a:spcPct val="35000"/>
              </a:spcBef>
              <a:spcAft>
                <a:spcPct val="0"/>
              </a:spcAft>
              <a:buClrTx/>
              <a:buSzPct val="100000"/>
              <a:buFont typeface="Wingdings" panose="05000000000000000000" pitchFamily="2" charset="2"/>
              <a:buChar char="p"/>
              <a:tabLst/>
              <a:defRPr/>
            </a:pPr>
            <a:r>
              <a:rPr lang="zh-CN" altLang="en-US" sz="2000" dirty="0">
                <a:solidFill>
                  <a:srgbClr val="000000"/>
                </a:solidFill>
                <a:latin typeface="微软雅黑" panose="020B0503020204020204" pitchFamily="34" charset="-122"/>
                <a:ea typeface="微软雅黑" panose="020B0503020204020204" pitchFamily="34" charset="-122"/>
              </a:rPr>
              <a:t> 中断控制</a:t>
            </a:r>
            <a:r>
              <a:rPr lang="en-US" altLang="zh-CN" sz="2000" dirty="0">
                <a:solidFill>
                  <a:srgbClr val="000000"/>
                </a:solidFill>
                <a:latin typeface="微软雅黑" panose="020B0503020204020204" pitchFamily="34" charset="-122"/>
                <a:ea typeface="微软雅黑" panose="020B0503020204020204" pitchFamily="34" charset="-122"/>
              </a:rPr>
              <a:t>I/O</a:t>
            </a:r>
            <a:r>
              <a:rPr lang="zh-CN" altLang="en-US" sz="2000" dirty="0">
                <a:solidFill>
                  <a:srgbClr val="000000"/>
                </a:solidFill>
                <a:latin typeface="微软雅黑" panose="020B0503020204020204" pitchFamily="34" charset="-122"/>
                <a:ea typeface="微软雅黑" panose="020B0503020204020204" pitchFamily="34" charset="-122"/>
              </a:rPr>
              <a:t>过程</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007318"/>
            <a:ext cx="7962900" cy="5734050"/>
          </a:xfrm>
          <a:prstGeom prst="rect">
            <a:avLst/>
          </a:prstGeom>
        </p:spPr>
      </p:pic>
    </p:spTree>
    <p:extLst>
      <p:ext uri="{BB962C8B-B14F-4D97-AF65-F5344CB8AC3E}">
        <p14:creationId xmlns:p14="http://schemas.microsoft.com/office/powerpoint/2010/main" val="32759399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 I/O</a:t>
            </a:r>
            <a:r>
              <a:rPr lang="zh-CN" altLang="en-US" dirty="0"/>
              <a:t>数据传送控制方式</a:t>
            </a:r>
          </a:p>
        </p:txBody>
      </p:sp>
      <p:sp>
        <p:nvSpPr>
          <p:cNvPr id="3" name="内容占位符 2"/>
          <p:cNvSpPr>
            <a:spLocks noGrp="1"/>
          </p:cNvSpPr>
          <p:nvPr>
            <p:ph idx="1"/>
          </p:nvPr>
        </p:nvSpPr>
        <p:spPr/>
        <p:txBody>
          <a:bodyPr/>
          <a:lstStyle/>
          <a:p>
            <a:pPr marL="0" indent="0">
              <a:buNone/>
            </a:pPr>
            <a:r>
              <a:rPr lang="en-US" altLang="zh-CN" dirty="0"/>
              <a:t>8.6.2 </a:t>
            </a:r>
            <a:r>
              <a:rPr lang="zh-CN" altLang="en-US" dirty="0"/>
              <a:t>程序中断</a:t>
            </a:r>
            <a:r>
              <a:rPr lang="en-US" altLang="zh-CN" dirty="0"/>
              <a:t>I/O</a:t>
            </a:r>
            <a:r>
              <a:rPr lang="zh-CN" altLang="en-US" dirty="0"/>
              <a:t>方式</a:t>
            </a:r>
          </a:p>
        </p:txBody>
      </p:sp>
      <p:sp>
        <p:nvSpPr>
          <p:cNvPr id="4" name="页脚占位符 3"/>
          <p:cNvSpPr>
            <a:spLocks noGrp="1"/>
          </p:cNvSpPr>
          <p:nvPr>
            <p:ph type="ftr" sz="quarter" idx="11"/>
          </p:nvPr>
        </p:nvSpPr>
        <p:spPr>
          <a:xfrm>
            <a:off x="3059832" y="6439913"/>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a:xfrm>
            <a:off x="6804248" y="6448250"/>
            <a:ext cx="2133600" cy="365125"/>
          </a:xfrm>
        </p:spPr>
        <p:txBody>
          <a:bodyPr/>
          <a:lstStyle/>
          <a:p>
            <a:pPr>
              <a:defRPr/>
            </a:pPr>
            <a:fld id="{6D0FCEAD-6C29-4FB2-BFB9-871596BF04D3}" type="slidenum">
              <a:rPr lang="zh-CN" altLang="en-US" smtClean="0"/>
              <a:pPr>
                <a:defRPr/>
              </a:pPr>
              <a:t>63</a:t>
            </a:fld>
            <a:endParaRPr lang="zh-CN" altLang="en-US" dirty="0"/>
          </a:p>
        </p:txBody>
      </p:sp>
      <p:sp>
        <p:nvSpPr>
          <p:cNvPr id="6" name="日期占位符 5"/>
          <p:cNvSpPr>
            <a:spLocks noGrp="1"/>
          </p:cNvSpPr>
          <p:nvPr>
            <p:ph type="dt" sz="half" idx="10"/>
          </p:nvPr>
        </p:nvSpPr>
        <p:spPr>
          <a:xfrm>
            <a:off x="179512" y="6448251"/>
            <a:ext cx="2133600" cy="365125"/>
          </a:xfrm>
        </p:spPr>
        <p:txBody>
          <a:bodyPr/>
          <a:lstStyle/>
          <a:p>
            <a:pPr>
              <a:defRPr/>
            </a:pPr>
            <a:fld id="{D7E40264-FE0B-4371-BB93-C09CE9F4480C}" type="datetime1">
              <a:rPr lang="zh-CN" altLang="en-US" smtClean="0"/>
              <a:pPr>
                <a:defRPr/>
              </a:pPr>
              <a:t>2020/12/15</a:t>
            </a:fld>
            <a:endParaRPr lang="zh-CN" altLang="en-US" dirty="0"/>
          </a:p>
        </p:txBody>
      </p:sp>
      <p:sp>
        <p:nvSpPr>
          <p:cNvPr id="7" name="矩形 6"/>
          <p:cNvSpPr/>
          <p:nvPr/>
        </p:nvSpPr>
        <p:spPr>
          <a:xfrm>
            <a:off x="3534303" y="734178"/>
            <a:ext cx="4350065"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1. </a:t>
            </a:r>
            <a:r>
              <a:rPr lang="zh-CN" altLang="en-US" sz="2200" b="1" dirty="0">
                <a:solidFill>
                  <a:srgbClr val="063DE8"/>
                </a:solidFill>
                <a:latin typeface="微软雅黑" panose="020B0503020204020204" pitchFamily="34" charset="-122"/>
                <a:ea typeface="微软雅黑" panose="020B0503020204020204" pitchFamily="34" charset="-122"/>
              </a:rPr>
              <a:t>中断的概念</a:t>
            </a:r>
          </a:p>
        </p:txBody>
      </p:sp>
      <p:sp>
        <p:nvSpPr>
          <p:cNvPr id="10" name="Rectangle 3"/>
          <p:cNvSpPr>
            <a:spLocks noGrp="1" noChangeArrowheads="1"/>
          </p:cNvSpPr>
          <p:nvPr/>
        </p:nvSpPr>
        <p:spPr bwMode="auto">
          <a:xfrm>
            <a:off x="137318" y="1170424"/>
            <a:ext cx="8712200" cy="4698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0" fontAlgn="base" latinLnBrk="0" hangingPunct="0">
              <a:lnSpc>
                <a:spcPct val="100000"/>
              </a:lnSpc>
              <a:spcBef>
                <a:spcPct val="35000"/>
              </a:spcBef>
              <a:spcAft>
                <a:spcPct val="0"/>
              </a:spcAft>
              <a:buClrTx/>
              <a:buSzPct val="100000"/>
              <a:buFont typeface="Wingdings" panose="05000000000000000000" pitchFamily="2" charset="2"/>
              <a:buChar char="p"/>
              <a:tabLst/>
              <a:defRPr/>
            </a:pPr>
            <a:r>
              <a:rPr lang="zh-CN" altLang="en-US" sz="2000" dirty="0">
                <a:solidFill>
                  <a:srgbClr val="FF0000"/>
                </a:solidFill>
                <a:latin typeface="Comic Sans MS" panose="030F0702030302020204" pitchFamily="66" charset="0"/>
                <a:ea typeface="微软雅黑" panose="020B0503020204020204" pitchFamily="34" charset="-122"/>
                <a:cs typeface="Times New Roman" panose="02020603050405020304" pitchFamily="18" charset="0"/>
              </a:rPr>
              <a:t> 现代计算机系统中都配有完善的异常和中断处理系统</a:t>
            </a:r>
            <a:endParaRPr lang="en-US" altLang="zh-CN" sz="2000" dirty="0">
              <a:solidFill>
                <a:srgbClr val="FF0000"/>
              </a:solidFill>
              <a:latin typeface="Comic Sans MS" panose="030F0702030302020204" pitchFamily="66" charset="0"/>
              <a:ea typeface="微软雅黑" panose="020B0503020204020204" pitchFamily="34" charset="-122"/>
              <a:cs typeface="Times New Roman" panose="02020603050405020304" pitchFamily="18" charset="0"/>
            </a:endParaRPr>
          </a:p>
          <a:p>
            <a:pPr lvl="1" algn="just">
              <a:buFont typeface="Wingdings" panose="05000000000000000000" pitchFamily="2" charset="2"/>
              <a:buChar char="p"/>
              <a:defRPr/>
            </a:pPr>
            <a:r>
              <a:rPr lang="en-US" altLang="zh-CN" sz="2000"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CPU</a:t>
            </a:r>
            <a:r>
              <a:rPr lang="zh-CN" altLang="en-US" sz="2000"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中有相应的异常和中断的检测和响应逻辑</a:t>
            </a:r>
            <a:endParaRPr lang="en-US" altLang="zh-CN" sz="2000"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endParaRPr>
          </a:p>
          <a:p>
            <a:pPr lvl="1" algn="just">
              <a:buFont typeface="Wingdings" panose="05000000000000000000" pitchFamily="2" charset="2"/>
              <a:buChar char="p"/>
              <a:defRPr/>
            </a:pPr>
            <a:r>
              <a:rPr lang="zh-CN" altLang="en-US" sz="2000"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外设接口中有相应的中断请求和控制逻辑</a:t>
            </a:r>
            <a:endParaRPr lang="en-US" altLang="zh-CN" sz="2000"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endParaRPr>
          </a:p>
          <a:p>
            <a:pPr lvl="1" algn="just">
              <a:buFont typeface="Wingdings" panose="05000000000000000000" pitchFamily="2" charset="2"/>
              <a:buChar char="p"/>
              <a:defRPr/>
            </a:pPr>
            <a:r>
              <a:rPr lang="zh-CN" altLang="en-US" sz="2000"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操作系统中有相应的中断服务程序</a:t>
            </a:r>
            <a:endParaRPr lang="en-US" altLang="zh-CN" sz="2000"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endParaRPr>
          </a:p>
          <a:p>
            <a:pPr marR="0" lvl="0" algn="just" defTabSz="914400" rtl="0" eaLnBrk="0" fontAlgn="base" latinLnBrk="0" hangingPunct="0">
              <a:lnSpc>
                <a:spcPct val="100000"/>
              </a:lnSpc>
              <a:spcBef>
                <a:spcPct val="35000"/>
              </a:spcBef>
              <a:spcAft>
                <a:spcPct val="0"/>
              </a:spcAft>
              <a:buClrTx/>
              <a:buSzPct val="100000"/>
              <a:buFont typeface="Wingdings" panose="05000000000000000000" pitchFamily="2" charset="2"/>
              <a:buChar char="p"/>
              <a:tabLst/>
              <a:defRPr/>
            </a:pPr>
            <a:r>
              <a:rPr lang="zh-CN" altLang="en-US" sz="2000" dirty="0">
                <a:solidFill>
                  <a:srgbClr val="FF0000"/>
                </a:solidFill>
                <a:latin typeface="Comic Sans MS" panose="030F0702030302020204" pitchFamily="66" charset="0"/>
                <a:ea typeface="微软雅黑" panose="020B0503020204020204" pitchFamily="34" charset="-122"/>
                <a:cs typeface="Times New Roman" panose="02020603050405020304" pitchFamily="18" charset="0"/>
              </a:rPr>
              <a:t>中断与异常的区别</a:t>
            </a:r>
            <a:endParaRPr kumimoji="0" lang="en-US" altLang="zh-CN" sz="2000" b="1" i="0" u="none" strike="noStrike" kern="1200" cap="none" spc="0" normalizeH="0" baseline="0" noProof="0" dirty="0">
              <a:ln>
                <a:noFill/>
              </a:ln>
              <a:solidFill>
                <a:srgbClr val="FF0000"/>
              </a:solidFill>
              <a:effectLst/>
              <a:uLnTx/>
              <a:uFillTx/>
              <a:latin typeface="Comic Sans MS" panose="030F0702030302020204" pitchFamily="66" charset="0"/>
              <a:ea typeface="微软雅黑" panose="020B0503020204020204" pitchFamily="34" charset="-122"/>
              <a:cs typeface="Times New Roman" panose="02020603050405020304" pitchFamily="18" charset="0"/>
            </a:endParaRPr>
          </a:p>
          <a:p>
            <a:pPr lvl="1" algn="just">
              <a:buFont typeface="Wingdings" panose="05000000000000000000" pitchFamily="2" charset="2"/>
              <a:buChar char="p"/>
            </a:pPr>
            <a:r>
              <a:rPr lang="zh-CN" altLang="en-US" sz="2000"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 缺页或溢出等异常事件是由特定指令在执行过程中产生的，而中断相对于指令的执行是异步的。也就是说，中断不和任何指令相关联，也不阻止任何指令的完成。因此，</a:t>
            </a:r>
            <a:r>
              <a:rPr lang="en-US" altLang="zh-CN" sz="2000"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CPU</a:t>
            </a:r>
            <a:r>
              <a:rPr lang="zh-CN" altLang="en-US" sz="2000"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只需要在开始一个新指令之前检测是否有外部发来的中断请求即可。</a:t>
            </a:r>
            <a:endParaRPr lang="en-US" altLang="zh-CN" sz="2000"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endParaRPr>
          </a:p>
          <a:p>
            <a:pPr lvl="1" algn="just">
              <a:buFont typeface="Wingdings" panose="05000000000000000000" pitchFamily="2" charset="2"/>
              <a:buChar char="p"/>
            </a:pPr>
            <a:r>
              <a:rPr kumimoji="0" lang="zh-CN" altLang="en-US" sz="2000" b="0" i="0" u="none" strike="noStrike" kern="1200" cap="none" spc="0" normalizeH="0" baseline="0" noProof="0" dirty="0">
                <a:ln>
                  <a:noFill/>
                </a:ln>
                <a:solidFill>
                  <a:srgbClr val="000000"/>
                </a:solidFill>
                <a:effectLst/>
                <a:uLnTx/>
                <a:uFillTx/>
                <a:latin typeface="Comic Sans MS" panose="030F0702030302020204" pitchFamily="66" charset="0"/>
                <a:ea typeface="微软雅黑" panose="020B0503020204020204" pitchFamily="34" charset="-122"/>
                <a:cs typeface="Times New Roman" panose="02020603050405020304" pitchFamily="18" charset="0"/>
              </a:rPr>
              <a:t>异常的发生和异常事件类型是由</a:t>
            </a:r>
            <a:r>
              <a:rPr kumimoji="0" lang="en-US" altLang="zh-CN" sz="2000" b="0" i="0" u="none" strike="noStrike" kern="1200" cap="none" spc="0" normalizeH="0" baseline="0" noProof="0" dirty="0">
                <a:ln>
                  <a:noFill/>
                </a:ln>
                <a:solidFill>
                  <a:srgbClr val="000000"/>
                </a:solidFill>
                <a:effectLst/>
                <a:uLnTx/>
                <a:uFillTx/>
                <a:latin typeface="Comic Sans MS" panose="030F0702030302020204" pitchFamily="66" charset="0"/>
                <a:ea typeface="微软雅黑" panose="020B0503020204020204" pitchFamily="34" charset="-122"/>
                <a:cs typeface="Times New Roman" panose="02020603050405020304" pitchFamily="18" charset="0"/>
              </a:rPr>
              <a:t>CPU</a:t>
            </a:r>
            <a:r>
              <a:rPr lang="zh-CN" altLang="en-US" sz="2000"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自身发现和识别的，不必通过外部的某个信号通知</a:t>
            </a:r>
            <a:r>
              <a:rPr lang="en-US" altLang="zh-CN" sz="2000"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CPU</a:t>
            </a:r>
            <a:r>
              <a:rPr lang="zh-CN" altLang="en-US" sz="2000"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，而对于中断，</a:t>
            </a:r>
            <a:r>
              <a:rPr lang="en-US" altLang="zh-CN" sz="2000"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CPU</a:t>
            </a:r>
            <a:r>
              <a:rPr lang="zh-CN" altLang="en-US" sz="2000"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必须通过外部中断请求线进行采样，并从总线上获取相应的中断源设备的标识信息，才能获知哪个设备发送了何种中断。</a:t>
            </a:r>
            <a:endParaRPr kumimoji="0" lang="zh-CN" altLang="en-US" sz="2000" b="0" i="0" u="none" strike="noStrike" kern="1200" cap="none" spc="0" normalizeH="0" baseline="0" noProof="0" dirty="0">
              <a:ln>
                <a:noFill/>
              </a:ln>
              <a:solidFill>
                <a:srgbClr val="000000"/>
              </a:solidFill>
              <a:effectLst/>
              <a:uLnTx/>
              <a:uFillTx/>
              <a:latin typeface="Comic Sans MS" panose="030F0702030302020204" pitchFamily="66"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501111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 I/O</a:t>
            </a:r>
            <a:r>
              <a:rPr lang="zh-CN" altLang="en-US" dirty="0"/>
              <a:t>数据传送控制方式</a:t>
            </a:r>
          </a:p>
        </p:txBody>
      </p:sp>
      <p:sp>
        <p:nvSpPr>
          <p:cNvPr id="3" name="内容占位符 2"/>
          <p:cNvSpPr>
            <a:spLocks noGrp="1"/>
          </p:cNvSpPr>
          <p:nvPr>
            <p:ph idx="1"/>
          </p:nvPr>
        </p:nvSpPr>
        <p:spPr/>
        <p:txBody>
          <a:bodyPr/>
          <a:lstStyle/>
          <a:p>
            <a:pPr marL="0" indent="0">
              <a:buNone/>
            </a:pPr>
            <a:r>
              <a:rPr lang="en-US" altLang="zh-CN" dirty="0"/>
              <a:t>8.6.2 </a:t>
            </a:r>
            <a:r>
              <a:rPr lang="zh-CN" altLang="en-US" dirty="0"/>
              <a:t>程序中断</a:t>
            </a:r>
            <a:r>
              <a:rPr lang="en-US" altLang="zh-CN" dirty="0"/>
              <a:t>I/O</a:t>
            </a:r>
            <a:r>
              <a:rPr lang="zh-CN" altLang="en-US" dirty="0"/>
              <a:t>方式</a:t>
            </a:r>
          </a:p>
        </p:txBody>
      </p:sp>
      <p:sp>
        <p:nvSpPr>
          <p:cNvPr id="4" name="页脚占位符 3"/>
          <p:cNvSpPr>
            <a:spLocks noGrp="1"/>
          </p:cNvSpPr>
          <p:nvPr>
            <p:ph type="ftr" sz="quarter" idx="11"/>
          </p:nvPr>
        </p:nvSpPr>
        <p:spPr>
          <a:xfrm>
            <a:off x="3059832" y="6439913"/>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a:xfrm>
            <a:off x="6804248" y="6448250"/>
            <a:ext cx="2133600" cy="365125"/>
          </a:xfrm>
        </p:spPr>
        <p:txBody>
          <a:bodyPr/>
          <a:lstStyle/>
          <a:p>
            <a:pPr>
              <a:defRPr/>
            </a:pPr>
            <a:fld id="{6D0FCEAD-6C29-4FB2-BFB9-871596BF04D3}" type="slidenum">
              <a:rPr lang="zh-CN" altLang="en-US" smtClean="0"/>
              <a:pPr>
                <a:defRPr/>
              </a:pPr>
              <a:t>64</a:t>
            </a:fld>
            <a:endParaRPr lang="zh-CN" altLang="en-US" dirty="0"/>
          </a:p>
        </p:txBody>
      </p:sp>
      <p:sp>
        <p:nvSpPr>
          <p:cNvPr id="6" name="日期占位符 5"/>
          <p:cNvSpPr>
            <a:spLocks noGrp="1"/>
          </p:cNvSpPr>
          <p:nvPr>
            <p:ph type="dt" sz="half" idx="10"/>
          </p:nvPr>
        </p:nvSpPr>
        <p:spPr>
          <a:xfrm>
            <a:off x="179512" y="6448251"/>
            <a:ext cx="2133600" cy="365125"/>
          </a:xfrm>
        </p:spPr>
        <p:txBody>
          <a:bodyPr/>
          <a:lstStyle/>
          <a:p>
            <a:pPr>
              <a:defRPr/>
            </a:pPr>
            <a:fld id="{D7E40264-FE0B-4371-BB93-C09CE9F4480C}" type="datetime1">
              <a:rPr lang="zh-CN" altLang="en-US" smtClean="0"/>
              <a:pPr>
                <a:defRPr/>
              </a:pPr>
              <a:t>2020/12/15</a:t>
            </a:fld>
            <a:endParaRPr lang="zh-CN" altLang="en-US" dirty="0"/>
          </a:p>
        </p:txBody>
      </p:sp>
      <p:sp>
        <p:nvSpPr>
          <p:cNvPr id="7" name="矩形 6"/>
          <p:cNvSpPr/>
          <p:nvPr/>
        </p:nvSpPr>
        <p:spPr>
          <a:xfrm>
            <a:off x="3534303" y="734178"/>
            <a:ext cx="4350065"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2. </a:t>
            </a:r>
            <a:r>
              <a:rPr lang="zh-CN" altLang="en-US" sz="2200" b="1" dirty="0">
                <a:solidFill>
                  <a:srgbClr val="063DE8"/>
                </a:solidFill>
                <a:latin typeface="微软雅黑" panose="020B0503020204020204" pitchFamily="34" charset="-122"/>
                <a:ea typeface="微软雅黑" panose="020B0503020204020204" pitchFamily="34" charset="-122"/>
              </a:rPr>
              <a:t>中断系统的基本职能和结构</a:t>
            </a:r>
          </a:p>
        </p:txBody>
      </p:sp>
      <p:sp>
        <p:nvSpPr>
          <p:cNvPr id="10" name="Rectangle 3"/>
          <p:cNvSpPr>
            <a:spLocks noGrp="1" noChangeArrowheads="1"/>
          </p:cNvSpPr>
          <p:nvPr/>
        </p:nvSpPr>
        <p:spPr bwMode="auto">
          <a:xfrm>
            <a:off x="137318" y="1170424"/>
            <a:ext cx="8712200" cy="4914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0" fontAlgn="base" latinLnBrk="0" hangingPunct="0">
              <a:lnSpc>
                <a:spcPct val="100000"/>
              </a:lnSpc>
              <a:spcBef>
                <a:spcPct val="35000"/>
              </a:spcBef>
              <a:spcAft>
                <a:spcPct val="0"/>
              </a:spcAft>
              <a:buClrTx/>
              <a:buSzPct val="100000"/>
              <a:buFont typeface="Wingdings" panose="05000000000000000000" pitchFamily="2" charset="2"/>
              <a:buChar char="p"/>
              <a:tabLst/>
              <a:defRPr/>
            </a:pPr>
            <a:r>
              <a:rPr lang="zh-CN" altLang="en-US" sz="2000" dirty="0">
                <a:solidFill>
                  <a:srgbClr val="000000"/>
                </a:solidFill>
                <a:latin typeface="微软雅黑" panose="020B0503020204020204" pitchFamily="34" charset="-122"/>
                <a:ea typeface="微软雅黑" panose="020B0503020204020204" pitchFamily="34" charset="-122"/>
              </a:rPr>
              <a:t> 基本功能包括以下几个方面</a:t>
            </a: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1" algn="just">
              <a:buFont typeface="Wingdings" panose="05000000000000000000" pitchFamily="2" charset="2"/>
              <a:buChar char="p"/>
            </a:pPr>
            <a:r>
              <a:rPr lang="zh-CN" altLang="en-US" sz="2000" b="0" dirty="0">
                <a:solidFill>
                  <a:srgbClr val="000000"/>
                </a:solidFill>
                <a:latin typeface="微软雅黑" panose="020B0503020204020204" pitchFamily="34" charset="-122"/>
                <a:ea typeface="微软雅黑" panose="020B0503020204020204" pitchFamily="34" charset="-122"/>
              </a:rPr>
              <a:t> </a:t>
            </a:r>
            <a:r>
              <a:rPr lang="zh-CN" altLang="en-US" sz="2000" b="0" dirty="0">
                <a:solidFill>
                  <a:srgbClr val="000000"/>
                </a:solidFill>
                <a:latin typeface="Comic Sans MS" panose="030F0702030302020204" pitchFamily="66" charset="0"/>
                <a:ea typeface="微软雅黑" panose="020B0503020204020204" pitchFamily="34" charset="-122"/>
              </a:rPr>
              <a:t>及时记录各种中断请求信号。通常用一个中断请求寄存器来保存</a:t>
            </a:r>
            <a:endParaRPr lang="en-US" altLang="zh-CN" sz="2000" b="0" dirty="0">
              <a:solidFill>
                <a:srgbClr val="000000"/>
              </a:solidFill>
              <a:latin typeface="Comic Sans MS" panose="030F0702030302020204" pitchFamily="66" charset="0"/>
              <a:ea typeface="微软雅黑" panose="020B0503020204020204" pitchFamily="34" charset="-122"/>
            </a:endParaRPr>
          </a:p>
          <a:p>
            <a:pPr lvl="1" algn="just">
              <a:buFont typeface="Wingdings" panose="05000000000000000000" pitchFamily="2" charset="2"/>
              <a:buChar char="p"/>
            </a:pPr>
            <a:r>
              <a:rPr kumimoji="0" lang="zh-CN" altLang="en-US" sz="2000" b="0" i="0" u="none" strike="noStrike" kern="1200" cap="none" spc="0" normalizeH="0" baseline="0" noProof="0" dirty="0">
                <a:ln>
                  <a:noFill/>
                </a:ln>
                <a:solidFill>
                  <a:srgbClr val="000000"/>
                </a:solidFill>
                <a:effectLst/>
                <a:uLnTx/>
                <a:uFillTx/>
                <a:latin typeface="Comic Sans MS" panose="030F0702030302020204" pitchFamily="66" charset="0"/>
                <a:ea typeface="微软雅黑" panose="020B0503020204020204" pitchFamily="34" charset="-122"/>
              </a:rPr>
              <a:t> 自动响应中断请求</a:t>
            </a:r>
            <a:endParaRPr kumimoji="0" lang="en-US" altLang="zh-CN" sz="2000" b="0" i="0" u="none" strike="noStrike" kern="1200" cap="none" spc="0" normalizeH="0" baseline="0" noProof="0" dirty="0">
              <a:ln>
                <a:noFill/>
              </a:ln>
              <a:solidFill>
                <a:srgbClr val="000000"/>
              </a:solidFill>
              <a:effectLst/>
              <a:uLnTx/>
              <a:uFillTx/>
              <a:latin typeface="Comic Sans MS" panose="030F0702030302020204" pitchFamily="66" charset="0"/>
              <a:ea typeface="微软雅黑" panose="020B0503020204020204" pitchFamily="34" charset="-122"/>
            </a:endParaRPr>
          </a:p>
          <a:p>
            <a:pPr lvl="1" algn="just">
              <a:buFont typeface="Wingdings" panose="05000000000000000000" pitchFamily="2" charset="2"/>
              <a:buChar char="p"/>
            </a:pPr>
            <a:r>
              <a:rPr lang="zh-CN" altLang="en-US" sz="2000" b="0" dirty="0">
                <a:solidFill>
                  <a:srgbClr val="000000"/>
                </a:solidFill>
                <a:latin typeface="Comic Sans MS" panose="030F0702030302020204" pitchFamily="66" charset="0"/>
                <a:ea typeface="微软雅黑" panose="020B0503020204020204" pitchFamily="34" charset="-122"/>
              </a:rPr>
              <a:t> 自动判优</a:t>
            </a:r>
            <a:endParaRPr lang="en-US" altLang="zh-CN" sz="2000" b="0" dirty="0">
              <a:solidFill>
                <a:srgbClr val="000000"/>
              </a:solidFill>
              <a:latin typeface="Comic Sans MS" panose="030F0702030302020204" pitchFamily="66" charset="0"/>
              <a:ea typeface="微软雅黑" panose="020B0503020204020204" pitchFamily="34" charset="-122"/>
            </a:endParaRPr>
          </a:p>
          <a:p>
            <a:pPr lvl="1" algn="just">
              <a:buFont typeface="Wingdings" panose="05000000000000000000" pitchFamily="2" charset="2"/>
              <a:buChar char="p"/>
            </a:pPr>
            <a:r>
              <a:rPr kumimoji="0" lang="en-US" altLang="zh-CN" sz="2000" b="0" i="0" u="none" strike="noStrike" kern="1200" cap="none" spc="0" normalizeH="0" baseline="0" noProof="0" dirty="0">
                <a:ln>
                  <a:noFill/>
                </a:ln>
                <a:solidFill>
                  <a:srgbClr val="000000"/>
                </a:solidFill>
                <a:effectLst/>
                <a:uLnTx/>
                <a:uFillTx/>
                <a:latin typeface="Comic Sans MS" panose="030F0702030302020204" pitchFamily="66" charset="0"/>
                <a:ea typeface="微软雅黑" panose="020B0503020204020204" pitchFamily="34" charset="-122"/>
              </a:rPr>
              <a:t> </a:t>
            </a:r>
            <a:r>
              <a:rPr kumimoji="0" lang="zh-CN" altLang="en-US" sz="2000" b="0" i="0" u="none" strike="noStrike" kern="1200" cap="none" spc="0" normalizeH="0" baseline="0" noProof="0" dirty="0">
                <a:ln>
                  <a:noFill/>
                </a:ln>
                <a:solidFill>
                  <a:srgbClr val="000000"/>
                </a:solidFill>
                <a:effectLst/>
                <a:uLnTx/>
                <a:uFillTx/>
                <a:latin typeface="Comic Sans MS" panose="030F0702030302020204" pitchFamily="66" charset="0"/>
                <a:ea typeface="微软雅黑" panose="020B0503020204020204" pitchFamily="34" charset="-122"/>
              </a:rPr>
              <a:t>保护被中断程序的断点和现场</a:t>
            </a:r>
            <a:endParaRPr kumimoji="0" lang="en-US" altLang="zh-CN" sz="2000" b="0" i="0" u="none" strike="noStrike" kern="1200" cap="none" spc="0" normalizeH="0" baseline="0" noProof="0" dirty="0">
              <a:ln>
                <a:noFill/>
              </a:ln>
              <a:solidFill>
                <a:srgbClr val="000000"/>
              </a:solidFill>
              <a:effectLst/>
              <a:uLnTx/>
              <a:uFillTx/>
              <a:latin typeface="Comic Sans MS" panose="030F0702030302020204" pitchFamily="66" charset="0"/>
              <a:ea typeface="微软雅黑" panose="020B0503020204020204" pitchFamily="34" charset="-122"/>
            </a:endParaRPr>
          </a:p>
          <a:p>
            <a:pPr lvl="1" algn="just">
              <a:buFont typeface="Wingdings" panose="05000000000000000000" pitchFamily="2" charset="2"/>
              <a:buChar char="p"/>
            </a:pPr>
            <a:r>
              <a:rPr lang="en-US" altLang="zh-CN" sz="2000" b="0" dirty="0">
                <a:solidFill>
                  <a:srgbClr val="000000"/>
                </a:solidFill>
                <a:latin typeface="Comic Sans MS" panose="030F0702030302020204" pitchFamily="66" charset="0"/>
                <a:ea typeface="微软雅黑" panose="020B0503020204020204" pitchFamily="34" charset="-122"/>
              </a:rPr>
              <a:t> </a:t>
            </a:r>
            <a:r>
              <a:rPr lang="zh-CN" altLang="en-US" sz="2000" b="0" dirty="0">
                <a:solidFill>
                  <a:srgbClr val="000000"/>
                </a:solidFill>
                <a:latin typeface="Comic Sans MS" panose="030F0702030302020204" pitchFamily="66" charset="0"/>
                <a:ea typeface="微软雅黑" panose="020B0503020204020204" pitchFamily="34" charset="-122"/>
              </a:rPr>
              <a:t>中断屏蔽：实现多重中断的嵌套执行</a:t>
            </a:r>
            <a:endParaRPr lang="en-US" altLang="zh-CN" sz="2000" b="0" dirty="0">
              <a:solidFill>
                <a:srgbClr val="000000"/>
              </a:solidFill>
              <a:latin typeface="Comic Sans MS" panose="030F0702030302020204" pitchFamily="66" charset="0"/>
              <a:ea typeface="微软雅黑" panose="020B0503020204020204" pitchFamily="34" charset="-122"/>
            </a:endParaRPr>
          </a:p>
          <a:p>
            <a:pPr lvl="2" algn="just">
              <a:buFont typeface="Wingdings" panose="05000000000000000000" pitchFamily="2" charset="2"/>
              <a:buChar char="p"/>
            </a:pPr>
            <a:r>
              <a:rPr kumimoji="0" lang="zh-CN" altLang="en-US" sz="2000" b="0" i="0" u="none" strike="noStrike" kern="1200" cap="none" spc="0" normalizeH="0" baseline="0" noProof="0" dirty="0">
                <a:ln>
                  <a:noFill/>
                </a:ln>
                <a:solidFill>
                  <a:srgbClr val="000000"/>
                </a:solidFill>
                <a:effectLst/>
                <a:uLnTx/>
                <a:uFillTx/>
                <a:latin typeface="Comic Sans MS" panose="030F0702030302020204" pitchFamily="66" charset="0"/>
                <a:ea typeface="微软雅黑" panose="020B0503020204020204" pitchFamily="34" charset="-122"/>
              </a:rPr>
              <a:t>中断屏蔽字寄存器</a:t>
            </a:r>
            <a:endParaRPr kumimoji="0" lang="en-US" altLang="zh-CN" sz="2000" b="0" i="0" u="none" strike="noStrike" kern="1200" cap="none" spc="0" normalizeH="0" baseline="0" noProof="0" dirty="0">
              <a:ln>
                <a:noFill/>
              </a:ln>
              <a:solidFill>
                <a:srgbClr val="000000"/>
              </a:solidFill>
              <a:effectLst/>
              <a:uLnTx/>
              <a:uFillTx/>
              <a:latin typeface="Comic Sans MS" panose="030F0702030302020204" pitchFamily="66" charset="0"/>
              <a:ea typeface="微软雅黑" panose="020B0503020204020204" pitchFamily="34" charset="-122"/>
            </a:endParaRPr>
          </a:p>
          <a:p>
            <a:pPr lvl="2" algn="just">
              <a:buFont typeface="Wingdings" panose="05000000000000000000" pitchFamily="2" charset="2"/>
              <a:buChar char="p"/>
            </a:pPr>
            <a:r>
              <a:rPr lang="zh-CN" altLang="en-US" sz="2000" b="0" dirty="0">
                <a:solidFill>
                  <a:srgbClr val="000000"/>
                </a:solidFill>
                <a:latin typeface="Comic Sans MS" panose="030F0702030302020204" pitchFamily="66" charset="0"/>
                <a:ea typeface="微软雅黑" panose="020B0503020204020204" pitchFamily="34" charset="-122"/>
              </a:rPr>
              <a:t>中断屏蔽字：每个中断可设置它允许被哪些中断打断，不允许被哪些中断打断。通过在中断系统中设置中断屏蔽字来实现。屏蔽字中的每一位对应某一个外设或中断源，称为该外设的中断屏蔽位，例如，用</a:t>
            </a:r>
            <a:r>
              <a:rPr lang="en-US" altLang="zh-CN" sz="2000" b="0" dirty="0">
                <a:solidFill>
                  <a:srgbClr val="000000"/>
                </a:solidFill>
                <a:latin typeface="Comic Sans MS" panose="030F0702030302020204" pitchFamily="66" charset="0"/>
                <a:ea typeface="微软雅黑" panose="020B0503020204020204" pitchFamily="34" charset="-122"/>
              </a:rPr>
              <a:t>1</a:t>
            </a:r>
            <a:r>
              <a:rPr lang="zh-CN" altLang="en-US" sz="2000" b="0" dirty="0">
                <a:solidFill>
                  <a:srgbClr val="000000"/>
                </a:solidFill>
                <a:latin typeface="Comic Sans MS" panose="030F0702030302020204" pitchFamily="66" charset="0"/>
                <a:ea typeface="微软雅黑" panose="020B0503020204020204" pitchFamily="34" charset="-122"/>
              </a:rPr>
              <a:t>表示允许中断，</a:t>
            </a:r>
            <a:r>
              <a:rPr lang="en-US" altLang="zh-CN" sz="2000" b="0" dirty="0">
                <a:solidFill>
                  <a:srgbClr val="000000"/>
                </a:solidFill>
                <a:latin typeface="Comic Sans MS" panose="030F0702030302020204" pitchFamily="66" charset="0"/>
                <a:ea typeface="微软雅黑" panose="020B0503020204020204" pitchFamily="34" charset="-122"/>
              </a:rPr>
              <a:t>0</a:t>
            </a:r>
            <a:r>
              <a:rPr lang="zh-CN" altLang="en-US" sz="2000" b="0" dirty="0">
                <a:solidFill>
                  <a:srgbClr val="000000"/>
                </a:solidFill>
                <a:latin typeface="Comic Sans MS" panose="030F0702030302020204" pitchFamily="66" charset="0"/>
                <a:ea typeface="微软雅黑" panose="020B0503020204020204" pitchFamily="34" charset="-122"/>
              </a:rPr>
              <a:t>表示不允许中断（即屏蔽中断）</a:t>
            </a:r>
            <a:endParaRPr lang="en-US" altLang="zh-CN" sz="2000" b="0" dirty="0">
              <a:solidFill>
                <a:srgbClr val="000000"/>
              </a:solidFill>
              <a:latin typeface="Comic Sans MS" panose="030F0702030302020204" pitchFamily="66" charset="0"/>
              <a:ea typeface="微软雅黑" panose="020B0503020204020204" pitchFamily="34" charset="-122"/>
            </a:endParaRPr>
          </a:p>
          <a:p>
            <a:pPr lvl="2" algn="just">
              <a:buFont typeface="Wingdings" panose="05000000000000000000" pitchFamily="2" charset="2"/>
              <a:buChar char="p"/>
            </a:pPr>
            <a:r>
              <a:rPr kumimoji="0" lang="en-US" altLang="zh-CN" sz="2000" b="0" i="0" u="none" strike="noStrike" kern="1200" cap="none" spc="0" normalizeH="0" baseline="0" noProof="0" dirty="0">
                <a:ln>
                  <a:noFill/>
                </a:ln>
                <a:solidFill>
                  <a:srgbClr val="000000"/>
                </a:solidFill>
                <a:effectLst/>
                <a:uLnTx/>
                <a:uFillTx/>
                <a:latin typeface="Comic Sans MS" panose="030F0702030302020204" pitchFamily="66" charset="0"/>
                <a:ea typeface="微软雅黑" panose="020B0503020204020204" pitchFamily="34" charset="-122"/>
              </a:rPr>
              <a:t>CPU</a:t>
            </a:r>
            <a:r>
              <a:rPr lang="zh-CN" altLang="en-US" sz="2000" b="0" dirty="0">
                <a:solidFill>
                  <a:srgbClr val="000000"/>
                </a:solidFill>
                <a:latin typeface="Comic Sans MS" panose="030F0702030302020204" pitchFamily="66" charset="0"/>
                <a:ea typeface="微软雅黑" panose="020B0503020204020204" pitchFamily="34" charset="-122"/>
              </a:rPr>
              <a:t>可</a:t>
            </a:r>
            <a:r>
              <a:rPr kumimoji="0" lang="zh-CN" altLang="en-US" sz="2000" b="0" i="0" u="none" strike="noStrike" kern="1200" cap="none" spc="0" normalizeH="0" baseline="0" noProof="0" dirty="0">
                <a:ln>
                  <a:noFill/>
                </a:ln>
                <a:solidFill>
                  <a:srgbClr val="000000"/>
                </a:solidFill>
                <a:effectLst/>
                <a:uLnTx/>
                <a:uFillTx/>
                <a:latin typeface="Comic Sans MS" panose="030F0702030302020204" pitchFamily="66" charset="0"/>
                <a:ea typeface="微软雅黑" panose="020B0503020204020204" pitchFamily="34" charset="-122"/>
              </a:rPr>
              <a:t>以通过在程序中执行相应的指令来修改屏蔽字的内容，从而动态的改变中断处理的先后次序</a:t>
            </a:r>
          </a:p>
        </p:txBody>
      </p:sp>
    </p:spTree>
    <p:extLst>
      <p:ext uri="{BB962C8B-B14F-4D97-AF65-F5344CB8AC3E}">
        <p14:creationId xmlns:p14="http://schemas.microsoft.com/office/powerpoint/2010/main" val="7993802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 I/O</a:t>
            </a:r>
            <a:r>
              <a:rPr lang="zh-CN" altLang="en-US" dirty="0"/>
              <a:t>数据传送控制方式</a:t>
            </a:r>
          </a:p>
        </p:txBody>
      </p:sp>
      <p:sp>
        <p:nvSpPr>
          <p:cNvPr id="3" name="内容占位符 2"/>
          <p:cNvSpPr>
            <a:spLocks noGrp="1"/>
          </p:cNvSpPr>
          <p:nvPr>
            <p:ph idx="1"/>
          </p:nvPr>
        </p:nvSpPr>
        <p:spPr/>
        <p:txBody>
          <a:bodyPr/>
          <a:lstStyle/>
          <a:p>
            <a:pPr marL="0" indent="0">
              <a:buNone/>
            </a:pPr>
            <a:r>
              <a:rPr lang="en-US" altLang="zh-CN" dirty="0"/>
              <a:t>8.6.2 </a:t>
            </a:r>
            <a:r>
              <a:rPr lang="zh-CN" altLang="en-US" dirty="0"/>
              <a:t>程序中断</a:t>
            </a:r>
            <a:r>
              <a:rPr lang="en-US" altLang="zh-CN" dirty="0"/>
              <a:t>I/O</a:t>
            </a:r>
            <a:r>
              <a:rPr lang="zh-CN" altLang="en-US" dirty="0"/>
              <a:t>方式</a:t>
            </a:r>
          </a:p>
        </p:txBody>
      </p:sp>
      <p:sp>
        <p:nvSpPr>
          <p:cNvPr id="4" name="页脚占位符 3"/>
          <p:cNvSpPr>
            <a:spLocks noGrp="1"/>
          </p:cNvSpPr>
          <p:nvPr>
            <p:ph type="ftr" sz="quarter" idx="11"/>
          </p:nvPr>
        </p:nvSpPr>
        <p:spPr>
          <a:xfrm>
            <a:off x="3059832" y="6439913"/>
            <a:ext cx="3392016" cy="365125"/>
          </a:xfrm>
        </p:spPr>
        <p:txBody>
          <a:bodyPr/>
          <a:lstStyle/>
          <a:p>
            <a:pPr>
              <a:defRPr/>
            </a:pPr>
            <a:r>
              <a:rPr lang="zh-CN" altLang="en-US" dirty="0">
                <a:ea typeface="微软雅黑" panose="020B0503020204020204" pitchFamily="34" charset="-122"/>
              </a:rPr>
              <a:t>计算机与通信工程学院</a:t>
            </a:r>
            <a:r>
              <a:rPr lang="en-US" altLang="zh-CN" dirty="0">
                <a:ea typeface="微软雅黑" panose="020B0503020204020204" pitchFamily="34" charset="-122"/>
              </a:rPr>
              <a:t>—</a:t>
            </a:r>
            <a:r>
              <a:rPr lang="zh-CN" altLang="en-US" dirty="0">
                <a:ea typeface="微软雅黑" panose="020B0503020204020204" pitchFamily="34" charset="-122"/>
              </a:rPr>
              <a:t>计算机组成原理</a:t>
            </a:r>
          </a:p>
        </p:txBody>
      </p:sp>
      <p:sp>
        <p:nvSpPr>
          <p:cNvPr id="5" name="灯片编号占位符 4"/>
          <p:cNvSpPr>
            <a:spLocks noGrp="1"/>
          </p:cNvSpPr>
          <p:nvPr>
            <p:ph type="sldNum" sz="quarter" idx="12"/>
          </p:nvPr>
        </p:nvSpPr>
        <p:spPr>
          <a:xfrm>
            <a:off x="6804248" y="6448250"/>
            <a:ext cx="2133600" cy="365125"/>
          </a:xfrm>
        </p:spPr>
        <p:txBody>
          <a:bodyPr/>
          <a:lstStyle/>
          <a:p>
            <a:pPr>
              <a:defRPr/>
            </a:pPr>
            <a:fld id="{6D0FCEAD-6C29-4FB2-BFB9-871596BF04D3}" type="slidenum">
              <a:rPr lang="zh-CN" altLang="en-US" smtClean="0">
                <a:ea typeface="微软雅黑" panose="020B0503020204020204" pitchFamily="34" charset="-122"/>
              </a:rPr>
              <a:pPr>
                <a:defRPr/>
              </a:pPr>
              <a:t>65</a:t>
            </a:fld>
            <a:endParaRPr lang="zh-CN" altLang="en-US" dirty="0">
              <a:ea typeface="微软雅黑" panose="020B0503020204020204" pitchFamily="34" charset="-122"/>
            </a:endParaRPr>
          </a:p>
        </p:txBody>
      </p:sp>
      <p:sp>
        <p:nvSpPr>
          <p:cNvPr id="6" name="日期占位符 5"/>
          <p:cNvSpPr>
            <a:spLocks noGrp="1"/>
          </p:cNvSpPr>
          <p:nvPr>
            <p:ph type="dt" sz="half" idx="10"/>
          </p:nvPr>
        </p:nvSpPr>
        <p:spPr>
          <a:xfrm>
            <a:off x="179512" y="6448251"/>
            <a:ext cx="2133600" cy="365125"/>
          </a:xfrm>
        </p:spPr>
        <p:txBody>
          <a:bodyPr/>
          <a:lstStyle/>
          <a:p>
            <a:pPr>
              <a:defRPr/>
            </a:pPr>
            <a:fld id="{D7E40264-FE0B-4371-BB93-C09CE9F4480C}" type="datetime1">
              <a:rPr lang="zh-CN" altLang="en-US" smtClean="0">
                <a:ea typeface="微软雅黑" panose="020B0503020204020204" pitchFamily="34" charset="-122"/>
              </a:rPr>
              <a:pPr>
                <a:defRPr/>
              </a:pPr>
              <a:t>2020/12/15</a:t>
            </a:fld>
            <a:endParaRPr lang="zh-CN" altLang="en-US" dirty="0">
              <a:ea typeface="微软雅黑" panose="020B0503020204020204" pitchFamily="34" charset="-122"/>
            </a:endParaRPr>
          </a:p>
        </p:txBody>
      </p:sp>
      <p:sp>
        <p:nvSpPr>
          <p:cNvPr id="7" name="矩形 6"/>
          <p:cNvSpPr/>
          <p:nvPr/>
        </p:nvSpPr>
        <p:spPr>
          <a:xfrm>
            <a:off x="3534303" y="734178"/>
            <a:ext cx="4350065" cy="430887"/>
          </a:xfrm>
          <a:prstGeom prst="rect">
            <a:avLst/>
          </a:prstGeom>
        </p:spPr>
        <p:txBody>
          <a:bodyPr wrap="square">
            <a:spAutoFit/>
          </a:bodyPr>
          <a:lstStyle/>
          <a:p>
            <a:pPr>
              <a:spcBef>
                <a:spcPct val="15000"/>
              </a:spcBef>
            </a:pPr>
            <a:r>
              <a:rPr lang="en-US" altLang="zh-CN" sz="2200" b="1" dirty="0">
                <a:solidFill>
                  <a:srgbClr val="063DE8"/>
                </a:solidFill>
                <a:latin typeface="Comic Sans MS" panose="030F0702030302020204" pitchFamily="66" charset="0"/>
                <a:ea typeface="微软雅黑" panose="020B0503020204020204" pitchFamily="34" charset="-122"/>
              </a:rPr>
              <a:t>2. </a:t>
            </a:r>
            <a:r>
              <a:rPr lang="zh-CN" altLang="en-US" sz="2200" b="1" dirty="0">
                <a:solidFill>
                  <a:srgbClr val="063DE8"/>
                </a:solidFill>
                <a:latin typeface="Comic Sans MS" panose="030F0702030302020204" pitchFamily="66" charset="0"/>
                <a:ea typeface="微软雅黑" panose="020B0503020204020204" pitchFamily="34" charset="-122"/>
              </a:rPr>
              <a:t>中断系统的基本职能和结构</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903" y="1340768"/>
            <a:ext cx="6829425" cy="4629150"/>
          </a:xfrm>
          <a:prstGeom prst="rect">
            <a:avLst/>
          </a:prstGeom>
        </p:spPr>
      </p:pic>
      <p:sp>
        <p:nvSpPr>
          <p:cNvPr id="11" name="Text Box 47"/>
          <p:cNvSpPr txBox="1">
            <a:spLocks noChangeArrowheads="1"/>
          </p:cNvSpPr>
          <p:nvPr/>
        </p:nvSpPr>
        <p:spPr bwMode="auto">
          <a:xfrm>
            <a:off x="4283968" y="1388641"/>
            <a:ext cx="432752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1900" b="1" i="0" u="none" strike="noStrike" kern="1200" cap="none" spc="0" normalizeH="0" baseline="0" noProof="0" dirty="0">
                <a:ln>
                  <a:noFill/>
                </a:ln>
                <a:solidFill>
                  <a:srgbClr val="063DE8"/>
                </a:solidFill>
                <a:effectLst/>
                <a:uLnTx/>
                <a:uFillTx/>
                <a:latin typeface="Comic Sans MS" panose="030F0702030302020204" pitchFamily="66" charset="0"/>
                <a:ea typeface="微软雅黑" panose="020B0503020204020204" pitchFamily="34" charset="-122"/>
              </a:rPr>
              <a:t>每条指令最后一个控制信号启动采样！</a:t>
            </a:r>
          </a:p>
        </p:txBody>
      </p:sp>
      <p:sp>
        <p:nvSpPr>
          <p:cNvPr id="12" name="Rectangle 48"/>
          <p:cNvSpPr>
            <a:spLocks noChangeArrowheads="1"/>
          </p:cNvSpPr>
          <p:nvPr/>
        </p:nvSpPr>
        <p:spPr bwMode="auto">
          <a:xfrm>
            <a:off x="4938018" y="1094953"/>
            <a:ext cx="31115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r>
              <a:rPr kumimoji="1" lang="zh-CN" altLang="en-US" sz="1900" b="1" dirty="0">
                <a:solidFill>
                  <a:srgbClr val="FF0000"/>
                </a:solidFill>
                <a:latin typeface="Comic Sans MS" panose="030F0702030302020204" pitchFamily="66" charset="0"/>
                <a:ea typeface="微软雅黑" panose="020B0503020204020204" pitchFamily="34" charset="-122"/>
              </a:rPr>
              <a:t>何时采样中断请求信号？</a:t>
            </a:r>
            <a:endParaRPr kumimoji="1" lang="en-US" altLang="zh-CN" sz="1900" b="1" dirty="0">
              <a:solidFill>
                <a:srgbClr val="FF0000"/>
              </a:solidFill>
              <a:latin typeface="Comic Sans MS" panose="030F0702030302020204" pitchFamily="66" charset="0"/>
              <a:ea typeface="微软雅黑" panose="020B0503020204020204" pitchFamily="34" charset="-122"/>
            </a:endParaRPr>
          </a:p>
        </p:txBody>
      </p:sp>
      <p:sp>
        <p:nvSpPr>
          <p:cNvPr id="13" name="Text Box 50"/>
          <p:cNvSpPr txBox="1">
            <a:spLocks noChangeArrowheads="1"/>
          </p:cNvSpPr>
          <p:nvPr/>
        </p:nvSpPr>
        <p:spPr bwMode="auto">
          <a:xfrm>
            <a:off x="6948264" y="2099464"/>
            <a:ext cx="2016224"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CN" sz="1900" b="1" i="0" u="none" strike="noStrike" kern="1200" cap="none" spc="0" normalizeH="0" baseline="0" noProof="0" dirty="0">
                <a:ln>
                  <a:noFill/>
                </a:ln>
                <a:solidFill>
                  <a:srgbClr val="2E9267"/>
                </a:solidFill>
                <a:effectLst/>
                <a:uLnTx/>
                <a:uFillTx/>
                <a:latin typeface="Comic Sans MS" panose="030F0702030302020204" pitchFamily="66" charset="0"/>
                <a:ea typeface="微软雅黑" panose="020B0503020204020204" pitchFamily="34" charset="-122"/>
              </a:rPr>
              <a:t>CPU</a:t>
            </a:r>
            <a:r>
              <a:rPr kumimoji="0" lang="zh-CN" altLang="en-US" sz="1900" b="1" i="0" u="none" strike="noStrike" kern="1200" cap="none" spc="0" normalizeH="0" baseline="0" noProof="0" dirty="0">
                <a:ln>
                  <a:noFill/>
                </a:ln>
                <a:solidFill>
                  <a:srgbClr val="2E9267"/>
                </a:solidFill>
                <a:effectLst/>
                <a:uLnTx/>
                <a:uFillTx/>
                <a:latin typeface="Comic Sans MS" panose="030F0702030302020204" pitchFamily="66" charset="0"/>
                <a:ea typeface="微软雅黑" panose="020B0503020204020204" pitchFamily="34" charset="-122"/>
              </a:rPr>
              <a:t>采样到</a:t>
            </a:r>
            <a:r>
              <a:rPr kumimoji="0" lang="en-US" altLang="zh-CN" sz="1900" b="1" i="0" u="none" strike="noStrike" kern="1200" cap="none" spc="0" normalizeH="0" baseline="0" noProof="0" dirty="0">
                <a:ln>
                  <a:noFill/>
                </a:ln>
                <a:solidFill>
                  <a:srgbClr val="2E9267"/>
                </a:solidFill>
                <a:effectLst/>
                <a:uLnTx/>
                <a:uFillTx/>
                <a:latin typeface="Comic Sans MS" panose="030F0702030302020204" pitchFamily="66" charset="0"/>
                <a:ea typeface="微软雅黑" panose="020B0503020204020204" pitchFamily="34" charset="-122"/>
              </a:rPr>
              <a:t>INT</a:t>
            </a:r>
            <a:r>
              <a:rPr kumimoji="0" lang="zh-CN" altLang="en-US" sz="1900" b="1" i="0" u="none" strike="noStrike" kern="1200" cap="none" spc="0" normalizeH="0" baseline="0" noProof="0" dirty="0">
                <a:ln>
                  <a:noFill/>
                </a:ln>
                <a:solidFill>
                  <a:srgbClr val="2E9267"/>
                </a:solidFill>
                <a:effectLst/>
                <a:uLnTx/>
                <a:uFillTx/>
                <a:latin typeface="Comic Sans MS" panose="030F0702030302020204" pitchFamily="66" charset="0"/>
                <a:ea typeface="微软雅黑" panose="020B0503020204020204" pitchFamily="34" charset="-122"/>
              </a:rPr>
              <a:t>信号有效，则进入</a:t>
            </a:r>
            <a:r>
              <a:rPr kumimoji="0" lang="zh-CN" altLang="en-US" sz="1900" b="1" i="0" u="none" strike="noStrike" kern="1200" cap="none" spc="0" normalizeH="0" baseline="0" noProof="0" dirty="0">
                <a:ln>
                  <a:noFill/>
                </a:ln>
                <a:solidFill>
                  <a:srgbClr val="FC0128"/>
                </a:solidFill>
                <a:effectLst/>
                <a:uLnTx/>
                <a:uFillTx/>
                <a:latin typeface="Comic Sans MS" panose="030F0702030302020204" pitchFamily="66" charset="0"/>
                <a:ea typeface="微软雅黑" panose="020B0503020204020204" pitchFamily="34" charset="-122"/>
              </a:rPr>
              <a:t>“中断响应周期”</a:t>
            </a:r>
            <a:r>
              <a:rPr kumimoji="0" lang="zh-CN" altLang="en-US" sz="1900" b="1" i="0" u="none" strike="noStrike" kern="1200" cap="none" spc="0" normalizeH="0" baseline="0" noProof="0" dirty="0">
                <a:ln>
                  <a:noFill/>
                </a:ln>
                <a:solidFill>
                  <a:srgbClr val="2E9267"/>
                </a:solidFill>
                <a:effectLst/>
                <a:uLnTx/>
                <a:uFillTx/>
                <a:latin typeface="Comic Sans MS" panose="030F0702030302020204" pitchFamily="66" charset="0"/>
                <a:ea typeface="微软雅黑" panose="020B0503020204020204" pitchFamily="34" charset="-122"/>
              </a:rPr>
              <a:t>！</a:t>
            </a:r>
          </a:p>
        </p:txBody>
      </p:sp>
      <p:sp>
        <p:nvSpPr>
          <p:cNvPr id="14" name="Text Box 46"/>
          <p:cNvSpPr txBox="1">
            <a:spLocks noChangeArrowheads="1"/>
          </p:cNvSpPr>
          <p:nvPr/>
        </p:nvSpPr>
        <p:spPr bwMode="auto">
          <a:xfrm>
            <a:off x="107504" y="1207529"/>
            <a:ext cx="295232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a:spcBef>
                <a:spcPct val="50000"/>
              </a:spcBef>
            </a:pPr>
            <a:r>
              <a:rPr lang="zh-CN" altLang="en-US" sz="1900" b="1" dirty="0">
                <a:solidFill>
                  <a:srgbClr val="D1390F"/>
                </a:solidFill>
                <a:latin typeface="Comic Sans MS" panose="030F0702030302020204" pitchFamily="66" charset="0"/>
                <a:ea typeface="微软雅黑" panose="020B0503020204020204" pitchFamily="34" charset="-122"/>
              </a:rPr>
              <a:t>中断查询信号何时发出？</a:t>
            </a:r>
          </a:p>
        </p:txBody>
      </p:sp>
      <p:sp>
        <p:nvSpPr>
          <p:cNvPr id="15" name="Text Box 47"/>
          <p:cNvSpPr txBox="1">
            <a:spLocks noChangeArrowheads="1"/>
          </p:cNvSpPr>
          <p:nvPr/>
        </p:nvSpPr>
        <p:spPr bwMode="auto">
          <a:xfrm>
            <a:off x="107505" y="1588529"/>
            <a:ext cx="1800200"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1900" b="1" i="0" u="none" strike="noStrike" kern="1200" cap="none" spc="0" normalizeH="0" baseline="0" noProof="0" dirty="0">
                <a:ln>
                  <a:noFill/>
                </a:ln>
                <a:solidFill>
                  <a:srgbClr val="063DE8"/>
                </a:solidFill>
                <a:effectLst/>
                <a:uLnTx/>
                <a:uFillTx/>
                <a:latin typeface="Comic Sans MS" panose="030F0702030302020204" pitchFamily="66" charset="0"/>
                <a:ea typeface="微软雅黑" panose="020B0503020204020204" pitchFamily="34" charset="-122"/>
              </a:rPr>
              <a:t>中断响应过程中，也称为中断回答信号</a:t>
            </a:r>
          </a:p>
        </p:txBody>
      </p:sp>
      <p:sp>
        <p:nvSpPr>
          <p:cNvPr id="16" name="Text Box 33"/>
          <p:cNvSpPr txBox="1">
            <a:spLocks noChangeArrowheads="1"/>
          </p:cNvSpPr>
          <p:nvPr/>
        </p:nvSpPr>
        <p:spPr bwMode="auto">
          <a:xfrm>
            <a:off x="81333" y="3054863"/>
            <a:ext cx="1227137"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pPr eaLnBrk="1" hangingPunct="1">
              <a:spcBef>
                <a:spcPct val="50000"/>
              </a:spcBef>
            </a:pPr>
            <a:r>
              <a:rPr lang="en-US" altLang="zh-CN" sz="1900" b="1" dirty="0">
                <a:solidFill>
                  <a:srgbClr val="FF0000"/>
                </a:solidFill>
                <a:latin typeface="Comic Sans MS" panose="030F0702030302020204" pitchFamily="66" charset="0"/>
                <a:ea typeface="微软雅黑" panose="020B0503020204020204" pitchFamily="34" charset="-122"/>
              </a:rPr>
              <a:t>CPU</a:t>
            </a:r>
            <a:r>
              <a:rPr lang="zh-CN" altLang="en-US" sz="1900" b="1" dirty="0">
                <a:solidFill>
                  <a:srgbClr val="FF0000"/>
                </a:solidFill>
                <a:latin typeface="Comic Sans MS" panose="030F0702030302020204" pitchFamily="66" charset="0"/>
                <a:ea typeface="微软雅黑" panose="020B0503020204020204" pitchFamily="34" charset="-122"/>
              </a:rPr>
              <a:t>发出中</a:t>
            </a:r>
            <a:r>
              <a:rPr kumimoji="1" lang="zh-CN" altLang="en-US" sz="1900" b="1" dirty="0">
                <a:solidFill>
                  <a:srgbClr val="FF0000"/>
                </a:solidFill>
                <a:latin typeface="Comic Sans MS" panose="030F0702030302020204" pitchFamily="66" charset="0"/>
                <a:ea typeface="微软雅黑" panose="020B0503020204020204" pitchFamily="34" charset="-122"/>
              </a:rPr>
              <a:t>断查询请求信号</a:t>
            </a:r>
          </a:p>
        </p:txBody>
      </p:sp>
      <p:sp>
        <p:nvSpPr>
          <p:cNvPr id="17" name="Rectangle 60"/>
          <p:cNvSpPr>
            <a:spLocks noChangeArrowheads="1"/>
          </p:cNvSpPr>
          <p:nvPr/>
        </p:nvSpPr>
        <p:spPr bwMode="auto">
          <a:xfrm>
            <a:off x="1135585" y="5132511"/>
            <a:ext cx="3619798"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a:lstStyle>
          <a:p>
            <a:r>
              <a:rPr lang="zh-CN" altLang="en-US" sz="1900" b="1" dirty="0">
                <a:solidFill>
                  <a:srgbClr val="FF0000"/>
                </a:solidFill>
                <a:latin typeface="Comic Sans MS" panose="030F0702030302020204" pitchFamily="66" charset="0"/>
                <a:ea typeface="微软雅黑" panose="020B0503020204020204" pitchFamily="34" charset="-122"/>
              </a:rPr>
              <a:t>来自</a:t>
            </a:r>
            <a:r>
              <a:rPr lang="en-US" altLang="zh-CN" sz="1900" b="1" dirty="0">
                <a:solidFill>
                  <a:srgbClr val="FF0000"/>
                </a:solidFill>
                <a:latin typeface="Comic Sans MS" panose="030F0702030302020204" pitchFamily="66" charset="0"/>
                <a:ea typeface="微软雅黑" panose="020B0503020204020204" pitchFamily="34" charset="-122"/>
              </a:rPr>
              <a:t>CPU</a:t>
            </a:r>
            <a:r>
              <a:rPr lang="zh-CN" altLang="en-US" sz="1900" b="1" dirty="0">
                <a:solidFill>
                  <a:srgbClr val="FF0000"/>
                </a:solidFill>
                <a:latin typeface="Comic Sans MS" panose="030F0702030302020204" pitchFamily="66" charset="0"/>
                <a:ea typeface="微软雅黑" panose="020B0503020204020204" pitchFamily="34" charset="-122"/>
              </a:rPr>
              <a:t>，通过</a:t>
            </a:r>
            <a:r>
              <a:rPr lang="en-US" altLang="zh-CN" sz="1900" b="1" dirty="0">
                <a:solidFill>
                  <a:srgbClr val="FF0000"/>
                </a:solidFill>
                <a:latin typeface="Comic Sans MS" panose="030F0702030302020204" pitchFamily="66" charset="0"/>
                <a:ea typeface="微软雅黑" panose="020B0503020204020204" pitchFamily="34" charset="-122"/>
              </a:rPr>
              <a:t>OUT</a:t>
            </a:r>
            <a:r>
              <a:rPr lang="zh-CN" altLang="en-US" sz="1900" b="1" dirty="0">
                <a:solidFill>
                  <a:srgbClr val="FF0000"/>
                </a:solidFill>
                <a:latin typeface="Comic Sans MS" panose="030F0702030302020204" pitchFamily="66" charset="0"/>
                <a:ea typeface="微软雅黑" panose="020B0503020204020204" pitchFamily="34" charset="-122"/>
              </a:rPr>
              <a:t>指令设置</a:t>
            </a:r>
          </a:p>
        </p:txBody>
      </p:sp>
    </p:spTree>
    <p:extLst>
      <p:ext uri="{BB962C8B-B14F-4D97-AF65-F5344CB8AC3E}">
        <p14:creationId xmlns:p14="http://schemas.microsoft.com/office/powerpoint/2010/main" val="263989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randombar(horizontal)">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 I/O</a:t>
            </a:r>
            <a:r>
              <a:rPr lang="zh-CN" altLang="en-US" dirty="0"/>
              <a:t>数据传送控制方式</a:t>
            </a:r>
          </a:p>
        </p:txBody>
      </p:sp>
      <p:sp>
        <p:nvSpPr>
          <p:cNvPr id="3" name="内容占位符 2"/>
          <p:cNvSpPr>
            <a:spLocks noGrp="1"/>
          </p:cNvSpPr>
          <p:nvPr>
            <p:ph idx="1"/>
          </p:nvPr>
        </p:nvSpPr>
        <p:spPr/>
        <p:txBody>
          <a:bodyPr/>
          <a:lstStyle/>
          <a:p>
            <a:pPr marL="0" indent="0">
              <a:buNone/>
            </a:pPr>
            <a:r>
              <a:rPr lang="en-US" altLang="zh-CN" dirty="0"/>
              <a:t>8.6.2 </a:t>
            </a:r>
            <a:r>
              <a:rPr lang="zh-CN" altLang="en-US" dirty="0"/>
              <a:t>程序中断</a:t>
            </a:r>
            <a:r>
              <a:rPr lang="en-US" altLang="zh-CN" dirty="0"/>
              <a:t>I/O</a:t>
            </a:r>
            <a:r>
              <a:rPr lang="zh-CN" altLang="en-US" dirty="0"/>
              <a:t>方式</a:t>
            </a:r>
          </a:p>
        </p:txBody>
      </p:sp>
      <p:sp>
        <p:nvSpPr>
          <p:cNvPr id="4" name="页脚占位符 3"/>
          <p:cNvSpPr>
            <a:spLocks noGrp="1"/>
          </p:cNvSpPr>
          <p:nvPr>
            <p:ph type="ftr" sz="quarter" idx="11"/>
          </p:nvPr>
        </p:nvSpPr>
        <p:spPr>
          <a:xfrm>
            <a:off x="3059832" y="6439913"/>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a:xfrm>
            <a:off x="6804248" y="6448250"/>
            <a:ext cx="2133600" cy="365125"/>
          </a:xfrm>
        </p:spPr>
        <p:txBody>
          <a:bodyPr/>
          <a:lstStyle/>
          <a:p>
            <a:pPr>
              <a:defRPr/>
            </a:pPr>
            <a:fld id="{6D0FCEAD-6C29-4FB2-BFB9-871596BF04D3}" type="slidenum">
              <a:rPr lang="zh-CN" altLang="en-US" smtClean="0"/>
              <a:pPr>
                <a:defRPr/>
              </a:pPr>
              <a:t>66</a:t>
            </a:fld>
            <a:endParaRPr lang="zh-CN" altLang="en-US" dirty="0"/>
          </a:p>
        </p:txBody>
      </p:sp>
      <p:sp>
        <p:nvSpPr>
          <p:cNvPr id="6" name="日期占位符 5"/>
          <p:cNvSpPr>
            <a:spLocks noGrp="1"/>
          </p:cNvSpPr>
          <p:nvPr>
            <p:ph type="dt" sz="half" idx="10"/>
          </p:nvPr>
        </p:nvSpPr>
        <p:spPr>
          <a:xfrm>
            <a:off x="179512" y="6448251"/>
            <a:ext cx="2133600" cy="365125"/>
          </a:xfrm>
        </p:spPr>
        <p:txBody>
          <a:bodyPr/>
          <a:lstStyle/>
          <a:p>
            <a:pPr>
              <a:defRPr/>
            </a:pPr>
            <a:fld id="{D7E40264-FE0B-4371-BB93-C09CE9F4480C}" type="datetime1">
              <a:rPr lang="zh-CN" altLang="en-US" smtClean="0"/>
              <a:pPr>
                <a:defRPr/>
              </a:pPr>
              <a:t>2020/12/15</a:t>
            </a:fld>
            <a:endParaRPr lang="zh-CN" altLang="en-US" dirty="0"/>
          </a:p>
        </p:txBody>
      </p:sp>
      <p:sp>
        <p:nvSpPr>
          <p:cNvPr id="7" name="矩形 6"/>
          <p:cNvSpPr/>
          <p:nvPr/>
        </p:nvSpPr>
        <p:spPr>
          <a:xfrm>
            <a:off x="3534303" y="734178"/>
            <a:ext cx="4350065"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2. </a:t>
            </a:r>
            <a:r>
              <a:rPr lang="zh-CN" altLang="en-US" sz="2200" b="1" dirty="0">
                <a:solidFill>
                  <a:srgbClr val="063DE8"/>
                </a:solidFill>
                <a:latin typeface="微软雅黑" panose="020B0503020204020204" pitchFamily="34" charset="-122"/>
                <a:ea typeface="微软雅黑" panose="020B0503020204020204" pitchFamily="34" charset="-122"/>
              </a:rPr>
              <a:t>中断系统的基本职能和结构</a:t>
            </a:r>
          </a:p>
        </p:txBody>
      </p:sp>
      <p:sp>
        <p:nvSpPr>
          <p:cNvPr id="9" name="Rectangle 3"/>
          <p:cNvSpPr txBox="1">
            <a:spLocks noChangeArrowheads="1"/>
          </p:cNvSpPr>
          <p:nvPr/>
        </p:nvSpPr>
        <p:spPr bwMode="auto">
          <a:xfrm>
            <a:off x="185738" y="1166068"/>
            <a:ext cx="8782050" cy="5575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pPr>
            <a:r>
              <a:rPr lang="zh-CN" altLang="en-US" sz="2000" dirty="0">
                <a:latin typeface="微软雅黑" panose="020B0503020204020204" pitchFamily="34" charset="-122"/>
              </a:rPr>
              <a:t>多重中断（中断嵌套）和中断处理优先权的动态分配</a:t>
            </a:r>
          </a:p>
          <a:p>
            <a:pPr lvl="1">
              <a:lnSpc>
                <a:spcPct val="120000"/>
              </a:lnSpc>
            </a:pPr>
            <a:r>
              <a:rPr lang="zh-CN" altLang="en-US" dirty="0"/>
              <a:t>多重中断的概念</a:t>
            </a:r>
          </a:p>
          <a:p>
            <a:pPr lvl="1">
              <a:lnSpc>
                <a:spcPct val="120000"/>
              </a:lnSpc>
              <a:buFontTx/>
              <a:buNone/>
            </a:pPr>
            <a:r>
              <a:rPr lang="zh-CN" altLang="en-US" dirty="0">
                <a:solidFill>
                  <a:srgbClr val="0000CC"/>
                </a:solidFill>
              </a:rPr>
              <a:t>   在一个中断处理（即执行中断服务程序）过程中，若又有新的中断请求发生，而新中断优先级高于正在执行的中断，则应立即中止正在执行的中断服务程序，转去处理新的中断。这种情况为多重中断，也称中断嵌套。</a:t>
            </a:r>
          </a:p>
          <a:p>
            <a:pPr lvl="1">
              <a:lnSpc>
                <a:spcPct val="120000"/>
              </a:lnSpc>
            </a:pPr>
            <a:r>
              <a:rPr lang="zh-CN" altLang="en-US" dirty="0"/>
              <a:t>中断系统中存在两种中断优先级</a:t>
            </a:r>
          </a:p>
          <a:p>
            <a:pPr lvl="1">
              <a:lnSpc>
                <a:spcPct val="120000"/>
              </a:lnSpc>
              <a:buFontTx/>
              <a:buNone/>
            </a:pPr>
            <a:r>
              <a:rPr lang="zh-CN" altLang="en-US" dirty="0">
                <a:solidFill>
                  <a:srgbClr val="CC3399"/>
                </a:solidFill>
              </a:rPr>
              <a:t>  </a:t>
            </a:r>
            <a:r>
              <a:rPr lang="zh-CN" altLang="en-US" dirty="0">
                <a:solidFill>
                  <a:srgbClr val="FF0000"/>
                </a:solidFill>
              </a:rPr>
              <a:t>中断响应优先级</a:t>
            </a:r>
            <a:r>
              <a:rPr lang="en-US" altLang="zh-CN" dirty="0"/>
              <a:t>----</a:t>
            </a:r>
            <a:r>
              <a:rPr lang="zh-CN" altLang="en-US" dirty="0"/>
              <a:t>由</a:t>
            </a:r>
            <a:r>
              <a:rPr lang="zh-CN" altLang="en-US" dirty="0">
                <a:solidFill>
                  <a:srgbClr val="0033CC"/>
                </a:solidFill>
              </a:rPr>
              <a:t>查询程序或硬联排队线路决定</a:t>
            </a:r>
            <a:r>
              <a:rPr lang="zh-CN" altLang="en-US" dirty="0"/>
              <a:t>的优先权，反映多个中断同时请求时选择哪个响应。</a:t>
            </a:r>
          </a:p>
          <a:p>
            <a:pPr lvl="1">
              <a:lnSpc>
                <a:spcPct val="120000"/>
              </a:lnSpc>
              <a:buFontTx/>
              <a:buNone/>
            </a:pPr>
            <a:r>
              <a:rPr lang="zh-CN" altLang="en-US" dirty="0">
                <a:solidFill>
                  <a:srgbClr val="008000"/>
                </a:solidFill>
              </a:rPr>
              <a:t>  </a:t>
            </a:r>
            <a:r>
              <a:rPr lang="zh-CN" altLang="en-US" dirty="0">
                <a:solidFill>
                  <a:srgbClr val="FF0000"/>
                </a:solidFill>
              </a:rPr>
              <a:t>中断处理优先级</a:t>
            </a:r>
            <a:r>
              <a:rPr lang="en-US" altLang="zh-CN" dirty="0"/>
              <a:t>----</a:t>
            </a:r>
            <a:r>
              <a:rPr lang="zh-CN" altLang="en-US" dirty="0"/>
              <a:t>由各自的</a:t>
            </a:r>
            <a:r>
              <a:rPr lang="zh-CN" altLang="en-US" dirty="0">
                <a:solidFill>
                  <a:srgbClr val="0033CC"/>
                </a:solidFill>
              </a:rPr>
              <a:t>中断屏蔽字来动态设定</a:t>
            </a:r>
            <a:r>
              <a:rPr lang="zh-CN" altLang="en-US" dirty="0"/>
              <a:t>，反映本中断与其它中断间的处理优先关系。</a:t>
            </a:r>
          </a:p>
          <a:p>
            <a:pPr lvl="1">
              <a:lnSpc>
                <a:spcPct val="120000"/>
              </a:lnSpc>
              <a:buFontTx/>
              <a:buNone/>
            </a:pPr>
            <a:endParaRPr lang="zh-CN" altLang="en-US" dirty="0">
              <a:solidFill>
                <a:schemeClr val="accent1"/>
              </a:solidFill>
            </a:endParaRPr>
          </a:p>
        </p:txBody>
      </p:sp>
    </p:spTree>
    <p:extLst>
      <p:ext uri="{BB962C8B-B14F-4D97-AF65-F5344CB8AC3E}">
        <p14:creationId xmlns:p14="http://schemas.microsoft.com/office/powerpoint/2010/main" val="388580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checkerboard(across)">
                                      <p:cBhvr>
                                        <p:cTn id="7" dur="500"/>
                                        <p:tgtEl>
                                          <p:spTgt spid="9">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checkerboard(across)">
                                      <p:cBhvr>
                                        <p:cTn id="10" dur="500"/>
                                        <p:tgtEl>
                                          <p:spTgt spid="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animEffect transition="in" filter="checkerboard(across)">
                                      <p:cBhvr>
                                        <p:cTn id="15" dur="500"/>
                                        <p:tgtEl>
                                          <p:spTgt spid="9">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9">
                                            <p:txEl>
                                              <p:pRg st="4" end="4"/>
                                            </p:txEl>
                                          </p:spTgt>
                                        </p:tgtEl>
                                        <p:attrNameLst>
                                          <p:attrName>style.visibility</p:attrName>
                                        </p:attrNameLst>
                                      </p:cBhvr>
                                      <p:to>
                                        <p:strVal val="visible"/>
                                      </p:to>
                                    </p:set>
                                    <p:animEffect transition="in" filter="checkerboard(across)">
                                      <p:cBhvr>
                                        <p:cTn id="18" dur="500"/>
                                        <p:tgtEl>
                                          <p:spTgt spid="9">
                                            <p:txEl>
                                              <p:pRg st="4" end="4"/>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animEffect transition="in" filter="checkerboard(across)">
                                      <p:cBhvr>
                                        <p:cTn id="21"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 I/O</a:t>
            </a:r>
            <a:r>
              <a:rPr lang="zh-CN" altLang="en-US" dirty="0"/>
              <a:t>数据传送控制方式</a:t>
            </a:r>
          </a:p>
        </p:txBody>
      </p:sp>
      <p:sp>
        <p:nvSpPr>
          <p:cNvPr id="3" name="内容占位符 2"/>
          <p:cNvSpPr>
            <a:spLocks noGrp="1"/>
          </p:cNvSpPr>
          <p:nvPr>
            <p:ph idx="1"/>
          </p:nvPr>
        </p:nvSpPr>
        <p:spPr/>
        <p:txBody>
          <a:bodyPr/>
          <a:lstStyle/>
          <a:p>
            <a:pPr marL="0" indent="0">
              <a:buNone/>
            </a:pPr>
            <a:r>
              <a:rPr lang="en-US" altLang="zh-CN" dirty="0"/>
              <a:t>8.6.2 </a:t>
            </a:r>
            <a:r>
              <a:rPr lang="zh-CN" altLang="en-US" dirty="0"/>
              <a:t>程序中断</a:t>
            </a:r>
            <a:r>
              <a:rPr lang="en-US" altLang="zh-CN" dirty="0"/>
              <a:t>I/O</a:t>
            </a:r>
            <a:r>
              <a:rPr lang="zh-CN" altLang="en-US" dirty="0"/>
              <a:t>方式</a:t>
            </a:r>
          </a:p>
        </p:txBody>
      </p:sp>
      <p:sp>
        <p:nvSpPr>
          <p:cNvPr id="4" name="页脚占位符 3"/>
          <p:cNvSpPr>
            <a:spLocks noGrp="1"/>
          </p:cNvSpPr>
          <p:nvPr>
            <p:ph type="ftr" sz="quarter" idx="11"/>
          </p:nvPr>
        </p:nvSpPr>
        <p:spPr>
          <a:xfrm>
            <a:off x="3059832" y="6439913"/>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a:xfrm>
            <a:off x="6804248" y="6448250"/>
            <a:ext cx="2133600" cy="365125"/>
          </a:xfrm>
        </p:spPr>
        <p:txBody>
          <a:bodyPr/>
          <a:lstStyle/>
          <a:p>
            <a:pPr>
              <a:defRPr/>
            </a:pPr>
            <a:fld id="{6D0FCEAD-6C29-4FB2-BFB9-871596BF04D3}" type="slidenum">
              <a:rPr lang="zh-CN" altLang="en-US" smtClean="0"/>
              <a:pPr>
                <a:defRPr/>
              </a:pPr>
              <a:t>67</a:t>
            </a:fld>
            <a:endParaRPr lang="zh-CN" altLang="en-US" dirty="0"/>
          </a:p>
        </p:txBody>
      </p:sp>
      <p:sp>
        <p:nvSpPr>
          <p:cNvPr id="6" name="日期占位符 5"/>
          <p:cNvSpPr>
            <a:spLocks noGrp="1"/>
          </p:cNvSpPr>
          <p:nvPr>
            <p:ph type="dt" sz="half" idx="10"/>
          </p:nvPr>
        </p:nvSpPr>
        <p:spPr>
          <a:xfrm>
            <a:off x="179512" y="6448251"/>
            <a:ext cx="2133600" cy="365125"/>
          </a:xfrm>
        </p:spPr>
        <p:txBody>
          <a:bodyPr/>
          <a:lstStyle/>
          <a:p>
            <a:pPr>
              <a:defRPr/>
            </a:pPr>
            <a:fld id="{D7E40264-FE0B-4371-BB93-C09CE9F4480C}" type="datetime1">
              <a:rPr lang="zh-CN" altLang="en-US" smtClean="0"/>
              <a:pPr>
                <a:defRPr/>
              </a:pPr>
              <a:t>2020/12/15</a:t>
            </a:fld>
            <a:endParaRPr lang="zh-CN" altLang="en-US" dirty="0"/>
          </a:p>
        </p:txBody>
      </p:sp>
      <p:sp>
        <p:nvSpPr>
          <p:cNvPr id="7" name="矩形 6"/>
          <p:cNvSpPr/>
          <p:nvPr/>
        </p:nvSpPr>
        <p:spPr>
          <a:xfrm>
            <a:off x="3534303" y="734178"/>
            <a:ext cx="4350065"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2. </a:t>
            </a:r>
            <a:r>
              <a:rPr lang="zh-CN" altLang="en-US" sz="2200" b="1" dirty="0">
                <a:solidFill>
                  <a:srgbClr val="063DE8"/>
                </a:solidFill>
                <a:latin typeface="微软雅黑" panose="020B0503020204020204" pitchFamily="34" charset="-122"/>
                <a:ea typeface="微软雅黑" panose="020B0503020204020204" pitchFamily="34" charset="-122"/>
              </a:rPr>
              <a:t>中断系统的基本职能和结构</a:t>
            </a:r>
          </a:p>
        </p:txBody>
      </p:sp>
      <p:pic>
        <p:nvPicPr>
          <p:cNvPr id="10" name="Picture 3" descr="中断嵌套"/>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 y="1146571"/>
            <a:ext cx="84328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4"/>
          <p:cNvSpPr txBox="1">
            <a:spLocks noChangeArrowheads="1"/>
          </p:cNvSpPr>
          <p:nvPr/>
        </p:nvSpPr>
        <p:spPr bwMode="auto">
          <a:xfrm>
            <a:off x="321668" y="5838624"/>
            <a:ext cx="3598862"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spcBef>
                <a:spcPct val="10000"/>
              </a:spcBef>
            </a:pPr>
            <a:r>
              <a:rPr lang="zh-CN" altLang="en-US" sz="2000" b="1" dirty="0">
                <a:solidFill>
                  <a:srgbClr val="D1390F"/>
                </a:solidFill>
                <a:latin typeface="微软雅黑" panose="020B0503020204020204" pitchFamily="34" charset="-122"/>
                <a:ea typeface="微软雅黑" panose="020B0503020204020204" pitchFamily="34" charset="-122"/>
              </a:rPr>
              <a:t>中断处理优先级的顺序是：</a:t>
            </a:r>
          </a:p>
          <a:p>
            <a:pPr eaLnBrk="0" hangingPunct="0">
              <a:spcBef>
                <a:spcPct val="10000"/>
              </a:spcBef>
            </a:pPr>
            <a:r>
              <a:rPr lang="en-US" altLang="zh-CN" sz="2000" b="1" dirty="0">
                <a:solidFill>
                  <a:srgbClr val="D1390F"/>
                </a:solidFill>
                <a:latin typeface="微软雅黑" panose="020B0503020204020204" pitchFamily="34" charset="-122"/>
                <a:ea typeface="微软雅黑" panose="020B0503020204020204" pitchFamily="34" charset="-122"/>
              </a:rPr>
              <a:t>                  3# </a:t>
            </a:r>
            <a:r>
              <a:rPr lang="en-US" altLang="zh-CN" sz="2000" b="1" dirty="0">
                <a:solidFill>
                  <a:srgbClr val="D1390F"/>
                </a:solidFill>
                <a:latin typeface="微软雅黑" panose="020B0503020204020204" pitchFamily="34" charset="-122"/>
                <a:ea typeface="微软雅黑" panose="020B0503020204020204" pitchFamily="34" charset="-122"/>
                <a:cs typeface="Times New Roman" panose="02020603050405020304" pitchFamily="18" charset="0"/>
              </a:rPr>
              <a:t>&gt; 2# </a:t>
            </a:r>
            <a:r>
              <a:rPr lang="en-US" altLang="zh-CN" sz="2000" b="1" dirty="0">
                <a:solidFill>
                  <a:srgbClr val="D1390F"/>
                </a:solidFill>
                <a:latin typeface="微软雅黑" panose="020B0503020204020204" pitchFamily="34" charset="-122"/>
                <a:ea typeface="微软雅黑" panose="020B0503020204020204" pitchFamily="34" charset="-122"/>
              </a:rPr>
              <a:t>&gt; 1#</a:t>
            </a:r>
          </a:p>
        </p:txBody>
      </p:sp>
      <p:sp>
        <p:nvSpPr>
          <p:cNvPr id="12" name="Text Box 5"/>
          <p:cNvSpPr txBox="1">
            <a:spLocks noChangeArrowheads="1"/>
          </p:cNvSpPr>
          <p:nvPr/>
        </p:nvSpPr>
        <p:spPr bwMode="auto">
          <a:xfrm>
            <a:off x="4147162" y="5826521"/>
            <a:ext cx="391795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spcBef>
                <a:spcPct val="10000"/>
              </a:spcBef>
            </a:pPr>
            <a:r>
              <a:rPr lang="en-US" altLang="zh-CN" sz="1900" b="1" dirty="0">
                <a:solidFill>
                  <a:srgbClr val="D1390F"/>
                </a:solidFill>
                <a:latin typeface="微软雅黑" panose="020B0503020204020204" pitchFamily="34" charset="-122"/>
                <a:ea typeface="微软雅黑" panose="020B0503020204020204" pitchFamily="34" charset="-122"/>
              </a:rPr>
              <a:t>1# </a:t>
            </a:r>
            <a:r>
              <a:rPr lang="zh-CN" altLang="en-US" sz="1900" b="1" dirty="0">
                <a:solidFill>
                  <a:srgbClr val="D1390F"/>
                </a:solidFill>
                <a:latin typeface="微软雅黑" panose="020B0503020204020204" pitchFamily="34" charset="-122"/>
                <a:ea typeface="微软雅黑" panose="020B0503020204020204" pitchFamily="34" charset="-122"/>
              </a:rPr>
              <a:t>对 </a:t>
            </a:r>
            <a:r>
              <a:rPr lang="en-US" altLang="zh-CN" sz="1900" b="1" dirty="0">
                <a:solidFill>
                  <a:srgbClr val="D1390F"/>
                </a:solidFill>
                <a:latin typeface="微软雅黑" panose="020B0503020204020204" pitchFamily="34" charset="-122"/>
                <a:ea typeface="微软雅黑" panose="020B0503020204020204" pitchFamily="34" charset="-122"/>
              </a:rPr>
              <a:t>2# </a:t>
            </a:r>
            <a:r>
              <a:rPr lang="zh-CN" altLang="en-US" sz="1900" b="1" dirty="0">
                <a:solidFill>
                  <a:srgbClr val="D1390F"/>
                </a:solidFill>
                <a:latin typeface="微软雅黑" panose="020B0503020204020204" pitchFamily="34" charset="-122"/>
                <a:ea typeface="微软雅黑" panose="020B0503020204020204" pitchFamily="34" charset="-122"/>
              </a:rPr>
              <a:t>开放（不屏蔽）</a:t>
            </a:r>
          </a:p>
          <a:p>
            <a:pPr eaLnBrk="0" hangingPunct="0">
              <a:spcBef>
                <a:spcPct val="10000"/>
              </a:spcBef>
            </a:pPr>
            <a:r>
              <a:rPr lang="en-US" altLang="zh-CN" sz="1900" b="1" dirty="0">
                <a:solidFill>
                  <a:srgbClr val="D1390F"/>
                </a:solidFill>
                <a:latin typeface="微软雅黑" panose="020B0503020204020204" pitchFamily="34" charset="-122"/>
                <a:ea typeface="微软雅黑" panose="020B0503020204020204" pitchFamily="34" charset="-122"/>
              </a:rPr>
              <a:t>2# </a:t>
            </a:r>
            <a:r>
              <a:rPr lang="zh-CN" altLang="en-US" sz="1900" b="1" dirty="0">
                <a:solidFill>
                  <a:srgbClr val="D1390F"/>
                </a:solidFill>
                <a:latin typeface="微软雅黑" panose="020B0503020204020204" pitchFamily="34" charset="-122"/>
                <a:ea typeface="微软雅黑" panose="020B0503020204020204" pitchFamily="34" charset="-122"/>
              </a:rPr>
              <a:t>对 </a:t>
            </a:r>
            <a:r>
              <a:rPr lang="en-US" altLang="zh-CN" sz="1900" b="1" dirty="0">
                <a:solidFill>
                  <a:srgbClr val="D1390F"/>
                </a:solidFill>
                <a:latin typeface="微软雅黑" panose="020B0503020204020204" pitchFamily="34" charset="-122"/>
                <a:ea typeface="微软雅黑" panose="020B0503020204020204" pitchFamily="34" charset="-122"/>
              </a:rPr>
              <a:t>3# </a:t>
            </a:r>
            <a:r>
              <a:rPr lang="zh-CN" altLang="en-US" sz="1900" b="1" dirty="0">
                <a:solidFill>
                  <a:srgbClr val="D1390F"/>
                </a:solidFill>
                <a:latin typeface="微软雅黑" panose="020B0503020204020204" pitchFamily="34" charset="-122"/>
                <a:ea typeface="微软雅黑" panose="020B0503020204020204" pitchFamily="34" charset="-122"/>
              </a:rPr>
              <a:t>开放（不屏蔽）</a:t>
            </a:r>
            <a:endParaRPr lang="en-US" altLang="zh-CN" sz="1900" b="1" dirty="0">
              <a:solidFill>
                <a:srgbClr val="D1390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806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checkerboard(across)">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checkerboard(across)">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checkerboard(across)">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animEffect transition="in" filter="checkerboard(across)">
                                      <p:cBhvr>
                                        <p:cTn id="2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 I/O</a:t>
            </a:r>
            <a:r>
              <a:rPr lang="zh-CN" altLang="en-US" dirty="0"/>
              <a:t>数据传送控制方式</a:t>
            </a:r>
          </a:p>
        </p:txBody>
      </p:sp>
      <p:sp>
        <p:nvSpPr>
          <p:cNvPr id="3" name="内容占位符 2"/>
          <p:cNvSpPr>
            <a:spLocks noGrp="1"/>
          </p:cNvSpPr>
          <p:nvPr>
            <p:ph idx="1"/>
          </p:nvPr>
        </p:nvSpPr>
        <p:spPr/>
        <p:txBody>
          <a:bodyPr/>
          <a:lstStyle/>
          <a:p>
            <a:pPr marL="0" indent="0">
              <a:buNone/>
            </a:pPr>
            <a:r>
              <a:rPr lang="en-US" altLang="zh-CN" dirty="0"/>
              <a:t>8.6.2 </a:t>
            </a:r>
            <a:r>
              <a:rPr lang="zh-CN" altLang="en-US" dirty="0"/>
              <a:t>程序中断</a:t>
            </a:r>
            <a:r>
              <a:rPr lang="en-US" altLang="zh-CN" dirty="0"/>
              <a:t>I/O</a:t>
            </a:r>
            <a:r>
              <a:rPr lang="zh-CN" altLang="en-US" dirty="0"/>
              <a:t>方式</a:t>
            </a:r>
          </a:p>
        </p:txBody>
      </p:sp>
      <p:sp>
        <p:nvSpPr>
          <p:cNvPr id="4" name="页脚占位符 3"/>
          <p:cNvSpPr>
            <a:spLocks noGrp="1"/>
          </p:cNvSpPr>
          <p:nvPr>
            <p:ph type="ftr" sz="quarter" idx="11"/>
          </p:nvPr>
        </p:nvSpPr>
        <p:spPr>
          <a:xfrm>
            <a:off x="3059832" y="6439913"/>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a:xfrm>
            <a:off x="6804248" y="6448250"/>
            <a:ext cx="2133600" cy="365125"/>
          </a:xfrm>
        </p:spPr>
        <p:txBody>
          <a:bodyPr/>
          <a:lstStyle/>
          <a:p>
            <a:pPr>
              <a:defRPr/>
            </a:pPr>
            <a:fld id="{6D0FCEAD-6C29-4FB2-BFB9-871596BF04D3}" type="slidenum">
              <a:rPr lang="zh-CN" altLang="en-US" smtClean="0"/>
              <a:pPr>
                <a:defRPr/>
              </a:pPr>
              <a:t>68</a:t>
            </a:fld>
            <a:endParaRPr lang="zh-CN" altLang="en-US" dirty="0"/>
          </a:p>
        </p:txBody>
      </p:sp>
      <p:sp>
        <p:nvSpPr>
          <p:cNvPr id="6" name="日期占位符 5"/>
          <p:cNvSpPr>
            <a:spLocks noGrp="1"/>
          </p:cNvSpPr>
          <p:nvPr>
            <p:ph type="dt" sz="half" idx="10"/>
          </p:nvPr>
        </p:nvSpPr>
        <p:spPr>
          <a:xfrm>
            <a:off x="179512" y="6448251"/>
            <a:ext cx="2133600" cy="365125"/>
          </a:xfrm>
        </p:spPr>
        <p:txBody>
          <a:bodyPr/>
          <a:lstStyle/>
          <a:p>
            <a:pPr>
              <a:defRPr/>
            </a:pPr>
            <a:fld id="{D7E40264-FE0B-4371-BB93-C09CE9F4480C}" type="datetime1">
              <a:rPr lang="zh-CN" altLang="en-US" smtClean="0"/>
              <a:pPr>
                <a:defRPr/>
              </a:pPr>
              <a:t>2020/12/15</a:t>
            </a:fld>
            <a:endParaRPr lang="zh-CN" altLang="en-US" dirty="0"/>
          </a:p>
        </p:txBody>
      </p:sp>
      <p:sp>
        <p:nvSpPr>
          <p:cNvPr id="7" name="矩形 6"/>
          <p:cNvSpPr/>
          <p:nvPr/>
        </p:nvSpPr>
        <p:spPr>
          <a:xfrm>
            <a:off x="3534303" y="734178"/>
            <a:ext cx="4350065"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3. </a:t>
            </a:r>
            <a:r>
              <a:rPr lang="zh-CN" altLang="en-US" sz="2200" b="1" dirty="0">
                <a:solidFill>
                  <a:srgbClr val="063DE8"/>
                </a:solidFill>
                <a:latin typeface="微软雅黑" panose="020B0503020204020204" pitchFamily="34" charset="-122"/>
                <a:ea typeface="微软雅黑" panose="020B0503020204020204" pitchFamily="34" charset="-122"/>
              </a:rPr>
              <a:t>中断过程</a:t>
            </a:r>
          </a:p>
        </p:txBody>
      </p:sp>
      <p:sp>
        <p:nvSpPr>
          <p:cNvPr id="13" name="Rectangle 3"/>
          <p:cNvSpPr txBox="1">
            <a:spLocks noChangeArrowheads="1"/>
          </p:cNvSpPr>
          <p:nvPr/>
        </p:nvSpPr>
        <p:spPr bwMode="auto">
          <a:xfrm>
            <a:off x="141508" y="1128397"/>
            <a:ext cx="8191500" cy="3683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0" fontAlgn="base" latinLnBrk="0" hangingPunct="0">
              <a:lnSpc>
                <a:spcPct val="110000"/>
              </a:lnSpc>
              <a:spcBef>
                <a:spcPct val="10000"/>
              </a:spcBef>
              <a:spcAft>
                <a:spcPct val="0"/>
              </a:spcAft>
              <a:buClrTx/>
              <a:buSzPct val="100000"/>
              <a:buFont typeface="Wingdings" panose="05000000000000000000" pitchFamily="2" charset="2"/>
              <a:buChar char="p"/>
              <a:tabLst/>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中断过程</a:t>
            </a:r>
          </a:p>
          <a:p>
            <a:pPr marL="952500" marR="0" lvl="1" indent="-495300" algn="l" defTabSz="914400" rtl="0" eaLnBrk="0" fontAlgn="base" latinLnBrk="0" hangingPunct="0">
              <a:lnSpc>
                <a:spcPct val="110000"/>
              </a:lnSpc>
              <a:spcBef>
                <a:spcPct val="10000"/>
              </a:spcBef>
              <a:spcAft>
                <a:spcPct val="0"/>
              </a:spcAft>
              <a:buClrTx/>
              <a:buSzPct val="100000"/>
              <a:buFont typeface="Wingdings" panose="05000000000000000000" pitchFamily="2" charset="2"/>
              <a:buChar char="n"/>
              <a:tabLst/>
              <a:defRPr/>
            </a:pPr>
            <a:r>
              <a:rPr kumimoji="0" lang="zh-CN" altLang="en-US"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中断响应（硬件实现）</a:t>
            </a:r>
          </a:p>
          <a:p>
            <a:pPr marL="952500" marR="0" lvl="1" indent="-495300" algn="l" defTabSz="914400" rtl="0" eaLnBrk="0" fontAlgn="base" latinLnBrk="0" hangingPunct="0">
              <a:lnSpc>
                <a:spcPct val="110000"/>
              </a:lnSpc>
              <a:spcBef>
                <a:spcPct val="10000"/>
              </a:spcBef>
              <a:spcAft>
                <a:spcPct val="0"/>
              </a:spcAft>
              <a:buClrTx/>
              <a:buSzPct val="100000"/>
              <a:buFont typeface="Wingdings" panose="05000000000000000000" pitchFamily="2" charset="2"/>
              <a:buChar char="n"/>
              <a:tabLst/>
              <a:defRPr/>
            </a:pPr>
            <a:r>
              <a:rPr kumimoji="0" lang="zh-CN" altLang="en-US"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中断处理（软件实现）</a:t>
            </a:r>
          </a:p>
          <a:p>
            <a:pPr>
              <a:lnSpc>
                <a:spcPct val="110000"/>
              </a:lnSpc>
              <a:spcBef>
                <a:spcPct val="10000"/>
              </a:spcBef>
              <a:buFont typeface="Wingdings" panose="05000000000000000000" pitchFamily="2" charset="2"/>
              <a:buChar char="p"/>
            </a:pP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中断响应</a:t>
            </a:r>
          </a:p>
          <a:p>
            <a:pPr marL="952500" marR="0" lvl="1" indent="-495300" algn="l" defTabSz="914400" rtl="0" eaLnBrk="0" fontAlgn="base" latinLnBrk="0" hangingPunct="0">
              <a:lnSpc>
                <a:spcPct val="110000"/>
              </a:lnSpc>
              <a:spcBef>
                <a:spcPct val="10000"/>
              </a:spcBef>
              <a:spcAft>
                <a:spcPct val="0"/>
              </a:spcAft>
              <a:buClrTx/>
              <a:buSzPct val="100000"/>
              <a:buFont typeface="Wingdings" panose="05000000000000000000" pitchFamily="2" charset="2"/>
              <a:buChar char="n"/>
              <a:tabLst/>
              <a:defRPr/>
            </a:pPr>
            <a:r>
              <a:rPr kumimoji="0"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中断响应是指主机发现外部中断请求，中止现行程序的执行，到调出中断服务程序这一过程。</a:t>
            </a:r>
          </a:p>
          <a:p>
            <a:pPr marL="952500" marR="0" lvl="1" indent="-495300" algn="l" defTabSz="914400" rtl="0" eaLnBrk="0" fontAlgn="base" latinLnBrk="0" hangingPunct="0">
              <a:lnSpc>
                <a:spcPct val="110000"/>
              </a:lnSpc>
              <a:spcBef>
                <a:spcPct val="10000"/>
              </a:spcBef>
              <a:spcAft>
                <a:spcPct val="0"/>
              </a:spcAft>
              <a:buClrTx/>
              <a:buSzPct val="100000"/>
              <a:buFontTx/>
              <a:buNone/>
              <a:tabLst/>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中断响应的条件</a:t>
            </a:r>
          </a:p>
          <a:p>
            <a:pPr marL="1371600" marR="0" lvl="2" indent="-457200" algn="l" defTabSz="914400" rtl="0" eaLnBrk="0" fontAlgn="base" latinLnBrk="0" hangingPunct="0">
              <a:lnSpc>
                <a:spcPct val="110000"/>
              </a:lnSpc>
              <a:spcBef>
                <a:spcPct val="10000"/>
              </a:spcBef>
              <a:spcAft>
                <a:spcPct val="0"/>
              </a:spcAft>
              <a:buClrTx/>
              <a:buSzPct val="100000"/>
              <a:buFontTx/>
              <a:buNone/>
              <a:tabLst/>
              <a:defRPr/>
            </a:pPr>
            <a:r>
              <a:rPr kumimoji="0" lang="en-US" altLang="zh-CN"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①  CPU</a:t>
            </a:r>
            <a:r>
              <a:rPr kumimoji="0" lang="zh-CN" altLang="en-US"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处于开中断状态</a:t>
            </a:r>
          </a:p>
          <a:p>
            <a:pPr marL="1371600" marR="0" lvl="2" indent="-457200" algn="l" defTabSz="914400" rtl="0" eaLnBrk="0" fontAlgn="base" latinLnBrk="0" hangingPunct="0">
              <a:lnSpc>
                <a:spcPct val="110000"/>
              </a:lnSpc>
              <a:spcBef>
                <a:spcPct val="10000"/>
              </a:spcBef>
              <a:spcAft>
                <a:spcPct val="0"/>
              </a:spcAft>
              <a:buClrTx/>
              <a:buSzPct val="100000"/>
              <a:buFontTx/>
              <a:buNone/>
              <a:tabLst/>
              <a:defRPr/>
            </a:pPr>
            <a:r>
              <a:rPr kumimoji="0" lang="en-US" altLang="zh-CN"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②  </a:t>
            </a:r>
            <a:r>
              <a:rPr kumimoji="0" lang="zh-CN" altLang="en-US"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在一条指令执行完</a:t>
            </a:r>
          </a:p>
          <a:p>
            <a:pPr marL="1371600" marR="0" lvl="2" indent="-457200" algn="l" defTabSz="914400" rtl="0" eaLnBrk="0" fontAlgn="base" latinLnBrk="0" hangingPunct="0">
              <a:lnSpc>
                <a:spcPct val="110000"/>
              </a:lnSpc>
              <a:spcBef>
                <a:spcPct val="10000"/>
              </a:spcBef>
              <a:spcAft>
                <a:spcPct val="0"/>
              </a:spcAft>
              <a:buClrTx/>
              <a:buSzPct val="100000"/>
              <a:buFontTx/>
              <a:buAutoNum type="circleNumDbPlain" startAt="3"/>
              <a:tabLst/>
              <a:defRPr/>
            </a:pPr>
            <a:r>
              <a:rPr kumimoji="0" lang="zh-CN" altLang="en-US" sz="20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至少要有一个未被屏蔽的中断请求</a:t>
            </a:r>
          </a:p>
        </p:txBody>
      </p:sp>
      <p:sp>
        <p:nvSpPr>
          <p:cNvPr id="14" name="Rectangle 11"/>
          <p:cNvSpPr>
            <a:spLocks noChangeArrowheads="1"/>
          </p:cNvSpPr>
          <p:nvPr/>
        </p:nvSpPr>
        <p:spPr bwMode="auto">
          <a:xfrm>
            <a:off x="491380" y="5157192"/>
            <a:ext cx="7392988"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lnSpc>
                <a:spcPct val="120000"/>
              </a:lnSpc>
              <a:spcBef>
                <a:spcPct val="10000"/>
              </a:spcBef>
            </a:pPr>
            <a:r>
              <a:rPr lang="zh-CN" altLang="en-US" sz="2000" b="1" dirty="0">
                <a:solidFill>
                  <a:srgbClr val="FF0000"/>
                </a:solidFill>
                <a:ea typeface="微软雅黑" panose="020B0503020204020204" pitchFamily="34" charset="-122"/>
              </a:rPr>
              <a:t>问题：中断响应的时点与异常处理的时点是否相同？为什么？</a:t>
            </a:r>
          </a:p>
          <a:p>
            <a:pPr eaLnBrk="0" hangingPunct="0">
              <a:lnSpc>
                <a:spcPct val="120000"/>
              </a:lnSpc>
              <a:spcBef>
                <a:spcPct val="10000"/>
              </a:spcBef>
            </a:pPr>
            <a:r>
              <a:rPr lang="zh-CN" altLang="en-US" sz="2000" b="1" dirty="0">
                <a:solidFill>
                  <a:srgbClr val="146C18"/>
                </a:solidFill>
                <a:ea typeface="微软雅黑" panose="020B0503020204020204" pitchFamily="34" charset="-122"/>
              </a:rPr>
              <a:t>通常在指令执行结束时查询有无中断请求，有则立即响应；</a:t>
            </a:r>
          </a:p>
          <a:p>
            <a:pPr eaLnBrk="0" hangingPunct="0">
              <a:lnSpc>
                <a:spcPct val="120000"/>
              </a:lnSpc>
              <a:spcBef>
                <a:spcPct val="10000"/>
              </a:spcBef>
            </a:pPr>
            <a:r>
              <a:rPr lang="zh-CN" altLang="en-US" sz="2000" b="1" dirty="0">
                <a:solidFill>
                  <a:srgbClr val="146C18"/>
                </a:solidFill>
                <a:ea typeface="微软雅黑" panose="020B0503020204020204" pitchFamily="34" charset="-122"/>
              </a:rPr>
              <a:t>而异常发生在指令执行过程中，一旦发现则马上处理。</a:t>
            </a:r>
          </a:p>
        </p:txBody>
      </p:sp>
      <p:sp>
        <p:nvSpPr>
          <p:cNvPr id="15" name="Line 4"/>
          <p:cNvSpPr>
            <a:spLocks noChangeShapeType="1"/>
          </p:cNvSpPr>
          <p:nvPr/>
        </p:nvSpPr>
        <p:spPr bwMode="auto">
          <a:xfrm>
            <a:off x="6238875" y="1042045"/>
            <a:ext cx="0" cy="70008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16" name="Line 5"/>
          <p:cNvSpPr>
            <a:spLocks noChangeShapeType="1"/>
          </p:cNvSpPr>
          <p:nvPr/>
        </p:nvSpPr>
        <p:spPr bwMode="auto">
          <a:xfrm flipV="1">
            <a:off x="6292850" y="1189683"/>
            <a:ext cx="928688" cy="63182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17" name="Line 6"/>
          <p:cNvSpPr>
            <a:spLocks noChangeShapeType="1"/>
          </p:cNvSpPr>
          <p:nvPr/>
        </p:nvSpPr>
        <p:spPr bwMode="auto">
          <a:xfrm>
            <a:off x="7210425" y="1297633"/>
            <a:ext cx="0" cy="108902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18" name="Line 7"/>
          <p:cNvSpPr>
            <a:spLocks noChangeShapeType="1"/>
          </p:cNvSpPr>
          <p:nvPr/>
        </p:nvSpPr>
        <p:spPr bwMode="auto">
          <a:xfrm flipH="1" flipV="1">
            <a:off x="6280150" y="1862783"/>
            <a:ext cx="900113" cy="55086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19" name="Line 8"/>
          <p:cNvSpPr>
            <a:spLocks noChangeShapeType="1"/>
          </p:cNvSpPr>
          <p:nvPr/>
        </p:nvSpPr>
        <p:spPr bwMode="auto">
          <a:xfrm>
            <a:off x="6238875" y="1997720"/>
            <a:ext cx="0" cy="7112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mn-ea"/>
            </a:endParaRPr>
          </a:p>
        </p:txBody>
      </p:sp>
      <p:sp>
        <p:nvSpPr>
          <p:cNvPr id="20" name="Text Box 9"/>
          <p:cNvSpPr txBox="1">
            <a:spLocks noChangeArrowheads="1"/>
          </p:cNvSpPr>
          <p:nvPr/>
        </p:nvSpPr>
        <p:spPr bwMode="auto">
          <a:xfrm>
            <a:off x="7234238" y="1430983"/>
            <a:ext cx="7508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kumimoji="1" lang="zh-CN" altLang="en-US" sz="2000" b="1" dirty="0">
                <a:solidFill>
                  <a:srgbClr val="000000"/>
                </a:solidFill>
                <a:latin typeface="Times New Roman" panose="02020603050405020304" pitchFamily="18" charset="0"/>
                <a:ea typeface="微软雅黑" panose="020B0503020204020204" pitchFamily="34" charset="-122"/>
              </a:rPr>
              <a:t>中断处理</a:t>
            </a:r>
          </a:p>
        </p:txBody>
      </p:sp>
      <p:sp>
        <p:nvSpPr>
          <p:cNvPr id="21" name="Text Box 10"/>
          <p:cNvSpPr txBox="1">
            <a:spLocks noChangeArrowheads="1"/>
          </p:cNvSpPr>
          <p:nvPr/>
        </p:nvSpPr>
        <p:spPr bwMode="auto">
          <a:xfrm>
            <a:off x="5503863" y="1573858"/>
            <a:ext cx="8985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spcBef>
                <a:spcPct val="50000"/>
              </a:spcBef>
            </a:pPr>
            <a:r>
              <a:rPr kumimoji="1" lang="zh-CN" altLang="en-US" sz="2000" b="1">
                <a:solidFill>
                  <a:srgbClr val="000000"/>
                </a:solidFill>
                <a:latin typeface="Times New Roman" panose="02020603050405020304" pitchFamily="18" charset="0"/>
                <a:ea typeface="微软雅黑" panose="020B0503020204020204" pitchFamily="34" charset="-122"/>
              </a:rPr>
              <a:t>中断响应</a:t>
            </a:r>
          </a:p>
        </p:txBody>
      </p:sp>
    </p:spTree>
    <p:extLst>
      <p:ext uri="{BB962C8B-B14F-4D97-AF65-F5344CB8AC3E}">
        <p14:creationId xmlns:p14="http://schemas.microsoft.com/office/powerpoint/2010/main" val="252205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animEffect transition="in" filter="blinds(horizontal)">
                                      <p:cBhvr>
                                        <p:cTn id="7" dur="500"/>
                                        <p:tgtEl>
                                          <p:spTgt spid="1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5" end="5"/>
                                            </p:txEl>
                                          </p:spTgt>
                                        </p:tgtEl>
                                        <p:attrNameLst>
                                          <p:attrName>style.visibility</p:attrName>
                                        </p:attrNameLst>
                                      </p:cBhvr>
                                      <p:to>
                                        <p:strVal val="visible"/>
                                      </p:to>
                                    </p:set>
                                    <p:animEffect transition="in" filter="blinds(horizontal)">
                                      <p:cBhvr>
                                        <p:cTn id="12" dur="500"/>
                                        <p:tgtEl>
                                          <p:spTgt spid="1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xEl>
                                              <p:pRg st="6" end="6"/>
                                            </p:txEl>
                                          </p:spTgt>
                                        </p:tgtEl>
                                        <p:attrNameLst>
                                          <p:attrName>style.visibility</p:attrName>
                                        </p:attrNameLst>
                                      </p:cBhvr>
                                      <p:to>
                                        <p:strVal val="visible"/>
                                      </p:to>
                                    </p:set>
                                    <p:animEffect transition="in" filter="blinds(horizontal)">
                                      <p:cBhvr>
                                        <p:cTn id="17" dur="500"/>
                                        <p:tgtEl>
                                          <p:spTgt spid="1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xEl>
                                              <p:pRg st="7" end="7"/>
                                            </p:txEl>
                                          </p:spTgt>
                                        </p:tgtEl>
                                        <p:attrNameLst>
                                          <p:attrName>style.visibility</p:attrName>
                                        </p:attrNameLst>
                                      </p:cBhvr>
                                      <p:to>
                                        <p:strVal val="visible"/>
                                      </p:to>
                                    </p:set>
                                    <p:animEffect transition="in" filter="blinds(horizontal)">
                                      <p:cBhvr>
                                        <p:cTn id="22" dur="500"/>
                                        <p:tgtEl>
                                          <p:spTgt spid="1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
                                            <p:txEl>
                                              <p:pRg st="8" end="8"/>
                                            </p:txEl>
                                          </p:spTgt>
                                        </p:tgtEl>
                                        <p:attrNameLst>
                                          <p:attrName>style.visibility</p:attrName>
                                        </p:attrNameLst>
                                      </p:cBhvr>
                                      <p:to>
                                        <p:strVal val="visible"/>
                                      </p:to>
                                    </p:set>
                                    <p:animEffect transition="in" filter="blinds(horizontal)">
                                      <p:cBhvr>
                                        <p:cTn id="27" dur="500"/>
                                        <p:tgtEl>
                                          <p:spTgt spid="1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blinds(horizontal)">
                                      <p:cBhvr>
                                        <p:cTn id="32" dur="500"/>
                                        <p:tgtEl>
                                          <p:spTgt spid="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4">
                                            <p:txEl>
                                              <p:pRg st="1" end="1"/>
                                            </p:txEl>
                                          </p:spTgt>
                                        </p:tgtEl>
                                        <p:attrNameLst>
                                          <p:attrName>style.visibility</p:attrName>
                                        </p:attrNameLst>
                                      </p:cBhvr>
                                      <p:to>
                                        <p:strVal val="visible"/>
                                      </p:to>
                                    </p:set>
                                    <p:animEffect transition="in" filter="blinds(horizontal)">
                                      <p:cBhvr>
                                        <p:cTn id="37" dur="500"/>
                                        <p:tgtEl>
                                          <p:spTgt spid="14">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4">
                                            <p:txEl>
                                              <p:pRg st="2" end="2"/>
                                            </p:txEl>
                                          </p:spTgt>
                                        </p:tgtEl>
                                        <p:attrNameLst>
                                          <p:attrName>style.visibility</p:attrName>
                                        </p:attrNameLst>
                                      </p:cBhvr>
                                      <p:to>
                                        <p:strVal val="visible"/>
                                      </p:to>
                                    </p:set>
                                    <p:animEffect transition="in" filter="blinds(horizontal)">
                                      <p:cBhvr>
                                        <p:cTn id="4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 I/O</a:t>
            </a:r>
            <a:r>
              <a:rPr lang="zh-CN" altLang="en-US" dirty="0"/>
              <a:t>数据传送控制方式</a:t>
            </a:r>
          </a:p>
        </p:txBody>
      </p:sp>
      <p:sp>
        <p:nvSpPr>
          <p:cNvPr id="3" name="内容占位符 2"/>
          <p:cNvSpPr>
            <a:spLocks noGrp="1"/>
          </p:cNvSpPr>
          <p:nvPr>
            <p:ph idx="1"/>
          </p:nvPr>
        </p:nvSpPr>
        <p:spPr/>
        <p:txBody>
          <a:bodyPr/>
          <a:lstStyle/>
          <a:p>
            <a:pPr marL="0" indent="0">
              <a:buNone/>
            </a:pPr>
            <a:r>
              <a:rPr lang="en-US" altLang="zh-CN" dirty="0"/>
              <a:t>8.6.2 </a:t>
            </a:r>
            <a:r>
              <a:rPr lang="zh-CN" altLang="en-US" dirty="0"/>
              <a:t>程序中断</a:t>
            </a:r>
            <a:r>
              <a:rPr lang="en-US" altLang="zh-CN" dirty="0"/>
              <a:t>I/O</a:t>
            </a:r>
            <a:r>
              <a:rPr lang="zh-CN" altLang="en-US" dirty="0"/>
              <a:t>方式</a:t>
            </a:r>
          </a:p>
        </p:txBody>
      </p:sp>
      <p:sp>
        <p:nvSpPr>
          <p:cNvPr id="4" name="页脚占位符 3"/>
          <p:cNvSpPr>
            <a:spLocks noGrp="1"/>
          </p:cNvSpPr>
          <p:nvPr>
            <p:ph type="ftr" sz="quarter" idx="11"/>
          </p:nvPr>
        </p:nvSpPr>
        <p:spPr>
          <a:xfrm>
            <a:off x="3059832" y="6439913"/>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a:xfrm>
            <a:off x="6804248" y="6448250"/>
            <a:ext cx="2133600" cy="365125"/>
          </a:xfrm>
        </p:spPr>
        <p:txBody>
          <a:bodyPr/>
          <a:lstStyle/>
          <a:p>
            <a:pPr>
              <a:defRPr/>
            </a:pPr>
            <a:fld id="{6D0FCEAD-6C29-4FB2-BFB9-871596BF04D3}" type="slidenum">
              <a:rPr lang="zh-CN" altLang="en-US" smtClean="0"/>
              <a:pPr>
                <a:defRPr/>
              </a:pPr>
              <a:t>69</a:t>
            </a:fld>
            <a:endParaRPr lang="zh-CN" altLang="en-US" dirty="0"/>
          </a:p>
        </p:txBody>
      </p:sp>
      <p:sp>
        <p:nvSpPr>
          <p:cNvPr id="6" name="日期占位符 5"/>
          <p:cNvSpPr>
            <a:spLocks noGrp="1"/>
          </p:cNvSpPr>
          <p:nvPr>
            <p:ph type="dt" sz="half" idx="10"/>
          </p:nvPr>
        </p:nvSpPr>
        <p:spPr>
          <a:xfrm>
            <a:off x="179512" y="6448251"/>
            <a:ext cx="2133600" cy="365125"/>
          </a:xfrm>
        </p:spPr>
        <p:txBody>
          <a:bodyPr/>
          <a:lstStyle/>
          <a:p>
            <a:pPr>
              <a:defRPr/>
            </a:pPr>
            <a:fld id="{D7E40264-FE0B-4371-BB93-C09CE9F4480C}" type="datetime1">
              <a:rPr lang="zh-CN" altLang="en-US" smtClean="0"/>
              <a:pPr>
                <a:defRPr/>
              </a:pPr>
              <a:t>2020/12/15</a:t>
            </a:fld>
            <a:endParaRPr lang="zh-CN" altLang="en-US" dirty="0"/>
          </a:p>
        </p:txBody>
      </p:sp>
      <p:sp>
        <p:nvSpPr>
          <p:cNvPr id="7" name="矩形 6"/>
          <p:cNvSpPr/>
          <p:nvPr/>
        </p:nvSpPr>
        <p:spPr>
          <a:xfrm>
            <a:off x="3534303" y="734178"/>
            <a:ext cx="4350065"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3. </a:t>
            </a:r>
            <a:r>
              <a:rPr lang="zh-CN" altLang="en-US" sz="2200" b="1" dirty="0">
                <a:solidFill>
                  <a:srgbClr val="063DE8"/>
                </a:solidFill>
                <a:latin typeface="微软雅黑" panose="020B0503020204020204" pitchFamily="34" charset="-122"/>
                <a:ea typeface="微软雅黑" panose="020B0503020204020204" pitchFamily="34" charset="-122"/>
              </a:rPr>
              <a:t>中断过程</a:t>
            </a:r>
          </a:p>
        </p:txBody>
      </p:sp>
      <p:sp>
        <p:nvSpPr>
          <p:cNvPr id="23" name="Rectangle 3"/>
          <p:cNvSpPr txBox="1">
            <a:spLocks noChangeArrowheads="1"/>
          </p:cNvSpPr>
          <p:nvPr/>
        </p:nvSpPr>
        <p:spPr bwMode="auto">
          <a:xfrm>
            <a:off x="179512" y="1124744"/>
            <a:ext cx="8143875" cy="5168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10000"/>
              </a:lnSpc>
              <a:spcBef>
                <a:spcPct val="10000"/>
              </a:spcBef>
              <a:spcAft>
                <a:spcPct val="0"/>
              </a:spcAft>
              <a:buClrTx/>
              <a:buSzPct val="100000"/>
              <a:buFontTx/>
              <a:buNone/>
              <a:tabLst/>
              <a:defRPr/>
            </a:pPr>
            <a:r>
              <a:rPr kumimoji="0" lang="zh-CN" altLang="en-US" sz="1900" b="1" i="0" u="none" strike="noStrike" kern="1200" cap="none" spc="0" normalizeH="0" baseline="0" noProof="0" dirty="0">
                <a:ln>
                  <a:noFill/>
                </a:ln>
                <a:solidFill>
                  <a:srgbClr val="D1390F"/>
                </a:solidFill>
                <a:effectLst/>
                <a:uLnTx/>
                <a:uFillTx/>
                <a:latin typeface="微软雅黑" panose="020B0503020204020204" pitchFamily="34" charset="-122"/>
                <a:ea typeface="微软雅黑" panose="020B0503020204020204" pitchFamily="34" charset="-122"/>
                <a:cs typeface="+mn-cs"/>
              </a:rPr>
              <a:t>中断响应</a:t>
            </a:r>
            <a:r>
              <a:rPr kumimoji="0" lang="zh-CN" altLang="en-US" sz="19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的结果就是</a:t>
            </a:r>
            <a:r>
              <a:rPr kumimoji="0" lang="zh-CN" altLang="en-US" sz="1900" b="1" i="0" u="none" strike="noStrike" kern="1200" cap="none" spc="0" normalizeH="0" baseline="0" noProof="0" dirty="0">
                <a:ln>
                  <a:noFill/>
                </a:ln>
                <a:solidFill>
                  <a:srgbClr val="D1390F"/>
                </a:solidFill>
                <a:effectLst/>
                <a:uLnTx/>
                <a:uFillTx/>
                <a:latin typeface="微软雅黑" panose="020B0503020204020204" pitchFamily="34" charset="-122"/>
                <a:ea typeface="微软雅黑" panose="020B0503020204020204" pitchFamily="34" charset="-122"/>
                <a:cs typeface="+mn-cs"/>
              </a:rPr>
              <a:t>调出</a:t>
            </a:r>
            <a:r>
              <a:rPr kumimoji="0" lang="zh-CN" altLang="en-US" sz="19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相应的中断服务程序，具体任务包括：</a:t>
            </a:r>
            <a:endParaRPr kumimoji="0" lang="en-US" altLang="zh-CN" sz="19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0" fontAlgn="base" latinLnBrk="0" hangingPunct="0">
              <a:lnSpc>
                <a:spcPct val="110000"/>
              </a:lnSpc>
              <a:spcBef>
                <a:spcPct val="10000"/>
              </a:spcBef>
              <a:spcAft>
                <a:spcPct val="0"/>
              </a:spcAft>
              <a:buClrTx/>
              <a:buSzPct val="100000"/>
              <a:buFont typeface="Wingdings" panose="05000000000000000000" pitchFamily="2" charset="2"/>
              <a:buChar char="n"/>
              <a:tabLst/>
              <a:defRPr/>
            </a:pPr>
            <a:r>
              <a:rPr kumimoji="0" lang="zh-CN" altLang="en-US" sz="19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1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保存好被中断的程序的断点处的关键性信息</a:t>
            </a:r>
            <a:endParaRPr kumimoji="0" lang="en-US" altLang="zh-CN" sz="1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lvl="1">
              <a:lnSpc>
                <a:spcPct val="110000"/>
              </a:lnSpc>
              <a:spcBef>
                <a:spcPct val="10000"/>
              </a:spcBef>
              <a:buFont typeface="Wingdings" panose="05000000000000000000" pitchFamily="2" charset="2"/>
              <a:buChar char="p"/>
            </a:pPr>
            <a:r>
              <a:rPr lang="zh-CN" altLang="en-US" sz="1900" b="0" dirty="0">
                <a:solidFill>
                  <a:srgbClr val="FF0000"/>
                </a:solidFill>
                <a:latin typeface="微软雅黑" panose="020B0503020204020204" pitchFamily="34" charset="-122"/>
                <a:ea typeface="微软雅黑" panose="020B0503020204020204" pitchFamily="34" charset="-122"/>
              </a:rPr>
              <a:t> 现场</a:t>
            </a:r>
            <a:r>
              <a:rPr lang="zh-CN" altLang="en-US" sz="1900" b="0" dirty="0">
                <a:solidFill>
                  <a:srgbClr val="000000"/>
                </a:solidFill>
                <a:latin typeface="微软雅黑" panose="020B0503020204020204" pitchFamily="34" charset="-122"/>
                <a:ea typeface="微软雅黑" panose="020B0503020204020204" pitchFamily="34" charset="-122"/>
              </a:rPr>
              <a:t>：用户可见的寄存器的内容，通常在中断服务程序中通过指令把它们保存到栈中</a:t>
            </a:r>
            <a:endParaRPr lang="en-US" altLang="zh-CN" sz="1900" b="0" dirty="0">
              <a:solidFill>
                <a:srgbClr val="000000"/>
              </a:solidFill>
              <a:latin typeface="微软雅黑" panose="020B0503020204020204" pitchFamily="34" charset="-122"/>
              <a:ea typeface="微软雅黑" panose="020B0503020204020204" pitchFamily="34" charset="-122"/>
            </a:endParaRPr>
          </a:p>
          <a:p>
            <a:pPr lvl="1">
              <a:lnSpc>
                <a:spcPct val="110000"/>
              </a:lnSpc>
              <a:spcBef>
                <a:spcPct val="10000"/>
              </a:spcBef>
              <a:buFont typeface="Wingdings" panose="05000000000000000000" pitchFamily="2" charset="2"/>
              <a:buChar char="p"/>
            </a:pPr>
            <a:r>
              <a:rPr kumimoji="0" lang="zh-CN" altLang="en-US" sz="19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 断点信息</a:t>
            </a:r>
            <a:r>
              <a:rPr kumimoji="0" lang="zh-CN" altLang="en-US" sz="1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：用指令无法直接读取的程序计数器</a:t>
            </a:r>
            <a:r>
              <a:rPr kumimoji="0" lang="en-US" altLang="zh-CN" sz="1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PC</a:t>
            </a:r>
            <a:r>
              <a:rPr kumimoji="0" lang="zh-CN" altLang="en-US" sz="1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和程序状态字寄存器</a:t>
            </a:r>
            <a:r>
              <a:rPr kumimoji="0" lang="en-US" altLang="zh-CN" sz="1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PSWR</a:t>
            </a:r>
            <a:r>
              <a:rPr kumimoji="0" lang="zh-CN" altLang="en-US" sz="1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等的内容，由处理器在中断响应开始时自动保存到一个特定的地方（栈或专门寄存器）</a:t>
            </a:r>
            <a:endParaRPr kumimoji="0" lang="en-US" altLang="zh-CN" sz="1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a:lnSpc>
                <a:spcPct val="110000"/>
              </a:lnSpc>
              <a:spcBef>
                <a:spcPct val="10000"/>
              </a:spcBef>
              <a:buFont typeface="Wingdings" panose="05000000000000000000" pitchFamily="2" charset="2"/>
              <a:buChar char="n"/>
            </a:pPr>
            <a:r>
              <a:rPr lang="zh-CN" altLang="en-US" sz="1900" b="0" dirty="0">
                <a:solidFill>
                  <a:srgbClr val="000000"/>
                </a:solidFill>
                <a:latin typeface="微软雅黑" panose="020B0503020204020204" pitchFamily="34" charset="-122"/>
                <a:ea typeface="微软雅黑" panose="020B0503020204020204" pitchFamily="34" charset="-122"/>
              </a:rPr>
              <a:t>识别中断源并根据中断响应优先级进行判优</a:t>
            </a:r>
            <a:endParaRPr lang="en-US" altLang="zh-CN" sz="1900" b="0" dirty="0">
              <a:solidFill>
                <a:srgbClr val="000000"/>
              </a:solidFill>
              <a:latin typeface="微软雅黑" panose="020B0503020204020204" pitchFamily="34" charset="-122"/>
              <a:ea typeface="微软雅黑" panose="020B0503020204020204" pitchFamily="34" charset="-122"/>
            </a:endParaRPr>
          </a:p>
          <a:p>
            <a:pPr lvl="1">
              <a:lnSpc>
                <a:spcPct val="110000"/>
              </a:lnSpc>
              <a:spcBef>
                <a:spcPct val="10000"/>
              </a:spcBef>
              <a:buFont typeface="Wingdings" panose="05000000000000000000" pitchFamily="2" charset="2"/>
              <a:buChar char="p"/>
            </a:pPr>
            <a:r>
              <a:rPr lang="zh-CN" altLang="en-US" sz="1900" b="0" dirty="0">
                <a:solidFill>
                  <a:srgbClr val="FF0000"/>
                </a:solidFill>
                <a:latin typeface="微软雅黑" panose="020B0503020204020204" pitchFamily="34" charset="-122"/>
                <a:ea typeface="微软雅黑" panose="020B0503020204020204" pitchFamily="34" charset="-122"/>
              </a:rPr>
              <a:t> 软件查询</a:t>
            </a:r>
            <a:endParaRPr lang="en-US" altLang="zh-CN" sz="1900" b="0" dirty="0">
              <a:solidFill>
                <a:srgbClr val="FF0000"/>
              </a:solidFill>
              <a:latin typeface="微软雅黑" panose="020B0503020204020204" pitchFamily="34" charset="-122"/>
              <a:ea typeface="微软雅黑" panose="020B0503020204020204" pitchFamily="34" charset="-122"/>
            </a:endParaRPr>
          </a:p>
          <a:p>
            <a:pPr lvl="1">
              <a:lnSpc>
                <a:spcPct val="110000"/>
              </a:lnSpc>
              <a:spcBef>
                <a:spcPct val="10000"/>
              </a:spcBef>
              <a:buFont typeface="Wingdings" panose="05000000000000000000" pitchFamily="2" charset="2"/>
              <a:buChar char="p"/>
            </a:pPr>
            <a:r>
              <a:rPr lang="zh-CN" altLang="en-US" sz="1900" b="0" dirty="0">
                <a:solidFill>
                  <a:srgbClr val="FF0000"/>
                </a:solidFill>
                <a:latin typeface="微软雅黑" panose="020B0503020204020204" pitchFamily="34" charset="-122"/>
                <a:ea typeface="微软雅黑" panose="020B0503020204020204" pitchFamily="34" charset="-122"/>
              </a:rPr>
              <a:t> 硬件判优</a:t>
            </a:r>
            <a:endParaRPr lang="en-US" altLang="zh-CN" sz="1900" b="0" dirty="0">
              <a:solidFill>
                <a:srgbClr val="FF0000"/>
              </a:solidFill>
              <a:latin typeface="微软雅黑" panose="020B0503020204020204" pitchFamily="34" charset="-122"/>
              <a:ea typeface="微软雅黑" panose="020B0503020204020204" pitchFamily="34" charset="-122"/>
            </a:endParaRPr>
          </a:p>
          <a:p>
            <a:pPr lvl="2">
              <a:lnSpc>
                <a:spcPct val="110000"/>
              </a:lnSpc>
              <a:spcBef>
                <a:spcPct val="10000"/>
              </a:spcBef>
              <a:buFont typeface="Wingdings" panose="05000000000000000000" pitchFamily="2" charset="2"/>
              <a:buChar char="p"/>
            </a:pPr>
            <a:r>
              <a:rPr lang="zh-CN" altLang="en-US" sz="1900" b="0" dirty="0">
                <a:solidFill>
                  <a:srgbClr val="FF0000"/>
                </a:solidFill>
                <a:latin typeface="微软雅黑" panose="020B0503020204020204" pitchFamily="34" charset="-122"/>
                <a:ea typeface="微软雅黑" panose="020B0503020204020204" pitchFamily="34" charset="-122"/>
              </a:rPr>
              <a:t>向量中断方式</a:t>
            </a:r>
            <a:endParaRPr lang="en-US" altLang="zh-CN" sz="1900" b="0" dirty="0">
              <a:solidFill>
                <a:srgbClr val="FF0000"/>
              </a:solidFill>
              <a:latin typeface="微软雅黑" panose="020B0503020204020204" pitchFamily="34" charset="-122"/>
              <a:ea typeface="微软雅黑" panose="020B0503020204020204" pitchFamily="34" charset="-122"/>
            </a:endParaRPr>
          </a:p>
          <a:p>
            <a:pPr lvl="2">
              <a:lnSpc>
                <a:spcPct val="110000"/>
              </a:lnSpc>
              <a:spcBef>
                <a:spcPct val="10000"/>
              </a:spcBef>
              <a:buFont typeface="Wingdings" panose="05000000000000000000" pitchFamily="2" charset="2"/>
              <a:buChar char="p"/>
            </a:pPr>
            <a:r>
              <a:rPr lang="zh-CN" altLang="en-US" sz="1900" b="0" dirty="0">
                <a:solidFill>
                  <a:srgbClr val="FF0000"/>
                </a:solidFill>
                <a:latin typeface="微软雅黑" panose="020B0503020204020204" pitchFamily="34" charset="-122"/>
                <a:ea typeface="微软雅黑" panose="020B0503020204020204" pitchFamily="34" charset="-122"/>
              </a:rPr>
              <a:t>中断向量：通常把中断服务程序的首地址</a:t>
            </a:r>
            <a:r>
              <a:rPr lang="en-US" altLang="zh-CN" sz="1900" b="0" dirty="0">
                <a:solidFill>
                  <a:srgbClr val="FF0000"/>
                </a:solidFill>
                <a:latin typeface="微软雅黑" panose="020B0503020204020204" pitchFamily="34" charset="-122"/>
                <a:ea typeface="微软雅黑" panose="020B0503020204020204" pitchFamily="34" charset="-122"/>
              </a:rPr>
              <a:t>PC</a:t>
            </a:r>
            <a:r>
              <a:rPr lang="zh-CN" altLang="en-US" sz="1900" b="0" dirty="0">
                <a:solidFill>
                  <a:srgbClr val="FF0000"/>
                </a:solidFill>
                <a:latin typeface="微软雅黑" panose="020B0503020204020204" pitchFamily="34" charset="-122"/>
                <a:ea typeface="微软雅黑" panose="020B0503020204020204" pitchFamily="34" charset="-122"/>
              </a:rPr>
              <a:t>和初始</a:t>
            </a:r>
            <a:r>
              <a:rPr lang="en-US" altLang="zh-CN" sz="1900" b="0" dirty="0">
                <a:solidFill>
                  <a:srgbClr val="FF0000"/>
                </a:solidFill>
                <a:latin typeface="微软雅黑" panose="020B0503020204020204" pitchFamily="34" charset="-122"/>
                <a:ea typeface="微软雅黑" panose="020B0503020204020204" pitchFamily="34" charset="-122"/>
              </a:rPr>
              <a:t>PSW</a:t>
            </a:r>
            <a:r>
              <a:rPr lang="zh-CN" altLang="en-US" sz="1900" b="0" dirty="0">
                <a:solidFill>
                  <a:srgbClr val="FF0000"/>
                </a:solidFill>
                <a:latin typeface="微软雅黑" panose="020B0503020204020204" pitchFamily="34" charset="-122"/>
                <a:ea typeface="微软雅黑" panose="020B0503020204020204" pitchFamily="34" charset="-122"/>
              </a:rPr>
              <a:t>称为中断向量</a:t>
            </a:r>
            <a:endParaRPr lang="en-US" altLang="zh-CN" sz="1900" b="0" dirty="0">
              <a:solidFill>
                <a:srgbClr val="FF0000"/>
              </a:solidFill>
              <a:latin typeface="微软雅黑" panose="020B0503020204020204" pitchFamily="34" charset="-122"/>
              <a:ea typeface="微软雅黑" panose="020B0503020204020204" pitchFamily="34" charset="-122"/>
            </a:endParaRPr>
          </a:p>
          <a:p>
            <a:pPr lvl="2">
              <a:lnSpc>
                <a:spcPct val="110000"/>
              </a:lnSpc>
              <a:spcBef>
                <a:spcPct val="10000"/>
              </a:spcBef>
              <a:buFont typeface="Wingdings" panose="05000000000000000000" pitchFamily="2" charset="2"/>
              <a:buChar char="p"/>
            </a:pPr>
            <a:r>
              <a:rPr lang="zh-CN" altLang="en-US" sz="1900" b="0" dirty="0">
                <a:solidFill>
                  <a:srgbClr val="FF0000"/>
                </a:solidFill>
                <a:latin typeface="微软雅黑" panose="020B0503020204020204" pitchFamily="34" charset="-122"/>
                <a:ea typeface="微软雅黑" panose="020B0503020204020204" pitchFamily="34" charset="-122"/>
              </a:rPr>
              <a:t>中断向量表、向量地址、中断类型号</a:t>
            </a:r>
            <a:endParaRPr lang="en-US" altLang="zh-CN" sz="1900" b="0" dirty="0">
              <a:solidFill>
                <a:srgbClr val="FF0000"/>
              </a:solidFill>
              <a:latin typeface="微软雅黑" panose="020B0503020204020204" pitchFamily="34" charset="-122"/>
              <a:ea typeface="微软雅黑" panose="020B0503020204020204" pitchFamily="34" charset="-122"/>
            </a:endParaRPr>
          </a:p>
          <a:p>
            <a:pPr>
              <a:lnSpc>
                <a:spcPct val="110000"/>
              </a:lnSpc>
              <a:spcBef>
                <a:spcPct val="10000"/>
              </a:spcBef>
              <a:buFont typeface="Wingdings" panose="05000000000000000000" pitchFamily="2" charset="2"/>
              <a:buChar char="n"/>
            </a:pPr>
            <a:r>
              <a:rPr kumimoji="0" lang="zh-CN" altLang="en-US" sz="19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调出中断服务程序</a:t>
            </a:r>
            <a:endParaRPr kumimoji="0" lang="zh-CN" altLang="en-US" sz="1900" b="0" i="0" u="none" strike="noStrike" kern="1200" cap="none" spc="0" normalizeH="0" baseline="0" noProof="0" dirty="0">
              <a:ln>
                <a:noFill/>
              </a:ln>
              <a:solidFill>
                <a:srgbClr val="146C18"/>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9722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   </a:t>
            </a:r>
          </a:p>
        </p:txBody>
      </p:sp>
      <p:sp>
        <p:nvSpPr>
          <p:cNvPr id="4099" name="内容占位符 2"/>
          <p:cNvSpPr>
            <a:spLocks noGrp="1"/>
          </p:cNvSpPr>
          <p:nvPr>
            <p:ph idx="1"/>
          </p:nvPr>
        </p:nvSpPr>
        <p:spPr/>
        <p:txBody>
          <a:bodyPr/>
          <a:lstStyle/>
          <a:p>
            <a:pPr marL="0" indent="0">
              <a:buNone/>
            </a:pPr>
            <a:r>
              <a:rPr lang="en-US" altLang="zh-CN" dirty="0"/>
              <a:t>8.1 </a:t>
            </a:r>
            <a:r>
              <a:rPr lang="zh-CN" altLang="en-US" dirty="0"/>
              <a:t>外部设备的分类与特点</a:t>
            </a:r>
            <a:endParaRPr lang="en-US" altLang="zh-CN" dirty="0"/>
          </a:p>
          <a:p>
            <a:pPr marL="0" indent="0">
              <a:buNone/>
            </a:pPr>
            <a:r>
              <a:rPr lang="en-US" altLang="zh-CN" dirty="0"/>
              <a:t>8.2 </a:t>
            </a:r>
            <a:r>
              <a:rPr lang="zh-CN" altLang="en-US" dirty="0"/>
              <a:t>输入设备和输出设备</a:t>
            </a:r>
            <a:r>
              <a:rPr lang="zh-CN" altLang="en-US" dirty="0">
                <a:solidFill>
                  <a:srgbClr val="FF0000"/>
                </a:solidFill>
              </a:rPr>
              <a:t>（自学）</a:t>
            </a:r>
            <a:endParaRPr lang="en-US" altLang="zh-CN" dirty="0">
              <a:solidFill>
                <a:srgbClr val="FF0000"/>
              </a:solidFill>
            </a:endParaRPr>
          </a:p>
          <a:p>
            <a:pPr marL="0" indent="0">
              <a:buNone/>
            </a:pPr>
            <a:r>
              <a:rPr lang="en-US" altLang="zh-CN" dirty="0"/>
              <a:t>8.3 </a:t>
            </a:r>
            <a:r>
              <a:rPr lang="zh-CN" altLang="en-US" dirty="0"/>
              <a:t>外部存储设备</a:t>
            </a:r>
            <a:endParaRPr lang="en-US" altLang="zh-CN" dirty="0"/>
          </a:p>
          <a:p>
            <a:pPr marL="0" indent="0">
              <a:buNone/>
            </a:pPr>
            <a:r>
              <a:rPr lang="en-US" altLang="zh-CN" dirty="0"/>
              <a:t>8.4 </a:t>
            </a:r>
            <a:r>
              <a:rPr lang="zh-CN" altLang="en-US" dirty="0"/>
              <a:t>外设与</a:t>
            </a:r>
            <a:r>
              <a:rPr lang="en-US" altLang="zh-CN" dirty="0"/>
              <a:t>CPU</a:t>
            </a:r>
            <a:r>
              <a:rPr lang="zh-CN" altLang="en-US" dirty="0"/>
              <a:t>、主存的互连</a:t>
            </a:r>
            <a:r>
              <a:rPr lang="zh-CN" altLang="en-US" dirty="0">
                <a:solidFill>
                  <a:srgbClr val="FF0000"/>
                </a:solidFill>
              </a:rPr>
              <a:t>（重点、难点）</a:t>
            </a:r>
            <a:endParaRPr lang="en-US" altLang="zh-CN" dirty="0"/>
          </a:p>
          <a:p>
            <a:pPr marL="0" indent="0">
              <a:buNone/>
            </a:pPr>
            <a:r>
              <a:rPr lang="en-US" altLang="zh-CN" dirty="0"/>
              <a:t>8.5 I/O</a:t>
            </a:r>
            <a:r>
              <a:rPr lang="zh-CN" altLang="en-US" dirty="0"/>
              <a:t>接口</a:t>
            </a:r>
            <a:endParaRPr lang="en-US" altLang="zh-CN" dirty="0"/>
          </a:p>
          <a:p>
            <a:pPr marL="0" indent="0">
              <a:buNone/>
            </a:pPr>
            <a:r>
              <a:rPr lang="en-US" altLang="zh-CN" dirty="0"/>
              <a:t>8.6 I/O</a:t>
            </a:r>
            <a:r>
              <a:rPr lang="zh-CN" altLang="en-US" dirty="0"/>
              <a:t>数据传送控制方式</a:t>
            </a:r>
            <a:r>
              <a:rPr lang="zh-CN" altLang="en-US" dirty="0">
                <a:solidFill>
                  <a:srgbClr val="FF0000"/>
                </a:solidFill>
              </a:rPr>
              <a:t>（重点、难点）</a:t>
            </a:r>
            <a:endParaRPr lang="en-US" altLang="zh-CN" dirty="0">
              <a:solidFill>
                <a:srgbClr val="FF0000"/>
              </a:solidFill>
            </a:endParaRPr>
          </a:p>
          <a:p>
            <a:pPr marL="0" indent="0">
              <a:buNone/>
            </a:pPr>
            <a:r>
              <a:rPr lang="en-US" altLang="zh-CN" dirty="0"/>
              <a:t>8.7 I/O</a:t>
            </a:r>
            <a:r>
              <a:rPr lang="zh-CN" altLang="en-US" dirty="0"/>
              <a:t>子系统概述</a:t>
            </a:r>
            <a:r>
              <a:rPr lang="zh-CN" altLang="en-US" dirty="0">
                <a:solidFill>
                  <a:srgbClr val="FF0000"/>
                </a:solidFill>
              </a:rPr>
              <a:t>（自学）</a:t>
            </a:r>
            <a:endParaRPr lang="en-US" altLang="zh-CN" dirty="0"/>
          </a:p>
          <a:p>
            <a:pPr marL="0" indent="0">
              <a:buNone/>
            </a:pPr>
            <a:r>
              <a:rPr lang="en-US" altLang="zh-CN" dirty="0"/>
              <a:t>8.8 </a:t>
            </a:r>
            <a:r>
              <a:rPr lang="zh-CN" altLang="en-US" dirty="0"/>
              <a:t>内核空间</a:t>
            </a:r>
            <a:r>
              <a:rPr lang="en-US" altLang="zh-CN" dirty="0"/>
              <a:t>I/O</a:t>
            </a:r>
            <a:r>
              <a:rPr lang="zh-CN" altLang="en-US" dirty="0"/>
              <a:t>软件</a:t>
            </a:r>
            <a:r>
              <a:rPr lang="zh-CN" altLang="en-US" dirty="0">
                <a:solidFill>
                  <a:srgbClr val="FF0000"/>
                </a:solidFill>
              </a:rPr>
              <a:t>（自学）</a:t>
            </a:r>
            <a:endParaRPr lang="en-US" altLang="zh-CN" dirty="0">
              <a:solidFill>
                <a:srgbClr val="FF0000"/>
              </a:solidFill>
            </a:endParaRPr>
          </a:p>
          <a:p>
            <a:pPr marL="0" indent="0">
              <a:buNone/>
            </a:pPr>
            <a:endParaRPr lang="en-US" altLang="zh-CN" dirty="0"/>
          </a:p>
        </p:txBody>
      </p:sp>
      <p:sp>
        <p:nvSpPr>
          <p:cNvPr id="5" name="页脚占位符 4"/>
          <p:cNvSpPr>
            <a:spLocks noGrp="1"/>
          </p:cNvSpPr>
          <p:nvPr>
            <p:ph type="ftr" sz="quarter" idx="11"/>
          </p:nvPr>
        </p:nvSpPr>
        <p:spPr/>
        <p:txBody>
          <a:bodyPr/>
          <a:lstStyle/>
          <a:p>
            <a:r>
              <a:rPr lang="zh-CN" altLang="en-US" dirty="0"/>
              <a:t>计算机与通信工程学院</a:t>
            </a:r>
            <a:r>
              <a:rPr lang="en-US" altLang="zh-CN" dirty="0"/>
              <a:t>—</a:t>
            </a:r>
            <a:r>
              <a:rPr lang="zh-CN" altLang="en-US" dirty="0"/>
              <a:t>计算机组成原理</a:t>
            </a:r>
          </a:p>
        </p:txBody>
      </p:sp>
      <p:sp>
        <p:nvSpPr>
          <p:cNvPr id="6" name="灯片编号占位符 5"/>
          <p:cNvSpPr>
            <a:spLocks noGrp="1"/>
          </p:cNvSpPr>
          <p:nvPr>
            <p:ph type="sldNum" sz="quarter" idx="12"/>
          </p:nvPr>
        </p:nvSpPr>
        <p:spPr/>
        <p:txBody>
          <a:bodyPr/>
          <a:lstStyle/>
          <a:p>
            <a:fld id="{9096A2B2-0481-42F5-B7CC-47EEF504A14A}" type="slidenum">
              <a:rPr lang="zh-CN" altLang="en-US" smtClean="0"/>
              <a:pPr/>
              <a:t>7</a:t>
            </a:fld>
            <a:endParaRPr lang="zh-CN" altLang="en-US"/>
          </a:p>
        </p:txBody>
      </p:sp>
      <p:sp>
        <p:nvSpPr>
          <p:cNvPr id="4" name="日期占位符 3"/>
          <p:cNvSpPr>
            <a:spLocks noGrp="1"/>
          </p:cNvSpPr>
          <p:nvPr>
            <p:ph type="dt" sz="quarter" idx="10"/>
          </p:nvPr>
        </p:nvSpPr>
        <p:spPr/>
        <p:txBody>
          <a:bodyPr/>
          <a:lstStyle/>
          <a:p>
            <a:fld id="{E1DE5919-6F87-499E-ABEF-6636EFFDBF2E}" type="datetime1">
              <a:rPr lang="zh-CN" altLang="en-US" smtClean="0"/>
              <a:t>2020/12/15</a:t>
            </a:fld>
            <a:endParaRPr lang="zh-CN" altLang="en-US" dirty="0"/>
          </a:p>
        </p:txBody>
      </p:sp>
    </p:spTree>
    <p:extLst>
      <p:ext uri="{BB962C8B-B14F-4D97-AF65-F5344CB8AC3E}">
        <p14:creationId xmlns:p14="http://schemas.microsoft.com/office/powerpoint/2010/main" val="4099215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 I/O</a:t>
            </a:r>
            <a:r>
              <a:rPr lang="zh-CN" altLang="en-US" dirty="0"/>
              <a:t>数据传送控制方式</a:t>
            </a:r>
          </a:p>
        </p:txBody>
      </p:sp>
      <p:sp>
        <p:nvSpPr>
          <p:cNvPr id="3" name="内容占位符 2"/>
          <p:cNvSpPr>
            <a:spLocks noGrp="1"/>
          </p:cNvSpPr>
          <p:nvPr>
            <p:ph idx="1"/>
          </p:nvPr>
        </p:nvSpPr>
        <p:spPr/>
        <p:txBody>
          <a:bodyPr/>
          <a:lstStyle/>
          <a:p>
            <a:pPr marL="0" indent="0">
              <a:buNone/>
            </a:pPr>
            <a:r>
              <a:rPr lang="en-US" altLang="zh-CN" dirty="0"/>
              <a:t>8.6.2 </a:t>
            </a:r>
            <a:r>
              <a:rPr lang="zh-CN" altLang="en-US" dirty="0"/>
              <a:t>程序中断</a:t>
            </a:r>
            <a:r>
              <a:rPr lang="en-US" altLang="zh-CN" dirty="0"/>
              <a:t>I/O</a:t>
            </a:r>
            <a:r>
              <a:rPr lang="zh-CN" altLang="en-US" dirty="0"/>
              <a:t>方式</a:t>
            </a:r>
          </a:p>
        </p:txBody>
      </p:sp>
      <p:sp>
        <p:nvSpPr>
          <p:cNvPr id="4" name="页脚占位符 3"/>
          <p:cNvSpPr>
            <a:spLocks noGrp="1"/>
          </p:cNvSpPr>
          <p:nvPr>
            <p:ph type="ftr" sz="quarter" idx="11"/>
          </p:nvPr>
        </p:nvSpPr>
        <p:spPr>
          <a:xfrm>
            <a:off x="3059832" y="6439913"/>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a:xfrm>
            <a:off x="6804248" y="6448250"/>
            <a:ext cx="2133600" cy="365125"/>
          </a:xfrm>
        </p:spPr>
        <p:txBody>
          <a:bodyPr/>
          <a:lstStyle/>
          <a:p>
            <a:pPr>
              <a:defRPr/>
            </a:pPr>
            <a:fld id="{6D0FCEAD-6C29-4FB2-BFB9-871596BF04D3}" type="slidenum">
              <a:rPr lang="zh-CN" altLang="en-US" smtClean="0"/>
              <a:pPr>
                <a:defRPr/>
              </a:pPr>
              <a:t>70</a:t>
            </a:fld>
            <a:endParaRPr lang="zh-CN" altLang="en-US" dirty="0"/>
          </a:p>
        </p:txBody>
      </p:sp>
      <p:sp>
        <p:nvSpPr>
          <p:cNvPr id="6" name="日期占位符 5"/>
          <p:cNvSpPr>
            <a:spLocks noGrp="1"/>
          </p:cNvSpPr>
          <p:nvPr>
            <p:ph type="dt" sz="half" idx="10"/>
          </p:nvPr>
        </p:nvSpPr>
        <p:spPr>
          <a:xfrm>
            <a:off x="179512" y="6448251"/>
            <a:ext cx="2133600" cy="365125"/>
          </a:xfrm>
        </p:spPr>
        <p:txBody>
          <a:bodyPr/>
          <a:lstStyle/>
          <a:p>
            <a:pPr>
              <a:defRPr/>
            </a:pPr>
            <a:fld id="{D7E40264-FE0B-4371-BB93-C09CE9F4480C}" type="datetime1">
              <a:rPr lang="zh-CN" altLang="en-US" smtClean="0"/>
              <a:pPr>
                <a:defRPr/>
              </a:pPr>
              <a:t>2020/12/15</a:t>
            </a:fld>
            <a:endParaRPr lang="zh-CN" altLang="en-US" dirty="0"/>
          </a:p>
        </p:txBody>
      </p:sp>
      <p:sp>
        <p:nvSpPr>
          <p:cNvPr id="7" name="矩形 6"/>
          <p:cNvSpPr/>
          <p:nvPr/>
        </p:nvSpPr>
        <p:spPr>
          <a:xfrm>
            <a:off x="3534303" y="734178"/>
            <a:ext cx="4350065"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3. </a:t>
            </a:r>
            <a:r>
              <a:rPr lang="zh-CN" altLang="en-US" sz="2200" b="1" dirty="0">
                <a:solidFill>
                  <a:srgbClr val="063DE8"/>
                </a:solidFill>
                <a:latin typeface="微软雅黑" panose="020B0503020204020204" pitchFamily="34" charset="-122"/>
                <a:ea typeface="微软雅黑" panose="020B0503020204020204" pitchFamily="34" charset="-122"/>
              </a:rPr>
              <a:t>中断过程</a:t>
            </a:r>
          </a:p>
        </p:txBody>
      </p:sp>
      <p:sp>
        <p:nvSpPr>
          <p:cNvPr id="9" name="Rectangle 3"/>
          <p:cNvSpPr txBox="1">
            <a:spLocks noChangeArrowheads="1"/>
          </p:cNvSpPr>
          <p:nvPr/>
        </p:nvSpPr>
        <p:spPr bwMode="auto">
          <a:xfrm>
            <a:off x="107504" y="833202"/>
            <a:ext cx="4618038"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533400">
              <a:buFontTx/>
              <a:buNone/>
            </a:pPr>
            <a:endParaRPr lang="zh-CN" altLang="en-US" sz="2000" dirty="0"/>
          </a:p>
          <a:p>
            <a:pPr marL="0" lvl="1" indent="-495300">
              <a:buFont typeface="Wingdings" panose="05000000000000000000" pitchFamily="2" charset="2"/>
              <a:buChar char="p"/>
            </a:pPr>
            <a:r>
              <a:rPr lang="zh-CN" altLang="en-US" dirty="0">
                <a:latin typeface="Comic Sans MS" panose="030F0702030302020204" pitchFamily="66" charset="0"/>
              </a:rPr>
              <a:t>中断响应过程</a:t>
            </a:r>
            <a:endParaRPr lang="en-US" altLang="zh-CN" dirty="0">
              <a:latin typeface="Comic Sans MS" panose="030F0702030302020204" pitchFamily="66" charset="0"/>
            </a:endParaRPr>
          </a:p>
          <a:p>
            <a:pPr marL="0" indent="-533400">
              <a:spcBef>
                <a:spcPct val="5000"/>
              </a:spcBef>
              <a:buFontTx/>
              <a:buNone/>
            </a:pPr>
            <a:r>
              <a:rPr lang="zh-CN" altLang="en-US" sz="2000" dirty="0">
                <a:solidFill>
                  <a:srgbClr val="CC3300"/>
                </a:solidFill>
              </a:rPr>
              <a:t>   执行一条隐指令，可能需完成一次总线操作，从总线上取中断类型号</a:t>
            </a:r>
            <a:endParaRPr lang="en-US" altLang="zh-CN" sz="2000" dirty="0"/>
          </a:p>
          <a:p>
            <a:pPr marL="0" indent="-533400">
              <a:spcBef>
                <a:spcPct val="5000"/>
              </a:spcBef>
              <a:buFontTx/>
              <a:buNone/>
            </a:pPr>
            <a:r>
              <a:rPr lang="zh-CN" altLang="en-US" sz="2000" dirty="0"/>
              <a:t>具体来说，处理器做三件事：</a:t>
            </a:r>
            <a:endParaRPr lang="en-US" altLang="zh-CN" sz="2000" dirty="0">
              <a:solidFill>
                <a:schemeClr val="accent2"/>
              </a:solidFill>
            </a:endParaRPr>
          </a:p>
          <a:p>
            <a:pPr marL="0" lvl="1" indent="-495300">
              <a:buFontTx/>
              <a:buNone/>
            </a:pPr>
            <a:r>
              <a:rPr lang="en-US" altLang="zh-CN" dirty="0">
                <a:solidFill>
                  <a:srgbClr val="FF0000"/>
                </a:solidFill>
                <a:latin typeface="Comic Sans MS" panose="030F0702030302020204" pitchFamily="66" charset="0"/>
              </a:rPr>
              <a:t>① </a:t>
            </a:r>
            <a:r>
              <a:rPr lang="zh-CN" altLang="en-US" dirty="0">
                <a:solidFill>
                  <a:srgbClr val="FF0000"/>
                </a:solidFill>
                <a:latin typeface="Comic Sans MS" panose="030F0702030302020204" pitchFamily="66" charset="0"/>
              </a:rPr>
              <a:t>关中断</a:t>
            </a:r>
          </a:p>
          <a:p>
            <a:pPr marL="0" lvl="1" indent="-495300">
              <a:buFontTx/>
              <a:buNone/>
            </a:pPr>
            <a:r>
              <a:rPr lang="zh-CN" altLang="en-US" dirty="0">
                <a:solidFill>
                  <a:schemeClr val="accent2"/>
                </a:solidFill>
                <a:latin typeface="Comic Sans MS" panose="030F0702030302020204" pitchFamily="66" charset="0"/>
              </a:rPr>
              <a:t>     </a:t>
            </a:r>
            <a:r>
              <a:rPr lang="en-US" altLang="zh-CN" dirty="0">
                <a:solidFill>
                  <a:srgbClr val="0000CC"/>
                </a:solidFill>
                <a:latin typeface="Comic Sans MS" panose="030F0702030302020204" pitchFamily="66" charset="0"/>
              </a:rPr>
              <a:t>0=&gt;</a:t>
            </a:r>
            <a:r>
              <a:rPr lang="zh-CN" altLang="en-US" dirty="0">
                <a:solidFill>
                  <a:srgbClr val="0000CC"/>
                </a:solidFill>
                <a:latin typeface="Comic Sans MS" panose="030F0702030302020204" pitchFamily="66" charset="0"/>
              </a:rPr>
              <a:t>中断允许触发器</a:t>
            </a:r>
            <a:r>
              <a:rPr lang="en-US" altLang="zh-CN" dirty="0">
                <a:solidFill>
                  <a:srgbClr val="0000CC"/>
                </a:solidFill>
                <a:latin typeface="Comic Sans MS" panose="030F0702030302020204" pitchFamily="66" charset="0"/>
              </a:rPr>
              <a:t>C</a:t>
            </a:r>
            <a:r>
              <a:rPr lang="en-US" altLang="zh-CN" baseline="-18000" dirty="0">
                <a:solidFill>
                  <a:srgbClr val="0000CC"/>
                </a:solidFill>
                <a:latin typeface="Comic Sans MS" panose="030F0702030302020204" pitchFamily="66" charset="0"/>
              </a:rPr>
              <a:t>IEN</a:t>
            </a:r>
            <a:endParaRPr lang="zh-CN" altLang="en-US" baseline="-18000" dirty="0">
              <a:solidFill>
                <a:srgbClr val="0000CC"/>
              </a:solidFill>
              <a:latin typeface="Comic Sans MS" panose="030F0702030302020204" pitchFamily="66" charset="0"/>
            </a:endParaRPr>
          </a:p>
          <a:p>
            <a:pPr marL="0" lvl="1" indent="-495300">
              <a:buFontTx/>
              <a:buNone/>
            </a:pPr>
            <a:r>
              <a:rPr lang="en-US" altLang="zh-CN" dirty="0">
                <a:solidFill>
                  <a:srgbClr val="FF0000"/>
                </a:solidFill>
                <a:latin typeface="Comic Sans MS" panose="030F0702030302020204" pitchFamily="66" charset="0"/>
              </a:rPr>
              <a:t>② </a:t>
            </a:r>
            <a:r>
              <a:rPr lang="zh-CN" altLang="en-US" dirty="0">
                <a:solidFill>
                  <a:srgbClr val="FF0000"/>
                </a:solidFill>
                <a:latin typeface="Comic Sans MS" panose="030F0702030302020204" pitchFamily="66" charset="0"/>
              </a:rPr>
              <a:t>保护断点和程序状态</a:t>
            </a:r>
            <a:endParaRPr lang="en-US" altLang="zh-CN" dirty="0">
              <a:solidFill>
                <a:srgbClr val="FF0000"/>
              </a:solidFill>
              <a:latin typeface="Comic Sans MS" panose="030F0702030302020204" pitchFamily="66" charset="0"/>
            </a:endParaRPr>
          </a:p>
          <a:p>
            <a:pPr marL="0" lvl="1" indent="-495300">
              <a:buFontTx/>
              <a:buNone/>
            </a:pPr>
            <a:r>
              <a:rPr lang="zh-CN" altLang="en-US" dirty="0">
                <a:solidFill>
                  <a:schemeClr val="accent2"/>
                </a:solidFill>
                <a:latin typeface="Comic Sans MS" panose="030F0702030302020204" pitchFamily="66" charset="0"/>
              </a:rPr>
              <a:t>    </a:t>
            </a:r>
            <a:r>
              <a:rPr lang="en-US" altLang="zh-CN" dirty="0">
                <a:solidFill>
                  <a:srgbClr val="0000CC"/>
                </a:solidFill>
                <a:latin typeface="Comic Sans MS" panose="030F0702030302020204" pitchFamily="66" charset="0"/>
              </a:rPr>
              <a:t>PC=&gt;</a:t>
            </a:r>
            <a:r>
              <a:rPr lang="zh-CN" altLang="en-US" dirty="0">
                <a:solidFill>
                  <a:srgbClr val="0000CC"/>
                </a:solidFill>
                <a:latin typeface="Comic Sans MS" panose="030F0702030302020204" pitchFamily="66" charset="0"/>
              </a:rPr>
              <a:t>堆栈（或特殊寄存器</a:t>
            </a:r>
            <a:r>
              <a:rPr lang="en-US" altLang="zh-CN" dirty="0">
                <a:solidFill>
                  <a:srgbClr val="0000CC"/>
                </a:solidFill>
                <a:latin typeface="Comic Sans MS" panose="030F0702030302020204" pitchFamily="66" charset="0"/>
              </a:rPr>
              <a:t>EPC</a:t>
            </a:r>
            <a:r>
              <a:rPr lang="zh-CN" altLang="en-US" dirty="0">
                <a:solidFill>
                  <a:srgbClr val="0000CC"/>
                </a:solidFill>
                <a:latin typeface="Comic Sans MS" panose="030F0702030302020204" pitchFamily="66" charset="0"/>
              </a:rPr>
              <a:t>）</a:t>
            </a:r>
          </a:p>
          <a:p>
            <a:pPr marL="0" lvl="1" indent="-495300">
              <a:buFontTx/>
              <a:buNone/>
            </a:pPr>
            <a:r>
              <a:rPr lang="zh-CN" altLang="en-US" dirty="0">
                <a:solidFill>
                  <a:srgbClr val="0000CC"/>
                </a:solidFill>
                <a:latin typeface="Comic Sans MS" panose="030F0702030302020204" pitchFamily="66" charset="0"/>
              </a:rPr>
              <a:t>    </a:t>
            </a:r>
            <a:r>
              <a:rPr lang="en-US" altLang="zh-CN" dirty="0">
                <a:solidFill>
                  <a:srgbClr val="0000CC"/>
                </a:solidFill>
                <a:latin typeface="Comic Sans MS" panose="030F0702030302020204" pitchFamily="66" charset="0"/>
              </a:rPr>
              <a:t>PSW=&gt;</a:t>
            </a:r>
            <a:r>
              <a:rPr lang="zh-CN" altLang="en-US" dirty="0">
                <a:solidFill>
                  <a:srgbClr val="0000CC"/>
                </a:solidFill>
                <a:latin typeface="Comic Sans MS" panose="030F0702030302020204" pitchFamily="66" charset="0"/>
              </a:rPr>
              <a:t>堆栈</a:t>
            </a:r>
          </a:p>
          <a:p>
            <a:pPr marL="0" lvl="1" indent="-495300">
              <a:buFontTx/>
              <a:buNone/>
            </a:pPr>
            <a:r>
              <a:rPr lang="en-US" altLang="zh-CN" dirty="0">
                <a:solidFill>
                  <a:srgbClr val="FF0000"/>
                </a:solidFill>
                <a:latin typeface="Comic Sans MS" panose="030F0702030302020204" pitchFamily="66" charset="0"/>
              </a:rPr>
              <a:t>③ </a:t>
            </a:r>
            <a:r>
              <a:rPr lang="zh-CN" altLang="en-US" dirty="0">
                <a:solidFill>
                  <a:srgbClr val="FF0000"/>
                </a:solidFill>
                <a:latin typeface="Comic Sans MS" panose="030F0702030302020204" pitchFamily="66" charset="0"/>
              </a:rPr>
              <a:t>识别中断源</a:t>
            </a:r>
          </a:p>
          <a:p>
            <a:pPr marL="0" indent="-533400">
              <a:lnSpc>
                <a:spcPct val="110000"/>
              </a:lnSpc>
              <a:spcBef>
                <a:spcPct val="30000"/>
              </a:spcBef>
              <a:buFontTx/>
              <a:buNone/>
            </a:pPr>
            <a:r>
              <a:rPr lang="zh-CN" altLang="en-US" sz="2000" dirty="0">
                <a:solidFill>
                  <a:srgbClr val="0000CC"/>
                </a:solidFill>
              </a:rPr>
              <a:t>   取得中断服务程序首地址和初始   </a:t>
            </a:r>
            <a:r>
              <a:rPr lang="en-US" altLang="zh-CN" sz="2000" dirty="0">
                <a:solidFill>
                  <a:srgbClr val="0000CC"/>
                </a:solidFill>
              </a:rPr>
              <a:t>PSW</a:t>
            </a:r>
            <a:r>
              <a:rPr lang="zh-CN" altLang="en-US" sz="2000" dirty="0">
                <a:solidFill>
                  <a:srgbClr val="0000CC"/>
                </a:solidFill>
              </a:rPr>
              <a:t>分别送</a:t>
            </a:r>
            <a:r>
              <a:rPr lang="en-US" altLang="zh-CN" sz="2000" dirty="0">
                <a:solidFill>
                  <a:srgbClr val="0000CC"/>
                </a:solidFill>
              </a:rPr>
              <a:t>PC</a:t>
            </a:r>
            <a:r>
              <a:rPr lang="zh-CN" altLang="en-US" sz="2000" dirty="0">
                <a:solidFill>
                  <a:srgbClr val="0000CC"/>
                </a:solidFill>
              </a:rPr>
              <a:t>和</a:t>
            </a:r>
            <a:r>
              <a:rPr lang="en-US" altLang="zh-CN" sz="2000" dirty="0">
                <a:solidFill>
                  <a:srgbClr val="0000CC"/>
                </a:solidFill>
              </a:rPr>
              <a:t>PSWR</a:t>
            </a:r>
          </a:p>
        </p:txBody>
      </p:sp>
      <p:pic>
        <p:nvPicPr>
          <p:cNvPr id="10" name="Picture 4" descr="中断响应过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4859" y="1124744"/>
            <a:ext cx="4211637"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093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blinds(horizontal)">
                                      <p:cBhvr>
                                        <p:cTn id="7" dur="5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blinds(horizontal)">
                                      <p:cBhvr>
                                        <p:cTn id="12" dur="50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blinds(horizontal)">
                                      <p:cBhvr>
                                        <p:cTn id="17" dur="500"/>
                                        <p:tgtEl>
                                          <p:spTgt spid="9">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9">
                                            <p:txEl>
                                              <p:pRg st="5" end="5"/>
                                            </p:txEl>
                                          </p:spTgt>
                                        </p:tgtEl>
                                        <p:attrNameLst>
                                          <p:attrName>style.visibility</p:attrName>
                                        </p:attrNameLst>
                                      </p:cBhvr>
                                      <p:to>
                                        <p:strVal val="visible"/>
                                      </p:to>
                                    </p:set>
                                    <p:animEffect transition="in" filter="blinds(horizontal)">
                                      <p:cBhvr>
                                        <p:cTn id="20" dur="500"/>
                                        <p:tgtEl>
                                          <p:spTgt spid="9">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animEffect transition="in" filter="blinds(horizontal)">
                                      <p:cBhvr>
                                        <p:cTn id="23" dur="500"/>
                                        <p:tgtEl>
                                          <p:spTgt spid="9">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9">
                                            <p:txEl>
                                              <p:pRg st="7" end="7"/>
                                            </p:txEl>
                                          </p:spTgt>
                                        </p:tgtEl>
                                        <p:attrNameLst>
                                          <p:attrName>style.visibility</p:attrName>
                                        </p:attrNameLst>
                                      </p:cBhvr>
                                      <p:to>
                                        <p:strVal val="visible"/>
                                      </p:to>
                                    </p:set>
                                    <p:animEffect transition="in" filter="blinds(horizontal)">
                                      <p:cBhvr>
                                        <p:cTn id="26" dur="500"/>
                                        <p:tgtEl>
                                          <p:spTgt spid="9">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9">
                                            <p:txEl>
                                              <p:pRg st="8" end="8"/>
                                            </p:txEl>
                                          </p:spTgt>
                                        </p:tgtEl>
                                        <p:attrNameLst>
                                          <p:attrName>style.visibility</p:attrName>
                                        </p:attrNameLst>
                                      </p:cBhvr>
                                      <p:to>
                                        <p:strVal val="visible"/>
                                      </p:to>
                                    </p:set>
                                    <p:animEffect transition="in" filter="blinds(horizontal)">
                                      <p:cBhvr>
                                        <p:cTn id="29" dur="500"/>
                                        <p:tgtEl>
                                          <p:spTgt spid="9">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9">
                                            <p:txEl>
                                              <p:pRg st="9" end="9"/>
                                            </p:txEl>
                                          </p:spTgt>
                                        </p:tgtEl>
                                        <p:attrNameLst>
                                          <p:attrName>style.visibility</p:attrName>
                                        </p:attrNameLst>
                                      </p:cBhvr>
                                      <p:to>
                                        <p:strVal val="visible"/>
                                      </p:to>
                                    </p:set>
                                    <p:animEffect transition="in" filter="blinds(horizontal)">
                                      <p:cBhvr>
                                        <p:cTn id="32" dur="500"/>
                                        <p:tgtEl>
                                          <p:spTgt spid="9">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animEffect transition="in" filter="blinds(horizontal)">
                                      <p:cBhvr>
                                        <p:cTn id="35"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 I/O</a:t>
            </a:r>
            <a:r>
              <a:rPr lang="zh-CN" altLang="en-US" dirty="0"/>
              <a:t>数据传送控制方式</a:t>
            </a:r>
          </a:p>
        </p:txBody>
      </p:sp>
      <p:sp>
        <p:nvSpPr>
          <p:cNvPr id="3" name="内容占位符 2"/>
          <p:cNvSpPr>
            <a:spLocks noGrp="1"/>
          </p:cNvSpPr>
          <p:nvPr>
            <p:ph idx="1"/>
          </p:nvPr>
        </p:nvSpPr>
        <p:spPr/>
        <p:txBody>
          <a:bodyPr/>
          <a:lstStyle/>
          <a:p>
            <a:pPr marL="0" indent="0">
              <a:buNone/>
            </a:pPr>
            <a:r>
              <a:rPr lang="en-US" altLang="zh-CN" dirty="0"/>
              <a:t>8.6.2 </a:t>
            </a:r>
            <a:r>
              <a:rPr lang="zh-CN" altLang="en-US" dirty="0"/>
              <a:t>程序中断</a:t>
            </a:r>
            <a:r>
              <a:rPr lang="en-US" altLang="zh-CN" dirty="0"/>
              <a:t>I/O</a:t>
            </a:r>
            <a:r>
              <a:rPr lang="zh-CN" altLang="en-US" dirty="0"/>
              <a:t>方式</a:t>
            </a:r>
          </a:p>
        </p:txBody>
      </p:sp>
      <p:sp>
        <p:nvSpPr>
          <p:cNvPr id="4" name="页脚占位符 3"/>
          <p:cNvSpPr>
            <a:spLocks noGrp="1"/>
          </p:cNvSpPr>
          <p:nvPr>
            <p:ph type="ftr" sz="quarter" idx="11"/>
          </p:nvPr>
        </p:nvSpPr>
        <p:spPr>
          <a:xfrm>
            <a:off x="3059832" y="6439913"/>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a:xfrm>
            <a:off x="6804248" y="6448250"/>
            <a:ext cx="2133600" cy="365125"/>
          </a:xfrm>
        </p:spPr>
        <p:txBody>
          <a:bodyPr/>
          <a:lstStyle/>
          <a:p>
            <a:pPr>
              <a:defRPr/>
            </a:pPr>
            <a:fld id="{6D0FCEAD-6C29-4FB2-BFB9-871596BF04D3}" type="slidenum">
              <a:rPr lang="zh-CN" altLang="en-US" smtClean="0"/>
              <a:pPr>
                <a:defRPr/>
              </a:pPr>
              <a:t>71</a:t>
            </a:fld>
            <a:endParaRPr lang="zh-CN" altLang="en-US" dirty="0"/>
          </a:p>
        </p:txBody>
      </p:sp>
      <p:sp>
        <p:nvSpPr>
          <p:cNvPr id="6" name="日期占位符 5"/>
          <p:cNvSpPr>
            <a:spLocks noGrp="1"/>
          </p:cNvSpPr>
          <p:nvPr>
            <p:ph type="dt" sz="half" idx="10"/>
          </p:nvPr>
        </p:nvSpPr>
        <p:spPr>
          <a:xfrm>
            <a:off x="179512" y="6448251"/>
            <a:ext cx="2133600" cy="365125"/>
          </a:xfrm>
        </p:spPr>
        <p:txBody>
          <a:bodyPr/>
          <a:lstStyle/>
          <a:p>
            <a:pPr>
              <a:defRPr/>
            </a:pPr>
            <a:fld id="{D7E40264-FE0B-4371-BB93-C09CE9F4480C}" type="datetime1">
              <a:rPr lang="zh-CN" altLang="en-US" smtClean="0"/>
              <a:pPr>
                <a:defRPr/>
              </a:pPr>
              <a:t>2020/12/15</a:t>
            </a:fld>
            <a:endParaRPr lang="zh-CN" altLang="en-US" dirty="0"/>
          </a:p>
        </p:txBody>
      </p:sp>
      <p:sp>
        <p:nvSpPr>
          <p:cNvPr id="7" name="矩形 6"/>
          <p:cNvSpPr/>
          <p:nvPr/>
        </p:nvSpPr>
        <p:spPr>
          <a:xfrm>
            <a:off x="3534303" y="734178"/>
            <a:ext cx="4350065"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3. </a:t>
            </a:r>
            <a:r>
              <a:rPr lang="zh-CN" altLang="en-US" sz="2200" b="1" dirty="0">
                <a:solidFill>
                  <a:srgbClr val="063DE8"/>
                </a:solidFill>
                <a:latin typeface="微软雅黑" panose="020B0503020204020204" pitchFamily="34" charset="-122"/>
                <a:ea typeface="微软雅黑" panose="020B0503020204020204" pitchFamily="34" charset="-122"/>
              </a:rPr>
              <a:t>中断过程</a:t>
            </a:r>
          </a:p>
        </p:txBody>
      </p:sp>
      <p:sp>
        <p:nvSpPr>
          <p:cNvPr id="23" name="Rectangle 3"/>
          <p:cNvSpPr txBox="1">
            <a:spLocks noChangeArrowheads="1"/>
          </p:cNvSpPr>
          <p:nvPr/>
        </p:nvSpPr>
        <p:spPr bwMode="auto">
          <a:xfrm>
            <a:off x="179512" y="1124744"/>
            <a:ext cx="8143875" cy="555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10000"/>
              </a:lnSpc>
              <a:spcBef>
                <a:spcPct val="10000"/>
              </a:spcBef>
              <a:spcAft>
                <a:spcPct val="0"/>
              </a:spcAft>
              <a:buClrTx/>
              <a:buSzPct val="100000"/>
              <a:buFontTx/>
              <a:buNone/>
              <a:tabLst/>
              <a:defRPr/>
            </a:pPr>
            <a:r>
              <a:rPr kumimoji="0" lang="zh-CN" altLang="en-US" sz="1900" b="1" i="0" u="none" strike="noStrike" kern="1200" cap="none" spc="0" normalizeH="0" baseline="0" noProof="0" dirty="0">
                <a:ln>
                  <a:noFill/>
                </a:ln>
                <a:solidFill>
                  <a:srgbClr val="D1390F"/>
                </a:solidFill>
                <a:effectLst/>
                <a:uLnTx/>
                <a:uFillTx/>
                <a:latin typeface="微软雅黑" panose="020B0503020204020204" pitchFamily="34" charset="-122"/>
                <a:ea typeface="微软雅黑" panose="020B0503020204020204" pitchFamily="34" charset="-122"/>
                <a:cs typeface="+mn-cs"/>
              </a:rPr>
              <a:t>中断响应</a:t>
            </a:r>
            <a:r>
              <a:rPr kumimoji="0" lang="zh-CN" altLang="en-US" sz="19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的结果就是</a:t>
            </a:r>
            <a:r>
              <a:rPr kumimoji="0" lang="zh-CN" altLang="en-US" sz="1900" b="1" i="0" u="none" strike="noStrike" kern="1200" cap="none" spc="0" normalizeH="0" baseline="0" noProof="0" dirty="0">
                <a:ln>
                  <a:noFill/>
                </a:ln>
                <a:solidFill>
                  <a:srgbClr val="D1390F"/>
                </a:solidFill>
                <a:effectLst/>
                <a:uLnTx/>
                <a:uFillTx/>
                <a:latin typeface="微软雅黑" panose="020B0503020204020204" pitchFamily="34" charset="-122"/>
                <a:ea typeface="微软雅黑" panose="020B0503020204020204" pitchFamily="34" charset="-122"/>
                <a:cs typeface="+mn-cs"/>
              </a:rPr>
              <a:t>调出</a:t>
            </a:r>
            <a:r>
              <a:rPr kumimoji="0" lang="zh-CN" altLang="en-US" sz="19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相应的中断服务程序 </a:t>
            </a:r>
            <a:endParaRPr kumimoji="0" lang="zh-CN" altLang="en-US" sz="1900" b="1" i="0" u="none" strike="noStrike" kern="1200" cap="none" spc="0" normalizeH="0" baseline="0" noProof="0" dirty="0">
              <a:ln>
                <a:noFill/>
              </a:ln>
              <a:solidFill>
                <a:srgbClr val="146C18"/>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10000"/>
              </a:lnSpc>
              <a:spcBef>
                <a:spcPct val="10000"/>
              </a:spcBef>
              <a:spcAft>
                <a:spcPct val="0"/>
              </a:spcAft>
              <a:buClrTx/>
              <a:buSzPct val="100000"/>
              <a:buFontTx/>
              <a:buNone/>
              <a:tabLst/>
              <a:defRPr/>
            </a:pPr>
            <a:r>
              <a:rPr kumimoji="0" lang="zh-CN" altLang="en-US" sz="1900" b="1" i="0" u="none" strike="noStrike" kern="1200" cap="none" spc="0" normalizeH="0" baseline="0" noProof="0" dirty="0">
                <a:ln>
                  <a:noFill/>
                </a:ln>
                <a:solidFill>
                  <a:srgbClr val="D1390F"/>
                </a:solidFill>
                <a:effectLst/>
                <a:uLnTx/>
                <a:uFillTx/>
                <a:latin typeface="微软雅黑" panose="020B0503020204020204" pitchFamily="34" charset="-122"/>
                <a:ea typeface="微软雅黑" panose="020B0503020204020204" pitchFamily="34" charset="-122"/>
                <a:cs typeface="+mn-cs"/>
              </a:rPr>
              <a:t>中断处理</a:t>
            </a:r>
            <a:r>
              <a:rPr kumimoji="0" lang="zh-CN" altLang="en-US" sz="19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是指</a:t>
            </a:r>
            <a:r>
              <a:rPr kumimoji="0" lang="zh-CN" altLang="en-US" sz="1900" b="1" i="0" u="none" strike="noStrike" kern="1200" cap="none" spc="0" normalizeH="0" baseline="0" noProof="0" dirty="0">
                <a:ln>
                  <a:noFill/>
                </a:ln>
                <a:solidFill>
                  <a:srgbClr val="D1390F"/>
                </a:solidFill>
                <a:effectLst/>
                <a:uLnTx/>
                <a:uFillTx/>
                <a:latin typeface="微软雅黑" panose="020B0503020204020204" pitchFamily="34" charset="-122"/>
                <a:ea typeface="微软雅黑" panose="020B0503020204020204" pitchFamily="34" charset="-122"/>
                <a:cs typeface="+mn-cs"/>
              </a:rPr>
              <a:t>执行</a:t>
            </a:r>
            <a:r>
              <a:rPr kumimoji="0" lang="zh-CN" altLang="en-US" sz="19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相应中断服务程序的过程</a:t>
            </a:r>
          </a:p>
          <a:p>
            <a:pPr marL="742950" marR="0" lvl="1" indent="-285750" algn="l" defTabSz="914400" rtl="0" eaLnBrk="0" fontAlgn="base" latinLnBrk="0" hangingPunct="0">
              <a:lnSpc>
                <a:spcPct val="110000"/>
              </a:lnSpc>
              <a:spcBef>
                <a:spcPct val="10000"/>
              </a:spcBef>
              <a:spcAft>
                <a:spcPct val="0"/>
              </a:spcAft>
              <a:buClrTx/>
              <a:buSzPct val="100000"/>
              <a:buFontTx/>
              <a:buChar char="•"/>
              <a:tabLst/>
              <a:defRPr/>
            </a:pPr>
            <a:r>
              <a:rPr kumimoji="0" lang="zh-CN" altLang="en-US" sz="19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不同的中断源其对应的中断服务程序不同。</a:t>
            </a:r>
          </a:p>
          <a:p>
            <a:pPr marL="742950" marR="0" lvl="1" indent="-285750" algn="l" defTabSz="914400" rtl="0" eaLnBrk="0" fontAlgn="base" latinLnBrk="0" hangingPunct="0">
              <a:lnSpc>
                <a:spcPct val="110000"/>
              </a:lnSpc>
              <a:spcBef>
                <a:spcPct val="10000"/>
              </a:spcBef>
              <a:spcAft>
                <a:spcPct val="0"/>
              </a:spcAft>
              <a:buClrTx/>
              <a:buSzPct val="100000"/>
              <a:buFontTx/>
              <a:buChar char="•"/>
              <a:tabLst/>
              <a:defRPr/>
            </a:pPr>
            <a:r>
              <a:rPr kumimoji="0" lang="zh-CN" altLang="en-US" sz="19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典型的</a:t>
            </a:r>
            <a:r>
              <a:rPr kumimoji="0" lang="zh-CN" altLang="en-US" sz="1900" b="1" i="0" u="none" strike="noStrike" kern="1200" cap="none" spc="0" normalizeH="0" baseline="0" noProof="0" dirty="0">
                <a:ln>
                  <a:noFill/>
                </a:ln>
                <a:solidFill>
                  <a:srgbClr val="FC0128"/>
                </a:solidFill>
                <a:effectLst/>
                <a:uLnTx/>
                <a:uFillTx/>
                <a:latin typeface="微软雅黑" panose="020B0503020204020204" pitchFamily="34" charset="-122"/>
                <a:ea typeface="微软雅黑" panose="020B0503020204020204" pitchFamily="34" charset="-122"/>
                <a:cs typeface="+mn-cs"/>
              </a:rPr>
              <a:t>多重中断</a:t>
            </a:r>
            <a:r>
              <a:rPr kumimoji="0" lang="zh-CN" altLang="en-US" sz="19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处理（中断服务程序）分为三个阶段：</a:t>
            </a:r>
          </a:p>
          <a:p>
            <a:pPr marL="1143000" marR="0" lvl="2" indent="-228600" algn="l" defTabSz="914400" rtl="0" eaLnBrk="0" fontAlgn="base" latinLnBrk="0" hangingPunct="0">
              <a:lnSpc>
                <a:spcPct val="110000"/>
              </a:lnSpc>
              <a:spcBef>
                <a:spcPct val="10000"/>
              </a:spcBef>
              <a:spcAft>
                <a:spcPct val="0"/>
              </a:spcAft>
              <a:buClrTx/>
              <a:buSzPct val="100000"/>
              <a:buFontTx/>
              <a:buChar char="-"/>
              <a:tabLst/>
              <a:defRPr/>
            </a:pPr>
            <a:r>
              <a:rPr kumimoji="0" lang="zh-CN" altLang="en-US" sz="1900" b="1" i="0" u="none" strike="noStrike" kern="1200" cap="none" spc="0" normalizeH="0" baseline="0" noProof="0" dirty="0">
                <a:ln>
                  <a:noFill/>
                </a:ln>
                <a:solidFill>
                  <a:srgbClr val="FC0128"/>
                </a:solidFill>
                <a:effectLst/>
                <a:uLnTx/>
                <a:uFillTx/>
                <a:latin typeface="微软雅黑" panose="020B0503020204020204" pitchFamily="34" charset="-122"/>
                <a:ea typeface="微软雅黑" panose="020B0503020204020204" pitchFamily="34" charset="-122"/>
                <a:cs typeface="+mn-cs"/>
              </a:rPr>
              <a:t>先行段（准备阶段）</a:t>
            </a:r>
          </a:p>
          <a:p>
            <a:pPr marL="1600200" marR="0" lvl="3" indent="-228600" algn="l" defTabSz="914400" rtl="0" eaLnBrk="0" fontAlgn="base" latinLnBrk="0" hangingPunct="0">
              <a:lnSpc>
                <a:spcPct val="110000"/>
              </a:lnSpc>
              <a:spcBef>
                <a:spcPct val="10000"/>
              </a:spcBef>
              <a:spcAft>
                <a:spcPct val="0"/>
              </a:spcAft>
              <a:buClrTx/>
              <a:buSzTx/>
              <a:buFontTx/>
              <a:buNone/>
              <a:tabLst/>
              <a:defRPr/>
            </a:pPr>
            <a:r>
              <a:rPr kumimoji="0" lang="zh-CN" altLang="en-US" sz="1900" b="1" i="0" u="none" strike="noStrike" kern="1200" cap="none" spc="0" normalizeH="0" baseline="0" noProof="0" dirty="0">
                <a:ln>
                  <a:noFill/>
                </a:ln>
                <a:solidFill>
                  <a:srgbClr val="D1390F"/>
                </a:solidFill>
                <a:effectLst/>
                <a:uLnTx/>
                <a:uFillTx/>
                <a:latin typeface="微软雅黑" panose="020B0503020204020204" pitchFamily="34" charset="-122"/>
                <a:ea typeface="微软雅黑" panose="020B0503020204020204" pitchFamily="34" charset="-122"/>
                <a:cs typeface="+mn-cs"/>
              </a:rPr>
              <a:t>保护现场及旧屏蔽字</a:t>
            </a:r>
          </a:p>
          <a:p>
            <a:pPr marL="1600200" marR="0" lvl="3" indent="-228600" algn="l" defTabSz="914400" rtl="0" eaLnBrk="0" fontAlgn="base" latinLnBrk="0" hangingPunct="0">
              <a:lnSpc>
                <a:spcPct val="110000"/>
              </a:lnSpc>
              <a:spcBef>
                <a:spcPct val="10000"/>
              </a:spcBef>
              <a:spcAft>
                <a:spcPct val="0"/>
              </a:spcAft>
              <a:buClrTx/>
              <a:buSzTx/>
              <a:buFontTx/>
              <a:buNone/>
              <a:tabLst/>
              <a:defRPr/>
            </a:pPr>
            <a:r>
              <a:rPr kumimoji="0" lang="zh-CN" altLang="en-US" sz="1900" b="1" i="0" u="none" strike="noStrike" kern="1200" cap="none" spc="0" normalizeH="0" baseline="0" noProof="0" dirty="0">
                <a:ln>
                  <a:noFill/>
                </a:ln>
                <a:solidFill>
                  <a:srgbClr val="D1390F"/>
                </a:solidFill>
                <a:effectLst/>
                <a:uLnTx/>
                <a:uFillTx/>
                <a:latin typeface="微软雅黑" panose="020B0503020204020204" pitchFamily="34" charset="-122"/>
                <a:ea typeface="微软雅黑" panose="020B0503020204020204" pitchFamily="34" charset="-122"/>
                <a:cs typeface="+mn-cs"/>
              </a:rPr>
              <a:t>查明原因（软件识别中断时）</a:t>
            </a:r>
          </a:p>
          <a:p>
            <a:pPr marL="1600200" marR="0" lvl="3" indent="-228600" algn="l" defTabSz="914400" rtl="0" eaLnBrk="0" fontAlgn="base" latinLnBrk="0" hangingPunct="0">
              <a:lnSpc>
                <a:spcPct val="110000"/>
              </a:lnSpc>
              <a:spcBef>
                <a:spcPct val="10000"/>
              </a:spcBef>
              <a:spcAft>
                <a:spcPct val="0"/>
              </a:spcAft>
              <a:buClrTx/>
              <a:buSzTx/>
              <a:buFontTx/>
              <a:buNone/>
              <a:tabLst/>
              <a:defRPr/>
            </a:pPr>
            <a:r>
              <a:rPr kumimoji="0" lang="zh-CN" altLang="en-US" sz="1900" b="1" i="0" u="none" strike="noStrike" kern="1200" cap="none" spc="0" normalizeH="0" baseline="0" noProof="0" dirty="0">
                <a:ln>
                  <a:noFill/>
                </a:ln>
                <a:solidFill>
                  <a:srgbClr val="D1390F"/>
                </a:solidFill>
                <a:effectLst/>
                <a:uLnTx/>
                <a:uFillTx/>
                <a:latin typeface="微软雅黑" panose="020B0503020204020204" pitchFamily="34" charset="-122"/>
                <a:ea typeface="微软雅黑" panose="020B0503020204020204" pitchFamily="34" charset="-122"/>
                <a:cs typeface="+mn-cs"/>
              </a:rPr>
              <a:t>设置新屏蔽字</a:t>
            </a:r>
          </a:p>
          <a:p>
            <a:pPr marL="1600200" marR="0" lvl="3" indent="-228600" algn="l" defTabSz="914400" rtl="0" eaLnBrk="0" fontAlgn="base" latinLnBrk="0" hangingPunct="0">
              <a:lnSpc>
                <a:spcPct val="110000"/>
              </a:lnSpc>
              <a:spcBef>
                <a:spcPct val="10000"/>
              </a:spcBef>
              <a:spcAft>
                <a:spcPct val="0"/>
              </a:spcAft>
              <a:buClrTx/>
              <a:buSzTx/>
              <a:buFontTx/>
              <a:buNone/>
              <a:tabLst/>
              <a:defRPr/>
            </a:pPr>
            <a:r>
              <a:rPr kumimoji="0" lang="zh-CN" altLang="en-US" sz="19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开中断</a:t>
            </a:r>
          </a:p>
          <a:p>
            <a:pPr marL="1143000" marR="0" lvl="2" indent="-228600" algn="l" defTabSz="914400" rtl="0" eaLnBrk="0" fontAlgn="base" latinLnBrk="0" hangingPunct="0">
              <a:lnSpc>
                <a:spcPct val="110000"/>
              </a:lnSpc>
              <a:spcBef>
                <a:spcPct val="10000"/>
              </a:spcBef>
              <a:spcAft>
                <a:spcPct val="0"/>
              </a:spcAft>
              <a:buClrTx/>
              <a:buSzPct val="100000"/>
              <a:buFontTx/>
              <a:buChar char="-"/>
              <a:tabLst/>
              <a:defRPr/>
            </a:pPr>
            <a:r>
              <a:rPr kumimoji="0" lang="zh-CN" altLang="en-US" sz="1900" b="1" i="0" u="none" strike="noStrike" kern="1200" cap="none" spc="0" normalizeH="0" baseline="0" noProof="0" dirty="0">
                <a:ln>
                  <a:noFill/>
                </a:ln>
                <a:solidFill>
                  <a:srgbClr val="FC0128"/>
                </a:solidFill>
                <a:effectLst/>
                <a:uLnTx/>
                <a:uFillTx/>
                <a:latin typeface="微软雅黑" panose="020B0503020204020204" pitchFamily="34" charset="-122"/>
                <a:ea typeface="微软雅黑" panose="020B0503020204020204" pitchFamily="34" charset="-122"/>
                <a:cs typeface="+mn-cs"/>
              </a:rPr>
              <a:t>本体段（具体的中断处理阶段）</a:t>
            </a:r>
          </a:p>
          <a:p>
            <a:pPr marL="1143000" marR="0" lvl="2" indent="-228600" algn="l" defTabSz="914400" rtl="0" eaLnBrk="0" fontAlgn="base" latinLnBrk="0" hangingPunct="0">
              <a:lnSpc>
                <a:spcPct val="110000"/>
              </a:lnSpc>
              <a:spcBef>
                <a:spcPct val="10000"/>
              </a:spcBef>
              <a:spcAft>
                <a:spcPct val="0"/>
              </a:spcAft>
              <a:buClrTx/>
              <a:buSzPct val="100000"/>
              <a:buFontTx/>
              <a:buChar char="-"/>
              <a:tabLst/>
              <a:defRPr/>
            </a:pPr>
            <a:r>
              <a:rPr kumimoji="0" lang="zh-CN" altLang="en-US" sz="1900" b="1" i="0" u="none" strike="noStrike" kern="1200" cap="none" spc="0" normalizeH="0" baseline="0" noProof="0" dirty="0">
                <a:ln>
                  <a:noFill/>
                </a:ln>
                <a:solidFill>
                  <a:srgbClr val="FC0128"/>
                </a:solidFill>
                <a:effectLst/>
                <a:uLnTx/>
                <a:uFillTx/>
                <a:latin typeface="微软雅黑" panose="020B0503020204020204" pitchFamily="34" charset="-122"/>
                <a:ea typeface="微软雅黑" panose="020B0503020204020204" pitchFamily="34" charset="-122"/>
                <a:cs typeface="+mn-cs"/>
              </a:rPr>
              <a:t>结束段（恢复阶段）</a:t>
            </a:r>
          </a:p>
          <a:p>
            <a:pPr marL="1600200" marR="0" lvl="3" indent="-228600" algn="l" defTabSz="914400" rtl="0" eaLnBrk="0" fontAlgn="base" latinLnBrk="0" hangingPunct="0">
              <a:lnSpc>
                <a:spcPct val="110000"/>
              </a:lnSpc>
              <a:spcBef>
                <a:spcPct val="10000"/>
              </a:spcBef>
              <a:spcAft>
                <a:spcPct val="0"/>
              </a:spcAft>
              <a:buClrTx/>
              <a:buSzTx/>
              <a:buFontTx/>
              <a:buNone/>
              <a:tabLst/>
              <a:defRPr/>
            </a:pPr>
            <a:r>
              <a:rPr kumimoji="0" lang="zh-CN" altLang="en-US" sz="19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关中断</a:t>
            </a:r>
          </a:p>
          <a:p>
            <a:pPr marL="1600200" marR="0" lvl="3" indent="-228600" algn="l" defTabSz="914400" rtl="0" eaLnBrk="0" fontAlgn="base" latinLnBrk="0" hangingPunct="0">
              <a:lnSpc>
                <a:spcPct val="110000"/>
              </a:lnSpc>
              <a:spcBef>
                <a:spcPct val="10000"/>
              </a:spcBef>
              <a:spcAft>
                <a:spcPct val="0"/>
              </a:spcAft>
              <a:buClrTx/>
              <a:buSzTx/>
              <a:buFontTx/>
              <a:buNone/>
              <a:tabLst/>
              <a:defRPr/>
            </a:pPr>
            <a:r>
              <a:rPr kumimoji="0" lang="zh-CN" altLang="en-US" sz="1900" b="1" i="0" u="none" strike="noStrike" kern="1200" cap="none" spc="0" normalizeH="0" baseline="0" noProof="0" dirty="0">
                <a:ln>
                  <a:noFill/>
                </a:ln>
                <a:solidFill>
                  <a:srgbClr val="D1390F"/>
                </a:solidFill>
                <a:effectLst/>
                <a:uLnTx/>
                <a:uFillTx/>
                <a:latin typeface="微软雅黑" panose="020B0503020204020204" pitchFamily="34" charset="-122"/>
                <a:ea typeface="微软雅黑" panose="020B0503020204020204" pitchFamily="34" charset="-122"/>
                <a:cs typeface="+mn-cs"/>
              </a:rPr>
              <a:t>恢复现场及旧屏蔽字</a:t>
            </a:r>
          </a:p>
          <a:p>
            <a:pPr marL="1600200" marR="0" lvl="3" indent="-228600" algn="l" defTabSz="914400" rtl="0" eaLnBrk="0" fontAlgn="base" latinLnBrk="0" hangingPunct="0">
              <a:lnSpc>
                <a:spcPct val="110000"/>
              </a:lnSpc>
              <a:spcBef>
                <a:spcPct val="10000"/>
              </a:spcBef>
              <a:spcAft>
                <a:spcPct val="0"/>
              </a:spcAft>
              <a:buClrTx/>
              <a:buSzTx/>
              <a:buFontTx/>
              <a:buNone/>
              <a:tabLst/>
              <a:defRPr/>
            </a:pPr>
            <a:r>
              <a:rPr kumimoji="0" lang="zh-CN" altLang="en-US" sz="1900" b="1" i="0" u="none" strike="noStrike" kern="1200" cap="none" spc="0" normalizeH="0" baseline="0" noProof="0" dirty="0">
                <a:ln>
                  <a:noFill/>
                </a:ln>
                <a:solidFill>
                  <a:srgbClr val="D1390F"/>
                </a:solidFill>
                <a:effectLst/>
                <a:uLnTx/>
                <a:uFillTx/>
                <a:latin typeface="微软雅黑" panose="020B0503020204020204" pitchFamily="34" charset="-122"/>
                <a:ea typeface="微软雅黑" panose="020B0503020204020204" pitchFamily="34" charset="-122"/>
                <a:cs typeface="+mn-cs"/>
              </a:rPr>
              <a:t>清“中断请求”</a:t>
            </a:r>
          </a:p>
          <a:p>
            <a:pPr marL="1600200" marR="0" lvl="3" indent="-228600" algn="l" defTabSz="914400" rtl="0" eaLnBrk="0" fontAlgn="base" latinLnBrk="0" hangingPunct="0">
              <a:lnSpc>
                <a:spcPct val="110000"/>
              </a:lnSpc>
              <a:spcBef>
                <a:spcPct val="10000"/>
              </a:spcBef>
              <a:spcAft>
                <a:spcPct val="0"/>
              </a:spcAft>
              <a:buClrTx/>
              <a:buSzTx/>
              <a:buFontTx/>
              <a:buNone/>
              <a:tabLst/>
              <a:defRPr/>
            </a:pPr>
            <a:r>
              <a:rPr kumimoji="0" lang="zh-CN" altLang="en-US" sz="1900" b="1" i="0" u="none" strike="noStrike" kern="1200" cap="none" spc="0" normalizeH="0" baseline="0" noProof="0" dirty="0">
                <a:ln>
                  <a:noFill/>
                </a:ln>
                <a:solidFill>
                  <a:srgbClr val="063DE8"/>
                </a:solidFill>
                <a:effectLst/>
                <a:uLnTx/>
                <a:uFillTx/>
                <a:latin typeface="微软雅黑" panose="020B0503020204020204" pitchFamily="34" charset="-122"/>
                <a:ea typeface="微软雅黑" panose="020B0503020204020204" pitchFamily="34" charset="-122"/>
                <a:cs typeface="+mn-cs"/>
              </a:rPr>
              <a:t>开中断</a:t>
            </a:r>
          </a:p>
          <a:p>
            <a:pPr marL="1600200" marR="0" lvl="3" indent="-228600" algn="l" defTabSz="914400" rtl="0" eaLnBrk="0" fontAlgn="base" latinLnBrk="0" hangingPunct="0">
              <a:lnSpc>
                <a:spcPct val="110000"/>
              </a:lnSpc>
              <a:spcBef>
                <a:spcPct val="10000"/>
              </a:spcBef>
              <a:spcAft>
                <a:spcPct val="0"/>
              </a:spcAft>
              <a:buClrTx/>
              <a:buSzTx/>
              <a:buFontTx/>
              <a:buNone/>
              <a:tabLst/>
              <a:defRPr/>
            </a:pPr>
            <a:r>
              <a:rPr kumimoji="0" lang="zh-CN" altLang="en-US" sz="1900" b="1" i="0" u="none" strike="noStrike" kern="1200" cap="none" spc="0" normalizeH="0" baseline="0" noProof="0" dirty="0">
                <a:ln>
                  <a:noFill/>
                </a:ln>
                <a:solidFill>
                  <a:srgbClr val="D1390F"/>
                </a:solidFill>
                <a:effectLst/>
                <a:uLnTx/>
                <a:uFillTx/>
                <a:latin typeface="微软雅黑" panose="020B0503020204020204" pitchFamily="34" charset="-122"/>
                <a:ea typeface="微软雅黑" panose="020B0503020204020204" pitchFamily="34" charset="-122"/>
                <a:cs typeface="+mn-cs"/>
              </a:rPr>
              <a:t>中断返回</a:t>
            </a:r>
            <a:endParaRPr kumimoji="0" lang="zh-CN" altLang="en-US" sz="1900" b="0" i="0" u="none" strike="noStrike" kern="1200" cap="none" spc="0" normalizeH="0" baseline="0" noProof="0" dirty="0">
              <a:ln>
                <a:noFill/>
              </a:ln>
              <a:solidFill>
                <a:srgbClr val="D1390F"/>
              </a:solidFill>
              <a:effectLst/>
              <a:uLnTx/>
              <a:uFillTx/>
              <a:latin typeface="微软雅黑" panose="020B0503020204020204" pitchFamily="34" charset="-122"/>
              <a:ea typeface="微软雅黑" panose="020B0503020204020204" pitchFamily="34" charset="-122"/>
              <a:cs typeface="+mn-cs"/>
            </a:endParaRPr>
          </a:p>
        </p:txBody>
      </p:sp>
      <p:grpSp>
        <p:nvGrpSpPr>
          <p:cNvPr id="24" name="Group 4"/>
          <p:cNvGrpSpPr>
            <a:grpSpLocks/>
          </p:cNvGrpSpPr>
          <p:nvPr/>
        </p:nvGrpSpPr>
        <p:grpSpPr bwMode="auto">
          <a:xfrm>
            <a:off x="4757862" y="2907506"/>
            <a:ext cx="3365500" cy="884238"/>
            <a:chOff x="3136" y="1646"/>
            <a:chExt cx="2120" cy="557"/>
          </a:xfrm>
        </p:grpSpPr>
        <p:sp>
          <p:nvSpPr>
            <p:cNvPr id="25" name="AutoShape 5"/>
            <p:cNvSpPr>
              <a:spLocks/>
            </p:cNvSpPr>
            <p:nvPr/>
          </p:nvSpPr>
          <p:spPr bwMode="auto">
            <a:xfrm>
              <a:off x="3136" y="1646"/>
              <a:ext cx="238" cy="557"/>
            </a:xfrm>
            <a:prstGeom prst="rightBrace">
              <a:avLst>
                <a:gd name="adj1" fmla="val 19503"/>
                <a:gd name="adj2" fmla="val 50000"/>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6" name="Text Box 6"/>
            <p:cNvSpPr txBox="1">
              <a:spLocks noChangeArrowheads="1"/>
            </p:cNvSpPr>
            <p:nvPr/>
          </p:nvSpPr>
          <p:spPr bwMode="auto">
            <a:xfrm>
              <a:off x="3382" y="1703"/>
              <a:ext cx="1874"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900" b="1" i="0" u="none" strike="noStrike" kern="0" cap="none" spc="0" normalizeH="0" baseline="0" noProof="0" dirty="0">
                  <a:ln>
                    <a:noFill/>
                  </a:ln>
                  <a:solidFill>
                    <a:srgbClr val="146C18"/>
                  </a:solidFill>
                  <a:effectLst/>
                  <a:uLnTx/>
                  <a:uFillTx/>
                  <a:latin typeface="Arial" panose="020B0604020202020204" pitchFamily="34" charset="0"/>
                  <a:ea typeface="微软雅黑" panose="020B0503020204020204" pitchFamily="34" charset="-122"/>
                </a:rPr>
                <a:t>处在</a:t>
              </a:r>
              <a:r>
                <a:rPr kumimoji="0" lang="zh-CN" altLang="en-US" sz="1900" b="1" i="0" u="none" strike="noStrike" kern="0" cap="none" spc="0" normalizeH="0" baseline="0" noProof="0" dirty="0">
                  <a:ln>
                    <a:noFill/>
                  </a:ln>
                  <a:solidFill>
                    <a:srgbClr val="146C18"/>
                  </a:solidFill>
                  <a:effectLst/>
                  <a:uLnTx/>
                  <a:uFillTx/>
                  <a:latin typeface="微软雅黑" panose="020B0503020204020204" pitchFamily="34" charset="-122"/>
                  <a:ea typeface="微软雅黑" panose="020B0503020204020204" pitchFamily="34" charset="-122"/>
                </a:rPr>
                <a:t>“</a:t>
              </a:r>
              <a:r>
                <a:rPr kumimoji="0" lang="zh-CN" altLang="en-US" sz="1900" b="1" i="0" u="none" strike="noStrike" kern="0" cap="none" spc="0" normalizeH="0" baseline="0" noProof="0" dirty="0">
                  <a:ln>
                    <a:noFill/>
                  </a:ln>
                  <a:solidFill>
                    <a:srgbClr val="146C18"/>
                  </a:solidFill>
                  <a:effectLst/>
                  <a:uLnTx/>
                  <a:uFillTx/>
                  <a:latin typeface="Arial" panose="020B0604020202020204" pitchFamily="34" charset="0"/>
                  <a:ea typeface="微软雅黑" panose="020B0503020204020204" pitchFamily="34" charset="-122"/>
                </a:rPr>
                <a:t>关中断</a:t>
              </a:r>
              <a:r>
                <a:rPr kumimoji="0" lang="en-US" altLang="zh-CN" sz="1900" b="1" i="0" u="none" strike="noStrike" kern="0" cap="none" spc="0" normalizeH="0" baseline="0" noProof="0" dirty="0">
                  <a:ln>
                    <a:noFill/>
                  </a:ln>
                  <a:solidFill>
                    <a:srgbClr val="146C18"/>
                  </a:solidFill>
                  <a:effectLst/>
                  <a:uLnTx/>
                  <a:uFillTx/>
                  <a:latin typeface="微软雅黑" panose="020B0503020204020204" pitchFamily="34" charset="-122"/>
                  <a:ea typeface="微软雅黑" panose="020B0503020204020204" pitchFamily="34" charset="-122"/>
                </a:rPr>
                <a:t>”</a:t>
              </a:r>
              <a:r>
                <a:rPr kumimoji="0" lang="zh-CN" altLang="en-US" sz="1900" b="1" i="0" u="none" strike="noStrike" kern="0" cap="none" spc="0" normalizeH="0" baseline="0" noProof="0" dirty="0">
                  <a:ln>
                    <a:noFill/>
                  </a:ln>
                  <a:solidFill>
                    <a:srgbClr val="146C18"/>
                  </a:solidFill>
                  <a:effectLst/>
                  <a:uLnTx/>
                  <a:uFillTx/>
                  <a:latin typeface="Arial" panose="020B0604020202020204" pitchFamily="34" charset="0"/>
                  <a:ea typeface="微软雅黑" panose="020B0503020204020204" pitchFamily="34" charset="-122"/>
                </a:rPr>
                <a:t>状态，</a:t>
              </a:r>
            </a:p>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900" b="1" i="0" u="none" strike="noStrike" kern="0" cap="none" spc="0" normalizeH="0" baseline="0" noProof="0" dirty="0">
                  <a:ln>
                    <a:noFill/>
                  </a:ln>
                  <a:solidFill>
                    <a:srgbClr val="146C18"/>
                  </a:solidFill>
                  <a:effectLst/>
                  <a:uLnTx/>
                  <a:uFillTx/>
                  <a:latin typeface="Arial" panose="020B0604020202020204" pitchFamily="34" charset="0"/>
                  <a:ea typeface="微软雅黑" panose="020B0503020204020204" pitchFamily="34" charset="-122"/>
                </a:rPr>
                <a:t>不允许被打断</a:t>
              </a:r>
            </a:p>
          </p:txBody>
        </p:sp>
      </p:grpSp>
      <p:grpSp>
        <p:nvGrpSpPr>
          <p:cNvPr id="27" name="Group 7"/>
          <p:cNvGrpSpPr>
            <a:grpSpLocks/>
          </p:cNvGrpSpPr>
          <p:nvPr/>
        </p:nvGrpSpPr>
        <p:grpSpPr bwMode="auto">
          <a:xfrm>
            <a:off x="3735512" y="5191919"/>
            <a:ext cx="4727575" cy="623887"/>
            <a:chOff x="2565" y="3103"/>
            <a:chExt cx="2530" cy="393"/>
          </a:xfrm>
        </p:grpSpPr>
        <p:sp>
          <p:nvSpPr>
            <p:cNvPr id="28" name="AutoShape 8"/>
            <p:cNvSpPr>
              <a:spLocks/>
            </p:cNvSpPr>
            <p:nvPr/>
          </p:nvSpPr>
          <p:spPr bwMode="auto">
            <a:xfrm>
              <a:off x="2565" y="3103"/>
              <a:ext cx="183" cy="393"/>
            </a:xfrm>
            <a:prstGeom prst="rightBrace">
              <a:avLst>
                <a:gd name="adj1" fmla="val 17896"/>
                <a:gd name="adj2" fmla="val 50000"/>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29" name="Text Box 9"/>
            <p:cNvSpPr txBox="1">
              <a:spLocks noChangeArrowheads="1"/>
            </p:cNvSpPr>
            <p:nvPr/>
          </p:nvSpPr>
          <p:spPr bwMode="auto">
            <a:xfrm>
              <a:off x="2756" y="3169"/>
              <a:ext cx="2339"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zh-CN" altLang="en-US" sz="1900" b="1" i="0" u="none" strike="noStrike" kern="0" cap="none" spc="0" normalizeH="0" baseline="0" noProof="0" dirty="0">
                  <a:ln>
                    <a:noFill/>
                  </a:ln>
                  <a:solidFill>
                    <a:srgbClr val="146C18"/>
                  </a:solidFill>
                  <a:effectLst/>
                  <a:uLnTx/>
                  <a:uFillTx/>
                  <a:latin typeface="Arial" panose="020B0604020202020204" pitchFamily="34" charset="0"/>
                  <a:ea typeface="微软雅黑" panose="020B0503020204020204" pitchFamily="34" charset="-122"/>
                </a:rPr>
                <a:t>处在</a:t>
              </a:r>
              <a:r>
                <a:rPr kumimoji="0" lang="zh-CN" altLang="en-US" sz="1900" b="1" i="0" u="none" strike="noStrike" kern="0" cap="none" spc="0" normalizeH="0" baseline="0" noProof="0" dirty="0">
                  <a:ln>
                    <a:noFill/>
                  </a:ln>
                  <a:solidFill>
                    <a:srgbClr val="146C18"/>
                  </a:solidFill>
                  <a:effectLst/>
                  <a:uLnTx/>
                  <a:uFillTx/>
                  <a:latin typeface="微软雅黑" panose="020B0503020204020204" pitchFamily="34" charset="-122"/>
                  <a:ea typeface="微软雅黑" panose="020B0503020204020204" pitchFamily="34" charset="-122"/>
                </a:rPr>
                <a:t>“</a:t>
              </a:r>
              <a:r>
                <a:rPr kumimoji="0" lang="zh-CN" altLang="en-US" sz="1900" b="1" i="0" u="none" strike="noStrike" kern="0" cap="none" spc="0" normalizeH="0" baseline="0" noProof="0" dirty="0">
                  <a:ln>
                    <a:noFill/>
                  </a:ln>
                  <a:solidFill>
                    <a:srgbClr val="146C18"/>
                  </a:solidFill>
                  <a:effectLst/>
                  <a:uLnTx/>
                  <a:uFillTx/>
                  <a:latin typeface="Arial" panose="020B0604020202020204" pitchFamily="34" charset="0"/>
                  <a:ea typeface="微软雅黑" panose="020B0503020204020204" pitchFamily="34" charset="-122"/>
                </a:rPr>
                <a:t>禁止中断</a:t>
              </a:r>
              <a:r>
                <a:rPr kumimoji="0" lang="zh-CN" altLang="en-US" sz="1900" b="1" i="0" u="none" strike="noStrike" kern="0" cap="none" spc="0" normalizeH="0" baseline="0" noProof="0" dirty="0">
                  <a:ln>
                    <a:noFill/>
                  </a:ln>
                  <a:solidFill>
                    <a:srgbClr val="146C18"/>
                  </a:solidFill>
                  <a:effectLst/>
                  <a:uLnTx/>
                  <a:uFillTx/>
                  <a:latin typeface="微软雅黑" panose="020B0503020204020204" pitchFamily="34" charset="-122"/>
                  <a:ea typeface="微软雅黑" panose="020B0503020204020204" pitchFamily="34" charset="-122"/>
                </a:rPr>
                <a:t>”</a:t>
              </a:r>
              <a:r>
                <a:rPr kumimoji="0" lang="zh-CN" altLang="en-US" sz="1900" b="1" i="0" u="none" strike="noStrike" kern="0" cap="none" spc="0" normalizeH="0" baseline="0" noProof="0" dirty="0">
                  <a:ln>
                    <a:noFill/>
                  </a:ln>
                  <a:solidFill>
                    <a:srgbClr val="146C18"/>
                  </a:solidFill>
                  <a:effectLst/>
                  <a:uLnTx/>
                  <a:uFillTx/>
                  <a:latin typeface="Arial" panose="020B0604020202020204" pitchFamily="34" charset="0"/>
                  <a:ea typeface="微软雅黑" panose="020B0503020204020204" pitchFamily="34" charset="-122"/>
                </a:rPr>
                <a:t>状态，不允许被打断</a:t>
              </a:r>
            </a:p>
          </p:txBody>
        </p:sp>
      </p:grpSp>
      <p:sp>
        <p:nvSpPr>
          <p:cNvPr id="30" name="Text Box 10"/>
          <p:cNvSpPr txBox="1">
            <a:spLocks noChangeArrowheads="1"/>
          </p:cNvSpPr>
          <p:nvPr/>
        </p:nvSpPr>
        <p:spPr bwMode="auto">
          <a:xfrm>
            <a:off x="4894387" y="4088606"/>
            <a:ext cx="3392488"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spcBef>
                <a:spcPct val="50000"/>
              </a:spcBef>
            </a:pPr>
            <a:r>
              <a:rPr lang="zh-CN" altLang="en-US" sz="1900" b="1" dirty="0">
                <a:solidFill>
                  <a:srgbClr val="146C18"/>
                </a:solidFill>
                <a:ea typeface="微软雅黑" panose="020B0503020204020204" pitchFamily="34" charset="-122"/>
              </a:rPr>
              <a:t>处在</a:t>
            </a:r>
            <a:r>
              <a:rPr lang="zh-CN" altLang="en-US" sz="1900" b="1" dirty="0">
                <a:solidFill>
                  <a:srgbClr val="146C18"/>
                </a:solidFill>
                <a:latin typeface="微软雅黑" panose="020B0503020204020204" pitchFamily="34" charset="-122"/>
                <a:ea typeface="微软雅黑" panose="020B0503020204020204" pitchFamily="34" charset="-122"/>
              </a:rPr>
              <a:t>“</a:t>
            </a:r>
            <a:r>
              <a:rPr lang="zh-CN" altLang="en-US" sz="1900" b="1" dirty="0">
                <a:solidFill>
                  <a:srgbClr val="146C18"/>
                </a:solidFill>
                <a:ea typeface="微软雅黑" panose="020B0503020204020204" pitchFamily="34" charset="-122"/>
              </a:rPr>
              <a:t>开中断</a:t>
            </a:r>
            <a:r>
              <a:rPr lang="zh-CN" altLang="en-US" sz="1900" b="1" dirty="0">
                <a:solidFill>
                  <a:srgbClr val="146C18"/>
                </a:solidFill>
                <a:latin typeface="微软雅黑" panose="020B0503020204020204" pitchFamily="34" charset="-122"/>
                <a:ea typeface="微软雅黑" panose="020B0503020204020204" pitchFamily="34" charset="-122"/>
              </a:rPr>
              <a:t>”</a:t>
            </a:r>
            <a:r>
              <a:rPr lang="zh-CN" altLang="en-US" sz="1900" b="1" dirty="0">
                <a:solidFill>
                  <a:srgbClr val="146C18"/>
                </a:solidFill>
                <a:ea typeface="微软雅黑" panose="020B0503020204020204" pitchFamily="34" charset="-122"/>
              </a:rPr>
              <a:t>状态，可被新的</a:t>
            </a:r>
            <a:r>
              <a:rPr lang="zh-CN" altLang="en-US" sz="1900" b="1" dirty="0">
                <a:solidFill>
                  <a:srgbClr val="FC0128"/>
                </a:solidFill>
                <a:ea typeface="微软雅黑" panose="020B0503020204020204" pitchFamily="34" charset="-122"/>
              </a:rPr>
              <a:t>处理优先级</a:t>
            </a:r>
            <a:r>
              <a:rPr lang="zh-CN" altLang="en-US" sz="1900" b="1" dirty="0">
                <a:solidFill>
                  <a:srgbClr val="146C18"/>
                </a:solidFill>
                <a:ea typeface="微软雅黑" panose="020B0503020204020204" pitchFamily="34" charset="-122"/>
              </a:rPr>
              <a:t>更高的中断打断</a:t>
            </a:r>
          </a:p>
        </p:txBody>
      </p:sp>
      <p:sp>
        <p:nvSpPr>
          <p:cNvPr id="31" name="Text Box 11"/>
          <p:cNvSpPr txBox="1">
            <a:spLocks noChangeArrowheads="1"/>
          </p:cNvSpPr>
          <p:nvPr/>
        </p:nvSpPr>
        <p:spPr bwMode="auto">
          <a:xfrm>
            <a:off x="3610100" y="5806901"/>
            <a:ext cx="49212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0" hangingPunct="0">
              <a:spcBef>
                <a:spcPct val="50000"/>
              </a:spcBef>
            </a:pPr>
            <a:r>
              <a:rPr lang="zh-CN" altLang="en-US" sz="2000" b="1" dirty="0">
                <a:solidFill>
                  <a:srgbClr val="FC0128"/>
                </a:solidFill>
                <a:latin typeface="微软雅黑" panose="020B0503020204020204" pitchFamily="34" charset="-122"/>
                <a:ea typeface="微软雅黑" panose="020B0503020204020204" pitchFamily="34" charset="-122"/>
              </a:rPr>
              <a:t>单重中断</a:t>
            </a:r>
            <a:r>
              <a:rPr lang="zh-CN" altLang="en-US" sz="2000" b="1" dirty="0">
                <a:solidFill>
                  <a:srgbClr val="000000"/>
                </a:solidFill>
                <a:latin typeface="微软雅黑" panose="020B0503020204020204" pitchFamily="34" charset="-122"/>
                <a:ea typeface="微软雅黑" panose="020B0503020204020204" pitchFamily="34" charset="-122"/>
              </a:rPr>
              <a:t>不允许在中断处理时被新的中断打断，因而直到中断返回前才会开中断。单重中断系统无需设置中断屏蔽字。</a:t>
            </a:r>
          </a:p>
        </p:txBody>
      </p:sp>
    </p:spTree>
    <p:extLst>
      <p:ext uri="{BB962C8B-B14F-4D97-AF65-F5344CB8AC3E}">
        <p14:creationId xmlns:p14="http://schemas.microsoft.com/office/powerpoint/2010/main" val="422615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
                                            <p:txEl>
                                              <p:pRg st="2" end="2"/>
                                            </p:txEl>
                                          </p:spTgt>
                                        </p:tgtEl>
                                        <p:attrNameLst>
                                          <p:attrName>style.visibility</p:attrName>
                                        </p:attrNameLst>
                                      </p:cBhvr>
                                      <p:to>
                                        <p:strVal val="visible"/>
                                      </p:to>
                                    </p:set>
                                    <p:animEffect transition="in" filter="checkerboard(across)">
                                      <p:cBhvr>
                                        <p:cTn id="7" dur="500"/>
                                        <p:tgtEl>
                                          <p:spTgt spid="2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3">
                                            <p:txEl>
                                              <p:pRg st="3" end="3"/>
                                            </p:txEl>
                                          </p:spTgt>
                                        </p:tgtEl>
                                        <p:attrNameLst>
                                          <p:attrName>style.visibility</p:attrName>
                                        </p:attrNameLst>
                                      </p:cBhvr>
                                      <p:to>
                                        <p:strVal val="visible"/>
                                      </p:to>
                                    </p:set>
                                    <p:animEffect transition="in" filter="checkerboard(across)">
                                      <p:cBhvr>
                                        <p:cTn id="12" dur="500"/>
                                        <p:tgtEl>
                                          <p:spTgt spid="2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3">
                                            <p:txEl>
                                              <p:pRg st="4" end="4"/>
                                            </p:txEl>
                                          </p:spTgt>
                                        </p:tgtEl>
                                        <p:attrNameLst>
                                          <p:attrName>style.visibility</p:attrName>
                                        </p:attrNameLst>
                                      </p:cBhvr>
                                      <p:to>
                                        <p:strVal val="visible"/>
                                      </p:to>
                                    </p:set>
                                    <p:animEffect transition="in" filter="checkerboard(across)">
                                      <p:cBhvr>
                                        <p:cTn id="17" dur="500"/>
                                        <p:tgtEl>
                                          <p:spTgt spid="23">
                                            <p:txEl>
                                              <p:pRg st="4" end="4"/>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23">
                                            <p:txEl>
                                              <p:pRg st="5" end="5"/>
                                            </p:txEl>
                                          </p:spTgt>
                                        </p:tgtEl>
                                        <p:attrNameLst>
                                          <p:attrName>style.visibility</p:attrName>
                                        </p:attrNameLst>
                                      </p:cBhvr>
                                      <p:to>
                                        <p:strVal val="visible"/>
                                      </p:to>
                                    </p:set>
                                    <p:animEffect transition="in" filter="checkerboard(across)">
                                      <p:cBhvr>
                                        <p:cTn id="20" dur="500"/>
                                        <p:tgtEl>
                                          <p:spTgt spid="23">
                                            <p:txEl>
                                              <p:pRg st="5" end="5"/>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23">
                                            <p:txEl>
                                              <p:pRg st="6" end="6"/>
                                            </p:txEl>
                                          </p:spTgt>
                                        </p:tgtEl>
                                        <p:attrNameLst>
                                          <p:attrName>style.visibility</p:attrName>
                                        </p:attrNameLst>
                                      </p:cBhvr>
                                      <p:to>
                                        <p:strVal val="visible"/>
                                      </p:to>
                                    </p:set>
                                    <p:animEffect transition="in" filter="checkerboard(across)">
                                      <p:cBhvr>
                                        <p:cTn id="23" dur="500"/>
                                        <p:tgtEl>
                                          <p:spTgt spid="23">
                                            <p:txEl>
                                              <p:pRg st="6" end="6"/>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23">
                                            <p:txEl>
                                              <p:pRg st="7" end="7"/>
                                            </p:txEl>
                                          </p:spTgt>
                                        </p:tgtEl>
                                        <p:attrNameLst>
                                          <p:attrName>style.visibility</p:attrName>
                                        </p:attrNameLst>
                                      </p:cBhvr>
                                      <p:to>
                                        <p:strVal val="visible"/>
                                      </p:to>
                                    </p:set>
                                    <p:animEffect transition="in" filter="checkerboard(across)">
                                      <p:cBhvr>
                                        <p:cTn id="26" dur="500"/>
                                        <p:tgtEl>
                                          <p:spTgt spid="23">
                                            <p:txEl>
                                              <p:pRg st="7" end="7"/>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23">
                                            <p:txEl>
                                              <p:pRg st="8" end="8"/>
                                            </p:txEl>
                                          </p:spTgt>
                                        </p:tgtEl>
                                        <p:attrNameLst>
                                          <p:attrName>style.visibility</p:attrName>
                                        </p:attrNameLst>
                                      </p:cBhvr>
                                      <p:to>
                                        <p:strVal val="visible"/>
                                      </p:to>
                                    </p:set>
                                    <p:animEffect transition="in" filter="checkerboard(across)">
                                      <p:cBhvr>
                                        <p:cTn id="29" dur="500"/>
                                        <p:tgtEl>
                                          <p:spTgt spid="2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23">
                                            <p:txEl>
                                              <p:pRg st="9" end="9"/>
                                            </p:txEl>
                                          </p:spTgt>
                                        </p:tgtEl>
                                        <p:attrNameLst>
                                          <p:attrName>style.visibility</p:attrName>
                                        </p:attrNameLst>
                                      </p:cBhvr>
                                      <p:to>
                                        <p:strVal val="visible"/>
                                      </p:to>
                                    </p:set>
                                    <p:animEffect transition="in" filter="checkerboard(across)">
                                      <p:cBhvr>
                                        <p:cTn id="34" dur="500"/>
                                        <p:tgtEl>
                                          <p:spTgt spid="23">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23">
                                            <p:txEl>
                                              <p:pRg st="10" end="10"/>
                                            </p:txEl>
                                          </p:spTgt>
                                        </p:tgtEl>
                                        <p:attrNameLst>
                                          <p:attrName>style.visibility</p:attrName>
                                        </p:attrNameLst>
                                      </p:cBhvr>
                                      <p:to>
                                        <p:strVal val="visible"/>
                                      </p:to>
                                    </p:set>
                                    <p:animEffect transition="in" filter="checkerboard(across)">
                                      <p:cBhvr>
                                        <p:cTn id="39" dur="500"/>
                                        <p:tgtEl>
                                          <p:spTgt spid="23">
                                            <p:txEl>
                                              <p:pRg st="10" end="10"/>
                                            </p:txEl>
                                          </p:spTgt>
                                        </p:tgtEl>
                                      </p:cBhvr>
                                    </p:animEffect>
                                  </p:childTnLst>
                                </p:cTn>
                              </p:par>
                              <p:par>
                                <p:cTn id="40" presetID="5" presetClass="entr" presetSubtype="10" fill="hold" nodeType="withEffect">
                                  <p:stCondLst>
                                    <p:cond delay="0"/>
                                  </p:stCondLst>
                                  <p:childTnLst>
                                    <p:set>
                                      <p:cBhvr>
                                        <p:cTn id="41" dur="1" fill="hold">
                                          <p:stCondLst>
                                            <p:cond delay="0"/>
                                          </p:stCondLst>
                                        </p:cTn>
                                        <p:tgtEl>
                                          <p:spTgt spid="23">
                                            <p:txEl>
                                              <p:pRg st="11" end="11"/>
                                            </p:txEl>
                                          </p:spTgt>
                                        </p:tgtEl>
                                        <p:attrNameLst>
                                          <p:attrName>style.visibility</p:attrName>
                                        </p:attrNameLst>
                                      </p:cBhvr>
                                      <p:to>
                                        <p:strVal val="visible"/>
                                      </p:to>
                                    </p:set>
                                    <p:animEffect transition="in" filter="checkerboard(across)">
                                      <p:cBhvr>
                                        <p:cTn id="42" dur="500"/>
                                        <p:tgtEl>
                                          <p:spTgt spid="23">
                                            <p:txEl>
                                              <p:pRg st="11" end="11"/>
                                            </p:txEl>
                                          </p:spTgt>
                                        </p:tgtEl>
                                      </p:cBhvr>
                                    </p:animEffect>
                                  </p:childTnLst>
                                </p:cTn>
                              </p:par>
                              <p:par>
                                <p:cTn id="43" presetID="5" presetClass="entr" presetSubtype="10" fill="hold" nodeType="withEffect">
                                  <p:stCondLst>
                                    <p:cond delay="0"/>
                                  </p:stCondLst>
                                  <p:childTnLst>
                                    <p:set>
                                      <p:cBhvr>
                                        <p:cTn id="44" dur="1" fill="hold">
                                          <p:stCondLst>
                                            <p:cond delay="0"/>
                                          </p:stCondLst>
                                        </p:cTn>
                                        <p:tgtEl>
                                          <p:spTgt spid="23">
                                            <p:txEl>
                                              <p:pRg st="12" end="12"/>
                                            </p:txEl>
                                          </p:spTgt>
                                        </p:tgtEl>
                                        <p:attrNameLst>
                                          <p:attrName>style.visibility</p:attrName>
                                        </p:attrNameLst>
                                      </p:cBhvr>
                                      <p:to>
                                        <p:strVal val="visible"/>
                                      </p:to>
                                    </p:set>
                                    <p:animEffect transition="in" filter="checkerboard(across)">
                                      <p:cBhvr>
                                        <p:cTn id="45" dur="500"/>
                                        <p:tgtEl>
                                          <p:spTgt spid="23">
                                            <p:txEl>
                                              <p:pRg st="12" end="12"/>
                                            </p:txEl>
                                          </p:spTgt>
                                        </p:tgtEl>
                                      </p:cBhvr>
                                    </p:animEffect>
                                  </p:childTnLst>
                                </p:cTn>
                              </p:par>
                              <p:par>
                                <p:cTn id="46" presetID="5" presetClass="entr" presetSubtype="10" fill="hold" nodeType="withEffect">
                                  <p:stCondLst>
                                    <p:cond delay="0"/>
                                  </p:stCondLst>
                                  <p:childTnLst>
                                    <p:set>
                                      <p:cBhvr>
                                        <p:cTn id="47" dur="1" fill="hold">
                                          <p:stCondLst>
                                            <p:cond delay="0"/>
                                          </p:stCondLst>
                                        </p:cTn>
                                        <p:tgtEl>
                                          <p:spTgt spid="23">
                                            <p:txEl>
                                              <p:pRg st="13" end="13"/>
                                            </p:txEl>
                                          </p:spTgt>
                                        </p:tgtEl>
                                        <p:attrNameLst>
                                          <p:attrName>style.visibility</p:attrName>
                                        </p:attrNameLst>
                                      </p:cBhvr>
                                      <p:to>
                                        <p:strVal val="visible"/>
                                      </p:to>
                                    </p:set>
                                    <p:animEffect transition="in" filter="checkerboard(across)">
                                      <p:cBhvr>
                                        <p:cTn id="48" dur="500"/>
                                        <p:tgtEl>
                                          <p:spTgt spid="23">
                                            <p:txEl>
                                              <p:pRg st="13" end="13"/>
                                            </p:txEl>
                                          </p:spTgt>
                                        </p:tgtEl>
                                      </p:cBhvr>
                                    </p:animEffect>
                                  </p:childTnLst>
                                </p:cTn>
                              </p:par>
                              <p:par>
                                <p:cTn id="49" presetID="5" presetClass="entr" presetSubtype="10" fill="hold" nodeType="withEffect">
                                  <p:stCondLst>
                                    <p:cond delay="0"/>
                                  </p:stCondLst>
                                  <p:childTnLst>
                                    <p:set>
                                      <p:cBhvr>
                                        <p:cTn id="50" dur="1" fill="hold">
                                          <p:stCondLst>
                                            <p:cond delay="0"/>
                                          </p:stCondLst>
                                        </p:cTn>
                                        <p:tgtEl>
                                          <p:spTgt spid="23">
                                            <p:txEl>
                                              <p:pRg st="14" end="14"/>
                                            </p:txEl>
                                          </p:spTgt>
                                        </p:tgtEl>
                                        <p:attrNameLst>
                                          <p:attrName>style.visibility</p:attrName>
                                        </p:attrNameLst>
                                      </p:cBhvr>
                                      <p:to>
                                        <p:strVal val="visible"/>
                                      </p:to>
                                    </p:set>
                                    <p:animEffect transition="in" filter="checkerboard(across)">
                                      <p:cBhvr>
                                        <p:cTn id="51" dur="500"/>
                                        <p:tgtEl>
                                          <p:spTgt spid="23">
                                            <p:txEl>
                                              <p:pRg st="14" end="14"/>
                                            </p:txEl>
                                          </p:spTgt>
                                        </p:tgtEl>
                                      </p:cBhvr>
                                    </p:animEffect>
                                  </p:childTnLst>
                                </p:cTn>
                              </p:par>
                              <p:par>
                                <p:cTn id="52" presetID="5" presetClass="entr" presetSubtype="10" fill="hold" nodeType="withEffect">
                                  <p:stCondLst>
                                    <p:cond delay="0"/>
                                  </p:stCondLst>
                                  <p:childTnLst>
                                    <p:set>
                                      <p:cBhvr>
                                        <p:cTn id="53" dur="1" fill="hold">
                                          <p:stCondLst>
                                            <p:cond delay="0"/>
                                          </p:stCondLst>
                                        </p:cTn>
                                        <p:tgtEl>
                                          <p:spTgt spid="23">
                                            <p:txEl>
                                              <p:pRg st="15" end="15"/>
                                            </p:txEl>
                                          </p:spTgt>
                                        </p:tgtEl>
                                        <p:attrNameLst>
                                          <p:attrName>style.visibility</p:attrName>
                                        </p:attrNameLst>
                                      </p:cBhvr>
                                      <p:to>
                                        <p:strVal val="visible"/>
                                      </p:to>
                                    </p:set>
                                    <p:animEffect transition="in" filter="checkerboard(across)">
                                      <p:cBhvr>
                                        <p:cTn id="54" dur="500"/>
                                        <p:tgtEl>
                                          <p:spTgt spid="23">
                                            <p:txEl>
                                              <p:pRg st="15" end="1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blinds(horizontal)">
                                      <p:cBhvr>
                                        <p:cTn id="59" dur="500"/>
                                        <p:tgtEl>
                                          <p:spTgt spid="24"/>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blinds(horizontal)">
                                      <p:cBhvr>
                                        <p:cTn id="64" dur="500"/>
                                        <p:tgtEl>
                                          <p:spTgt spid="30"/>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blinds(horizontal)">
                                      <p:cBhvr>
                                        <p:cTn id="69" dur="500"/>
                                        <p:tgtEl>
                                          <p:spTgt spid="27"/>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blinds(horizontal)">
                                      <p:cBhvr>
                                        <p:cTn id="7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 I/O</a:t>
            </a:r>
            <a:r>
              <a:rPr lang="zh-CN" altLang="en-US" dirty="0"/>
              <a:t>数据传送控制方式</a:t>
            </a:r>
          </a:p>
        </p:txBody>
      </p:sp>
      <p:sp>
        <p:nvSpPr>
          <p:cNvPr id="3" name="内容占位符 2"/>
          <p:cNvSpPr>
            <a:spLocks noGrp="1"/>
          </p:cNvSpPr>
          <p:nvPr>
            <p:ph idx="1"/>
          </p:nvPr>
        </p:nvSpPr>
        <p:spPr/>
        <p:txBody>
          <a:bodyPr/>
          <a:lstStyle/>
          <a:p>
            <a:pPr marL="0" indent="0">
              <a:buNone/>
            </a:pPr>
            <a:r>
              <a:rPr lang="en-US" altLang="zh-CN" dirty="0"/>
              <a:t>8.6.2 </a:t>
            </a:r>
            <a:r>
              <a:rPr lang="zh-CN" altLang="en-US" dirty="0"/>
              <a:t>程序中断</a:t>
            </a:r>
            <a:r>
              <a:rPr lang="en-US" altLang="zh-CN" dirty="0"/>
              <a:t>I/O</a:t>
            </a:r>
            <a:r>
              <a:rPr lang="zh-CN" altLang="en-US" dirty="0"/>
              <a:t>方式</a:t>
            </a:r>
          </a:p>
        </p:txBody>
      </p:sp>
      <p:sp>
        <p:nvSpPr>
          <p:cNvPr id="4" name="页脚占位符 3"/>
          <p:cNvSpPr>
            <a:spLocks noGrp="1"/>
          </p:cNvSpPr>
          <p:nvPr>
            <p:ph type="ftr" sz="quarter" idx="11"/>
          </p:nvPr>
        </p:nvSpPr>
        <p:spPr>
          <a:xfrm>
            <a:off x="3059832" y="6439913"/>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a:xfrm>
            <a:off x="6804248" y="6448250"/>
            <a:ext cx="2133600" cy="365125"/>
          </a:xfrm>
        </p:spPr>
        <p:txBody>
          <a:bodyPr/>
          <a:lstStyle/>
          <a:p>
            <a:pPr>
              <a:defRPr/>
            </a:pPr>
            <a:fld id="{6D0FCEAD-6C29-4FB2-BFB9-871596BF04D3}" type="slidenum">
              <a:rPr lang="zh-CN" altLang="en-US" smtClean="0"/>
              <a:pPr>
                <a:defRPr/>
              </a:pPr>
              <a:t>72</a:t>
            </a:fld>
            <a:endParaRPr lang="zh-CN" altLang="en-US" dirty="0"/>
          </a:p>
        </p:txBody>
      </p:sp>
      <p:sp>
        <p:nvSpPr>
          <p:cNvPr id="6" name="日期占位符 5"/>
          <p:cNvSpPr>
            <a:spLocks noGrp="1"/>
          </p:cNvSpPr>
          <p:nvPr>
            <p:ph type="dt" sz="half" idx="10"/>
          </p:nvPr>
        </p:nvSpPr>
        <p:spPr>
          <a:xfrm>
            <a:off x="179512" y="6448251"/>
            <a:ext cx="2133600" cy="365125"/>
          </a:xfrm>
        </p:spPr>
        <p:txBody>
          <a:bodyPr/>
          <a:lstStyle/>
          <a:p>
            <a:pPr>
              <a:defRPr/>
            </a:pPr>
            <a:fld id="{D7E40264-FE0B-4371-BB93-C09CE9F4480C}" type="datetime1">
              <a:rPr lang="zh-CN" altLang="en-US" smtClean="0"/>
              <a:pPr>
                <a:defRPr/>
              </a:pPr>
              <a:t>2020/12/15</a:t>
            </a:fld>
            <a:endParaRPr lang="zh-CN" altLang="en-US" dirty="0"/>
          </a:p>
        </p:txBody>
      </p:sp>
      <p:sp>
        <p:nvSpPr>
          <p:cNvPr id="7" name="矩形 6"/>
          <p:cNvSpPr/>
          <p:nvPr/>
        </p:nvSpPr>
        <p:spPr>
          <a:xfrm>
            <a:off x="3534303" y="734178"/>
            <a:ext cx="4350065"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3. </a:t>
            </a:r>
            <a:r>
              <a:rPr lang="zh-CN" altLang="en-US" sz="2200" b="1" dirty="0">
                <a:solidFill>
                  <a:srgbClr val="063DE8"/>
                </a:solidFill>
                <a:latin typeface="微软雅黑" panose="020B0503020204020204" pitchFamily="34" charset="-122"/>
                <a:ea typeface="微软雅黑" panose="020B0503020204020204" pitchFamily="34" charset="-122"/>
              </a:rPr>
              <a:t>中断过程</a:t>
            </a:r>
          </a:p>
        </p:txBody>
      </p:sp>
      <p:sp>
        <p:nvSpPr>
          <p:cNvPr id="23" name="Rectangle 3"/>
          <p:cNvSpPr txBox="1">
            <a:spLocks noChangeArrowheads="1"/>
          </p:cNvSpPr>
          <p:nvPr/>
        </p:nvSpPr>
        <p:spPr bwMode="auto">
          <a:xfrm>
            <a:off x="179512" y="1124744"/>
            <a:ext cx="8143875" cy="350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35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kern="1200">
                <a:solidFill>
                  <a:schemeClr val="accent2"/>
                </a:solidFill>
                <a:latin typeface="+mn-lt"/>
                <a:ea typeface="+mn-ea"/>
                <a:cs typeface="+mn-cs"/>
              </a:defRPr>
            </a:lvl2pPr>
            <a:lvl3pPr marL="1257300" indent="-342900" algn="l" rtl="0" eaLnBrk="0" fontAlgn="base" hangingPunct="0">
              <a:spcBef>
                <a:spcPct val="35000"/>
              </a:spcBef>
              <a:spcAft>
                <a:spcPct val="0"/>
              </a:spcAft>
              <a:buSzPct val="100000"/>
              <a:buChar char="-"/>
              <a:defRPr b="1" kern="1200">
                <a:solidFill>
                  <a:srgbClr val="B7011F"/>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10000"/>
              </a:lnSpc>
              <a:spcBef>
                <a:spcPct val="10000"/>
              </a:spcBef>
              <a:spcAft>
                <a:spcPct val="0"/>
              </a:spcAft>
              <a:buClrTx/>
              <a:buSzPct val="100000"/>
              <a:buFontTx/>
              <a:buNone/>
              <a:tabLst/>
              <a:defRPr/>
            </a:pPr>
            <a:r>
              <a:rPr kumimoji="0" lang="zh-CN" altLang="en-US" sz="1900" b="1" i="0" u="none" strike="noStrike" kern="1200" cap="none" spc="0" normalizeH="0" baseline="0" noProof="0" dirty="0">
                <a:ln>
                  <a:noFill/>
                </a:ln>
                <a:solidFill>
                  <a:srgbClr val="D1390F"/>
                </a:solidFill>
                <a:effectLst/>
                <a:uLnTx/>
                <a:uFillTx/>
                <a:latin typeface="微软雅黑" panose="020B0503020204020204" pitchFamily="34" charset="-122"/>
                <a:ea typeface="微软雅黑" panose="020B0503020204020204" pitchFamily="34" charset="-122"/>
                <a:cs typeface="+mn-cs"/>
              </a:rPr>
              <a:t>中断处理</a:t>
            </a:r>
            <a:r>
              <a:rPr kumimoji="0" lang="zh-CN" altLang="en-US" sz="19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是指</a:t>
            </a:r>
            <a:r>
              <a:rPr kumimoji="0" lang="zh-CN" altLang="en-US" sz="1900" b="1" i="0" u="none" strike="noStrike" kern="1200" cap="none" spc="0" normalizeH="0" baseline="0" noProof="0" dirty="0">
                <a:ln>
                  <a:noFill/>
                </a:ln>
                <a:solidFill>
                  <a:srgbClr val="D1390F"/>
                </a:solidFill>
                <a:effectLst/>
                <a:uLnTx/>
                <a:uFillTx/>
                <a:latin typeface="微软雅黑" panose="020B0503020204020204" pitchFamily="34" charset="-122"/>
                <a:ea typeface="微软雅黑" panose="020B0503020204020204" pitchFamily="34" charset="-122"/>
                <a:cs typeface="+mn-cs"/>
              </a:rPr>
              <a:t>执行</a:t>
            </a:r>
            <a:r>
              <a:rPr kumimoji="0" lang="zh-CN" altLang="en-US" sz="19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相应中断服务程序的过程</a:t>
            </a:r>
            <a:endParaRPr kumimoji="0" lang="zh-CN" altLang="en-US" sz="1900" b="0" i="0" u="none" strike="noStrike" kern="1200" cap="none" spc="0" normalizeH="0" baseline="0" noProof="0" dirty="0">
              <a:ln>
                <a:noFill/>
              </a:ln>
              <a:solidFill>
                <a:srgbClr val="D1390F"/>
              </a:solidFill>
              <a:effectLst/>
              <a:uLnTx/>
              <a:uFillTx/>
              <a:latin typeface="微软雅黑" panose="020B0503020204020204" pitchFamily="34" charset="-122"/>
              <a:ea typeface="微软雅黑" panose="020B0503020204020204" pitchFamily="34" charset="-122"/>
              <a:cs typeface="+mn-cs"/>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6" y="543674"/>
            <a:ext cx="3378883" cy="6179904"/>
          </a:xfrm>
          <a:prstGeom prst="rect">
            <a:avLst/>
          </a:prstGeom>
        </p:spPr>
      </p:pic>
    </p:spTree>
    <p:extLst>
      <p:ext uri="{BB962C8B-B14F-4D97-AF65-F5344CB8AC3E}">
        <p14:creationId xmlns:p14="http://schemas.microsoft.com/office/powerpoint/2010/main" val="14874153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 I/O</a:t>
            </a:r>
            <a:r>
              <a:rPr lang="zh-CN" altLang="en-US" dirty="0"/>
              <a:t>数据传送控制方式</a:t>
            </a:r>
          </a:p>
        </p:txBody>
      </p:sp>
      <p:sp>
        <p:nvSpPr>
          <p:cNvPr id="3" name="内容占位符 2"/>
          <p:cNvSpPr>
            <a:spLocks noGrp="1"/>
          </p:cNvSpPr>
          <p:nvPr>
            <p:ph idx="1"/>
          </p:nvPr>
        </p:nvSpPr>
        <p:spPr>
          <a:xfrm>
            <a:off x="107504" y="620688"/>
            <a:ext cx="8856984" cy="5695367"/>
          </a:xfrm>
        </p:spPr>
        <p:txBody>
          <a:bodyPr/>
          <a:lstStyle/>
          <a:p>
            <a:pPr marL="0" indent="0">
              <a:buNone/>
            </a:pPr>
            <a:r>
              <a:rPr lang="en-US" altLang="zh-CN" dirty="0"/>
              <a:t>8.6.2 </a:t>
            </a:r>
            <a:r>
              <a:rPr lang="zh-CN" altLang="en-US" dirty="0"/>
              <a:t>程序中断</a:t>
            </a:r>
            <a:r>
              <a:rPr lang="en-US" altLang="zh-CN" dirty="0"/>
              <a:t>I/O</a:t>
            </a:r>
            <a:r>
              <a:rPr lang="zh-CN" altLang="en-US" dirty="0"/>
              <a:t>方式</a:t>
            </a:r>
          </a:p>
        </p:txBody>
      </p:sp>
      <p:sp>
        <p:nvSpPr>
          <p:cNvPr id="4" name="页脚占位符 3"/>
          <p:cNvSpPr>
            <a:spLocks noGrp="1"/>
          </p:cNvSpPr>
          <p:nvPr>
            <p:ph type="ftr" sz="quarter" idx="11"/>
          </p:nvPr>
        </p:nvSpPr>
        <p:spPr>
          <a:xfrm>
            <a:off x="3059832" y="6439913"/>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a:xfrm>
            <a:off x="6804248" y="6448250"/>
            <a:ext cx="2133600" cy="365125"/>
          </a:xfrm>
        </p:spPr>
        <p:txBody>
          <a:bodyPr/>
          <a:lstStyle/>
          <a:p>
            <a:pPr>
              <a:defRPr/>
            </a:pPr>
            <a:fld id="{6D0FCEAD-6C29-4FB2-BFB9-871596BF04D3}" type="slidenum">
              <a:rPr lang="zh-CN" altLang="en-US" smtClean="0"/>
              <a:pPr>
                <a:defRPr/>
              </a:pPr>
              <a:t>73</a:t>
            </a:fld>
            <a:endParaRPr lang="zh-CN" altLang="en-US" dirty="0"/>
          </a:p>
        </p:txBody>
      </p:sp>
      <p:sp>
        <p:nvSpPr>
          <p:cNvPr id="6" name="日期占位符 5"/>
          <p:cNvSpPr>
            <a:spLocks noGrp="1"/>
          </p:cNvSpPr>
          <p:nvPr>
            <p:ph type="dt" sz="half" idx="10"/>
          </p:nvPr>
        </p:nvSpPr>
        <p:spPr>
          <a:xfrm>
            <a:off x="179512" y="6448251"/>
            <a:ext cx="2133600" cy="365125"/>
          </a:xfrm>
        </p:spPr>
        <p:txBody>
          <a:bodyPr/>
          <a:lstStyle/>
          <a:p>
            <a:pPr>
              <a:defRPr/>
            </a:pPr>
            <a:fld id="{D7E40264-FE0B-4371-BB93-C09CE9F4480C}" type="datetime1">
              <a:rPr lang="zh-CN" altLang="en-US" smtClean="0"/>
              <a:pPr>
                <a:defRPr/>
              </a:pPr>
              <a:t>2020/12/15</a:t>
            </a:fld>
            <a:endParaRPr lang="zh-CN" altLang="en-US" dirty="0"/>
          </a:p>
        </p:txBody>
      </p:sp>
      <p:sp>
        <p:nvSpPr>
          <p:cNvPr id="7" name="矩形 6"/>
          <p:cNvSpPr/>
          <p:nvPr/>
        </p:nvSpPr>
        <p:spPr>
          <a:xfrm>
            <a:off x="3534303" y="620688"/>
            <a:ext cx="4350065"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3. </a:t>
            </a:r>
            <a:r>
              <a:rPr lang="zh-CN" altLang="en-US" sz="2200" b="1" dirty="0">
                <a:solidFill>
                  <a:srgbClr val="063DE8"/>
                </a:solidFill>
                <a:latin typeface="微软雅黑" panose="020B0503020204020204" pitchFamily="34" charset="-122"/>
                <a:ea typeface="微软雅黑" panose="020B0503020204020204" pitchFamily="34" charset="-122"/>
              </a:rPr>
              <a:t>中断过程</a:t>
            </a:r>
          </a:p>
        </p:txBody>
      </p:sp>
      <p:sp>
        <p:nvSpPr>
          <p:cNvPr id="9" name="矩形 8"/>
          <p:cNvSpPr/>
          <p:nvPr/>
        </p:nvSpPr>
        <p:spPr>
          <a:xfrm>
            <a:off x="183840" y="980728"/>
            <a:ext cx="8852656" cy="1154162"/>
          </a:xfrm>
          <a:prstGeom prst="rect">
            <a:avLst/>
          </a:prstGeom>
        </p:spPr>
        <p:txBody>
          <a:bodyPr wrap="square">
            <a:spAutoFit/>
          </a:bodyPr>
          <a:lstStyle/>
          <a:p>
            <a:pPr marL="342900" indent="-342900">
              <a:lnSpc>
                <a:spcPct val="110000"/>
              </a:lnSpc>
              <a:spcBef>
                <a:spcPct val="15000"/>
              </a:spcBef>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例：假定某中断系统有四个中断源，其响应优先级为</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1&gt;2&gt;3&gt;4</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，分别写出处理优先级为</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1&gt;2&gt;3&gt;4</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和</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1&gt;4&gt;3&gt;2</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时各中断的屏蔽字及</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CPU</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完成中断处理的过程。</a:t>
            </a:r>
          </a:p>
          <a:p>
            <a:pPr marL="342900" indent="-342900">
              <a:lnSpc>
                <a:spcPct val="110000"/>
              </a:lnSpc>
              <a:spcBef>
                <a:spcPct val="15000"/>
              </a:spcBef>
              <a:buFontTx/>
              <a:buNone/>
            </a:pPr>
            <a:r>
              <a:rPr lang="en-US" altLang="zh-CN" sz="2000" dirty="0">
                <a:solidFill>
                  <a:srgbClr val="3333CC"/>
                </a:solidFill>
                <a:latin typeface="Comic Sans MS" panose="030F0702030302020204" pitchFamily="66" charset="0"/>
                <a:ea typeface="微软雅黑" panose="020B0503020204020204" pitchFamily="34" charset="-122"/>
                <a:cs typeface="Arial" panose="020B0604020202020204" pitchFamily="34" charset="0"/>
              </a:rPr>
              <a:t> </a:t>
            </a:r>
            <a:r>
              <a:rPr lang="en-US" altLang="zh-CN"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(1) </a:t>
            </a:r>
            <a:r>
              <a:rPr lang="zh-CN" altLang="en-US"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中断处理优先级为</a:t>
            </a:r>
            <a:r>
              <a:rPr lang="en-US" altLang="zh-CN"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1&gt;2&gt;3&gt;4</a:t>
            </a:r>
            <a:r>
              <a:rPr lang="zh-CN" altLang="en-US"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时：</a:t>
            </a:r>
          </a:p>
        </p:txBody>
      </p:sp>
      <p:pic>
        <p:nvPicPr>
          <p:cNvPr id="11" name="Picture 4" descr="中断屏蔽字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083" y="2060848"/>
            <a:ext cx="7997825" cy="203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 descr="CPU运动轨迹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51036" y="4005064"/>
            <a:ext cx="8253412" cy="28400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1282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384"/>
            <a:ext cx="8856984" cy="558696"/>
          </a:xfrm>
        </p:spPr>
        <p:txBody>
          <a:bodyPr>
            <a:normAutofit fontScale="90000"/>
          </a:bodyPr>
          <a:lstStyle/>
          <a:p>
            <a:r>
              <a:rPr lang="en-US" altLang="zh-CN" dirty="0"/>
              <a:t>8.6 I/O</a:t>
            </a:r>
            <a:r>
              <a:rPr lang="zh-CN" altLang="en-US" dirty="0"/>
              <a:t>数据传送控制方式</a:t>
            </a:r>
          </a:p>
        </p:txBody>
      </p:sp>
      <p:sp>
        <p:nvSpPr>
          <p:cNvPr id="3" name="内容占位符 2"/>
          <p:cNvSpPr>
            <a:spLocks noGrp="1"/>
          </p:cNvSpPr>
          <p:nvPr>
            <p:ph idx="1"/>
          </p:nvPr>
        </p:nvSpPr>
        <p:spPr>
          <a:xfrm>
            <a:off x="107504" y="476672"/>
            <a:ext cx="8856984" cy="5695367"/>
          </a:xfrm>
        </p:spPr>
        <p:txBody>
          <a:bodyPr/>
          <a:lstStyle/>
          <a:p>
            <a:pPr marL="0" indent="0">
              <a:buNone/>
            </a:pPr>
            <a:r>
              <a:rPr lang="en-US" altLang="zh-CN" dirty="0"/>
              <a:t>8.6.2 </a:t>
            </a:r>
            <a:r>
              <a:rPr lang="zh-CN" altLang="en-US" dirty="0"/>
              <a:t>程序中断</a:t>
            </a:r>
            <a:r>
              <a:rPr lang="en-US" altLang="zh-CN" dirty="0"/>
              <a:t>I/O</a:t>
            </a:r>
            <a:r>
              <a:rPr lang="zh-CN" altLang="en-US" dirty="0"/>
              <a:t>方式</a:t>
            </a:r>
          </a:p>
        </p:txBody>
      </p:sp>
      <p:sp>
        <p:nvSpPr>
          <p:cNvPr id="4" name="页脚占位符 3"/>
          <p:cNvSpPr>
            <a:spLocks noGrp="1"/>
          </p:cNvSpPr>
          <p:nvPr>
            <p:ph type="ftr" sz="quarter" idx="11"/>
          </p:nvPr>
        </p:nvSpPr>
        <p:spPr>
          <a:xfrm>
            <a:off x="3059832" y="6439913"/>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a:xfrm>
            <a:off x="6804248" y="6448250"/>
            <a:ext cx="2133600" cy="365125"/>
          </a:xfrm>
        </p:spPr>
        <p:txBody>
          <a:bodyPr/>
          <a:lstStyle/>
          <a:p>
            <a:pPr>
              <a:defRPr/>
            </a:pPr>
            <a:fld id="{6D0FCEAD-6C29-4FB2-BFB9-871596BF04D3}" type="slidenum">
              <a:rPr lang="zh-CN" altLang="en-US" smtClean="0"/>
              <a:pPr>
                <a:defRPr/>
              </a:pPr>
              <a:t>74</a:t>
            </a:fld>
            <a:endParaRPr lang="zh-CN" altLang="en-US" dirty="0"/>
          </a:p>
        </p:txBody>
      </p:sp>
      <p:sp>
        <p:nvSpPr>
          <p:cNvPr id="6" name="日期占位符 5"/>
          <p:cNvSpPr>
            <a:spLocks noGrp="1"/>
          </p:cNvSpPr>
          <p:nvPr>
            <p:ph type="dt" sz="half" idx="10"/>
          </p:nvPr>
        </p:nvSpPr>
        <p:spPr>
          <a:xfrm>
            <a:off x="179512" y="6448251"/>
            <a:ext cx="2133600" cy="365125"/>
          </a:xfrm>
        </p:spPr>
        <p:txBody>
          <a:bodyPr/>
          <a:lstStyle/>
          <a:p>
            <a:pPr>
              <a:defRPr/>
            </a:pPr>
            <a:fld id="{D7E40264-FE0B-4371-BB93-C09CE9F4480C}" type="datetime1">
              <a:rPr lang="zh-CN" altLang="en-US" smtClean="0"/>
              <a:pPr>
                <a:defRPr/>
              </a:pPr>
              <a:t>2020/12/15</a:t>
            </a:fld>
            <a:endParaRPr lang="zh-CN" altLang="en-US" dirty="0"/>
          </a:p>
        </p:txBody>
      </p:sp>
      <p:sp>
        <p:nvSpPr>
          <p:cNvPr id="7" name="矩形 6"/>
          <p:cNvSpPr/>
          <p:nvPr/>
        </p:nvSpPr>
        <p:spPr>
          <a:xfrm>
            <a:off x="3534303" y="476672"/>
            <a:ext cx="4350065"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3. </a:t>
            </a:r>
            <a:r>
              <a:rPr lang="zh-CN" altLang="en-US" sz="2200" b="1" dirty="0">
                <a:solidFill>
                  <a:srgbClr val="063DE8"/>
                </a:solidFill>
                <a:latin typeface="微软雅黑" panose="020B0503020204020204" pitchFamily="34" charset="-122"/>
                <a:ea typeface="微软雅黑" panose="020B0503020204020204" pitchFamily="34" charset="-122"/>
              </a:rPr>
              <a:t>中断过程</a:t>
            </a:r>
          </a:p>
        </p:txBody>
      </p:sp>
      <p:sp>
        <p:nvSpPr>
          <p:cNvPr id="9" name="矩形 8"/>
          <p:cNvSpPr/>
          <p:nvPr/>
        </p:nvSpPr>
        <p:spPr>
          <a:xfrm>
            <a:off x="183840" y="836712"/>
            <a:ext cx="8852656" cy="1154162"/>
          </a:xfrm>
          <a:prstGeom prst="rect">
            <a:avLst/>
          </a:prstGeom>
        </p:spPr>
        <p:txBody>
          <a:bodyPr wrap="square">
            <a:spAutoFit/>
          </a:bodyPr>
          <a:lstStyle/>
          <a:p>
            <a:pPr marL="342900" indent="-342900">
              <a:lnSpc>
                <a:spcPct val="110000"/>
              </a:lnSpc>
              <a:spcBef>
                <a:spcPct val="15000"/>
              </a:spcBef>
            </a:pPr>
            <a:r>
              <a:rPr lang="zh-CN" altLang="en-US" sz="2000" dirty="0">
                <a:latin typeface="Comic Sans MS" panose="030F0702030302020204" pitchFamily="66" charset="0"/>
                <a:ea typeface="微软雅黑" panose="020B0503020204020204" pitchFamily="34" charset="-122"/>
                <a:cs typeface="Arial" panose="020B0604020202020204" pitchFamily="34" charset="0"/>
              </a:rPr>
              <a:t>例：假定某中断系统有四个中断源，其响应优先级为</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1&gt;2&gt;3&gt;4</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，分别写出处理优先级为</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1&gt;2&gt;3&gt;4</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和</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1&gt;4&gt;3&gt;2</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时各中断的屏蔽字及</a:t>
            </a:r>
            <a:r>
              <a:rPr lang="en-US" altLang="zh-CN" sz="2000" dirty="0">
                <a:latin typeface="Comic Sans MS" panose="030F0702030302020204" pitchFamily="66" charset="0"/>
                <a:ea typeface="微软雅黑" panose="020B0503020204020204" pitchFamily="34" charset="-122"/>
                <a:cs typeface="Arial" panose="020B0604020202020204" pitchFamily="34" charset="0"/>
              </a:rPr>
              <a:t>CPU</a:t>
            </a:r>
            <a:r>
              <a:rPr lang="zh-CN" altLang="en-US" sz="2000" dirty="0">
                <a:latin typeface="Comic Sans MS" panose="030F0702030302020204" pitchFamily="66" charset="0"/>
                <a:ea typeface="微软雅黑" panose="020B0503020204020204" pitchFamily="34" charset="-122"/>
                <a:cs typeface="Arial" panose="020B0604020202020204" pitchFamily="34" charset="0"/>
              </a:rPr>
              <a:t>完成中断处理的过程。</a:t>
            </a:r>
          </a:p>
          <a:p>
            <a:pPr marL="342900" indent="-342900">
              <a:lnSpc>
                <a:spcPct val="110000"/>
              </a:lnSpc>
              <a:spcBef>
                <a:spcPct val="15000"/>
              </a:spcBef>
              <a:buFontTx/>
              <a:buNone/>
            </a:pPr>
            <a:r>
              <a:rPr lang="en-US" altLang="zh-CN" sz="2000" dirty="0">
                <a:solidFill>
                  <a:srgbClr val="3333CC"/>
                </a:solidFill>
                <a:latin typeface="Comic Sans MS" panose="030F0702030302020204" pitchFamily="66" charset="0"/>
                <a:ea typeface="微软雅黑" panose="020B0503020204020204" pitchFamily="34" charset="-122"/>
                <a:cs typeface="Arial" panose="020B0604020202020204" pitchFamily="34" charset="0"/>
              </a:rPr>
              <a:t> </a:t>
            </a:r>
            <a:r>
              <a:rPr lang="en-US" altLang="zh-CN"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(2) </a:t>
            </a:r>
            <a:r>
              <a:rPr lang="zh-CN" altLang="en-US"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中断处理优先级为</a:t>
            </a:r>
            <a:r>
              <a:rPr lang="en-US" altLang="zh-CN"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1&gt;4&gt;3&gt;2</a:t>
            </a:r>
            <a:r>
              <a:rPr lang="zh-CN" altLang="en-US" sz="2000" dirty="0">
                <a:solidFill>
                  <a:srgbClr val="FF0000"/>
                </a:solidFill>
                <a:latin typeface="Comic Sans MS" panose="030F0702030302020204" pitchFamily="66" charset="0"/>
                <a:ea typeface="微软雅黑" panose="020B0503020204020204" pitchFamily="34" charset="-122"/>
                <a:cs typeface="Arial" panose="020B0604020202020204" pitchFamily="34" charset="0"/>
              </a:rPr>
              <a:t>时：</a:t>
            </a:r>
          </a:p>
        </p:txBody>
      </p:sp>
      <p:pic>
        <p:nvPicPr>
          <p:cNvPr id="13" name="Picture 8" descr="中断屏蔽字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225" y="1916832"/>
            <a:ext cx="7577138" cy="21044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 name="Picture 10" descr="CPU运动轨迹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23863" y="3645024"/>
            <a:ext cx="8112125" cy="321379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4287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习题讲解</a:t>
            </a: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1"/>
          <p:cNvSpPr>
            <a:spLocks noChangeArrowheads="1"/>
          </p:cNvSpPr>
          <p:nvPr/>
        </p:nvSpPr>
        <p:spPr bwMode="auto">
          <a:xfrm>
            <a:off x="107504" y="764704"/>
            <a:ext cx="8830344" cy="239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spcBef>
                <a:spcPct val="0"/>
              </a:spcBef>
              <a:spcAft>
                <a:spcPts val="600"/>
              </a:spcAft>
              <a:buFontTx/>
              <a:buNone/>
            </a:pP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22</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．响应外部中断的过程中，中断隐指令完成的操作，除保护断点外，还包括</a:t>
            </a:r>
            <a:endParaRPr lang="zh-CN" altLang="zh-CN" b="0" dirty="0">
              <a:latin typeface="Comic Sans MS" panose="030F0702030302020204" pitchFamily="66" charset="0"/>
              <a:ea typeface="微软雅黑" panose="020B0503020204020204" pitchFamily="34" charset="-122"/>
              <a:cs typeface="Times New Roman" panose="02020603050405020304" pitchFamily="18" charset="0"/>
            </a:endParaRPr>
          </a:p>
          <a:p>
            <a:pPr>
              <a:spcBef>
                <a:spcPct val="0"/>
              </a:spcBef>
              <a:spcAft>
                <a:spcPts val="600"/>
              </a:spcAft>
              <a:buFontTx/>
              <a:buNone/>
            </a:pP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I. </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关中断</a:t>
            </a: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         II.</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保存通用寄存器的内容</a:t>
            </a: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   </a:t>
            </a:r>
            <a:endParaRPr lang="zh-CN" altLang="zh-CN" b="0" dirty="0">
              <a:latin typeface="Comic Sans MS" panose="030F0702030302020204" pitchFamily="66" charset="0"/>
              <a:ea typeface="微软雅黑" panose="020B0503020204020204" pitchFamily="34" charset="-122"/>
              <a:cs typeface="Times New Roman" panose="02020603050405020304" pitchFamily="18" charset="0"/>
            </a:endParaRPr>
          </a:p>
          <a:p>
            <a:pPr>
              <a:spcBef>
                <a:spcPct val="0"/>
              </a:spcBef>
              <a:spcAft>
                <a:spcPts val="600"/>
              </a:spcAft>
              <a:buFontTx/>
              <a:buNone/>
            </a:pP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III.</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形成中断服务程序入口地址并送</a:t>
            </a: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 PC</a:t>
            </a:r>
            <a:endParaRPr lang="zh-CN" altLang="zh-CN" b="0" dirty="0">
              <a:latin typeface="Comic Sans MS" panose="030F0702030302020204" pitchFamily="66" charset="0"/>
              <a:ea typeface="微软雅黑" panose="020B0503020204020204" pitchFamily="34" charset="-122"/>
              <a:cs typeface="Times New Roman" panose="02020603050405020304" pitchFamily="18" charset="0"/>
            </a:endParaRPr>
          </a:p>
          <a:p>
            <a:pPr>
              <a:lnSpc>
                <a:spcPct val="100000"/>
              </a:lnSpc>
              <a:spcBef>
                <a:spcPct val="0"/>
              </a:spcBef>
              <a:buFontTx/>
              <a:buNone/>
            </a:pP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A. </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仅</a:t>
            </a: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 I</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II    B. </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仅</a:t>
            </a: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 I</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III     C. </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仅</a:t>
            </a: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 II</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III       D. I</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II</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II</a:t>
            </a:r>
            <a:endParaRPr lang="zh-CN" altLang="en-US" b="0" dirty="0">
              <a:latin typeface="Comic Sans MS" panose="030F0702030302020204" pitchFamily="66" charset="0"/>
              <a:ea typeface="微软雅黑" panose="020B0503020204020204" pitchFamily="34" charset="-122"/>
              <a:cs typeface="Times New Roman" panose="02020603050405020304" pitchFamily="18" charset="0"/>
            </a:endParaRPr>
          </a:p>
        </p:txBody>
      </p:sp>
      <p:pic>
        <p:nvPicPr>
          <p:cNvPr id="8"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5" y="3429000"/>
            <a:ext cx="8316924" cy="174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7394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习题讲解</a:t>
            </a: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1"/>
          <p:cNvSpPr>
            <a:spLocks noChangeArrowheads="1"/>
          </p:cNvSpPr>
          <p:nvPr/>
        </p:nvSpPr>
        <p:spPr bwMode="auto">
          <a:xfrm>
            <a:off x="107504" y="836712"/>
            <a:ext cx="8830344" cy="5245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88900" indent="2667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algn="just">
              <a:lnSpc>
                <a:spcPct val="150000"/>
              </a:lnSpc>
              <a:spcBef>
                <a:spcPct val="0"/>
              </a:spcBef>
              <a:spcAft>
                <a:spcPts val="600"/>
              </a:spcAft>
              <a:buFontTx/>
              <a:buNone/>
            </a:pP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22</a:t>
            </a:r>
            <a:r>
              <a:rPr lang="zh-CN" altLang="zh-CN" b="0" dirty="0">
                <a:latin typeface="Comic Sans MS" panose="030F0702030302020204" pitchFamily="66" charset="0"/>
                <a:ea typeface="微软雅黑" panose="020B0503020204020204" pitchFamily="34" charset="-122"/>
              </a:rPr>
              <a:t>．若某设备中断请求的响应和处理时间为 </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100ns</a:t>
            </a:r>
            <a:r>
              <a:rPr lang="zh-CN" altLang="zh-CN" b="0" dirty="0">
                <a:latin typeface="Comic Sans MS" panose="030F0702030302020204" pitchFamily="66" charset="0"/>
                <a:ea typeface="微软雅黑" panose="020B0503020204020204" pitchFamily="34" charset="-122"/>
              </a:rPr>
              <a:t>，每 </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400ns </a:t>
            </a:r>
            <a:r>
              <a:rPr lang="zh-CN" altLang="zh-CN" b="0" dirty="0">
                <a:latin typeface="Comic Sans MS" panose="030F0702030302020204" pitchFamily="66" charset="0"/>
                <a:ea typeface="微软雅黑" panose="020B0503020204020204" pitchFamily="34" charset="-122"/>
              </a:rPr>
              <a:t>发出一次中断请求，中断响应所允许的最长延迟时间为</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50ns</a:t>
            </a:r>
            <a:r>
              <a:rPr lang="zh-CN" altLang="zh-CN" b="0" dirty="0">
                <a:latin typeface="Comic Sans MS" panose="030F0702030302020204" pitchFamily="66" charset="0"/>
                <a:ea typeface="微软雅黑" panose="020B0503020204020204" pitchFamily="34" charset="-122"/>
              </a:rPr>
              <a:t>，则在该设备持续工作过程中，</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CPU</a:t>
            </a:r>
            <a:r>
              <a:rPr lang="zh-CN" altLang="zh-CN" b="0" dirty="0">
                <a:latin typeface="Comic Sans MS" panose="030F0702030302020204" pitchFamily="66" charset="0"/>
                <a:ea typeface="微软雅黑" panose="020B0503020204020204" pitchFamily="34" charset="-122"/>
              </a:rPr>
              <a:t>用于该设备的 </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I/O </a:t>
            </a:r>
            <a:r>
              <a:rPr lang="zh-CN" altLang="zh-CN" b="0" dirty="0">
                <a:latin typeface="Comic Sans MS" panose="030F0702030302020204" pitchFamily="66" charset="0"/>
                <a:ea typeface="微软雅黑" panose="020B0503020204020204" pitchFamily="34" charset="-122"/>
              </a:rPr>
              <a:t>时间占整个 </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CPU </a:t>
            </a:r>
            <a:r>
              <a:rPr lang="zh-CN" altLang="zh-CN" b="0" dirty="0">
                <a:latin typeface="Comic Sans MS" panose="030F0702030302020204" pitchFamily="66" charset="0"/>
                <a:ea typeface="微软雅黑" panose="020B0503020204020204" pitchFamily="34" charset="-122"/>
              </a:rPr>
              <a:t>时间的百分比至少是</a:t>
            </a:r>
            <a:r>
              <a:rPr lang="en-US" altLang="zh-CN" b="0" u="sng" dirty="0">
                <a:latin typeface="Comic Sans MS" panose="030F0702030302020204" pitchFamily="66" charset="0"/>
                <a:ea typeface="微软雅黑" panose="020B0503020204020204" pitchFamily="34" charset="-122"/>
              </a:rPr>
              <a:t>       </a:t>
            </a:r>
            <a:r>
              <a:rPr lang="en-US" altLang="zh-CN" b="0" dirty="0">
                <a:latin typeface="Comic Sans MS" panose="030F0702030302020204" pitchFamily="66" charset="0"/>
                <a:ea typeface="微软雅黑" panose="020B0503020204020204" pitchFamily="34" charset="-122"/>
              </a:rPr>
              <a:t> </a:t>
            </a:r>
            <a:r>
              <a:rPr lang="zh-CN" altLang="zh-CN" b="0" dirty="0">
                <a:latin typeface="Comic Sans MS" panose="030F0702030302020204" pitchFamily="66" charset="0"/>
                <a:ea typeface="微软雅黑" panose="020B0503020204020204" pitchFamily="34" charset="-122"/>
              </a:rPr>
              <a:t>。</a:t>
            </a:r>
            <a:endParaRPr lang="zh-CN" altLang="zh-CN" b="0" dirty="0">
              <a:latin typeface="Comic Sans MS" panose="030F0702030302020204" pitchFamily="66" charset="0"/>
              <a:ea typeface="微软雅黑" panose="020B0503020204020204" pitchFamily="34" charset="-122"/>
              <a:cs typeface="Times New Roman" panose="02020603050405020304" pitchFamily="18" charset="0"/>
            </a:endParaRPr>
          </a:p>
          <a:p>
            <a:pPr marL="0" algn="just">
              <a:lnSpc>
                <a:spcPct val="150000"/>
              </a:lnSpc>
              <a:spcBef>
                <a:spcPct val="0"/>
              </a:spcBef>
              <a:spcAft>
                <a:spcPts val="600"/>
              </a:spcAft>
              <a:buFontTx/>
              <a:buNone/>
            </a:pP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A</a:t>
            </a:r>
            <a:r>
              <a:rPr lang="zh-CN" altLang="zh-CN" b="0" dirty="0">
                <a:latin typeface="Comic Sans MS" panose="030F0702030302020204" pitchFamily="66" charset="0"/>
                <a:ea typeface="微软雅黑" panose="020B0503020204020204" pitchFamily="34" charset="-122"/>
              </a:rPr>
              <a:t>．</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12.5%	B</a:t>
            </a:r>
            <a:r>
              <a:rPr lang="zh-CN" altLang="zh-CN" b="0" dirty="0">
                <a:latin typeface="Comic Sans MS" panose="030F0702030302020204" pitchFamily="66" charset="0"/>
                <a:ea typeface="微软雅黑" panose="020B0503020204020204" pitchFamily="34" charset="-122"/>
              </a:rPr>
              <a:t>．</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25%	C</a:t>
            </a:r>
            <a:r>
              <a:rPr lang="zh-CN" altLang="zh-CN" b="0" dirty="0">
                <a:latin typeface="Comic Sans MS" panose="030F0702030302020204" pitchFamily="66" charset="0"/>
                <a:ea typeface="微软雅黑" panose="020B0503020204020204" pitchFamily="34" charset="-122"/>
              </a:rPr>
              <a:t>．</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37.5%	D</a:t>
            </a:r>
            <a:r>
              <a:rPr lang="zh-CN" altLang="zh-CN" b="0" dirty="0">
                <a:latin typeface="Comic Sans MS" panose="030F0702030302020204" pitchFamily="66" charset="0"/>
                <a:ea typeface="微软雅黑" panose="020B0503020204020204" pitchFamily="34" charset="-122"/>
              </a:rPr>
              <a:t>．</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50%</a:t>
            </a:r>
            <a:endParaRPr lang="zh-CN" altLang="zh-CN" b="0" dirty="0">
              <a:latin typeface="Comic Sans MS" panose="030F0702030302020204" pitchFamily="66" charset="0"/>
              <a:ea typeface="微软雅黑" panose="020B0503020204020204" pitchFamily="34" charset="-122"/>
              <a:cs typeface="Times New Roman" panose="02020603050405020304" pitchFamily="18" charset="0"/>
            </a:endParaRPr>
          </a:p>
          <a:p>
            <a:pPr marL="0" algn="just">
              <a:lnSpc>
                <a:spcPct val="150000"/>
              </a:lnSpc>
              <a:spcBef>
                <a:spcPts val="88"/>
              </a:spcBef>
              <a:spcAft>
                <a:spcPts val="600"/>
              </a:spcAft>
              <a:buFontTx/>
              <a:buNone/>
            </a:pPr>
            <a:r>
              <a:rPr lang="zh-CN" altLang="zh-CN" b="0" dirty="0">
                <a:solidFill>
                  <a:srgbClr val="0000CC"/>
                </a:solidFill>
                <a:latin typeface="Comic Sans MS" panose="030F0702030302020204" pitchFamily="66" charset="0"/>
                <a:ea typeface="微软雅黑" panose="020B0503020204020204" pitchFamily="34" charset="-122"/>
              </a:rPr>
              <a:t>解．每 </a:t>
            </a:r>
            <a:r>
              <a:rPr lang="en-US" altLang="zh-CN" b="0" dirty="0">
                <a:solidFill>
                  <a:srgbClr val="0000CC"/>
                </a:solidFill>
                <a:latin typeface="Comic Sans MS" panose="030F0702030302020204" pitchFamily="66" charset="0"/>
                <a:ea typeface="微软雅黑" panose="020B0503020204020204" pitchFamily="34" charset="-122"/>
                <a:cs typeface="Times New Roman" panose="02020603050405020304" pitchFamily="18" charset="0"/>
              </a:rPr>
              <a:t>400ns </a:t>
            </a:r>
            <a:r>
              <a:rPr lang="zh-CN" altLang="zh-CN" b="0" dirty="0">
                <a:solidFill>
                  <a:srgbClr val="0000CC"/>
                </a:solidFill>
                <a:latin typeface="Comic Sans MS" panose="030F0702030302020204" pitchFamily="66" charset="0"/>
                <a:ea typeface="微软雅黑" panose="020B0503020204020204" pitchFamily="34" charset="-122"/>
              </a:rPr>
              <a:t>发出一次中断请求，而响应和处理时间为 </a:t>
            </a:r>
            <a:r>
              <a:rPr lang="en-US" altLang="zh-CN" b="0" dirty="0">
                <a:solidFill>
                  <a:srgbClr val="0000CC"/>
                </a:solidFill>
                <a:latin typeface="Comic Sans MS" panose="030F0702030302020204" pitchFamily="66" charset="0"/>
                <a:ea typeface="微软雅黑" panose="020B0503020204020204" pitchFamily="34" charset="-122"/>
                <a:cs typeface="Times New Roman" panose="02020603050405020304" pitchFamily="18" charset="0"/>
              </a:rPr>
              <a:t>100ns</a:t>
            </a:r>
            <a:r>
              <a:rPr lang="zh-CN" altLang="zh-CN" b="0" dirty="0">
                <a:solidFill>
                  <a:srgbClr val="0000CC"/>
                </a:solidFill>
                <a:latin typeface="Comic Sans MS" panose="030F0702030302020204" pitchFamily="66" charset="0"/>
                <a:ea typeface="微软雅黑" panose="020B0503020204020204" pitchFamily="34" charset="-122"/>
              </a:rPr>
              <a:t>，其中容许的延迟为干扰信息，因为在</a:t>
            </a:r>
            <a:r>
              <a:rPr lang="en-US" altLang="zh-CN" b="0" dirty="0">
                <a:solidFill>
                  <a:srgbClr val="0000CC"/>
                </a:solidFill>
                <a:latin typeface="Comic Sans MS" panose="030F0702030302020204" pitchFamily="66" charset="0"/>
                <a:ea typeface="微软雅黑" panose="020B0503020204020204" pitchFamily="34" charset="-122"/>
                <a:cs typeface="Times New Roman" panose="02020603050405020304" pitchFamily="18" charset="0"/>
              </a:rPr>
              <a:t>50ns</a:t>
            </a:r>
            <a:r>
              <a:rPr lang="zh-CN" altLang="zh-CN" b="0" dirty="0">
                <a:solidFill>
                  <a:srgbClr val="0000CC"/>
                </a:solidFill>
                <a:latin typeface="Comic Sans MS" panose="030F0702030302020204" pitchFamily="66" charset="0"/>
                <a:ea typeface="微软雅黑" panose="020B0503020204020204" pitchFamily="34" charset="-122"/>
              </a:rPr>
              <a:t>内，无论怎么延迟，每 </a:t>
            </a:r>
            <a:r>
              <a:rPr lang="en-US" altLang="zh-CN" b="0" dirty="0">
                <a:solidFill>
                  <a:srgbClr val="0000CC"/>
                </a:solidFill>
                <a:latin typeface="Comic Sans MS" panose="030F0702030302020204" pitchFamily="66" charset="0"/>
                <a:ea typeface="微软雅黑" panose="020B0503020204020204" pitchFamily="34" charset="-122"/>
                <a:cs typeface="Times New Roman" panose="02020603050405020304" pitchFamily="18" charset="0"/>
              </a:rPr>
              <a:t>400ns </a:t>
            </a:r>
            <a:r>
              <a:rPr lang="zh-CN" altLang="zh-CN" b="0" dirty="0">
                <a:solidFill>
                  <a:srgbClr val="0000CC"/>
                </a:solidFill>
                <a:latin typeface="Comic Sans MS" panose="030F0702030302020204" pitchFamily="66" charset="0"/>
                <a:ea typeface="微软雅黑" panose="020B0503020204020204" pitchFamily="34" charset="-122"/>
              </a:rPr>
              <a:t>还是要花费 </a:t>
            </a:r>
            <a:r>
              <a:rPr lang="en-US" altLang="zh-CN" b="0" dirty="0">
                <a:solidFill>
                  <a:srgbClr val="0000CC"/>
                </a:solidFill>
                <a:latin typeface="Comic Sans MS" panose="030F0702030302020204" pitchFamily="66" charset="0"/>
                <a:ea typeface="微软雅黑" panose="020B0503020204020204" pitchFamily="34" charset="-122"/>
                <a:cs typeface="Times New Roman" panose="02020603050405020304" pitchFamily="18" charset="0"/>
              </a:rPr>
              <a:t>100ns </a:t>
            </a:r>
            <a:r>
              <a:rPr lang="zh-CN" altLang="zh-CN" b="0" dirty="0">
                <a:solidFill>
                  <a:srgbClr val="0000CC"/>
                </a:solidFill>
                <a:latin typeface="Comic Sans MS" panose="030F0702030302020204" pitchFamily="66" charset="0"/>
                <a:ea typeface="微软雅黑" panose="020B0503020204020204" pitchFamily="34" charset="-122"/>
              </a:rPr>
              <a:t>处理中断的，所以该设 备的 </a:t>
            </a:r>
            <a:r>
              <a:rPr lang="en-US" altLang="zh-CN" b="0" dirty="0">
                <a:solidFill>
                  <a:srgbClr val="0000CC"/>
                </a:solidFill>
                <a:latin typeface="Comic Sans MS" panose="030F0702030302020204" pitchFamily="66" charset="0"/>
                <a:ea typeface="微软雅黑" panose="020B0503020204020204" pitchFamily="34" charset="-122"/>
                <a:cs typeface="Times New Roman" panose="02020603050405020304" pitchFamily="18" charset="0"/>
              </a:rPr>
              <a:t>I/O </a:t>
            </a:r>
            <a:r>
              <a:rPr lang="zh-CN" altLang="zh-CN" b="0" dirty="0">
                <a:solidFill>
                  <a:srgbClr val="0000CC"/>
                </a:solidFill>
                <a:latin typeface="Comic Sans MS" panose="030F0702030302020204" pitchFamily="66" charset="0"/>
                <a:ea typeface="微软雅黑" panose="020B0503020204020204" pitchFamily="34" charset="-122"/>
              </a:rPr>
              <a:t>时间占整个 </a:t>
            </a:r>
            <a:r>
              <a:rPr lang="en-US" altLang="zh-CN" b="0" dirty="0">
                <a:solidFill>
                  <a:srgbClr val="0000CC"/>
                </a:solidFill>
                <a:latin typeface="Comic Sans MS" panose="030F0702030302020204" pitchFamily="66" charset="0"/>
                <a:ea typeface="微软雅黑" panose="020B0503020204020204" pitchFamily="34" charset="-122"/>
                <a:cs typeface="Times New Roman" panose="02020603050405020304" pitchFamily="18" charset="0"/>
              </a:rPr>
              <a:t>CPU </a:t>
            </a:r>
            <a:r>
              <a:rPr lang="zh-CN" altLang="zh-CN" b="0" dirty="0">
                <a:solidFill>
                  <a:srgbClr val="0000CC"/>
                </a:solidFill>
                <a:latin typeface="Comic Sans MS" panose="030F0702030302020204" pitchFamily="66" charset="0"/>
                <a:ea typeface="微软雅黑" panose="020B0503020204020204" pitchFamily="34" charset="-122"/>
              </a:rPr>
              <a:t>时间的百分比为 </a:t>
            </a:r>
            <a:r>
              <a:rPr lang="en-US" altLang="zh-CN" b="0" dirty="0">
                <a:solidFill>
                  <a:srgbClr val="0000CC"/>
                </a:solidFill>
                <a:latin typeface="Comic Sans MS" panose="030F0702030302020204" pitchFamily="66" charset="0"/>
                <a:ea typeface="微软雅黑" panose="020B0503020204020204" pitchFamily="34" charset="-122"/>
                <a:cs typeface="Times New Roman" panose="02020603050405020304" pitchFamily="18" charset="0"/>
              </a:rPr>
              <a:t>100ns/400ns=25%</a:t>
            </a:r>
            <a:r>
              <a:rPr lang="zh-CN" altLang="zh-CN" b="0" dirty="0">
                <a:solidFill>
                  <a:srgbClr val="0000CC"/>
                </a:solidFill>
                <a:latin typeface="Comic Sans MS" panose="030F0702030302020204" pitchFamily="66" charset="0"/>
                <a:ea typeface="微软雅黑" panose="020B0503020204020204" pitchFamily="34" charset="-122"/>
              </a:rPr>
              <a:t>，选 </a:t>
            </a:r>
            <a:r>
              <a:rPr lang="en-US" altLang="zh-CN" b="0" dirty="0">
                <a:solidFill>
                  <a:srgbClr val="0000CC"/>
                </a:solidFill>
                <a:latin typeface="Comic Sans MS" panose="030F0702030302020204" pitchFamily="66" charset="0"/>
                <a:ea typeface="微软雅黑" panose="020B0503020204020204" pitchFamily="34" charset="-122"/>
                <a:cs typeface="Times New Roman" panose="02020603050405020304" pitchFamily="18" charset="0"/>
              </a:rPr>
              <a:t>B</a:t>
            </a:r>
            <a:r>
              <a:rPr lang="zh-CN" altLang="zh-CN" b="0" dirty="0">
                <a:solidFill>
                  <a:srgbClr val="0000CC"/>
                </a:solidFill>
                <a:latin typeface="Comic Sans MS" panose="030F0702030302020204" pitchFamily="66" charset="0"/>
                <a:ea typeface="微软雅黑" panose="020B0503020204020204" pitchFamily="34" charset="-122"/>
              </a:rPr>
              <a:t>。</a:t>
            </a:r>
            <a:endParaRPr lang="zh-CN" altLang="zh-CN" b="0" dirty="0">
              <a:solidFill>
                <a:srgbClr val="0000CC"/>
              </a:solidFill>
              <a:latin typeface="Comic Sans MS" panose="030F0702030302020204" pitchFamily="66"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567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习题讲解</a:t>
            </a: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1"/>
          <p:cNvSpPr>
            <a:spLocks noChangeArrowheads="1"/>
          </p:cNvSpPr>
          <p:nvPr/>
        </p:nvSpPr>
        <p:spPr bwMode="auto">
          <a:xfrm>
            <a:off x="107504" y="980728"/>
            <a:ext cx="8461375" cy="3189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just">
              <a:spcBef>
                <a:spcPct val="0"/>
              </a:spcBef>
              <a:spcAft>
                <a:spcPts val="600"/>
              </a:spcAft>
              <a:buFontTx/>
              <a:buNone/>
            </a:pP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21</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．某计算机有五级中断</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L4</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L0</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，中断屏蔽字为</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M4M3M2M1M0</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err="1">
                <a:latin typeface="Comic Sans MS" panose="030F0702030302020204" pitchFamily="66" charset="0"/>
                <a:ea typeface="微软雅黑" panose="020B0503020204020204" pitchFamily="34" charset="-122"/>
                <a:cs typeface="Times New Roman" panose="02020603050405020304" pitchFamily="18" charset="0"/>
              </a:rPr>
              <a:t>Mi</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=1</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0</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err="1">
                <a:latin typeface="Comic Sans MS" panose="030F0702030302020204" pitchFamily="66" charset="0"/>
                <a:ea typeface="微软雅黑" panose="020B0503020204020204" pitchFamily="34" charset="-122"/>
                <a:cs typeface="Times New Roman" panose="02020603050405020304" pitchFamily="18" charset="0"/>
              </a:rPr>
              <a:t>i</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4</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）表示对</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Li</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级中断进行屏蔽。若中断</a:t>
            </a:r>
            <a:r>
              <a:rPr lang="zh-CN" altLang="en-US" b="0" dirty="0">
                <a:latin typeface="Comic Sans MS" panose="030F0702030302020204" pitchFamily="66" charset="0"/>
                <a:ea typeface="微软雅黑" panose="020B0503020204020204" pitchFamily="34" charset="-122"/>
                <a:cs typeface="Times New Roman" panose="02020603050405020304" pitchFamily="18" charset="0"/>
              </a:rPr>
              <a:t>处理</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优先级从高到低的顺序是</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L4</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L0</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L2</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L1</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L3 </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，则</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L1</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的中断处理程序中设置的中断屏蔽字是</a:t>
            </a:r>
          </a:p>
          <a:p>
            <a:pPr algn="just">
              <a:spcBef>
                <a:spcPct val="0"/>
              </a:spcBef>
              <a:spcAft>
                <a:spcPts val="600"/>
              </a:spcAft>
              <a:buFontTx/>
              <a:buNone/>
            </a:pP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A</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11110	B</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01101	C</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00011	D</a:t>
            </a:r>
            <a:r>
              <a:rPr lang="zh-CN" altLang="zh-CN" b="0" dirty="0">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latin typeface="Comic Sans MS" panose="030F0702030302020204" pitchFamily="66" charset="0"/>
                <a:ea typeface="微软雅黑" panose="020B0503020204020204" pitchFamily="34" charset="-122"/>
                <a:cs typeface="Times New Roman" panose="02020603050405020304" pitchFamily="18" charset="0"/>
              </a:rPr>
              <a:t>01010</a:t>
            </a:r>
            <a:endParaRPr lang="zh-CN" altLang="zh-CN" b="0" dirty="0">
              <a:latin typeface="Comic Sans MS" panose="030F0702030302020204" pitchFamily="66" charset="0"/>
              <a:ea typeface="微软雅黑" panose="020B0503020204020204" pitchFamily="34" charset="-122"/>
              <a:cs typeface="Times New Roman" panose="02020603050405020304" pitchFamily="18" charset="0"/>
            </a:endParaRPr>
          </a:p>
          <a:p>
            <a:pPr algn="just">
              <a:spcBef>
                <a:spcPct val="0"/>
              </a:spcBef>
              <a:spcAft>
                <a:spcPts val="600"/>
              </a:spcAft>
              <a:buFontTx/>
              <a:buNone/>
            </a:pPr>
            <a:r>
              <a:rPr lang="zh-CN" altLang="zh-CN" b="0" dirty="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解答：</a:t>
            </a:r>
            <a:r>
              <a:rPr lang="en-US" altLang="zh-CN" b="0" dirty="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D</a:t>
            </a:r>
            <a:r>
              <a:rPr lang="zh-CN" altLang="zh-CN" b="0" dirty="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。高等级置</a:t>
            </a:r>
            <a:r>
              <a:rPr lang="en-US" altLang="zh-CN" b="0" dirty="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0</a:t>
            </a:r>
            <a:r>
              <a:rPr lang="zh-CN" altLang="zh-CN" b="0" dirty="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表示可被中断，比该等级低的置</a:t>
            </a:r>
            <a:r>
              <a:rPr lang="en-US" altLang="zh-CN" b="0" dirty="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1</a:t>
            </a:r>
            <a:r>
              <a:rPr lang="zh-CN" altLang="zh-CN" b="0" dirty="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表示不可被中断。</a:t>
            </a:r>
            <a:endParaRPr lang="zh-CN" altLang="zh-CN" b="0" dirty="0">
              <a:latin typeface="Comic Sans MS" panose="030F0702030302020204" pitchFamily="66"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956542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习题讲解</a:t>
            </a: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1"/>
          <p:cNvSpPr>
            <a:spLocks noChangeArrowheads="1"/>
          </p:cNvSpPr>
          <p:nvPr/>
        </p:nvSpPr>
        <p:spPr bwMode="auto">
          <a:xfrm>
            <a:off x="107504" y="848906"/>
            <a:ext cx="885698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12.</a:t>
            </a:r>
            <a:r>
              <a:rPr lang="zh-CN" altLang="zh-CN" sz="2000" b="0" dirty="0">
                <a:latin typeface="Comic Sans MS" panose="030F0702030302020204" pitchFamily="66" charset="0"/>
                <a:ea typeface="微软雅黑" panose="020B0503020204020204" pitchFamily="34" charset="-122"/>
                <a:cs typeface="Times New Roman" panose="02020603050405020304" pitchFamily="18" charset="0"/>
              </a:rPr>
              <a:t>下列选项中，能引起外部中断的事件是</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 A )</a:t>
            </a:r>
            <a:b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b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A. </a:t>
            </a:r>
            <a:r>
              <a:rPr lang="zh-CN" altLang="zh-CN" sz="2000" b="0" dirty="0">
                <a:latin typeface="Comic Sans MS" panose="030F0702030302020204" pitchFamily="66" charset="0"/>
                <a:ea typeface="微软雅黑" panose="020B0503020204020204" pitchFamily="34" charset="-122"/>
                <a:cs typeface="Times New Roman" panose="02020603050405020304" pitchFamily="18" charset="0"/>
              </a:rPr>
              <a:t>键盘输入</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B. </a:t>
            </a:r>
            <a:r>
              <a:rPr lang="zh-CN" altLang="zh-CN" sz="2000" b="0" dirty="0">
                <a:latin typeface="Comic Sans MS" panose="030F0702030302020204" pitchFamily="66" charset="0"/>
                <a:ea typeface="微软雅黑" panose="020B0503020204020204" pitchFamily="34" charset="-122"/>
                <a:cs typeface="Times New Roman" panose="02020603050405020304" pitchFamily="18" charset="0"/>
              </a:rPr>
              <a:t>除数为</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0    C. </a:t>
            </a:r>
            <a:r>
              <a:rPr lang="zh-CN" altLang="zh-CN" sz="2000" b="0" dirty="0">
                <a:latin typeface="Comic Sans MS" panose="030F0702030302020204" pitchFamily="66" charset="0"/>
                <a:ea typeface="微软雅黑" panose="020B0503020204020204" pitchFamily="34" charset="-122"/>
                <a:cs typeface="Times New Roman" panose="02020603050405020304" pitchFamily="18" charset="0"/>
              </a:rPr>
              <a:t>浮点运算下溢</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D. </a:t>
            </a:r>
            <a:r>
              <a:rPr lang="zh-CN" altLang="zh-CN" sz="2000" b="0" dirty="0">
                <a:latin typeface="Comic Sans MS" panose="030F0702030302020204" pitchFamily="66" charset="0"/>
                <a:ea typeface="微软雅黑" panose="020B0503020204020204" pitchFamily="34" charset="-122"/>
                <a:cs typeface="Times New Roman" panose="02020603050405020304" pitchFamily="18" charset="0"/>
              </a:rPr>
              <a:t>访存缺页 </a:t>
            </a:r>
            <a:endParaRPr lang="zh-CN" altLang="en-US" sz="2000" b="0" dirty="0">
              <a:latin typeface="Comic Sans MS" panose="030F0702030302020204" pitchFamily="66" charset="0"/>
              <a:ea typeface="微软雅黑" panose="020B0503020204020204" pitchFamily="34" charset="-122"/>
            </a:endParaRPr>
          </a:p>
        </p:txBody>
      </p:sp>
      <p:sp>
        <p:nvSpPr>
          <p:cNvPr id="8" name="矩形 2"/>
          <p:cNvSpPr>
            <a:spLocks noChangeArrowheads="1"/>
          </p:cNvSpPr>
          <p:nvPr/>
        </p:nvSpPr>
        <p:spPr bwMode="auto">
          <a:xfrm>
            <a:off x="109092" y="1640855"/>
            <a:ext cx="8370887" cy="3249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spcBef>
                <a:spcPct val="0"/>
              </a:spcBef>
              <a:spcAft>
                <a:spcPts val="600"/>
              </a:spcAft>
              <a:buFontTx/>
              <a:buNone/>
            </a:pP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10.</a:t>
            </a:r>
            <a:r>
              <a:rPr lang="zh-CN" altLang="zh-CN" sz="2000" b="0" dirty="0">
                <a:latin typeface="Comic Sans MS" panose="030F0702030302020204" pitchFamily="66" charset="0"/>
                <a:ea typeface="微软雅黑" panose="020B0503020204020204" pitchFamily="34" charset="-122"/>
                <a:cs typeface="Times New Roman" panose="02020603050405020304" pitchFamily="18" charset="0"/>
              </a:rPr>
              <a:t>单级中断系统中，中断服务程序内的执行顺序是</a:t>
            </a:r>
            <a:b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br>
            <a:r>
              <a:rPr lang="zh-CN" altLang="zh-CN" sz="2000" b="0" dirty="0">
                <a:latin typeface="Comic Sans MS" panose="030F0702030302020204" pitchFamily="66" charset="0"/>
                <a:ea typeface="微软雅黑" panose="020B0503020204020204" pitchFamily="34" charset="-122"/>
              </a:rPr>
              <a:t>Ⅰ</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a:t>
            </a:r>
            <a:r>
              <a:rPr lang="zh-CN" altLang="zh-CN" sz="2000" b="0" dirty="0">
                <a:latin typeface="Comic Sans MS" panose="030F0702030302020204" pitchFamily="66" charset="0"/>
                <a:ea typeface="微软雅黑" panose="020B0503020204020204" pitchFamily="34" charset="-122"/>
                <a:cs typeface="Times New Roman" panose="02020603050405020304" pitchFamily="18" charset="0"/>
              </a:rPr>
              <a:t>保护现场</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a:t>
            </a:r>
            <a:r>
              <a:rPr lang="zh-CN" altLang="zh-CN" sz="2000" b="0" dirty="0">
                <a:latin typeface="Comic Sans MS" panose="030F0702030302020204" pitchFamily="66" charset="0"/>
                <a:ea typeface="微软雅黑" panose="020B0503020204020204" pitchFamily="34" charset="-122"/>
              </a:rPr>
              <a:t>Ⅱ</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a:t>
            </a:r>
            <a:r>
              <a:rPr lang="zh-CN" altLang="zh-CN" sz="2000" b="0" dirty="0">
                <a:latin typeface="Comic Sans MS" panose="030F0702030302020204" pitchFamily="66" charset="0"/>
                <a:ea typeface="微软雅黑" panose="020B0503020204020204" pitchFamily="34" charset="-122"/>
                <a:cs typeface="Times New Roman" panose="02020603050405020304" pitchFamily="18" charset="0"/>
              </a:rPr>
              <a:t>开中断</a:t>
            </a:r>
            <a:b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b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a:t>
            </a:r>
            <a:r>
              <a:rPr lang="zh-CN" altLang="zh-CN" sz="2000" b="0" dirty="0">
                <a:latin typeface="Comic Sans MS" panose="030F0702030302020204" pitchFamily="66" charset="0"/>
                <a:ea typeface="微软雅黑" panose="020B0503020204020204" pitchFamily="34" charset="-122"/>
              </a:rPr>
              <a:t>Ⅲ</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a:t>
            </a:r>
            <a:r>
              <a:rPr lang="zh-CN" altLang="zh-CN" sz="2000" b="0" dirty="0">
                <a:latin typeface="Comic Sans MS" panose="030F0702030302020204" pitchFamily="66" charset="0"/>
                <a:ea typeface="微软雅黑" panose="020B0503020204020204" pitchFamily="34" charset="-122"/>
                <a:cs typeface="Times New Roman" panose="02020603050405020304" pitchFamily="18" charset="0"/>
              </a:rPr>
              <a:t>关中断</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a:t>
            </a:r>
            <a:r>
              <a:rPr lang="zh-CN" altLang="zh-CN" sz="2000" b="0" dirty="0">
                <a:latin typeface="Comic Sans MS" panose="030F0702030302020204" pitchFamily="66" charset="0"/>
                <a:ea typeface="微软雅黑" panose="020B0503020204020204" pitchFamily="34" charset="-122"/>
              </a:rPr>
              <a:t>Ⅳ</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a:t>
            </a:r>
            <a:r>
              <a:rPr lang="zh-CN" altLang="zh-CN" sz="2000" b="0" dirty="0">
                <a:latin typeface="Comic Sans MS" panose="030F0702030302020204" pitchFamily="66" charset="0"/>
                <a:ea typeface="微软雅黑" panose="020B0503020204020204" pitchFamily="34" charset="-122"/>
                <a:cs typeface="Times New Roman" panose="02020603050405020304" pitchFamily="18" charset="0"/>
              </a:rPr>
              <a:t>保存断点</a:t>
            </a:r>
            <a:b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b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a:t>
            </a:r>
            <a:r>
              <a:rPr lang="zh-CN" altLang="zh-CN" sz="2000" b="0" dirty="0">
                <a:latin typeface="Comic Sans MS" panose="030F0702030302020204" pitchFamily="66" charset="0"/>
                <a:ea typeface="微软雅黑" panose="020B0503020204020204" pitchFamily="34" charset="-122"/>
              </a:rPr>
              <a:t>Ⅴ</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a:t>
            </a:r>
            <a:r>
              <a:rPr lang="zh-CN" altLang="zh-CN" sz="2000" b="0" dirty="0">
                <a:latin typeface="Comic Sans MS" panose="030F0702030302020204" pitchFamily="66" charset="0"/>
                <a:ea typeface="微软雅黑" panose="020B0503020204020204" pitchFamily="34" charset="-122"/>
                <a:cs typeface="Times New Roman" panose="02020603050405020304" pitchFamily="18" charset="0"/>
              </a:rPr>
              <a:t>中断事件处理</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a:t>
            </a:r>
            <a:r>
              <a:rPr lang="zh-CN" altLang="zh-CN" sz="2000" b="0" dirty="0">
                <a:latin typeface="Comic Sans MS" panose="030F0702030302020204" pitchFamily="66" charset="0"/>
                <a:ea typeface="微软雅黑" panose="020B0503020204020204" pitchFamily="34" charset="-122"/>
              </a:rPr>
              <a:t>Ⅵ</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a:t>
            </a:r>
            <a:r>
              <a:rPr lang="zh-CN" altLang="zh-CN" sz="2000" b="0" dirty="0">
                <a:latin typeface="Comic Sans MS" panose="030F0702030302020204" pitchFamily="66" charset="0"/>
                <a:ea typeface="微软雅黑" panose="020B0503020204020204" pitchFamily="34" charset="-122"/>
                <a:cs typeface="Times New Roman" panose="02020603050405020304" pitchFamily="18" charset="0"/>
              </a:rPr>
              <a:t>恢复现场</a:t>
            </a:r>
            <a:b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b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a:t>
            </a:r>
            <a:r>
              <a:rPr lang="zh-CN" altLang="zh-CN" sz="2000" b="0" dirty="0">
                <a:latin typeface="Comic Sans MS" panose="030F0702030302020204" pitchFamily="66" charset="0"/>
                <a:ea typeface="微软雅黑" panose="020B0503020204020204" pitchFamily="34" charset="-122"/>
              </a:rPr>
              <a:t>Ⅶ</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a:t>
            </a:r>
            <a:r>
              <a:rPr lang="zh-CN" altLang="zh-CN" sz="2000" b="0" dirty="0">
                <a:latin typeface="Comic Sans MS" panose="030F0702030302020204" pitchFamily="66" charset="0"/>
                <a:ea typeface="微软雅黑" panose="020B0503020204020204" pitchFamily="34" charset="-122"/>
                <a:cs typeface="Times New Roman" panose="02020603050405020304" pitchFamily="18" charset="0"/>
              </a:rPr>
              <a:t>中断返回</a:t>
            </a:r>
            <a:b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b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A. </a:t>
            </a:r>
            <a:r>
              <a:rPr lang="zh-CN" altLang="zh-CN" sz="2000" b="0" dirty="0">
                <a:latin typeface="Comic Sans MS" panose="030F0702030302020204" pitchFamily="66" charset="0"/>
                <a:ea typeface="微软雅黑" panose="020B0503020204020204" pitchFamily="34" charset="-122"/>
              </a:rPr>
              <a:t>Ⅰ</a:t>
            </a:r>
            <a:r>
              <a:rPr lang="en-US" altLang="zh-CN" sz="2000" b="0" dirty="0">
                <a:latin typeface="Comic Sans MS" panose="030F0702030302020204" pitchFamily="66" charset="0"/>
                <a:ea typeface="微软雅黑" panose="020B0503020204020204" pitchFamily="34" charset="-122"/>
              </a:rPr>
              <a:t>→</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a:t>
            </a:r>
            <a:r>
              <a:rPr lang="zh-CN" altLang="zh-CN" sz="2000" b="0" dirty="0">
                <a:latin typeface="Comic Sans MS" panose="030F0702030302020204" pitchFamily="66" charset="0"/>
                <a:ea typeface="微软雅黑" panose="020B0503020204020204" pitchFamily="34" charset="-122"/>
              </a:rPr>
              <a:t>Ⅴ</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 </a:t>
            </a:r>
            <a:r>
              <a:rPr lang="zh-CN" altLang="zh-CN" sz="2000" b="0" dirty="0">
                <a:latin typeface="Comic Sans MS" panose="030F0702030302020204" pitchFamily="66" charset="0"/>
                <a:ea typeface="微软雅黑" panose="020B0503020204020204" pitchFamily="34" charset="-122"/>
              </a:rPr>
              <a:t>Ⅵ</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 </a:t>
            </a:r>
            <a:r>
              <a:rPr lang="zh-CN" altLang="zh-CN" sz="2000" b="0" dirty="0">
                <a:latin typeface="Comic Sans MS" panose="030F0702030302020204" pitchFamily="66" charset="0"/>
                <a:ea typeface="微软雅黑" panose="020B0503020204020204" pitchFamily="34" charset="-122"/>
              </a:rPr>
              <a:t>Ⅱ</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 </a:t>
            </a:r>
            <a:r>
              <a:rPr lang="zh-CN" altLang="zh-CN" sz="2000" b="0" dirty="0">
                <a:latin typeface="Comic Sans MS" panose="030F0702030302020204" pitchFamily="66" charset="0"/>
                <a:ea typeface="微软雅黑" panose="020B0503020204020204" pitchFamily="34" charset="-122"/>
              </a:rPr>
              <a:t>Ⅶ</a:t>
            </a:r>
            <a:b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b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B. </a:t>
            </a:r>
            <a:r>
              <a:rPr lang="zh-CN" altLang="zh-CN" sz="2000" b="0" dirty="0">
                <a:latin typeface="Comic Sans MS" panose="030F0702030302020204" pitchFamily="66" charset="0"/>
                <a:ea typeface="微软雅黑" panose="020B0503020204020204" pitchFamily="34" charset="-122"/>
              </a:rPr>
              <a:t>Ⅲ</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 </a:t>
            </a:r>
            <a:r>
              <a:rPr lang="zh-CN" altLang="zh-CN" sz="2000" b="0" dirty="0">
                <a:latin typeface="Comic Sans MS" panose="030F0702030302020204" pitchFamily="66" charset="0"/>
                <a:ea typeface="微软雅黑" panose="020B0503020204020204" pitchFamily="34" charset="-122"/>
              </a:rPr>
              <a:t>Ⅰ</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 </a:t>
            </a:r>
            <a:r>
              <a:rPr lang="zh-CN" altLang="zh-CN" sz="2000" b="0" dirty="0">
                <a:latin typeface="Comic Sans MS" panose="030F0702030302020204" pitchFamily="66" charset="0"/>
                <a:ea typeface="微软雅黑" panose="020B0503020204020204" pitchFamily="34" charset="-122"/>
              </a:rPr>
              <a:t>Ⅴ</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 </a:t>
            </a:r>
            <a:r>
              <a:rPr lang="zh-CN" altLang="zh-CN" sz="2000" b="0" dirty="0">
                <a:latin typeface="Comic Sans MS" panose="030F0702030302020204" pitchFamily="66" charset="0"/>
                <a:ea typeface="微软雅黑" panose="020B0503020204020204" pitchFamily="34" charset="-122"/>
              </a:rPr>
              <a:t>Ⅶ</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a:t>
            </a:r>
            <a:b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b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C. </a:t>
            </a:r>
            <a:r>
              <a:rPr lang="zh-CN" altLang="zh-CN" sz="2000" b="0" dirty="0">
                <a:latin typeface="Comic Sans MS" panose="030F0702030302020204" pitchFamily="66" charset="0"/>
                <a:ea typeface="微软雅黑" panose="020B0503020204020204" pitchFamily="34" charset="-122"/>
              </a:rPr>
              <a:t>Ⅲ</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 </a:t>
            </a:r>
            <a:r>
              <a:rPr lang="zh-CN" altLang="zh-CN" sz="2000" b="0" dirty="0">
                <a:latin typeface="Comic Sans MS" panose="030F0702030302020204" pitchFamily="66" charset="0"/>
                <a:ea typeface="微软雅黑" panose="020B0503020204020204" pitchFamily="34" charset="-122"/>
              </a:rPr>
              <a:t>Ⅳ</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 </a:t>
            </a:r>
            <a:r>
              <a:rPr lang="zh-CN" altLang="zh-CN" sz="2000" b="0" dirty="0">
                <a:latin typeface="Comic Sans MS" panose="030F0702030302020204" pitchFamily="66" charset="0"/>
                <a:ea typeface="微软雅黑" panose="020B0503020204020204" pitchFamily="34" charset="-122"/>
              </a:rPr>
              <a:t>Ⅴ</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 </a:t>
            </a:r>
            <a:r>
              <a:rPr lang="zh-CN" altLang="zh-CN" sz="2000" b="0" dirty="0">
                <a:latin typeface="Comic Sans MS" panose="030F0702030302020204" pitchFamily="66" charset="0"/>
                <a:ea typeface="微软雅黑" panose="020B0503020204020204" pitchFamily="34" charset="-122"/>
              </a:rPr>
              <a:t>Ⅵ</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 </a:t>
            </a:r>
            <a:r>
              <a:rPr lang="zh-CN" altLang="zh-CN" sz="2000" b="0" dirty="0">
                <a:latin typeface="Comic Sans MS" panose="030F0702030302020204" pitchFamily="66" charset="0"/>
                <a:ea typeface="微软雅黑" panose="020B0503020204020204" pitchFamily="34" charset="-122"/>
              </a:rPr>
              <a:t>Ⅶ</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a:t>
            </a:r>
            <a:b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b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D. </a:t>
            </a:r>
            <a:r>
              <a:rPr lang="zh-CN" altLang="zh-CN" sz="2000" b="0" dirty="0">
                <a:latin typeface="Comic Sans MS" panose="030F0702030302020204" pitchFamily="66" charset="0"/>
                <a:ea typeface="微软雅黑" panose="020B0503020204020204" pitchFamily="34" charset="-122"/>
              </a:rPr>
              <a:t>Ⅳ</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 </a:t>
            </a:r>
            <a:r>
              <a:rPr lang="zh-CN" altLang="zh-CN" sz="2000" b="0" dirty="0">
                <a:latin typeface="Comic Sans MS" panose="030F0702030302020204" pitchFamily="66" charset="0"/>
                <a:ea typeface="微软雅黑" panose="020B0503020204020204" pitchFamily="34" charset="-122"/>
              </a:rPr>
              <a:t>Ⅰ</a:t>
            </a:r>
            <a:r>
              <a:rPr lang="en-US" altLang="zh-CN" sz="2000" b="0" dirty="0">
                <a:latin typeface="Comic Sans MS" panose="030F0702030302020204" pitchFamily="66" charset="0"/>
                <a:ea typeface="微软雅黑" panose="020B0503020204020204" pitchFamily="34" charset="-122"/>
              </a:rPr>
              <a:t>→</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a:t>
            </a:r>
            <a:r>
              <a:rPr lang="zh-CN" altLang="zh-CN" sz="2000" b="0" dirty="0">
                <a:latin typeface="Comic Sans MS" panose="030F0702030302020204" pitchFamily="66" charset="0"/>
                <a:ea typeface="微软雅黑" panose="020B0503020204020204" pitchFamily="34" charset="-122"/>
              </a:rPr>
              <a:t>Ⅴ</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 </a:t>
            </a:r>
            <a:r>
              <a:rPr lang="zh-CN" altLang="zh-CN" sz="2000" b="0" dirty="0">
                <a:latin typeface="Comic Sans MS" panose="030F0702030302020204" pitchFamily="66" charset="0"/>
                <a:ea typeface="微软雅黑" panose="020B0503020204020204" pitchFamily="34" charset="-122"/>
              </a:rPr>
              <a:t>Ⅵ</a:t>
            </a:r>
            <a:r>
              <a:rPr lang="en-US" altLang="zh-CN" sz="2000" b="0" dirty="0">
                <a:latin typeface="Comic Sans MS" panose="030F0702030302020204" pitchFamily="66" charset="0"/>
                <a:ea typeface="微软雅黑" panose="020B0503020204020204" pitchFamily="34" charset="-122"/>
                <a:cs typeface="Times New Roman" panose="02020603050405020304" pitchFamily="18" charset="0"/>
              </a:rPr>
              <a:t> → </a:t>
            </a:r>
            <a:r>
              <a:rPr lang="zh-CN" altLang="zh-CN" sz="2000" b="0" dirty="0">
                <a:latin typeface="Comic Sans MS" panose="030F0702030302020204" pitchFamily="66" charset="0"/>
                <a:ea typeface="微软雅黑" panose="020B0503020204020204" pitchFamily="34" charset="-122"/>
              </a:rPr>
              <a:t>Ⅶ</a:t>
            </a:r>
            <a:endParaRPr lang="zh-CN" altLang="zh-CN" sz="2000" b="0" dirty="0">
              <a:latin typeface="Comic Sans MS" panose="030F0702030302020204" pitchFamily="66" charset="0"/>
              <a:ea typeface="微软雅黑" panose="020B0503020204020204" pitchFamily="34" charset="-122"/>
              <a:cs typeface="Times New Roman" panose="02020603050405020304" pitchFamily="18" charset="0"/>
            </a:endParaRPr>
          </a:p>
        </p:txBody>
      </p:sp>
      <p:pic>
        <p:nvPicPr>
          <p:cNvPr id="9"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33" y="4993505"/>
            <a:ext cx="86868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301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习题讲解</a:t>
            </a:r>
          </a:p>
        </p:txBody>
      </p:sp>
      <p:pic>
        <p:nvPicPr>
          <p:cNvPr id="9" name="内容占位符 8">
            <a:extLst>
              <a:ext uri="{FF2B5EF4-FFF2-40B4-BE49-F238E27FC236}">
                <a16:creationId xmlns:a16="http://schemas.microsoft.com/office/drawing/2014/main" id="{11F77E2C-612B-4CCD-A031-871AB0EE2E8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185" y="819344"/>
            <a:ext cx="8856663" cy="2015847"/>
          </a:xfrm>
        </p:spPr>
      </p:pic>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pic>
        <p:nvPicPr>
          <p:cNvPr id="7" name="内容占位符 6"/>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179512" y="3356992"/>
            <a:ext cx="6548960" cy="2051769"/>
          </a:xfrm>
          <a:prstGeom prst="rect">
            <a:avLst/>
          </a:prstGeom>
          <a:noFill/>
          <a:ln w="9525">
            <a:noFill/>
            <a:miter lim="800000"/>
            <a:headEnd/>
            <a:tailEnd/>
          </a:ln>
        </p:spPr>
      </p:pic>
    </p:spTree>
    <p:extLst>
      <p:ext uri="{BB962C8B-B14F-4D97-AF65-F5344CB8AC3E}">
        <p14:creationId xmlns:p14="http://schemas.microsoft.com/office/powerpoint/2010/main" val="223907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重点知识点   </a:t>
            </a:r>
          </a:p>
        </p:txBody>
      </p:sp>
      <p:sp>
        <p:nvSpPr>
          <p:cNvPr id="4099" name="内容占位符 2"/>
          <p:cNvSpPr>
            <a:spLocks noGrp="1"/>
          </p:cNvSpPr>
          <p:nvPr>
            <p:ph idx="1"/>
          </p:nvPr>
        </p:nvSpPr>
        <p:spPr/>
        <p:txBody>
          <a:bodyPr/>
          <a:lstStyle/>
          <a:p>
            <a:pPr marL="0" indent="0">
              <a:buNone/>
            </a:pPr>
            <a:r>
              <a:rPr lang="en-US" altLang="zh-CN" dirty="0"/>
              <a:t>1. </a:t>
            </a:r>
            <a:r>
              <a:rPr lang="zh-CN" altLang="en-US" dirty="0"/>
              <a:t>理解外设的特点</a:t>
            </a:r>
            <a:endParaRPr lang="en-US" altLang="zh-CN" dirty="0"/>
          </a:p>
          <a:p>
            <a:pPr marL="0" indent="0">
              <a:buNone/>
            </a:pPr>
            <a:r>
              <a:rPr lang="en-US" altLang="zh-CN" dirty="0"/>
              <a:t>2. </a:t>
            </a:r>
            <a:r>
              <a:rPr lang="zh-CN" altLang="en-US" dirty="0"/>
              <a:t>硬盘存储器</a:t>
            </a:r>
            <a:endParaRPr lang="en-US" altLang="zh-CN" dirty="0"/>
          </a:p>
          <a:p>
            <a:pPr lvl="1"/>
            <a:r>
              <a:rPr lang="zh-CN" altLang="en-US" dirty="0">
                <a:solidFill>
                  <a:srgbClr val="FF0000"/>
                </a:solidFill>
                <a:latin typeface="Comic Sans MS" panose="030F0702030302020204" pitchFamily="66" charset="0"/>
              </a:rPr>
              <a:t>硬盘存储器的结构：磁记录介质、硬盘驱动器、硬盘控制器</a:t>
            </a:r>
            <a:endParaRPr lang="en-US" altLang="zh-CN" dirty="0">
              <a:solidFill>
                <a:srgbClr val="FF0000"/>
              </a:solidFill>
              <a:latin typeface="Comic Sans MS" panose="030F0702030302020204" pitchFamily="66" charset="0"/>
            </a:endParaRPr>
          </a:p>
          <a:p>
            <a:pPr lvl="1"/>
            <a:r>
              <a:rPr lang="zh-CN" altLang="en-US" dirty="0">
                <a:solidFill>
                  <a:srgbClr val="FF0000"/>
                </a:solidFill>
                <a:latin typeface="Comic Sans MS" panose="030F0702030302020204" pitchFamily="66" charset="0"/>
              </a:rPr>
              <a:t>硬盘数据读写过程：寻道、旋转等待、读写操作</a:t>
            </a:r>
            <a:endParaRPr lang="en-US" altLang="zh-CN" dirty="0">
              <a:solidFill>
                <a:srgbClr val="FF0000"/>
              </a:solidFill>
              <a:latin typeface="Comic Sans MS" panose="030F0702030302020204" pitchFamily="66" charset="0"/>
            </a:endParaRPr>
          </a:p>
          <a:p>
            <a:pPr lvl="1"/>
            <a:r>
              <a:rPr lang="zh-CN" altLang="en-US" dirty="0">
                <a:solidFill>
                  <a:srgbClr val="FF0000"/>
                </a:solidFill>
                <a:latin typeface="Comic Sans MS" panose="030F0702030302020204" pitchFamily="66" charset="0"/>
              </a:rPr>
              <a:t>硬盘读写响应时间、硬盘平均存取时间</a:t>
            </a:r>
            <a:endParaRPr lang="en-US" altLang="zh-CN" dirty="0">
              <a:solidFill>
                <a:srgbClr val="FF0000"/>
              </a:solidFill>
              <a:latin typeface="Comic Sans MS" panose="030F0702030302020204" pitchFamily="66" charset="0"/>
            </a:endParaRPr>
          </a:p>
          <a:p>
            <a:pPr marL="0" indent="0">
              <a:buNone/>
            </a:pPr>
            <a:r>
              <a:rPr lang="en-US" altLang="zh-CN" dirty="0"/>
              <a:t>3. </a:t>
            </a:r>
            <a:r>
              <a:rPr lang="zh-CN" altLang="en-US" dirty="0"/>
              <a:t>系统总线</a:t>
            </a:r>
            <a:endParaRPr lang="en-US" altLang="zh-CN" dirty="0"/>
          </a:p>
          <a:p>
            <a:pPr lvl="1"/>
            <a:r>
              <a:rPr lang="zh-CN" altLang="en-US" dirty="0">
                <a:latin typeface="Comic Sans MS" panose="030F0702030302020204" pitchFamily="66" charset="0"/>
              </a:rPr>
              <a:t>系统总线的概念</a:t>
            </a:r>
            <a:endParaRPr lang="en-US" altLang="zh-CN" dirty="0">
              <a:latin typeface="Comic Sans MS" panose="030F0702030302020204" pitchFamily="66" charset="0"/>
            </a:endParaRPr>
          </a:p>
          <a:p>
            <a:pPr lvl="1"/>
            <a:r>
              <a:rPr lang="zh-CN" altLang="en-US" dirty="0">
                <a:latin typeface="Comic Sans MS" panose="030F0702030302020204" pitchFamily="66" charset="0"/>
              </a:rPr>
              <a:t>系统总线的性能指标</a:t>
            </a:r>
            <a:endParaRPr lang="en-US" altLang="zh-CN" dirty="0">
              <a:latin typeface="Comic Sans MS" panose="030F0702030302020204" pitchFamily="66" charset="0"/>
            </a:endParaRPr>
          </a:p>
          <a:p>
            <a:pPr lvl="1"/>
            <a:r>
              <a:rPr lang="en-US" altLang="zh-CN" dirty="0">
                <a:latin typeface="Comic Sans MS" panose="030F0702030302020204" pitchFamily="66" charset="0"/>
              </a:rPr>
              <a:t>FSB</a:t>
            </a:r>
            <a:r>
              <a:rPr lang="zh-CN" altLang="en-US" dirty="0">
                <a:latin typeface="Comic Sans MS" panose="030F0702030302020204" pitchFamily="66" charset="0"/>
              </a:rPr>
              <a:t>、</a:t>
            </a:r>
            <a:r>
              <a:rPr lang="en-US" altLang="zh-CN" dirty="0">
                <a:latin typeface="Comic Sans MS" panose="030F0702030302020204" pitchFamily="66" charset="0"/>
              </a:rPr>
              <a:t>QPI</a:t>
            </a:r>
            <a:r>
              <a:rPr lang="zh-CN" altLang="en-US" dirty="0">
                <a:latin typeface="Comic Sans MS" panose="030F0702030302020204" pitchFamily="66" charset="0"/>
              </a:rPr>
              <a:t>、存储器总线、</a:t>
            </a:r>
            <a:r>
              <a:rPr lang="en-US" altLang="zh-CN" dirty="0">
                <a:latin typeface="Comic Sans MS" panose="030F0702030302020204" pitchFamily="66" charset="0"/>
              </a:rPr>
              <a:t>PCI-Express</a:t>
            </a:r>
          </a:p>
          <a:p>
            <a:pPr marL="0" indent="0">
              <a:buNone/>
            </a:pPr>
            <a:r>
              <a:rPr lang="en-US" altLang="zh-CN" dirty="0"/>
              <a:t>4. I/O</a:t>
            </a:r>
            <a:r>
              <a:rPr lang="zh-CN" altLang="en-US" dirty="0"/>
              <a:t>接口</a:t>
            </a:r>
            <a:endParaRPr lang="en-US" altLang="zh-CN" dirty="0"/>
          </a:p>
          <a:p>
            <a:pPr lvl="1"/>
            <a:r>
              <a:rPr lang="en-US" altLang="zh-CN" dirty="0">
                <a:latin typeface="Comic Sans MS" panose="030F0702030302020204" pitchFamily="66" charset="0"/>
              </a:rPr>
              <a:t>I/O</a:t>
            </a:r>
            <a:r>
              <a:rPr lang="zh-CN" altLang="en-US" dirty="0">
                <a:latin typeface="Comic Sans MS" panose="030F0702030302020204" pitchFamily="66" charset="0"/>
              </a:rPr>
              <a:t>接口、</a:t>
            </a:r>
            <a:r>
              <a:rPr lang="en-US" altLang="zh-CN" dirty="0">
                <a:latin typeface="Comic Sans MS" panose="030F0702030302020204" pitchFamily="66" charset="0"/>
              </a:rPr>
              <a:t>I/O</a:t>
            </a:r>
            <a:r>
              <a:rPr lang="zh-CN" altLang="en-US" dirty="0">
                <a:latin typeface="Comic Sans MS" panose="030F0702030302020204" pitchFamily="66" charset="0"/>
              </a:rPr>
              <a:t>端口的概念</a:t>
            </a:r>
            <a:endParaRPr lang="en-US" altLang="zh-CN" dirty="0">
              <a:latin typeface="Comic Sans MS" panose="030F0702030302020204" pitchFamily="66" charset="0"/>
            </a:endParaRPr>
          </a:p>
          <a:p>
            <a:pPr lvl="1"/>
            <a:r>
              <a:rPr lang="en-US" altLang="zh-CN" dirty="0">
                <a:latin typeface="Comic Sans MS" panose="030F0702030302020204" pitchFamily="66" charset="0"/>
              </a:rPr>
              <a:t>I/O</a:t>
            </a:r>
            <a:r>
              <a:rPr lang="zh-CN" altLang="en-US" dirty="0">
                <a:latin typeface="Comic Sans MS" panose="030F0702030302020204" pitchFamily="66" charset="0"/>
              </a:rPr>
              <a:t>接口的功能</a:t>
            </a:r>
            <a:endParaRPr lang="en-US" altLang="zh-CN" dirty="0">
              <a:latin typeface="Comic Sans MS" panose="030F0702030302020204" pitchFamily="66" charset="0"/>
            </a:endParaRPr>
          </a:p>
          <a:p>
            <a:pPr lvl="1"/>
            <a:r>
              <a:rPr lang="en-US" altLang="zh-CN" dirty="0">
                <a:latin typeface="Comic Sans MS" panose="030F0702030302020204" pitchFamily="66" charset="0"/>
              </a:rPr>
              <a:t>I/O</a:t>
            </a:r>
            <a:r>
              <a:rPr lang="zh-CN" altLang="en-US" dirty="0">
                <a:latin typeface="Comic Sans MS" panose="030F0702030302020204" pitchFamily="66" charset="0"/>
              </a:rPr>
              <a:t>端口的编址</a:t>
            </a:r>
            <a:endParaRPr lang="en-US" altLang="zh-CN" dirty="0">
              <a:latin typeface="Comic Sans MS" panose="030F0702030302020204" pitchFamily="66" charset="0"/>
            </a:endParaRPr>
          </a:p>
        </p:txBody>
      </p:sp>
      <p:sp>
        <p:nvSpPr>
          <p:cNvPr id="5" name="页脚占位符 4"/>
          <p:cNvSpPr>
            <a:spLocks noGrp="1"/>
          </p:cNvSpPr>
          <p:nvPr>
            <p:ph type="ftr" sz="quarter" idx="11"/>
          </p:nvPr>
        </p:nvSpPr>
        <p:spPr/>
        <p:txBody>
          <a:bodyPr/>
          <a:lstStyle/>
          <a:p>
            <a:r>
              <a:rPr lang="zh-CN" altLang="en-US" dirty="0"/>
              <a:t>计算机与通信工程学院</a:t>
            </a:r>
            <a:r>
              <a:rPr lang="en-US" altLang="zh-CN" dirty="0"/>
              <a:t>—</a:t>
            </a:r>
            <a:r>
              <a:rPr lang="zh-CN" altLang="en-US" dirty="0"/>
              <a:t>计算机组成原理</a:t>
            </a:r>
          </a:p>
        </p:txBody>
      </p:sp>
      <p:sp>
        <p:nvSpPr>
          <p:cNvPr id="6" name="灯片编号占位符 5"/>
          <p:cNvSpPr>
            <a:spLocks noGrp="1"/>
          </p:cNvSpPr>
          <p:nvPr>
            <p:ph type="sldNum" sz="quarter" idx="12"/>
          </p:nvPr>
        </p:nvSpPr>
        <p:spPr/>
        <p:txBody>
          <a:bodyPr/>
          <a:lstStyle/>
          <a:p>
            <a:fld id="{9096A2B2-0481-42F5-B7CC-47EEF504A14A}" type="slidenum">
              <a:rPr lang="zh-CN" altLang="en-US" smtClean="0"/>
              <a:pPr/>
              <a:t>8</a:t>
            </a:fld>
            <a:endParaRPr lang="zh-CN" altLang="en-US"/>
          </a:p>
        </p:txBody>
      </p:sp>
      <p:sp>
        <p:nvSpPr>
          <p:cNvPr id="4" name="日期占位符 3"/>
          <p:cNvSpPr>
            <a:spLocks noGrp="1"/>
          </p:cNvSpPr>
          <p:nvPr>
            <p:ph type="dt" sz="quarter" idx="10"/>
          </p:nvPr>
        </p:nvSpPr>
        <p:spPr/>
        <p:txBody>
          <a:bodyPr/>
          <a:lstStyle/>
          <a:p>
            <a:fld id="{E1DE5919-6F87-499E-ABEF-6636EFFDBF2E}" type="datetime1">
              <a:rPr lang="zh-CN" altLang="en-US" smtClean="0"/>
              <a:t>2020/12/15</a:t>
            </a:fld>
            <a:endParaRPr lang="zh-CN" altLang="en-US" dirty="0"/>
          </a:p>
        </p:txBody>
      </p:sp>
    </p:spTree>
    <p:extLst>
      <p:ext uri="{BB962C8B-B14F-4D97-AF65-F5344CB8AC3E}">
        <p14:creationId xmlns:p14="http://schemas.microsoft.com/office/powerpoint/2010/main" val="377621317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 I/O</a:t>
            </a:r>
            <a:r>
              <a:rPr lang="zh-CN" altLang="en-US" dirty="0"/>
              <a:t>数据传送控制方式</a:t>
            </a:r>
          </a:p>
        </p:txBody>
      </p:sp>
      <p:sp>
        <p:nvSpPr>
          <p:cNvPr id="3" name="内容占位符 2"/>
          <p:cNvSpPr>
            <a:spLocks noGrp="1"/>
          </p:cNvSpPr>
          <p:nvPr>
            <p:ph idx="1"/>
          </p:nvPr>
        </p:nvSpPr>
        <p:spPr/>
        <p:txBody>
          <a:bodyPr/>
          <a:lstStyle/>
          <a:p>
            <a:pPr marL="0" indent="0">
              <a:buNone/>
            </a:pPr>
            <a:r>
              <a:rPr lang="en-US" altLang="zh-CN" dirty="0"/>
              <a:t>8.6.3 DMA</a:t>
            </a:r>
            <a:r>
              <a:rPr lang="zh-CN" altLang="en-US" dirty="0"/>
              <a:t>方式</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80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2483768" y="743531"/>
            <a:ext cx="2945331"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1. </a:t>
            </a:r>
            <a:r>
              <a:rPr lang="zh-CN" altLang="en-US" sz="2200" b="1" dirty="0">
                <a:solidFill>
                  <a:srgbClr val="063DE8"/>
                </a:solidFill>
                <a:latin typeface="微软雅黑" panose="020B0503020204020204" pitchFamily="34" charset="-122"/>
                <a:ea typeface="微软雅黑" panose="020B0503020204020204" pitchFamily="34" charset="-122"/>
              </a:rPr>
              <a:t>概述</a:t>
            </a:r>
          </a:p>
        </p:txBody>
      </p:sp>
      <p:sp>
        <p:nvSpPr>
          <p:cNvPr id="8" name="矩形 7"/>
          <p:cNvSpPr/>
          <p:nvPr/>
        </p:nvSpPr>
        <p:spPr>
          <a:xfrm>
            <a:off x="110773" y="1192108"/>
            <a:ext cx="8827075" cy="4676473"/>
          </a:xfrm>
          <a:prstGeom prst="rect">
            <a:avLst/>
          </a:prstGeom>
        </p:spPr>
        <p:txBody>
          <a:bodyPr wrap="square">
            <a:spAutoFit/>
          </a:bodyPr>
          <a:lstStyle/>
          <a:p>
            <a:pPr marL="342900" indent="-342900" algn="just">
              <a:lnSpc>
                <a:spcPct val="125000"/>
              </a:lnSpc>
              <a:buFont typeface="Wingdings" panose="05000000000000000000" pitchFamily="2" charset="2"/>
              <a:buChar char="p"/>
            </a:pPr>
            <a:r>
              <a:rPr lang="en-US" altLang="zh-CN" sz="2000" b="1" dirty="0">
                <a:latin typeface="Comic Sans MS" panose="030F0702030302020204" pitchFamily="66" charset="0"/>
                <a:ea typeface="微软雅黑" panose="020B0503020204020204" pitchFamily="34" charset="-122"/>
              </a:rPr>
              <a:t>DMA</a:t>
            </a:r>
            <a:r>
              <a:rPr lang="zh-CN" altLang="en-US" sz="2000" b="1" dirty="0">
                <a:latin typeface="Comic Sans MS" panose="030F0702030302020204" pitchFamily="66" charset="0"/>
                <a:ea typeface="微软雅黑" panose="020B0503020204020204" pitchFamily="34" charset="-122"/>
              </a:rPr>
              <a:t>的全称</a:t>
            </a:r>
          </a:p>
          <a:p>
            <a:pPr marL="800100" lvl="1" indent="-342900" algn="just">
              <a:lnSpc>
                <a:spcPct val="125000"/>
              </a:lnSpc>
              <a:buFont typeface="Wingdings" panose="05000000000000000000" pitchFamily="2" charset="2"/>
              <a:buChar char="n"/>
            </a:pPr>
            <a:r>
              <a:rPr lang="zh-CN" altLang="en-US" sz="2000" dirty="0">
                <a:latin typeface="Comic Sans MS" panose="030F0702030302020204" pitchFamily="66" charset="0"/>
                <a:ea typeface="微软雅黑" panose="020B0503020204020204" pitchFamily="34" charset="-122"/>
              </a:rPr>
              <a:t>直接存储器存取（</a:t>
            </a:r>
            <a:r>
              <a:rPr lang="en-US" altLang="zh-CN" sz="2000" dirty="0">
                <a:latin typeface="Comic Sans MS" panose="030F0702030302020204" pitchFamily="66" charset="0"/>
                <a:ea typeface="微软雅黑" panose="020B0503020204020204" pitchFamily="34" charset="-122"/>
              </a:rPr>
              <a:t>Direct Memory Access</a:t>
            </a:r>
            <a:r>
              <a:rPr lang="zh-CN" altLang="en-US" sz="2000" dirty="0">
                <a:latin typeface="Comic Sans MS" panose="030F0702030302020204" pitchFamily="66" charset="0"/>
                <a:ea typeface="微软雅黑" panose="020B0503020204020204" pitchFamily="34" charset="-122"/>
              </a:rPr>
              <a:t>）</a:t>
            </a:r>
          </a:p>
          <a:p>
            <a:pPr marL="342900" indent="-342900" algn="just">
              <a:lnSpc>
                <a:spcPct val="125000"/>
              </a:lnSpc>
              <a:buFont typeface="Wingdings" panose="05000000000000000000" pitchFamily="2" charset="2"/>
              <a:buChar char="p"/>
            </a:pPr>
            <a:r>
              <a:rPr lang="zh-CN" altLang="en-US" sz="2000" b="1" dirty="0">
                <a:latin typeface="Comic Sans MS" panose="030F0702030302020204" pitchFamily="66" charset="0"/>
                <a:ea typeface="微软雅黑" panose="020B0503020204020204" pitchFamily="34" charset="-122"/>
              </a:rPr>
              <a:t>为什么要引入</a:t>
            </a:r>
            <a:r>
              <a:rPr lang="en-US" altLang="zh-CN" sz="2000" b="1" dirty="0">
                <a:latin typeface="Comic Sans MS" panose="030F0702030302020204" pitchFamily="66" charset="0"/>
                <a:ea typeface="微软雅黑" panose="020B0503020204020204" pitchFamily="34" charset="-122"/>
              </a:rPr>
              <a:t>DMA</a:t>
            </a:r>
            <a:r>
              <a:rPr lang="zh-CN" altLang="en-US" sz="2000" b="1" dirty="0">
                <a:latin typeface="Comic Sans MS" panose="030F0702030302020204" pitchFamily="66" charset="0"/>
                <a:ea typeface="微软雅黑" panose="020B0503020204020204" pitchFamily="34" charset="-122"/>
              </a:rPr>
              <a:t>方式？</a:t>
            </a:r>
          </a:p>
          <a:p>
            <a:pPr marL="800100" lvl="1" indent="-342900" algn="just">
              <a:lnSpc>
                <a:spcPct val="125000"/>
              </a:lnSpc>
              <a:buFont typeface="Wingdings" panose="05000000000000000000" pitchFamily="2" charset="2"/>
              <a:buChar char="n"/>
            </a:pPr>
            <a:r>
              <a:rPr lang="zh-CN" altLang="en-US" sz="2000" dirty="0">
                <a:solidFill>
                  <a:srgbClr val="3333CC"/>
                </a:solidFill>
                <a:latin typeface="Comic Sans MS" panose="030F0702030302020204" pitchFamily="66" charset="0"/>
                <a:ea typeface="微软雅黑" panose="020B0503020204020204" pitchFamily="34" charset="-122"/>
              </a:rPr>
              <a:t>程序直接控制方式受“踏步”现象的限制，效率低下，不适合高速设备和主机间的数据传送。</a:t>
            </a:r>
          </a:p>
          <a:p>
            <a:pPr marL="800100" lvl="1" indent="-342900" algn="just">
              <a:lnSpc>
                <a:spcPct val="125000"/>
              </a:lnSpc>
              <a:buFont typeface="Wingdings" panose="05000000000000000000" pitchFamily="2" charset="2"/>
              <a:buChar char="n"/>
            </a:pPr>
            <a:r>
              <a:rPr lang="zh-CN" altLang="en-US" sz="2000" dirty="0">
                <a:solidFill>
                  <a:srgbClr val="3333CC"/>
                </a:solidFill>
                <a:latin typeface="Comic Sans MS" panose="030F0702030302020204" pitchFamily="66" charset="0"/>
                <a:ea typeface="微软雅黑" panose="020B0503020204020204" pitchFamily="34" charset="-122"/>
              </a:rPr>
              <a:t>中断控制方式虽比程序直接控制方式有效，</a:t>
            </a:r>
            <a:r>
              <a:rPr lang="en-US" altLang="zh-CN" sz="2000" dirty="0">
                <a:solidFill>
                  <a:srgbClr val="3333CC"/>
                </a:solidFill>
                <a:latin typeface="Comic Sans MS" panose="030F0702030302020204" pitchFamily="66" charset="0"/>
                <a:ea typeface="微软雅黑" panose="020B0503020204020204" pitchFamily="34" charset="-122"/>
              </a:rPr>
              <a:t>CPU</a:t>
            </a:r>
            <a:r>
              <a:rPr lang="zh-CN" altLang="en-US" sz="2000" dirty="0">
                <a:solidFill>
                  <a:srgbClr val="3333CC"/>
                </a:solidFill>
                <a:latin typeface="Comic Sans MS" panose="030F0702030302020204" pitchFamily="66" charset="0"/>
                <a:ea typeface="微软雅黑" panose="020B0503020204020204" pitchFamily="34" charset="-122"/>
              </a:rPr>
              <a:t>和外设有一定的并行度，但由于下列原因也不适合高速设备和主机间的数据传送。</a:t>
            </a:r>
          </a:p>
          <a:p>
            <a:pPr marL="1257300" lvl="2" indent="-342900" algn="just">
              <a:lnSpc>
                <a:spcPct val="125000"/>
              </a:lnSpc>
              <a:buFont typeface="Wingdings" panose="05000000000000000000" pitchFamily="2" charset="2"/>
              <a:buChar char="p"/>
            </a:pPr>
            <a:r>
              <a:rPr lang="zh-CN" altLang="en-US" sz="2000" dirty="0">
                <a:solidFill>
                  <a:srgbClr val="FF0000"/>
                </a:solidFill>
                <a:latin typeface="Comic Sans MS" panose="030F0702030302020204" pitchFamily="66" charset="0"/>
                <a:ea typeface="微软雅黑" panose="020B0503020204020204" pitchFamily="34" charset="-122"/>
              </a:rPr>
              <a:t>对</a:t>
            </a:r>
            <a:r>
              <a:rPr lang="en-US" altLang="zh-CN" sz="2000" dirty="0">
                <a:solidFill>
                  <a:srgbClr val="FF0000"/>
                </a:solidFill>
                <a:latin typeface="Comic Sans MS" panose="030F0702030302020204" pitchFamily="66" charset="0"/>
                <a:ea typeface="微软雅黑" panose="020B0503020204020204" pitchFamily="34" charset="-122"/>
              </a:rPr>
              <a:t>I/O</a:t>
            </a:r>
            <a:r>
              <a:rPr lang="zh-CN" altLang="en-US" sz="2000" dirty="0">
                <a:solidFill>
                  <a:srgbClr val="FF0000"/>
                </a:solidFill>
                <a:latin typeface="Comic Sans MS" panose="030F0702030302020204" pitchFamily="66" charset="0"/>
                <a:ea typeface="微软雅黑" panose="020B0503020204020204" pitchFamily="34" charset="-122"/>
              </a:rPr>
              <a:t>请求响应慢。</a:t>
            </a:r>
            <a:r>
              <a:rPr lang="zh-CN" altLang="en-US" sz="2000" dirty="0">
                <a:latin typeface="Comic Sans MS" panose="030F0702030302020204" pitchFamily="66" charset="0"/>
                <a:ea typeface="微软雅黑" panose="020B0503020204020204" pitchFamily="34" charset="-122"/>
              </a:rPr>
              <a:t>每传送一个数据都要等待外设的中断请求，并增加许多中断响应和中断处理前、后的附加开销（保护断点、现场等），不能及时响应</a:t>
            </a:r>
            <a:r>
              <a:rPr lang="en-US" altLang="zh-CN" sz="2000" dirty="0">
                <a:latin typeface="Comic Sans MS" panose="030F0702030302020204" pitchFamily="66" charset="0"/>
                <a:ea typeface="微软雅黑" panose="020B0503020204020204" pitchFamily="34" charset="-122"/>
              </a:rPr>
              <a:t>I/O</a:t>
            </a:r>
            <a:r>
              <a:rPr lang="zh-CN" altLang="en-US" sz="2000" dirty="0">
                <a:latin typeface="Comic Sans MS" panose="030F0702030302020204" pitchFamily="66" charset="0"/>
                <a:ea typeface="微软雅黑" panose="020B0503020204020204" pitchFamily="34" charset="-122"/>
              </a:rPr>
              <a:t>请求。</a:t>
            </a:r>
          </a:p>
          <a:p>
            <a:pPr marL="1257300" lvl="2" indent="-342900" algn="just">
              <a:lnSpc>
                <a:spcPct val="125000"/>
              </a:lnSpc>
              <a:buFont typeface="Wingdings" panose="05000000000000000000" pitchFamily="2" charset="2"/>
              <a:buChar char="p"/>
            </a:pPr>
            <a:r>
              <a:rPr lang="zh-CN" altLang="en-US" sz="2000" dirty="0">
                <a:solidFill>
                  <a:srgbClr val="FF0000"/>
                </a:solidFill>
                <a:latin typeface="Comic Sans MS" panose="030F0702030302020204" pitchFamily="66" charset="0"/>
                <a:ea typeface="微软雅黑" panose="020B0503020204020204" pitchFamily="34" charset="-122"/>
              </a:rPr>
              <a:t>数据传送速度慢。</a:t>
            </a:r>
            <a:r>
              <a:rPr lang="zh-CN" altLang="en-US" sz="2000" dirty="0">
                <a:latin typeface="Comic Sans MS" panose="030F0702030302020204" pitchFamily="66" charset="0"/>
                <a:ea typeface="微软雅黑" panose="020B0503020204020204" pitchFamily="34" charset="-122"/>
              </a:rPr>
              <a:t>数据传送由软件完成（由</a:t>
            </a:r>
            <a:r>
              <a:rPr lang="en-US" altLang="zh-CN" sz="2000" dirty="0">
                <a:latin typeface="Comic Sans MS" panose="030F0702030302020204" pitchFamily="66" charset="0"/>
                <a:ea typeface="微软雅黑" panose="020B0503020204020204" pitchFamily="34" charset="-122"/>
              </a:rPr>
              <a:t>CPU</a:t>
            </a:r>
            <a:r>
              <a:rPr lang="zh-CN" altLang="en-US" sz="2000" dirty="0">
                <a:latin typeface="Comic Sans MS" panose="030F0702030302020204" pitchFamily="66" charset="0"/>
                <a:ea typeface="微软雅黑" panose="020B0503020204020204" pitchFamily="34" charset="-122"/>
              </a:rPr>
              <a:t>执行相应的中断服务程序来完成</a:t>
            </a:r>
            <a:r>
              <a:rPr lang="en-US" altLang="zh-CN" sz="2000" dirty="0">
                <a:latin typeface="Comic Sans MS" panose="030F0702030302020204" pitchFamily="66" charset="0"/>
                <a:ea typeface="微软雅黑" panose="020B0503020204020204" pitchFamily="34" charset="-122"/>
              </a:rPr>
              <a:t>)</a:t>
            </a:r>
            <a:r>
              <a:rPr lang="zh-CN" altLang="en-US" sz="2000" dirty="0">
                <a:latin typeface="Comic Sans MS" panose="030F0702030302020204" pitchFamily="66" charset="0"/>
                <a:ea typeface="微软雅黑" panose="020B0503020204020204" pitchFamily="34" charset="-122"/>
              </a:rPr>
              <a:t>，速度慢 。</a:t>
            </a:r>
          </a:p>
        </p:txBody>
      </p:sp>
    </p:spTree>
    <p:extLst>
      <p:ext uri="{BB962C8B-B14F-4D97-AF65-F5344CB8AC3E}">
        <p14:creationId xmlns:p14="http://schemas.microsoft.com/office/powerpoint/2010/main" val="29696140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 I/O</a:t>
            </a:r>
            <a:r>
              <a:rPr lang="zh-CN" altLang="en-US" dirty="0"/>
              <a:t>数据传送控制方式</a:t>
            </a:r>
          </a:p>
        </p:txBody>
      </p:sp>
      <p:sp>
        <p:nvSpPr>
          <p:cNvPr id="3" name="内容占位符 2"/>
          <p:cNvSpPr>
            <a:spLocks noGrp="1"/>
          </p:cNvSpPr>
          <p:nvPr>
            <p:ph idx="1"/>
          </p:nvPr>
        </p:nvSpPr>
        <p:spPr/>
        <p:txBody>
          <a:bodyPr/>
          <a:lstStyle/>
          <a:p>
            <a:pPr marL="0" indent="0">
              <a:buNone/>
            </a:pPr>
            <a:r>
              <a:rPr lang="en-US" altLang="zh-CN" dirty="0"/>
              <a:t>8.6.3 DMA</a:t>
            </a:r>
            <a:r>
              <a:rPr lang="zh-CN" altLang="en-US" dirty="0"/>
              <a:t>方式</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81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2483768" y="743531"/>
            <a:ext cx="2945331"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1. </a:t>
            </a:r>
            <a:r>
              <a:rPr lang="zh-CN" altLang="en-US" sz="2200" b="1" dirty="0">
                <a:solidFill>
                  <a:srgbClr val="063DE8"/>
                </a:solidFill>
                <a:latin typeface="微软雅黑" panose="020B0503020204020204" pitchFamily="34" charset="-122"/>
                <a:ea typeface="微软雅黑" panose="020B0503020204020204" pitchFamily="34" charset="-122"/>
              </a:rPr>
              <a:t>概述</a:t>
            </a:r>
          </a:p>
        </p:txBody>
      </p:sp>
      <p:sp>
        <p:nvSpPr>
          <p:cNvPr id="9" name="Rectangle 3"/>
          <p:cNvSpPr txBox="1">
            <a:spLocks noChangeArrowheads="1"/>
          </p:cNvSpPr>
          <p:nvPr/>
        </p:nvSpPr>
        <p:spPr bwMode="auto">
          <a:xfrm>
            <a:off x="122210" y="1138644"/>
            <a:ext cx="9021789" cy="5524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140"/>
              </a:spcBef>
            </a:pPr>
            <a:r>
              <a:rPr lang="en-US" altLang="zh-CN" sz="2000" dirty="0"/>
              <a:t>DMA</a:t>
            </a:r>
            <a:r>
              <a:rPr lang="zh-CN" altLang="en-US" sz="2000" dirty="0"/>
              <a:t>方式的基本思想</a:t>
            </a:r>
          </a:p>
          <a:p>
            <a:pPr lvl="1" algn="just">
              <a:spcBef>
                <a:spcPts val="140"/>
              </a:spcBef>
            </a:pPr>
            <a:r>
              <a:rPr lang="zh-CN" altLang="en-US" dirty="0">
                <a:solidFill>
                  <a:srgbClr val="C00000"/>
                </a:solidFill>
                <a:latin typeface="Comic Sans MS" panose="030F0702030302020204" pitchFamily="66" charset="0"/>
              </a:rPr>
              <a:t>在高速外设和主存间直接传送数据</a:t>
            </a:r>
          </a:p>
          <a:p>
            <a:pPr lvl="1" algn="just">
              <a:spcBef>
                <a:spcPts val="140"/>
              </a:spcBef>
            </a:pPr>
            <a:r>
              <a:rPr lang="zh-CN" altLang="en-US" dirty="0">
                <a:solidFill>
                  <a:srgbClr val="C00000"/>
                </a:solidFill>
                <a:latin typeface="Comic Sans MS" panose="030F0702030302020204" pitchFamily="66" charset="0"/>
              </a:rPr>
              <a:t>由专门硬件（即：</a:t>
            </a:r>
            <a:r>
              <a:rPr lang="en-US" altLang="zh-CN" dirty="0">
                <a:solidFill>
                  <a:srgbClr val="C00000"/>
                </a:solidFill>
                <a:latin typeface="Comic Sans MS" panose="030F0702030302020204" pitchFamily="66" charset="0"/>
              </a:rPr>
              <a:t>DMA</a:t>
            </a:r>
            <a:r>
              <a:rPr lang="zh-CN" altLang="en-US" dirty="0">
                <a:solidFill>
                  <a:srgbClr val="C00000"/>
                </a:solidFill>
                <a:latin typeface="Comic Sans MS" panose="030F0702030302020204" pitchFamily="66" charset="0"/>
              </a:rPr>
              <a:t>接口）控制总线进行传输</a:t>
            </a:r>
            <a:endParaRPr lang="en-US" altLang="zh-CN" dirty="0">
              <a:solidFill>
                <a:srgbClr val="C00000"/>
              </a:solidFill>
              <a:latin typeface="Comic Sans MS" panose="030F0702030302020204" pitchFamily="66" charset="0"/>
            </a:endParaRPr>
          </a:p>
          <a:p>
            <a:pPr algn="just">
              <a:spcBef>
                <a:spcPts val="140"/>
              </a:spcBef>
            </a:pPr>
            <a:r>
              <a:rPr lang="en-US" altLang="zh-CN" sz="2000" dirty="0"/>
              <a:t>DMA</a:t>
            </a:r>
            <a:r>
              <a:rPr lang="zh-CN" altLang="en-US" sz="2000" dirty="0"/>
              <a:t>方式适用场合</a:t>
            </a:r>
          </a:p>
          <a:p>
            <a:pPr lvl="1" algn="just">
              <a:spcBef>
                <a:spcPts val="140"/>
              </a:spcBef>
            </a:pPr>
            <a:r>
              <a:rPr lang="zh-CN" altLang="en-US" dirty="0">
                <a:solidFill>
                  <a:srgbClr val="C00000"/>
                </a:solidFill>
                <a:latin typeface="Comic Sans MS" panose="030F0702030302020204" pitchFamily="66" charset="0"/>
              </a:rPr>
              <a:t>高速设备（如：磁盘、光盘等）</a:t>
            </a:r>
          </a:p>
          <a:p>
            <a:pPr lvl="1" algn="just">
              <a:spcBef>
                <a:spcPts val="140"/>
              </a:spcBef>
            </a:pPr>
            <a:r>
              <a:rPr lang="zh-CN" altLang="en-US" dirty="0">
                <a:solidFill>
                  <a:srgbClr val="C00000"/>
                </a:solidFill>
                <a:latin typeface="Comic Sans MS" panose="030F0702030302020204" pitchFamily="66" charset="0"/>
              </a:rPr>
              <a:t>成批数据交换，且单位数据间的时间间隔较短</a:t>
            </a:r>
          </a:p>
          <a:p>
            <a:pPr algn="just">
              <a:spcBef>
                <a:spcPts val="140"/>
              </a:spcBef>
            </a:pPr>
            <a:r>
              <a:rPr lang="zh-CN" altLang="en-US" sz="2000" dirty="0"/>
              <a:t>采用“请求</a:t>
            </a:r>
            <a:r>
              <a:rPr lang="en-US" altLang="zh-CN" sz="2000" dirty="0"/>
              <a:t>-</a:t>
            </a:r>
            <a:r>
              <a:rPr lang="zh-CN" altLang="en-US" sz="2000" dirty="0"/>
              <a:t>响应”方式</a:t>
            </a:r>
          </a:p>
          <a:p>
            <a:pPr lvl="1" algn="just">
              <a:spcBef>
                <a:spcPts val="140"/>
              </a:spcBef>
            </a:pPr>
            <a:r>
              <a:rPr lang="zh-CN" altLang="en-US" dirty="0">
                <a:latin typeface="Comic Sans MS" panose="030F0702030302020204" pitchFamily="66" charset="0"/>
              </a:rPr>
              <a:t>每当高速设备准备好数据，就进行一次“</a:t>
            </a:r>
            <a:r>
              <a:rPr lang="en-US" altLang="zh-CN" dirty="0">
                <a:latin typeface="Comic Sans MS" panose="030F0702030302020204" pitchFamily="66" charset="0"/>
              </a:rPr>
              <a:t>DMA</a:t>
            </a:r>
            <a:r>
              <a:rPr lang="zh-CN" altLang="en-US" dirty="0">
                <a:latin typeface="Comic Sans MS" panose="030F0702030302020204" pitchFamily="66" charset="0"/>
              </a:rPr>
              <a:t>请求”，</a:t>
            </a:r>
            <a:r>
              <a:rPr lang="en-US" altLang="zh-CN" dirty="0">
                <a:latin typeface="Comic Sans MS" panose="030F0702030302020204" pitchFamily="66" charset="0"/>
              </a:rPr>
              <a:t>DMA</a:t>
            </a:r>
            <a:r>
              <a:rPr lang="zh-CN" altLang="en-US" dirty="0">
                <a:latin typeface="Comic Sans MS" panose="030F0702030302020204" pitchFamily="66" charset="0"/>
              </a:rPr>
              <a:t>控制器接收到</a:t>
            </a:r>
            <a:r>
              <a:rPr lang="en-US" altLang="zh-CN" dirty="0">
                <a:latin typeface="Comic Sans MS" panose="030F0702030302020204" pitchFamily="66" charset="0"/>
              </a:rPr>
              <a:t>DMA</a:t>
            </a:r>
            <a:r>
              <a:rPr lang="zh-CN" altLang="en-US" dirty="0">
                <a:latin typeface="Comic Sans MS" panose="030F0702030302020204" pitchFamily="66" charset="0"/>
              </a:rPr>
              <a:t>请求后，申请总线使用权</a:t>
            </a:r>
          </a:p>
          <a:p>
            <a:pPr lvl="1" algn="just">
              <a:spcBef>
                <a:spcPts val="140"/>
              </a:spcBef>
            </a:pPr>
            <a:r>
              <a:rPr lang="en-US" altLang="zh-CN" dirty="0">
                <a:latin typeface="Comic Sans MS" panose="030F0702030302020204" pitchFamily="66" charset="0"/>
              </a:rPr>
              <a:t>DMA</a:t>
            </a:r>
            <a:r>
              <a:rPr lang="zh-CN" altLang="en-US" dirty="0">
                <a:latin typeface="Comic Sans MS" panose="030F0702030302020204" pitchFamily="66" charset="0"/>
              </a:rPr>
              <a:t>控制器的总线使用优先级比</a:t>
            </a:r>
            <a:r>
              <a:rPr lang="en-US" altLang="zh-CN" dirty="0">
                <a:latin typeface="Comic Sans MS" panose="030F0702030302020204" pitchFamily="66" charset="0"/>
              </a:rPr>
              <a:t>CPU</a:t>
            </a:r>
            <a:r>
              <a:rPr lang="zh-CN" altLang="en-US" dirty="0">
                <a:latin typeface="Comic Sans MS" panose="030F0702030302020204" pitchFamily="66" charset="0"/>
              </a:rPr>
              <a:t>高，为什么？</a:t>
            </a:r>
          </a:p>
          <a:p>
            <a:pPr algn="just">
              <a:spcBef>
                <a:spcPts val="140"/>
              </a:spcBef>
            </a:pPr>
            <a:r>
              <a:rPr lang="zh-CN" altLang="en-US" sz="2000" dirty="0"/>
              <a:t>与中断控制方式结合使用</a:t>
            </a:r>
          </a:p>
          <a:p>
            <a:pPr lvl="1" algn="just">
              <a:spcBef>
                <a:spcPts val="140"/>
              </a:spcBef>
            </a:pPr>
            <a:r>
              <a:rPr lang="en-US" altLang="zh-CN" dirty="0">
                <a:latin typeface="Comic Sans MS" panose="030F0702030302020204" pitchFamily="66" charset="0"/>
              </a:rPr>
              <a:t>DMA</a:t>
            </a:r>
            <a:r>
              <a:rPr lang="zh-CN" altLang="en-US" dirty="0">
                <a:latin typeface="Comic Sans MS" panose="030F0702030302020204" pitchFamily="66" charset="0"/>
              </a:rPr>
              <a:t>传送前，“寻道”“旋转”等操作结束时，通过“中断”告知</a:t>
            </a:r>
            <a:r>
              <a:rPr lang="en-US" altLang="zh-CN" dirty="0">
                <a:latin typeface="Comic Sans MS" panose="030F0702030302020204" pitchFamily="66" charset="0"/>
              </a:rPr>
              <a:t>CPU</a:t>
            </a:r>
            <a:endParaRPr lang="zh-CN" altLang="en-US" dirty="0">
              <a:latin typeface="Comic Sans MS" panose="030F0702030302020204" pitchFamily="66" charset="0"/>
            </a:endParaRPr>
          </a:p>
          <a:p>
            <a:pPr lvl="1" algn="just">
              <a:spcBef>
                <a:spcPts val="140"/>
              </a:spcBef>
            </a:pPr>
            <a:r>
              <a:rPr lang="zh-CN" altLang="en-US" dirty="0">
                <a:latin typeface="Comic Sans MS" panose="030F0702030302020204" pitchFamily="66" charset="0"/>
              </a:rPr>
              <a:t>在</a:t>
            </a:r>
            <a:r>
              <a:rPr lang="en-US" altLang="zh-CN" dirty="0">
                <a:latin typeface="Comic Sans MS" panose="030F0702030302020204" pitchFamily="66" charset="0"/>
              </a:rPr>
              <a:t>DMA</a:t>
            </a:r>
            <a:r>
              <a:rPr lang="zh-CN" altLang="en-US" dirty="0">
                <a:latin typeface="Comic Sans MS" panose="030F0702030302020204" pitchFamily="66" charset="0"/>
              </a:rPr>
              <a:t>控制器控制总线进行数据传送时，</a:t>
            </a:r>
            <a:r>
              <a:rPr lang="en-US" altLang="zh-CN" dirty="0">
                <a:latin typeface="Comic Sans MS" panose="030F0702030302020204" pitchFamily="66" charset="0"/>
              </a:rPr>
              <a:t>CPU</a:t>
            </a:r>
            <a:r>
              <a:rPr lang="zh-CN" altLang="en-US" dirty="0">
                <a:latin typeface="Comic Sans MS" panose="030F0702030302020204" pitchFamily="66" charset="0"/>
              </a:rPr>
              <a:t>执行其他程序</a:t>
            </a:r>
          </a:p>
          <a:p>
            <a:pPr lvl="1" algn="just">
              <a:spcBef>
                <a:spcPts val="140"/>
              </a:spcBef>
            </a:pPr>
            <a:r>
              <a:rPr lang="en-US" altLang="zh-CN" dirty="0">
                <a:latin typeface="Comic Sans MS" panose="030F0702030302020204" pitchFamily="66" charset="0"/>
              </a:rPr>
              <a:t>DMA</a:t>
            </a:r>
            <a:r>
              <a:rPr lang="zh-CN" altLang="en-US" dirty="0">
                <a:latin typeface="Comic Sans MS" panose="030F0702030302020204" pitchFamily="66" charset="0"/>
              </a:rPr>
              <a:t>传送结束时，要通过“</a:t>
            </a:r>
            <a:r>
              <a:rPr lang="en-US" altLang="zh-CN" dirty="0">
                <a:solidFill>
                  <a:srgbClr val="C00000"/>
                </a:solidFill>
                <a:latin typeface="Comic Sans MS" panose="030F0702030302020204" pitchFamily="66" charset="0"/>
              </a:rPr>
              <a:t>DMA</a:t>
            </a:r>
            <a:r>
              <a:rPr lang="zh-CN" altLang="en-US" dirty="0">
                <a:solidFill>
                  <a:srgbClr val="C00000"/>
                </a:solidFill>
                <a:latin typeface="Comic Sans MS" panose="030F0702030302020204" pitchFamily="66" charset="0"/>
              </a:rPr>
              <a:t>结束中断</a:t>
            </a:r>
            <a:r>
              <a:rPr lang="zh-CN" altLang="en-US" dirty="0">
                <a:latin typeface="Comic Sans MS" panose="030F0702030302020204" pitchFamily="66" charset="0"/>
              </a:rPr>
              <a:t>”告知</a:t>
            </a:r>
            <a:r>
              <a:rPr lang="en-US" altLang="zh-CN" dirty="0">
                <a:latin typeface="Comic Sans MS" panose="030F0702030302020204" pitchFamily="66" charset="0"/>
              </a:rPr>
              <a:t>CPU</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11561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checkerboard(across)">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checkerboard(across)">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checkerboard(across)">
                                      <p:cBhvr>
                                        <p:cTn id="17" dur="500"/>
                                        <p:tgtEl>
                                          <p:spTgt spid="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checkerboard(across)">
                                      <p:cBhvr>
                                        <p:cTn id="22" dur="500"/>
                                        <p:tgtEl>
                                          <p:spTgt spid="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checkerboard(across)">
                                      <p:cBhvr>
                                        <p:cTn id="27" dur="500"/>
                                        <p:tgtEl>
                                          <p:spTgt spid="9">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checkerboard(across)">
                                      <p:cBhvr>
                                        <p:cTn id="32" dur="500"/>
                                        <p:tgtEl>
                                          <p:spTgt spid="9">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animEffect transition="in" filter="checkerboard(across)">
                                      <p:cBhvr>
                                        <p:cTn id="37" dur="500"/>
                                        <p:tgtEl>
                                          <p:spTgt spid="9">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9">
                                            <p:txEl>
                                              <p:pRg st="11" end="11"/>
                                            </p:txEl>
                                          </p:spTgt>
                                        </p:tgtEl>
                                        <p:attrNameLst>
                                          <p:attrName>style.visibility</p:attrName>
                                        </p:attrNameLst>
                                      </p:cBhvr>
                                      <p:to>
                                        <p:strVal val="visible"/>
                                      </p:to>
                                    </p:set>
                                    <p:animEffect transition="in" filter="checkerboard(across)">
                                      <p:cBhvr>
                                        <p:cTn id="42" dur="500"/>
                                        <p:tgtEl>
                                          <p:spTgt spid="9">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9">
                                            <p:txEl>
                                              <p:pRg st="12" end="12"/>
                                            </p:txEl>
                                          </p:spTgt>
                                        </p:tgtEl>
                                        <p:attrNameLst>
                                          <p:attrName>style.visibility</p:attrName>
                                        </p:attrNameLst>
                                      </p:cBhvr>
                                      <p:to>
                                        <p:strVal val="visible"/>
                                      </p:to>
                                    </p:set>
                                    <p:animEffect transition="in" filter="checkerboard(across)">
                                      <p:cBhvr>
                                        <p:cTn id="47" dur="5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 I/O</a:t>
            </a:r>
            <a:r>
              <a:rPr lang="zh-CN" altLang="en-US" dirty="0"/>
              <a:t>数据传送控制方式</a:t>
            </a:r>
          </a:p>
        </p:txBody>
      </p:sp>
      <p:sp>
        <p:nvSpPr>
          <p:cNvPr id="3" name="内容占位符 2"/>
          <p:cNvSpPr>
            <a:spLocks noGrp="1"/>
          </p:cNvSpPr>
          <p:nvPr>
            <p:ph idx="1"/>
          </p:nvPr>
        </p:nvSpPr>
        <p:spPr/>
        <p:txBody>
          <a:bodyPr/>
          <a:lstStyle/>
          <a:p>
            <a:pPr marL="0" indent="0">
              <a:buNone/>
            </a:pPr>
            <a:r>
              <a:rPr lang="en-US" altLang="zh-CN" dirty="0"/>
              <a:t>8.6.3 DMA</a:t>
            </a:r>
            <a:r>
              <a:rPr lang="zh-CN" altLang="en-US" dirty="0"/>
              <a:t>方式</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82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107504" y="1124744"/>
            <a:ext cx="2945331"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1. </a:t>
            </a:r>
            <a:r>
              <a:rPr lang="zh-CN" altLang="en-US" sz="2200" b="1" dirty="0">
                <a:solidFill>
                  <a:srgbClr val="063DE8"/>
                </a:solidFill>
                <a:latin typeface="微软雅黑" panose="020B0503020204020204" pitchFamily="34" charset="-122"/>
                <a:ea typeface="微软雅黑" panose="020B0503020204020204" pitchFamily="34" charset="-122"/>
              </a:rPr>
              <a:t>概述</a:t>
            </a:r>
          </a:p>
        </p:txBody>
      </p:sp>
      <p:sp>
        <p:nvSpPr>
          <p:cNvPr id="9" name="Rectangle 3"/>
          <p:cNvSpPr txBox="1">
            <a:spLocks noChangeArrowheads="1"/>
          </p:cNvSpPr>
          <p:nvPr/>
        </p:nvSpPr>
        <p:spPr bwMode="auto">
          <a:xfrm>
            <a:off x="122210" y="1599728"/>
            <a:ext cx="5306889" cy="3576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140"/>
              </a:spcBef>
              <a:buNone/>
            </a:pPr>
            <a:r>
              <a:rPr lang="zh-CN" altLang="en-US" sz="2000" dirty="0"/>
              <a:t>举例：用于磁盘和主存间数据交换时</a:t>
            </a:r>
          </a:p>
        </p:txBody>
      </p:sp>
      <p:sp>
        <p:nvSpPr>
          <p:cNvPr id="10" name="Text Box 4"/>
          <p:cNvSpPr txBox="1">
            <a:spLocks noChangeArrowheads="1"/>
          </p:cNvSpPr>
          <p:nvPr/>
        </p:nvSpPr>
        <p:spPr bwMode="auto">
          <a:xfrm>
            <a:off x="2352675" y="2162175"/>
            <a:ext cx="16414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kumimoji="1" lang="zh-CN" altLang="en-US" sz="2000" dirty="0">
                <a:solidFill>
                  <a:srgbClr val="D1390F"/>
                </a:solidFill>
                <a:latin typeface="Comic Sans MS" panose="030F0702030302020204" pitchFamily="66" charset="0"/>
                <a:ea typeface="微软雅黑" panose="020B0503020204020204" pitchFamily="34" charset="-122"/>
              </a:rPr>
              <a:t>寻道</a:t>
            </a:r>
          </a:p>
        </p:txBody>
      </p:sp>
      <p:sp>
        <p:nvSpPr>
          <p:cNvPr id="11" name="Line 5"/>
          <p:cNvSpPr>
            <a:spLocks noChangeShapeType="1"/>
          </p:cNvSpPr>
          <p:nvPr/>
        </p:nvSpPr>
        <p:spPr bwMode="auto">
          <a:xfrm>
            <a:off x="2743200" y="2619375"/>
            <a:ext cx="0" cy="40322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Comic Sans MS" panose="030F0702030302020204" pitchFamily="66" charset="0"/>
              <a:ea typeface="微软雅黑" panose="020B0503020204020204" pitchFamily="34" charset="-122"/>
            </a:endParaRPr>
          </a:p>
        </p:txBody>
      </p:sp>
      <p:sp>
        <p:nvSpPr>
          <p:cNvPr id="12" name="Text Box 6"/>
          <p:cNvSpPr txBox="1">
            <a:spLocks noChangeArrowheads="1"/>
          </p:cNvSpPr>
          <p:nvPr/>
        </p:nvSpPr>
        <p:spPr bwMode="auto">
          <a:xfrm>
            <a:off x="2344738" y="2973388"/>
            <a:ext cx="16414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kumimoji="1" lang="zh-CN" altLang="en-US" sz="2000">
                <a:solidFill>
                  <a:srgbClr val="D1390F"/>
                </a:solidFill>
                <a:latin typeface="Comic Sans MS" panose="030F0702030302020204" pitchFamily="66" charset="0"/>
                <a:ea typeface="微软雅黑" panose="020B0503020204020204" pitchFamily="34" charset="-122"/>
              </a:rPr>
              <a:t>旋转</a:t>
            </a:r>
          </a:p>
        </p:txBody>
      </p:sp>
      <p:sp>
        <p:nvSpPr>
          <p:cNvPr id="13" name="Line 7"/>
          <p:cNvSpPr>
            <a:spLocks noChangeShapeType="1"/>
          </p:cNvSpPr>
          <p:nvPr/>
        </p:nvSpPr>
        <p:spPr bwMode="auto">
          <a:xfrm>
            <a:off x="2743200" y="3438525"/>
            <a:ext cx="0" cy="5254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Comic Sans MS" panose="030F0702030302020204" pitchFamily="66" charset="0"/>
              <a:ea typeface="微软雅黑" panose="020B0503020204020204" pitchFamily="34" charset="-122"/>
            </a:endParaRPr>
          </a:p>
        </p:txBody>
      </p:sp>
      <p:sp>
        <p:nvSpPr>
          <p:cNvPr id="14" name="Text Box 8"/>
          <p:cNvSpPr txBox="1">
            <a:spLocks noChangeArrowheads="1"/>
          </p:cNvSpPr>
          <p:nvPr/>
        </p:nvSpPr>
        <p:spPr bwMode="auto">
          <a:xfrm>
            <a:off x="2020888" y="3975100"/>
            <a:ext cx="16414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kumimoji="1" lang="zh-CN" altLang="en-US" sz="2000">
                <a:solidFill>
                  <a:srgbClr val="D1390F"/>
                </a:solidFill>
                <a:latin typeface="Comic Sans MS" panose="030F0702030302020204" pitchFamily="66" charset="0"/>
                <a:ea typeface="微软雅黑" panose="020B0503020204020204" pitchFamily="34" charset="-122"/>
              </a:rPr>
              <a:t>连续读写</a:t>
            </a:r>
          </a:p>
        </p:txBody>
      </p:sp>
      <p:sp>
        <p:nvSpPr>
          <p:cNvPr id="15" name="Line 9"/>
          <p:cNvSpPr>
            <a:spLocks noChangeShapeType="1"/>
          </p:cNvSpPr>
          <p:nvPr/>
        </p:nvSpPr>
        <p:spPr bwMode="auto">
          <a:xfrm>
            <a:off x="2749550" y="4445000"/>
            <a:ext cx="0" cy="5254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Comic Sans MS" panose="030F0702030302020204" pitchFamily="66" charset="0"/>
              <a:ea typeface="微软雅黑" panose="020B0503020204020204" pitchFamily="34" charset="-122"/>
            </a:endParaRPr>
          </a:p>
        </p:txBody>
      </p:sp>
      <p:sp>
        <p:nvSpPr>
          <p:cNvPr id="16" name="Text Box 10"/>
          <p:cNvSpPr txBox="1">
            <a:spLocks noChangeArrowheads="1"/>
          </p:cNvSpPr>
          <p:nvPr/>
        </p:nvSpPr>
        <p:spPr bwMode="auto">
          <a:xfrm>
            <a:off x="1905000" y="4981575"/>
            <a:ext cx="17637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kumimoji="1" lang="zh-CN" altLang="en-US" sz="2000">
                <a:solidFill>
                  <a:srgbClr val="D1390F"/>
                </a:solidFill>
                <a:latin typeface="Comic Sans MS" panose="030F0702030302020204" pitchFamily="66" charset="0"/>
                <a:ea typeface="微软雅黑" panose="020B0503020204020204" pitchFamily="34" charset="-122"/>
              </a:rPr>
              <a:t>结束、校验</a:t>
            </a:r>
          </a:p>
        </p:txBody>
      </p:sp>
      <p:sp>
        <p:nvSpPr>
          <p:cNvPr id="17" name="Line 11"/>
          <p:cNvSpPr>
            <a:spLocks noChangeShapeType="1"/>
          </p:cNvSpPr>
          <p:nvPr/>
        </p:nvSpPr>
        <p:spPr bwMode="auto">
          <a:xfrm>
            <a:off x="3362325" y="2390775"/>
            <a:ext cx="1330325" cy="0"/>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Comic Sans MS" panose="030F0702030302020204" pitchFamily="66" charset="0"/>
              <a:ea typeface="微软雅黑" panose="020B0503020204020204" pitchFamily="34" charset="-122"/>
            </a:endParaRPr>
          </a:p>
        </p:txBody>
      </p:sp>
      <p:sp>
        <p:nvSpPr>
          <p:cNvPr id="18" name="Text Box 12"/>
          <p:cNvSpPr txBox="1">
            <a:spLocks noChangeArrowheads="1"/>
          </p:cNvSpPr>
          <p:nvPr/>
        </p:nvSpPr>
        <p:spPr bwMode="auto">
          <a:xfrm>
            <a:off x="4724400" y="2154238"/>
            <a:ext cx="16414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kumimoji="1" lang="zh-CN" altLang="en-US" sz="2000" b="0">
                <a:solidFill>
                  <a:srgbClr val="000000"/>
                </a:solidFill>
                <a:latin typeface="Comic Sans MS" panose="030F0702030302020204" pitchFamily="66" charset="0"/>
                <a:ea typeface="微软雅黑" panose="020B0503020204020204" pitchFamily="34" charset="-122"/>
              </a:rPr>
              <a:t>中断方式</a:t>
            </a:r>
          </a:p>
        </p:txBody>
      </p:sp>
      <p:sp>
        <p:nvSpPr>
          <p:cNvPr id="19" name="Line 13"/>
          <p:cNvSpPr>
            <a:spLocks noChangeShapeType="1"/>
          </p:cNvSpPr>
          <p:nvPr/>
        </p:nvSpPr>
        <p:spPr bwMode="auto">
          <a:xfrm>
            <a:off x="3351213" y="3217863"/>
            <a:ext cx="1330325" cy="0"/>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Comic Sans MS" panose="030F0702030302020204" pitchFamily="66" charset="0"/>
              <a:ea typeface="微软雅黑" panose="020B0503020204020204" pitchFamily="34" charset="-122"/>
            </a:endParaRPr>
          </a:p>
        </p:txBody>
      </p:sp>
      <p:sp>
        <p:nvSpPr>
          <p:cNvPr id="20" name="Text Box 14"/>
          <p:cNvSpPr txBox="1">
            <a:spLocks noChangeArrowheads="1"/>
          </p:cNvSpPr>
          <p:nvPr/>
        </p:nvSpPr>
        <p:spPr bwMode="auto">
          <a:xfrm>
            <a:off x="4687888" y="2981325"/>
            <a:ext cx="16414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kumimoji="1" lang="zh-CN" altLang="en-US" sz="2000" b="0">
                <a:solidFill>
                  <a:srgbClr val="000000"/>
                </a:solidFill>
                <a:latin typeface="Comic Sans MS" panose="030F0702030302020204" pitchFamily="66" charset="0"/>
                <a:ea typeface="微软雅黑" panose="020B0503020204020204" pitchFamily="34" charset="-122"/>
              </a:rPr>
              <a:t>中断方式</a:t>
            </a:r>
          </a:p>
        </p:txBody>
      </p:sp>
      <p:sp>
        <p:nvSpPr>
          <p:cNvPr id="21" name="Line 15"/>
          <p:cNvSpPr>
            <a:spLocks noChangeShapeType="1"/>
          </p:cNvSpPr>
          <p:nvPr/>
        </p:nvSpPr>
        <p:spPr bwMode="auto">
          <a:xfrm>
            <a:off x="3451225" y="4205288"/>
            <a:ext cx="1276350" cy="0"/>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Comic Sans MS" panose="030F0702030302020204" pitchFamily="66" charset="0"/>
              <a:ea typeface="微软雅黑" panose="020B0503020204020204" pitchFamily="34" charset="-122"/>
            </a:endParaRPr>
          </a:p>
        </p:txBody>
      </p:sp>
      <p:sp>
        <p:nvSpPr>
          <p:cNvPr id="22" name="Text Box 16"/>
          <p:cNvSpPr txBox="1">
            <a:spLocks noChangeArrowheads="1"/>
          </p:cNvSpPr>
          <p:nvPr/>
        </p:nvSpPr>
        <p:spPr bwMode="auto">
          <a:xfrm>
            <a:off x="4721225" y="3968750"/>
            <a:ext cx="16414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kumimoji="1" lang="en-US" altLang="zh-CN" sz="2000" b="0">
                <a:solidFill>
                  <a:srgbClr val="000000"/>
                </a:solidFill>
                <a:latin typeface="Comic Sans MS" panose="030F0702030302020204" pitchFamily="66" charset="0"/>
                <a:ea typeface="微软雅黑" panose="020B0503020204020204" pitchFamily="34" charset="-122"/>
              </a:rPr>
              <a:t>DMA</a:t>
            </a:r>
            <a:r>
              <a:rPr kumimoji="1" lang="zh-CN" altLang="en-US" sz="2000" b="0">
                <a:solidFill>
                  <a:srgbClr val="000000"/>
                </a:solidFill>
                <a:latin typeface="Comic Sans MS" panose="030F0702030302020204" pitchFamily="66" charset="0"/>
                <a:ea typeface="微软雅黑" panose="020B0503020204020204" pitchFamily="34" charset="-122"/>
              </a:rPr>
              <a:t>方式</a:t>
            </a:r>
          </a:p>
        </p:txBody>
      </p:sp>
      <p:sp>
        <p:nvSpPr>
          <p:cNvPr id="23" name="Line 17"/>
          <p:cNvSpPr>
            <a:spLocks noChangeShapeType="1"/>
          </p:cNvSpPr>
          <p:nvPr/>
        </p:nvSpPr>
        <p:spPr bwMode="auto">
          <a:xfrm>
            <a:off x="3630613" y="5221288"/>
            <a:ext cx="1168400" cy="12700"/>
          </a:xfrm>
          <a:prstGeom prst="line">
            <a:avLst/>
          </a:prstGeom>
          <a:noFill/>
          <a:ln w="9525">
            <a:solidFill>
              <a:srgbClr val="0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2000" b="1" i="0" u="none" strike="noStrike" kern="0" cap="none" spc="0" normalizeH="0" baseline="0" noProof="0">
              <a:ln>
                <a:noFill/>
              </a:ln>
              <a:solidFill>
                <a:srgbClr val="000000"/>
              </a:solidFill>
              <a:effectLst/>
              <a:uLnTx/>
              <a:uFillTx/>
              <a:latin typeface="Comic Sans MS" panose="030F0702030302020204" pitchFamily="66" charset="0"/>
              <a:ea typeface="微软雅黑" panose="020B0503020204020204" pitchFamily="34" charset="-122"/>
            </a:endParaRPr>
          </a:p>
        </p:txBody>
      </p:sp>
      <p:sp>
        <p:nvSpPr>
          <p:cNvPr id="24" name="Text Box 18"/>
          <p:cNvSpPr txBox="1">
            <a:spLocks noChangeArrowheads="1"/>
          </p:cNvSpPr>
          <p:nvPr/>
        </p:nvSpPr>
        <p:spPr bwMode="auto">
          <a:xfrm>
            <a:off x="4764088" y="4984750"/>
            <a:ext cx="16414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kumimoji="1" lang="zh-CN" altLang="en-US" sz="2000" b="0">
                <a:solidFill>
                  <a:srgbClr val="000000"/>
                </a:solidFill>
                <a:latin typeface="Comic Sans MS" panose="030F0702030302020204" pitchFamily="66" charset="0"/>
                <a:ea typeface="微软雅黑" panose="020B0503020204020204" pitchFamily="34" charset="-122"/>
              </a:rPr>
              <a:t>中断方式</a:t>
            </a:r>
          </a:p>
        </p:txBody>
      </p:sp>
    </p:spTree>
    <p:extLst>
      <p:ext uri="{BB962C8B-B14F-4D97-AF65-F5344CB8AC3E}">
        <p14:creationId xmlns:p14="http://schemas.microsoft.com/office/powerpoint/2010/main" val="161138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heckerboard(across)">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 I/O</a:t>
            </a:r>
            <a:r>
              <a:rPr lang="zh-CN" altLang="en-US" dirty="0"/>
              <a:t>数据传送控制方式</a:t>
            </a:r>
          </a:p>
        </p:txBody>
      </p:sp>
      <p:sp>
        <p:nvSpPr>
          <p:cNvPr id="3" name="内容占位符 2"/>
          <p:cNvSpPr>
            <a:spLocks noGrp="1"/>
          </p:cNvSpPr>
          <p:nvPr>
            <p:ph idx="1"/>
          </p:nvPr>
        </p:nvSpPr>
        <p:spPr/>
        <p:txBody>
          <a:bodyPr/>
          <a:lstStyle/>
          <a:p>
            <a:pPr marL="0" indent="0">
              <a:buNone/>
            </a:pPr>
            <a:r>
              <a:rPr lang="en-US" altLang="zh-CN" dirty="0"/>
              <a:t>8.6.3 DMA</a:t>
            </a:r>
            <a:r>
              <a:rPr lang="zh-CN" altLang="en-US" dirty="0"/>
              <a:t>方式</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83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107504" y="1124744"/>
            <a:ext cx="2945331"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1. </a:t>
            </a:r>
            <a:r>
              <a:rPr lang="zh-CN" altLang="en-US" sz="2200" b="1" dirty="0">
                <a:solidFill>
                  <a:srgbClr val="063DE8"/>
                </a:solidFill>
                <a:latin typeface="微软雅黑" panose="020B0503020204020204" pitchFamily="34" charset="-122"/>
                <a:ea typeface="微软雅黑" panose="020B0503020204020204" pitchFamily="34" charset="-122"/>
              </a:rPr>
              <a:t>概述</a:t>
            </a:r>
          </a:p>
        </p:txBody>
      </p:sp>
      <p:sp>
        <p:nvSpPr>
          <p:cNvPr id="8" name="矩形 7"/>
          <p:cNvSpPr/>
          <p:nvPr/>
        </p:nvSpPr>
        <p:spPr>
          <a:xfrm>
            <a:off x="212084" y="1628800"/>
            <a:ext cx="8320356" cy="4401205"/>
          </a:xfrm>
          <a:prstGeom prst="rect">
            <a:avLst/>
          </a:prstGeom>
        </p:spPr>
        <p:txBody>
          <a:bodyPr wrap="square">
            <a:spAutoFit/>
          </a:bodyPr>
          <a:lstStyle/>
          <a:p>
            <a:pPr algn="just">
              <a:spcBef>
                <a:spcPts val="600"/>
              </a:spcBef>
            </a:pPr>
            <a:r>
              <a:rPr lang="zh-CN" altLang="en-US" sz="2000" dirty="0">
                <a:solidFill>
                  <a:srgbClr val="FF0000"/>
                </a:solidFill>
                <a:latin typeface="Comic Sans MS" panose="030F0702030302020204" pitchFamily="66" charset="0"/>
                <a:ea typeface="微软雅黑" panose="020B0503020204020204" pitchFamily="34" charset="-122"/>
              </a:rPr>
              <a:t>总结</a:t>
            </a:r>
            <a:r>
              <a:rPr lang="en-US" altLang="zh-CN" sz="2000" dirty="0">
                <a:solidFill>
                  <a:srgbClr val="FF0000"/>
                </a:solidFill>
                <a:latin typeface="Comic Sans MS" panose="030F0702030302020204" pitchFamily="66" charset="0"/>
                <a:ea typeface="微软雅黑" panose="020B0503020204020204" pitchFamily="34" charset="-122"/>
              </a:rPr>
              <a:t>DMA I/O</a:t>
            </a:r>
            <a:r>
              <a:rPr lang="zh-CN" altLang="en-US" sz="2000" dirty="0">
                <a:solidFill>
                  <a:srgbClr val="FF0000"/>
                </a:solidFill>
                <a:latin typeface="Comic Sans MS" panose="030F0702030302020204" pitchFamily="66" charset="0"/>
                <a:ea typeface="微软雅黑" panose="020B0503020204020204" pitchFamily="34" charset="-122"/>
              </a:rPr>
              <a:t>方式的基本工作原理：</a:t>
            </a:r>
            <a:endParaRPr lang="en-US" altLang="zh-CN" sz="2000" dirty="0">
              <a:solidFill>
                <a:srgbClr val="FF0000"/>
              </a:solidFill>
              <a:latin typeface="Comic Sans MS" panose="030F0702030302020204" pitchFamily="66" charset="0"/>
              <a:ea typeface="微软雅黑" panose="020B0503020204020204" pitchFamily="34" charset="-122"/>
            </a:endParaRPr>
          </a:p>
          <a:p>
            <a:pPr algn="just">
              <a:lnSpc>
                <a:spcPct val="125000"/>
              </a:lnSpc>
              <a:spcBef>
                <a:spcPts val="600"/>
              </a:spcBef>
            </a:pPr>
            <a:r>
              <a:rPr lang="zh-CN" altLang="en-US" sz="2000" dirty="0">
                <a:latin typeface="Comic Sans MS" panose="030F0702030302020204" pitchFamily="66" charset="0"/>
                <a:ea typeface="微软雅黑" panose="020B0503020204020204" pitchFamily="34" charset="-122"/>
              </a:rPr>
              <a:t>每次需要进行外设数据读写时，首先</a:t>
            </a:r>
            <a:r>
              <a:rPr lang="en-US" altLang="zh-CN" sz="2000" dirty="0">
                <a:latin typeface="Comic Sans MS" panose="030F0702030302020204" pitchFamily="66" charset="0"/>
                <a:ea typeface="微软雅黑" panose="020B0503020204020204" pitchFamily="34" charset="-122"/>
              </a:rPr>
              <a:t>CPU</a:t>
            </a:r>
            <a:r>
              <a:rPr lang="zh-CN" altLang="en-US" sz="2000" dirty="0">
                <a:latin typeface="Comic Sans MS" panose="030F0702030302020204" pitchFamily="66" charset="0"/>
                <a:ea typeface="微软雅黑" panose="020B0503020204020204" pitchFamily="34" charset="-122"/>
              </a:rPr>
              <a:t>把要传送的数据个数、数据块在内存的首址、数据传送的方向（是读操作还是写操作）、设备的地址等参数送给</a:t>
            </a:r>
            <a:r>
              <a:rPr lang="en-US" altLang="zh-CN" sz="2000" dirty="0">
                <a:latin typeface="Comic Sans MS" panose="030F0702030302020204" pitchFamily="66" charset="0"/>
                <a:ea typeface="微软雅黑" panose="020B0503020204020204" pitchFamily="34" charset="-122"/>
              </a:rPr>
              <a:t>DMA</a:t>
            </a:r>
            <a:r>
              <a:rPr lang="zh-CN" altLang="en-US" sz="2000" dirty="0">
                <a:latin typeface="Comic Sans MS" panose="030F0702030302020204" pitchFamily="66" charset="0"/>
                <a:ea typeface="微软雅黑" panose="020B0503020204020204" pitchFamily="34" charset="-122"/>
              </a:rPr>
              <a:t>控制器，然后发送一个命令给</a:t>
            </a:r>
            <a:r>
              <a:rPr lang="en-US" altLang="zh-CN" sz="2000" dirty="0">
                <a:latin typeface="Comic Sans MS" panose="030F0702030302020204" pitchFamily="66" charset="0"/>
                <a:ea typeface="微软雅黑" panose="020B0503020204020204" pitchFamily="34" charset="-122"/>
              </a:rPr>
              <a:t>DMA</a:t>
            </a:r>
            <a:r>
              <a:rPr lang="zh-CN" altLang="en-US" sz="2000" dirty="0">
                <a:latin typeface="Comic Sans MS" panose="030F0702030302020204" pitchFamily="66" charset="0"/>
                <a:ea typeface="微软雅黑" panose="020B0503020204020204" pitchFamily="34" charset="-122"/>
              </a:rPr>
              <a:t>接口，启动外设进行数据准备工作。在这些工作完成后，</a:t>
            </a:r>
            <a:r>
              <a:rPr lang="en-US" altLang="zh-CN" sz="2000" dirty="0">
                <a:latin typeface="Comic Sans MS" panose="030F0702030302020204" pitchFamily="66" charset="0"/>
                <a:ea typeface="微软雅黑" panose="020B0503020204020204" pitchFamily="34" charset="-122"/>
              </a:rPr>
              <a:t>CPU</a:t>
            </a:r>
            <a:r>
              <a:rPr lang="zh-CN" altLang="en-US" sz="2000" dirty="0">
                <a:latin typeface="Comic Sans MS" panose="030F0702030302020204" pitchFamily="66" charset="0"/>
                <a:ea typeface="微软雅黑" panose="020B0503020204020204" pitchFamily="34" charset="-122"/>
              </a:rPr>
              <a:t>就继续进行其他工作。此时，外设和</a:t>
            </a:r>
            <a:r>
              <a:rPr lang="en-US" altLang="zh-CN" sz="2000" dirty="0">
                <a:latin typeface="Comic Sans MS" panose="030F0702030302020204" pitchFamily="66" charset="0"/>
                <a:ea typeface="微软雅黑" panose="020B0503020204020204" pitchFamily="34" charset="-122"/>
              </a:rPr>
              <a:t>CPU</a:t>
            </a:r>
            <a:r>
              <a:rPr lang="zh-CN" altLang="en-US" sz="2000" dirty="0">
                <a:latin typeface="Comic Sans MS" panose="030F0702030302020204" pitchFamily="66" charset="0"/>
                <a:ea typeface="微软雅黑" panose="020B0503020204020204" pitchFamily="34" charset="-122"/>
              </a:rPr>
              <a:t>并行工作。而</a:t>
            </a:r>
            <a:r>
              <a:rPr lang="en-US" altLang="zh-CN" sz="2000" dirty="0">
                <a:latin typeface="Comic Sans MS" panose="030F0702030302020204" pitchFamily="66" charset="0"/>
                <a:ea typeface="微软雅黑" panose="020B0503020204020204" pitchFamily="34" charset="-122"/>
              </a:rPr>
              <a:t>I/O</a:t>
            </a:r>
            <a:r>
              <a:rPr lang="zh-CN" altLang="en-US" sz="2000" dirty="0">
                <a:latin typeface="Comic Sans MS" panose="030F0702030302020204" pitchFamily="66" charset="0"/>
                <a:ea typeface="微软雅黑" panose="020B0503020204020204" pitchFamily="34" charset="-122"/>
              </a:rPr>
              <a:t>设备和主存交换数据的事情就交给了</a:t>
            </a:r>
            <a:r>
              <a:rPr lang="en-US" altLang="zh-CN" sz="2000" dirty="0">
                <a:latin typeface="Comic Sans MS" panose="030F0702030302020204" pitchFamily="66" charset="0"/>
                <a:ea typeface="微软雅黑" panose="020B0503020204020204" pitchFamily="34" charset="-122"/>
              </a:rPr>
              <a:t>DMA</a:t>
            </a:r>
            <a:r>
              <a:rPr lang="zh-CN" altLang="en-US" sz="2000" dirty="0">
                <a:latin typeface="Comic Sans MS" panose="030F0702030302020204" pitchFamily="66" charset="0"/>
                <a:ea typeface="微软雅黑" panose="020B0503020204020204" pitchFamily="34" charset="-122"/>
              </a:rPr>
              <a:t>控制器。</a:t>
            </a:r>
            <a:r>
              <a:rPr lang="en-US" altLang="zh-CN" sz="2000" dirty="0">
                <a:latin typeface="Comic Sans MS" panose="030F0702030302020204" pitchFamily="66" charset="0"/>
                <a:ea typeface="微软雅黑" panose="020B0503020204020204" pitchFamily="34" charset="-122"/>
              </a:rPr>
              <a:t>DMA</a:t>
            </a:r>
            <a:r>
              <a:rPr lang="zh-CN" altLang="en-US" sz="2000" dirty="0">
                <a:latin typeface="Comic Sans MS" panose="030F0702030302020204" pitchFamily="66" charset="0"/>
                <a:ea typeface="微软雅黑" panose="020B0503020204020204" pitchFamily="34" charset="-122"/>
              </a:rPr>
              <a:t>控制器在需要的时候就申请总线控制权，占用总线完成</a:t>
            </a:r>
            <a:r>
              <a:rPr lang="en-US" altLang="zh-CN" sz="2000" dirty="0">
                <a:latin typeface="Comic Sans MS" panose="030F0702030302020204" pitchFamily="66" charset="0"/>
                <a:ea typeface="微软雅黑" panose="020B0503020204020204" pitchFamily="34" charset="-122"/>
              </a:rPr>
              <a:t>I/O</a:t>
            </a:r>
            <a:r>
              <a:rPr lang="zh-CN" altLang="en-US" sz="2000" dirty="0">
                <a:latin typeface="Comic Sans MS" panose="030F0702030302020204" pitchFamily="66" charset="0"/>
                <a:ea typeface="微软雅黑" panose="020B0503020204020204" pitchFamily="34" charset="-122"/>
              </a:rPr>
              <a:t>设备和主存间的数据传送。传送结束后，用</a:t>
            </a:r>
            <a:r>
              <a:rPr lang="en-US" altLang="zh-CN" sz="2000" dirty="0">
                <a:latin typeface="Comic Sans MS" panose="030F0702030302020204" pitchFamily="66" charset="0"/>
                <a:ea typeface="微软雅黑" panose="020B0503020204020204" pitchFamily="34" charset="-122"/>
              </a:rPr>
              <a:t>DMA</a:t>
            </a:r>
            <a:r>
              <a:rPr lang="zh-CN" altLang="en-US" sz="2000" dirty="0">
                <a:latin typeface="Comic Sans MS" panose="030F0702030302020204" pitchFamily="66" charset="0"/>
                <a:ea typeface="微软雅黑" panose="020B0503020204020204" pitchFamily="34" charset="-122"/>
              </a:rPr>
              <a:t>中断请求告诉</a:t>
            </a:r>
            <a:r>
              <a:rPr lang="en-US" altLang="zh-CN" sz="2000" dirty="0">
                <a:latin typeface="Comic Sans MS" panose="030F0702030302020204" pitchFamily="66" charset="0"/>
                <a:ea typeface="微软雅黑" panose="020B0503020204020204" pitchFamily="34" charset="-122"/>
              </a:rPr>
              <a:t>CPU</a:t>
            </a:r>
            <a:r>
              <a:rPr lang="zh-CN" altLang="en-US" sz="2000" dirty="0">
                <a:latin typeface="Comic Sans MS" panose="030F0702030302020204" pitchFamily="66" charset="0"/>
                <a:ea typeface="微软雅黑" panose="020B0503020204020204" pitchFamily="34" charset="-122"/>
              </a:rPr>
              <a:t>，让</a:t>
            </a:r>
            <a:r>
              <a:rPr lang="en-US" altLang="zh-CN" sz="2000" dirty="0">
                <a:latin typeface="Comic Sans MS" panose="030F0702030302020204" pitchFamily="66" charset="0"/>
                <a:ea typeface="微软雅黑" panose="020B0503020204020204" pitchFamily="34" charset="-122"/>
              </a:rPr>
              <a:t>CPU</a:t>
            </a:r>
            <a:r>
              <a:rPr lang="zh-CN" altLang="en-US" sz="2000" dirty="0">
                <a:latin typeface="Comic Sans MS" panose="030F0702030302020204" pitchFamily="66" charset="0"/>
                <a:ea typeface="微软雅黑" panose="020B0503020204020204" pitchFamily="34" charset="-122"/>
              </a:rPr>
              <a:t>做一些数据校验等后处理工作。</a:t>
            </a:r>
          </a:p>
          <a:p>
            <a:pPr algn="just">
              <a:lnSpc>
                <a:spcPct val="125000"/>
              </a:lnSpc>
              <a:spcBef>
                <a:spcPts val="600"/>
              </a:spcBef>
            </a:pPr>
            <a:r>
              <a:rPr lang="en-US" altLang="zh-CN" sz="2000" dirty="0">
                <a:latin typeface="Comic Sans MS" panose="030F0702030302020204" pitchFamily="66" charset="0"/>
                <a:ea typeface="微软雅黑" panose="020B0503020204020204" pitchFamily="34" charset="-122"/>
              </a:rPr>
              <a:t>DMA</a:t>
            </a:r>
            <a:r>
              <a:rPr lang="zh-CN" altLang="en-US" sz="2000" dirty="0">
                <a:latin typeface="Comic Sans MS" panose="030F0702030302020204" pitchFamily="66" charset="0"/>
                <a:ea typeface="微软雅黑" panose="020B0503020204020204" pitchFamily="34" charset="-122"/>
              </a:rPr>
              <a:t>方式适合于像磁盘一类的高速设备（外存），以成批的方式和内存直接交换数据。</a:t>
            </a:r>
            <a:endParaRPr lang="zh-CN" altLang="en-US" sz="2000" b="0" i="0" dirty="0">
              <a:effectLst/>
              <a:latin typeface="Comic Sans MS" panose="030F0702030302020204" pitchFamily="66" charset="0"/>
              <a:ea typeface="微软雅黑" panose="020B0503020204020204" pitchFamily="34" charset="-122"/>
            </a:endParaRPr>
          </a:p>
        </p:txBody>
      </p:sp>
    </p:spTree>
    <p:extLst>
      <p:ext uri="{BB962C8B-B14F-4D97-AF65-F5344CB8AC3E}">
        <p14:creationId xmlns:p14="http://schemas.microsoft.com/office/powerpoint/2010/main" val="35420139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 I/O</a:t>
            </a:r>
            <a:r>
              <a:rPr lang="zh-CN" altLang="en-US" dirty="0"/>
              <a:t>数据传送控制方式</a:t>
            </a:r>
          </a:p>
        </p:txBody>
      </p:sp>
      <p:sp>
        <p:nvSpPr>
          <p:cNvPr id="3" name="内容占位符 2"/>
          <p:cNvSpPr>
            <a:spLocks noGrp="1"/>
          </p:cNvSpPr>
          <p:nvPr>
            <p:ph idx="1"/>
          </p:nvPr>
        </p:nvSpPr>
        <p:spPr/>
        <p:txBody>
          <a:bodyPr/>
          <a:lstStyle/>
          <a:p>
            <a:pPr marL="0" indent="0">
              <a:buNone/>
            </a:pPr>
            <a:r>
              <a:rPr lang="en-US" altLang="zh-CN" dirty="0"/>
              <a:t>8.6.3 DMA</a:t>
            </a:r>
            <a:r>
              <a:rPr lang="zh-CN" altLang="en-US" dirty="0"/>
              <a:t>方式</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84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107504" y="1124744"/>
            <a:ext cx="2945331"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2. </a:t>
            </a:r>
            <a:r>
              <a:rPr lang="zh-CN" altLang="en-US" sz="2200" b="1" dirty="0">
                <a:solidFill>
                  <a:srgbClr val="063DE8"/>
                </a:solidFill>
                <a:latin typeface="微软雅黑" panose="020B0503020204020204" pitchFamily="34" charset="-122"/>
                <a:ea typeface="微软雅黑" panose="020B0503020204020204" pitchFamily="34" charset="-122"/>
              </a:rPr>
              <a:t>三种</a:t>
            </a:r>
            <a:r>
              <a:rPr lang="en-US" altLang="zh-CN" sz="2200" b="1" dirty="0">
                <a:solidFill>
                  <a:srgbClr val="063DE8"/>
                </a:solidFill>
                <a:latin typeface="微软雅黑" panose="020B0503020204020204" pitchFamily="34" charset="-122"/>
                <a:ea typeface="微软雅黑" panose="020B0503020204020204" pitchFamily="34" charset="-122"/>
              </a:rPr>
              <a:t>DMA</a:t>
            </a:r>
            <a:r>
              <a:rPr lang="zh-CN" altLang="en-US" sz="2200" b="1" dirty="0">
                <a:solidFill>
                  <a:srgbClr val="063DE8"/>
                </a:solidFill>
                <a:latin typeface="微软雅黑" panose="020B0503020204020204" pitchFamily="34" charset="-122"/>
                <a:ea typeface="微软雅黑" panose="020B0503020204020204" pitchFamily="34" charset="-122"/>
              </a:rPr>
              <a:t>方式</a:t>
            </a:r>
          </a:p>
        </p:txBody>
      </p:sp>
      <p:sp>
        <p:nvSpPr>
          <p:cNvPr id="25" name="Rectangle 3"/>
          <p:cNvSpPr txBox="1">
            <a:spLocks noChangeArrowheads="1"/>
          </p:cNvSpPr>
          <p:nvPr/>
        </p:nvSpPr>
        <p:spPr bwMode="auto">
          <a:xfrm>
            <a:off x="179512" y="1556792"/>
            <a:ext cx="8364538" cy="508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lnSpc>
                <a:spcPct val="115000"/>
              </a:lnSpc>
              <a:buFontTx/>
              <a:buNone/>
            </a:pPr>
            <a:r>
              <a:rPr lang="zh-CN" altLang="en-US" sz="2000" dirty="0"/>
              <a:t>由于</a:t>
            </a:r>
            <a:r>
              <a:rPr lang="en-US" altLang="zh-CN" sz="2000" dirty="0"/>
              <a:t>DMA</a:t>
            </a:r>
            <a:r>
              <a:rPr lang="zh-CN" altLang="en-US" sz="2000" dirty="0"/>
              <a:t>接口和</a:t>
            </a:r>
            <a:r>
              <a:rPr lang="en-US" altLang="zh-CN" sz="2000" dirty="0"/>
              <a:t>CPU</a:t>
            </a:r>
            <a:r>
              <a:rPr lang="zh-CN" altLang="en-US" sz="2000" dirty="0"/>
              <a:t>共享主存，所以可能出现两者争用主存的现象，为使两者协调使用主存，</a:t>
            </a:r>
            <a:r>
              <a:rPr lang="en-US" altLang="zh-CN" sz="2000" dirty="0"/>
              <a:t>DMA</a:t>
            </a:r>
            <a:r>
              <a:rPr lang="zh-CN" altLang="en-US" sz="2000" dirty="0"/>
              <a:t>通常采用以下三种方式进行数据传送。</a:t>
            </a:r>
          </a:p>
          <a:p>
            <a:pPr marL="0" lvl="1">
              <a:lnSpc>
                <a:spcPct val="115000"/>
              </a:lnSpc>
              <a:buFontTx/>
              <a:buNone/>
            </a:pPr>
            <a:r>
              <a:rPr lang="en-US" altLang="zh-CN" dirty="0">
                <a:solidFill>
                  <a:srgbClr val="3333CC"/>
                </a:solidFill>
                <a:latin typeface="Comic Sans MS" panose="030F0702030302020204" pitchFamily="66" charset="0"/>
              </a:rPr>
              <a:t>(1) CPU</a:t>
            </a:r>
            <a:r>
              <a:rPr lang="zh-CN" altLang="en-US" dirty="0">
                <a:solidFill>
                  <a:srgbClr val="3333CC"/>
                </a:solidFill>
                <a:latin typeface="Comic Sans MS" panose="030F0702030302020204" pitchFamily="66" charset="0"/>
              </a:rPr>
              <a:t>停止法</a:t>
            </a:r>
            <a:r>
              <a:rPr lang="en-US" altLang="zh-CN" dirty="0">
                <a:solidFill>
                  <a:srgbClr val="CC3399"/>
                </a:solidFill>
                <a:latin typeface="Comic Sans MS" panose="030F0702030302020204" pitchFamily="66" charset="0"/>
              </a:rPr>
              <a:t>(</a:t>
            </a:r>
            <a:r>
              <a:rPr lang="zh-CN" altLang="en-US" dirty="0">
                <a:solidFill>
                  <a:srgbClr val="CC3399"/>
                </a:solidFill>
                <a:latin typeface="Comic Sans MS" panose="030F0702030302020204" pitchFamily="66" charset="0"/>
              </a:rPr>
              <a:t>成组传送</a:t>
            </a:r>
            <a:r>
              <a:rPr lang="en-US" altLang="zh-CN" dirty="0">
                <a:solidFill>
                  <a:srgbClr val="CC3399"/>
                </a:solidFill>
                <a:latin typeface="Comic Sans MS" panose="030F0702030302020204" pitchFamily="66" charset="0"/>
              </a:rPr>
              <a:t>)</a:t>
            </a:r>
          </a:p>
          <a:p>
            <a:pPr marL="0" lvl="1">
              <a:lnSpc>
                <a:spcPct val="115000"/>
              </a:lnSpc>
              <a:buFontTx/>
              <a:buNone/>
            </a:pPr>
            <a:r>
              <a:rPr lang="en-US" altLang="zh-CN" dirty="0">
                <a:solidFill>
                  <a:srgbClr val="3333CC"/>
                </a:solidFill>
                <a:latin typeface="Comic Sans MS" panose="030F0702030302020204" pitchFamily="66" charset="0"/>
              </a:rPr>
              <a:t>    </a:t>
            </a:r>
            <a:r>
              <a:rPr lang="en-US" altLang="zh-CN" dirty="0">
                <a:latin typeface="Comic Sans MS" panose="030F0702030302020204" pitchFamily="66" charset="0"/>
              </a:rPr>
              <a:t>DMA</a:t>
            </a:r>
            <a:r>
              <a:rPr lang="zh-CN" altLang="en-US" dirty="0">
                <a:latin typeface="Comic Sans MS" panose="030F0702030302020204" pitchFamily="66" charset="0"/>
              </a:rPr>
              <a:t>传输时，</a:t>
            </a:r>
            <a:r>
              <a:rPr lang="en-US" altLang="zh-CN" dirty="0">
                <a:latin typeface="Comic Sans MS" panose="030F0702030302020204" pitchFamily="66" charset="0"/>
              </a:rPr>
              <a:t>CPU</a:t>
            </a:r>
            <a:r>
              <a:rPr lang="zh-CN" altLang="en-US" dirty="0">
                <a:latin typeface="Comic Sans MS" panose="030F0702030302020204" pitchFamily="66" charset="0"/>
              </a:rPr>
              <a:t>脱离总线，停止访问主存，直到</a:t>
            </a:r>
            <a:r>
              <a:rPr lang="en-US" altLang="zh-CN" dirty="0">
                <a:latin typeface="Comic Sans MS" panose="030F0702030302020204" pitchFamily="66" charset="0"/>
              </a:rPr>
              <a:t>DMA</a:t>
            </a:r>
            <a:r>
              <a:rPr lang="zh-CN" altLang="en-US" dirty="0">
                <a:latin typeface="Comic Sans MS" panose="030F0702030302020204" pitchFamily="66" charset="0"/>
              </a:rPr>
              <a:t>传送一块数据结束。</a:t>
            </a:r>
          </a:p>
          <a:p>
            <a:pPr marL="0" lvl="1">
              <a:lnSpc>
                <a:spcPct val="115000"/>
              </a:lnSpc>
              <a:buFontTx/>
              <a:buNone/>
            </a:pPr>
            <a:r>
              <a:rPr lang="en-US" altLang="zh-CN" dirty="0">
                <a:solidFill>
                  <a:srgbClr val="3333CC"/>
                </a:solidFill>
                <a:latin typeface="Comic Sans MS" panose="030F0702030302020204" pitchFamily="66" charset="0"/>
              </a:rPr>
              <a:t>(2) </a:t>
            </a:r>
            <a:r>
              <a:rPr lang="zh-CN" altLang="en-US" dirty="0">
                <a:solidFill>
                  <a:srgbClr val="3333CC"/>
                </a:solidFill>
                <a:latin typeface="Comic Sans MS" panose="030F0702030302020204" pitchFamily="66" charset="0"/>
              </a:rPr>
              <a:t>周期挪用</a:t>
            </a:r>
            <a:r>
              <a:rPr lang="en-US" altLang="zh-CN" dirty="0">
                <a:solidFill>
                  <a:srgbClr val="3333CC"/>
                </a:solidFill>
                <a:latin typeface="Comic Sans MS" panose="030F0702030302020204" pitchFamily="66" charset="0"/>
              </a:rPr>
              <a:t>(</a:t>
            </a:r>
            <a:r>
              <a:rPr lang="zh-CN" altLang="en-US" dirty="0">
                <a:solidFill>
                  <a:srgbClr val="3333CC"/>
                </a:solidFill>
                <a:latin typeface="Comic Sans MS" panose="030F0702030302020204" pitchFamily="66" charset="0"/>
              </a:rPr>
              <a:t>窃取</a:t>
            </a:r>
            <a:r>
              <a:rPr lang="en-US" altLang="zh-CN" dirty="0">
                <a:solidFill>
                  <a:srgbClr val="3333CC"/>
                </a:solidFill>
                <a:latin typeface="Comic Sans MS" panose="030F0702030302020204" pitchFamily="66" charset="0"/>
              </a:rPr>
              <a:t>)</a:t>
            </a:r>
            <a:r>
              <a:rPr lang="zh-CN" altLang="en-US" dirty="0">
                <a:solidFill>
                  <a:srgbClr val="3333CC"/>
                </a:solidFill>
                <a:latin typeface="Comic Sans MS" panose="030F0702030302020204" pitchFamily="66" charset="0"/>
              </a:rPr>
              <a:t>法</a:t>
            </a:r>
            <a:r>
              <a:rPr lang="en-US" altLang="zh-CN" dirty="0">
                <a:solidFill>
                  <a:srgbClr val="CC3399"/>
                </a:solidFill>
                <a:latin typeface="Comic Sans MS" panose="030F0702030302020204" pitchFamily="66" charset="0"/>
              </a:rPr>
              <a:t>(</a:t>
            </a:r>
            <a:r>
              <a:rPr lang="zh-CN" altLang="en-US" dirty="0">
                <a:solidFill>
                  <a:srgbClr val="CC3399"/>
                </a:solidFill>
                <a:latin typeface="Comic Sans MS" panose="030F0702030302020204" pitchFamily="66" charset="0"/>
              </a:rPr>
              <a:t>单字传送</a:t>
            </a:r>
            <a:r>
              <a:rPr lang="en-US" altLang="zh-CN" dirty="0">
                <a:solidFill>
                  <a:srgbClr val="CC3399"/>
                </a:solidFill>
                <a:latin typeface="Comic Sans MS" panose="030F0702030302020204" pitchFamily="66" charset="0"/>
              </a:rPr>
              <a:t>)</a:t>
            </a:r>
          </a:p>
          <a:p>
            <a:pPr marL="0" lvl="1">
              <a:lnSpc>
                <a:spcPct val="115000"/>
              </a:lnSpc>
              <a:buFontTx/>
              <a:buNone/>
            </a:pPr>
            <a:r>
              <a:rPr lang="en-US" altLang="zh-CN" dirty="0">
                <a:solidFill>
                  <a:srgbClr val="3333CC"/>
                </a:solidFill>
                <a:latin typeface="Comic Sans MS" panose="030F0702030302020204" pitchFamily="66" charset="0"/>
              </a:rPr>
              <a:t>    </a:t>
            </a:r>
            <a:r>
              <a:rPr lang="en-US" altLang="zh-CN" dirty="0">
                <a:latin typeface="Comic Sans MS" panose="030F0702030302020204" pitchFamily="66" charset="0"/>
              </a:rPr>
              <a:t>DMA</a:t>
            </a:r>
            <a:r>
              <a:rPr lang="zh-CN" altLang="en-US" dirty="0">
                <a:latin typeface="Comic Sans MS" panose="030F0702030302020204" pitchFamily="66" charset="0"/>
              </a:rPr>
              <a:t>传输时，</a:t>
            </a:r>
            <a:r>
              <a:rPr lang="en-US" altLang="zh-CN" dirty="0">
                <a:latin typeface="Comic Sans MS" panose="030F0702030302020204" pitchFamily="66" charset="0"/>
              </a:rPr>
              <a:t>CPU</a:t>
            </a:r>
            <a:r>
              <a:rPr lang="zh-CN" altLang="en-US" dirty="0">
                <a:latin typeface="Comic Sans MS" panose="030F0702030302020204" pitchFamily="66" charset="0"/>
              </a:rPr>
              <a:t>让出一个总线事务周期，由</a:t>
            </a:r>
            <a:r>
              <a:rPr lang="en-US" altLang="zh-CN" dirty="0">
                <a:latin typeface="Comic Sans MS" panose="030F0702030302020204" pitchFamily="66" charset="0"/>
              </a:rPr>
              <a:t>DMA</a:t>
            </a:r>
            <a:r>
              <a:rPr lang="zh-CN" altLang="en-US" dirty="0">
                <a:latin typeface="Comic Sans MS" panose="030F0702030302020204" pitchFamily="66" charset="0"/>
              </a:rPr>
              <a:t>控制总线来访问主存，传送完一个数据后立即释放总线。</a:t>
            </a:r>
          </a:p>
          <a:p>
            <a:pPr marL="0" lvl="1">
              <a:lnSpc>
                <a:spcPct val="115000"/>
              </a:lnSpc>
              <a:buFontTx/>
              <a:buNone/>
            </a:pPr>
            <a:r>
              <a:rPr lang="en-US" altLang="zh-CN" dirty="0">
                <a:solidFill>
                  <a:srgbClr val="3333CC"/>
                </a:solidFill>
                <a:latin typeface="Comic Sans MS" panose="030F0702030302020204" pitchFamily="66" charset="0"/>
              </a:rPr>
              <a:t>(3)</a:t>
            </a:r>
            <a:r>
              <a:rPr lang="zh-CN" altLang="en-US" dirty="0">
                <a:solidFill>
                  <a:srgbClr val="3333CC"/>
                </a:solidFill>
                <a:latin typeface="Comic Sans MS" panose="030F0702030302020204" pitchFamily="66" charset="0"/>
              </a:rPr>
              <a:t>交替分时访问法</a:t>
            </a:r>
            <a:endParaRPr lang="zh-CN" altLang="en-US" dirty="0">
              <a:solidFill>
                <a:srgbClr val="CC3399"/>
              </a:solidFill>
              <a:latin typeface="Comic Sans MS" panose="030F0702030302020204" pitchFamily="66" charset="0"/>
            </a:endParaRPr>
          </a:p>
          <a:p>
            <a:pPr marL="0" lvl="1">
              <a:lnSpc>
                <a:spcPct val="115000"/>
              </a:lnSpc>
              <a:buFontTx/>
              <a:buNone/>
            </a:pPr>
            <a:r>
              <a:rPr lang="zh-CN" altLang="en-US" dirty="0">
                <a:solidFill>
                  <a:srgbClr val="3333CC"/>
                </a:solidFill>
                <a:latin typeface="Comic Sans MS" panose="030F0702030302020204" pitchFamily="66" charset="0"/>
              </a:rPr>
              <a:t>    </a:t>
            </a:r>
            <a:r>
              <a:rPr lang="zh-CN" altLang="en-US" dirty="0">
                <a:latin typeface="Comic Sans MS" panose="030F0702030302020204" pitchFamily="66" charset="0"/>
              </a:rPr>
              <a:t>每个存储周期分成两个时间片，一个给</a:t>
            </a:r>
            <a:r>
              <a:rPr lang="en-US" altLang="zh-CN" dirty="0">
                <a:latin typeface="Comic Sans MS" panose="030F0702030302020204" pitchFamily="66" charset="0"/>
              </a:rPr>
              <a:t>CPU</a:t>
            </a:r>
            <a:r>
              <a:rPr lang="zh-CN" altLang="en-US" dirty="0">
                <a:latin typeface="Comic Sans MS" panose="030F0702030302020204" pitchFamily="66" charset="0"/>
              </a:rPr>
              <a:t>，一个给</a:t>
            </a:r>
            <a:r>
              <a:rPr lang="en-US" altLang="zh-CN" dirty="0">
                <a:latin typeface="Comic Sans MS" panose="030F0702030302020204" pitchFamily="66" charset="0"/>
              </a:rPr>
              <a:t>DMA</a:t>
            </a:r>
            <a:r>
              <a:rPr lang="zh-CN" altLang="en-US" dirty="0">
                <a:latin typeface="Comic Sans MS" panose="030F0702030302020204" pitchFamily="66" charset="0"/>
              </a:rPr>
              <a:t>，这样在每个存储周期内，</a:t>
            </a:r>
            <a:r>
              <a:rPr lang="en-US" altLang="zh-CN" dirty="0">
                <a:latin typeface="Comic Sans MS" panose="030F0702030302020204" pitchFamily="66" charset="0"/>
              </a:rPr>
              <a:t>CPU</a:t>
            </a:r>
            <a:r>
              <a:rPr lang="zh-CN" altLang="en-US" dirty="0">
                <a:latin typeface="Comic Sans MS" panose="030F0702030302020204" pitchFamily="66" charset="0"/>
              </a:rPr>
              <a:t>和</a:t>
            </a:r>
            <a:r>
              <a:rPr lang="en-US" altLang="zh-CN" dirty="0">
                <a:latin typeface="Comic Sans MS" panose="030F0702030302020204" pitchFamily="66" charset="0"/>
              </a:rPr>
              <a:t>DMA</a:t>
            </a:r>
            <a:r>
              <a:rPr lang="zh-CN" altLang="en-US" dirty="0">
                <a:latin typeface="Comic Sans MS" panose="030F0702030302020204" pitchFamily="66" charset="0"/>
              </a:rPr>
              <a:t>都可访问存储器。</a:t>
            </a:r>
          </a:p>
        </p:txBody>
      </p:sp>
    </p:spTree>
    <p:extLst>
      <p:ext uri="{BB962C8B-B14F-4D97-AF65-F5344CB8AC3E}">
        <p14:creationId xmlns:p14="http://schemas.microsoft.com/office/powerpoint/2010/main" val="163156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5">
                                            <p:txEl>
                                              <p:pRg st="2" end="2"/>
                                            </p:txEl>
                                          </p:spTgt>
                                        </p:tgtEl>
                                        <p:attrNameLst>
                                          <p:attrName>style.visibility</p:attrName>
                                        </p:attrNameLst>
                                      </p:cBhvr>
                                      <p:to>
                                        <p:strVal val="visible"/>
                                      </p:to>
                                    </p:set>
                                    <p:animEffect transition="in" filter="checkerboard(across)">
                                      <p:cBhvr>
                                        <p:cTn id="7" dur="500"/>
                                        <p:tgtEl>
                                          <p:spTgt spid="2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5">
                                            <p:txEl>
                                              <p:pRg st="4" end="4"/>
                                            </p:txEl>
                                          </p:spTgt>
                                        </p:tgtEl>
                                        <p:attrNameLst>
                                          <p:attrName>style.visibility</p:attrName>
                                        </p:attrNameLst>
                                      </p:cBhvr>
                                      <p:to>
                                        <p:strVal val="visible"/>
                                      </p:to>
                                    </p:set>
                                    <p:animEffect transition="in" filter="checkerboard(across)">
                                      <p:cBhvr>
                                        <p:cTn id="12" dur="500"/>
                                        <p:tgtEl>
                                          <p:spTgt spid="2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5">
                                            <p:txEl>
                                              <p:pRg st="6" end="6"/>
                                            </p:txEl>
                                          </p:spTgt>
                                        </p:tgtEl>
                                        <p:attrNameLst>
                                          <p:attrName>style.visibility</p:attrName>
                                        </p:attrNameLst>
                                      </p:cBhvr>
                                      <p:to>
                                        <p:strVal val="visible"/>
                                      </p:to>
                                    </p:set>
                                    <p:animEffect transition="in" filter="checkerboard(across)">
                                      <p:cBhvr>
                                        <p:cTn id="17" dur="500"/>
                                        <p:tgtEl>
                                          <p:spTgt spid="2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 I/O</a:t>
            </a:r>
            <a:r>
              <a:rPr lang="zh-CN" altLang="en-US" dirty="0"/>
              <a:t>数据传送控制方式</a:t>
            </a:r>
          </a:p>
        </p:txBody>
      </p:sp>
      <p:sp>
        <p:nvSpPr>
          <p:cNvPr id="3" name="内容占位符 2"/>
          <p:cNvSpPr>
            <a:spLocks noGrp="1"/>
          </p:cNvSpPr>
          <p:nvPr>
            <p:ph idx="1"/>
          </p:nvPr>
        </p:nvSpPr>
        <p:spPr/>
        <p:txBody>
          <a:bodyPr/>
          <a:lstStyle/>
          <a:p>
            <a:pPr marL="0" indent="0">
              <a:buNone/>
            </a:pPr>
            <a:r>
              <a:rPr lang="en-US" altLang="zh-CN" dirty="0"/>
              <a:t>8.6.3 DMA</a:t>
            </a:r>
            <a:r>
              <a:rPr lang="zh-CN" altLang="en-US" dirty="0"/>
              <a:t>方式</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85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107504" y="1124744"/>
            <a:ext cx="2945331"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3. DMA</a:t>
            </a:r>
            <a:r>
              <a:rPr lang="zh-CN" altLang="en-US" sz="2200" b="1" dirty="0">
                <a:solidFill>
                  <a:srgbClr val="063DE8"/>
                </a:solidFill>
                <a:latin typeface="微软雅黑" panose="020B0503020204020204" pitchFamily="34" charset="-122"/>
                <a:ea typeface="微软雅黑" panose="020B0503020204020204" pitchFamily="34" charset="-122"/>
              </a:rPr>
              <a:t>操作步骤</a:t>
            </a:r>
          </a:p>
        </p:txBody>
      </p:sp>
      <p:sp>
        <p:nvSpPr>
          <p:cNvPr id="9" name="Rectangle 3"/>
          <p:cNvSpPr txBox="1">
            <a:spLocks noChangeArrowheads="1"/>
          </p:cNvSpPr>
          <p:nvPr/>
        </p:nvSpPr>
        <p:spPr bwMode="auto">
          <a:xfrm>
            <a:off x="107504" y="1484784"/>
            <a:ext cx="8610600" cy="50417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5000"/>
              </a:lnSpc>
            </a:pPr>
            <a:r>
              <a:rPr lang="en-US" altLang="zh-CN" sz="2000" dirty="0"/>
              <a:t>DMA</a:t>
            </a:r>
            <a:r>
              <a:rPr lang="zh-CN" altLang="en-US" sz="2000" dirty="0"/>
              <a:t>操作步骤</a:t>
            </a:r>
          </a:p>
          <a:p>
            <a:pPr lvl="1">
              <a:lnSpc>
                <a:spcPct val="105000"/>
              </a:lnSpc>
              <a:buFontTx/>
              <a:buNone/>
            </a:pPr>
            <a:r>
              <a:rPr lang="en-US" altLang="zh-CN" dirty="0">
                <a:latin typeface="Comic Sans MS" panose="030F0702030302020204" pitchFamily="66" charset="0"/>
              </a:rPr>
              <a:t>(1) </a:t>
            </a:r>
            <a:r>
              <a:rPr lang="en-US" altLang="zh-CN" dirty="0">
                <a:solidFill>
                  <a:srgbClr val="FF0000"/>
                </a:solidFill>
                <a:latin typeface="Comic Sans MS" panose="030F0702030302020204" pitchFamily="66" charset="0"/>
              </a:rPr>
              <a:t>DMA</a:t>
            </a:r>
            <a:r>
              <a:rPr lang="zh-CN" altLang="en-US" dirty="0">
                <a:solidFill>
                  <a:srgbClr val="FF0000"/>
                </a:solidFill>
                <a:latin typeface="Comic Sans MS" panose="030F0702030302020204" pitchFamily="66" charset="0"/>
              </a:rPr>
              <a:t>控制器的预置</a:t>
            </a:r>
            <a:r>
              <a:rPr lang="en-US" altLang="zh-CN" dirty="0">
                <a:solidFill>
                  <a:srgbClr val="FF0000"/>
                </a:solidFill>
                <a:latin typeface="Comic Sans MS" panose="030F0702030302020204" pitchFamily="66" charset="0"/>
              </a:rPr>
              <a:t>(</a:t>
            </a:r>
            <a:r>
              <a:rPr lang="zh-CN" altLang="en-US" dirty="0">
                <a:solidFill>
                  <a:srgbClr val="FF0000"/>
                </a:solidFill>
                <a:latin typeface="Comic Sans MS" panose="030F0702030302020204" pitchFamily="66" charset="0"/>
              </a:rPr>
              <a:t>初始化</a:t>
            </a:r>
            <a:r>
              <a:rPr lang="en-US" altLang="zh-CN" dirty="0">
                <a:solidFill>
                  <a:srgbClr val="FF0000"/>
                </a:solidFill>
                <a:latin typeface="Comic Sans MS" panose="030F0702030302020204" pitchFamily="66" charset="0"/>
              </a:rPr>
              <a:t>)----</a:t>
            </a:r>
            <a:r>
              <a:rPr lang="zh-CN" altLang="en-US" dirty="0">
                <a:solidFill>
                  <a:srgbClr val="FF0000"/>
                </a:solidFill>
                <a:latin typeface="Comic Sans MS" panose="030F0702030302020204" pitchFamily="66" charset="0"/>
              </a:rPr>
              <a:t>软件实现</a:t>
            </a:r>
          </a:p>
          <a:p>
            <a:pPr lvl="2">
              <a:lnSpc>
                <a:spcPct val="105000"/>
              </a:lnSpc>
            </a:pPr>
            <a:r>
              <a:rPr lang="zh-CN" altLang="en-US" dirty="0">
                <a:latin typeface="Comic Sans MS" panose="030F0702030302020204" pitchFamily="66" charset="0"/>
              </a:rPr>
              <a:t>准备内存</a:t>
            </a:r>
          </a:p>
          <a:p>
            <a:pPr lvl="2">
              <a:lnSpc>
                <a:spcPct val="105000"/>
              </a:lnSpc>
            </a:pPr>
            <a:r>
              <a:rPr lang="zh-CN" altLang="en-US" dirty="0">
                <a:latin typeface="Comic Sans MS" panose="030F0702030302020204" pitchFamily="66" charset="0"/>
              </a:rPr>
              <a:t>设置参数</a:t>
            </a:r>
          </a:p>
          <a:p>
            <a:pPr lvl="2">
              <a:lnSpc>
                <a:spcPct val="105000"/>
              </a:lnSpc>
            </a:pPr>
            <a:r>
              <a:rPr lang="zh-CN" altLang="en-US" dirty="0">
                <a:latin typeface="Comic Sans MS" panose="030F0702030302020204" pitchFamily="66" charset="0"/>
              </a:rPr>
              <a:t>启动外设  </a:t>
            </a:r>
          </a:p>
          <a:p>
            <a:pPr lvl="1">
              <a:lnSpc>
                <a:spcPct val="105000"/>
              </a:lnSpc>
              <a:buFontTx/>
              <a:buNone/>
            </a:pPr>
            <a:r>
              <a:rPr lang="en-US" altLang="zh-CN" dirty="0">
                <a:latin typeface="Comic Sans MS" panose="030F0702030302020204" pitchFamily="66" charset="0"/>
              </a:rPr>
              <a:t>(2) </a:t>
            </a:r>
            <a:r>
              <a:rPr lang="en-US" altLang="zh-CN" dirty="0">
                <a:solidFill>
                  <a:srgbClr val="FF0000"/>
                </a:solidFill>
                <a:latin typeface="Comic Sans MS" panose="030F0702030302020204" pitchFamily="66" charset="0"/>
              </a:rPr>
              <a:t>DMA</a:t>
            </a:r>
            <a:r>
              <a:rPr lang="zh-CN" altLang="en-US" dirty="0">
                <a:solidFill>
                  <a:srgbClr val="FF0000"/>
                </a:solidFill>
                <a:latin typeface="Comic Sans MS" panose="030F0702030302020204" pitchFamily="66" charset="0"/>
              </a:rPr>
              <a:t>数据传送</a:t>
            </a:r>
            <a:r>
              <a:rPr lang="en-US" altLang="zh-CN" dirty="0">
                <a:solidFill>
                  <a:srgbClr val="FF0000"/>
                </a:solidFill>
                <a:latin typeface="Comic Sans MS" panose="030F0702030302020204" pitchFamily="66" charset="0"/>
              </a:rPr>
              <a:t>----</a:t>
            </a:r>
            <a:r>
              <a:rPr lang="zh-CN" altLang="en-US" dirty="0">
                <a:solidFill>
                  <a:srgbClr val="FF0000"/>
                </a:solidFill>
                <a:latin typeface="Comic Sans MS" panose="030F0702030302020204" pitchFamily="66" charset="0"/>
              </a:rPr>
              <a:t>硬件实现</a:t>
            </a:r>
          </a:p>
          <a:p>
            <a:pPr lvl="2">
              <a:lnSpc>
                <a:spcPct val="105000"/>
              </a:lnSpc>
            </a:pPr>
            <a:r>
              <a:rPr lang="en-US" altLang="zh-CN" dirty="0">
                <a:latin typeface="Comic Sans MS" panose="030F0702030302020204" pitchFamily="66" charset="0"/>
              </a:rPr>
              <a:t>DMA</a:t>
            </a:r>
            <a:r>
              <a:rPr lang="zh-CN" altLang="en-US" dirty="0">
                <a:latin typeface="Comic Sans MS" panose="030F0702030302020204" pitchFamily="66" charset="0"/>
              </a:rPr>
              <a:t>请求：</a:t>
            </a:r>
            <a:r>
              <a:rPr lang="zh-CN" altLang="en-US" dirty="0">
                <a:solidFill>
                  <a:srgbClr val="CC3399"/>
                </a:solidFill>
                <a:latin typeface="Comic Sans MS" panose="030F0702030302020204" pitchFamily="66" charset="0"/>
              </a:rPr>
              <a:t>选通</a:t>
            </a:r>
            <a:r>
              <a:rPr lang="en-US" altLang="zh-CN" dirty="0">
                <a:solidFill>
                  <a:srgbClr val="CC3399"/>
                </a:solidFill>
                <a:latin typeface="Comic Sans MS" panose="030F0702030302020204" pitchFamily="66" charset="0"/>
              </a:rPr>
              <a:t>-〉DMA</a:t>
            </a:r>
            <a:r>
              <a:rPr lang="zh-CN" altLang="en-US" dirty="0">
                <a:solidFill>
                  <a:srgbClr val="CC3399"/>
                </a:solidFill>
                <a:latin typeface="Comic Sans MS" panose="030F0702030302020204" pitchFamily="66" charset="0"/>
              </a:rPr>
              <a:t>请求</a:t>
            </a:r>
            <a:r>
              <a:rPr lang="en-US" altLang="zh-CN" dirty="0">
                <a:solidFill>
                  <a:srgbClr val="CC3399"/>
                </a:solidFill>
                <a:latin typeface="Comic Sans MS" panose="030F0702030302020204" pitchFamily="66" charset="0"/>
              </a:rPr>
              <a:t>-〉</a:t>
            </a:r>
            <a:r>
              <a:rPr lang="zh-CN" altLang="en-US" dirty="0">
                <a:solidFill>
                  <a:srgbClr val="CC3399"/>
                </a:solidFill>
                <a:latin typeface="Comic Sans MS" panose="030F0702030302020204" pitchFamily="66" charset="0"/>
              </a:rPr>
              <a:t>总线请求</a:t>
            </a:r>
          </a:p>
          <a:p>
            <a:pPr lvl="2">
              <a:lnSpc>
                <a:spcPct val="105000"/>
              </a:lnSpc>
            </a:pPr>
            <a:r>
              <a:rPr lang="en-US" altLang="zh-CN" dirty="0">
                <a:latin typeface="Comic Sans MS" panose="030F0702030302020204" pitchFamily="66" charset="0"/>
              </a:rPr>
              <a:t>DMA</a:t>
            </a:r>
            <a:r>
              <a:rPr lang="zh-CN" altLang="en-US" dirty="0">
                <a:latin typeface="Comic Sans MS" panose="030F0702030302020204" pitchFamily="66" charset="0"/>
              </a:rPr>
              <a:t>响应：</a:t>
            </a:r>
            <a:r>
              <a:rPr lang="zh-CN" altLang="en-US" dirty="0">
                <a:solidFill>
                  <a:srgbClr val="CC3399"/>
                </a:solidFill>
                <a:latin typeface="Comic Sans MS" panose="030F0702030302020204" pitchFamily="66" charset="0"/>
              </a:rPr>
              <a:t>总线响应</a:t>
            </a:r>
            <a:r>
              <a:rPr lang="en-US" altLang="zh-CN" dirty="0">
                <a:solidFill>
                  <a:srgbClr val="CC3399"/>
                </a:solidFill>
                <a:latin typeface="Comic Sans MS" panose="030F0702030302020204" pitchFamily="66" charset="0"/>
              </a:rPr>
              <a:t>(CPU</a:t>
            </a:r>
            <a:r>
              <a:rPr lang="zh-CN" altLang="en-US" dirty="0">
                <a:solidFill>
                  <a:srgbClr val="CC3399"/>
                </a:solidFill>
                <a:latin typeface="Comic Sans MS" panose="030F0702030302020204" pitchFamily="66" charset="0"/>
              </a:rPr>
              <a:t>让出总线</a:t>
            </a:r>
            <a:r>
              <a:rPr lang="en-US" altLang="zh-CN" dirty="0">
                <a:solidFill>
                  <a:srgbClr val="CC3399"/>
                </a:solidFill>
                <a:latin typeface="Comic Sans MS" panose="030F0702030302020204" pitchFamily="66" charset="0"/>
              </a:rPr>
              <a:t>)-〉DMA</a:t>
            </a:r>
            <a:r>
              <a:rPr lang="zh-CN" altLang="en-US" dirty="0">
                <a:solidFill>
                  <a:srgbClr val="CC3399"/>
                </a:solidFill>
                <a:latin typeface="Comic Sans MS" panose="030F0702030302020204" pitchFamily="66" charset="0"/>
              </a:rPr>
              <a:t>响应</a:t>
            </a:r>
          </a:p>
          <a:p>
            <a:pPr lvl="2">
              <a:lnSpc>
                <a:spcPct val="105000"/>
              </a:lnSpc>
            </a:pPr>
            <a:r>
              <a:rPr lang="en-US" altLang="zh-CN" dirty="0">
                <a:latin typeface="Comic Sans MS" panose="030F0702030302020204" pitchFamily="66" charset="0"/>
              </a:rPr>
              <a:t>DMA</a:t>
            </a:r>
            <a:r>
              <a:rPr lang="zh-CN" altLang="en-US" dirty="0">
                <a:latin typeface="Comic Sans MS" panose="030F0702030302020204" pitchFamily="66" charset="0"/>
              </a:rPr>
              <a:t>传送：</a:t>
            </a:r>
            <a:r>
              <a:rPr lang="en-US" altLang="zh-CN" dirty="0">
                <a:solidFill>
                  <a:srgbClr val="CC3399"/>
                </a:solidFill>
                <a:latin typeface="Comic Sans MS" panose="030F0702030302020204" pitchFamily="66" charset="0"/>
              </a:rPr>
              <a:t>DMA</a:t>
            </a:r>
            <a:r>
              <a:rPr lang="zh-CN" altLang="en-US" dirty="0">
                <a:solidFill>
                  <a:srgbClr val="CC3399"/>
                </a:solidFill>
                <a:latin typeface="Comic Sans MS" panose="030F0702030302020204" pitchFamily="66" charset="0"/>
              </a:rPr>
              <a:t>控制总线进行数据传送</a:t>
            </a:r>
          </a:p>
          <a:p>
            <a:pPr lvl="1">
              <a:lnSpc>
                <a:spcPct val="105000"/>
              </a:lnSpc>
              <a:buFontTx/>
              <a:buNone/>
            </a:pPr>
            <a:r>
              <a:rPr lang="en-US" altLang="zh-CN" dirty="0">
                <a:latin typeface="Comic Sans MS" panose="030F0702030302020204" pitchFamily="66" charset="0"/>
              </a:rPr>
              <a:t>(3) </a:t>
            </a:r>
            <a:r>
              <a:rPr lang="en-US" altLang="zh-CN" dirty="0">
                <a:solidFill>
                  <a:srgbClr val="FF0000"/>
                </a:solidFill>
                <a:latin typeface="Comic Sans MS" panose="030F0702030302020204" pitchFamily="66" charset="0"/>
              </a:rPr>
              <a:t>DMA</a:t>
            </a:r>
            <a:r>
              <a:rPr lang="zh-CN" altLang="en-US" dirty="0">
                <a:solidFill>
                  <a:srgbClr val="FF0000"/>
                </a:solidFill>
                <a:latin typeface="Comic Sans MS" panose="030F0702030302020204" pitchFamily="66" charset="0"/>
              </a:rPr>
              <a:t>结束处理</a:t>
            </a:r>
            <a:r>
              <a:rPr lang="en-US" altLang="zh-CN" dirty="0">
                <a:solidFill>
                  <a:srgbClr val="FF0000"/>
                </a:solidFill>
                <a:latin typeface="Comic Sans MS" panose="030F0702030302020204" pitchFamily="66" charset="0"/>
              </a:rPr>
              <a:t>----</a:t>
            </a:r>
            <a:r>
              <a:rPr lang="zh-CN" altLang="en-US" dirty="0">
                <a:solidFill>
                  <a:srgbClr val="FF0000"/>
                </a:solidFill>
                <a:latin typeface="Comic Sans MS" panose="030F0702030302020204" pitchFamily="66" charset="0"/>
              </a:rPr>
              <a:t>软件实现</a:t>
            </a:r>
          </a:p>
          <a:p>
            <a:pPr lvl="2">
              <a:lnSpc>
                <a:spcPct val="105000"/>
              </a:lnSpc>
              <a:buFontTx/>
              <a:buNone/>
            </a:pPr>
            <a:r>
              <a:rPr lang="zh-CN" altLang="en-US" dirty="0">
                <a:latin typeface="Comic Sans MS" panose="030F0702030302020204" pitchFamily="66" charset="0"/>
              </a:rPr>
              <a:t>根据计数值为“</a:t>
            </a:r>
            <a:r>
              <a:rPr lang="en-US" altLang="zh-CN" dirty="0">
                <a:latin typeface="Comic Sans MS" panose="030F0702030302020204" pitchFamily="66" charset="0"/>
              </a:rPr>
              <a:t>0”</a:t>
            </a:r>
            <a:r>
              <a:rPr lang="zh-CN" altLang="en-US" dirty="0">
                <a:latin typeface="Comic Sans MS" panose="030F0702030302020204" pitchFamily="66" charset="0"/>
              </a:rPr>
              <a:t>，发出</a:t>
            </a:r>
            <a:r>
              <a:rPr lang="en-US" altLang="zh-CN" dirty="0">
                <a:latin typeface="Comic Sans MS" panose="030F0702030302020204" pitchFamily="66" charset="0"/>
              </a:rPr>
              <a:t>DMA</a:t>
            </a:r>
            <a:r>
              <a:rPr lang="zh-CN" altLang="en-US" dirty="0">
                <a:latin typeface="Comic Sans MS" panose="030F0702030302020204" pitchFamily="66" charset="0"/>
              </a:rPr>
              <a:t>结束信号去接口控制产生</a:t>
            </a:r>
          </a:p>
          <a:p>
            <a:pPr lvl="2">
              <a:lnSpc>
                <a:spcPct val="105000"/>
              </a:lnSpc>
              <a:buFontTx/>
              <a:buNone/>
            </a:pPr>
            <a:r>
              <a:rPr lang="en-US" altLang="zh-CN" dirty="0">
                <a:latin typeface="Comic Sans MS" panose="030F0702030302020204" pitchFamily="66" charset="0"/>
              </a:rPr>
              <a:t>DMA</a:t>
            </a:r>
            <a:r>
              <a:rPr lang="zh-CN" altLang="en-US" dirty="0">
                <a:latin typeface="Comic Sans MS" panose="030F0702030302020204" pitchFamily="66" charset="0"/>
              </a:rPr>
              <a:t>中断请求信号，转入中断服务程序，做一些数据校</a:t>
            </a:r>
          </a:p>
          <a:p>
            <a:pPr lvl="2">
              <a:lnSpc>
                <a:spcPct val="105000"/>
              </a:lnSpc>
              <a:buFontTx/>
              <a:buNone/>
            </a:pPr>
            <a:r>
              <a:rPr lang="zh-CN" altLang="en-US" dirty="0">
                <a:latin typeface="Comic Sans MS" panose="030F0702030302020204" pitchFamily="66" charset="0"/>
              </a:rPr>
              <a:t>验等后处理工作。</a:t>
            </a:r>
          </a:p>
        </p:txBody>
      </p:sp>
    </p:spTree>
    <p:extLst>
      <p:ext uri="{BB962C8B-B14F-4D97-AF65-F5344CB8AC3E}">
        <p14:creationId xmlns:p14="http://schemas.microsoft.com/office/powerpoint/2010/main" val="330890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checkerboard(across)">
                                      <p:cBhvr>
                                        <p:cTn id="7" dur="500"/>
                                        <p:tgtEl>
                                          <p:spTgt spid="9">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9">
                                            <p:txEl>
                                              <p:pRg st="3" end="3"/>
                                            </p:txEl>
                                          </p:spTgt>
                                        </p:tgtEl>
                                        <p:attrNameLst>
                                          <p:attrName>style.visibility</p:attrName>
                                        </p:attrNameLst>
                                      </p:cBhvr>
                                      <p:to>
                                        <p:strVal val="visible"/>
                                      </p:to>
                                    </p:set>
                                    <p:animEffect transition="in" filter="checkerboard(across)">
                                      <p:cBhvr>
                                        <p:cTn id="10" dur="500"/>
                                        <p:tgtEl>
                                          <p:spTgt spid="9">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animEffect transition="in" filter="checkerboard(across)">
                                      <p:cBhvr>
                                        <p:cTn id="13" dur="500"/>
                                        <p:tgtEl>
                                          <p:spTgt spid="9">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9">
                                            <p:txEl>
                                              <p:pRg st="6" end="6"/>
                                            </p:txEl>
                                          </p:spTgt>
                                        </p:tgtEl>
                                        <p:attrNameLst>
                                          <p:attrName>style.visibility</p:attrName>
                                        </p:attrNameLst>
                                      </p:cBhvr>
                                      <p:to>
                                        <p:strVal val="visible"/>
                                      </p:to>
                                    </p:set>
                                    <p:animEffect transition="in" filter="checkerboard(across)">
                                      <p:cBhvr>
                                        <p:cTn id="18" dur="500"/>
                                        <p:tgtEl>
                                          <p:spTgt spid="9">
                                            <p:txEl>
                                              <p:pRg st="6" end="6"/>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animEffect transition="in" filter="checkerboard(across)">
                                      <p:cBhvr>
                                        <p:cTn id="21" dur="500"/>
                                        <p:tgtEl>
                                          <p:spTgt spid="9">
                                            <p:txEl>
                                              <p:pRg st="7" end="7"/>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9">
                                            <p:txEl>
                                              <p:pRg st="8" end="8"/>
                                            </p:txEl>
                                          </p:spTgt>
                                        </p:tgtEl>
                                        <p:attrNameLst>
                                          <p:attrName>style.visibility</p:attrName>
                                        </p:attrNameLst>
                                      </p:cBhvr>
                                      <p:to>
                                        <p:strVal val="visible"/>
                                      </p:to>
                                    </p:set>
                                    <p:animEffect transition="in" filter="checkerboard(across)">
                                      <p:cBhvr>
                                        <p:cTn id="24" dur="500"/>
                                        <p:tgtEl>
                                          <p:spTgt spid="9">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9">
                                            <p:txEl>
                                              <p:pRg st="10" end="10"/>
                                            </p:txEl>
                                          </p:spTgt>
                                        </p:tgtEl>
                                        <p:attrNameLst>
                                          <p:attrName>style.visibility</p:attrName>
                                        </p:attrNameLst>
                                      </p:cBhvr>
                                      <p:to>
                                        <p:strVal val="visible"/>
                                      </p:to>
                                    </p:set>
                                    <p:animEffect transition="in" filter="checkerboard(across)">
                                      <p:cBhvr>
                                        <p:cTn id="29" dur="500"/>
                                        <p:tgtEl>
                                          <p:spTgt spid="9">
                                            <p:txEl>
                                              <p:pRg st="10" end="10"/>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9">
                                            <p:txEl>
                                              <p:pRg st="11" end="11"/>
                                            </p:txEl>
                                          </p:spTgt>
                                        </p:tgtEl>
                                        <p:attrNameLst>
                                          <p:attrName>style.visibility</p:attrName>
                                        </p:attrNameLst>
                                      </p:cBhvr>
                                      <p:to>
                                        <p:strVal val="visible"/>
                                      </p:to>
                                    </p:set>
                                    <p:animEffect transition="in" filter="checkerboard(across)">
                                      <p:cBhvr>
                                        <p:cTn id="32" dur="500"/>
                                        <p:tgtEl>
                                          <p:spTgt spid="9">
                                            <p:txEl>
                                              <p:pRg st="11" end="11"/>
                                            </p:txEl>
                                          </p:spTgt>
                                        </p:tgtEl>
                                      </p:cBhvr>
                                    </p:animEffect>
                                  </p:childTnLst>
                                </p:cTn>
                              </p:par>
                              <p:par>
                                <p:cTn id="33" presetID="5" presetClass="entr" presetSubtype="10" fill="hold" nodeType="withEffect">
                                  <p:stCondLst>
                                    <p:cond delay="0"/>
                                  </p:stCondLst>
                                  <p:childTnLst>
                                    <p:set>
                                      <p:cBhvr>
                                        <p:cTn id="34" dur="1" fill="hold">
                                          <p:stCondLst>
                                            <p:cond delay="0"/>
                                          </p:stCondLst>
                                        </p:cTn>
                                        <p:tgtEl>
                                          <p:spTgt spid="9">
                                            <p:txEl>
                                              <p:pRg st="12" end="12"/>
                                            </p:txEl>
                                          </p:spTgt>
                                        </p:tgtEl>
                                        <p:attrNameLst>
                                          <p:attrName>style.visibility</p:attrName>
                                        </p:attrNameLst>
                                      </p:cBhvr>
                                      <p:to>
                                        <p:strVal val="visible"/>
                                      </p:to>
                                    </p:set>
                                    <p:animEffect transition="in" filter="checkerboard(across)">
                                      <p:cBhvr>
                                        <p:cTn id="35" dur="5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 I/O</a:t>
            </a:r>
            <a:r>
              <a:rPr lang="zh-CN" altLang="en-US" dirty="0"/>
              <a:t>数据传送控制方式</a:t>
            </a:r>
          </a:p>
        </p:txBody>
      </p:sp>
      <p:sp>
        <p:nvSpPr>
          <p:cNvPr id="3" name="内容占位符 2"/>
          <p:cNvSpPr>
            <a:spLocks noGrp="1"/>
          </p:cNvSpPr>
          <p:nvPr>
            <p:ph idx="1"/>
          </p:nvPr>
        </p:nvSpPr>
        <p:spPr/>
        <p:txBody>
          <a:bodyPr/>
          <a:lstStyle/>
          <a:p>
            <a:pPr marL="0" indent="0">
              <a:buNone/>
            </a:pPr>
            <a:r>
              <a:rPr lang="en-US" altLang="zh-CN" dirty="0"/>
              <a:t>8.6.3 DMA</a:t>
            </a:r>
            <a:r>
              <a:rPr lang="zh-CN" altLang="en-US" dirty="0"/>
              <a:t>方式</a:t>
            </a:r>
          </a:p>
        </p:txBody>
      </p:sp>
      <p:sp>
        <p:nvSpPr>
          <p:cNvPr id="4" name="页脚占位符 3"/>
          <p:cNvSpPr>
            <a:spLocks noGrp="1"/>
          </p:cNvSpPr>
          <p:nvPr>
            <p:ph type="ftr" sz="quarter" idx="11"/>
          </p:nvPr>
        </p:nvSpPr>
        <p:spPr>
          <a:xfrm>
            <a:off x="3059832" y="6448251"/>
            <a:ext cx="3392016" cy="365125"/>
          </a:xfrm>
        </p:spPr>
        <p:txBody>
          <a:bodyPr/>
          <a:lstStyle/>
          <a:p>
            <a:pPr>
              <a:defRPr/>
            </a:pPr>
            <a:r>
              <a:rPr lang="zh-CN" altLang="en-US" dirty="0"/>
              <a:t>计算机与通信工程学院</a:t>
            </a:r>
            <a:r>
              <a:rPr lang="en-US" altLang="zh-CN" dirty="0"/>
              <a:t>—</a:t>
            </a:r>
            <a:r>
              <a:rPr lang="zh-CN" altLang="en-US" dirty="0"/>
              <a:t>计算机组成原理</a:t>
            </a:r>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86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107504" y="1080444"/>
            <a:ext cx="2945331" cy="430887"/>
          </a:xfrm>
          <a:prstGeom prst="rect">
            <a:avLst/>
          </a:prstGeom>
        </p:spPr>
        <p:txBody>
          <a:bodyPr wrap="square">
            <a:spAutoFit/>
          </a:bodyPr>
          <a:lstStyle/>
          <a:p>
            <a:pPr>
              <a:spcBef>
                <a:spcPct val="15000"/>
              </a:spcBef>
            </a:pPr>
            <a:r>
              <a:rPr lang="en-US" altLang="zh-CN" sz="2200" b="1" dirty="0">
                <a:solidFill>
                  <a:srgbClr val="063DE8"/>
                </a:solidFill>
                <a:latin typeface="微软雅黑" panose="020B0503020204020204" pitchFamily="34" charset="-122"/>
                <a:ea typeface="微软雅黑" panose="020B0503020204020204" pitchFamily="34" charset="-122"/>
              </a:rPr>
              <a:t>3. DMA</a:t>
            </a:r>
            <a:r>
              <a:rPr lang="zh-CN" altLang="en-US" sz="2200" b="1" dirty="0">
                <a:solidFill>
                  <a:srgbClr val="063DE8"/>
                </a:solidFill>
                <a:latin typeface="微软雅黑" panose="020B0503020204020204" pitchFamily="34" charset="-122"/>
                <a:ea typeface="微软雅黑" panose="020B0503020204020204" pitchFamily="34" charset="-122"/>
              </a:rPr>
              <a:t>操作步骤</a:t>
            </a:r>
          </a:p>
        </p:txBody>
      </p:sp>
      <p:sp>
        <p:nvSpPr>
          <p:cNvPr id="10" name="Rectangle 3"/>
          <p:cNvSpPr txBox="1">
            <a:spLocks noChangeArrowheads="1"/>
          </p:cNvSpPr>
          <p:nvPr/>
        </p:nvSpPr>
        <p:spPr bwMode="auto">
          <a:xfrm>
            <a:off x="107504" y="1486237"/>
            <a:ext cx="8953500" cy="4903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spcBef>
                <a:spcPct val="10000"/>
              </a:spcBef>
            </a:pPr>
            <a:r>
              <a:rPr lang="en-US" altLang="zh-CN" sz="2000" dirty="0"/>
              <a:t>DMA</a:t>
            </a:r>
            <a:r>
              <a:rPr lang="zh-CN" altLang="en-US" sz="2000" dirty="0"/>
              <a:t>控制器的预置</a:t>
            </a:r>
            <a:r>
              <a:rPr lang="en-US" altLang="zh-CN" sz="2000" dirty="0"/>
              <a:t>(</a:t>
            </a:r>
            <a:r>
              <a:rPr lang="zh-CN" altLang="en-US" sz="2000" dirty="0"/>
              <a:t>初始化</a:t>
            </a:r>
            <a:r>
              <a:rPr lang="en-US" altLang="zh-CN" sz="2000" dirty="0"/>
              <a:t>)</a:t>
            </a:r>
          </a:p>
          <a:p>
            <a:pPr lvl="1">
              <a:lnSpc>
                <a:spcPct val="110000"/>
              </a:lnSpc>
              <a:spcBef>
                <a:spcPct val="10000"/>
              </a:spcBef>
            </a:pPr>
            <a:r>
              <a:rPr lang="zh-CN" altLang="en-US" dirty="0">
                <a:solidFill>
                  <a:srgbClr val="FF0000"/>
                </a:solidFill>
                <a:latin typeface="Comic Sans MS" panose="030F0702030302020204" pitchFamily="66" charset="0"/>
              </a:rPr>
              <a:t>准备内存区</a:t>
            </a:r>
          </a:p>
          <a:p>
            <a:pPr lvl="2">
              <a:lnSpc>
                <a:spcPct val="110000"/>
              </a:lnSpc>
              <a:spcBef>
                <a:spcPct val="10000"/>
              </a:spcBef>
            </a:pPr>
            <a:r>
              <a:rPr lang="zh-CN" altLang="en-US" dirty="0">
                <a:latin typeface="Comic Sans MS" panose="030F0702030302020204" pitchFamily="66" charset="0"/>
              </a:rPr>
              <a:t>输入：在内存设置好缓冲区</a:t>
            </a:r>
          </a:p>
          <a:p>
            <a:pPr lvl="2">
              <a:lnSpc>
                <a:spcPct val="110000"/>
              </a:lnSpc>
              <a:spcBef>
                <a:spcPct val="10000"/>
              </a:spcBef>
            </a:pPr>
            <a:r>
              <a:rPr lang="zh-CN" altLang="en-US" dirty="0">
                <a:latin typeface="Comic Sans MS" panose="030F0702030302020204" pitchFamily="66" charset="0"/>
              </a:rPr>
              <a:t>输出：先在内存准备好数据 </a:t>
            </a:r>
          </a:p>
          <a:p>
            <a:pPr lvl="1">
              <a:lnSpc>
                <a:spcPct val="110000"/>
              </a:lnSpc>
              <a:spcBef>
                <a:spcPct val="10000"/>
              </a:spcBef>
            </a:pPr>
            <a:r>
              <a:rPr lang="zh-CN" altLang="en-US" dirty="0">
                <a:solidFill>
                  <a:srgbClr val="FF0000"/>
                </a:solidFill>
                <a:latin typeface="Comic Sans MS" panose="030F0702030302020204" pitchFamily="66" charset="0"/>
              </a:rPr>
              <a:t>设置传送参数</a:t>
            </a:r>
          </a:p>
          <a:p>
            <a:pPr lvl="2">
              <a:lnSpc>
                <a:spcPct val="110000"/>
              </a:lnSpc>
              <a:spcBef>
                <a:spcPct val="10000"/>
              </a:spcBef>
              <a:buFontTx/>
              <a:buNone/>
            </a:pPr>
            <a:r>
              <a:rPr lang="zh-CN" altLang="en-US" dirty="0">
                <a:latin typeface="Comic Sans MS" panose="030F0702030302020204" pitchFamily="66" charset="0"/>
              </a:rPr>
              <a:t>   执行</a:t>
            </a:r>
            <a:r>
              <a:rPr lang="en-US" altLang="zh-CN" dirty="0">
                <a:latin typeface="Comic Sans MS" panose="030F0702030302020204" pitchFamily="66" charset="0"/>
              </a:rPr>
              <a:t>I/O</a:t>
            </a:r>
            <a:r>
              <a:rPr lang="zh-CN" altLang="en-US" dirty="0">
                <a:latin typeface="Comic Sans MS" panose="030F0702030302020204" pitchFamily="66" charset="0"/>
              </a:rPr>
              <a:t>指令，测试外设状态，对</a:t>
            </a:r>
            <a:r>
              <a:rPr lang="en-US" altLang="zh-CN" dirty="0">
                <a:latin typeface="Comic Sans MS" panose="030F0702030302020204" pitchFamily="66" charset="0"/>
              </a:rPr>
              <a:t>DMA</a:t>
            </a:r>
            <a:r>
              <a:rPr lang="zh-CN" altLang="en-US" dirty="0">
                <a:latin typeface="Comic Sans MS" panose="030F0702030302020204" pitchFamily="66" charset="0"/>
              </a:rPr>
              <a:t>控制器设置各种参数：</a:t>
            </a:r>
          </a:p>
          <a:p>
            <a:pPr lvl="2">
              <a:lnSpc>
                <a:spcPct val="110000"/>
              </a:lnSpc>
              <a:spcBef>
                <a:spcPct val="10000"/>
              </a:spcBef>
            </a:pPr>
            <a:r>
              <a:rPr lang="zh-CN" altLang="en-US" dirty="0">
                <a:latin typeface="Comic Sans MS" panose="030F0702030302020204" pitchFamily="66" charset="0"/>
              </a:rPr>
              <a:t>内存首址</a:t>
            </a:r>
            <a:r>
              <a:rPr lang="en-US" altLang="zh-CN" dirty="0">
                <a:latin typeface="Comic Sans MS" panose="030F0702030302020204" pitchFamily="66" charset="0"/>
              </a:rPr>
              <a:t>=〉</a:t>
            </a:r>
            <a:r>
              <a:rPr lang="zh-CN" altLang="en-US" dirty="0">
                <a:latin typeface="Comic Sans MS" panose="030F0702030302020204" pitchFamily="66" charset="0"/>
              </a:rPr>
              <a:t>地址寄存器</a:t>
            </a:r>
          </a:p>
          <a:p>
            <a:pPr lvl="2">
              <a:lnSpc>
                <a:spcPct val="110000"/>
              </a:lnSpc>
              <a:spcBef>
                <a:spcPct val="10000"/>
              </a:spcBef>
            </a:pPr>
            <a:r>
              <a:rPr lang="zh-CN" altLang="en-US" dirty="0">
                <a:latin typeface="Comic Sans MS" panose="030F0702030302020204" pitchFamily="66" charset="0"/>
              </a:rPr>
              <a:t>字计数值</a:t>
            </a:r>
            <a:r>
              <a:rPr lang="en-US" altLang="zh-CN" dirty="0">
                <a:latin typeface="Comic Sans MS" panose="030F0702030302020204" pitchFamily="66" charset="0"/>
              </a:rPr>
              <a:t>=〉</a:t>
            </a:r>
            <a:r>
              <a:rPr lang="zh-CN" altLang="en-US" dirty="0">
                <a:latin typeface="Comic Sans MS" panose="030F0702030302020204" pitchFamily="66" charset="0"/>
              </a:rPr>
              <a:t>字计数器  </a:t>
            </a:r>
            <a:endParaRPr lang="en-US" altLang="zh-CN" dirty="0">
              <a:latin typeface="Comic Sans MS" panose="030F0702030302020204" pitchFamily="66" charset="0"/>
            </a:endParaRPr>
          </a:p>
          <a:p>
            <a:pPr lvl="2">
              <a:lnSpc>
                <a:spcPct val="110000"/>
              </a:lnSpc>
              <a:spcBef>
                <a:spcPct val="10000"/>
              </a:spcBef>
            </a:pPr>
            <a:r>
              <a:rPr lang="zh-CN" altLang="en-US" dirty="0">
                <a:latin typeface="Comic Sans MS" panose="030F0702030302020204" pitchFamily="66" charset="0"/>
              </a:rPr>
              <a:t>传送方向</a:t>
            </a:r>
            <a:r>
              <a:rPr lang="en-US" altLang="zh-CN" dirty="0">
                <a:latin typeface="Comic Sans MS" panose="030F0702030302020204" pitchFamily="66" charset="0"/>
              </a:rPr>
              <a:t>=〉</a:t>
            </a:r>
            <a:r>
              <a:rPr lang="zh-CN" altLang="en-US" dirty="0">
                <a:latin typeface="Comic Sans MS" panose="030F0702030302020204" pitchFamily="66" charset="0"/>
              </a:rPr>
              <a:t>控制寄存器</a:t>
            </a:r>
          </a:p>
          <a:p>
            <a:pPr lvl="2">
              <a:lnSpc>
                <a:spcPct val="110000"/>
              </a:lnSpc>
              <a:spcBef>
                <a:spcPct val="10000"/>
              </a:spcBef>
            </a:pPr>
            <a:r>
              <a:rPr lang="zh-CN" altLang="en-US" dirty="0">
                <a:latin typeface="Comic Sans MS" panose="030F0702030302020204" pitchFamily="66" charset="0"/>
              </a:rPr>
              <a:t>设备地址</a:t>
            </a:r>
            <a:r>
              <a:rPr lang="en-US" altLang="zh-CN" dirty="0">
                <a:latin typeface="Comic Sans MS" panose="030F0702030302020204" pitchFamily="66" charset="0"/>
              </a:rPr>
              <a:t>=〉</a:t>
            </a:r>
            <a:r>
              <a:rPr lang="zh-CN" altLang="en-US" dirty="0">
                <a:latin typeface="Comic Sans MS" panose="030F0702030302020204" pitchFamily="66" charset="0"/>
              </a:rPr>
              <a:t>设备地址寄存器</a:t>
            </a:r>
          </a:p>
          <a:p>
            <a:pPr lvl="1">
              <a:lnSpc>
                <a:spcPct val="110000"/>
              </a:lnSpc>
              <a:spcBef>
                <a:spcPct val="10000"/>
              </a:spcBef>
            </a:pPr>
            <a:r>
              <a:rPr lang="zh-CN" altLang="en-US" dirty="0">
                <a:solidFill>
                  <a:srgbClr val="FF0000"/>
                </a:solidFill>
                <a:latin typeface="Comic Sans MS" panose="030F0702030302020204" pitchFamily="66" charset="0"/>
              </a:rPr>
              <a:t>启动外设，然后执行其他程序</a:t>
            </a:r>
          </a:p>
          <a:p>
            <a:endParaRPr lang="zh-CN" altLang="en-US" sz="2000" dirty="0"/>
          </a:p>
        </p:txBody>
      </p:sp>
    </p:spTree>
    <p:extLst>
      <p:ext uri="{BB962C8B-B14F-4D97-AF65-F5344CB8AC3E}">
        <p14:creationId xmlns:p14="http://schemas.microsoft.com/office/powerpoint/2010/main" val="1584340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checkerboard(across)">
                                      <p:cBhvr>
                                        <p:cTn id="7" dur="500"/>
                                        <p:tgtEl>
                                          <p:spTgt spid="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
                                            <p:txEl>
                                              <p:pRg st="3" end="3"/>
                                            </p:txEl>
                                          </p:spTgt>
                                        </p:tgtEl>
                                        <p:attrNameLst>
                                          <p:attrName>style.visibility</p:attrName>
                                        </p:attrNameLst>
                                      </p:cBhvr>
                                      <p:to>
                                        <p:strVal val="visible"/>
                                      </p:to>
                                    </p:set>
                                    <p:animEffect transition="in" filter="checkerboard(across)">
                                      <p:cBhvr>
                                        <p:cTn id="12" dur="500"/>
                                        <p:tgtEl>
                                          <p:spTgt spid="10">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animEffect transition="in" filter="checkerboard(across)">
                                      <p:cBhvr>
                                        <p:cTn id="17" dur="500"/>
                                        <p:tgtEl>
                                          <p:spTgt spid="10">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0">
                                            <p:txEl>
                                              <p:pRg st="6" end="6"/>
                                            </p:txEl>
                                          </p:spTgt>
                                        </p:tgtEl>
                                        <p:attrNameLst>
                                          <p:attrName>style.visibility</p:attrName>
                                        </p:attrNameLst>
                                      </p:cBhvr>
                                      <p:to>
                                        <p:strVal val="visible"/>
                                      </p:to>
                                    </p:set>
                                    <p:animEffect transition="in" filter="checkerboard(across)">
                                      <p:cBhvr>
                                        <p:cTn id="22" dur="500"/>
                                        <p:tgtEl>
                                          <p:spTgt spid="10">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animEffect transition="in" filter="checkerboard(across)">
                                      <p:cBhvr>
                                        <p:cTn id="27" dur="500"/>
                                        <p:tgtEl>
                                          <p:spTgt spid="10">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0">
                                            <p:txEl>
                                              <p:pRg st="8" end="8"/>
                                            </p:txEl>
                                          </p:spTgt>
                                        </p:tgtEl>
                                        <p:attrNameLst>
                                          <p:attrName>style.visibility</p:attrName>
                                        </p:attrNameLst>
                                      </p:cBhvr>
                                      <p:to>
                                        <p:strVal val="visible"/>
                                      </p:to>
                                    </p:set>
                                    <p:animEffect transition="in" filter="checkerboard(across)">
                                      <p:cBhvr>
                                        <p:cTn id="32" dur="500"/>
                                        <p:tgtEl>
                                          <p:spTgt spid="10">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0">
                                            <p:txEl>
                                              <p:pRg st="9" end="9"/>
                                            </p:txEl>
                                          </p:spTgt>
                                        </p:tgtEl>
                                        <p:attrNameLst>
                                          <p:attrName>style.visibility</p:attrName>
                                        </p:attrNameLst>
                                      </p:cBhvr>
                                      <p:to>
                                        <p:strVal val="visible"/>
                                      </p:to>
                                    </p:set>
                                    <p:animEffect transition="in" filter="checkerboard(across)">
                                      <p:cBhvr>
                                        <p:cTn id="37"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 I/O</a:t>
            </a:r>
            <a:r>
              <a:rPr lang="zh-CN" altLang="en-US" dirty="0"/>
              <a:t>数据传送控制方式</a:t>
            </a:r>
          </a:p>
        </p:txBody>
      </p:sp>
      <p:sp>
        <p:nvSpPr>
          <p:cNvPr id="3" name="内容占位符 2"/>
          <p:cNvSpPr>
            <a:spLocks noGrp="1"/>
          </p:cNvSpPr>
          <p:nvPr>
            <p:ph idx="1"/>
          </p:nvPr>
        </p:nvSpPr>
        <p:spPr>
          <a:xfrm>
            <a:off x="107504" y="1268760"/>
            <a:ext cx="8568952" cy="4557677"/>
          </a:xfrm>
        </p:spPr>
        <p:txBody>
          <a:bodyPr/>
          <a:lstStyle/>
          <a:p>
            <a:pPr marL="457200" indent="-457200">
              <a:buFont typeface="+mj-lt"/>
              <a:buAutoNum type="arabicPeriod"/>
            </a:pPr>
            <a:r>
              <a:rPr lang="en-US" altLang="zh-CN" dirty="0"/>
              <a:t>DMA</a:t>
            </a:r>
            <a:r>
              <a:rPr lang="zh-CN" altLang="en-US" dirty="0"/>
              <a:t>方式下数据传送由硬件</a:t>
            </a:r>
            <a:r>
              <a:rPr lang="en-US" altLang="zh-CN" dirty="0"/>
              <a:t>(DMA</a:t>
            </a:r>
            <a:r>
              <a:rPr lang="zh-CN" altLang="en-US" dirty="0"/>
              <a:t>控制器</a:t>
            </a:r>
            <a:r>
              <a:rPr lang="en-US" altLang="zh-CN" dirty="0"/>
              <a:t>)</a:t>
            </a:r>
            <a:r>
              <a:rPr lang="zh-CN" altLang="en-US" dirty="0"/>
              <a:t>完成；中断方式下，数据传送由软件（</a:t>
            </a:r>
            <a:r>
              <a:rPr lang="en-US" altLang="zh-CN" dirty="0"/>
              <a:t>CPU</a:t>
            </a:r>
            <a:r>
              <a:rPr lang="zh-CN" altLang="en-US" dirty="0"/>
              <a:t>执行中断服务程序）完成。</a:t>
            </a:r>
          </a:p>
          <a:p>
            <a:pPr marL="457200" indent="-457200">
              <a:buFont typeface="+mj-lt"/>
              <a:buAutoNum type="arabicPeriod"/>
            </a:pPr>
            <a:r>
              <a:rPr lang="en-US" altLang="zh-CN" dirty="0"/>
              <a:t>DMA</a:t>
            </a:r>
            <a:r>
              <a:rPr lang="zh-CN" altLang="en-US" dirty="0"/>
              <a:t>请求对存储器访问的请求，也即对总线控制权的请求，没有中止现行程序的必要；而中断请求要处理器转去执行中断服务程序，因此要中止现行程序，保存断点、现场等。</a:t>
            </a:r>
          </a:p>
          <a:p>
            <a:pPr marL="457200" indent="-457200">
              <a:buFont typeface="+mj-lt"/>
              <a:buAutoNum type="arabicPeriod"/>
            </a:pPr>
            <a:r>
              <a:rPr lang="zh-CN" altLang="en-US" dirty="0"/>
              <a:t>中断除了能完成外设和主机的数据交换，还能处理异常事件；而</a:t>
            </a:r>
            <a:r>
              <a:rPr lang="en-US" altLang="zh-CN" dirty="0"/>
              <a:t>DMA</a:t>
            </a:r>
            <a:r>
              <a:rPr lang="zh-CN" altLang="en-US" dirty="0"/>
              <a:t>方式下不能处理异常事件。</a:t>
            </a:r>
          </a:p>
          <a:p>
            <a:pPr marL="457200" indent="-457200">
              <a:buFont typeface="+mj-lt"/>
              <a:buAutoNum type="arabicPeriod"/>
            </a:pPr>
            <a:r>
              <a:rPr lang="zh-CN" altLang="en-US" dirty="0"/>
              <a:t>中断响应在一个指令周期结束后；而</a:t>
            </a:r>
            <a:r>
              <a:rPr lang="en-US" altLang="zh-CN" dirty="0"/>
              <a:t>DMA</a:t>
            </a:r>
            <a:r>
              <a:rPr lang="zh-CN" altLang="en-US" dirty="0"/>
              <a:t>响应是在一个总线周期后。</a:t>
            </a:r>
          </a:p>
          <a:p>
            <a:pPr marL="457200" indent="-457200">
              <a:buFont typeface="+mj-lt"/>
              <a:buAutoNum type="arabicPeriod"/>
            </a:pPr>
            <a:r>
              <a:rPr lang="en-US" altLang="zh-CN" dirty="0"/>
              <a:t>DMA</a:t>
            </a:r>
            <a:r>
              <a:rPr lang="zh-CN" altLang="en-US" dirty="0"/>
              <a:t>方式用于高速设备；而中断方式用于低、慢速设备。</a:t>
            </a:r>
          </a:p>
          <a:p>
            <a:pPr marL="457200" indent="-457200">
              <a:buFont typeface="+mj-lt"/>
              <a:buAutoNum type="arabicPeriod"/>
            </a:pPr>
            <a:r>
              <a:rPr lang="zh-CN" altLang="en-US" dirty="0"/>
              <a:t> </a:t>
            </a:r>
            <a:r>
              <a:rPr lang="en-US" altLang="zh-CN" dirty="0"/>
              <a:t>DMA</a:t>
            </a:r>
            <a:r>
              <a:rPr lang="zh-CN" altLang="en-US" dirty="0"/>
              <a:t>方式下，外设与</a:t>
            </a:r>
            <a:r>
              <a:rPr lang="en-US" altLang="zh-CN" dirty="0"/>
              <a:t>CPU</a:t>
            </a:r>
            <a:r>
              <a:rPr lang="zh-CN" altLang="en-US" dirty="0"/>
              <a:t>并行度高；而中断方式下，外设与</a:t>
            </a:r>
            <a:r>
              <a:rPr lang="en-US" altLang="zh-CN" dirty="0"/>
              <a:t>CPU</a:t>
            </a:r>
            <a:r>
              <a:rPr lang="zh-CN" altLang="en-US" dirty="0"/>
              <a:t>并行度低。</a:t>
            </a:r>
          </a:p>
          <a:p>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87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8" name="矩形 7"/>
          <p:cNvSpPr/>
          <p:nvPr/>
        </p:nvSpPr>
        <p:spPr>
          <a:xfrm>
            <a:off x="107504" y="766629"/>
            <a:ext cx="4014240" cy="461665"/>
          </a:xfrm>
          <a:prstGeom prst="rect">
            <a:avLst/>
          </a:prstGeom>
        </p:spPr>
        <p:txBody>
          <a:bodyPr wrap="none">
            <a:spAutoFit/>
          </a:bodyPr>
          <a:lstStyle/>
          <a:p>
            <a:r>
              <a:rPr lang="en-US" altLang="zh-CN" sz="2400" b="1" dirty="0">
                <a:solidFill>
                  <a:srgbClr val="FF0000"/>
                </a:solidFill>
                <a:latin typeface="Comic Sans MS" panose="030F0702030302020204" pitchFamily="66" charset="0"/>
                <a:ea typeface="微软雅黑" panose="020B0503020204020204" pitchFamily="34" charset="-122"/>
              </a:rPr>
              <a:t>DMA</a:t>
            </a:r>
            <a:r>
              <a:rPr lang="zh-CN" altLang="en-US" sz="2400" b="1" dirty="0">
                <a:solidFill>
                  <a:srgbClr val="FF0000"/>
                </a:solidFill>
                <a:latin typeface="Comic Sans MS" panose="030F0702030302020204" pitchFamily="66" charset="0"/>
                <a:ea typeface="微软雅黑" panose="020B0503020204020204" pitchFamily="34" charset="-122"/>
              </a:rPr>
              <a:t>方式和中断方式的区别</a:t>
            </a:r>
          </a:p>
        </p:txBody>
      </p:sp>
    </p:spTree>
    <p:extLst>
      <p:ext uri="{BB962C8B-B14F-4D97-AF65-F5344CB8AC3E}">
        <p14:creationId xmlns:p14="http://schemas.microsoft.com/office/powerpoint/2010/main" val="42862017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 I/O</a:t>
            </a:r>
            <a:r>
              <a:rPr lang="zh-CN" altLang="en-US" dirty="0"/>
              <a:t>数据传送控制方式</a:t>
            </a:r>
          </a:p>
        </p:txBody>
      </p:sp>
      <p:sp>
        <p:nvSpPr>
          <p:cNvPr id="3" name="内容占位符 2"/>
          <p:cNvSpPr>
            <a:spLocks noGrp="1"/>
          </p:cNvSpPr>
          <p:nvPr>
            <p:ph idx="1"/>
          </p:nvPr>
        </p:nvSpPr>
        <p:spPr>
          <a:xfrm>
            <a:off x="107504" y="1124745"/>
            <a:ext cx="8568952" cy="3312368"/>
          </a:xfrm>
        </p:spPr>
        <p:txBody>
          <a:bodyPr/>
          <a:lstStyle/>
          <a:p>
            <a:pPr marL="0" indent="0">
              <a:buNone/>
            </a:pPr>
            <a:r>
              <a:rPr lang="zh-CN" altLang="en-US" sz="2000" dirty="0"/>
              <a:t>设处理器按</a:t>
            </a:r>
            <a:r>
              <a:rPr lang="en-US" altLang="zh-CN" sz="2000" dirty="0"/>
              <a:t>500MHz</a:t>
            </a:r>
            <a:r>
              <a:rPr lang="zh-CN" altLang="en-US" sz="2000" dirty="0"/>
              <a:t>的速度执行，硬盘以４字块</a:t>
            </a:r>
            <a:r>
              <a:rPr lang="en-US" altLang="zh-CN" sz="2000" dirty="0"/>
              <a:t>(</a:t>
            </a:r>
            <a:r>
              <a:rPr lang="zh-CN" altLang="en-US" sz="2000" dirty="0"/>
              <a:t>每字</a:t>
            </a:r>
            <a:r>
              <a:rPr lang="en-US" altLang="zh-CN" sz="2000" dirty="0"/>
              <a:t>32</a:t>
            </a:r>
            <a:r>
              <a:rPr lang="zh-CN" altLang="en-US" sz="2000" dirty="0"/>
              <a:t>位</a:t>
            </a:r>
            <a:r>
              <a:rPr lang="en-US" altLang="zh-CN" sz="2000" dirty="0"/>
              <a:t>)</a:t>
            </a:r>
            <a:r>
              <a:rPr lang="zh-CN" altLang="en-US" sz="2000" dirty="0"/>
              <a:t>进行传送，速率为</a:t>
            </a:r>
            <a:r>
              <a:rPr lang="en-US" altLang="zh-CN" sz="2000" dirty="0"/>
              <a:t>4MB/Sec</a:t>
            </a:r>
            <a:r>
              <a:rPr lang="zh-CN" altLang="en-US" sz="2000" dirty="0"/>
              <a:t>，且没有任何数据传输被错过。</a:t>
            </a:r>
          </a:p>
          <a:p>
            <a:pPr marL="0" indent="0">
              <a:buNone/>
            </a:pPr>
            <a:r>
              <a:rPr lang="zh-CN" altLang="en-US" sz="2000" b="0" dirty="0"/>
              <a:t>（</a:t>
            </a:r>
            <a:r>
              <a:rPr lang="en-US" altLang="zh-CN" sz="2000" b="0" dirty="0"/>
              <a:t>1</a:t>
            </a:r>
            <a:r>
              <a:rPr lang="zh-CN" altLang="en-US" sz="2000" b="0" dirty="0"/>
              <a:t>）若用中断驱动</a:t>
            </a:r>
            <a:r>
              <a:rPr lang="en-US" altLang="zh-CN" sz="2000" b="0" dirty="0"/>
              <a:t>I/O</a:t>
            </a:r>
            <a:r>
              <a:rPr lang="zh-CN" altLang="en-US" sz="2000" b="0" dirty="0"/>
              <a:t>，每次传送的开销（包括用于中断响应和处理的时间）是</a:t>
            </a:r>
            <a:r>
              <a:rPr lang="en-US" altLang="zh-CN" sz="2000" b="0" dirty="0"/>
              <a:t>500</a:t>
            </a:r>
            <a:r>
              <a:rPr lang="zh-CN" altLang="en-US" sz="2000" b="0" dirty="0"/>
              <a:t>个时钟周期。如果硬盘仅用</a:t>
            </a:r>
            <a:r>
              <a:rPr lang="en-US" altLang="zh-CN" sz="2000" b="0" dirty="0"/>
              <a:t>5%</a:t>
            </a:r>
            <a:r>
              <a:rPr lang="zh-CN" altLang="en-US" sz="2000" b="0" dirty="0"/>
              <a:t>的时间进行传送，那么处理器用在硬盘</a:t>
            </a:r>
            <a:r>
              <a:rPr lang="en-US" altLang="zh-CN" sz="2000" b="0" dirty="0"/>
              <a:t>I/O</a:t>
            </a:r>
            <a:r>
              <a:rPr lang="zh-CN" altLang="en-US" sz="2000" b="0" dirty="0"/>
              <a:t>操作上所花的时间百分比（主机占用率）为多少？</a:t>
            </a:r>
          </a:p>
          <a:p>
            <a:pPr marL="0" indent="0">
              <a:buNone/>
            </a:pPr>
            <a:r>
              <a:rPr lang="zh-CN" altLang="en-US" sz="2000" b="0" dirty="0"/>
              <a:t>（</a:t>
            </a:r>
            <a:r>
              <a:rPr lang="en-US" altLang="zh-CN" sz="2000" b="0" dirty="0"/>
              <a:t>2</a:t>
            </a:r>
            <a:r>
              <a:rPr lang="zh-CN" altLang="en-US" sz="2000" b="0" dirty="0"/>
              <a:t>）若用</a:t>
            </a:r>
            <a:r>
              <a:rPr lang="en-US" altLang="zh-CN" sz="2000" b="0" dirty="0"/>
              <a:t>DMA</a:t>
            </a:r>
            <a:r>
              <a:rPr lang="zh-CN" altLang="en-US" sz="2000" b="0" dirty="0"/>
              <a:t>方式，处理器花</a:t>
            </a:r>
            <a:r>
              <a:rPr lang="en-US" altLang="zh-CN" sz="2000" b="0" dirty="0"/>
              <a:t>1000</a:t>
            </a:r>
            <a:r>
              <a:rPr lang="zh-CN" altLang="en-US" sz="2000" b="0" dirty="0"/>
              <a:t>个时钟进行</a:t>
            </a:r>
            <a:r>
              <a:rPr lang="en-US" altLang="zh-CN" sz="2000" b="0" dirty="0"/>
              <a:t>DMA</a:t>
            </a:r>
            <a:r>
              <a:rPr lang="zh-CN" altLang="en-US" sz="2000" b="0" dirty="0"/>
              <a:t>传送的初始化设置，并且在</a:t>
            </a:r>
            <a:r>
              <a:rPr lang="en-US" altLang="zh-CN" sz="2000" b="0" dirty="0"/>
              <a:t>DMA</a:t>
            </a:r>
            <a:r>
              <a:rPr lang="zh-CN" altLang="en-US" sz="2000" b="0" dirty="0"/>
              <a:t>完成后的中断处理需要</a:t>
            </a:r>
            <a:r>
              <a:rPr lang="en-US" altLang="zh-CN" sz="2000" b="0" dirty="0"/>
              <a:t>500</a:t>
            </a:r>
            <a:r>
              <a:rPr lang="zh-CN" altLang="en-US" sz="2000" b="0" dirty="0"/>
              <a:t>个时钟。如果从硬盘发出的平均传输量为</a:t>
            </a:r>
            <a:r>
              <a:rPr lang="en-US" altLang="zh-CN" sz="2000" b="0" dirty="0"/>
              <a:t>8KB</a:t>
            </a:r>
            <a:r>
              <a:rPr lang="zh-CN" altLang="en-US" sz="2000" b="0" dirty="0"/>
              <a:t>（即每次</a:t>
            </a:r>
            <a:r>
              <a:rPr lang="en-US" altLang="zh-CN" sz="2000" b="0" dirty="0"/>
              <a:t>DMA</a:t>
            </a:r>
            <a:r>
              <a:rPr lang="zh-CN" altLang="en-US" sz="2000" b="0" dirty="0"/>
              <a:t>传送</a:t>
            </a:r>
            <a:r>
              <a:rPr lang="en-US" altLang="zh-CN" sz="2000" b="0" dirty="0"/>
              <a:t>8KB</a:t>
            </a:r>
            <a:r>
              <a:rPr lang="zh-CN" altLang="en-US" sz="2000" b="0" dirty="0"/>
              <a:t>的数据块）</a:t>
            </a:r>
            <a:r>
              <a:rPr lang="en-US" altLang="zh-CN" sz="2000" b="0" dirty="0"/>
              <a:t>,</a:t>
            </a:r>
            <a:r>
              <a:rPr lang="zh-CN" altLang="en-US" sz="2000" b="0" dirty="0"/>
              <a:t>那么当硬盘进行传送的时间占</a:t>
            </a:r>
            <a:r>
              <a:rPr lang="en-US" altLang="zh-CN" sz="2000" b="0" dirty="0"/>
              <a:t>100%</a:t>
            </a:r>
            <a:r>
              <a:rPr lang="zh-CN" altLang="en-US" sz="2000" b="0" dirty="0"/>
              <a:t>（即：硬盘一直进行读写，并传输数据）时，处理器用在硬盘</a:t>
            </a:r>
            <a:r>
              <a:rPr lang="en-US" altLang="zh-CN" sz="2000" b="0" dirty="0"/>
              <a:t>I/O</a:t>
            </a:r>
            <a:r>
              <a:rPr lang="zh-CN" altLang="en-US" sz="2000" b="0" dirty="0"/>
              <a:t>操作上的时间百分比（主机占用率）为多少？</a:t>
            </a: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88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8" name="矩形 7"/>
          <p:cNvSpPr/>
          <p:nvPr/>
        </p:nvSpPr>
        <p:spPr>
          <a:xfrm>
            <a:off x="107504" y="766629"/>
            <a:ext cx="4087979" cy="400110"/>
          </a:xfrm>
          <a:prstGeom prst="rect">
            <a:avLst/>
          </a:prstGeom>
        </p:spPr>
        <p:txBody>
          <a:bodyPr wrap="none">
            <a:spAutoFit/>
          </a:bodyPr>
          <a:lstStyle/>
          <a:p>
            <a:r>
              <a:rPr lang="zh-CN" altLang="en-US" sz="2000" b="1" dirty="0">
                <a:solidFill>
                  <a:srgbClr val="FF0000"/>
                </a:solidFill>
                <a:latin typeface="Comic Sans MS" panose="030F0702030302020204" pitchFamily="66" charset="0"/>
                <a:ea typeface="微软雅黑" panose="020B0503020204020204" pitchFamily="34" charset="-122"/>
              </a:rPr>
              <a:t>例：中断、</a:t>
            </a:r>
            <a:r>
              <a:rPr lang="en-US" altLang="zh-CN" sz="2000" b="1" dirty="0">
                <a:solidFill>
                  <a:srgbClr val="FF0000"/>
                </a:solidFill>
                <a:latin typeface="Comic Sans MS" panose="030F0702030302020204" pitchFamily="66" charset="0"/>
                <a:ea typeface="微软雅黑" panose="020B0503020204020204" pitchFamily="34" charset="-122"/>
              </a:rPr>
              <a:t>DMA</a:t>
            </a:r>
            <a:r>
              <a:rPr lang="zh-CN" altLang="en-US" sz="2000" b="1" dirty="0">
                <a:solidFill>
                  <a:srgbClr val="FF0000"/>
                </a:solidFill>
                <a:latin typeface="Comic Sans MS" panose="030F0702030302020204" pitchFamily="66" charset="0"/>
                <a:ea typeface="微软雅黑" panose="020B0503020204020204" pitchFamily="34" charset="-122"/>
              </a:rPr>
              <a:t>方式下</a:t>
            </a:r>
            <a:r>
              <a:rPr lang="en-US" altLang="zh-CN" sz="2000" b="1" dirty="0">
                <a:solidFill>
                  <a:srgbClr val="FF0000"/>
                </a:solidFill>
                <a:latin typeface="Comic Sans MS" panose="030F0702030302020204" pitchFamily="66" charset="0"/>
                <a:ea typeface="微软雅黑" panose="020B0503020204020204" pitchFamily="34" charset="-122"/>
              </a:rPr>
              <a:t>CPU</a:t>
            </a:r>
            <a:r>
              <a:rPr lang="zh-CN" altLang="en-US" sz="2000" b="1" dirty="0">
                <a:solidFill>
                  <a:srgbClr val="FF0000"/>
                </a:solidFill>
                <a:latin typeface="Comic Sans MS" panose="030F0702030302020204" pitchFamily="66" charset="0"/>
                <a:ea typeface="微软雅黑" panose="020B0503020204020204" pitchFamily="34" charset="-122"/>
              </a:rPr>
              <a:t>的开销</a:t>
            </a:r>
          </a:p>
        </p:txBody>
      </p:sp>
    </p:spTree>
    <p:extLst>
      <p:ext uri="{BB962C8B-B14F-4D97-AF65-F5344CB8AC3E}">
        <p14:creationId xmlns:p14="http://schemas.microsoft.com/office/powerpoint/2010/main" val="19876167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 I/O</a:t>
            </a:r>
            <a:r>
              <a:rPr lang="zh-CN" altLang="en-US" dirty="0"/>
              <a:t>数据传送控制方式</a:t>
            </a: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89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8" name="矩形 7"/>
          <p:cNvSpPr/>
          <p:nvPr/>
        </p:nvSpPr>
        <p:spPr>
          <a:xfrm>
            <a:off x="107504" y="766629"/>
            <a:ext cx="4087979" cy="400110"/>
          </a:xfrm>
          <a:prstGeom prst="rect">
            <a:avLst/>
          </a:prstGeom>
        </p:spPr>
        <p:txBody>
          <a:bodyPr wrap="none">
            <a:spAutoFit/>
          </a:bodyPr>
          <a:lstStyle/>
          <a:p>
            <a:r>
              <a:rPr lang="zh-CN" altLang="en-US" sz="2000" b="1" dirty="0">
                <a:solidFill>
                  <a:srgbClr val="FF0000"/>
                </a:solidFill>
                <a:latin typeface="Comic Sans MS" panose="030F0702030302020204" pitchFamily="66" charset="0"/>
                <a:ea typeface="微软雅黑" panose="020B0503020204020204" pitchFamily="34" charset="-122"/>
              </a:rPr>
              <a:t>例：中断、</a:t>
            </a:r>
            <a:r>
              <a:rPr lang="en-US" altLang="zh-CN" sz="2000" b="1" dirty="0">
                <a:solidFill>
                  <a:srgbClr val="FF0000"/>
                </a:solidFill>
                <a:latin typeface="Comic Sans MS" panose="030F0702030302020204" pitchFamily="66" charset="0"/>
                <a:ea typeface="微软雅黑" panose="020B0503020204020204" pitchFamily="34" charset="-122"/>
              </a:rPr>
              <a:t>DMA</a:t>
            </a:r>
            <a:r>
              <a:rPr lang="zh-CN" altLang="en-US" sz="2000" b="1" dirty="0">
                <a:solidFill>
                  <a:srgbClr val="FF0000"/>
                </a:solidFill>
                <a:latin typeface="Comic Sans MS" panose="030F0702030302020204" pitchFamily="66" charset="0"/>
                <a:ea typeface="微软雅黑" panose="020B0503020204020204" pitchFamily="34" charset="-122"/>
              </a:rPr>
              <a:t>方式下</a:t>
            </a:r>
            <a:r>
              <a:rPr lang="en-US" altLang="zh-CN" sz="2000" b="1" dirty="0">
                <a:solidFill>
                  <a:srgbClr val="FF0000"/>
                </a:solidFill>
                <a:latin typeface="Comic Sans MS" panose="030F0702030302020204" pitchFamily="66" charset="0"/>
                <a:ea typeface="微软雅黑" panose="020B0503020204020204" pitchFamily="34" charset="-122"/>
              </a:rPr>
              <a:t>CPU</a:t>
            </a:r>
            <a:r>
              <a:rPr lang="zh-CN" altLang="en-US" sz="2000" b="1" dirty="0">
                <a:solidFill>
                  <a:srgbClr val="FF0000"/>
                </a:solidFill>
                <a:latin typeface="Comic Sans MS" panose="030F0702030302020204" pitchFamily="66" charset="0"/>
                <a:ea typeface="微软雅黑" panose="020B0503020204020204" pitchFamily="34" charset="-122"/>
              </a:rPr>
              <a:t>的开销</a:t>
            </a:r>
          </a:p>
        </p:txBody>
      </p:sp>
      <p:sp>
        <p:nvSpPr>
          <p:cNvPr id="9" name="Rectangle 3"/>
          <p:cNvSpPr>
            <a:spLocks noGrp="1" noChangeArrowheads="1"/>
          </p:cNvSpPr>
          <p:nvPr/>
        </p:nvSpPr>
        <p:spPr bwMode="auto">
          <a:xfrm>
            <a:off x="179512" y="1151687"/>
            <a:ext cx="8610600" cy="5360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20000"/>
              </a:spcBef>
              <a:spcAft>
                <a:spcPct val="0"/>
              </a:spcAft>
              <a:buSzPct val="100000"/>
              <a:buChar char="°"/>
              <a:defRPr b="1" kern="1200">
                <a:solidFill>
                  <a:schemeClr val="tx1"/>
                </a:solidFill>
                <a:latin typeface="+mn-lt"/>
                <a:ea typeface="+mn-ea"/>
                <a:cs typeface="+mn-cs"/>
              </a:defRPr>
            </a:lvl1pPr>
            <a:lvl2pPr marL="685800" indent="-190500" algn="l" rtl="0" eaLnBrk="0" fontAlgn="base" hangingPunct="0">
              <a:lnSpc>
                <a:spcPct val="120000"/>
              </a:lnSpc>
              <a:spcBef>
                <a:spcPct val="20000"/>
              </a:spcBef>
              <a:spcAft>
                <a:spcPct val="0"/>
              </a:spcAft>
              <a:buSzPct val="100000"/>
              <a:buChar char="•"/>
              <a:defRPr b="1" kern="1200">
                <a:solidFill>
                  <a:srgbClr val="0000FF"/>
                </a:solidFill>
                <a:latin typeface="+mn-lt"/>
                <a:ea typeface="+mn-ea"/>
                <a:cs typeface="+mn-cs"/>
              </a:defRPr>
            </a:lvl2pPr>
            <a:lvl3pPr marL="1257300" indent="-342900" algn="l" rtl="0" eaLnBrk="0" fontAlgn="base" hangingPunct="0">
              <a:lnSpc>
                <a:spcPct val="120000"/>
              </a:lnSpc>
              <a:spcBef>
                <a:spcPct val="20000"/>
              </a:spcBef>
              <a:spcAft>
                <a:spcPct val="0"/>
              </a:spcAft>
              <a:buSzPct val="100000"/>
              <a:buChar char="-"/>
              <a:defRPr b="1" kern="1200">
                <a:solidFill>
                  <a:srgbClr val="2E9267"/>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5000"/>
              </a:lnSpc>
              <a:spcBef>
                <a:spcPct val="0"/>
              </a:spcBef>
              <a:buFont typeface="Wingdings" panose="05000000000000000000" pitchFamily="2" charset="2"/>
              <a:buChar char="p"/>
            </a:pPr>
            <a:r>
              <a:rPr lang="zh-CN" altLang="en-US" sz="2000" dirty="0">
                <a:solidFill>
                  <a:srgbClr val="D1390F"/>
                </a:solidFill>
                <a:latin typeface="Comic Sans MS" panose="030F0702030302020204" pitchFamily="66" charset="0"/>
                <a:ea typeface="微软雅黑" panose="020B0503020204020204" pitchFamily="34" charset="-122"/>
              </a:rPr>
              <a:t> 中断传送</a:t>
            </a:r>
          </a:p>
          <a:p>
            <a:pPr marL="285750" lvl="2" indent="0" algn="just">
              <a:lnSpc>
                <a:spcPct val="115000"/>
              </a:lnSpc>
              <a:spcBef>
                <a:spcPct val="0"/>
              </a:spcBef>
              <a:buNone/>
            </a:pPr>
            <a:r>
              <a:rPr lang="zh-CN" altLang="en-US" sz="2000" b="0" dirty="0">
                <a:solidFill>
                  <a:schemeClr val="tx1"/>
                </a:solidFill>
                <a:latin typeface="Comic Sans MS" panose="030F0702030302020204" pitchFamily="66" charset="0"/>
                <a:ea typeface="微软雅黑" panose="020B0503020204020204" pitchFamily="34" charset="-122"/>
              </a:rPr>
              <a:t>硬盘要求每次中断以４字块（</a:t>
            </a:r>
            <a:r>
              <a:rPr lang="en-US" altLang="zh-CN" sz="2000" b="0" dirty="0">
                <a:solidFill>
                  <a:schemeClr val="tx1"/>
                </a:solidFill>
                <a:latin typeface="Comic Sans MS" panose="030F0702030302020204" pitchFamily="66" charset="0"/>
                <a:ea typeface="微软雅黑" panose="020B0503020204020204" pitchFamily="34" charset="-122"/>
              </a:rPr>
              <a:t>=16</a:t>
            </a:r>
            <a:r>
              <a:rPr lang="zh-CN" altLang="en-US" sz="2000" b="0" dirty="0">
                <a:solidFill>
                  <a:schemeClr val="tx1"/>
                </a:solidFill>
                <a:latin typeface="Comic Sans MS" panose="030F0702030302020204" pitchFamily="66" charset="0"/>
                <a:ea typeface="微软雅黑" panose="020B0503020204020204" pitchFamily="34" charset="-122"/>
              </a:rPr>
              <a:t>字节）进行传送，为了保证没有任何数据传输被错过，传送的速率应达到每秒</a:t>
            </a:r>
            <a:r>
              <a:rPr lang="en-US" altLang="zh-CN" sz="2000" b="0" dirty="0">
                <a:solidFill>
                  <a:schemeClr val="tx1"/>
                </a:solidFill>
                <a:latin typeface="Comic Sans MS" panose="030F0702030302020204" pitchFamily="66" charset="0"/>
                <a:ea typeface="微软雅黑" panose="020B0503020204020204" pitchFamily="34" charset="-122"/>
              </a:rPr>
              <a:t>4MB/16B=250K</a:t>
            </a:r>
            <a:r>
              <a:rPr lang="zh-CN" altLang="en-US" sz="2000" b="0" dirty="0">
                <a:solidFill>
                  <a:schemeClr val="tx1"/>
                </a:solidFill>
                <a:latin typeface="Comic Sans MS" panose="030F0702030302020204" pitchFamily="66" charset="0"/>
                <a:ea typeface="微软雅黑" panose="020B0503020204020204" pitchFamily="34" charset="-122"/>
              </a:rPr>
              <a:t>次中断的速度；</a:t>
            </a:r>
          </a:p>
          <a:p>
            <a:pPr marL="285750" lvl="2" indent="0" algn="just">
              <a:lnSpc>
                <a:spcPct val="115000"/>
              </a:lnSpc>
              <a:spcBef>
                <a:spcPct val="0"/>
              </a:spcBef>
              <a:buNone/>
            </a:pPr>
            <a:r>
              <a:rPr lang="zh-CN" altLang="en-US" sz="2000" b="0" dirty="0">
                <a:solidFill>
                  <a:schemeClr val="tx1"/>
                </a:solidFill>
                <a:latin typeface="Comic Sans MS" panose="030F0702030302020204" pitchFamily="66" charset="0"/>
                <a:ea typeface="微软雅黑" panose="020B0503020204020204" pitchFamily="34" charset="-122"/>
              </a:rPr>
              <a:t>每秒钟用于中断的周期数为</a:t>
            </a:r>
            <a:r>
              <a:rPr lang="en-US" altLang="zh-CN" sz="2000" b="0" dirty="0">
                <a:solidFill>
                  <a:schemeClr val="tx1"/>
                </a:solidFill>
                <a:latin typeface="Comic Sans MS" panose="030F0702030302020204" pitchFamily="66" charset="0"/>
                <a:ea typeface="微软雅黑" panose="020B0503020204020204" pitchFamily="34" charset="-122"/>
              </a:rPr>
              <a:t>250Kx500=125x10</a:t>
            </a:r>
            <a:r>
              <a:rPr lang="en-US" altLang="zh-CN" sz="2000" b="0" baseline="30000" dirty="0">
                <a:solidFill>
                  <a:schemeClr val="tx1"/>
                </a:solidFill>
                <a:latin typeface="Comic Sans MS" panose="030F0702030302020204" pitchFamily="66" charset="0"/>
                <a:ea typeface="微软雅黑" panose="020B0503020204020204" pitchFamily="34" charset="-122"/>
              </a:rPr>
              <a:t>6</a:t>
            </a:r>
            <a:r>
              <a:rPr lang="zh-CN" altLang="en-US" sz="2000" b="0" dirty="0">
                <a:solidFill>
                  <a:schemeClr val="tx1"/>
                </a:solidFill>
                <a:latin typeface="Comic Sans MS" panose="030F0702030302020204" pitchFamily="66" charset="0"/>
                <a:ea typeface="微软雅黑" panose="020B0503020204020204" pitchFamily="34" charset="-122"/>
              </a:rPr>
              <a:t>；</a:t>
            </a:r>
          </a:p>
          <a:p>
            <a:pPr marL="285750" lvl="2" indent="0" algn="just">
              <a:lnSpc>
                <a:spcPct val="115000"/>
              </a:lnSpc>
              <a:spcBef>
                <a:spcPct val="0"/>
              </a:spcBef>
              <a:buNone/>
            </a:pPr>
            <a:r>
              <a:rPr lang="zh-CN" altLang="en-US" sz="2000" b="0" dirty="0">
                <a:solidFill>
                  <a:schemeClr val="tx1"/>
                </a:solidFill>
                <a:latin typeface="Comic Sans MS" panose="030F0702030302020204" pitchFamily="66" charset="0"/>
                <a:ea typeface="微软雅黑" panose="020B0503020204020204" pitchFamily="34" charset="-122"/>
              </a:rPr>
              <a:t>在一次传输中所消耗的处理器时间的百分比为：</a:t>
            </a:r>
            <a:r>
              <a:rPr lang="en-US" altLang="zh-CN" sz="2000" b="0" dirty="0">
                <a:solidFill>
                  <a:schemeClr val="tx1"/>
                </a:solidFill>
                <a:latin typeface="Comic Sans MS" panose="030F0702030302020204" pitchFamily="66" charset="0"/>
                <a:ea typeface="微软雅黑" panose="020B0503020204020204" pitchFamily="34" charset="-122"/>
              </a:rPr>
              <a:t>125x10</a:t>
            </a:r>
            <a:r>
              <a:rPr lang="en-US" altLang="zh-CN" sz="2000" b="0" baseline="30000" dirty="0">
                <a:solidFill>
                  <a:schemeClr val="tx1"/>
                </a:solidFill>
                <a:latin typeface="Comic Sans MS" panose="030F0702030302020204" pitchFamily="66" charset="0"/>
                <a:ea typeface="微软雅黑" panose="020B0503020204020204" pitchFamily="34" charset="-122"/>
              </a:rPr>
              <a:t>6</a:t>
            </a:r>
            <a:r>
              <a:rPr lang="en-US" altLang="zh-CN" sz="2000" b="0" dirty="0">
                <a:solidFill>
                  <a:schemeClr val="tx1"/>
                </a:solidFill>
                <a:latin typeface="Comic Sans MS" panose="030F0702030302020204" pitchFamily="66" charset="0"/>
                <a:ea typeface="微软雅黑" panose="020B0503020204020204" pitchFamily="34" charset="-122"/>
              </a:rPr>
              <a:t>/(500x10</a:t>
            </a:r>
            <a:r>
              <a:rPr lang="en-US" altLang="zh-CN" sz="2000" b="0" baseline="30000" dirty="0">
                <a:solidFill>
                  <a:schemeClr val="tx1"/>
                </a:solidFill>
                <a:latin typeface="Comic Sans MS" panose="030F0702030302020204" pitchFamily="66" charset="0"/>
                <a:ea typeface="微软雅黑" panose="020B0503020204020204" pitchFamily="34" charset="-122"/>
              </a:rPr>
              <a:t>6</a:t>
            </a:r>
            <a:r>
              <a:rPr lang="en-US" altLang="zh-CN" sz="2000" b="0" dirty="0">
                <a:solidFill>
                  <a:schemeClr val="tx1"/>
                </a:solidFill>
                <a:latin typeface="Comic Sans MS" panose="030F0702030302020204" pitchFamily="66" charset="0"/>
                <a:ea typeface="微软雅黑" panose="020B0503020204020204" pitchFamily="34" charset="-122"/>
              </a:rPr>
              <a:t>)=25%</a:t>
            </a:r>
            <a:r>
              <a:rPr lang="zh-CN" altLang="en-US" sz="2000" b="0" dirty="0">
                <a:solidFill>
                  <a:schemeClr val="tx1"/>
                </a:solidFill>
                <a:latin typeface="Comic Sans MS" panose="030F0702030302020204" pitchFamily="66" charset="0"/>
                <a:ea typeface="微软雅黑" panose="020B0503020204020204" pitchFamily="34" charset="-122"/>
              </a:rPr>
              <a:t>；</a:t>
            </a:r>
          </a:p>
          <a:p>
            <a:pPr marL="285750" lvl="2" indent="0" algn="just">
              <a:lnSpc>
                <a:spcPct val="115000"/>
              </a:lnSpc>
              <a:spcBef>
                <a:spcPct val="0"/>
              </a:spcBef>
              <a:buNone/>
            </a:pPr>
            <a:r>
              <a:rPr lang="zh-CN" altLang="en-US" sz="2000" b="0" dirty="0">
                <a:solidFill>
                  <a:schemeClr val="tx1"/>
                </a:solidFill>
                <a:latin typeface="Comic Sans MS" panose="030F0702030302020204" pitchFamily="66" charset="0"/>
                <a:ea typeface="微软雅黑" panose="020B0503020204020204" pitchFamily="34" charset="-122"/>
              </a:rPr>
              <a:t>假定硬盘仅用其中</a:t>
            </a:r>
            <a:r>
              <a:rPr lang="en-US" altLang="zh-CN" sz="2000" b="0" dirty="0">
                <a:solidFill>
                  <a:schemeClr val="tx1"/>
                </a:solidFill>
                <a:latin typeface="Comic Sans MS" panose="030F0702030302020204" pitchFamily="66" charset="0"/>
                <a:ea typeface="微软雅黑" panose="020B0503020204020204" pitchFamily="34" charset="-122"/>
              </a:rPr>
              <a:t>5%</a:t>
            </a:r>
            <a:r>
              <a:rPr lang="zh-CN" altLang="en-US" sz="2000" b="0" dirty="0">
                <a:solidFill>
                  <a:schemeClr val="tx1"/>
                </a:solidFill>
                <a:latin typeface="Comic Sans MS" panose="030F0702030302020204" pitchFamily="66" charset="0"/>
                <a:ea typeface="微软雅黑" panose="020B0503020204020204" pitchFamily="34" charset="-122"/>
              </a:rPr>
              <a:t>的时间来传送数据，则处理器消耗的百分比为</a:t>
            </a:r>
            <a:r>
              <a:rPr lang="en-US" altLang="zh-CN" sz="2000" b="0" dirty="0">
                <a:solidFill>
                  <a:schemeClr val="tx1"/>
                </a:solidFill>
                <a:latin typeface="Comic Sans MS" panose="030F0702030302020204" pitchFamily="66" charset="0"/>
                <a:ea typeface="微软雅黑" panose="020B0503020204020204" pitchFamily="34" charset="-122"/>
              </a:rPr>
              <a:t>25%x5%=1.25% </a:t>
            </a:r>
            <a:r>
              <a:rPr lang="zh-CN" altLang="en-US" sz="2000" b="0" dirty="0">
                <a:solidFill>
                  <a:schemeClr val="tx1"/>
                </a:solidFill>
                <a:latin typeface="Comic Sans MS" panose="030F0702030302020204" pitchFamily="66" charset="0"/>
                <a:ea typeface="微软雅黑" panose="020B0503020204020204" pitchFamily="34" charset="-122"/>
              </a:rPr>
              <a:t>。</a:t>
            </a:r>
          </a:p>
          <a:p>
            <a:pPr algn="just">
              <a:lnSpc>
                <a:spcPct val="115000"/>
              </a:lnSpc>
              <a:spcBef>
                <a:spcPct val="0"/>
              </a:spcBef>
              <a:buFont typeface="Wingdings" panose="05000000000000000000" pitchFamily="2" charset="2"/>
              <a:buChar char="p"/>
            </a:pPr>
            <a:r>
              <a:rPr lang="en-US" altLang="zh-CN" sz="2000" dirty="0">
                <a:solidFill>
                  <a:srgbClr val="D1390F"/>
                </a:solidFill>
                <a:latin typeface="Comic Sans MS" panose="030F0702030302020204" pitchFamily="66" charset="0"/>
                <a:ea typeface="微软雅黑" panose="020B0503020204020204" pitchFamily="34" charset="-122"/>
              </a:rPr>
              <a:t> DMA</a:t>
            </a:r>
            <a:r>
              <a:rPr lang="zh-CN" altLang="en-US" sz="2000" dirty="0">
                <a:solidFill>
                  <a:srgbClr val="D1390F"/>
                </a:solidFill>
                <a:latin typeface="Comic Sans MS" panose="030F0702030302020204" pitchFamily="66" charset="0"/>
                <a:ea typeface="微软雅黑" panose="020B0503020204020204" pitchFamily="34" charset="-122"/>
              </a:rPr>
              <a:t>传送</a:t>
            </a:r>
          </a:p>
          <a:p>
            <a:pPr marL="285750" lvl="2" indent="0">
              <a:lnSpc>
                <a:spcPct val="115000"/>
              </a:lnSpc>
              <a:spcBef>
                <a:spcPct val="0"/>
              </a:spcBef>
              <a:buNone/>
            </a:pPr>
            <a:r>
              <a:rPr lang="zh-CN" altLang="en-US" sz="2000" b="0" dirty="0">
                <a:solidFill>
                  <a:schemeClr val="tx1"/>
                </a:solidFill>
                <a:latin typeface="Comic Sans MS" panose="030F0702030302020204" pitchFamily="66" charset="0"/>
                <a:ea typeface="微软雅黑" panose="020B0503020204020204" pitchFamily="34" charset="-122"/>
              </a:rPr>
              <a:t>每个</a:t>
            </a:r>
            <a:r>
              <a:rPr lang="en-US" altLang="zh-CN" sz="2000" b="0" dirty="0">
                <a:solidFill>
                  <a:schemeClr val="tx1"/>
                </a:solidFill>
                <a:latin typeface="Comic Sans MS" panose="030F0702030302020204" pitchFamily="66" charset="0"/>
                <a:ea typeface="微软雅黑" panose="020B0503020204020204" pitchFamily="34" charset="-122"/>
              </a:rPr>
              <a:t>DMA</a:t>
            </a:r>
            <a:r>
              <a:rPr lang="zh-CN" altLang="en-US" sz="2000" b="0" dirty="0">
                <a:solidFill>
                  <a:schemeClr val="tx1"/>
                </a:solidFill>
                <a:latin typeface="Comic Sans MS" panose="030F0702030302020204" pitchFamily="66" charset="0"/>
                <a:ea typeface="微软雅黑" panose="020B0503020204020204" pitchFamily="34" charset="-122"/>
              </a:rPr>
              <a:t>传送将花</a:t>
            </a:r>
            <a:r>
              <a:rPr lang="en-US" altLang="zh-CN" sz="2000" b="0" dirty="0">
                <a:solidFill>
                  <a:schemeClr val="tx1"/>
                </a:solidFill>
                <a:latin typeface="Comic Sans MS" panose="030F0702030302020204" pitchFamily="66" charset="0"/>
                <a:ea typeface="微软雅黑" panose="020B0503020204020204" pitchFamily="34" charset="-122"/>
              </a:rPr>
              <a:t>8KB/(4MB/Sec)=2x10</a:t>
            </a:r>
            <a:r>
              <a:rPr lang="en-US" altLang="zh-CN" sz="2000" b="0" baseline="30000" dirty="0">
                <a:solidFill>
                  <a:schemeClr val="tx1"/>
                </a:solidFill>
                <a:latin typeface="Comic Sans MS" panose="030F0702030302020204" pitchFamily="66" charset="0"/>
                <a:ea typeface="微软雅黑" panose="020B0503020204020204" pitchFamily="34" charset="-122"/>
              </a:rPr>
              <a:t>-3</a:t>
            </a:r>
            <a:r>
              <a:rPr lang="zh-CN" altLang="en-US" sz="2000" b="0" dirty="0">
                <a:solidFill>
                  <a:schemeClr val="tx1"/>
                </a:solidFill>
                <a:latin typeface="Comic Sans MS" panose="030F0702030302020204" pitchFamily="66" charset="0"/>
                <a:ea typeface="微软雅黑" panose="020B0503020204020204" pitchFamily="34" charset="-122"/>
              </a:rPr>
              <a:t>秒；</a:t>
            </a:r>
          </a:p>
          <a:p>
            <a:pPr marL="285750" lvl="2" indent="0">
              <a:lnSpc>
                <a:spcPct val="115000"/>
              </a:lnSpc>
              <a:spcBef>
                <a:spcPct val="0"/>
              </a:spcBef>
              <a:buNone/>
            </a:pPr>
            <a:r>
              <a:rPr lang="zh-CN" altLang="en-US" sz="2000" b="0" dirty="0">
                <a:solidFill>
                  <a:schemeClr val="tx1"/>
                </a:solidFill>
                <a:latin typeface="Comic Sans MS" panose="030F0702030302020204" pitchFamily="66" charset="0"/>
                <a:ea typeface="微软雅黑" panose="020B0503020204020204" pitchFamily="34" charset="-122"/>
              </a:rPr>
              <a:t>一秒钟有</a:t>
            </a:r>
            <a:r>
              <a:rPr lang="en-US" altLang="zh-CN" sz="2000" b="0" dirty="0">
                <a:solidFill>
                  <a:schemeClr val="tx1"/>
                </a:solidFill>
                <a:latin typeface="Comic Sans MS" panose="030F0702030302020204" pitchFamily="66" charset="0"/>
                <a:ea typeface="微软雅黑" panose="020B0503020204020204" pitchFamily="34" charset="-122"/>
              </a:rPr>
              <a:t>1/(2x10</a:t>
            </a:r>
            <a:r>
              <a:rPr lang="en-US" altLang="zh-CN" sz="2000" b="0" baseline="30000" dirty="0">
                <a:solidFill>
                  <a:schemeClr val="tx1"/>
                </a:solidFill>
                <a:latin typeface="Comic Sans MS" panose="030F0702030302020204" pitchFamily="66" charset="0"/>
                <a:ea typeface="微软雅黑" panose="020B0503020204020204" pitchFamily="34" charset="-122"/>
              </a:rPr>
              <a:t>-3 </a:t>
            </a:r>
            <a:r>
              <a:rPr lang="en-US" altLang="zh-CN" sz="2000" b="0" dirty="0">
                <a:solidFill>
                  <a:schemeClr val="tx1"/>
                </a:solidFill>
                <a:latin typeface="Comic Sans MS" panose="030F0702030302020204" pitchFamily="66" charset="0"/>
                <a:ea typeface="微软雅黑" panose="020B0503020204020204" pitchFamily="34" charset="-122"/>
              </a:rPr>
              <a:t>)=500</a:t>
            </a:r>
            <a:r>
              <a:rPr lang="zh-CN" altLang="en-US" sz="2000" b="0" dirty="0">
                <a:solidFill>
                  <a:schemeClr val="tx1"/>
                </a:solidFill>
                <a:latin typeface="Comic Sans MS" panose="030F0702030302020204" pitchFamily="66" charset="0"/>
                <a:ea typeface="微软雅黑" panose="020B0503020204020204" pitchFamily="34" charset="-122"/>
              </a:rPr>
              <a:t>次</a:t>
            </a:r>
            <a:r>
              <a:rPr lang="en-US" altLang="zh-CN" sz="2000" b="0" dirty="0">
                <a:solidFill>
                  <a:schemeClr val="tx1"/>
                </a:solidFill>
                <a:latin typeface="Comic Sans MS" panose="030F0702030302020204" pitchFamily="66" charset="0"/>
                <a:ea typeface="微软雅黑" panose="020B0503020204020204" pitchFamily="34" charset="-122"/>
              </a:rPr>
              <a:t>DMA</a:t>
            </a:r>
            <a:r>
              <a:rPr lang="zh-CN" altLang="en-US" sz="2000" b="0" dirty="0">
                <a:solidFill>
                  <a:schemeClr val="tx1"/>
                </a:solidFill>
                <a:latin typeface="Comic Sans MS" panose="030F0702030302020204" pitchFamily="66" charset="0"/>
                <a:ea typeface="微软雅黑" panose="020B0503020204020204" pitchFamily="34" charset="-122"/>
              </a:rPr>
              <a:t>传送；</a:t>
            </a:r>
          </a:p>
          <a:p>
            <a:pPr marL="285750" lvl="2" indent="0">
              <a:lnSpc>
                <a:spcPct val="115000"/>
              </a:lnSpc>
              <a:spcBef>
                <a:spcPct val="0"/>
              </a:spcBef>
              <a:buNone/>
            </a:pPr>
            <a:r>
              <a:rPr lang="zh-CN" altLang="en-US" sz="2000" b="0" dirty="0">
                <a:solidFill>
                  <a:schemeClr val="tx1"/>
                </a:solidFill>
                <a:latin typeface="Comic Sans MS" panose="030F0702030302020204" pitchFamily="66" charset="0"/>
                <a:ea typeface="微软雅黑" panose="020B0503020204020204" pitchFamily="34" charset="-122"/>
              </a:rPr>
              <a:t>如果硬盘一直在传送数据的话，处理器必须每秒钟花 </a:t>
            </a:r>
            <a:r>
              <a:rPr lang="en-US" altLang="zh-CN" sz="2000" b="0" dirty="0">
                <a:solidFill>
                  <a:schemeClr val="tx1"/>
                </a:solidFill>
                <a:latin typeface="Comic Sans MS" panose="030F0702030302020204" pitchFamily="66" charset="0"/>
                <a:ea typeface="微软雅黑" panose="020B0503020204020204" pitchFamily="34" charset="-122"/>
              </a:rPr>
              <a:t>(1000+500)x500=750x10</a:t>
            </a:r>
            <a:r>
              <a:rPr lang="en-US" altLang="zh-CN" sz="2000" b="0" baseline="30000" dirty="0">
                <a:solidFill>
                  <a:schemeClr val="tx1"/>
                </a:solidFill>
                <a:latin typeface="Comic Sans MS" panose="030F0702030302020204" pitchFamily="66" charset="0"/>
                <a:ea typeface="微软雅黑" panose="020B0503020204020204" pitchFamily="34" charset="-122"/>
              </a:rPr>
              <a:t>3</a:t>
            </a:r>
            <a:r>
              <a:rPr lang="zh-CN" altLang="en-US" sz="2000" b="0" dirty="0">
                <a:solidFill>
                  <a:schemeClr val="tx1"/>
                </a:solidFill>
                <a:latin typeface="Comic Sans MS" panose="030F0702030302020204" pitchFamily="66" charset="0"/>
                <a:ea typeface="微软雅黑" panose="020B0503020204020204" pitchFamily="34" charset="-122"/>
              </a:rPr>
              <a:t>个时钟周期来为硬盘</a:t>
            </a:r>
            <a:r>
              <a:rPr lang="en-US" altLang="zh-CN" sz="2000" b="0" dirty="0">
                <a:solidFill>
                  <a:schemeClr val="tx1"/>
                </a:solidFill>
                <a:latin typeface="Comic Sans MS" panose="030F0702030302020204" pitchFamily="66" charset="0"/>
                <a:ea typeface="微软雅黑" panose="020B0503020204020204" pitchFamily="34" charset="-122"/>
              </a:rPr>
              <a:t>I/O</a:t>
            </a:r>
            <a:r>
              <a:rPr lang="zh-CN" altLang="en-US" sz="2000" b="0" dirty="0">
                <a:solidFill>
                  <a:schemeClr val="tx1"/>
                </a:solidFill>
                <a:latin typeface="Comic Sans MS" panose="030F0702030302020204" pitchFamily="66" charset="0"/>
                <a:ea typeface="微软雅黑" panose="020B0503020204020204" pitchFamily="34" charset="-122"/>
              </a:rPr>
              <a:t>操作服务；</a:t>
            </a:r>
          </a:p>
          <a:p>
            <a:pPr marL="285750" lvl="2" indent="0">
              <a:lnSpc>
                <a:spcPct val="115000"/>
              </a:lnSpc>
              <a:spcBef>
                <a:spcPct val="0"/>
              </a:spcBef>
              <a:buNone/>
            </a:pPr>
            <a:r>
              <a:rPr lang="zh-CN" altLang="en-US" sz="2000" b="0" dirty="0">
                <a:solidFill>
                  <a:schemeClr val="tx1"/>
                </a:solidFill>
                <a:latin typeface="Comic Sans MS" panose="030F0702030302020204" pitchFamily="66" charset="0"/>
                <a:ea typeface="微软雅黑" panose="020B0503020204020204" pitchFamily="34" charset="-122"/>
              </a:rPr>
              <a:t>在硬盘</a:t>
            </a:r>
            <a:r>
              <a:rPr lang="en-US" altLang="zh-CN" sz="2000" b="0" dirty="0">
                <a:solidFill>
                  <a:schemeClr val="tx1"/>
                </a:solidFill>
                <a:latin typeface="Comic Sans MS" panose="030F0702030302020204" pitchFamily="66" charset="0"/>
                <a:ea typeface="微软雅黑" panose="020B0503020204020204" pitchFamily="34" charset="-122"/>
              </a:rPr>
              <a:t>I/O</a:t>
            </a:r>
            <a:r>
              <a:rPr lang="zh-CN" altLang="en-US" sz="2000" b="0" dirty="0">
                <a:solidFill>
                  <a:schemeClr val="tx1"/>
                </a:solidFill>
                <a:latin typeface="Comic Sans MS" panose="030F0702030302020204" pitchFamily="66" charset="0"/>
                <a:ea typeface="微软雅黑" panose="020B0503020204020204" pitchFamily="34" charset="-122"/>
              </a:rPr>
              <a:t>操作上处理器花费的时间占：</a:t>
            </a:r>
          </a:p>
          <a:p>
            <a:pPr marL="0" indent="-342900">
              <a:lnSpc>
                <a:spcPct val="115000"/>
              </a:lnSpc>
              <a:spcBef>
                <a:spcPct val="0"/>
              </a:spcBef>
              <a:buFontTx/>
              <a:buNone/>
            </a:pPr>
            <a:r>
              <a:rPr lang="en-US" altLang="zh-CN" sz="2000" b="0" dirty="0">
                <a:latin typeface="Comic Sans MS" panose="030F0702030302020204" pitchFamily="66" charset="0"/>
                <a:ea typeface="微软雅黑" panose="020B0503020204020204" pitchFamily="34" charset="-122"/>
              </a:rPr>
              <a:t>         750x10</a:t>
            </a:r>
            <a:r>
              <a:rPr lang="en-US" altLang="zh-CN" sz="2000" b="0" baseline="30000" dirty="0">
                <a:latin typeface="Comic Sans MS" panose="030F0702030302020204" pitchFamily="66" charset="0"/>
                <a:ea typeface="微软雅黑" panose="020B0503020204020204" pitchFamily="34" charset="-122"/>
              </a:rPr>
              <a:t>3</a:t>
            </a:r>
            <a:r>
              <a:rPr lang="en-US" altLang="zh-CN" sz="2000" b="0" dirty="0">
                <a:latin typeface="Comic Sans MS" panose="030F0702030302020204" pitchFamily="66" charset="0"/>
                <a:ea typeface="微软雅黑" panose="020B0503020204020204" pitchFamily="34" charset="-122"/>
              </a:rPr>
              <a:t>/500x10</a:t>
            </a:r>
            <a:r>
              <a:rPr lang="en-US" altLang="zh-CN" sz="2000" b="0" baseline="30000" dirty="0">
                <a:latin typeface="Comic Sans MS" panose="030F0702030302020204" pitchFamily="66" charset="0"/>
                <a:ea typeface="微软雅黑" panose="020B0503020204020204" pitchFamily="34" charset="-122"/>
              </a:rPr>
              <a:t>6</a:t>
            </a:r>
            <a:r>
              <a:rPr lang="en-US" altLang="zh-CN" sz="2000" b="0" dirty="0">
                <a:latin typeface="Comic Sans MS" panose="030F0702030302020204" pitchFamily="66" charset="0"/>
                <a:ea typeface="微软雅黑" panose="020B0503020204020204" pitchFamily="34" charset="-122"/>
              </a:rPr>
              <a:t>=1.5x10</a:t>
            </a:r>
            <a:r>
              <a:rPr lang="en-US" altLang="zh-CN" sz="2000" b="0" baseline="30000" dirty="0">
                <a:latin typeface="Comic Sans MS" panose="030F0702030302020204" pitchFamily="66" charset="0"/>
                <a:ea typeface="微软雅黑" panose="020B0503020204020204" pitchFamily="34" charset="-122"/>
              </a:rPr>
              <a:t>-3</a:t>
            </a:r>
            <a:r>
              <a:rPr lang="en-US" altLang="zh-CN" sz="2000" b="0" dirty="0">
                <a:latin typeface="Comic Sans MS" panose="030F0702030302020204" pitchFamily="66" charset="0"/>
                <a:ea typeface="微软雅黑" panose="020B0503020204020204" pitchFamily="34" charset="-122"/>
              </a:rPr>
              <a:t>=0.15% </a:t>
            </a:r>
            <a:r>
              <a:rPr lang="zh-CN" altLang="en-US" sz="2000" b="0" dirty="0">
                <a:latin typeface="Comic Sans MS" panose="030F0702030302020204" pitchFamily="66" charset="0"/>
                <a:ea typeface="微软雅黑" panose="020B0503020204020204" pitchFamily="34" charset="-122"/>
              </a:rPr>
              <a:t>。</a:t>
            </a:r>
          </a:p>
        </p:txBody>
      </p:sp>
    </p:spTree>
    <p:extLst>
      <p:ext uri="{BB962C8B-B14F-4D97-AF65-F5344CB8AC3E}">
        <p14:creationId xmlns:p14="http://schemas.microsoft.com/office/powerpoint/2010/main" val="95832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randombar(horizontal)">
                                      <p:cBhvr>
                                        <p:cTn id="7" dur="500"/>
                                        <p:tgtEl>
                                          <p:spTgt spid="9">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randombar(horizontal)">
                                      <p:cBhvr>
                                        <p:cTn id="10" dur="500"/>
                                        <p:tgtEl>
                                          <p:spTgt spid="9">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Effect transition="in" filter="randombar(horizontal)">
                                      <p:cBhvr>
                                        <p:cTn id="13" dur="500"/>
                                        <p:tgtEl>
                                          <p:spTgt spid="9">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9">
                                            <p:txEl>
                                              <p:pRg st="4" end="4"/>
                                            </p:txEl>
                                          </p:spTgt>
                                        </p:tgtEl>
                                        <p:attrNameLst>
                                          <p:attrName>style.visibility</p:attrName>
                                        </p:attrNameLst>
                                      </p:cBhvr>
                                      <p:to>
                                        <p:strVal val="visible"/>
                                      </p:to>
                                    </p:set>
                                    <p:animEffect transition="in" filter="randombar(horizontal)">
                                      <p:cBhvr>
                                        <p:cTn id="16" dur="500"/>
                                        <p:tgtEl>
                                          <p:spTgt spid="9">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重点知识点   </a:t>
            </a:r>
          </a:p>
        </p:txBody>
      </p:sp>
      <p:sp>
        <p:nvSpPr>
          <p:cNvPr id="4099" name="内容占位符 2"/>
          <p:cNvSpPr>
            <a:spLocks noGrp="1"/>
          </p:cNvSpPr>
          <p:nvPr>
            <p:ph idx="1"/>
          </p:nvPr>
        </p:nvSpPr>
        <p:spPr/>
        <p:txBody>
          <a:bodyPr/>
          <a:lstStyle/>
          <a:p>
            <a:pPr marL="0" indent="0">
              <a:buNone/>
            </a:pPr>
            <a:r>
              <a:rPr lang="en-US" altLang="zh-CN" dirty="0"/>
              <a:t>5. </a:t>
            </a:r>
            <a:r>
              <a:rPr lang="zh-CN" altLang="en-US" dirty="0"/>
              <a:t>程序中断</a:t>
            </a:r>
            <a:r>
              <a:rPr lang="en-US" altLang="zh-CN" dirty="0"/>
              <a:t>I/O</a:t>
            </a:r>
            <a:r>
              <a:rPr lang="zh-CN" altLang="en-US" dirty="0"/>
              <a:t>方式</a:t>
            </a:r>
            <a:endParaRPr lang="en-US" altLang="zh-CN" dirty="0"/>
          </a:p>
          <a:p>
            <a:pPr lvl="1"/>
            <a:r>
              <a:rPr lang="zh-CN" altLang="en-US" dirty="0"/>
              <a:t>中断、向量中断、中断向量、中断向量表、向量地址、中断类型号的概念</a:t>
            </a:r>
            <a:endParaRPr lang="en-US" altLang="zh-CN" dirty="0"/>
          </a:p>
          <a:p>
            <a:pPr lvl="1"/>
            <a:r>
              <a:rPr lang="zh-CN" altLang="en-US" dirty="0"/>
              <a:t>中断响应的三个条件</a:t>
            </a:r>
            <a:endParaRPr lang="en-US" altLang="zh-CN" dirty="0"/>
          </a:p>
          <a:p>
            <a:pPr lvl="1"/>
            <a:r>
              <a:rPr lang="zh-CN" altLang="en-US" dirty="0"/>
              <a:t>中断响应完成的三个任务和具体的三个操作</a:t>
            </a:r>
            <a:endParaRPr lang="en-US" altLang="zh-CN" dirty="0"/>
          </a:p>
          <a:p>
            <a:pPr lvl="1"/>
            <a:r>
              <a:rPr lang="zh-CN" altLang="en-US" dirty="0"/>
              <a:t>中断处理程序的结构（单重中断、多重中断）</a:t>
            </a:r>
            <a:endParaRPr lang="en-US" altLang="zh-CN" dirty="0"/>
          </a:p>
          <a:p>
            <a:pPr lvl="1"/>
            <a:r>
              <a:rPr lang="zh-CN" altLang="en-US" dirty="0"/>
              <a:t>中断处理优先级和中断响应优先级</a:t>
            </a:r>
            <a:endParaRPr lang="en-US" altLang="zh-CN" dirty="0"/>
          </a:p>
          <a:p>
            <a:pPr lvl="2"/>
            <a:r>
              <a:rPr lang="zh-CN" altLang="en-US" dirty="0"/>
              <a:t>中断屏蔽的概念</a:t>
            </a:r>
            <a:endParaRPr lang="en-US" altLang="zh-CN" dirty="0"/>
          </a:p>
          <a:p>
            <a:pPr lvl="2"/>
            <a:r>
              <a:rPr lang="zh-CN" altLang="en-US" dirty="0"/>
              <a:t>会画处理器执行程序的轨迹</a:t>
            </a:r>
            <a:endParaRPr lang="en-US" altLang="zh-CN" dirty="0"/>
          </a:p>
          <a:p>
            <a:pPr lvl="1"/>
            <a:r>
              <a:rPr lang="zh-CN" altLang="en-US" dirty="0"/>
              <a:t>中断与异常的区别</a:t>
            </a:r>
            <a:endParaRPr lang="en-US" altLang="zh-CN" dirty="0"/>
          </a:p>
          <a:p>
            <a:pPr marL="0" lvl="1" indent="0">
              <a:buNone/>
            </a:pPr>
            <a:r>
              <a:rPr lang="en-US" altLang="zh-CN" sz="2200" b="1" dirty="0">
                <a:latin typeface="Comic Sans MS" panose="030F0702030302020204" pitchFamily="66" charset="0"/>
              </a:rPr>
              <a:t>6. DMA I/O</a:t>
            </a:r>
            <a:r>
              <a:rPr lang="zh-CN" altLang="en-US" sz="2200" b="1" dirty="0">
                <a:latin typeface="Comic Sans MS" panose="030F0702030302020204" pitchFamily="66" charset="0"/>
              </a:rPr>
              <a:t>方式</a:t>
            </a:r>
            <a:endParaRPr lang="en-US" altLang="zh-CN" sz="2200" b="1" dirty="0">
              <a:latin typeface="Comic Sans MS" panose="030F0702030302020204" pitchFamily="66" charset="0"/>
            </a:endParaRPr>
          </a:p>
          <a:p>
            <a:pPr lvl="1"/>
            <a:r>
              <a:rPr lang="zh-CN" altLang="en-US" dirty="0"/>
              <a:t>重点理解</a:t>
            </a:r>
            <a:r>
              <a:rPr lang="en-US" altLang="zh-CN" dirty="0"/>
              <a:t>DMA</a:t>
            </a:r>
            <a:r>
              <a:rPr lang="zh-CN" altLang="en-US" dirty="0"/>
              <a:t>方式与程序中断方式的区别</a:t>
            </a:r>
            <a:endParaRPr lang="en-US" altLang="zh-CN" dirty="0"/>
          </a:p>
          <a:p>
            <a:pPr marL="457200" lvl="1" indent="0">
              <a:buNone/>
            </a:pPr>
            <a:endParaRPr lang="en-US" altLang="zh-CN" dirty="0"/>
          </a:p>
          <a:p>
            <a:pPr lvl="1"/>
            <a:endParaRPr lang="en-US" altLang="zh-CN" dirty="0"/>
          </a:p>
          <a:p>
            <a:pPr lvl="1"/>
            <a:endParaRPr lang="en-US" altLang="zh-CN" dirty="0"/>
          </a:p>
        </p:txBody>
      </p:sp>
      <p:sp>
        <p:nvSpPr>
          <p:cNvPr id="5" name="页脚占位符 4"/>
          <p:cNvSpPr>
            <a:spLocks noGrp="1"/>
          </p:cNvSpPr>
          <p:nvPr>
            <p:ph type="ftr" sz="quarter" idx="11"/>
          </p:nvPr>
        </p:nvSpPr>
        <p:spPr/>
        <p:txBody>
          <a:bodyPr/>
          <a:lstStyle/>
          <a:p>
            <a:r>
              <a:rPr lang="zh-CN" altLang="en-US" dirty="0"/>
              <a:t>计算机与通信工程学院</a:t>
            </a:r>
            <a:r>
              <a:rPr lang="en-US" altLang="zh-CN" dirty="0"/>
              <a:t>—</a:t>
            </a:r>
            <a:r>
              <a:rPr lang="zh-CN" altLang="en-US" dirty="0"/>
              <a:t>计算机组成原理</a:t>
            </a:r>
          </a:p>
        </p:txBody>
      </p:sp>
      <p:sp>
        <p:nvSpPr>
          <p:cNvPr id="6" name="灯片编号占位符 5"/>
          <p:cNvSpPr>
            <a:spLocks noGrp="1"/>
          </p:cNvSpPr>
          <p:nvPr>
            <p:ph type="sldNum" sz="quarter" idx="12"/>
          </p:nvPr>
        </p:nvSpPr>
        <p:spPr/>
        <p:txBody>
          <a:bodyPr/>
          <a:lstStyle/>
          <a:p>
            <a:fld id="{9096A2B2-0481-42F5-B7CC-47EEF504A14A}" type="slidenum">
              <a:rPr lang="zh-CN" altLang="en-US" smtClean="0"/>
              <a:pPr/>
              <a:t>9</a:t>
            </a:fld>
            <a:endParaRPr lang="zh-CN" altLang="en-US"/>
          </a:p>
        </p:txBody>
      </p:sp>
      <p:sp>
        <p:nvSpPr>
          <p:cNvPr id="4" name="日期占位符 3"/>
          <p:cNvSpPr>
            <a:spLocks noGrp="1"/>
          </p:cNvSpPr>
          <p:nvPr>
            <p:ph type="dt" sz="quarter" idx="10"/>
          </p:nvPr>
        </p:nvSpPr>
        <p:spPr/>
        <p:txBody>
          <a:bodyPr/>
          <a:lstStyle/>
          <a:p>
            <a:fld id="{E1DE5919-6F87-499E-ABEF-6636EFFDBF2E}" type="datetime1">
              <a:rPr lang="zh-CN" altLang="en-US" smtClean="0"/>
              <a:t>2020/12/15</a:t>
            </a:fld>
            <a:endParaRPr lang="zh-CN" altLang="en-US" dirty="0"/>
          </a:p>
        </p:txBody>
      </p:sp>
    </p:spTree>
    <p:extLst>
      <p:ext uri="{BB962C8B-B14F-4D97-AF65-F5344CB8AC3E}">
        <p14:creationId xmlns:p14="http://schemas.microsoft.com/office/powerpoint/2010/main" val="100284179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习题讲解</a:t>
            </a: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90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83281" y="764704"/>
            <a:ext cx="8910637" cy="5761037"/>
          </a:xfrm>
          <a:prstGeom prst="rect">
            <a:avLst/>
          </a:prstGeom>
        </p:spPr>
        <p:txBody>
          <a:bodyPr>
            <a:spAutoFit/>
          </a:bodyPr>
          <a:lstStyle/>
          <a:p>
            <a:pPr>
              <a:lnSpc>
                <a:spcPct val="115000"/>
              </a:lnSpc>
              <a:spcAft>
                <a:spcPts val="600"/>
              </a:spcAft>
              <a:defRPr/>
            </a:pP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22. </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下列关于中断</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I/O</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方式和</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DMA</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方式比较的叙述中，错误的是 </a:t>
            </a:r>
            <a:endParaRPr lang="zh-CN" altLang="zh-CN" sz="2000" dirty="0">
              <a:latin typeface="Comic Sans MS" panose="030F0702030302020204" pitchFamily="66" charset="0"/>
              <a:ea typeface="微软雅黑" panose="020B0503020204020204" pitchFamily="34" charset="-122"/>
              <a:cs typeface="Times New Roman" panose="02020603050405020304" pitchFamily="18" charset="0"/>
            </a:endParaRPr>
          </a:p>
          <a:p>
            <a:pPr>
              <a:lnSpc>
                <a:spcPct val="115000"/>
              </a:lnSpc>
              <a:spcAft>
                <a:spcPts val="600"/>
              </a:spcAft>
              <a:defRPr/>
            </a:pP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 A. </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中断</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I/O</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方式请求的是</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CPU</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处理时间，</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DMA</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方式请求的是总线使用权 </a:t>
            </a:r>
            <a:endParaRPr lang="zh-CN" altLang="zh-CN" sz="2000" dirty="0">
              <a:latin typeface="Comic Sans MS" panose="030F0702030302020204" pitchFamily="66" charset="0"/>
              <a:ea typeface="微软雅黑" panose="020B0503020204020204" pitchFamily="34" charset="-122"/>
              <a:cs typeface="Times New Roman" panose="02020603050405020304" pitchFamily="18" charset="0"/>
            </a:endParaRPr>
          </a:p>
          <a:p>
            <a:pPr indent="76200">
              <a:lnSpc>
                <a:spcPct val="115000"/>
              </a:lnSpc>
              <a:spcAft>
                <a:spcPts val="600"/>
              </a:spcAft>
              <a:defRPr/>
            </a:pP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B. </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中断响应发生在一条指令执行结束后，</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DMA</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响应发生在一个总线事务完成后 </a:t>
            </a:r>
            <a:endParaRPr lang="zh-CN" altLang="zh-CN" sz="2000" dirty="0">
              <a:latin typeface="Comic Sans MS" panose="030F0702030302020204" pitchFamily="66" charset="0"/>
              <a:ea typeface="微软雅黑" panose="020B0503020204020204" pitchFamily="34" charset="-122"/>
              <a:cs typeface="Times New Roman" panose="02020603050405020304" pitchFamily="18" charset="0"/>
            </a:endParaRPr>
          </a:p>
          <a:p>
            <a:pPr indent="76200">
              <a:lnSpc>
                <a:spcPct val="115000"/>
              </a:lnSpc>
              <a:spcAft>
                <a:spcPts val="600"/>
              </a:spcAft>
              <a:defRPr/>
            </a:pP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C. </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中断</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I/O</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方式下数据传送通过软件完成，</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DMA</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方式下数据传送由硬件完成</a:t>
            </a:r>
            <a:endParaRPr lang="zh-CN" altLang="zh-CN" sz="2000" dirty="0">
              <a:latin typeface="Comic Sans MS" panose="030F0702030302020204" pitchFamily="66" charset="0"/>
              <a:ea typeface="微软雅黑" panose="020B0503020204020204" pitchFamily="34" charset="-122"/>
              <a:cs typeface="Times New Roman" panose="02020603050405020304" pitchFamily="18" charset="0"/>
            </a:endParaRPr>
          </a:p>
          <a:p>
            <a:pPr indent="76200">
              <a:lnSpc>
                <a:spcPct val="115000"/>
              </a:lnSpc>
              <a:spcAft>
                <a:spcPts val="600"/>
              </a:spcAft>
              <a:defRPr/>
            </a:pP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D. </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中断</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I/O</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方式适用于所有外部设备，</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DMA</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方式仅适用于快速外部设备</a:t>
            </a:r>
            <a:endParaRPr lang="zh-CN" altLang="zh-CN" sz="2000" dirty="0">
              <a:latin typeface="Comic Sans MS" panose="030F0702030302020204" pitchFamily="66" charset="0"/>
              <a:ea typeface="微软雅黑" panose="020B0503020204020204" pitchFamily="34" charset="-122"/>
              <a:cs typeface="Times New Roman" panose="02020603050405020304" pitchFamily="18" charset="0"/>
            </a:endParaRPr>
          </a:p>
          <a:p>
            <a:pPr indent="76200">
              <a:lnSpc>
                <a:spcPct val="115000"/>
              </a:lnSpc>
              <a:spcAft>
                <a:spcPts val="600"/>
              </a:spcAft>
              <a:defRPr/>
            </a:pPr>
            <a:r>
              <a:rPr lang="en-US"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22. D </a:t>
            </a:r>
            <a:r>
              <a:rPr lang="zh-CN"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解析：中断处理方式：在</a:t>
            </a:r>
            <a:r>
              <a:rPr lang="en-US"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I/O </a:t>
            </a:r>
            <a:r>
              <a:rPr lang="zh-CN"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设备输入每个数据的过程中，由于无需</a:t>
            </a:r>
            <a:r>
              <a:rPr lang="en-US"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CPU</a:t>
            </a:r>
            <a:r>
              <a:rPr lang="zh-CN"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干预，因而可使</a:t>
            </a:r>
            <a:r>
              <a:rPr lang="en-US"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CPU</a:t>
            </a:r>
            <a:r>
              <a:rPr lang="zh-CN"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与</a:t>
            </a:r>
            <a:r>
              <a:rPr lang="en-US"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I/O</a:t>
            </a:r>
            <a:r>
              <a:rPr lang="zh-CN"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设备并行工作。仅当输完一个数据时，才需</a:t>
            </a:r>
            <a:r>
              <a:rPr lang="en-US"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CPU</a:t>
            </a:r>
            <a:r>
              <a:rPr lang="zh-CN"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花费极短的时间去做些中断处理。因此中断申请使用的是</a:t>
            </a:r>
            <a:r>
              <a:rPr lang="en-US"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CPU</a:t>
            </a:r>
            <a:r>
              <a:rPr lang="zh-CN"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处理时间，发生的时间是在一条指令执行结束之后，数据是在软件的控制下完成传送。而</a:t>
            </a:r>
            <a:r>
              <a:rPr lang="en-US"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DMA</a:t>
            </a:r>
            <a:r>
              <a:rPr lang="zh-CN"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方式与之不同。</a:t>
            </a:r>
            <a:r>
              <a:rPr lang="en-US"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DMA</a:t>
            </a:r>
            <a:r>
              <a:rPr lang="zh-CN"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方式：数据传输的基本单位是数据块，即在</a:t>
            </a:r>
            <a:r>
              <a:rPr lang="en-US"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CPU</a:t>
            </a:r>
            <a:r>
              <a:rPr lang="zh-CN"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与</a:t>
            </a:r>
            <a:r>
              <a:rPr lang="en-US"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I/O</a:t>
            </a:r>
            <a:r>
              <a:rPr lang="zh-CN"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设备之间，每次传送至少一个数据块；</a:t>
            </a:r>
            <a:r>
              <a:rPr lang="en-US"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DMA</a:t>
            </a:r>
            <a:r>
              <a:rPr lang="zh-CN"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方式每次申请的是总线的使用权，所传送的数据是从设备直接送入内存的，或者相反；仅在传送一个或多个数据块的开始和结束时，才需</a:t>
            </a:r>
            <a:r>
              <a:rPr lang="en-US"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CPU</a:t>
            </a:r>
            <a:r>
              <a:rPr lang="zh-CN"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干预，整块数据的传送是在控制器的控制下完成的。答案</a:t>
            </a:r>
            <a:r>
              <a:rPr lang="en-US"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D</a:t>
            </a:r>
            <a:r>
              <a:rPr lang="zh-CN" altLang="zh-CN" sz="2000" dirty="0">
                <a:solidFill>
                  <a:srgbClr val="0000CC"/>
                </a:solidFill>
                <a:latin typeface="Comic Sans MS" panose="030F0702030302020204" pitchFamily="66" charset="0"/>
                <a:ea typeface="微软雅黑" panose="020B0503020204020204" pitchFamily="34" charset="-122"/>
                <a:cs typeface="宋体" panose="02010600030101010101" pitchFamily="2" charset="-122"/>
              </a:rPr>
              <a:t>的说法不正确。</a:t>
            </a:r>
            <a:endParaRPr lang="zh-CN" altLang="zh-CN" sz="2000" dirty="0">
              <a:solidFill>
                <a:srgbClr val="0000CC"/>
              </a:solidFill>
              <a:latin typeface="Comic Sans MS" panose="030F0702030302020204" pitchFamily="66"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9560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Effect transition="in" filter="randombar(horizontal)">
                                      <p:cBhvr>
                                        <p:cTn id="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习题讲解</a:t>
            </a: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91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1"/>
          <p:cNvSpPr>
            <a:spLocks noChangeArrowheads="1"/>
          </p:cNvSpPr>
          <p:nvPr/>
        </p:nvSpPr>
        <p:spPr bwMode="auto">
          <a:xfrm>
            <a:off x="107504" y="836712"/>
            <a:ext cx="8505825" cy="361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just" eaLnBrk="0" hangingPunct="0">
              <a:spcBef>
                <a:spcPct val="0"/>
              </a:spcBef>
              <a:spcAft>
                <a:spcPts val="600"/>
              </a:spcAft>
              <a:buFontTx/>
              <a:buNone/>
            </a:pP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22</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．某计算机处理器主频为</a:t>
            </a: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50MHz</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，采用定时查询方式控制设备</a:t>
            </a: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A</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的</a:t>
            </a: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I/O</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，查询程序运行一次 所用的时钟周期数至少为</a:t>
            </a: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500</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。在设备</a:t>
            </a: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A</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工作期间，为保证数据不丢失，每秒需对其查询至少</a:t>
            </a: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200</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次，则</a:t>
            </a: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CPU</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用于设备</a:t>
            </a: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A</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的</a:t>
            </a: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I/O</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的时间占整个</a:t>
            </a: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CPU</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时间的百分比至少是</a:t>
            </a:r>
          </a:p>
          <a:p>
            <a:pPr algn="just" eaLnBrk="0" hangingPunct="0">
              <a:spcBef>
                <a:spcPct val="0"/>
              </a:spcBef>
              <a:spcAft>
                <a:spcPts val="600"/>
              </a:spcAft>
              <a:buFontTx/>
              <a:buNone/>
            </a:pP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A</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0.02%	B</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0.05%	C</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0.20%	D</a:t>
            </a:r>
            <a:r>
              <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rPr>
              <a:t>0.50%</a:t>
            </a:r>
            <a:endPar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endParaRPr>
          </a:p>
          <a:p>
            <a:pPr algn="just" eaLnBrk="0" hangingPunct="0">
              <a:spcBef>
                <a:spcPct val="0"/>
              </a:spcBef>
              <a:spcAft>
                <a:spcPts val="600"/>
              </a:spcAft>
              <a:buFontTx/>
              <a:buNone/>
            </a:pPr>
            <a:r>
              <a:rPr lang="zh-CN" altLang="zh-CN" b="0" dirty="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解答：</a:t>
            </a:r>
            <a:r>
              <a:rPr lang="en-US" altLang="zh-CN" b="0" dirty="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C</a:t>
            </a:r>
            <a:r>
              <a:rPr lang="zh-CN" altLang="zh-CN" b="0" dirty="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。每秒</a:t>
            </a:r>
            <a:r>
              <a:rPr lang="en-US" altLang="zh-CN" b="0" dirty="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200</a:t>
            </a:r>
            <a:r>
              <a:rPr lang="zh-CN" altLang="zh-CN" b="0" dirty="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次查询，每次</a:t>
            </a:r>
            <a:r>
              <a:rPr lang="en-US" altLang="zh-CN" b="0" dirty="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500</a:t>
            </a:r>
            <a:r>
              <a:rPr lang="zh-CN" altLang="zh-CN" b="0" dirty="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个周期，则每秒最少</a:t>
            </a:r>
            <a:r>
              <a:rPr lang="en-US" altLang="zh-CN" b="0" dirty="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200</a:t>
            </a:r>
            <a:r>
              <a:rPr lang="zh-CN" altLang="zh-CN" b="0" dirty="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500</a:t>
            </a:r>
            <a:r>
              <a:rPr lang="zh-CN" altLang="zh-CN" b="0" dirty="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10 0000</a:t>
            </a:r>
            <a:r>
              <a:rPr lang="zh-CN" altLang="zh-CN" b="0" dirty="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个周期，</a:t>
            </a:r>
            <a:r>
              <a:rPr lang="en-US" altLang="zh-CN" b="0" dirty="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100000</a:t>
            </a:r>
            <a:r>
              <a:rPr lang="zh-CN" altLang="zh-CN" b="0" dirty="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a:t>
            </a:r>
            <a:r>
              <a:rPr lang="en-US" altLang="zh-CN" b="0" dirty="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50M=0.20%</a:t>
            </a:r>
            <a:r>
              <a:rPr lang="zh-CN" altLang="zh-CN" b="0" dirty="0">
                <a:solidFill>
                  <a:srgbClr val="00B050"/>
                </a:solidFill>
                <a:latin typeface="Comic Sans MS" panose="030F0702030302020204" pitchFamily="66" charset="0"/>
                <a:ea typeface="微软雅黑" panose="020B0503020204020204" pitchFamily="34" charset="-122"/>
                <a:cs typeface="Times New Roman" panose="02020603050405020304" pitchFamily="18" charset="0"/>
              </a:rPr>
              <a:t>。</a:t>
            </a:r>
            <a:endParaRPr lang="zh-CN" altLang="zh-CN" b="0" dirty="0">
              <a:solidFill>
                <a:srgbClr val="000000"/>
              </a:solidFill>
              <a:latin typeface="Comic Sans MS" panose="030F0702030302020204" pitchFamily="66"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963443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习题讲解</a:t>
            </a:r>
          </a:p>
        </p:txBody>
      </p:sp>
      <p:pic>
        <p:nvPicPr>
          <p:cNvPr id="7" name="内容占位符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336" y="1268760"/>
            <a:ext cx="8750159" cy="4104456"/>
          </a:xfrm>
        </p:spPr>
      </p:pic>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92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Tree>
    <p:extLst>
      <p:ext uri="{BB962C8B-B14F-4D97-AF65-F5344CB8AC3E}">
        <p14:creationId xmlns:p14="http://schemas.microsoft.com/office/powerpoint/2010/main" val="34853014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r>
              <a:rPr lang="en-US" altLang="zh-CN" dirty="0"/>
              <a:t>1</a:t>
            </a: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93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Rectangle 3"/>
          <p:cNvSpPr>
            <a:spLocks noGrp="1" noChangeArrowheads="1"/>
          </p:cNvSpPr>
          <p:nvPr>
            <p:ph idx="1"/>
          </p:nvPr>
        </p:nvSpPr>
        <p:spPr>
          <a:xfrm>
            <a:off x="107504" y="743531"/>
            <a:ext cx="9036496" cy="5695367"/>
          </a:xfrm>
          <a:noFill/>
        </p:spPr>
        <p:txBody>
          <a:bodyPr/>
          <a:lstStyle/>
          <a:p>
            <a:pPr marL="342900" indent="-342900"/>
            <a:r>
              <a:rPr lang="en-US" altLang="zh-CN" sz="2000" dirty="0"/>
              <a:t>I/O</a:t>
            </a:r>
            <a:r>
              <a:rPr lang="zh-CN" altLang="en-US" sz="2000" dirty="0"/>
              <a:t>系统概述</a:t>
            </a:r>
          </a:p>
          <a:p>
            <a:pPr marL="742950" lvl="1" indent="-285750">
              <a:lnSpc>
                <a:spcPct val="100000"/>
              </a:lnSpc>
            </a:pPr>
            <a:r>
              <a:rPr lang="en-US" altLang="zh-CN" dirty="0">
                <a:latin typeface="Comic Sans MS" panose="030F0702030302020204" pitchFamily="66" charset="0"/>
              </a:rPr>
              <a:t>I/O</a:t>
            </a:r>
            <a:r>
              <a:rPr lang="zh-CN" altLang="en-US" dirty="0">
                <a:latin typeface="Comic Sans MS" panose="030F0702030302020204" pitchFamily="66" charset="0"/>
              </a:rPr>
              <a:t>系统的性能主要有吞吐率和响应时间，两者是对立统一的关系</a:t>
            </a:r>
          </a:p>
          <a:p>
            <a:pPr marL="742950" lvl="1" indent="-285750">
              <a:lnSpc>
                <a:spcPct val="100000"/>
              </a:lnSpc>
            </a:pPr>
            <a:r>
              <a:rPr lang="en-US" altLang="zh-CN" dirty="0">
                <a:latin typeface="Comic Sans MS" panose="030F0702030302020204" pitchFamily="66" charset="0"/>
              </a:rPr>
              <a:t>I/O</a:t>
            </a:r>
            <a:r>
              <a:rPr lang="zh-CN" altLang="en-US" dirty="0">
                <a:latin typeface="Comic Sans MS" panose="030F0702030302020204" pitchFamily="66" charset="0"/>
              </a:rPr>
              <a:t>系统的功能是在主机（寄存器和主存）和外设之间传输数据</a:t>
            </a:r>
          </a:p>
          <a:p>
            <a:pPr marL="742950" lvl="1" indent="-285750">
              <a:lnSpc>
                <a:spcPct val="100000"/>
              </a:lnSpc>
            </a:pPr>
            <a:r>
              <a:rPr lang="en-US" altLang="zh-CN" dirty="0">
                <a:latin typeface="Comic Sans MS" panose="030F0702030302020204" pitchFamily="66" charset="0"/>
              </a:rPr>
              <a:t>I/O</a:t>
            </a:r>
            <a:r>
              <a:rPr lang="zh-CN" altLang="en-US" dirty="0">
                <a:latin typeface="Comic Sans MS" panose="030F0702030302020204" pitchFamily="66" charset="0"/>
              </a:rPr>
              <a:t>系统的具体任务是：构建传输通路、对设备寻址、向设备发命令、取状态、并提供相应的传输机制来读</a:t>
            </a:r>
            <a:r>
              <a:rPr lang="en-US" altLang="zh-CN" dirty="0">
                <a:latin typeface="Comic Sans MS" panose="030F0702030302020204" pitchFamily="66" charset="0"/>
              </a:rPr>
              <a:t>/</a:t>
            </a:r>
            <a:r>
              <a:rPr lang="zh-CN" altLang="en-US" dirty="0">
                <a:latin typeface="Comic Sans MS" panose="030F0702030302020204" pitchFamily="66" charset="0"/>
              </a:rPr>
              <a:t>写设备数据等。（后面两讲的内容）</a:t>
            </a:r>
            <a:endParaRPr lang="en-US" altLang="zh-CN" dirty="0">
              <a:latin typeface="Comic Sans MS" panose="030F0702030302020204" pitchFamily="66" charset="0"/>
            </a:endParaRPr>
          </a:p>
          <a:p>
            <a:pPr marL="742950" lvl="1" indent="-285750">
              <a:lnSpc>
                <a:spcPct val="100000"/>
              </a:lnSpc>
            </a:pPr>
            <a:r>
              <a:rPr lang="en-US" altLang="zh-CN" dirty="0">
                <a:latin typeface="Comic Sans MS" panose="030F0702030302020204" pitchFamily="66" charset="0"/>
              </a:rPr>
              <a:t>OS</a:t>
            </a:r>
            <a:r>
              <a:rPr lang="zh-CN" altLang="en-US" dirty="0">
                <a:latin typeface="Comic Sans MS" panose="030F0702030302020204" pitchFamily="66" charset="0"/>
              </a:rPr>
              <a:t>在</a:t>
            </a:r>
            <a:r>
              <a:rPr lang="en-US" altLang="zh-CN" dirty="0">
                <a:latin typeface="Comic Sans MS" panose="030F0702030302020204" pitchFamily="66" charset="0"/>
              </a:rPr>
              <a:t>I/O</a:t>
            </a:r>
            <a:r>
              <a:rPr lang="zh-CN" altLang="en-US" dirty="0">
                <a:latin typeface="Comic Sans MS" panose="030F0702030302020204" pitchFamily="66" charset="0"/>
              </a:rPr>
              <a:t>系统的职责是：</a:t>
            </a:r>
          </a:p>
          <a:p>
            <a:pPr marL="1143000" lvl="2" indent="-228600">
              <a:lnSpc>
                <a:spcPct val="100000"/>
              </a:lnSpc>
            </a:pPr>
            <a:r>
              <a:rPr lang="zh-CN" altLang="en-US" dirty="0">
                <a:latin typeface="Comic Sans MS" panose="030F0702030302020204" pitchFamily="66" charset="0"/>
              </a:rPr>
              <a:t>对共享设备进行管理、提供设备驱动程序、处理中断请求</a:t>
            </a:r>
          </a:p>
          <a:p>
            <a:pPr marL="342900" indent="-342900"/>
            <a:r>
              <a:rPr lang="en-US" altLang="zh-CN" sz="2000" dirty="0"/>
              <a:t>I/O</a:t>
            </a:r>
            <a:r>
              <a:rPr lang="zh-CN" altLang="en-US" sz="2000" dirty="0"/>
              <a:t>设备概述</a:t>
            </a:r>
          </a:p>
          <a:p>
            <a:pPr marL="742950" lvl="1" indent="-285750">
              <a:lnSpc>
                <a:spcPct val="100000"/>
              </a:lnSpc>
            </a:pPr>
            <a:r>
              <a:rPr lang="en-US" altLang="zh-CN" dirty="0">
                <a:latin typeface="Comic Sans MS" panose="030F0702030302020204" pitchFamily="66" charset="0"/>
              </a:rPr>
              <a:t>I/O</a:t>
            </a:r>
            <a:r>
              <a:rPr lang="zh-CN" altLang="en-US" dirty="0">
                <a:latin typeface="Comic Sans MS" panose="030F0702030302020204" pitchFamily="66" charset="0"/>
              </a:rPr>
              <a:t>设备通过</a:t>
            </a:r>
            <a:r>
              <a:rPr lang="en-US" altLang="zh-CN" dirty="0">
                <a:latin typeface="Comic Sans MS" panose="030F0702030302020204" pitchFamily="66" charset="0"/>
              </a:rPr>
              <a:t>I/O</a:t>
            </a:r>
            <a:r>
              <a:rPr lang="zh-CN" altLang="en-US" dirty="0">
                <a:latin typeface="Comic Sans MS" panose="030F0702030302020204" pitchFamily="66" charset="0"/>
              </a:rPr>
              <a:t>接口和主机相连</a:t>
            </a:r>
          </a:p>
          <a:p>
            <a:pPr marL="742950" lvl="1" indent="-285750">
              <a:lnSpc>
                <a:spcPct val="100000"/>
              </a:lnSpc>
            </a:pPr>
            <a:r>
              <a:rPr lang="zh-CN" altLang="en-US" dirty="0">
                <a:latin typeface="Comic Sans MS" panose="030F0702030302020204" pitchFamily="66" charset="0"/>
              </a:rPr>
              <a:t>外设分类：</a:t>
            </a:r>
            <a:r>
              <a:rPr lang="en-US" altLang="zh-CN" dirty="0">
                <a:latin typeface="Comic Sans MS" panose="030F0702030302020204" pitchFamily="66" charset="0"/>
              </a:rPr>
              <a:t>I/O</a:t>
            </a:r>
            <a:r>
              <a:rPr lang="zh-CN" altLang="en-US" dirty="0">
                <a:latin typeface="Comic Sans MS" panose="030F0702030302020204" pitchFamily="66" charset="0"/>
              </a:rPr>
              <a:t>设备和存储设备、机读设备和人读设备</a:t>
            </a:r>
          </a:p>
          <a:p>
            <a:pPr marL="342900" indent="-342900"/>
            <a:r>
              <a:rPr lang="zh-CN" altLang="en-US" sz="2000" dirty="0"/>
              <a:t>磁盘存储器</a:t>
            </a:r>
          </a:p>
          <a:p>
            <a:pPr marL="742950" lvl="1" indent="-285750">
              <a:lnSpc>
                <a:spcPct val="100000"/>
              </a:lnSpc>
            </a:pPr>
            <a:r>
              <a:rPr lang="zh-CN" altLang="en-US" dirty="0">
                <a:latin typeface="Comic Sans MS" panose="030F0702030302020204" pitchFamily="66" charset="0"/>
              </a:rPr>
              <a:t>磁盘存储器的读写原理：两种不同磁化状态表示“</a:t>
            </a:r>
            <a:r>
              <a:rPr lang="en-US" altLang="zh-CN" dirty="0">
                <a:latin typeface="Comic Sans MS" panose="030F0702030302020204" pitchFamily="66" charset="0"/>
              </a:rPr>
              <a:t>0”</a:t>
            </a:r>
            <a:r>
              <a:rPr lang="zh-CN" altLang="en-US" dirty="0">
                <a:latin typeface="Comic Sans MS" panose="030F0702030302020204" pitchFamily="66" charset="0"/>
              </a:rPr>
              <a:t>和“</a:t>
            </a:r>
            <a:r>
              <a:rPr lang="en-US" altLang="zh-CN" dirty="0">
                <a:latin typeface="Comic Sans MS" panose="030F0702030302020204" pitchFamily="66" charset="0"/>
              </a:rPr>
              <a:t>1”</a:t>
            </a:r>
          </a:p>
          <a:p>
            <a:pPr marL="742950" lvl="1" indent="-285750">
              <a:lnSpc>
                <a:spcPct val="100000"/>
              </a:lnSpc>
            </a:pPr>
            <a:r>
              <a:rPr lang="zh-CN" altLang="en-US" dirty="0">
                <a:latin typeface="Comic Sans MS" panose="030F0702030302020204" pitchFamily="66" charset="0"/>
              </a:rPr>
              <a:t>磁盘存储器的性能指标：寻道时间、旋转等待时间、传输时间</a:t>
            </a:r>
          </a:p>
          <a:p>
            <a:pPr marL="742950" lvl="1" indent="-285750">
              <a:lnSpc>
                <a:spcPct val="100000"/>
              </a:lnSpc>
            </a:pPr>
            <a:r>
              <a:rPr lang="zh-CN" altLang="en-US" dirty="0">
                <a:latin typeface="Comic Sans MS" panose="030F0702030302020204" pitchFamily="66" charset="0"/>
              </a:rPr>
              <a:t>冗余磁盘阵列 </a:t>
            </a:r>
            <a:r>
              <a:rPr lang="en-US" altLang="zh-CN" dirty="0">
                <a:latin typeface="Comic Sans MS" panose="030F0702030302020204" pitchFamily="66" charset="0"/>
              </a:rPr>
              <a:t>(RAID)</a:t>
            </a:r>
            <a:r>
              <a:rPr lang="zh-CN" altLang="en-US" dirty="0">
                <a:latin typeface="Comic Sans MS" panose="030F0702030302020204" pitchFamily="66" charset="0"/>
              </a:rPr>
              <a:t>：多个物理盘组成一个逻辑盘，以提高磁盘存取速度、容量和可靠性</a:t>
            </a:r>
          </a:p>
          <a:p>
            <a:pPr marL="342900" indent="-342900"/>
            <a:r>
              <a:rPr lang="zh-CN" altLang="en-US" sz="2000" dirty="0"/>
              <a:t>网络：作为一种特殊的外部设备，实现计算机系统之间的数据交换</a:t>
            </a:r>
          </a:p>
        </p:txBody>
      </p:sp>
    </p:spTree>
    <p:extLst>
      <p:ext uri="{BB962C8B-B14F-4D97-AF65-F5344CB8AC3E}">
        <p14:creationId xmlns:p14="http://schemas.microsoft.com/office/powerpoint/2010/main" val="83779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blinds(horizontal)">
                                      <p:cBhvr>
                                        <p:cTn id="22" dur="500"/>
                                        <p:tgtEl>
                                          <p:spTgt spid="7">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blinds(horizontal)">
                                      <p:cBhvr>
                                        <p:cTn id="25" dur="500"/>
                                        <p:tgtEl>
                                          <p:spTgt spid="7">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
                                            <p:txEl>
                                              <p:pRg st="7" end="7"/>
                                            </p:txEl>
                                          </p:spTgt>
                                        </p:tgtEl>
                                        <p:attrNameLst>
                                          <p:attrName>style.visibility</p:attrName>
                                        </p:attrNameLst>
                                      </p:cBhvr>
                                      <p:to>
                                        <p:strVal val="visible"/>
                                      </p:to>
                                    </p:set>
                                    <p:animEffect transition="in" filter="blinds(horizontal)">
                                      <p:cBhvr>
                                        <p:cTn id="30" dur="500"/>
                                        <p:tgtEl>
                                          <p:spTgt spid="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blinds(horizontal)">
                                      <p:cBhvr>
                                        <p:cTn id="35" dur="500"/>
                                        <p:tgtEl>
                                          <p:spTgt spid="7">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
                                            <p:txEl>
                                              <p:pRg st="10" end="10"/>
                                            </p:txEl>
                                          </p:spTgt>
                                        </p:tgtEl>
                                        <p:attrNameLst>
                                          <p:attrName>style.visibility</p:attrName>
                                        </p:attrNameLst>
                                      </p:cBhvr>
                                      <p:to>
                                        <p:strVal val="visible"/>
                                      </p:to>
                                    </p:set>
                                    <p:animEffect transition="in" filter="blinds(horizontal)">
                                      <p:cBhvr>
                                        <p:cTn id="40" dur="500"/>
                                        <p:tgtEl>
                                          <p:spTgt spid="7">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7">
                                            <p:txEl>
                                              <p:pRg st="11" end="11"/>
                                            </p:txEl>
                                          </p:spTgt>
                                        </p:tgtEl>
                                        <p:attrNameLst>
                                          <p:attrName>style.visibility</p:attrName>
                                        </p:attrNameLst>
                                      </p:cBhvr>
                                      <p:to>
                                        <p:strVal val="visible"/>
                                      </p:to>
                                    </p:set>
                                    <p:animEffect transition="in" filter="blinds(horizontal)">
                                      <p:cBhvr>
                                        <p:cTn id="45" dur="500"/>
                                        <p:tgtEl>
                                          <p:spTgt spid="7">
                                            <p:txEl>
                                              <p:pRg st="11" end="1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7">
                                            <p:txEl>
                                              <p:pRg st="12" end="12"/>
                                            </p:txEl>
                                          </p:spTgt>
                                        </p:tgtEl>
                                        <p:attrNameLst>
                                          <p:attrName>style.visibility</p:attrName>
                                        </p:attrNameLst>
                                      </p:cBhvr>
                                      <p:to>
                                        <p:strVal val="visible"/>
                                      </p:to>
                                    </p:set>
                                    <p:animEffect transition="in" filter="blinds(horizontal)">
                                      <p:cBhvr>
                                        <p:cTn id="50"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r>
              <a:rPr lang="en-US" altLang="zh-CN" dirty="0"/>
              <a:t>2</a:t>
            </a: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94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Rectangle 3"/>
          <p:cNvSpPr txBox="1">
            <a:spLocks noChangeArrowheads="1"/>
          </p:cNvSpPr>
          <p:nvPr/>
        </p:nvSpPr>
        <p:spPr bwMode="auto">
          <a:xfrm>
            <a:off x="107504" y="819344"/>
            <a:ext cx="8830344" cy="34017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Comic Sans MS" panose="030F0702030302020204"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000" dirty="0">
                <a:solidFill>
                  <a:srgbClr val="FF0000"/>
                </a:solidFill>
              </a:rPr>
              <a:t>I/O</a:t>
            </a:r>
            <a:r>
              <a:rPr lang="zh-CN" altLang="en-US" sz="2000" dirty="0">
                <a:solidFill>
                  <a:srgbClr val="FF0000"/>
                </a:solidFill>
              </a:rPr>
              <a:t>接口</a:t>
            </a:r>
            <a:r>
              <a:rPr lang="zh-CN" altLang="en-US" sz="2000" dirty="0"/>
              <a:t>是</a:t>
            </a:r>
            <a:r>
              <a:rPr lang="en-US" altLang="zh-CN" sz="2000" dirty="0"/>
              <a:t>I/O</a:t>
            </a:r>
            <a:r>
              <a:rPr lang="zh-CN" altLang="en-US" sz="2000" dirty="0"/>
              <a:t>控制器和外设之间电缆连接的插座</a:t>
            </a:r>
            <a:r>
              <a:rPr lang="zh-CN" altLang="en-US" sz="2000" dirty="0">
                <a:solidFill>
                  <a:srgbClr val="0000CC"/>
                </a:solidFill>
              </a:rPr>
              <a:t>（很多教材把</a:t>
            </a:r>
            <a:r>
              <a:rPr lang="en-US" altLang="zh-CN" sz="2000" dirty="0">
                <a:solidFill>
                  <a:srgbClr val="0000CC"/>
                </a:solidFill>
              </a:rPr>
              <a:t>I/O</a:t>
            </a:r>
            <a:r>
              <a:rPr lang="zh-CN" altLang="en-US" sz="2000" dirty="0">
                <a:solidFill>
                  <a:srgbClr val="0000CC"/>
                </a:solidFill>
              </a:rPr>
              <a:t>控制器和</a:t>
            </a:r>
            <a:r>
              <a:rPr lang="en-US" altLang="zh-CN" sz="2000" dirty="0">
                <a:solidFill>
                  <a:srgbClr val="0000CC"/>
                </a:solidFill>
              </a:rPr>
              <a:t>I/O</a:t>
            </a:r>
            <a:r>
              <a:rPr lang="zh-CN" altLang="en-US" sz="2000" dirty="0">
                <a:solidFill>
                  <a:srgbClr val="0000CC"/>
                </a:solidFill>
              </a:rPr>
              <a:t>接口综合称为</a:t>
            </a:r>
            <a:r>
              <a:rPr lang="en-US" altLang="zh-CN" sz="2000" dirty="0">
                <a:solidFill>
                  <a:srgbClr val="0000CC"/>
                </a:solidFill>
              </a:rPr>
              <a:t>I/O</a:t>
            </a:r>
            <a:r>
              <a:rPr lang="zh-CN" altLang="en-US" sz="2000" dirty="0">
                <a:solidFill>
                  <a:srgbClr val="0000CC"/>
                </a:solidFill>
              </a:rPr>
              <a:t>接口，不严格区分控制逻辑部分（</a:t>
            </a:r>
            <a:r>
              <a:rPr lang="en-US" altLang="zh-CN" sz="2000" dirty="0">
                <a:solidFill>
                  <a:srgbClr val="0000CC"/>
                </a:solidFill>
              </a:rPr>
              <a:t>I/O</a:t>
            </a:r>
            <a:r>
              <a:rPr lang="zh-CN" altLang="en-US" sz="2000" dirty="0">
                <a:solidFill>
                  <a:srgbClr val="0000CC"/>
                </a:solidFill>
              </a:rPr>
              <a:t>控制器）和插座（</a:t>
            </a:r>
            <a:r>
              <a:rPr lang="en-US" altLang="zh-CN" sz="2000" dirty="0">
                <a:solidFill>
                  <a:srgbClr val="0000CC"/>
                </a:solidFill>
              </a:rPr>
              <a:t>I/O</a:t>
            </a:r>
            <a:r>
              <a:rPr lang="zh-CN" altLang="en-US" sz="2000" dirty="0">
                <a:solidFill>
                  <a:srgbClr val="0000CC"/>
                </a:solidFill>
              </a:rPr>
              <a:t>接口）部分）</a:t>
            </a:r>
          </a:p>
          <a:p>
            <a:r>
              <a:rPr lang="en-US" altLang="zh-CN" sz="2000" dirty="0">
                <a:solidFill>
                  <a:srgbClr val="FF0000"/>
                </a:solidFill>
              </a:rPr>
              <a:t>I/O</a:t>
            </a:r>
            <a:r>
              <a:rPr lang="zh-CN" altLang="en-US" sz="2000" dirty="0">
                <a:solidFill>
                  <a:srgbClr val="FF0000"/>
                </a:solidFill>
              </a:rPr>
              <a:t>控制器</a:t>
            </a:r>
            <a:r>
              <a:rPr lang="zh-CN" altLang="en-US" sz="2000" dirty="0"/>
              <a:t>中一般有数据缓冲器、状态</a:t>
            </a:r>
            <a:r>
              <a:rPr lang="en-US" altLang="zh-CN" sz="2000" dirty="0"/>
              <a:t>/</a:t>
            </a:r>
            <a:r>
              <a:rPr lang="zh-CN" altLang="en-US" sz="2000" dirty="0"/>
              <a:t>控制寄存器、串</a:t>
            </a:r>
            <a:r>
              <a:rPr lang="en-US" altLang="zh-CN" sz="2000" dirty="0"/>
              <a:t>-</a:t>
            </a:r>
            <a:r>
              <a:rPr lang="zh-CN" altLang="en-US" sz="2000" dirty="0"/>
              <a:t>并转换、设备控制逻辑、地址译码逻辑等。用于在主机和设备之间进行命令、数据、状态信息的传递和转换。</a:t>
            </a:r>
          </a:p>
          <a:p>
            <a:r>
              <a:rPr lang="en-US" altLang="zh-CN" sz="2000" dirty="0">
                <a:solidFill>
                  <a:srgbClr val="FF0000"/>
                </a:solidFill>
              </a:rPr>
              <a:t>I/O</a:t>
            </a:r>
            <a:r>
              <a:rPr lang="zh-CN" altLang="en-US" sz="2000" dirty="0">
                <a:solidFill>
                  <a:srgbClr val="FF0000"/>
                </a:solidFill>
              </a:rPr>
              <a:t>端口</a:t>
            </a:r>
            <a:r>
              <a:rPr lang="zh-CN" altLang="en-US" sz="2000" dirty="0"/>
              <a:t>是指</a:t>
            </a:r>
            <a:r>
              <a:rPr lang="en-US" altLang="zh-CN" sz="2000" dirty="0"/>
              <a:t>I/O</a:t>
            </a:r>
            <a:r>
              <a:rPr lang="zh-CN" altLang="en-US" sz="2000" dirty="0"/>
              <a:t>控制器中</a:t>
            </a:r>
            <a:r>
              <a:rPr lang="en-US" altLang="zh-CN" sz="2000" dirty="0"/>
              <a:t>CPU</a:t>
            </a:r>
            <a:r>
              <a:rPr lang="zh-CN" altLang="en-US" sz="2000" dirty="0"/>
              <a:t>可访问的寄存器，对</a:t>
            </a:r>
            <a:r>
              <a:rPr lang="en-US" altLang="zh-CN" sz="2000" dirty="0"/>
              <a:t>I/O</a:t>
            </a:r>
            <a:r>
              <a:rPr lang="zh-CN" altLang="en-US" sz="2000" dirty="0"/>
              <a:t>设备的寻址就是对</a:t>
            </a:r>
            <a:r>
              <a:rPr lang="en-US" altLang="zh-CN" sz="2000" dirty="0"/>
              <a:t>I/O</a:t>
            </a:r>
            <a:r>
              <a:rPr lang="zh-CN" altLang="en-US" sz="2000" dirty="0"/>
              <a:t>端口的访问</a:t>
            </a:r>
          </a:p>
          <a:p>
            <a:r>
              <a:rPr lang="en-US" altLang="zh-CN" sz="2000" dirty="0">
                <a:solidFill>
                  <a:srgbClr val="FF0000"/>
                </a:solidFill>
              </a:rPr>
              <a:t>I/O</a:t>
            </a:r>
            <a:r>
              <a:rPr lang="zh-CN" altLang="en-US" sz="2000" dirty="0">
                <a:solidFill>
                  <a:srgbClr val="FF0000"/>
                </a:solidFill>
              </a:rPr>
              <a:t>端口的编址方式有两种：</a:t>
            </a:r>
            <a:r>
              <a:rPr lang="zh-CN" altLang="en-US" sz="2000" dirty="0"/>
              <a:t>内存映射方式（统一编址）和特殊</a:t>
            </a:r>
            <a:r>
              <a:rPr lang="en-US" altLang="zh-CN" sz="2000" dirty="0"/>
              <a:t>I/O</a:t>
            </a:r>
            <a:r>
              <a:rPr lang="zh-CN" altLang="en-US" sz="2000" dirty="0"/>
              <a:t>指令方式（独立编址）</a:t>
            </a:r>
          </a:p>
        </p:txBody>
      </p:sp>
    </p:spTree>
    <p:extLst>
      <p:ext uri="{BB962C8B-B14F-4D97-AF65-F5344CB8AC3E}">
        <p14:creationId xmlns:p14="http://schemas.microsoft.com/office/powerpoint/2010/main" val="64099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r>
              <a:rPr lang="en-US" altLang="zh-CN" dirty="0"/>
              <a:t>3</a:t>
            </a: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95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Rectangle 3"/>
          <p:cNvSpPr>
            <a:spLocks noGrp="1" noChangeArrowheads="1"/>
          </p:cNvSpPr>
          <p:nvPr>
            <p:ph idx="1"/>
          </p:nvPr>
        </p:nvSpPr>
        <p:spPr>
          <a:xfrm>
            <a:off x="107504" y="743531"/>
            <a:ext cx="9036496" cy="5695367"/>
          </a:xfrm>
          <a:noFill/>
        </p:spPr>
        <p:txBody>
          <a:bodyPr/>
          <a:lstStyle/>
          <a:p>
            <a:pPr marL="342900" indent="-342900"/>
            <a:r>
              <a:rPr lang="zh-CN" altLang="en-US" sz="2000" dirty="0"/>
              <a:t>有三种基本的</a:t>
            </a:r>
            <a:r>
              <a:rPr lang="en-US" altLang="zh-CN" sz="2000" dirty="0"/>
              <a:t>I/O</a:t>
            </a:r>
            <a:r>
              <a:rPr lang="zh-CN" altLang="en-US" sz="2000" dirty="0"/>
              <a:t>传输方式</a:t>
            </a:r>
          </a:p>
          <a:p>
            <a:pPr marL="742950" lvl="1" indent="-285750">
              <a:lnSpc>
                <a:spcPct val="100000"/>
              </a:lnSpc>
            </a:pPr>
            <a:r>
              <a:rPr lang="zh-CN" altLang="en-US" dirty="0">
                <a:latin typeface="Comic Sans MS" panose="030F0702030302020204" pitchFamily="66" charset="0"/>
              </a:rPr>
              <a:t>轮询方式（程序直接控制 </a:t>
            </a:r>
            <a:r>
              <a:rPr lang="en-US" altLang="zh-CN" dirty="0">
                <a:latin typeface="Comic Sans MS" panose="030F0702030302020204" pitchFamily="66" charset="0"/>
              </a:rPr>
              <a:t>/ </a:t>
            </a:r>
            <a:r>
              <a:rPr lang="zh-CN" altLang="en-US" dirty="0">
                <a:latin typeface="Comic Sans MS" panose="030F0702030302020204" pitchFamily="66" charset="0"/>
              </a:rPr>
              <a:t>程序查询方式）：</a:t>
            </a:r>
            <a:r>
              <a:rPr lang="zh-CN" altLang="en-US" dirty="0">
                <a:solidFill>
                  <a:srgbClr val="0000CC"/>
                </a:solidFill>
                <a:latin typeface="Comic Sans MS" panose="030F0702030302020204" pitchFamily="66" charset="0"/>
              </a:rPr>
              <a:t>通过查询程序定时到</a:t>
            </a:r>
            <a:r>
              <a:rPr lang="en-US" altLang="zh-CN" dirty="0">
                <a:solidFill>
                  <a:srgbClr val="0000CC"/>
                </a:solidFill>
                <a:latin typeface="Comic Sans MS" panose="030F0702030302020204" pitchFamily="66" charset="0"/>
              </a:rPr>
              <a:t>I/O</a:t>
            </a:r>
            <a:r>
              <a:rPr lang="zh-CN" altLang="en-US" dirty="0">
                <a:solidFill>
                  <a:srgbClr val="0000CC"/>
                </a:solidFill>
                <a:latin typeface="Comic Sans MS" panose="030F0702030302020204" pitchFamily="66" charset="0"/>
              </a:rPr>
              <a:t>端口取状态来查询外设和</a:t>
            </a:r>
            <a:r>
              <a:rPr lang="en-US" altLang="zh-CN" dirty="0">
                <a:solidFill>
                  <a:srgbClr val="0000CC"/>
                </a:solidFill>
                <a:latin typeface="Comic Sans MS" panose="030F0702030302020204" pitchFamily="66" charset="0"/>
              </a:rPr>
              <a:t>I/O</a:t>
            </a:r>
            <a:r>
              <a:rPr lang="zh-CN" altLang="en-US" dirty="0">
                <a:solidFill>
                  <a:srgbClr val="0000CC"/>
                </a:solidFill>
                <a:latin typeface="Comic Sans MS" panose="030F0702030302020204" pitchFamily="66" charset="0"/>
              </a:rPr>
              <a:t>控制器的状况，以控制设备进行相应的动作</a:t>
            </a:r>
          </a:p>
          <a:p>
            <a:pPr marL="742950" lvl="1" indent="-285750">
              <a:lnSpc>
                <a:spcPct val="100000"/>
              </a:lnSpc>
            </a:pPr>
            <a:r>
              <a:rPr lang="zh-CN" altLang="en-US" dirty="0">
                <a:latin typeface="Comic Sans MS" panose="030F0702030302020204" pitchFamily="66" charset="0"/>
              </a:rPr>
              <a:t>程序中断方式（中断驱动方式）：</a:t>
            </a:r>
            <a:r>
              <a:rPr lang="zh-CN" altLang="en-US" dirty="0">
                <a:solidFill>
                  <a:srgbClr val="0000CC"/>
                </a:solidFill>
                <a:latin typeface="Comic Sans MS" panose="030F0702030302020204" pitchFamily="66" charset="0"/>
              </a:rPr>
              <a:t>当外设完成任务或发生特殊情况时，由外设主动向</a:t>
            </a:r>
            <a:r>
              <a:rPr lang="en-US" altLang="zh-CN" dirty="0">
                <a:solidFill>
                  <a:srgbClr val="0000CC"/>
                </a:solidFill>
                <a:latin typeface="Comic Sans MS" panose="030F0702030302020204" pitchFamily="66" charset="0"/>
              </a:rPr>
              <a:t>CPU</a:t>
            </a:r>
            <a:r>
              <a:rPr lang="zh-CN" altLang="en-US" dirty="0">
                <a:solidFill>
                  <a:srgbClr val="0000CC"/>
                </a:solidFill>
                <a:latin typeface="Comic Sans MS" panose="030F0702030302020204" pitchFamily="66" charset="0"/>
              </a:rPr>
              <a:t>提出中断请求，</a:t>
            </a:r>
            <a:r>
              <a:rPr lang="en-US" altLang="zh-CN" dirty="0">
                <a:solidFill>
                  <a:srgbClr val="0000CC"/>
                </a:solidFill>
                <a:latin typeface="Comic Sans MS" panose="030F0702030302020204" pitchFamily="66" charset="0"/>
              </a:rPr>
              <a:t>CPU</a:t>
            </a:r>
            <a:r>
              <a:rPr lang="zh-CN" altLang="en-US" dirty="0">
                <a:solidFill>
                  <a:srgbClr val="0000CC"/>
                </a:solidFill>
                <a:latin typeface="Comic Sans MS" panose="030F0702030302020204" pitchFamily="66" charset="0"/>
              </a:rPr>
              <a:t>在每条指令结束后查询有无中断请求，有则转内核态，调出操作系统中的中断处理</a:t>
            </a:r>
            <a:r>
              <a:rPr lang="en-US" altLang="zh-CN" dirty="0">
                <a:solidFill>
                  <a:srgbClr val="0000CC"/>
                </a:solidFill>
                <a:latin typeface="Comic Sans MS" panose="030F0702030302020204" pitchFamily="66" charset="0"/>
              </a:rPr>
              <a:t>(</a:t>
            </a:r>
            <a:r>
              <a:rPr lang="zh-CN" altLang="en-US" dirty="0">
                <a:solidFill>
                  <a:srgbClr val="0000CC"/>
                </a:solidFill>
                <a:latin typeface="Comic Sans MS" panose="030F0702030302020204" pitchFamily="66" charset="0"/>
              </a:rPr>
              <a:t>服务</a:t>
            </a:r>
            <a:r>
              <a:rPr lang="en-US" altLang="zh-CN" dirty="0">
                <a:solidFill>
                  <a:srgbClr val="0000CC"/>
                </a:solidFill>
                <a:latin typeface="Comic Sans MS" panose="030F0702030302020204" pitchFamily="66" charset="0"/>
              </a:rPr>
              <a:t>)</a:t>
            </a:r>
            <a:r>
              <a:rPr lang="zh-CN" altLang="en-US" dirty="0">
                <a:solidFill>
                  <a:srgbClr val="0000CC"/>
                </a:solidFill>
                <a:latin typeface="Comic Sans MS" panose="030F0702030302020204" pitchFamily="66" charset="0"/>
              </a:rPr>
              <a:t>程序来处理外设请求。在中断处理程序中完成</a:t>
            </a:r>
            <a:r>
              <a:rPr lang="en-US" altLang="zh-CN" dirty="0">
                <a:solidFill>
                  <a:srgbClr val="0000CC"/>
                </a:solidFill>
                <a:latin typeface="Comic Sans MS" panose="030F0702030302020204" pitchFamily="66" charset="0"/>
              </a:rPr>
              <a:t>CPU</a:t>
            </a:r>
            <a:r>
              <a:rPr lang="zh-CN" altLang="en-US" dirty="0">
                <a:solidFill>
                  <a:srgbClr val="0000CC"/>
                </a:solidFill>
                <a:latin typeface="Comic Sans MS" panose="030F0702030302020204" pitchFamily="66" charset="0"/>
              </a:rPr>
              <a:t>和外设的数据传送</a:t>
            </a:r>
          </a:p>
          <a:p>
            <a:pPr marL="1143000" lvl="2" indent="-228600">
              <a:lnSpc>
                <a:spcPct val="100000"/>
              </a:lnSpc>
            </a:pPr>
            <a:r>
              <a:rPr lang="zh-CN" altLang="en-US" dirty="0">
                <a:solidFill>
                  <a:srgbClr val="C00000"/>
                </a:solidFill>
                <a:latin typeface="Comic Sans MS" panose="030F0702030302020204" pitchFamily="66" charset="0"/>
              </a:rPr>
              <a:t>中断响应过程（硬件</a:t>
            </a:r>
            <a:r>
              <a:rPr lang="en-US" altLang="zh-CN" dirty="0">
                <a:solidFill>
                  <a:srgbClr val="C00000"/>
                </a:solidFill>
                <a:latin typeface="Comic Sans MS" panose="030F0702030302020204" pitchFamily="66" charset="0"/>
              </a:rPr>
              <a:t>-</a:t>
            </a:r>
            <a:r>
              <a:rPr lang="zh-CN" altLang="en-US" dirty="0">
                <a:solidFill>
                  <a:srgbClr val="C00000"/>
                </a:solidFill>
                <a:latin typeface="Comic Sans MS" panose="030F0702030302020204" pitchFamily="66" charset="0"/>
              </a:rPr>
              <a:t>处理器）：关中断、保护断点、转中断服务程序</a:t>
            </a:r>
          </a:p>
          <a:p>
            <a:pPr marL="1143000" lvl="2" indent="-228600">
              <a:lnSpc>
                <a:spcPct val="100000"/>
              </a:lnSpc>
            </a:pPr>
            <a:r>
              <a:rPr lang="zh-CN" altLang="en-US" dirty="0">
                <a:solidFill>
                  <a:srgbClr val="C00000"/>
                </a:solidFill>
                <a:latin typeface="Comic Sans MS" panose="030F0702030302020204" pitchFamily="66" charset="0"/>
              </a:rPr>
              <a:t>中断服务程序的入口地址可以是一个中断查询程序入口，也可以由中断控制器给出中断类型号，再根据类型号到中断向量表中取入口地址</a:t>
            </a:r>
          </a:p>
          <a:p>
            <a:pPr marL="1143000" lvl="2" indent="-228600">
              <a:lnSpc>
                <a:spcPct val="100000"/>
              </a:lnSpc>
            </a:pPr>
            <a:r>
              <a:rPr lang="zh-CN" altLang="en-US" dirty="0">
                <a:solidFill>
                  <a:srgbClr val="C00000"/>
                </a:solidFill>
                <a:latin typeface="Comic Sans MS" panose="030F0702030302020204" pitchFamily="66" charset="0"/>
              </a:rPr>
              <a:t>中断处理过程（软件</a:t>
            </a:r>
            <a:r>
              <a:rPr lang="en-US" altLang="zh-CN" dirty="0">
                <a:solidFill>
                  <a:srgbClr val="C00000"/>
                </a:solidFill>
                <a:latin typeface="Comic Sans MS" panose="030F0702030302020204" pitchFamily="66" charset="0"/>
              </a:rPr>
              <a:t>-OS</a:t>
            </a:r>
            <a:r>
              <a:rPr lang="zh-CN" altLang="en-US" dirty="0">
                <a:solidFill>
                  <a:srgbClr val="C00000"/>
                </a:solidFill>
                <a:latin typeface="Comic Sans MS" panose="030F0702030302020204" pitchFamily="66" charset="0"/>
              </a:rPr>
              <a:t>）：准备阶段、处理阶段、恢复并返回阶段</a:t>
            </a:r>
            <a:endParaRPr lang="en-US" altLang="zh-CN" dirty="0">
              <a:solidFill>
                <a:srgbClr val="C00000"/>
              </a:solidFill>
              <a:latin typeface="Comic Sans MS" panose="030F0702030302020204" pitchFamily="66" charset="0"/>
            </a:endParaRPr>
          </a:p>
          <a:p>
            <a:pPr marL="1143000" lvl="2" indent="-228600">
              <a:lnSpc>
                <a:spcPct val="100000"/>
              </a:lnSpc>
            </a:pPr>
            <a:r>
              <a:rPr lang="zh-CN" altLang="en-US" dirty="0">
                <a:solidFill>
                  <a:srgbClr val="C00000"/>
                </a:solidFill>
                <a:latin typeface="Comic Sans MS" panose="030F0702030302020204" pitchFamily="66" charset="0"/>
              </a:rPr>
              <a:t>中断控制器：记录所有中断请求，在中断掩码（屏蔽码）的作用下，对所有未被屏蔽的中断请求进行优先权编码，送出优先级最高的中断类型号给</a:t>
            </a:r>
            <a:r>
              <a:rPr lang="en-US" altLang="zh-CN" dirty="0">
                <a:solidFill>
                  <a:srgbClr val="C00000"/>
                </a:solidFill>
                <a:latin typeface="Comic Sans MS" panose="030F0702030302020204" pitchFamily="66" charset="0"/>
              </a:rPr>
              <a:t>CPU</a:t>
            </a:r>
          </a:p>
          <a:p>
            <a:pPr marL="1143000" lvl="2" indent="-228600">
              <a:lnSpc>
                <a:spcPct val="100000"/>
              </a:lnSpc>
            </a:pPr>
            <a:r>
              <a:rPr lang="zh-CN" altLang="en-US" dirty="0">
                <a:solidFill>
                  <a:srgbClr val="C00000"/>
                </a:solidFill>
                <a:latin typeface="Comic Sans MS" panose="030F0702030302020204" pitchFamily="66" charset="0"/>
              </a:rPr>
              <a:t>多重中断：在处理中断时又发生新中断请求的处理机制</a:t>
            </a:r>
          </a:p>
        </p:txBody>
      </p:sp>
    </p:spTree>
    <p:extLst>
      <p:ext uri="{BB962C8B-B14F-4D97-AF65-F5344CB8AC3E}">
        <p14:creationId xmlns:p14="http://schemas.microsoft.com/office/powerpoint/2010/main" val="345735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blinds(horizontal)">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blinds(horizontal)">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blinds(horizontal)">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blinds(horizontal)">
                                      <p:cBhvr>
                                        <p:cTn id="3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r>
              <a:rPr lang="en-US" altLang="zh-CN" dirty="0"/>
              <a:t>4</a:t>
            </a:r>
            <a:endParaRPr lang="zh-CN" altLang="en-US" dirty="0"/>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96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Rectangle 3"/>
          <p:cNvSpPr>
            <a:spLocks noGrp="1" noChangeArrowheads="1"/>
          </p:cNvSpPr>
          <p:nvPr>
            <p:ph idx="1"/>
          </p:nvPr>
        </p:nvSpPr>
        <p:spPr>
          <a:xfrm>
            <a:off x="107504" y="743531"/>
            <a:ext cx="8928992" cy="5695367"/>
          </a:xfrm>
          <a:noFill/>
        </p:spPr>
        <p:txBody>
          <a:bodyPr/>
          <a:lstStyle/>
          <a:p>
            <a:pPr marL="342900" indent="-342900"/>
            <a:r>
              <a:rPr lang="zh-CN" altLang="en-US" sz="2000" dirty="0"/>
              <a:t>有三种基本的</a:t>
            </a:r>
            <a:r>
              <a:rPr lang="en-US" altLang="zh-CN" sz="2000" dirty="0"/>
              <a:t>I/O</a:t>
            </a:r>
            <a:r>
              <a:rPr lang="zh-CN" altLang="en-US" sz="2000" dirty="0"/>
              <a:t>传输方式</a:t>
            </a:r>
          </a:p>
          <a:p>
            <a:pPr marL="742950" lvl="1" indent="-285750">
              <a:lnSpc>
                <a:spcPct val="100000"/>
              </a:lnSpc>
            </a:pPr>
            <a:r>
              <a:rPr lang="zh-CN" altLang="en-US" dirty="0">
                <a:latin typeface="Comic Sans MS" panose="030F0702030302020204" pitchFamily="66" charset="0"/>
              </a:rPr>
              <a:t>直接存储器访问方式（</a:t>
            </a:r>
            <a:r>
              <a:rPr lang="en-US" altLang="zh-CN" dirty="0">
                <a:latin typeface="Comic Sans MS" panose="030F0702030302020204" pitchFamily="66" charset="0"/>
              </a:rPr>
              <a:t>DMA</a:t>
            </a:r>
            <a:r>
              <a:rPr lang="zh-CN" altLang="en-US" dirty="0">
                <a:latin typeface="Comic Sans MS" panose="030F0702030302020204" pitchFamily="66" charset="0"/>
              </a:rPr>
              <a:t>方式）：</a:t>
            </a:r>
            <a:r>
              <a:rPr lang="zh-CN" altLang="en-US" dirty="0">
                <a:solidFill>
                  <a:srgbClr val="0000CC"/>
                </a:solidFill>
                <a:latin typeface="Comic Sans MS" panose="030F0702030302020204" pitchFamily="66" charset="0"/>
              </a:rPr>
              <a:t>用于磁盘等高速外设与主存之间直接数据交换</a:t>
            </a:r>
            <a:endParaRPr lang="en-US" altLang="zh-CN" dirty="0">
              <a:solidFill>
                <a:srgbClr val="0000CC"/>
              </a:solidFill>
              <a:latin typeface="Comic Sans MS" panose="030F0702030302020204" pitchFamily="66" charset="0"/>
            </a:endParaRPr>
          </a:p>
          <a:p>
            <a:pPr marL="1143000" lvl="2" indent="-228600">
              <a:lnSpc>
                <a:spcPct val="100000"/>
              </a:lnSpc>
            </a:pPr>
            <a:r>
              <a:rPr lang="en-US" altLang="zh-CN" dirty="0">
                <a:latin typeface="Comic Sans MS" panose="030F0702030302020204" pitchFamily="66" charset="0"/>
              </a:rPr>
              <a:t>DMA</a:t>
            </a:r>
            <a:r>
              <a:rPr lang="zh-CN" altLang="en-US" dirty="0">
                <a:latin typeface="Comic Sans MS" panose="030F0702030302020204" pitchFamily="66" charset="0"/>
              </a:rPr>
              <a:t>控制器的结构：字节计数器、地址寄存器、设备地址寄存器、控制逻辑等</a:t>
            </a:r>
          </a:p>
          <a:p>
            <a:pPr marL="1143000" lvl="2" indent="-228600">
              <a:lnSpc>
                <a:spcPct val="100000"/>
              </a:lnSpc>
            </a:pPr>
            <a:r>
              <a:rPr lang="zh-CN" altLang="en-US" dirty="0">
                <a:latin typeface="Comic Sans MS" panose="030F0702030302020204" pitchFamily="66" charset="0"/>
              </a:rPr>
              <a:t>三种控制方式：</a:t>
            </a:r>
            <a:r>
              <a:rPr lang="en-US" altLang="zh-CN" dirty="0">
                <a:latin typeface="Comic Sans MS" panose="030F0702030302020204" pitchFamily="66" charset="0"/>
              </a:rPr>
              <a:t>CPU</a:t>
            </a:r>
            <a:r>
              <a:rPr lang="zh-CN" altLang="en-US" dirty="0">
                <a:latin typeface="Comic Sans MS" panose="030F0702030302020204" pitchFamily="66" charset="0"/>
              </a:rPr>
              <a:t>停止法、周期挪用法、交替分时访问法</a:t>
            </a:r>
          </a:p>
          <a:p>
            <a:pPr marL="1143000" lvl="2" indent="-228600">
              <a:lnSpc>
                <a:spcPct val="100000"/>
              </a:lnSpc>
            </a:pPr>
            <a:r>
              <a:rPr lang="en-US" altLang="zh-CN" dirty="0">
                <a:latin typeface="Comic Sans MS" panose="030F0702030302020204" pitchFamily="66" charset="0"/>
              </a:rPr>
              <a:t>DMA</a:t>
            </a:r>
            <a:r>
              <a:rPr lang="zh-CN" altLang="en-US" dirty="0">
                <a:latin typeface="Comic Sans MS" panose="030F0702030302020204" pitchFamily="66" charset="0"/>
              </a:rPr>
              <a:t>传输过程：控制器初始化、数据传输、结束处理</a:t>
            </a:r>
          </a:p>
        </p:txBody>
      </p:sp>
    </p:spTree>
    <p:extLst>
      <p:ext uri="{BB962C8B-B14F-4D97-AF65-F5344CB8AC3E}">
        <p14:creationId xmlns:p14="http://schemas.microsoft.com/office/powerpoint/2010/main" val="49915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blinds(horizontal)">
                                      <p:cBhvr>
                                        <p:cTn id="2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习题讲解</a:t>
            </a: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97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083" y="3429000"/>
            <a:ext cx="8078608" cy="1183934"/>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083" y="1049354"/>
            <a:ext cx="6262765" cy="1987799"/>
          </a:xfrm>
          <a:prstGeom prst="rect">
            <a:avLst/>
          </a:prstGeom>
        </p:spPr>
      </p:pic>
    </p:spTree>
    <p:extLst>
      <p:ext uri="{BB962C8B-B14F-4D97-AF65-F5344CB8AC3E}">
        <p14:creationId xmlns:p14="http://schemas.microsoft.com/office/powerpoint/2010/main" val="369598479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习题讲解</a:t>
            </a: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98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1"/>
          <p:cNvSpPr>
            <a:spLocks noChangeArrowheads="1"/>
          </p:cNvSpPr>
          <p:nvPr/>
        </p:nvSpPr>
        <p:spPr bwMode="auto">
          <a:xfrm>
            <a:off x="107504" y="908720"/>
            <a:ext cx="8551863" cy="467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50000"/>
              </a:lnSpc>
              <a:spcBef>
                <a:spcPct val="0"/>
              </a:spcBef>
              <a:spcAft>
                <a:spcPts val="600"/>
              </a:spcAft>
              <a:buFontTx/>
              <a:buNone/>
            </a:pPr>
            <a:r>
              <a:rPr lang="en-US" altLang="zh-CN" b="0" dirty="0">
                <a:solidFill>
                  <a:srgbClr val="000000"/>
                </a:solidFill>
                <a:latin typeface="Comic Sans MS" panose="030F0702030302020204" pitchFamily="66" charset="0"/>
                <a:ea typeface="微软雅黑" panose="020B0503020204020204" pitchFamily="34" charset="-122"/>
              </a:rPr>
              <a:t>21. </a:t>
            </a:r>
            <a:r>
              <a:rPr lang="zh-CN" altLang="zh-CN" b="0" dirty="0">
                <a:solidFill>
                  <a:srgbClr val="000000"/>
                </a:solidFill>
                <a:latin typeface="Comic Sans MS" panose="030F0702030302020204" pitchFamily="66" charset="0"/>
                <a:ea typeface="微软雅黑" panose="020B0503020204020204" pitchFamily="34" charset="-122"/>
              </a:rPr>
              <a:t>某磁盘的转速为</a:t>
            </a:r>
            <a:r>
              <a:rPr lang="en-US" altLang="zh-CN" b="0" dirty="0">
                <a:solidFill>
                  <a:srgbClr val="000000"/>
                </a:solidFill>
                <a:latin typeface="Comic Sans MS" panose="030F0702030302020204" pitchFamily="66" charset="0"/>
                <a:ea typeface="微软雅黑" panose="020B0503020204020204" pitchFamily="34" charset="-122"/>
              </a:rPr>
              <a:t>10 000</a:t>
            </a:r>
            <a:r>
              <a:rPr lang="zh-CN" altLang="zh-CN" b="0" dirty="0">
                <a:solidFill>
                  <a:srgbClr val="000000"/>
                </a:solidFill>
                <a:latin typeface="Comic Sans MS" panose="030F0702030302020204" pitchFamily="66" charset="0"/>
                <a:ea typeface="微软雅黑" panose="020B0503020204020204" pitchFamily="34" charset="-122"/>
              </a:rPr>
              <a:t>转</a:t>
            </a:r>
            <a:r>
              <a:rPr lang="en-US" altLang="zh-CN" b="0" dirty="0">
                <a:solidFill>
                  <a:srgbClr val="000000"/>
                </a:solidFill>
                <a:latin typeface="Comic Sans MS" panose="030F0702030302020204" pitchFamily="66" charset="0"/>
                <a:ea typeface="微软雅黑" panose="020B0503020204020204" pitchFamily="34" charset="-122"/>
              </a:rPr>
              <a:t>/</a:t>
            </a:r>
            <a:r>
              <a:rPr lang="zh-CN" altLang="zh-CN" b="0" dirty="0">
                <a:solidFill>
                  <a:srgbClr val="000000"/>
                </a:solidFill>
                <a:latin typeface="Comic Sans MS" panose="030F0702030302020204" pitchFamily="66" charset="0"/>
                <a:ea typeface="微软雅黑" panose="020B0503020204020204" pitchFamily="34" charset="-122"/>
              </a:rPr>
              <a:t>分，平均寻道时间是</a:t>
            </a:r>
            <a:r>
              <a:rPr lang="en-US" altLang="zh-CN" b="0" dirty="0">
                <a:solidFill>
                  <a:srgbClr val="000000"/>
                </a:solidFill>
                <a:latin typeface="Comic Sans MS" panose="030F0702030302020204" pitchFamily="66" charset="0"/>
                <a:ea typeface="微软雅黑" panose="020B0503020204020204" pitchFamily="34" charset="-122"/>
              </a:rPr>
              <a:t>6  </a:t>
            </a:r>
            <a:r>
              <a:rPr lang="en-US" altLang="zh-CN" b="0" dirty="0" err="1">
                <a:solidFill>
                  <a:srgbClr val="000000"/>
                </a:solidFill>
                <a:latin typeface="Comic Sans MS" panose="030F0702030302020204" pitchFamily="66" charset="0"/>
                <a:ea typeface="微软雅黑" panose="020B0503020204020204" pitchFamily="34" charset="-122"/>
              </a:rPr>
              <a:t>ms</a:t>
            </a:r>
            <a:r>
              <a:rPr lang="zh-CN" altLang="zh-CN" b="0" dirty="0">
                <a:solidFill>
                  <a:srgbClr val="000000"/>
                </a:solidFill>
                <a:latin typeface="Comic Sans MS" panose="030F0702030302020204" pitchFamily="66" charset="0"/>
                <a:ea typeface="微软雅黑" panose="020B0503020204020204" pitchFamily="34" charset="-122"/>
              </a:rPr>
              <a:t>，磁盘传输速率是</a:t>
            </a:r>
            <a:r>
              <a:rPr lang="en-US" altLang="zh-CN" b="0" dirty="0">
                <a:solidFill>
                  <a:srgbClr val="000000"/>
                </a:solidFill>
                <a:latin typeface="Comic Sans MS" panose="030F0702030302020204" pitchFamily="66" charset="0"/>
                <a:ea typeface="微软雅黑" panose="020B0503020204020204" pitchFamily="34" charset="-122"/>
              </a:rPr>
              <a:t>20MB/s</a:t>
            </a:r>
            <a:r>
              <a:rPr lang="zh-CN" altLang="zh-CN" b="0" dirty="0">
                <a:solidFill>
                  <a:srgbClr val="000000"/>
                </a:solidFill>
                <a:latin typeface="Comic Sans MS" panose="030F0702030302020204" pitchFamily="66" charset="0"/>
                <a:ea typeface="微软雅黑" panose="020B0503020204020204" pitchFamily="34" charset="-122"/>
              </a:rPr>
              <a:t>，磁盘控制器延迟为</a:t>
            </a:r>
            <a:r>
              <a:rPr lang="en-US" altLang="zh-CN" b="0" dirty="0">
                <a:solidFill>
                  <a:srgbClr val="000000"/>
                </a:solidFill>
                <a:latin typeface="Comic Sans MS" panose="030F0702030302020204" pitchFamily="66" charset="0"/>
                <a:ea typeface="微软雅黑" panose="020B0503020204020204" pitchFamily="34" charset="-122"/>
              </a:rPr>
              <a:t>0.2 </a:t>
            </a:r>
            <a:r>
              <a:rPr lang="en-US" altLang="zh-CN" b="0" dirty="0" err="1">
                <a:solidFill>
                  <a:srgbClr val="000000"/>
                </a:solidFill>
                <a:latin typeface="Comic Sans MS" panose="030F0702030302020204" pitchFamily="66" charset="0"/>
                <a:ea typeface="微软雅黑" panose="020B0503020204020204" pitchFamily="34" charset="-122"/>
              </a:rPr>
              <a:t>ms</a:t>
            </a:r>
            <a:r>
              <a:rPr lang="zh-CN" altLang="zh-CN" b="0" dirty="0">
                <a:solidFill>
                  <a:srgbClr val="000000"/>
                </a:solidFill>
                <a:latin typeface="Comic Sans MS" panose="030F0702030302020204" pitchFamily="66" charset="0"/>
                <a:ea typeface="微软雅黑" panose="020B0503020204020204" pitchFamily="34" charset="-122"/>
              </a:rPr>
              <a:t>，读取一个</a:t>
            </a:r>
            <a:r>
              <a:rPr lang="en-US" altLang="zh-CN" b="0" dirty="0">
                <a:solidFill>
                  <a:srgbClr val="000000"/>
                </a:solidFill>
                <a:latin typeface="Comic Sans MS" panose="030F0702030302020204" pitchFamily="66" charset="0"/>
                <a:ea typeface="微软雅黑" panose="020B0503020204020204" pitchFamily="34" charset="-122"/>
              </a:rPr>
              <a:t>4 KB</a:t>
            </a:r>
            <a:r>
              <a:rPr lang="zh-CN" altLang="zh-CN" b="0" dirty="0">
                <a:solidFill>
                  <a:srgbClr val="000000"/>
                </a:solidFill>
                <a:latin typeface="Comic Sans MS" panose="030F0702030302020204" pitchFamily="66" charset="0"/>
                <a:ea typeface="微软雅黑" panose="020B0503020204020204" pitchFamily="34" charset="-122"/>
              </a:rPr>
              <a:t>的扇区所需的平均时间约为 </a:t>
            </a:r>
            <a:r>
              <a:rPr lang="en-US" altLang="zh-CN" b="0" dirty="0">
                <a:solidFill>
                  <a:srgbClr val="000000"/>
                </a:solidFill>
                <a:latin typeface="Comic Sans MS" panose="030F0702030302020204" pitchFamily="66" charset="0"/>
                <a:ea typeface="微软雅黑" panose="020B0503020204020204" pitchFamily="34" charset="-122"/>
              </a:rPr>
              <a:t> </a:t>
            </a:r>
          </a:p>
          <a:p>
            <a:pPr>
              <a:lnSpc>
                <a:spcPct val="150000"/>
              </a:lnSpc>
              <a:spcBef>
                <a:spcPct val="0"/>
              </a:spcBef>
              <a:spcAft>
                <a:spcPts val="600"/>
              </a:spcAft>
              <a:buFontTx/>
              <a:buNone/>
            </a:pPr>
            <a:r>
              <a:rPr lang="en-US" altLang="zh-CN" b="0" dirty="0">
                <a:solidFill>
                  <a:srgbClr val="000000"/>
                </a:solidFill>
                <a:latin typeface="Comic Sans MS" panose="030F0702030302020204" pitchFamily="66" charset="0"/>
                <a:ea typeface="微软雅黑" panose="020B0503020204020204" pitchFamily="34" charset="-122"/>
              </a:rPr>
              <a:t>A. 9 </a:t>
            </a:r>
            <a:r>
              <a:rPr lang="en-US" altLang="zh-CN" b="0" dirty="0" err="1">
                <a:solidFill>
                  <a:srgbClr val="000000"/>
                </a:solidFill>
                <a:latin typeface="Comic Sans MS" panose="030F0702030302020204" pitchFamily="66" charset="0"/>
                <a:ea typeface="微软雅黑" panose="020B0503020204020204" pitchFamily="34" charset="-122"/>
              </a:rPr>
              <a:t>ms</a:t>
            </a:r>
            <a:r>
              <a:rPr lang="en-US" altLang="zh-CN" b="0" dirty="0">
                <a:solidFill>
                  <a:srgbClr val="000000"/>
                </a:solidFill>
                <a:latin typeface="Comic Sans MS" panose="030F0702030302020204" pitchFamily="66" charset="0"/>
                <a:ea typeface="微软雅黑" panose="020B0503020204020204" pitchFamily="34" charset="-122"/>
              </a:rPr>
              <a:t>     B. 9.4 </a:t>
            </a:r>
            <a:r>
              <a:rPr lang="en-US" altLang="zh-CN" b="0" dirty="0" err="1">
                <a:solidFill>
                  <a:srgbClr val="000000"/>
                </a:solidFill>
                <a:latin typeface="Comic Sans MS" panose="030F0702030302020204" pitchFamily="66" charset="0"/>
                <a:ea typeface="微软雅黑" panose="020B0503020204020204" pitchFamily="34" charset="-122"/>
              </a:rPr>
              <a:t>ms</a:t>
            </a:r>
            <a:r>
              <a:rPr lang="en-US" altLang="zh-CN" b="0" dirty="0">
                <a:solidFill>
                  <a:srgbClr val="000000"/>
                </a:solidFill>
                <a:latin typeface="Comic Sans MS" panose="030F0702030302020204" pitchFamily="66" charset="0"/>
                <a:ea typeface="微软雅黑" panose="020B0503020204020204" pitchFamily="34" charset="-122"/>
              </a:rPr>
              <a:t>       C. 12 </a:t>
            </a:r>
            <a:r>
              <a:rPr lang="en-US" altLang="zh-CN" b="0" dirty="0" err="1">
                <a:solidFill>
                  <a:srgbClr val="000000"/>
                </a:solidFill>
                <a:latin typeface="Comic Sans MS" panose="030F0702030302020204" pitchFamily="66" charset="0"/>
                <a:ea typeface="微软雅黑" panose="020B0503020204020204" pitchFamily="34" charset="-122"/>
              </a:rPr>
              <a:t>ms</a:t>
            </a:r>
            <a:r>
              <a:rPr lang="en-US" altLang="zh-CN" b="0" dirty="0">
                <a:solidFill>
                  <a:srgbClr val="000000"/>
                </a:solidFill>
                <a:latin typeface="Comic Sans MS" panose="030F0702030302020204" pitchFamily="66" charset="0"/>
                <a:ea typeface="微软雅黑" panose="020B0503020204020204" pitchFamily="34" charset="-122"/>
              </a:rPr>
              <a:t>       D. 12.4 </a:t>
            </a:r>
            <a:r>
              <a:rPr lang="en-US" altLang="zh-CN" b="0" dirty="0" err="1">
                <a:solidFill>
                  <a:srgbClr val="000000"/>
                </a:solidFill>
                <a:latin typeface="Comic Sans MS" panose="030F0702030302020204" pitchFamily="66" charset="0"/>
                <a:ea typeface="微软雅黑" panose="020B0503020204020204" pitchFamily="34" charset="-122"/>
              </a:rPr>
              <a:t>ms</a:t>
            </a:r>
            <a:r>
              <a:rPr lang="en-US" altLang="zh-CN" b="0" dirty="0">
                <a:solidFill>
                  <a:srgbClr val="000000"/>
                </a:solidFill>
                <a:latin typeface="Comic Sans MS" panose="030F0702030302020204" pitchFamily="66" charset="0"/>
                <a:ea typeface="微软雅黑" panose="020B0503020204020204" pitchFamily="34" charset="-122"/>
              </a:rPr>
              <a:t> </a:t>
            </a:r>
            <a:endParaRPr lang="zh-CN" altLang="zh-CN" b="0" dirty="0">
              <a:latin typeface="Comic Sans MS" panose="030F0702030302020204" pitchFamily="66" charset="0"/>
              <a:ea typeface="微软雅黑" panose="020B0503020204020204" pitchFamily="34" charset="-122"/>
              <a:cs typeface="Times New Roman" panose="02020603050405020304" pitchFamily="18" charset="0"/>
            </a:endParaRPr>
          </a:p>
          <a:p>
            <a:pPr>
              <a:lnSpc>
                <a:spcPct val="150000"/>
              </a:lnSpc>
              <a:spcBef>
                <a:spcPct val="0"/>
              </a:spcBef>
              <a:spcAft>
                <a:spcPts val="600"/>
              </a:spcAft>
              <a:buFontTx/>
              <a:buNone/>
            </a:pPr>
            <a:r>
              <a:rPr lang="en-US" altLang="zh-CN" b="0" dirty="0">
                <a:solidFill>
                  <a:srgbClr val="00B050"/>
                </a:solidFill>
                <a:latin typeface="Comic Sans MS" panose="030F0702030302020204" pitchFamily="66" charset="0"/>
                <a:ea typeface="微软雅黑" panose="020B0503020204020204" pitchFamily="34" charset="-122"/>
              </a:rPr>
              <a:t>21. B</a:t>
            </a:r>
            <a:r>
              <a:rPr lang="zh-CN" altLang="zh-CN" b="0" dirty="0">
                <a:solidFill>
                  <a:srgbClr val="00B050"/>
                </a:solidFill>
                <a:latin typeface="Comic Sans MS" panose="030F0702030302020204" pitchFamily="66" charset="0"/>
                <a:ea typeface="微软雅黑" panose="020B0503020204020204" pitchFamily="34" charset="-122"/>
              </a:rPr>
              <a:t>解析：磁盘转速是</a:t>
            </a:r>
            <a:r>
              <a:rPr lang="en-US" altLang="zh-CN" b="0" dirty="0">
                <a:solidFill>
                  <a:srgbClr val="00B050"/>
                </a:solidFill>
                <a:latin typeface="Comic Sans MS" panose="030F0702030302020204" pitchFamily="66" charset="0"/>
                <a:ea typeface="微软雅黑" panose="020B0503020204020204" pitchFamily="34" charset="-122"/>
              </a:rPr>
              <a:t>10000</a:t>
            </a:r>
            <a:r>
              <a:rPr lang="zh-CN" altLang="zh-CN" b="0" dirty="0">
                <a:solidFill>
                  <a:srgbClr val="00B050"/>
                </a:solidFill>
                <a:latin typeface="Comic Sans MS" panose="030F0702030302020204" pitchFamily="66" charset="0"/>
                <a:ea typeface="微软雅黑" panose="020B0503020204020204" pitchFamily="34" charset="-122"/>
              </a:rPr>
              <a:t>转</a:t>
            </a:r>
            <a:r>
              <a:rPr lang="en-US" altLang="zh-CN" b="0" dirty="0">
                <a:solidFill>
                  <a:srgbClr val="00B050"/>
                </a:solidFill>
                <a:latin typeface="Comic Sans MS" panose="030F0702030302020204" pitchFamily="66" charset="0"/>
                <a:ea typeface="微软雅黑" panose="020B0503020204020204" pitchFamily="34" charset="-122"/>
              </a:rPr>
              <a:t>/</a:t>
            </a:r>
            <a:r>
              <a:rPr lang="zh-CN" altLang="zh-CN" b="0" dirty="0">
                <a:solidFill>
                  <a:srgbClr val="00B050"/>
                </a:solidFill>
                <a:latin typeface="Comic Sans MS" panose="030F0702030302020204" pitchFamily="66" charset="0"/>
                <a:ea typeface="微软雅黑" panose="020B0503020204020204" pitchFamily="34" charset="-122"/>
              </a:rPr>
              <a:t>分钟，平均转一转的时间是</a:t>
            </a:r>
            <a:r>
              <a:rPr lang="en-US" altLang="zh-CN" b="0" dirty="0">
                <a:solidFill>
                  <a:srgbClr val="00B050"/>
                </a:solidFill>
                <a:latin typeface="Comic Sans MS" panose="030F0702030302020204" pitchFamily="66" charset="0"/>
                <a:ea typeface="微软雅黑" panose="020B0503020204020204" pitchFamily="34" charset="-122"/>
              </a:rPr>
              <a:t>6  </a:t>
            </a:r>
            <a:r>
              <a:rPr lang="en-US" altLang="zh-CN" b="0" dirty="0" err="1">
                <a:solidFill>
                  <a:srgbClr val="00B050"/>
                </a:solidFill>
                <a:latin typeface="Comic Sans MS" panose="030F0702030302020204" pitchFamily="66" charset="0"/>
                <a:ea typeface="微软雅黑" panose="020B0503020204020204" pitchFamily="34" charset="-122"/>
              </a:rPr>
              <a:t>ms</a:t>
            </a:r>
            <a:r>
              <a:rPr lang="zh-CN" altLang="zh-CN" b="0" dirty="0">
                <a:solidFill>
                  <a:srgbClr val="00B050"/>
                </a:solidFill>
                <a:latin typeface="Comic Sans MS" panose="030F0702030302020204" pitchFamily="66" charset="0"/>
                <a:ea typeface="微软雅黑" panose="020B0503020204020204" pitchFamily="34" charset="-122"/>
              </a:rPr>
              <a:t>，因此平均查询扇区的时间是</a:t>
            </a:r>
            <a:r>
              <a:rPr lang="en-US" altLang="zh-CN" b="0" dirty="0">
                <a:solidFill>
                  <a:srgbClr val="00B050"/>
                </a:solidFill>
                <a:latin typeface="Comic Sans MS" panose="030F0702030302020204" pitchFamily="66" charset="0"/>
                <a:ea typeface="微软雅黑" panose="020B0503020204020204" pitchFamily="34" charset="-122"/>
              </a:rPr>
              <a:t>3 </a:t>
            </a:r>
            <a:r>
              <a:rPr lang="en-US" altLang="zh-CN" b="0" dirty="0" err="1">
                <a:solidFill>
                  <a:srgbClr val="00B050"/>
                </a:solidFill>
                <a:latin typeface="Comic Sans MS" panose="030F0702030302020204" pitchFamily="66" charset="0"/>
                <a:ea typeface="微软雅黑" panose="020B0503020204020204" pitchFamily="34" charset="-122"/>
              </a:rPr>
              <a:t>ms</a:t>
            </a:r>
            <a:r>
              <a:rPr lang="zh-CN" altLang="zh-CN" b="0" dirty="0">
                <a:solidFill>
                  <a:srgbClr val="00B050"/>
                </a:solidFill>
                <a:latin typeface="Comic Sans MS" panose="030F0702030302020204" pitchFamily="66" charset="0"/>
                <a:ea typeface="微软雅黑" panose="020B0503020204020204" pitchFamily="34" charset="-122"/>
              </a:rPr>
              <a:t>，平均寻道时间是</a:t>
            </a:r>
            <a:r>
              <a:rPr lang="en-US" altLang="zh-CN" b="0" dirty="0">
                <a:solidFill>
                  <a:srgbClr val="00B050"/>
                </a:solidFill>
                <a:latin typeface="Comic Sans MS" panose="030F0702030302020204" pitchFamily="66" charset="0"/>
                <a:ea typeface="微软雅黑" panose="020B0503020204020204" pitchFamily="34" charset="-122"/>
              </a:rPr>
              <a:t>6 </a:t>
            </a:r>
            <a:r>
              <a:rPr lang="en-US" altLang="zh-CN" b="0" dirty="0" err="1">
                <a:solidFill>
                  <a:srgbClr val="00B050"/>
                </a:solidFill>
                <a:latin typeface="Comic Sans MS" panose="030F0702030302020204" pitchFamily="66" charset="0"/>
                <a:ea typeface="微软雅黑" panose="020B0503020204020204" pitchFamily="34" charset="-122"/>
              </a:rPr>
              <a:t>ms</a:t>
            </a:r>
            <a:r>
              <a:rPr lang="zh-CN" altLang="zh-CN" b="0" dirty="0">
                <a:solidFill>
                  <a:srgbClr val="00B050"/>
                </a:solidFill>
                <a:latin typeface="Comic Sans MS" panose="030F0702030302020204" pitchFamily="66" charset="0"/>
                <a:ea typeface="微软雅黑" panose="020B0503020204020204" pitchFamily="34" charset="-122"/>
              </a:rPr>
              <a:t>，读取</a:t>
            </a:r>
            <a:r>
              <a:rPr lang="en-US" altLang="zh-CN" b="0" dirty="0">
                <a:solidFill>
                  <a:srgbClr val="00B050"/>
                </a:solidFill>
                <a:latin typeface="Comic Sans MS" panose="030F0702030302020204" pitchFamily="66" charset="0"/>
                <a:ea typeface="微软雅黑" panose="020B0503020204020204" pitchFamily="34" charset="-122"/>
              </a:rPr>
              <a:t>4 KB</a:t>
            </a:r>
            <a:r>
              <a:rPr lang="zh-CN" altLang="zh-CN" b="0" dirty="0">
                <a:solidFill>
                  <a:srgbClr val="00B050"/>
                </a:solidFill>
                <a:latin typeface="Comic Sans MS" panose="030F0702030302020204" pitchFamily="66" charset="0"/>
                <a:ea typeface="微软雅黑" panose="020B0503020204020204" pitchFamily="34" charset="-122"/>
              </a:rPr>
              <a:t>扇区信息的时间为</a:t>
            </a:r>
            <a:r>
              <a:rPr lang="en-US" altLang="zh-CN" b="0" dirty="0">
                <a:solidFill>
                  <a:srgbClr val="00B050"/>
                </a:solidFill>
                <a:latin typeface="Comic Sans MS" panose="030F0702030302020204" pitchFamily="66" charset="0"/>
                <a:ea typeface="微软雅黑" panose="020B0503020204020204" pitchFamily="34" charset="-122"/>
              </a:rPr>
              <a:t>0.2 </a:t>
            </a:r>
            <a:r>
              <a:rPr lang="en-US" altLang="zh-CN" b="0" dirty="0" err="1">
                <a:solidFill>
                  <a:srgbClr val="00B050"/>
                </a:solidFill>
                <a:latin typeface="Comic Sans MS" panose="030F0702030302020204" pitchFamily="66" charset="0"/>
                <a:ea typeface="微软雅黑" panose="020B0503020204020204" pitchFamily="34" charset="-122"/>
              </a:rPr>
              <a:t>ms</a:t>
            </a:r>
            <a:r>
              <a:rPr lang="zh-CN" altLang="zh-CN" b="0" dirty="0">
                <a:solidFill>
                  <a:srgbClr val="00B050"/>
                </a:solidFill>
                <a:latin typeface="Comic Sans MS" panose="030F0702030302020204" pitchFamily="66" charset="0"/>
                <a:ea typeface="微软雅黑" panose="020B0503020204020204" pitchFamily="34" charset="-122"/>
              </a:rPr>
              <a:t>，信息延迟的时间为</a:t>
            </a:r>
            <a:r>
              <a:rPr lang="en-US" altLang="zh-CN" b="0" dirty="0">
                <a:solidFill>
                  <a:srgbClr val="00B050"/>
                </a:solidFill>
                <a:latin typeface="Comic Sans MS" panose="030F0702030302020204" pitchFamily="66" charset="0"/>
                <a:ea typeface="微软雅黑" panose="020B0503020204020204" pitchFamily="34" charset="-122"/>
              </a:rPr>
              <a:t>0.2 </a:t>
            </a:r>
            <a:r>
              <a:rPr lang="en-US" altLang="zh-CN" b="0" dirty="0" err="1">
                <a:solidFill>
                  <a:srgbClr val="00B050"/>
                </a:solidFill>
                <a:latin typeface="Comic Sans MS" panose="030F0702030302020204" pitchFamily="66" charset="0"/>
                <a:ea typeface="微软雅黑" panose="020B0503020204020204" pitchFamily="34" charset="-122"/>
              </a:rPr>
              <a:t>ms</a:t>
            </a:r>
            <a:r>
              <a:rPr lang="zh-CN" altLang="zh-CN" b="0" dirty="0">
                <a:solidFill>
                  <a:srgbClr val="00B050"/>
                </a:solidFill>
                <a:latin typeface="Comic Sans MS" panose="030F0702030302020204" pitchFamily="66" charset="0"/>
                <a:ea typeface="微软雅黑" panose="020B0503020204020204" pitchFamily="34" charset="-122"/>
              </a:rPr>
              <a:t>，总时间为</a:t>
            </a:r>
            <a:r>
              <a:rPr lang="en-US" altLang="zh-CN" b="0" dirty="0">
                <a:solidFill>
                  <a:srgbClr val="00B050"/>
                </a:solidFill>
                <a:latin typeface="Comic Sans MS" panose="030F0702030302020204" pitchFamily="66" charset="0"/>
                <a:ea typeface="微软雅黑" panose="020B0503020204020204" pitchFamily="34" charset="-122"/>
              </a:rPr>
              <a:t>3+6+0.2+0.2=9.4 </a:t>
            </a:r>
            <a:r>
              <a:rPr lang="en-US" altLang="zh-CN" b="0" dirty="0" err="1">
                <a:solidFill>
                  <a:srgbClr val="00B050"/>
                </a:solidFill>
                <a:latin typeface="Comic Sans MS" panose="030F0702030302020204" pitchFamily="66" charset="0"/>
                <a:ea typeface="微软雅黑" panose="020B0503020204020204" pitchFamily="34" charset="-122"/>
              </a:rPr>
              <a:t>ms</a:t>
            </a:r>
            <a:r>
              <a:rPr lang="zh-CN" altLang="zh-CN" b="0" dirty="0">
                <a:solidFill>
                  <a:srgbClr val="00B050"/>
                </a:solidFill>
                <a:latin typeface="Comic Sans MS" panose="030F0702030302020204" pitchFamily="66" charset="0"/>
                <a:ea typeface="微软雅黑" panose="020B0503020204020204" pitchFamily="34" charset="-122"/>
              </a:rPr>
              <a:t>。</a:t>
            </a:r>
            <a:endParaRPr lang="zh-CN" altLang="zh-CN" b="0" dirty="0">
              <a:latin typeface="Comic Sans MS" panose="030F0702030302020204" pitchFamily="66"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69918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p:cTn id="7"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习题讲解</a:t>
            </a:r>
          </a:p>
        </p:txBody>
      </p:sp>
      <p:sp>
        <p:nvSpPr>
          <p:cNvPr id="4" name="页脚占位符 3"/>
          <p:cNvSpPr>
            <a:spLocks noGrp="1"/>
          </p:cNvSpPr>
          <p:nvPr>
            <p:ph type="ftr" sz="quarter" idx="11"/>
          </p:nvPr>
        </p:nvSpPr>
        <p:spPr/>
        <p:txBody>
          <a:bodyPr/>
          <a:lstStyle/>
          <a:p>
            <a:pPr>
              <a:defRPr/>
            </a:pPr>
            <a:r>
              <a:rPr lang="zh-CN" altLang="en-US"/>
              <a:t>计算机与通信工程学院</a:t>
            </a:r>
            <a:r>
              <a:rPr lang="en-US" altLang="zh-CN"/>
              <a:t>—</a:t>
            </a:r>
            <a:r>
              <a:rPr lang="zh-CN" altLang="en-US"/>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99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pPr>
                <a:defRPr/>
              </a:pPr>
              <a:t>2020/12/15</a:t>
            </a:fld>
            <a:endParaRPr lang="zh-CN" altLang="en-US"/>
          </a:p>
        </p:txBody>
      </p:sp>
      <p:sp>
        <p:nvSpPr>
          <p:cNvPr id="7" name="矩形 6"/>
          <p:cNvSpPr/>
          <p:nvPr/>
        </p:nvSpPr>
        <p:spPr>
          <a:xfrm>
            <a:off x="107504" y="1124744"/>
            <a:ext cx="8712968" cy="1308050"/>
          </a:xfrm>
          <a:prstGeom prst="rect">
            <a:avLst/>
          </a:prstGeom>
        </p:spPr>
        <p:txBody>
          <a:bodyPr wrap="square">
            <a:spAutoFit/>
          </a:bodyPr>
          <a:lstStyle/>
          <a:p>
            <a:pPr>
              <a:lnSpc>
                <a:spcPct val="115000"/>
              </a:lnSpc>
              <a:spcAft>
                <a:spcPts val="600"/>
              </a:spcAft>
            </a:pP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20. </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下列选项中，用于提高</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RAID</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可靠性的措施有</a:t>
            </a:r>
            <a:r>
              <a:rPr lang="zh-CN" altLang="en-US"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B</a:t>
            </a:r>
            <a:r>
              <a:rPr lang="zh-CN" altLang="en-US"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 </a:t>
            </a:r>
            <a:endParaRPr lang="zh-CN" altLang="zh-CN" sz="2000" dirty="0">
              <a:latin typeface="Comic Sans MS" panose="030F0702030302020204" pitchFamily="66" charset="0"/>
              <a:ea typeface="微软雅黑" panose="020B0503020204020204" pitchFamily="34" charset="-122"/>
              <a:cs typeface="Times New Roman" panose="02020603050405020304" pitchFamily="18" charset="0"/>
            </a:endParaRPr>
          </a:p>
          <a:p>
            <a:pPr>
              <a:lnSpc>
                <a:spcPct val="115000"/>
              </a:lnSpc>
              <a:spcAft>
                <a:spcPts val="600"/>
              </a:spcAft>
            </a:pP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    I. </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磁盘镜像</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    II. </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条带化</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     III. </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奇偶校验</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     IV. </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增加</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Cache</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机制 </a:t>
            </a:r>
            <a:endParaRPr lang="zh-CN" altLang="zh-CN" sz="2000" dirty="0">
              <a:latin typeface="Comic Sans MS" panose="030F0702030302020204" pitchFamily="66" charset="0"/>
              <a:ea typeface="微软雅黑" panose="020B0503020204020204" pitchFamily="34" charset="-122"/>
              <a:cs typeface="Times New Roman" panose="02020603050405020304" pitchFamily="18" charset="0"/>
            </a:endParaRPr>
          </a:p>
          <a:p>
            <a:pPr indent="295275">
              <a:lnSpc>
                <a:spcPct val="115000"/>
              </a:lnSpc>
              <a:spcAft>
                <a:spcPts val="600"/>
              </a:spcAft>
            </a:pP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A.</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仅</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I</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II    B. </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仅</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I</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III     C. </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仅</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I</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III</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和</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IV    D. </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仅</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II</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III</a:t>
            </a:r>
            <a:r>
              <a:rPr lang="zh-CN"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和</a:t>
            </a:r>
            <a:r>
              <a:rPr lang="en-US" altLang="zh-CN" sz="2000" dirty="0">
                <a:solidFill>
                  <a:srgbClr val="000000"/>
                </a:solidFill>
                <a:latin typeface="Comic Sans MS" panose="030F0702030302020204" pitchFamily="66" charset="0"/>
                <a:ea typeface="微软雅黑" panose="020B0503020204020204" pitchFamily="34" charset="-122"/>
                <a:cs typeface="宋体" panose="02010600030101010101" pitchFamily="2" charset="-122"/>
              </a:rPr>
              <a:t>IV</a:t>
            </a:r>
            <a:endParaRPr lang="zh-CN" altLang="zh-CN" sz="2000" dirty="0">
              <a:effectLst/>
              <a:latin typeface="Comic Sans MS" panose="030F0702030302020204" pitchFamily="66"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9539695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111325</TotalTime>
  <Words>13760</Words>
  <Application>Microsoft Office PowerPoint</Application>
  <PresentationFormat>全屏显示(4:3)</PresentationFormat>
  <Paragraphs>1358</Paragraphs>
  <Slides>106</Slides>
  <Notes>14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106</vt:i4>
      </vt:variant>
    </vt:vector>
  </HeadingPairs>
  <TitlesOfParts>
    <vt:vector size="120" baseType="lpstr">
      <vt:lpstr>黑体</vt:lpstr>
      <vt:lpstr>宋体</vt:lpstr>
      <vt:lpstr>微软雅黑</vt:lpstr>
      <vt:lpstr>Arial</vt:lpstr>
      <vt:lpstr>Arial Black</vt:lpstr>
      <vt:lpstr>Calibri</vt:lpstr>
      <vt:lpstr>Comic Sans MS</vt:lpstr>
      <vt:lpstr>Courier New</vt:lpstr>
      <vt:lpstr>Helvetica</vt:lpstr>
      <vt:lpstr>Symbol</vt:lpstr>
      <vt:lpstr>Times New Roman</vt:lpstr>
      <vt:lpstr>Wingdings</vt:lpstr>
      <vt:lpstr>Office 主题</vt:lpstr>
      <vt:lpstr>Visio.Drawing.5</vt:lpstr>
      <vt:lpstr>计算机组成原理 （Principle of Computer Organization）</vt:lpstr>
      <vt:lpstr>作业1</vt:lpstr>
      <vt:lpstr>作业2</vt:lpstr>
      <vt:lpstr>作业3</vt:lpstr>
      <vt:lpstr>作业4</vt:lpstr>
      <vt:lpstr>作业5   </vt:lpstr>
      <vt:lpstr>大纲   </vt:lpstr>
      <vt:lpstr>重点知识点   </vt:lpstr>
      <vt:lpstr>重点知识点   </vt:lpstr>
      <vt:lpstr>PowerPoint 演示文稿</vt:lpstr>
      <vt:lpstr>8.1外部设备的分类与特点</vt:lpstr>
      <vt:lpstr>8.1外部设备的分类与特点</vt:lpstr>
      <vt:lpstr>8.3外部存储设备</vt:lpstr>
      <vt:lpstr>8.3外部存储设备</vt:lpstr>
      <vt:lpstr>8.3外部存储设备</vt:lpstr>
      <vt:lpstr>8.3 外部存储设备</vt:lpstr>
      <vt:lpstr>8.3 外部存储设备</vt:lpstr>
      <vt:lpstr>8.3外部存储设备</vt:lpstr>
      <vt:lpstr>8.3外部存储设备</vt:lpstr>
      <vt:lpstr>8.3外部存储设备</vt:lpstr>
      <vt:lpstr>8.3外部存储设备</vt:lpstr>
      <vt:lpstr>磁道和扇区</vt:lpstr>
      <vt:lpstr>8.3外部存储设备</vt:lpstr>
      <vt:lpstr>8.3外部存储设备</vt:lpstr>
      <vt:lpstr>8.3外部存储设备</vt:lpstr>
      <vt:lpstr>8.3外部存储设备</vt:lpstr>
      <vt:lpstr>8.3外部存储设备</vt:lpstr>
      <vt:lpstr>8.3外部存储设备</vt:lpstr>
      <vt:lpstr>8.3外部存储设备</vt:lpstr>
      <vt:lpstr>8.3外部存储设备</vt:lpstr>
      <vt:lpstr>例题-2019年考研题</vt:lpstr>
      <vt:lpstr>8.3外部存储设备</vt:lpstr>
      <vt:lpstr>8.3外部存储设备</vt:lpstr>
      <vt:lpstr>8.4 外设与CPU、主存的互连</vt:lpstr>
      <vt:lpstr>8.4 外设与CPU、主存的互连</vt:lpstr>
      <vt:lpstr>8.4 外设与CPU、主存的互连</vt:lpstr>
      <vt:lpstr>8.4 外设与CPU、主存的互连</vt:lpstr>
      <vt:lpstr>8.4 外设与CPU、主存的互连</vt:lpstr>
      <vt:lpstr>8.4 外设与CPU、主存的互连</vt:lpstr>
      <vt:lpstr>8.4 外设与CPU、主存的互连</vt:lpstr>
      <vt:lpstr>8.4 外设与CPU、主存的互连</vt:lpstr>
      <vt:lpstr>8.4 外设与CPU、主存的互连</vt:lpstr>
      <vt:lpstr>8.4 外设与CPU、主存的互连</vt:lpstr>
      <vt:lpstr>8.4 外设与CPU、主存的互连</vt:lpstr>
      <vt:lpstr>8.4 外设与CPU、主存的互连</vt:lpstr>
      <vt:lpstr>8.4 外设与CPU、主存的互连</vt:lpstr>
      <vt:lpstr>例题-2019年考研题</vt:lpstr>
      <vt:lpstr>8.5 I/O接口</vt:lpstr>
      <vt:lpstr>8.5 I/O接口</vt:lpstr>
      <vt:lpstr>8.5 I/O接口</vt:lpstr>
      <vt:lpstr>8.5 I/O接口</vt:lpstr>
      <vt:lpstr>8.5 I/O接口</vt:lpstr>
      <vt:lpstr>8.6 I/O数据传送控制方式</vt:lpstr>
      <vt:lpstr>8.6 I/O数据传送控制方式</vt:lpstr>
      <vt:lpstr>8.6 I/O数据传送控制方式</vt:lpstr>
      <vt:lpstr>8.6 I/O数据传送控制方式</vt:lpstr>
      <vt:lpstr>8.6 I/O数据传送控制方式</vt:lpstr>
      <vt:lpstr>8.6 I/O数据传送控制方式</vt:lpstr>
      <vt:lpstr>8.6 I/O数据传送控制方式</vt:lpstr>
      <vt:lpstr>8.6 I/O数据传送控制方式</vt:lpstr>
      <vt:lpstr>8.6 I/O数据传送控制方式</vt:lpstr>
      <vt:lpstr>8.6 I/O数据传送控制方式</vt:lpstr>
      <vt:lpstr>8.6 I/O数据传送控制方式</vt:lpstr>
      <vt:lpstr>8.6 I/O数据传送控制方式</vt:lpstr>
      <vt:lpstr>8.6 I/O数据传送控制方式</vt:lpstr>
      <vt:lpstr>8.6 I/O数据传送控制方式</vt:lpstr>
      <vt:lpstr>8.6 I/O数据传送控制方式</vt:lpstr>
      <vt:lpstr>8.6 I/O数据传送控制方式</vt:lpstr>
      <vt:lpstr>8.6 I/O数据传送控制方式</vt:lpstr>
      <vt:lpstr>8.6 I/O数据传送控制方式</vt:lpstr>
      <vt:lpstr>8.6 I/O数据传送控制方式</vt:lpstr>
      <vt:lpstr>8.6 I/O数据传送控制方式</vt:lpstr>
      <vt:lpstr>8.6 I/O数据传送控制方式</vt:lpstr>
      <vt:lpstr>8.6 I/O数据传送控制方式</vt:lpstr>
      <vt:lpstr>习题讲解</vt:lpstr>
      <vt:lpstr>习题讲解</vt:lpstr>
      <vt:lpstr>习题讲解</vt:lpstr>
      <vt:lpstr>习题讲解</vt:lpstr>
      <vt:lpstr>习题讲解</vt:lpstr>
      <vt:lpstr>8.6 I/O数据传送控制方式</vt:lpstr>
      <vt:lpstr>8.6 I/O数据传送控制方式</vt:lpstr>
      <vt:lpstr>8.6 I/O数据传送控制方式</vt:lpstr>
      <vt:lpstr>8.6 I/O数据传送控制方式</vt:lpstr>
      <vt:lpstr>8.6 I/O数据传送控制方式</vt:lpstr>
      <vt:lpstr>8.6 I/O数据传送控制方式</vt:lpstr>
      <vt:lpstr>8.6 I/O数据传送控制方式</vt:lpstr>
      <vt:lpstr>8.6 I/O数据传送控制方式</vt:lpstr>
      <vt:lpstr>8.6 I/O数据传送控制方式</vt:lpstr>
      <vt:lpstr>8.6 I/O数据传送控制方式</vt:lpstr>
      <vt:lpstr>习题讲解</vt:lpstr>
      <vt:lpstr>习题讲解</vt:lpstr>
      <vt:lpstr>习题讲解</vt:lpstr>
      <vt:lpstr>总结1</vt:lpstr>
      <vt:lpstr>总结2</vt:lpstr>
      <vt:lpstr>总结3</vt:lpstr>
      <vt:lpstr>总结4</vt:lpstr>
      <vt:lpstr>习题讲解</vt:lpstr>
      <vt:lpstr>习题讲解</vt:lpstr>
      <vt:lpstr>习题讲解</vt:lpstr>
      <vt:lpstr>作业1</vt:lpstr>
      <vt:lpstr>作业2</vt:lpstr>
      <vt:lpstr>作业3</vt:lpstr>
      <vt:lpstr>作业5</vt:lpstr>
      <vt:lpstr>郑老师计算机组成课程网址</vt:lpstr>
      <vt:lpstr>南京大学计算机组成课程网址</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xgyhtp</cp:lastModifiedBy>
  <cp:revision>1049</cp:revision>
  <cp:lastPrinted>2017-09-05T07:44:20Z</cp:lastPrinted>
  <dcterms:modified xsi:type="dcterms:W3CDTF">2020-12-15T09:24:19Z</dcterms:modified>
</cp:coreProperties>
</file>