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257" r:id="rId3"/>
    <p:sldId id="406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72" r:id="rId13"/>
    <p:sldId id="273" r:id="rId14"/>
    <p:sldId id="274" r:id="rId15"/>
    <p:sldId id="275" r:id="rId16"/>
    <p:sldId id="276" r:id="rId17"/>
    <p:sldId id="418" r:id="rId18"/>
    <p:sldId id="277" r:id="rId19"/>
    <p:sldId id="278" r:id="rId20"/>
    <p:sldId id="408" r:id="rId21"/>
    <p:sldId id="403" r:id="rId22"/>
    <p:sldId id="404" r:id="rId23"/>
    <p:sldId id="405" r:id="rId24"/>
    <p:sldId id="407" r:id="rId25"/>
    <p:sldId id="281" r:id="rId26"/>
    <p:sldId id="282" r:id="rId27"/>
    <p:sldId id="283" r:id="rId28"/>
    <p:sldId id="284" r:id="rId29"/>
    <p:sldId id="287" r:id="rId30"/>
    <p:sldId id="289" r:id="rId31"/>
    <p:sldId id="290" r:id="rId32"/>
    <p:sldId id="411" r:id="rId33"/>
    <p:sldId id="292" r:id="rId34"/>
    <p:sldId id="293" r:id="rId35"/>
    <p:sldId id="410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413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414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416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7" r:id="rId93"/>
    <p:sldId id="358" r:id="rId94"/>
    <p:sldId id="359" r:id="rId95"/>
    <p:sldId id="360" r:id="rId96"/>
    <p:sldId id="361" r:id="rId97"/>
    <p:sldId id="362" r:id="rId98"/>
    <p:sldId id="363" r:id="rId99"/>
    <p:sldId id="364" r:id="rId100"/>
    <p:sldId id="377" r:id="rId101"/>
    <p:sldId id="417" r:id="rId102"/>
    <p:sldId id="382" r:id="rId103"/>
    <p:sldId id="383" r:id="rId104"/>
    <p:sldId id="384" r:id="rId105"/>
    <p:sldId id="385" r:id="rId106"/>
    <p:sldId id="386" r:id="rId107"/>
    <p:sldId id="387" r:id="rId108"/>
    <p:sldId id="388" r:id="rId109"/>
    <p:sldId id="389" r:id="rId110"/>
    <p:sldId id="390" r:id="rId111"/>
    <p:sldId id="391" r:id="rId112"/>
    <p:sldId id="392" r:id="rId113"/>
    <p:sldId id="393" r:id="rId114"/>
    <p:sldId id="394" r:id="rId115"/>
    <p:sldId id="395" r:id="rId116"/>
    <p:sldId id="396" r:id="rId117"/>
    <p:sldId id="397" r:id="rId118"/>
    <p:sldId id="398" r:id="rId119"/>
    <p:sldId id="399" r:id="rId120"/>
    <p:sldId id="400" r:id="rId121"/>
    <p:sldId id="401" r:id="rId122"/>
    <p:sldId id="402" r:id="rId123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66"/>
    <a:srgbClr val="0000CC"/>
    <a:srgbClr val="333399"/>
    <a:srgbClr val="000099"/>
    <a:srgbClr val="000066"/>
    <a:srgbClr val="FFFF66"/>
    <a:srgbClr val="00FF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90" autoAdjust="0"/>
  </p:normalViewPr>
  <p:slideViewPr>
    <p:cSldViewPr>
      <p:cViewPr varScale="1">
        <p:scale>
          <a:sx n="88" d="100"/>
          <a:sy n="88" d="100"/>
        </p:scale>
        <p:origin x="88" y="2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6C443-04BC-4639-B5F7-E14A7E3E004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62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A2D293-5FDA-402D-91A0-0EFB1E1DA56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55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8F3EA-580F-4C3A-8506-B02FBF0339A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282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C8782-3716-4943-AC75-F19C86AD589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397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17D223-512F-4F38-8970-D3F9C4A5245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5381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8B5D2-9005-4922-8A98-E99E4005537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003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C71B9-B9B7-416C-92EF-9F685DAA2BB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4322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B7475-8258-4B1E-BE13-051A3C5CE9C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0730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0FEA6-FD87-4628-B0E6-7432726E0B7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0423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3E3EE-EB70-4640-B185-356CDB3FB60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88338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46A1C-6327-4B2D-A0C2-5A05E8D730F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614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CFF83-2EF9-483C-A911-D7DE687E237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8910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544E2-5A09-4AD6-B324-CC272D85EE5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0416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FACAD-76CA-46DF-8D6C-9BC40F876EC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1925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CFF83-2EF9-483C-A911-D7DE687E237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7562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A564C-AC6C-42C6-802B-3C5EF338E67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2485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DBA34-E3EB-4921-81A7-8B5036FE2CE7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8263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3F0BE-C178-4662-B691-FBBF9EA529B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291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62793-8C13-4F0D-A8E0-D9C36FB1495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6545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539F9-71BD-4772-9EC1-F0432404C42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2550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ADA55-691A-4E86-895A-9F9E24C5A5B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522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539F9-71BD-4772-9EC1-F0432404C425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47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096E9-7F23-447C-A93B-AD8E1A7E551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82396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30E75-2978-4627-8828-58B3CE8FB50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2570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311A6-5B95-476D-AE86-04505C22B92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4635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337CC-83E8-4AF4-950B-DFB2EE38628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0348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890811-7C5B-4030-AFF1-DB10B30568E5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4884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57173-B50A-447E-9F11-0FDBD8F2B3DB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03757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59D9D-7009-49E2-A824-FE6A04D81D73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831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374EC-B35B-4AC5-860F-C1A98EF6234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6755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F0CBD-1AA7-4522-A388-EB5CE0DD1CD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67700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7D7B2-53A1-40A1-BAF8-C3B15609EF6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1675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9F178-7FE9-4527-B54D-E8B9AD71CCA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287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0C6788-D75C-48D7-8923-E1027DD39E6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8695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1C7A-24C8-4E99-B7B3-CD037A63F747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6970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0B1AC-F8B9-4286-976C-46A8CF84E10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55445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8929C-4AFA-4BA9-AE74-3214336624EE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37033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FC72FE-2D02-4FC4-BFE2-1FD47B83F51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75589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DC4EA-4834-48E0-9A88-1AF478D3EE7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7873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40855-6124-4D1D-B4C0-33846E20199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08938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69F7E-9E13-451D-B92F-BFAEF68B867E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46472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408A4-A3C3-4E9C-A32F-7580D7024A16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1159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2E54C-9112-4E84-A725-1808945DA13E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45936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60A73-AC79-4459-806B-8774E0E461FF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2451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6CEFC-6879-4C1F-830F-899A57AC4D3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92165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2CC29-53F3-4D08-A819-C2203B45D86F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61687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D9DDA-E199-47C0-AC7A-BC232ABB9C5B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62085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13532-1921-4187-94F9-FAE94BDE7BAF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8030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E071C-9478-4B30-84DD-72CAF98625C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06324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B362C-5B1E-44ED-A2B2-BA40BEAFCB5A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75085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37C88-982C-4E5E-BC0A-492DC5EE0167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6098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2487D-B56A-4B89-9120-596031E30687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46292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5C232-EDCE-4F05-8485-93B1EC3672A4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52191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95C74-F4E2-42DB-AFDA-5978FA1E1E59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50109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95C74-F4E2-42DB-AFDA-5978FA1E1E59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072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1AB2F-27EA-44E8-8531-631701F7469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49423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4C8E6-5B9D-426D-8C0C-A635F5C86548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9442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BBF3F0-30C1-47B9-A983-67F8D02615EB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44277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3B12F-3D3E-4B2D-93E4-A9033C14F221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11050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C7CA7-1711-4127-BF0C-3D232C104BEA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2888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50342-7E00-4C99-AF7A-4F17CDB16AC3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15815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62BEF-985B-4930-8DB2-BD43E1EFC44A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95218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DDC0F-B4C9-4DD2-ADFC-CB74058A1097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5148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205FF-2B6D-4487-BCE3-DD043C030DE0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53663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F7FCF8-3519-4F34-B319-5FB46AA1627D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59345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44C04-5BD3-4663-9C92-AAE7EB6E95F9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191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7D2FE-0E7A-4EDE-9D17-387B81330F8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306095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9F452-52E0-4145-9924-C3F8A6A4895C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15256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DA0FF-9276-4E79-92F6-5BBD1FA82657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39405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64D90-FA1A-4DEF-8D5A-2DAD41D12E0D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29776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86362-2BFE-4816-8F9F-E3C55AB1E25B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77000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9238F-588A-4A2A-822C-8C35042B2489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033861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3010FF-8411-43B0-A697-3FE178B0CD83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19639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BF7CA-2326-41D3-82FE-E47014FD3E68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32849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B5FC3-5281-403B-AC83-5E159A36EF53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53673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FA457-3FA2-48C3-A01D-71E8C9467C6E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563017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C8F95-1A45-4C17-9E4D-B22B48F20B08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4078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FE9EE-CEC3-4872-A28F-42834A86EDC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13464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7E903-FEAD-46E2-AE3E-691652B75F85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09733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67229-1359-4959-A6A7-D9E3B35A8962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1326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E5D66-098C-4A68-BC6F-A65947489FDD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56101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DF038-7A9D-4B1C-877F-6BCEBB4797C5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103369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FA62A-5031-4DA5-880B-6FA2C93EAB4F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26610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6434A-CB1C-4951-A81B-B63DE3DA5681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02848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B92C36-7BE9-436E-BC04-D86DDBD15518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03858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3AEA1-BF7E-4FCA-A58C-152EA4B730D3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47196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E8102-EBA1-483F-877B-3FD493D63082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87791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3C3FE-962C-4719-A005-AF19FFC28E78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542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252E80-6973-44D5-9C73-662524EBBFD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46851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3C3FE-962C-4719-A005-AF19FFC28E78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774710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3C3FE-962C-4719-A005-AF19FFC28E78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997071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3C3FE-962C-4719-A005-AF19FFC28E78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37053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7FB81-BDD7-42D9-843C-A916B4CE5230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38922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EFBDB-76E6-4824-A501-1F8DD4703EAB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747737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EB9BC-338E-4706-B8F9-BBBAF48146D7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95355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29F1B-2E46-4695-9C2A-20BD8928D849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694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4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379662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ACEB-921B-4428-A32E-7A6FF935A2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82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9154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96752"/>
            <a:ext cx="4381500" cy="2376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754339"/>
            <a:ext cx="4381500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3C52F4D9-41EC-423B-B963-42D1C41ACC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5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066212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63485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63485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1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96752"/>
            <a:ext cx="44603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1208" y="1196752"/>
            <a:ext cx="44603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44555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4383" y="1207874"/>
            <a:ext cx="4457129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0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68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55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98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752"/>
            <a:ext cx="9066212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" name="Picture 2" descr="computer networking 的图像结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88640"/>
            <a:ext cx="1124935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&#31532;3&#31456;-2%20&#34394;&#25311;&#23616;&#22495;&#32593;VLAN-2019.ppt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wmf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&#31532;3&#31456;-1%20&#20197;&#22826;&#32593;&#20132;&#25442;&#26426;-2019.p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第 </a:t>
            </a:r>
            <a:r>
              <a:rPr lang="en-US" altLang="zh-CN" dirty="0" smtClean="0">
                <a:latin typeface="+mn-lt"/>
              </a:rPr>
              <a:t>3 </a:t>
            </a:r>
            <a:r>
              <a:rPr lang="zh-CN" altLang="en-US" dirty="0" smtClean="0">
                <a:latin typeface="+mn-lt"/>
              </a:rPr>
              <a:t>章  </a:t>
            </a:r>
            <a:r>
              <a:rPr lang="zh-CN" altLang="zh-CN" dirty="0" smtClean="0"/>
              <a:t>数据链路层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 </a:t>
            </a:r>
            <a:r>
              <a:rPr lang="zh-CN" altLang="en-US" dirty="0"/>
              <a:t>封装成帧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dirty="0">
                <a:solidFill>
                  <a:srgbClr val="FF0000"/>
                </a:solidFill>
              </a:rPr>
              <a:t>封装成</a:t>
            </a:r>
            <a:r>
              <a:rPr lang="zh-CN" altLang="en-US" sz="2800" dirty="0" smtClean="0">
                <a:solidFill>
                  <a:srgbClr val="FF0000"/>
                </a:solidFill>
              </a:rPr>
              <a:t>帧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framing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就是</a:t>
            </a:r>
            <a:r>
              <a:rPr lang="zh-CN" altLang="en-US" sz="2800" dirty="0"/>
              <a:t>在一段数据的前后分别添加首部和尾部，然后就构成了一个帧。确定帧的界限。</a:t>
            </a:r>
          </a:p>
          <a:p>
            <a:pPr algn="just"/>
            <a:r>
              <a:rPr lang="zh-CN" altLang="en-US" sz="2800" dirty="0"/>
              <a:t>首部和尾部的一个重要作用就是进行</a:t>
            </a:r>
            <a:r>
              <a:rPr lang="zh-CN" altLang="en-US" sz="2800" dirty="0">
                <a:solidFill>
                  <a:srgbClr val="FF0000"/>
                </a:solidFill>
              </a:rPr>
              <a:t>帧定界。</a:t>
            </a:r>
            <a:r>
              <a:rPr lang="zh-CN" altLang="en-US" dirty="0"/>
              <a:t>  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20901" y="5448964"/>
            <a:ext cx="3136900" cy="457200"/>
          </a:xfrm>
        </p:spPr>
        <p:txBody>
          <a:bodyPr/>
          <a:lstStyle/>
          <a:p>
            <a:r>
              <a: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课件制作人：谢希仁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8453516" y="3104401"/>
            <a:ext cx="1107996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帧结束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1821999" y="4053726"/>
            <a:ext cx="1293283" cy="596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帧首部</a:t>
            </a: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3115283" y="2980576"/>
            <a:ext cx="4634839" cy="596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3115283" y="4053726"/>
            <a:ext cx="4634839" cy="596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帧的数据部分</a:t>
            </a:r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7750122" y="4053726"/>
            <a:ext cx="1293283" cy="596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帧尾部</a:t>
            </a:r>
          </a:p>
        </p:txBody>
      </p:sp>
      <p:sp>
        <p:nvSpPr>
          <p:cNvPr id="352265" name="Line 9"/>
          <p:cNvSpPr>
            <a:spLocks noChangeShapeType="1"/>
          </p:cNvSpPr>
          <p:nvPr/>
        </p:nvSpPr>
        <p:spPr bwMode="auto">
          <a:xfrm>
            <a:off x="3115283" y="5007813"/>
            <a:ext cx="46348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66" name="Line 10"/>
          <p:cNvSpPr>
            <a:spLocks noChangeShapeType="1"/>
          </p:cNvSpPr>
          <p:nvPr/>
        </p:nvSpPr>
        <p:spPr bwMode="auto">
          <a:xfrm>
            <a:off x="1821999" y="5485651"/>
            <a:ext cx="72214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67" name="Line 11"/>
          <p:cNvSpPr>
            <a:spLocks noChangeShapeType="1"/>
          </p:cNvSpPr>
          <p:nvPr/>
        </p:nvSpPr>
        <p:spPr bwMode="auto">
          <a:xfrm>
            <a:off x="1821999" y="4725144"/>
            <a:ext cx="0" cy="107315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68" name="Line 12"/>
          <p:cNvSpPr>
            <a:spLocks noChangeShapeType="1"/>
          </p:cNvSpPr>
          <p:nvPr/>
        </p:nvSpPr>
        <p:spPr bwMode="auto">
          <a:xfrm>
            <a:off x="9043405" y="4769688"/>
            <a:ext cx="0" cy="107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69" name="Line 13"/>
          <p:cNvSpPr>
            <a:spLocks noChangeShapeType="1"/>
          </p:cNvSpPr>
          <p:nvPr/>
        </p:nvSpPr>
        <p:spPr bwMode="auto">
          <a:xfrm>
            <a:off x="3115282" y="4769688"/>
            <a:ext cx="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70" name="Line 14"/>
          <p:cNvSpPr>
            <a:spLocks noChangeShapeType="1"/>
          </p:cNvSpPr>
          <p:nvPr/>
        </p:nvSpPr>
        <p:spPr bwMode="auto">
          <a:xfrm>
            <a:off x="7750121" y="4769688"/>
            <a:ext cx="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4840234" y="4761751"/>
            <a:ext cx="110479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 </a:t>
            </a:r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MTU</a:t>
            </a:r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4152317" y="5264988"/>
            <a:ext cx="264687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数据链路层的帧长</a:t>
            </a:r>
          </a:p>
        </p:txBody>
      </p:sp>
      <p:sp>
        <p:nvSpPr>
          <p:cNvPr id="352273" name="AutoShape 17"/>
          <p:cNvSpPr>
            <a:spLocks noChangeArrowheads="1"/>
          </p:cNvSpPr>
          <p:nvPr/>
        </p:nvSpPr>
        <p:spPr bwMode="auto">
          <a:xfrm>
            <a:off x="5055208" y="3577476"/>
            <a:ext cx="754989" cy="59531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74" name="Text Box 18"/>
          <p:cNvSpPr txBox="1">
            <a:spLocks noChangeArrowheads="1"/>
          </p:cNvSpPr>
          <p:nvPr/>
        </p:nvSpPr>
        <p:spPr bwMode="auto">
          <a:xfrm>
            <a:off x="537786" y="5733256"/>
            <a:ext cx="259228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从这里开始发送</a:t>
            </a:r>
            <a:endParaRPr kumimoji="1"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75" name="Line 19"/>
          <p:cNvSpPr>
            <a:spLocks noChangeShapeType="1"/>
          </p:cNvSpPr>
          <p:nvPr/>
        </p:nvSpPr>
        <p:spPr bwMode="auto">
          <a:xfrm flipV="1">
            <a:off x="1830598" y="3596527"/>
            <a:ext cx="0" cy="396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 flipV="1">
            <a:off x="9036526" y="3596527"/>
            <a:ext cx="0" cy="396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2277" name="Text Box 21"/>
          <p:cNvSpPr txBox="1">
            <a:spLocks noChangeArrowheads="1"/>
          </p:cNvSpPr>
          <p:nvPr/>
        </p:nvSpPr>
        <p:spPr bwMode="auto">
          <a:xfrm>
            <a:off x="1304343" y="3104401"/>
            <a:ext cx="1107996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帧开始</a:t>
            </a: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rot="16200000">
            <a:off x="1316596" y="3897052"/>
            <a:ext cx="0" cy="936103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560512" y="3831431"/>
            <a:ext cx="97162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发送</a:t>
            </a:r>
            <a:endParaRPr kumimoji="1"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8640" y="6135687"/>
            <a:ext cx="5724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用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帧首部和帧尾部封装成帧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7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3.4.3  </a:t>
            </a:r>
            <a:r>
              <a:rPr lang="zh-CN" altLang="zh-CN" dirty="0"/>
              <a:t>虚拟局域网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zh-CN" sz="2800" dirty="0"/>
              <a:t>利用以太网交换机</a:t>
            </a:r>
            <a:r>
              <a:rPr lang="zh-CN" altLang="zh-CN" sz="2800" dirty="0" smtClean="0"/>
              <a:t>可以很方便</a:t>
            </a:r>
            <a:r>
              <a:rPr lang="zh-CN" altLang="zh-CN" sz="2800" dirty="0"/>
              <a:t>地实现虚拟</a:t>
            </a:r>
            <a:r>
              <a:rPr lang="zh-CN" altLang="zh-CN" sz="2800" dirty="0" smtClean="0"/>
              <a:t>局域网</a:t>
            </a:r>
            <a:r>
              <a:rPr lang="en-US" altLang="zh-CN" sz="2800" dirty="0" smtClean="0"/>
              <a:t> VLAN </a:t>
            </a:r>
            <a:r>
              <a:rPr lang="en-US" altLang="zh-CN" sz="2800" dirty="0"/>
              <a:t>(Virtual LAN</a:t>
            </a:r>
            <a:r>
              <a:rPr lang="en-US" altLang="zh-CN" sz="2800" dirty="0" smtClean="0"/>
              <a:t>)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zh-CN" sz="2800" dirty="0" smtClean="0">
                <a:solidFill>
                  <a:srgbClr val="FF0000"/>
                </a:solidFill>
              </a:rPr>
              <a:t>虚拟局域网</a:t>
            </a:r>
            <a:r>
              <a:rPr lang="en-US" altLang="zh-CN" sz="2800" dirty="0" smtClean="0">
                <a:solidFill>
                  <a:srgbClr val="FF0000"/>
                </a:solidFill>
              </a:rPr>
              <a:t> VLAN 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由一些局域网网段构成的</a:t>
            </a:r>
            <a:r>
              <a:rPr lang="zh-CN" altLang="zh-CN" sz="2800" dirty="0">
                <a:solidFill>
                  <a:srgbClr val="0000FF"/>
                </a:solidFill>
              </a:rPr>
              <a:t>与物理位置无关的逻辑</a:t>
            </a:r>
            <a:r>
              <a:rPr lang="zh-CN" altLang="zh-CN" sz="2800" dirty="0" smtClean="0">
                <a:solidFill>
                  <a:srgbClr val="0000FF"/>
                </a:solidFill>
              </a:rPr>
              <a:t>组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zh-CN" sz="2800" dirty="0" smtClean="0">
                <a:solidFill>
                  <a:srgbClr val="FF0000"/>
                </a:solidFill>
              </a:rPr>
              <a:t>虚拟</a:t>
            </a:r>
            <a:r>
              <a:rPr lang="zh-CN" altLang="zh-CN" sz="2800" dirty="0">
                <a:solidFill>
                  <a:srgbClr val="FF0000"/>
                </a:solidFill>
              </a:rPr>
              <a:t>局域网其实只是局域网给用户提供的一种服务，而并不是一种新型局域网</a:t>
            </a:r>
            <a:r>
              <a:rPr lang="zh-CN" altLang="zh-CN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zh-CN" sz="2800" dirty="0"/>
              <a:t>由于虚拟局域网是用户和网络资源的逻辑</a:t>
            </a:r>
            <a:r>
              <a:rPr lang="zh-CN" altLang="zh-CN" sz="2800" dirty="0" smtClean="0"/>
              <a:t>组合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00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2760" y="2924944"/>
            <a:ext cx="5040560" cy="9361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 smtClean="0">
                <a:hlinkClick r:id="rId2" action="ppaction://hlinkpres?slideindex=1&amp;slidetitle="/>
              </a:rPr>
              <a:t>3-2 </a:t>
            </a:r>
            <a:r>
              <a:rPr lang="zh-CN" altLang="en-US" sz="4000" dirty="0" smtClean="0">
                <a:hlinkClick r:id="rId2" action="ppaction://hlinkpres?slideindex=1&amp;slidetitle="/>
              </a:rPr>
              <a:t>虚拟局域网</a:t>
            </a:r>
            <a:r>
              <a:rPr lang="en-US" altLang="zh-CN" sz="4000" dirty="0" smtClean="0">
                <a:hlinkClick r:id="rId2" action="ppaction://hlinkpres?slideindex=1&amp;slidetitle="/>
              </a:rPr>
              <a:t>VLAN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246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虚拟局域网使用的以太网帧格式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2800" dirty="0" smtClean="0"/>
              <a:t>IEEE </a:t>
            </a:r>
            <a:r>
              <a:rPr lang="zh-CN" altLang="zh-CN" sz="2800" dirty="0" smtClean="0"/>
              <a:t>批准了</a:t>
            </a:r>
            <a:r>
              <a:rPr lang="en-US" altLang="zh-CN" sz="2800" dirty="0" smtClean="0"/>
              <a:t> 802.3ac </a:t>
            </a:r>
            <a:r>
              <a:rPr lang="zh-CN" altLang="zh-CN" sz="2800" dirty="0" smtClean="0"/>
              <a:t>标准，</a:t>
            </a:r>
            <a:r>
              <a:rPr lang="zh-CN" altLang="en-US" sz="2800" dirty="0" smtClean="0"/>
              <a:t>该</a:t>
            </a:r>
            <a:r>
              <a:rPr lang="zh-CN" altLang="zh-CN" sz="2800" dirty="0" smtClean="0"/>
              <a:t>标准</a:t>
            </a:r>
            <a:r>
              <a:rPr lang="zh-CN" altLang="zh-CN" sz="2800" dirty="0"/>
              <a:t>定义了以太网的帧格式的扩展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以</a:t>
            </a:r>
            <a:r>
              <a:rPr lang="zh-CN" altLang="zh-CN" sz="2800" dirty="0" smtClean="0"/>
              <a:t>支持</a:t>
            </a:r>
            <a:r>
              <a:rPr lang="zh-CN" altLang="zh-CN" sz="2800" dirty="0"/>
              <a:t>虚拟</a:t>
            </a:r>
            <a:r>
              <a:rPr lang="zh-CN" altLang="zh-CN" sz="2800" dirty="0" smtClean="0"/>
              <a:t>局域网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40000"/>
              </a:lnSpc>
            </a:pPr>
            <a:r>
              <a:rPr lang="zh-CN" altLang="zh-CN" sz="2800" dirty="0"/>
              <a:t>虚拟局域网协议允许在以太网的帧格式中插入一个</a:t>
            </a:r>
            <a:r>
              <a:rPr lang="en-US" altLang="zh-CN" sz="2800" dirty="0"/>
              <a:t>4</a:t>
            </a:r>
            <a:r>
              <a:rPr lang="zh-CN" altLang="zh-CN" sz="2800" dirty="0"/>
              <a:t>字节的</a:t>
            </a:r>
            <a:r>
              <a:rPr lang="zh-CN" altLang="zh-CN" sz="2800" dirty="0" smtClean="0"/>
              <a:t>标识符，称为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VLAN </a:t>
            </a:r>
            <a:r>
              <a:rPr lang="zh-CN" altLang="zh-CN" sz="2800" dirty="0" smtClean="0">
                <a:solidFill>
                  <a:srgbClr val="FF0000"/>
                </a:solidFill>
              </a:rPr>
              <a:t>标记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tag)</a:t>
            </a:r>
            <a:r>
              <a:rPr lang="zh-CN" altLang="zh-CN" sz="2800" dirty="0"/>
              <a:t>，用来指明发送该帧的计算机属于哪一个虚拟局域网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40000"/>
              </a:lnSpc>
            </a:pPr>
            <a:r>
              <a:rPr lang="zh-CN" altLang="zh-CN" sz="2800" dirty="0" smtClean="0"/>
              <a:t>插入</a:t>
            </a:r>
            <a:r>
              <a:rPr lang="en-US" altLang="zh-CN" sz="2800" dirty="0" smtClean="0"/>
              <a:t> VLAN </a:t>
            </a:r>
            <a:r>
              <a:rPr lang="zh-CN" altLang="zh-CN" sz="2800" dirty="0" smtClean="0"/>
              <a:t>标记</a:t>
            </a:r>
            <a:r>
              <a:rPr lang="zh-CN" altLang="zh-CN" sz="2800" dirty="0"/>
              <a:t>得出的帧</a:t>
            </a:r>
            <a:r>
              <a:rPr lang="zh-CN" altLang="zh-CN" sz="2800" dirty="0" smtClean="0"/>
              <a:t>称为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802.1Q </a:t>
            </a:r>
            <a:r>
              <a:rPr lang="zh-CN" altLang="zh-CN" sz="2800" dirty="0" smtClean="0">
                <a:solidFill>
                  <a:srgbClr val="FF0000"/>
                </a:solidFill>
              </a:rPr>
              <a:t>帧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或 </a:t>
            </a:r>
            <a:r>
              <a:rPr lang="zh-CN" altLang="en-US" sz="2800" dirty="0" smtClean="0">
                <a:solidFill>
                  <a:srgbClr val="FF0000"/>
                </a:solidFill>
              </a:rPr>
              <a:t>带标记的以太网</a:t>
            </a:r>
            <a:r>
              <a:rPr lang="zh-CN" altLang="en-US" sz="2800" dirty="0">
                <a:solidFill>
                  <a:srgbClr val="FF0000"/>
                </a:solidFill>
              </a:rPr>
              <a:t>帧</a:t>
            </a:r>
            <a:r>
              <a:rPr lang="zh-CN" altLang="zh-CN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sz="2800" dirty="0" smtClean="0"/>
          </a:p>
          <a:p>
            <a:pPr>
              <a:lnSpc>
                <a:spcPct val="14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11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虚拟局域网使用</a:t>
            </a:r>
            <a:r>
              <a:rPr lang="zh-CN" altLang="en-US" sz="4000" dirty="0" smtClean="0"/>
              <a:t>的以太网</a:t>
            </a:r>
            <a:r>
              <a:rPr lang="zh-CN" altLang="en-US" sz="4000" dirty="0"/>
              <a:t>帧格式</a:t>
            </a:r>
          </a:p>
        </p:txBody>
      </p:sp>
      <p:sp>
        <p:nvSpPr>
          <p:cNvPr id="5" name="矩形 4"/>
          <p:cNvSpPr/>
          <p:nvPr/>
        </p:nvSpPr>
        <p:spPr>
          <a:xfrm>
            <a:off x="1919521" y="5805264"/>
            <a:ext cx="5913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插入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VLAN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标记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后变成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了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802.1Q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帧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488" y="1097692"/>
            <a:ext cx="8928992" cy="4631258"/>
            <a:chOff x="560512" y="1097692"/>
            <a:chExt cx="8928992" cy="4631258"/>
          </a:xfrm>
        </p:grpSpPr>
        <p:grpSp>
          <p:nvGrpSpPr>
            <p:cNvPr id="4" name="组合 3"/>
            <p:cNvGrpSpPr/>
            <p:nvPr/>
          </p:nvGrpSpPr>
          <p:grpSpPr>
            <a:xfrm>
              <a:off x="560512" y="1546339"/>
              <a:ext cx="8928992" cy="4182611"/>
              <a:chOff x="560512" y="1484784"/>
              <a:chExt cx="8928992" cy="4182611"/>
            </a:xfrm>
          </p:grpSpPr>
          <p:sp>
            <p:nvSpPr>
              <p:cNvPr id="45" name="Rectangle 4"/>
              <p:cNvSpPr>
                <a:spLocks noChangeArrowheads="1"/>
              </p:cNvSpPr>
              <p:nvPr/>
            </p:nvSpPr>
            <p:spPr bwMode="auto">
              <a:xfrm>
                <a:off x="560512" y="2030884"/>
                <a:ext cx="1025924" cy="582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defTabSz="762000">
                  <a:lnSpc>
                    <a:spcPct val="80000"/>
                  </a:lnSpc>
                </a:pPr>
                <a:r>
                  <a:rPr kumimoji="1" lang="zh-CN" altLang="en-US" sz="2000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以太网</a:t>
                </a:r>
                <a:endParaRPr kumimoji="1" lang="en-US" altLang="zh-CN" sz="2000" b="1" dirty="0" smtClean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  <a:p>
                <a:pPr algn="ctr" defTabSz="762000"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MAC</a:t>
                </a:r>
                <a:r>
                  <a:rPr kumimoji="1" lang="zh-CN" altLang="en-US" sz="2000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帧</a:t>
                </a:r>
                <a:endParaRPr kumimoji="1" lang="zh-CN" altLang="en-US" sz="2000" b="1" dirty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" name="Rectangle 5"/>
              <p:cNvSpPr>
                <a:spLocks noChangeArrowheads="1"/>
              </p:cNvSpPr>
              <p:nvPr/>
            </p:nvSpPr>
            <p:spPr bwMode="auto">
              <a:xfrm>
                <a:off x="887526" y="1495237"/>
                <a:ext cx="69891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zh-CN" altLang="en-US" sz="2000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字节</a:t>
                </a:r>
                <a:endParaRPr kumimoji="1" lang="en-US" altLang="zh-CN" sz="2000" b="1" dirty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" name="Rectangle 6"/>
              <p:cNvSpPr>
                <a:spLocks noChangeArrowheads="1"/>
              </p:cNvSpPr>
              <p:nvPr/>
            </p:nvSpPr>
            <p:spPr bwMode="auto">
              <a:xfrm>
                <a:off x="1963963" y="1487959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 dirty="0">
                    <a:solidFill>
                      <a:srgbClr val="0000CC"/>
                    </a:solidFill>
                    <a:latin typeface="Tahoma" pitchFamily="34" charset="0"/>
                    <a:ea typeface="黑体" pitchFamily="2" charset="-122"/>
                  </a:rPr>
                  <a:t>6</a:t>
                </a:r>
              </a:p>
            </p:txBody>
          </p:sp>
          <p:sp>
            <p:nvSpPr>
              <p:cNvPr id="48" name="Rectangle 7"/>
              <p:cNvSpPr>
                <a:spLocks noChangeArrowheads="1"/>
              </p:cNvSpPr>
              <p:nvPr/>
            </p:nvSpPr>
            <p:spPr bwMode="auto">
              <a:xfrm>
                <a:off x="3175446" y="1487959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>
                    <a:solidFill>
                      <a:srgbClr val="0000CC"/>
                    </a:solidFill>
                    <a:latin typeface="Tahoma" pitchFamily="34" charset="0"/>
                    <a:ea typeface="黑体" pitchFamily="2" charset="-122"/>
                  </a:rPr>
                  <a:t>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5537646" y="1487959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>
                    <a:solidFill>
                      <a:srgbClr val="0000CC"/>
                    </a:solidFill>
                    <a:latin typeface="Tahoma" pitchFamily="34" charset="0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6596895" y="1487959"/>
                <a:ext cx="1524457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 dirty="0">
                    <a:solidFill>
                      <a:srgbClr val="0000CC"/>
                    </a:solidFill>
                    <a:latin typeface="Tahoma" pitchFamily="34" charset="0"/>
                    <a:ea typeface="黑体" pitchFamily="2" charset="-122"/>
                  </a:rPr>
                  <a:t>46 ~ 1500</a:t>
                </a: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/>
            </p:nvSpPr>
            <p:spPr bwMode="auto">
              <a:xfrm>
                <a:off x="8657654" y="1487959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>
                    <a:solidFill>
                      <a:srgbClr val="0000CC"/>
                    </a:solidFill>
                    <a:latin typeface="Tahoma" pitchFamily="34" charset="0"/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52" name="Freeform 11"/>
              <p:cNvSpPr>
                <a:spLocks/>
              </p:cNvSpPr>
              <p:nvPr/>
            </p:nvSpPr>
            <p:spPr bwMode="auto">
              <a:xfrm>
                <a:off x="1564134" y="2555776"/>
                <a:ext cx="6302375" cy="604838"/>
              </a:xfrm>
              <a:custGeom>
                <a:avLst/>
                <a:gdLst>
                  <a:gd name="T0" fmla="*/ 2147483647 w 3970"/>
                  <a:gd name="T1" fmla="*/ 10080633 h 381"/>
                  <a:gd name="T2" fmla="*/ 2147483647 w 3970"/>
                  <a:gd name="T3" fmla="*/ 0 h 381"/>
                  <a:gd name="T4" fmla="*/ 2147483647 w 3970"/>
                  <a:gd name="T5" fmla="*/ 960181119 h 381"/>
                  <a:gd name="T6" fmla="*/ 0 w 3970"/>
                  <a:gd name="T7" fmla="*/ 960181119 h 381"/>
                  <a:gd name="T8" fmla="*/ 2147483647 w 3970"/>
                  <a:gd name="T9" fmla="*/ 10080633 h 3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70" h="381">
                    <a:moveTo>
                      <a:pt x="1543" y="4"/>
                    </a:moveTo>
                    <a:lnTo>
                      <a:pt x="2242" y="0"/>
                    </a:lnTo>
                    <a:lnTo>
                      <a:pt x="3970" y="381"/>
                    </a:lnTo>
                    <a:lnTo>
                      <a:pt x="0" y="381"/>
                    </a:lnTo>
                    <a:lnTo>
                      <a:pt x="1543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00"/>
                  </a:gs>
                  <a:gs pos="100000">
                    <a:srgbClr val="CCFF9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Rectangle 13"/>
              <p:cNvSpPr>
                <a:spLocks noChangeArrowheads="1"/>
              </p:cNvSpPr>
              <p:nvPr/>
            </p:nvSpPr>
            <p:spPr bwMode="auto">
              <a:xfrm>
                <a:off x="6329238" y="4519573"/>
                <a:ext cx="3016250" cy="6437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/>
                <a:r>
                  <a:rPr lang="en-US" altLang="zh-CN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VLAN </a:t>
                </a:r>
                <a:r>
                  <a:rPr lang="zh-CN" altLang="zh-CN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标识符</a:t>
                </a:r>
                <a:endParaRPr lang="en-US" altLang="zh-CN" b="1" dirty="0" smtClean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  <a:p>
                <a:pPr algn="ctr" defTabSz="762000"/>
                <a:r>
                  <a:rPr kumimoji="1" lang="en-US" altLang="zh-CN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12 </a:t>
                </a:r>
                <a:r>
                  <a:rPr kumimoji="1" lang="zh-CN" altLang="en-US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位</a:t>
                </a:r>
                <a:r>
                  <a:rPr kumimoji="1" lang="en-US" altLang="zh-CN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(</a:t>
                </a:r>
                <a:r>
                  <a:rPr kumimoji="1" lang="en-US" altLang="zh-CN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4096</a:t>
                </a:r>
                <a:r>
                  <a:rPr kumimoji="1" lang="zh-CN" altLang="en-US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个</a:t>
                </a:r>
                <a:r>
                  <a:rPr kumimoji="1" lang="en-US" altLang="zh-CN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VLAN)</a:t>
                </a:r>
                <a:endParaRPr kumimoji="1" lang="en-US" altLang="zh-CN" b="1" dirty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4318446" y="1484784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>
                    <a:solidFill>
                      <a:srgbClr val="0000CC"/>
                    </a:solidFill>
                    <a:latin typeface="Tahoma" pitchFamily="34" charset="0"/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59" name="Rectangle 18"/>
              <p:cNvSpPr>
                <a:spLocks noChangeArrowheads="1"/>
              </p:cNvSpPr>
              <p:nvPr/>
            </p:nvSpPr>
            <p:spPr bwMode="auto">
              <a:xfrm>
                <a:off x="3296816" y="4447565"/>
                <a:ext cx="1344921" cy="6437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defTabSz="762000"/>
                <a:r>
                  <a:rPr kumimoji="1" lang="zh-CN" altLang="en-US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用户优先级</a:t>
                </a:r>
                <a:endParaRPr kumimoji="1" lang="en-US" altLang="zh-CN" b="1" dirty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  <a:p>
                <a:pPr algn="ctr" defTabSz="762000"/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3 </a:t>
                </a:r>
                <a:r>
                  <a:rPr kumimoji="1" lang="zh-CN" altLang="en-US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位</a:t>
                </a:r>
                <a:endParaRPr kumimoji="1" lang="en-US" altLang="zh-CN" b="1" dirty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" name="Rectangle 21"/>
              <p:cNvSpPr>
                <a:spLocks noChangeArrowheads="1"/>
              </p:cNvSpPr>
              <p:nvPr/>
            </p:nvSpPr>
            <p:spPr bwMode="auto">
              <a:xfrm>
                <a:off x="4145367" y="5023629"/>
                <a:ext cx="2463817" cy="6437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defTabSz="762000"/>
                <a:r>
                  <a:rPr lang="zh-CN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规范格式指示符</a:t>
                </a:r>
                <a:r>
                  <a:rPr kumimoji="1" lang="en-US" altLang="zh-CN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( </a:t>
                </a:r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CFI )</a:t>
                </a:r>
              </a:p>
              <a:p>
                <a:pPr algn="ctr" defTabSz="762000"/>
                <a:r>
                  <a:rPr kumimoji="1" lang="en-US" altLang="zh-CN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1 </a:t>
                </a:r>
                <a:r>
                  <a:rPr kumimoji="1" lang="zh-CN" altLang="en-US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位</a:t>
                </a:r>
                <a:r>
                  <a:rPr kumimoji="1" lang="en-US" altLang="zh-CN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 </a:t>
                </a:r>
                <a:endParaRPr kumimoji="1" lang="en-US" altLang="zh-CN" b="1" dirty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3" name="Rectangle 22"/>
              <p:cNvSpPr>
                <a:spLocks noChangeArrowheads="1"/>
              </p:cNvSpPr>
              <p:nvPr/>
            </p:nvSpPr>
            <p:spPr bwMode="auto">
              <a:xfrm>
                <a:off x="1590900" y="1869976"/>
                <a:ext cx="1197196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/>
                <a:r>
                  <a:rPr kumimoji="1" lang="zh-CN" altLang="en-US" sz="2000" b="1" dirty="0">
                    <a:solidFill>
                      <a:srgbClr val="000099"/>
                    </a:solidFill>
                    <a:ea typeface="黑体" pitchFamily="2" charset="-122"/>
                  </a:rPr>
                  <a:t>目地地址</a:t>
                </a:r>
              </a:p>
            </p:txBody>
          </p:sp>
          <p:sp>
            <p:nvSpPr>
              <p:cNvPr id="64" name="Rectangle 23"/>
              <p:cNvSpPr>
                <a:spLocks noChangeArrowheads="1"/>
              </p:cNvSpPr>
              <p:nvPr/>
            </p:nvSpPr>
            <p:spPr bwMode="auto">
              <a:xfrm>
                <a:off x="2788096" y="1869976"/>
                <a:ext cx="1143000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/>
                <a:r>
                  <a:rPr kumimoji="1" lang="zh-CN" altLang="en-US" sz="2000" b="1" dirty="0">
                    <a:solidFill>
                      <a:srgbClr val="000099"/>
                    </a:solidFill>
                    <a:ea typeface="黑体" pitchFamily="2" charset="-122"/>
                  </a:rPr>
                  <a:t>源地址</a:t>
                </a: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3931096" y="1869976"/>
                <a:ext cx="1219200" cy="6858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ea typeface="宋体" pitchFamily="2" charset="-122"/>
                  </a:rPr>
                  <a:t>802.1Q</a:t>
                </a:r>
              </a:p>
              <a:p>
                <a:pPr algn="ctr"/>
                <a:r>
                  <a:rPr lang="zh-CN" altLang="en-US" b="1" dirty="0" smtClean="0">
                    <a:ea typeface="宋体" pitchFamily="2" charset="-122"/>
                  </a:rPr>
                  <a:t>标记</a:t>
                </a:r>
                <a:endParaRPr lang="en-US" altLang="zh-CN" b="1" dirty="0">
                  <a:ea typeface="宋体" pitchFamily="2" charset="-122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5150296" y="1869976"/>
                <a:ext cx="1291208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/>
                <a:r>
                  <a:rPr kumimoji="1" lang="zh-CN" altLang="en-US" sz="2000" b="1" dirty="0">
                    <a:solidFill>
                      <a:srgbClr val="000099"/>
                    </a:solidFill>
                    <a:ea typeface="黑体" pitchFamily="2" charset="-122"/>
                  </a:rPr>
                  <a:t>长度</a:t>
                </a:r>
                <a:r>
                  <a:rPr kumimoji="1" lang="en-US" altLang="zh-CN" sz="2000" b="1" dirty="0">
                    <a:solidFill>
                      <a:srgbClr val="000099"/>
                    </a:solidFill>
                    <a:ea typeface="黑体" pitchFamily="2" charset="-122"/>
                  </a:rPr>
                  <a:t>/</a:t>
                </a:r>
                <a:r>
                  <a:rPr kumimoji="1" lang="zh-CN" altLang="en-US" sz="2000" b="1" dirty="0">
                    <a:solidFill>
                      <a:srgbClr val="000099"/>
                    </a:solidFill>
                    <a:ea typeface="黑体" pitchFamily="2" charset="-122"/>
                  </a:rPr>
                  <a:t>类型</a:t>
                </a:r>
              </a:p>
            </p:txBody>
          </p:sp>
          <p:sp>
            <p:nvSpPr>
              <p:cNvPr id="67" name="Rectangle 26"/>
              <p:cNvSpPr>
                <a:spLocks noChangeArrowheads="1"/>
              </p:cNvSpPr>
              <p:nvPr/>
            </p:nvSpPr>
            <p:spPr bwMode="auto">
              <a:xfrm>
                <a:off x="6441504" y="1869976"/>
                <a:ext cx="1828800" cy="685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000" b="1" dirty="0">
                    <a:solidFill>
                      <a:srgbClr val="000099"/>
                    </a:solidFill>
                    <a:ea typeface="黑体" pitchFamily="2" charset="-122"/>
                  </a:rPr>
                  <a:t>数      </a:t>
                </a:r>
                <a:r>
                  <a:rPr kumimoji="1" lang="zh-CN" altLang="en-US" sz="2000" b="1" dirty="0" smtClean="0">
                    <a:solidFill>
                      <a:srgbClr val="000099"/>
                    </a:solidFill>
                    <a:ea typeface="黑体" pitchFamily="2" charset="-122"/>
                  </a:rPr>
                  <a:t>据</a:t>
                </a:r>
                <a:endParaRPr kumimoji="1" lang="zh-CN" altLang="en-US" sz="2000" b="1" dirty="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68" name="Rectangle 27"/>
              <p:cNvSpPr>
                <a:spLocks noChangeArrowheads="1"/>
              </p:cNvSpPr>
              <p:nvPr/>
            </p:nvSpPr>
            <p:spPr bwMode="auto">
              <a:xfrm>
                <a:off x="8270304" y="1869976"/>
                <a:ext cx="1219200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 smtClean="0">
                    <a:solidFill>
                      <a:srgbClr val="000099"/>
                    </a:solidFill>
                    <a:ea typeface="宋体" pitchFamily="2" charset="-122"/>
                  </a:rPr>
                  <a:t>FCS</a:t>
                </a:r>
                <a:endParaRPr lang="en-US" altLang="zh-CN" sz="2000" b="1" dirty="0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" name="Rectangle 33"/>
              <p:cNvSpPr>
                <a:spLocks noChangeArrowheads="1"/>
              </p:cNvSpPr>
              <p:nvPr/>
            </p:nvSpPr>
            <p:spPr bwMode="auto">
              <a:xfrm>
                <a:off x="2864768" y="2815431"/>
                <a:ext cx="937758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 dirty="0">
                    <a:solidFill>
                      <a:srgbClr val="CC0000"/>
                    </a:solidFill>
                    <a:latin typeface="Tahoma" pitchFamily="34" charset="0"/>
                    <a:ea typeface="黑体" pitchFamily="2" charset="-122"/>
                  </a:rPr>
                  <a:t>2 </a:t>
                </a:r>
                <a:r>
                  <a:rPr kumimoji="1" lang="zh-CN" altLang="en-US" sz="2000" b="1" dirty="0" smtClean="0">
                    <a:solidFill>
                      <a:srgbClr val="CC0000"/>
                    </a:solidFill>
                    <a:latin typeface="Tahoma" pitchFamily="34" charset="0"/>
                    <a:ea typeface="黑体" pitchFamily="2" charset="-122"/>
                  </a:rPr>
                  <a:t>字节</a:t>
                </a:r>
                <a:endParaRPr kumimoji="1" lang="en-US" altLang="zh-CN" sz="2000" b="1" dirty="0">
                  <a:solidFill>
                    <a:srgbClr val="CC0000"/>
                  </a:solidFill>
                  <a:latin typeface="Tahoma" pitchFamily="34" charset="0"/>
                  <a:ea typeface="黑体" pitchFamily="2" charset="-122"/>
                </a:endParaRPr>
              </a:p>
            </p:txBody>
          </p:sp>
          <p:sp>
            <p:nvSpPr>
              <p:cNvPr id="75" name="Rectangle 34"/>
              <p:cNvSpPr>
                <a:spLocks noChangeArrowheads="1"/>
              </p:cNvSpPr>
              <p:nvPr/>
            </p:nvSpPr>
            <p:spPr bwMode="auto">
              <a:xfrm>
                <a:off x="5743434" y="2815431"/>
                <a:ext cx="937758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 dirty="0">
                    <a:solidFill>
                      <a:srgbClr val="CC0000"/>
                    </a:solidFill>
                    <a:latin typeface="Tahoma" pitchFamily="34" charset="0"/>
                    <a:ea typeface="黑体" pitchFamily="2" charset="-122"/>
                  </a:rPr>
                  <a:t>2 </a:t>
                </a:r>
                <a:r>
                  <a:rPr kumimoji="1" lang="zh-CN" altLang="en-US" sz="2000" b="1" dirty="0" smtClean="0">
                    <a:solidFill>
                      <a:srgbClr val="CC0000"/>
                    </a:solidFill>
                    <a:latin typeface="Tahoma" pitchFamily="34" charset="0"/>
                    <a:ea typeface="黑体" pitchFamily="2" charset="-122"/>
                  </a:rPr>
                  <a:t>字节</a:t>
                </a:r>
                <a:endParaRPr kumimoji="1" lang="en-US" altLang="zh-CN" sz="2000" b="1" dirty="0">
                  <a:solidFill>
                    <a:srgbClr val="CC0000"/>
                  </a:solidFill>
                  <a:latin typeface="Tahoma" pitchFamily="34" charset="0"/>
                  <a:ea typeface="黑体" pitchFamily="2" charset="-122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568896" y="3165376"/>
                <a:ext cx="6296025" cy="1125979"/>
                <a:chOff x="1568896" y="3165376"/>
                <a:chExt cx="6296025" cy="1125979"/>
              </a:xfrm>
            </p:grpSpPr>
            <p:sp>
              <p:nvSpPr>
                <p:cNvPr id="44" name="Rectangle 3"/>
                <p:cNvSpPr>
                  <a:spLocks noChangeArrowheads="1"/>
                </p:cNvSpPr>
                <p:nvPr/>
              </p:nvSpPr>
              <p:spPr bwMode="auto">
                <a:xfrm>
                  <a:off x="1568896" y="3165376"/>
                  <a:ext cx="6286500" cy="1066800"/>
                </a:xfrm>
                <a:prstGeom prst="rect">
                  <a:avLst/>
                </a:prstGeom>
                <a:solidFill>
                  <a:srgbClr val="CC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53" name="Line 12"/>
                <p:cNvSpPr>
                  <a:spLocks noChangeShapeType="1"/>
                </p:cNvSpPr>
                <p:nvPr/>
              </p:nvSpPr>
              <p:spPr bwMode="auto">
                <a:xfrm>
                  <a:off x="4816921" y="3165376"/>
                  <a:ext cx="0" cy="10668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Line 15"/>
                <p:cNvSpPr>
                  <a:spLocks noChangeShapeType="1"/>
                </p:cNvSpPr>
                <p:nvPr/>
              </p:nvSpPr>
              <p:spPr bwMode="auto">
                <a:xfrm>
                  <a:off x="1568896" y="3645024"/>
                  <a:ext cx="62960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534470" y="3645024"/>
                  <a:ext cx="3175" cy="587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Line 17"/>
                <p:cNvSpPr>
                  <a:spLocks noChangeShapeType="1"/>
                </p:cNvSpPr>
                <p:nvPr/>
              </p:nvSpPr>
              <p:spPr bwMode="auto">
                <a:xfrm>
                  <a:off x="5321746" y="3645024"/>
                  <a:ext cx="0" cy="587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288704" y="3212976"/>
                  <a:ext cx="222368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r>
                    <a:rPr lang="en-US" altLang="zh-CN" sz="2000" b="1" dirty="0" smtClean="0">
                      <a:latin typeface="Tahoma" pitchFamily="34" charset="0"/>
                      <a:ea typeface="宋体" pitchFamily="2" charset="-122"/>
                    </a:rPr>
                    <a:t>802.1Q </a:t>
                  </a:r>
                  <a:r>
                    <a:rPr lang="zh-CN" altLang="en-US" sz="2000" b="1" dirty="0" smtClean="0">
                      <a:latin typeface="Tahoma" pitchFamily="34" charset="0"/>
                      <a:ea typeface="宋体" pitchFamily="2" charset="-122"/>
                    </a:rPr>
                    <a:t>标记类型</a:t>
                  </a:r>
                  <a:endParaRPr lang="en-US" altLang="zh-CN" sz="2000" b="1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7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590899" y="3645024"/>
                  <a:ext cx="3226021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/>
                  <a:r>
                    <a:rPr lang="en-US" altLang="zh-CN" sz="2000" b="1" dirty="0" smtClean="0">
                      <a:latin typeface="Tahoma" pitchFamily="34" charset="0"/>
                      <a:ea typeface="宋体" pitchFamily="2" charset="-122"/>
                    </a:rPr>
                    <a:t>0</a:t>
                  </a:r>
                  <a:r>
                    <a:rPr lang="en-US" altLang="zh-CN" sz="1600" b="1" dirty="0" smtClean="0">
                      <a:latin typeface="Tahoma" pitchFamily="34" charset="0"/>
                      <a:ea typeface="宋体" pitchFamily="2" charset="-122"/>
                    </a:rPr>
                    <a:t>X</a:t>
                  </a:r>
                  <a:r>
                    <a:rPr lang="en-US" altLang="zh-CN" sz="2000" b="1" dirty="0" smtClean="0">
                      <a:latin typeface="Tahoma" pitchFamily="34" charset="0"/>
                      <a:ea typeface="宋体" pitchFamily="2" charset="-122"/>
                    </a:rPr>
                    <a:t>8100</a:t>
                  </a:r>
                </a:p>
                <a:p>
                  <a:pPr algn="ctr"/>
                  <a:r>
                    <a:rPr kumimoji="1" lang="en-US" altLang="zh-CN" sz="1600" b="1" dirty="0">
                      <a:solidFill>
                        <a:srgbClr val="000099"/>
                      </a:solidFill>
                      <a:ea typeface="黑体" pitchFamily="2" charset="-122"/>
                    </a:rPr>
                    <a:t>(</a:t>
                  </a:r>
                  <a:r>
                    <a:rPr kumimoji="1" lang="en-US" altLang="zh-CN" sz="1600" b="1" dirty="0" smtClean="0">
                      <a:solidFill>
                        <a:srgbClr val="000099"/>
                      </a:solidFill>
                      <a:ea typeface="黑体" pitchFamily="2" charset="-122"/>
                    </a:rPr>
                    <a:t>1 </a:t>
                  </a:r>
                  <a:r>
                    <a:rPr kumimoji="1" lang="en-US" altLang="zh-CN" sz="1600" b="1" dirty="0">
                      <a:solidFill>
                        <a:srgbClr val="000099"/>
                      </a:solidFill>
                      <a:ea typeface="黑体" pitchFamily="2" charset="-122"/>
                    </a:rPr>
                    <a:t>0 0 0 0 0 0 1  0 0 0 0 0 0 0 </a:t>
                  </a:r>
                  <a:r>
                    <a:rPr kumimoji="1" lang="en-US" altLang="zh-CN" sz="1600" b="1" dirty="0" smtClean="0">
                      <a:solidFill>
                        <a:srgbClr val="000099"/>
                      </a:solidFill>
                      <a:ea typeface="黑体" pitchFamily="2" charset="-122"/>
                    </a:rPr>
                    <a:t>0)</a:t>
                  </a:r>
                  <a:endParaRPr lang="en-US" altLang="zh-CN" sz="1600" b="1" dirty="0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7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736976" y="3717032"/>
                  <a:ext cx="6623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r>
                    <a:rPr lang="en-US" altLang="zh-CN" sz="2000" b="1" dirty="0">
                      <a:latin typeface="Tahoma" pitchFamily="34" charset="0"/>
                      <a:ea typeface="宋体" pitchFamily="2" charset="-122"/>
                    </a:rPr>
                    <a:t>PRI</a:t>
                  </a:r>
                </a:p>
              </p:txBody>
            </p:sp>
            <p:sp>
              <p:nvSpPr>
                <p:cNvPr id="7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985754" y="3717032"/>
                  <a:ext cx="1271502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r>
                    <a:rPr lang="en-US" altLang="zh-CN" sz="2000" b="1" dirty="0">
                      <a:latin typeface="Tahoma" pitchFamily="34" charset="0"/>
                      <a:ea typeface="宋体" pitchFamily="2" charset="-122"/>
                    </a:rPr>
                    <a:t>VLAN ID</a:t>
                  </a:r>
                </a:p>
              </p:txBody>
            </p:sp>
            <p:sp>
              <p:nvSpPr>
                <p:cNvPr id="7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921696" y="3212976"/>
                  <a:ext cx="2695600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/>
                  <a:r>
                    <a:rPr lang="en-US" altLang="zh-CN" sz="2000" b="1" dirty="0">
                      <a:latin typeface="Tahoma" pitchFamily="34" charset="0"/>
                      <a:ea typeface="宋体" pitchFamily="2" charset="-122"/>
                    </a:rPr>
                    <a:t>TCI (</a:t>
                  </a:r>
                  <a:r>
                    <a:rPr lang="zh-CN" altLang="en-US" sz="2000" b="1" dirty="0">
                      <a:latin typeface="Tahoma" pitchFamily="34" charset="0"/>
                      <a:ea typeface="宋体" pitchFamily="2" charset="-122"/>
                    </a:rPr>
                    <a:t>标记控制信息</a:t>
                  </a:r>
                  <a:r>
                    <a:rPr lang="en-US" altLang="zh-CN" sz="2000" b="1" dirty="0">
                      <a:latin typeface="Tahoma" pitchFamily="34" charset="0"/>
                      <a:ea typeface="宋体" pitchFamily="2" charset="-122"/>
                    </a:rPr>
                    <a:t>)</a:t>
                  </a:r>
                </a:p>
              </p:txBody>
            </p:sp>
          </p:grpSp>
          <p:sp>
            <p:nvSpPr>
              <p:cNvPr id="61" name="Line 20"/>
              <p:cNvSpPr>
                <a:spLocks noChangeShapeType="1"/>
              </p:cNvSpPr>
              <p:nvPr/>
            </p:nvSpPr>
            <p:spPr bwMode="auto">
              <a:xfrm flipV="1">
                <a:off x="5150296" y="4084190"/>
                <a:ext cx="286544" cy="93943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32"/>
              <p:cNvSpPr>
                <a:spLocks noChangeShapeType="1"/>
              </p:cNvSpPr>
              <p:nvPr/>
            </p:nvSpPr>
            <p:spPr bwMode="auto">
              <a:xfrm flipH="1" flipV="1">
                <a:off x="7308304" y="4015517"/>
                <a:ext cx="381000" cy="5334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 flipV="1">
                <a:off x="4540696" y="4077071"/>
                <a:ext cx="439882" cy="442501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568624" y="1097692"/>
              <a:ext cx="7920880" cy="459100"/>
              <a:chOff x="1568624" y="1097692"/>
              <a:chExt cx="7920880" cy="459100"/>
            </a:xfrm>
          </p:grpSpPr>
          <p:cxnSp>
            <p:nvCxnSpPr>
              <p:cNvPr id="80" name="直接连接符 43"/>
              <p:cNvCxnSpPr>
                <a:cxnSpLocks noChangeShapeType="1"/>
              </p:cNvCxnSpPr>
              <p:nvPr/>
            </p:nvCxnSpPr>
            <p:spPr bwMode="auto">
              <a:xfrm>
                <a:off x="1568624" y="1313334"/>
                <a:ext cx="792088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triangle" w="med" len="lg"/>
                <a:tailEnd type="triangle" w="med" len="lg"/>
              </a:ln>
            </p:spPr>
          </p:cxnSp>
          <p:sp>
            <p:nvSpPr>
              <p:cNvPr id="81" name="Rectangle 50"/>
              <p:cNvSpPr>
                <a:spLocks noChangeArrowheads="1"/>
              </p:cNvSpPr>
              <p:nvPr/>
            </p:nvSpPr>
            <p:spPr bwMode="auto">
              <a:xfrm>
                <a:off x="4625330" y="1097692"/>
                <a:ext cx="1586974" cy="459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 eaLnBrk="0" hangingPunct="0"/>
                <a:r>
                  <a:rPr lang="en-US" altLang="zh-CN" sz="2400" b="1" dirty="0"/>
                  <a:t>802.1Q </a:t>
                </a:r>
                <a:r>
                  <a:rPr lang="zh-CN" altLang="en-US" sz="2400" b="1" dirty="0"/>
                  <a:t>帧</a:t>
                </a: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7776864" y="2780928"/>
            <a:ext cx="2129136" cy="1323439"/>
          </a:xfrm>
          <a:prstGeom prst="rect">
            <a:avLst/>
          </a:prstGeom>
          <a:solidFill>
            <a:srgbClr val="FF66FF"/>
          </a:solidFill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以太网</a:t>
            </a:r>
            <a:r>
              <a:rPr lang="en-US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MAC 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帧</a:t>
            </a:r>
            <a:r>
              <a:rPr lang="zh-CN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的</a:t>
            </a:r>
            <a:r>
              <a:rPr lang="zh-CN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最大帧长从原来</a:t>
            </a:r>
            <a:r>
              <a:rPr lang="zh-CN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的</a:t>
            </a:r>
            <a:r>
              <a:rPr lang="en-US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1518 </a:t>
            </a:r>
            <a:r>
              <a:rPr lang="zh-CN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字节变为</a:t>
            </a:r>
            <a:r>
              <a:rPr lang="en-US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1522</a:t>
            </a:r>
            <a:r>
              <a:rPr lang="zh-CN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0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3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 </a:t>
            </a:r>
            <a:r>
              <a:rPr lang="zh-CN" altLang="zh-CN" dirty="0" smtClean="0"/>
              <a:t>高速以太网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3.5.1  </a:t>
            </a:r>
            <a:r>
              <a:rPr lang="en-US" altLang="zh-CN" dirty="0" smtClean="0"/>
              <a:t>100BASE-T </a:t>
            </a:r>
            <a:r>
              <a:rPr lang="zh-CN" altLang="zh-CN" dirty="0" smtClean="0"/>
              <a:t>以太网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3.5.2  </a:t>
            </a:r>
            <a:r>
              <a:rPr lang="zh-CN" altLang="zh-CN" dirty="0"/>
              <a:t>吉比特以太网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3.5.3  10</a:t>
            </a:r>
            <a:r>
              <a:rPr lang="zh-CN" altLang="zh-CN" dirty="0"/>
              <a:t>吉比特</a:t>
            </a:r>
            <a:r>
              <a:rPr lang="zh-CN" altLang="zh-CN" dirty="0" smtClean="0"/>
              <a:t>以太网</a:t>
            </a:r>
            <a:r>
              <a:rPr lang="en-US" altLang="zh-CN" dirty="0" smtClean="0"/>
              <a:t> (</a:t>
            </a:r>
            <a:r>
              <a:rPr lang="en-US" altLang="zh-CN" dirty="0"/>
              <a:t>10GE</a:t>
            </a:r>
            <a:r>
              <a:rPr lang="en-US" altLang="zh-CN" dirty="0" smtClean="0"/>
              <a:t>) </a:t>
            </a:r>
            <a:r>
              <a:rPr lang="zh-CN" altLang="zh-CN" dirty="0" smtClean="0"/>
              <a:t>和</a:t>
            </a:r>
            <a:r>
              <a:rPr lang="zh-CN" altLang="zh-CN" dirty="0"/>
              <a:t>更快的以太网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3.5.4  </a:t>
            </a:r>
            <a:r>
              <a:rPr lang="zh-CN" altLang="zh-CN" dirty="0"/>
              <a:t>使用以太网进行宽带接入</a:t>
            </a:r>
          </a:p>
        </p:txBody>
      </p:sp>
    </p:spTree>
    <p:extLst>
      <p:ext uri="{BB962C8B-B14F-4D97-AF65-F5344CB8AC3E}">
        <p14:creationId xmlns:p14="http://schemas.microsoft.com/office/powerpoint/2010/main" val="29193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3.5.1  </a:t>
            </a:r>
            <a:r>
              <a:rPr lang="en-US" altLang="zh-CN" dirty="0" smtClean="0"/>
              <a:t>100BASE-T </a:t>
            </a:r>
            <a:r>
              <a:rPr lang="zh-CN" altLang="zh-CN" dirty="0" smtClean="0"/>
              <a:t>以太网</a:t>
            </a:r>
            <a:endParaRPr lang="zh-CN" alt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0000FF"/>
                </a:solidFill>
              </a:rPr>
              <a:t>速率达到或超过 </a:t>
            </a:r>
            <a:r>
              <a:rPr lang="en-US" altLang="zh-CN" sz="2800" dirty="0">
                <a:solidFill>
                  <a:srgbClr val="0000FF"/>
                </a:solidFill>
              </a:rPr>
              <a:t>100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Mbit</a:t>
            </a:r>
            <a:r>
              <a:rPr lang="en-US" altLang="zh-CN" sz="2800" dirty="0" smtClean="0">
                <a:solidFill>
                  <a:srgbClr val="0000FF"/>
                </a:solidFill>
              </a:rPr>
              <a:t>/s </a:t>
            </a:r>
            <a:r>
              <a:rPr lang="zh-CN" altLang="en-US" sz="2800" dirty="0">
                <a:solidFill>
                  <a:srgbClr val="0000FF"/>
                </a:solidFill>
              </a:rPr>
              <a:t>的以太网称为</a:t>
            </a:r>
            <a:r>
              <a:rPr lang="zh-CN" altLang="en-US" sz="2800" dirty="0">
                <a:solidFill>
                  <a:srgbClr val="FF0000"/>
                </a:solidFill>
              </a:rPr>
              <a:t>高速以太网。</a:t>
            </a:r>
          </a:p>
          <a:p>
            <a:pPr>
              <a:lnSpc>
                <a:spcPct val="130000"/>
              </a:lnSpc>
            </a:pPr>
            <a:r>
              <a:rPr lang="en-US" altLang="zh-CN" sz="2800" dirty="0" smtClean="0"/>
              <a:t>100BASE-T 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双绞线上传送 </a:t>
            </a:r>
            <a:r>
              <a:rPr lang="en-US" altLang="zh-CN" sz="2800" dirty="0"/>
              <a:t>100 </a:t>
            </a:r>
            <a:r>
              <a:rPr lang="en-US" altLang="zh-CN" sz="2800" dirty="0" err="1" smtClean="0"/>
              <a:t>Mbit</a:t>
            </a:r>
            <a:r>
              <a:rPr lang="en-US" altLang="zh-CN" sz="2800" dirty="0" smtClean="0"/>
              <a:t>/s </a:t>
            </a:r>
            <a:r>
              <a:rPr lang="zh-CN" altLang="en-US" sz="2800" dirty="0"/>
              <a:t>基带信号的星形拓</a:t>
            </a:r>
            <a:r>
              <a:rPr lang="zh-CN" altLang="en-US" sz="2800" dirty="0" smtClean="0"/>
              <a:t>扑</a:t>
            </a:r>
            <a:r>
              <a:rPr lang="zh-CN" altLang="en-US" sz="2800" dirty="0"/>
              <a:t>以太网，仍使用 </a:t>
            </a:r>
            <a:r>
              <a:rPr lang="en-US" altLang="zh-CN" sz="2800" dirty="0"/>
              <a:t>IEEE 802.3 </a:t>
            </a:r>
            <a:r>
              <a:rPr lang="zh-CN" altLang="en-US" sz="2800" dirty="0"/>
              <a:t>的</a:t>
            </a:r>
            <a:r>
              <a:rPr lang="en-US" altLang="zh-CN" sz="2800" dirty="0"/>
              <a:t>CSMA/CD </a:t>
            </a:r>
            <a:r>
              <a:rPr lang="zh-CN" altLang="en-US" sz="2800" dirty="0"/>
              <a:t>协议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30000"/>
              </a:lnSpc>
            </a:pPr>
            <a:r>
              <a:rPr lang="en-US" altLang="zh-CN" sz="2800" dirty="0" smtClean="0"/>
              <a:t>100BASE-T </a:t>
            </a:r>
            <a:r>
              <a:rPr lang="zh-CN" altLang="en-US" sz="2800" dirty="0"/>
              <a:t>以太网又称为</a:t>
            </a:r>
            <a:r>
              <a:rPr lang="zh-CN" altLang="en-US" sz="2800" dirty="0">
                <a:solidFill>
                  <a:srgbClr val="FF0000"/>
                </a:solidFill>
              </a:rPr>
              <a:t>快速</a:t>
            </a:r>
            <a:r>
              <a:rPr lang="zh-CN" altLang="en-US" sz="2800" dirty="0" smtClean="0">
                <a:solidFill>
                  <a:srgbClr val="FF0000"/>
                </a:solidFill>
              </a:rPr>
              <a:t>以太网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Fast Ethernet)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30000"/>
              </a:lnSpc>
            </a:pPr>
            <a:r>
              <a:rPr lang="en-US" altLang="zh-CN" sz="2800" dirty="0" smtClean="0"/>
              <a:t>1995 </a:t>
            </a:r>
            <a:r>
              <a:rPr lang="zh-CN" altLang="zh-CN" sz="2800" dirty="0" smtClean="0"/>
              <a:t>年</a:t>
            </a:r>
            <a:r>
              <a:rPr lang="en-US" altLang="zh-CN" sz="2800" dirty="0"/>
              <a:t>IEEE</a:t>
            </a:r>
            <a:r>
              <a:rPr lang="zh-CN" altLang="zh-CN" sz="2800" dirty="0"/>
              <a:t>已</a:t>
            </a:r>
            <a:r>
              <a:rPr lang="zh-CN" altLang="zh-CN" sz="2800" dirty="0" smtClean="0"/>
              <a:t>把</a:t>
            </a:r>
            <a:r>
              <a:rPr lang="en-US" altLang="zh-CN" sz="2800" dirty="0" smtClean="0"/>
              <a:t> 100BASE-T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快速以太网定为正式标准，其代号</a:t>
            </a:r>
            <a:r>
              <a:rPr lang="zh-CN" altLang="zh-CN" sz="2800" dirty="0" smtClean="0"/>
              <a:t>为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IEEE </a:t>
            </a:r>
            <a:r>
              <a:rPr lang="en-US" altLang="zh-CN" sz="2800" dirty="0">
                <a:solidFill>
                  <a:srgbClr val="FF0000"/>
                </a:solidFill>
              </a:rPr>
              <a:t>802.3u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385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100BASE-T </a:t>
            </a:r>
            <a:r>
              <a:rPr lang="zh-CN" altLang="en-US"/>
              <a:t>以太网的特点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1196752"/>
            <a:ext cx="9561512" cy="49341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可在全双工方式下工作而无冲突发生</a:t>
            </a:r>
            <a:r>
              <a:rPr lang="zh-CN" altLang="en-US" sz="2800" dirty="0" smtClean="0"/>
              <a:t>。</a:t>
            </a:r>
            <a:r>
              <a:rPr lang="zh-CN" altLang="en-US" sz="2800" dirty="0">
                <a:solidFill>
                  <a:srgbClr val="FF0000"/>
                </a:solidFill>
              </a:rPr>
              <a:t>在全双工方式下</a:t>
            </a:r>
            <a:r>
              <a:rPr lang="zh-CN" altLang="en-US" sz="2800" dirty="0" smtClean="0">
                <a:solidFill>
                  <a:srgbClr val="FF0000"/>
                </a:solidFill>
              </a:rPr>
              <a:t>工作时，</a:t>
            </a:r>
            <a:r>
              <a:rPr lang="zh-CN" altLang="en-US" sz="2800" dirty="0">
                <a:solidFill>
                  <a:srgbClr val="FF0000"/>
                </a:solidFill>
              </a:rPr>
              <a:t>不使用 </a:t>
            </a:r>
            <a:r>
              <a:rPr lang="en-US" altLang="zh-CN" sz="2800" dirty="0">
                <a:solidFill>
                  <a:srgbClr val="FF0000"/>
                </a:solidFill>
              </a:rPr>
              <a:t>CSMA/CD </a:t>
            </a:r>
            <a:r>
              <a:rPr lang="zh-CN" altLang="en-US" sz="2800" dirty="0">
                <a:solidFill>
                  <a:srgbClr val="FF0000"/>
                </a:solidFill>
              </a:rPr>
              <a:t>协议。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MAC </a:t>
            </a:r>
            <a:r>
              <a:rPr lang="zh-CN" altLang="en-US" sz="2800" dirty="0">
                <a:solidFill>
                  <a:srgbClr val="FF0000"/>
                </a:solidFill>
              </a:rPr>
              <a:t>帧格式仍然是 </a:t>
            </a:r>
            <a:r>
              <a:rPr lang="en-US" altLang="zh-CN" sz="2800" dirty="0">
                <a:solidFill>
                  <a:srgbClr val="FF0000"/>
                </a:solidFill>
              </a:rPr>
              <a:t>802.3 </a:t>
            </a:r>
            <a:r>
              <a:rPr lang="zh-CN" altLang="en-US" sz="2800" dirty="0">
                <a:solidFill>
                  <a:srgbClr val="FF0000"/>
                </a:solidFill>
              </a:rPr>
              <a:t>标准规定的。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FF"/>
                </a:solidFill>
              </a:rPr>
              <a:t>保持最短帧长不变，但将一个网段的最大电缆长度减小到 </a:t>
            </a:r>
            <a:r>
              <a:rPr lang="en-US" altLang="zh-CN" sz="2800" dirty="0">
                <a:solidFill>
                  <a:srgbClr val="0000FF"/>
                </a:solidFill>
              </a:rPr>
              <a:t>100 m</a:t>
            </a:r>
            <a:r>
              <a:rPr lang="zh-CN" altLang="en-US" sz="2800" dirty="0">
                <a:solidFill>
                  <a:srgbClr val="0000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帧间时间间隔从原来的 </a:t>
            </a:r>
            <a:r>
              <a:rPr lang="en-US" altLang="zh-CN" sz="2800" dirty="0"/>
              <a:t>9.6 </a:t>
            </a:r>
            <a:r>
              <a:rPr lang="en-US" altLang="zh-CN" sz="2800" dirty="0">
                <a:sym typeface="Symbol" pitchFamily="18" charset="2"/>
              </a:rPr>
              <a:t></a:t>
            </a:r>
            <a:r>
              <a:rPr lang="en-US" altLang="zh-CN" sz="2800" dirty="0"/>
              <a:t>s </a:t>
            </a:r>
            <a:r>
              <a:rPr lang="zh-CN" altLang="en-US" sz="2800" dirty="0"/>
              <a:t>改为现在的 </a:t>
            </a:r>
            <a:r>
              <a:rPr lang="en-US" altLang="zh-CN" sz="2800" dirty="0"/>
              <a:t>0.96 </a:t>
            </a:r>
            <a:r>
              <a:rPr lang="en-US" altLang="zh-CN" sz="2800" dirty="0">
                <a:sym typeface="Symbol" pitchFamily="18" charset="2"/>
              </a:rPr>
              <a:t></a:t>
            </a:r>
            <a:r>
              <a:rPr lang="en-US" altLang="zh-CN" sz="2800" dirty="0"/>
              <a:t>s</a:t>
            </a:r>
            <a:r>
              <a:rPr lang="zh-CN" altLang="en-US" sz="2800" dirty="0"/>
              <a:t>。    </a:t>
            </a:r>
          </a:p>
        </p:txBody>
      </p:sp>
    </p:spTree>
    <p:extLst>
      <p:ext uri="{BB962C8B-B14F-4D97-AF65-F5344CB8AC3E}">
        <p14:creationId xmlns:p14="http://schemas.microsoft.com/office/powerpoint/2010/main" val="254406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/>
              <a:t>100 </a:t>
            </a:r>
            <a:r>
              <a:rPr lang="en-US" altLang="zh-CN" sz="3200" dirty="0" err="1" smtClean="0"/>
              <a:t>Mbit</a:t>
            </a:r>
            <a:r>
              <a:rPr lang="en-US" altLang="zh-CN" sz="3200" dirty="0" smtClean="0"/>
              <a:t>/s </a:t>
            </a:r>
            <a:r>
              <a:rPr lang="zh-CN" altLang="en-US" sz="3200" dirty="0"/>
              <a:t>以太网</a:t>
            </a:r>
            <a:r>
              <a:rPr lang="zh-CN" altLang="en-US" sz="3200" dirty="0" smtClean="0"/>
              <a:t>的三</a:t>
            </a:r>
            <a:r>
              <a:rPr lang="zh-CN" altLang="en-US" sz="3200" dirty="0"/>
              <a:t>种不同的物理层标准 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100BASE-TX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使用 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2 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对 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UTP 5 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类</a:t>
            </a:r>
            <a:r>
              <a:rPr lang="zh-CN" altLang="en-US" dirty="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线 或 屏蔽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双绞线 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STP</a:t>
            </a:r>
            <a:r>
              <a:rPr lang="zh-CN" altLang="en-US" dirty="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。</a:t>
            </a:r>
            <a:endParaRPr lang="en-US" altLang="zh-CN" dirty="0" smtClean="0">
              <a:solidFill>
                <a:srgbClr val="0000FF"/>
              </a:solidFill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网</a:t>
            </a:r>
            <a:r>
              <a:rPr lang="zh-CN" altLang="en-US" dirty="0" smtClean="0">
                <a:solidFill>
                  <a:srgbClr val="0000FF"/>
                </a:solidFill>
                <a:latin typeface="Arial" charset="0"/>
              </a:rPr>
              <a:t>段最大程度：</a:t>
            </a:r>
            <a:r>
              <a:rPr lang="en-US" altLang="zh-CN" dirty="0" smtClean="0">
                <a:solidFill>
                  <a:srgbClr val="0000FF"/>
                </a:solidFill>
              </a:rPr>
              <a:t>100</a:t>
            </a:r>
            <a:r>
              <a:rPr lang="zh-CN" altLang="en-US" dirty="0" smtClean="0">
                <a:solidFill>
                  <a:srgbClr val="0000FF"/>
                </a:solidFill>
              </a:rPr>
              <a:t>米。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/>
              <a:t>100BASE-T4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使用 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4 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对 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UTP 3 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类</a:t>
            </a:r>
            <a:r>
              <a:rPr lang="zh-CN" altLang="en-US" dirty="0" smtClean="0">
                <a:solidFill>
                  <a:srgbClr val="0000FF"/>
                </a:solidFill>
                <a:latin typeface="Arial" charset="0"/>
              </a:rPr>
              <a:t>线 或 </a:t>
            </a:r>
            <a:r>
              <a:rPr lang="en-US" altLang="zh-CN" dirty="0" smtClean="0">
                <a:solidFill>
                  <a:srgbClr val="0000FF"/>
                </a:solidFill>
                <a:latin typeface="Arial" charset="0"/>
              </a:rPr>
              <a:t>5 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类线。 </a:t>
            </a:r>
            <a:endParaRPr lang="en-US" altLang="zh-CN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网段最大程度</a:t>
            </a:r>
            <a:r>
              <a:rPr lang="zh-CN" altLang="en-US" dirty="0" smtClean="0">
                <a:solidFill>
                  <a:srgbClr val="0000FF"/>
                </a:solidFill>
                <a:latin typeface="Arial" charset="0"/>
              </a:rPr>
              <a:t>：</a:t>
            </a:r>
            <a:r>
              <a:rPr lang="en-US" altLang="zh-CN" dirty="0" smtClean="0">
                <a:solidFill>
                  <a:srgbClr val="0000FF"/>
                </a:solidFill>
              </a:rPr>
              <a:t>100</a:t>
            </a:r>
            <a:r>
              <a:rPr lang="zh-CN" altLang="en-US" dirty="0">
                <a:solidFill>
                  <a:srgbClr val="0000FF"/>
                </a:solidFill>
              </a:rPr>
              <a:t>米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/>
              <a:t>100BASE-FX 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使用 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2 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对光纤。 </a:t>
            </a:r>
            <a:endParaRPr lang="en-US" altLang="zh-CN" dirty="0" smtClean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网段最大程度</a:t>
            </a:r>
            <a:r>
              <a:rPr lang="zh-CN" altLang="en-US" dirty="0" smtClean="0">
                <a:solidFill>
                  <a:srgbClr val="0000FF"/>
                </a:solidFill>
                <a:latin typeface="Arial" charset="0"/>
              </a:rPr>
              <a:t>：</a:t>
            </a:r>
            <a:r>
              <a:rPr lang="en-US" altLang="zh-CN" dirty="0" smtClean="0">
                <a:solidFill>
                  <a:srgbClr val="0000FF"/>
                </a:solidFill>
              </a:rPr>
              <a:t>2000</a:t>
            </a:r>
            <a:r>
              <a:rPr lang="zh-CN" altLang="en-US" dirty="0">
                <a:solidFill>
                  <a:srgbClr val="0000FF"/>
                </a:solidFill>
              </a:rPr>
              <a:t>米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3.5.2  </a:t>
            </a:r>
            <a:r>
              <a:rPr lang="zh-CN" altLang="zh-CN" dirty="0"/>
              <a:t>吉比特以太网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3"/>
            <a:ext cx="9066212" cy="3312368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允许在 </a:t>
            </a:r>
            <a:r>
              <a:rPr lang="en-US" altLang="zh-CN" sz="2800" dirty="0"/>
              <a:t>1 </a:t>
            </a:r>
            <a:r>
              <a:rPr lang="en-US" altLang="zh-CN" sz="2800" dirty="0" err="1" smtClean="0"/>
              <a:t>Gbit</a:t>
            </a:r>
            <a:r>
              <a:rPr lang="en-US" altLang="zh-CN" sz="2800" dirty="0" smtClean="0"/>
              <a:t>/s </a:t>
            </a:r>
            <a:r>
              <a:rPr lang="zh-CN" altLang="en-US" sz="2800" dirty="0" smtClean="0"/>
              <a:t>下以全</a:t>
            </a:r>
            <a:r>
              <a:rPr lang="zh-CN" altLang="en-US" sz="2800" dirty="0"/>
              <a:t>双工和半双工两种方式工作。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使用 </a:t>
            </a:r>
            <a:r>
              <a:rPr lang="en-US" altLang="zh-CN" sz="2800" dirty="0" smtClean="0"/>
              <a:t>IEEE 802.3 </a:t>
            </a:r>
            <a:r>
              <a:rPr lang="zh-CN" altLang="en-US" sz="2800" dirty="0"/>
              <a:t>协议规定的帧格式。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在半双工方式下使用 </a:t>
            </a:r>
            <a:r>
              <a:rPr lang="en-US" altLang="zh-CN" sz="2800" dirty="0">
                <a:solidFill>
                  <a:srgbClr val="FF0000"/>
                </a:solidFill>
              </a:rPr>
              <a:t>CSMA/CD </a:t>
            </a:r>
            <a:r>
              <a:rPr lang="zh-CN" altLang="en-US" sz="2800" dirty="0" smtClean="0">
                <a:solidFill>
                  <a:srgbClr val="FF0000"/>
                </a:solidFill>
              </a:rPr>
              <a:t>协议，全</a:t>
            </a:r>
            <a:r>
              <a:rPr lang="zh-CN" altLang="en-US" sz="2800" dirty="0">
                <a:solidFill>
                  <a:srgbClr val="FF0000"/>
                </a:solidFill>
              </a:rPr>
              <a:t>双工方式</a:t>
            </a:r>
            <a:r>
              <a:rPr lang="zh-CN" altLang="en-US" sz="2800" dirty="0" smtClean="0">
                <a:solidFill>
                  <a:srgbClr val="FF0000"/>
                </a:solidFill>
              </a:rPr>
              <a:t>不使用 </a:t>
            </a:r>
            <a:r>
              <a:rPr lang="en-US" altLang="zh-CN" sz="2800" dirty="0">
                <a:solidFill>
                  <a:srgbClr val="FF0000"/>
                </a:solidFill>
              </a:rPr>
              <a:t>CSMA/CD </a:t>
            </a:r>
            <a:r>
              <a:rPr lang="zh-CN" altLang="en-US" sz="2800" dirty="0" smtClean="0">
                <a:solidFill>
                  <a:srgbClr val="FF0000"/>
                </a:solidFill>
              </a:rPr>
              <a:t>协议。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/>
              <a:t>与 </a:t>
            </a:r>
            <a:r>
              <a:rPr lang="en-US" altLang="zh-CN" sz="2800" dirty="0"/>
              <a:t>10BASE-T </a:t>
            </a:r>
            <a:r>
              <a:rPr lang="zh-CN" altLang="en-US" sz="2800" dirty="0"/>
              <a:t>和 </a:t>
            </a:r>
            <a:r>
              <a:rPr lang="en-US" altLang="zh-CN" sz="2800" dirty="0"/>
              <a:t>100BASE-T </a:t>
            </a:r>
            <a:r>
              <a:rPr lang="zh-CN" altLang="en-US" sz="2800" dirty="0"/>
              <a:t>技术向后兼容。</a:t>
            </a:r>
          </a:p>
        </p:txBody>
      </p:sp>
      <p:sp>
        <p:nvSpPr>
          <p:cNvPr id="2" name="矩形 1"/>
          <p:cNvSpPr/>
          <p:nvPr/>
        </p:nvSpPr>
        <p:spPr>
          <a:xfrm>
            <a:off x="1064568" y="4725144"/>
            <a:ext cx="7920880" cy="1150508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吉比特以太网可用作现有网络的主干网，也可在高带宽（高速率）的应用场合</a:t>
            </a:r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中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858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吉比特以太网的物理层 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z="2800" dirty="0">
                <a:solidFill>
                  <a:srgbClr val="FF0000"/>
                </a:solidFill>
              </a:rPr>
              <a:t>使用两种成熟的技术</a:t>
            </a:r>
            <a:r>
              <a:rPr lang="zh-CN" altLang="zh-CN" sz="2800" dirty="0" smtClean="0">
                <a:solidFill>
                  <a:srgbClr val="FF0000"/>
                </a:solidFill>
              </a:rPr>
              <a:t>：</a:t>
            </a:r>
            <a:r>
              <a:rPr lang="zh-CN" altLang="zh-CN" sz="2800" dirty="0" smtClean="0"/>
              <a:t>一</a:t>
            </a:r>
            <a:r>
              <a:rPr lang="zh-CN" altLang="zh-CN" sz="2800" dirty="0"/>
              <a:t>种来自现有的以太网，另一种则是</a:t>
            </a:r>
            <a:r>
              <a:rPr lang="zh-CN" altLang="zh-CN" sz="2800" dirty="0" smtClean="0"/>
              <a:t>美国国家标准协会</a:t>
            </a:r>
            <a:r>
              <a:rPr lang="en-US" altLang="zh-CN" sz="2800" dirty="0" smtClean="0"/>
              <a:t> ANSI </a:t>
            </a:r>
            <a:r>
              <a:rPr lang="zh-CN" altLang="zh-CN" sz="2800" dirty="0" smtClean="0"/>
              <a:t>制定</a:t>
            </a:r>
            <a:r>
              <a:rPr lang="zh-CN" altLang="zh-CN" sz="2800" dirty="0"/>
              <a:t>的光纤</a:t>
            </a:r>
            <a:r>
              <a:rPr lang="zh-CN" altLang="zh-CN" sz="2800" dirty="0" smtClean="0"/>
              <a:t>通道</a:t>
            </a:r>
            <a:r>
              <a:rPr lang="en-US" altLang="zh-CN" sz="2800" dirty="0" smtClean="0"/>
              <a:t> FC  (Fiber </a:t>
            </a:r>
            <a:r>
              <a:rPr lang="en-US" altLang="zh-CN" sz="2800" dirty="0"/>
              <a:t>Channel)</a:t>
            </a:r>
            <a:r>
              <a:rPr lang="zh-CN" altLang="zh-CN" sz="2800" dirty="0" smtClean="0"/>
              <a:t>。</a:t>
            </a:r>
            <a:endParaRPr lang="en-US" altLang="zh-CN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44575"/>
              </p:ext>
            </p:extLst>
          </p:nvPr>
        </p:nvGraphicFramePr>
        <p:xfrm>
          <a:off x="704528" y="3158995"/>
          <a:ext cx="8856984" cy="2502252"/>
        </p:xfrm>
        <a:graphic>
          <a:graphicData uri="http://schemas.openxmlformats.org/drawingml/2006/table">
            <a:tbl>
              <a:tblPr firstRow="1" firstCol="1" bandRow="1"/>
              <a:tblGrid>
                <a:gridCol w="24433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25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08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502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4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名称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媒体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网段最大长度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特点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83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1000BASE-SX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光缆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550 m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多模光纤（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50 </a:t>
                      </a: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和</a:t>
                      </a:r>
                      <a:r>
                        <a:rPr lang="en-US" alt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62.5 </a:t>
                      </a: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  <a:sym typeface="Symbol"/>
                        </a:rPr>
                        <a:t></a:t>
                      </a: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m</a:t>
                      </a: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）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80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>
                          <a:effectLst/>
                          <a:latin typeface="+mn-lt"/>
                          <a:ea typeface="黑体" pitchFamily="2" charset="-122"/>
                        </a:rPr>
                        <a:t>1000BASE-LX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光缆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5000 m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单模光纤（</a:t>
                      </a: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10 </a:t>
                      </a: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  <a:sym typeface="Symbol"/>
                        </a:rPr>
                        <a:t></a:t>
                      </a: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m</a:t>
                      </a: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）多模光纤（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50 </a:t>
                      </a: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和</a:t>
                      </a:r>
                      <a:r>
                        <a:rPr lang="en-US" alt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62.5 </a:t>
                      </a: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  <a:sym typeface="Symbol"/>
                        </a:rPr>
                        <a:t></a:t>
                      </a: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m</a:t>
                      </a: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）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83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1000BASE-CX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铜缆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25 m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使用</a:t>
                      </a:r>
                      <a:r>
                        <a:rPr lang="en-US" alt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2 </a:t>
                      </a: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对</a:t>
                      </a: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屏蔽双绞线</a:t>
                      </a: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电缆</a:t>
                      </a:r>
                      <a:r>
                        <a:rPr lang="en-US" alt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STP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83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1000BASE-T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铜缆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100 m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使用</a:t>
                      </a:r>
                      <a:r>
                        <a:rPr lang="en-US" alt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4 </a:t>
                      </a: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对</a:t>
                      </a:r>
                      <a:r>
                        <a:rPr lang="en-US" alt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UTP 5 </a:t>
                      </a: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线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6737" y="2679303"/>
            <a:ext cx="50405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l"/>
              </a:tabLst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黑体" pitchFamily="2" charset="-122"/>
                <a:cs typeface="Times New Roman" pitchFamily="18" charset="0"/>
              </a:rPr>
              <a:t>吉比特以太网物理层标准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1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用</a:t>
            </a:r>
            <a:r>
              <a:rPr lang="zh-CN" altLang="en-US" sz="4000" dirty="0">
                <a:solidFill>
                  <a:srgbClr val="FF0000"/>
                </a:solidFill>
              </a:rPr>
              <a:t>控制字符</a:t>
            </a:r>
            <a:r>
              <a:rPr lang="zh-CN" altLang="en-US" sz="4000" dirty="0"/>
              <a:t>进行帧定界的方法举例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zh-CN" sz="2800" dirty="0" smtClean="0"/>
              <a:t>控制字符</a:t>
            </a:r>
            <a:r>
              <a:rPr lang="en-US" altLang="zh-CN" sz="2800" dirty="0" smtClean="0"/>
              <a:t> SOH </a:t>
            </a:r>
            <a:r>
              <a:rPr lang="en-US" altLang="zh-CN" sz="2800" dirty="0"/>
              <a:t>(Start Of Header</a:t>
            </a:r>
            <a:r>
              <a:rPr lang="en-US" altLang="zh-CN" sz="2800" dirty="0" smtClean="0"/>
              <a:t>) </a:t>
            </a:r>
            <a:r>
              <a:rPr lang="zh-CN" altLang="zh-CN" sz="2800" dirty="0" smtClean="0"/>
              <a:t>放</a:t>
            </a:r>
            <a:r>
              <a:rPr lang="zh-CN" altLang="zh-CN" sz="2800" dirty="0"/>
              <a:t>在一帧的最前面，表示帧的首部开始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algn="just"/>
            <a:r>
              <a:rPr lang="zh-CN" altLang="zh-CN" sz="2800" dirty="0" smtClean="0"/>
              <a:t>另</a:t>
            </a:r>
            <a:r>
              <a:rPr lang="zh-CN" altLang="zh-CN" sz="2800" dirty="0"/>
              <a:t>一个</a:t>
            </a:r>
            <a:r>
              <a:rPr lang="zh-CN" altLang="zh-CN" sz="2800" dirty="0" smtClean="0"/>
              <a:t>控制字符</a:t>
            </a:r>
            <a:r>
              <a:rPr lang="en-US" altLang="zh-CN" sz="2800" dirty="0" smtClean="0"/>
              <a:t> EOT </a:t>
            </a:r>
            <a:r>
              <a:rPr lang="en-US" altLang="zh-CN" sz="2800" dirty="0"/>
              <a:t>(End Of Transmission</a:t>
            </a:r>
            <a:r>
              <a:rPr lang="en-US" altLang="zh-CN" sz="2800" dirty="0" smtClean="0"/>
              <a:t>) </a:t>
            </a:r>
            <a:r>
              <a:rPr lang="zh-CN" altLang="zh-CN" sz="2800" dirty="0" smtClean="0"/>
              <a:t>表示</a:t>
            </a:r>
            <a:r>
              <a:rPr lang="zh-CN" altLang="zh-CN" sz="2800" dirty="0"/>
              <a:t>帧的结束。</a:t>
            </a:r>
            <a:endParaRPr lang="zh-CN" altLang="en-US" sz="2800" dirty="0"/>
          </a:p>
          <a:p>
            <a:pPr algn="just"/>
            <a:endParaRPr lang="zh-CN" altLang="en-US" sz="2800" dirty="0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1035315" y="4590232"/>
            <a:ext cx="536575" cy="5492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SOH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1571890" y="4590232"/>
            <a:ext cx="7071783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装在帧中的数据部分</a:t>
            </a:r>
          </a:p>
        </p:txBody>
      </p:sp>
      <p:sp>
        <p:nvSpPr>
          <p:cNvPr id="353286" name="Line 6"/>
          <p:cNvSpPr>
            <a:spLocks noChangeShapeType="1"/>
          </p:cNvSpPr>
          <p:nvPr/>
        </p:nvSpPr>
        <p:spPr bwMode="auto">
          <a:xfrm>
            <a:off x="1035314" y="5506219"/>
            <a:ext cx="81466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4884208" y="5271269"/>
            <a:ext cx="49244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帧</a:t>
            </a:r>
          </a:p>
        </p:txBody>
      </p:sp>
      <p:sp>
        <p:nvSpPr>
          <p:cNvPr id="353288" name="Line 8"/>
          <p:cNvSpPr>
            <a:spLocks noChangeShapeType="1"/>
          </p:cNvSpPr>
          <p:nvPr/>
        </p:nvSpPr>
        <p:spPr bwMode="auto">
          <a:xfrm>
            <a:off x="1303602" y="4225107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763587" y="3753619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帧开始符</a:t>
            </a:r>
          </a:p>
        </p:txBody>
      </p:sp>
      <p:sp>
        <p:nvSpPr>
          <p:cNvPr id="353290" name="Text Box 10"/>
          <p:cNvSpPr txBox="1">
            <a:spLocks noChangeArrowheads="1"/>
          </p:cNvSpPr>
          <p:nvPr/>
        </p:nvSpPr>
        <p:spPr bwMode="auto">
          <a:xfrm>
            <a:off x="8306594" y="3753619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帧结束符</a:t>
            </a:r>
          </a:p>
        </p:txBody>
      </p:sp>
      <p:sp>
        <p:nvSpPr>
          <p:cNvPr id="353291" name="Line 11"/>
          <p:cNvSpPr>
            <a:spLocks noChangeShapeType="1"/>
          </p:cNvSpPr>
          <p:nvPr/>
        </p:nvSpPr>
        <p:spPr bwMode="auto">
          <a:xfrm>
            <a:off x="8913681" y="4225107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3292" name="Line 12"/>
          <p:cNvSpPr>
            <a:spLocks noChangeShapeType="1"/>
          </p:cNvSpPr>
          <p:nvPr/>
        </p:nvSpPr>
        <p:spPr bwMode="auto">
          <a:xfrm flipV="1">
            <a:off x="1035315" y="5139507"/>
            <a:ext cx="0" cy="5492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271727" y="5631631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发送在前</a:t>
            </a:r>
          </a:p>
        </p:txBody>
      </p:sp>
      <p:sp>
        <p:nvSpPr>
          <p:cNvPr id="353294" name="Rectangle 14"/>
          <p:cNvSpPr>
            <a:spLocks noChangeArrowheads="1"/>
          </p:cNvSpPr>
          <p:nvPr/>
        </p:nvSpPr>
        <p:spPr bwMode="auto">
          <a:xfrm>
            <a:off x="8619596" y="4590232"/>
            <a:ext cx="538295" cy="5492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EOT</a:t>
            </a:r>
          </a:p>
        </p:txBody>
      </p:sp>
      <p:sp>
        <p:nvSpPr>
          <p:cNvPr id="5" name="矩形 4"/>
          <p:cNvSpPr/>
          <p:nvPr/>
        </p:nvSpPr>
        <p:spPr>
          <a:xfrm>
            <a:off x="2111690" y="5955938"/>
            <a:ext cx="5865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用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控制字符进行帧定界的方法举例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6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半双工方式工作的</a:t>
            </a:r>
            <a:r>
              <a:rPr lang="zh-CN" altLang="en-US" sz="4000" dirty="0"/>
              <a:t>吉比特以太网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303139"/>
            <a:ext cx="9066212" cy="493417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zh-CN" altLang="zh-CN" dirty="0"/>
              <a:t>吉比特以太网工作在半双工方式时，就必须进行碰撞</a:t>
            </a:r>
            <a:r>
              <a:rPr lang="zh-CN" altLang="zh-CN" dirty="0" smtClean="0"/>
              <a:t>检测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为</a:t>
            </a:r>
            <a:r>
              <a:rPr lang="zh-CN" altLang="zh-CN" dirty="0" smtClean="0"/>
              <a:t>保持</a:t>
            </a:r>
            <a:r>
              <a:rPr lang="en-US" altLang="zh-CN" dirty="0" smtClean="0"/>
              <a:t> 64 </a:t>
            </a:r>
            <a:r>
              <a:rPr lang="zh-CN" altLang="en-US" dirty="0" smtClean="0"/>
              <a:t>字节最小帧长度，以及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米的</a:t>
            </a:r>
            <a:r>
              <a:rPr lang="zh-CN" altLang="zh-CN" dirty="0" smtClean="0"/>
              <a:t>网</a:t>
            </a:r>
            <a:r>
              <a:rPr lang="zh-CN" altLang="zh-CN" dirty="0"/>
              <a:t>段的</a:t>
            </a:r>
            <a:r>
              <a:rPr lang="zh-CN" altLang="zh-CN" dirty="0" smtClean="0"/>
              <a:t>最大长度，</a:t>
            </a:r>
            <a:r>
              <a:rPr lang="zh-CN" altLang="zh-CN" dirty="0"/>
              <a:t>吉比特</a:t>
            </a:r>
            <a:r>
              <a:rPr lang="zh-CN" altLang="zh-CN" dirty="0" smtClean="0"/>
              <a:t>以太网</a:t>
            </a:r>
            <a:r>
              <a:rPr lang="zh-CN" altLang="en-US" dirty="0" smtClean="0"/>
              <a:t>增加了两个功能：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zh-CN" dirty="0" smtClean="0">
                <a:solidFill>
                  <a:srgbClr val="FF0000"/>
                </a:solidFill>
              </a:rPr>
              <a:t>载波延伸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carrier extension</a:t>
            </a:r>
            <a:r>
              <a:rPr lang="en-US" altLang="zh-CN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zh-CN" altLang="zh-CN" dirty="0" smtClean="0">
                <a:solidFill>
                  <a:srgbClr val="FF0000"/>
                </a:solidFill>
              </a:rPr>
              <a:t>分组突发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packet bursting)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5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载波延伸</a:t>
            </a:r>
            <a:endParaRPr lang="zh-CN" altLang="en-US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buClr>
                <a:srgbClr val="333399"/>
              </a:buClr>
              <a:buSzPct val="75000"/>
            </a:pPr>
            <a:r>
              <a:rPr lang="zh-CN" altLang="en-US" dirty="0"/>
              <a:t>使最短帧长仍为 64 字节（这样可以保持兼容性），同时</a:t>
            </a:r>
            <a:r>
              <a:rPr lang="zh-CN" altLang="en-US" dirty="0">
                <a:solidFill>
                  <a:srgbClr val="FF0000"/>
                </a:solidFill>
              </a:rPr>
              <a:t>将争用时间增大为 512 字节。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凡发送的 </a:t>
            </a:r>
            <a:r>
              <a:rPr lang="en-US" altLang="zh-CN" sz="2800" dirty="0"/>
              <a:t>MAC </a:t>
            </a:r>
            <a:r>
              <a:rPr lang="zh-CN" altLang="en-US" sz="2800" dirty="0"/>
              <a:t>帧长不足 512 字节时，就用一些特殊字符填充在帧的后面，使</a:t>
            </a:r>
            <a:r>
              <a:rPr lang="en-US" altLang="zh-CN" sz="2800" dirty="0"/>
              <a:t>MAC </a:t>
            </a:r>
            <a:r>
              <a:rPr lang="zh-CN" altLang="en-US" sz="2800" dirty="0"/>
              <a:t>帧的发送长度增大到 512 </a:t>
            </a:r>
            <a:r>
              <a:rPr lang="zh-CN" altLang="en-US" sz="2800" dirty="0" smtClean="0"/>
              <a:t>字节。接收</a:t>
            </a:r>
            <a:r>
              <a:rPr lang="zh-CN" altLang="en-US" sz="2800" dirty="0"/>
              <a:t>端在收到以太网的 </a:t>
            </a:r>
            <a:r>
              <a:rPr lang="en-US" altLang="zh-CN" sz="2800" dirty="0"/>
              <a:t>MAC </a:t>
            </a:r>
            <a:r>
              <a:rPr lang="zh-CN" altLang="en-US" sz="2800" dirty="0"/>
              <a:t>帧后，要将所填充的特殊字符删除后才向高层</a:t>
            </a:r>
            <a:r>
              <a:rPr lang="zh-CN" altLang="en-US" sz="2800" dirty="0" smtClean="0"/>
              <a:t>交付。</a:t>
            </a:r>
            <a:endParaRPr lang="zh-CN" altLang="en-US" sz="2800" dirty="0"/>
          </a:p>
          <a:p>
            <a:pPr marL="342900" lvl="1" indent="-342900">
              <a:buClr>
                <a:srgbClr val="333399"/>
              </a:buClr>
              <a:buSzPct val="75000"/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96616" y="4293096"/>
            <a:ext cx="7419975" cy="1656184"/>
            <a:chOff x="1496616" y="4221088"/>
            <a:chExt cx="7419975" cy="1656184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504553" y="5648672"/>
              <a:ext cx="7412038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496616" y="4259188"/>
              <a:ext cx="0" cy="560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496616" y="4227438"/>
              <a:ext cx="7419975" cy="5762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47566" y="4227438"/>
              <a:ext cx="0" cy="576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998516" y="4227438"/>
              <a:ext cx="0" cy="576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5247878" y="4227438"/>
              <a:ext cx="0" cy="576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6500416" y="4227438"/>
              <a:ext cx="0" cy="576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558528" y="4290938"/>
              <a:ext cx="121507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目地地址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907903" y="4290938"/>
              <a:ext cx="956994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源地址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027091" y="4290938"/>
              <a:ext cx="121507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数据长度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28853" y="4290938"/>
              <a:ext cx="981039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    据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13116" y="4290938"/>
              <a:ext cx="697308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FCS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498203" y="5108922"/>
              <a:ext cx="5751513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831703" y="4921597"/>
              <a:ext cx="3290967" cy="397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帧的最小值 = 64 字节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498203" y="4918422"/>
              <a:ext cx="0" cy="958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7249716" y="4918422"/>
              <a:ext cx="0" cy="384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7249716" y="4221088"/>
              <a:ext cx="0" cy="576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249716" y="4238551"/>
              <a:ext cx="1652587" cy="54927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564041" y="4290938"/>
              <a:ext cx="121507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载波延伸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072680" y="5420072"/>
              <a:ext cx="6375144" cy="397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加上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载波延伸使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MAC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帧长度 =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争用期</a:t>
              </a:r>
              <a:r>
                <a:rPr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长度 </a:t>
              </a:r>
              <a:r>
                <a:rPr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= </a:t>
              </a:r>
              <a:r>
                <a:rPr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512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字节</a:t>
              </a: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8916591" y="4918422"/>
              <a:ext cx="0" cy="958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512840" y="5919663"/>
            <a:ext cx="3096344" cy="46166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tabLst>
                <a:tab pos="1752600" algn="l"/>
              </a:tabLst>
            </a:pPr>
            <a:r>
              <a:rPr lang="zh-CN" altLang="zh-CN" sz="2400" b="1" dirty="0" smtClean="0">
                <a:latin typeface="+mn-lt"/>
                <a:ea typeface="黑体" pitchFamily="2" charset="-122"/>
                <a:cs typeface="Times New Roman" pitchFamily="18" charset="0"/>
              </a:rPr>
              <a:t>载波</a:t>
            </a:r>
            <a:r>
              <a:rPr lang="zh-CN" altLang="zh-CN" sz="2400" b="1" dirty="0">
                <a:latin typeface="+mn-lt"/>
                <a:ea typeface="黑体" pitchFamily="2" charset="-122"/>
                <a:cs typeface="Times New Roman" pitchFamily="18" charset="0"/>
              </a:rPr>
              <a:t>延伸</a:t>
            </a:r>
            <a:endParaRPr lang="zh-CN" altLang="en-US" sz="2400" b="1" dirty="0">
              <a:latin typeface="+mn-lt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分组突发</a:t>
            </a:r>
            <a:endParaRPr lang="zh-CN" altLang="en-US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当很多短帧要发送时，第一个短帧要</a:t>
            </a:r>
            <a:r>
              <a:rPr lang="zh-CN" altLang="en-US" sz="2800" dirty="0" smtClean="0"/>
              <a:t>采用载波延伸方法</a:t>
            </a:r>
            <a:r>
              <a:rPr lang="zh-CN" altLang="en-US" sz="2800" dirty="0"/>
              <a:t>进行</a:t>
            </a:r>
            <a:r>
              <a:rPr lang="zh-CN" altLang="en-US" sz="2800" dirty="0" smtClean="0"/>
              <a:t>填充，随后</a:t>
            </a:r>
            <a:r>
              <a:rPr lang="zh-CN" altLang="en-US" sz="2800" dirty="0"/>
              <a:t>的一些短帧则可一个接一个地发送，只需留有必要的帧间最小间隔即可。这样就形成可一串分组的突发，直到达到 1500 字节或稍多一些</a:t>
            </a:r>
            <a:r>
              <a:rPr lang="zh-CN" altLang="en-US" sz="2800" dirty="0" smtClean="0"/>
              <a:t>为止。</a:t>
            </a:r>
            <a:endParaRPr lang="zh-CN" altLang="en-US" sz="2800" dirty="0"/>
          </a:p>
          <a:p>
            <a:pPr marL="342900" lvl="1" indent="-342900">
              <a:buClr>
                <a:srgbClr val="333399"/>
              </a:buClr>
              <a:buSzPct val="75000"/>
            </a:pPr>
            <a:endParaRPr lang="zh-CN" altLang="en-US" sz="2400" dirty="0"/>
          </a:p>
          <a:p>
            <a:endParaRPr lang="zh-CN" altLang="en-US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629220" y="3165698"/>
            <a:ext cx="9004300" cy="2495550"/>
            <a:chOff x="488504" y="3284984"/>
            <a:chExt cx="9004300" cy="2495550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488504" y="5085209"/>
              <a:ext cx="8991600" cy="498475"/>
            </a:xfrm>
            <a:custGeom>
              <a:avLst/>
              <a:gdLst>
                <a:gd name="T0" fmla="*/ 0 w 5296"/>
                <a:gd name="T1" fmla="*/ 344 h 344"/>
                <a:gd name="T2" fmla="*/ 680 w 5296"/>
                <a:gd name="T3" fmla="*/ 344 h 344"/>
                <a:gd name="T4" fmla="*/ 680 w 5296"/>
                <a:gd name="T5" fmla="*/ 0 h 344"/>
                <a:gd name="T6" fmla="*/ 4664 w 5296"/>
                <a:gd name="T7" fmla="*/ 0 h 344"/>
                <a:gd name="T8" fmla="*/ 4664 w 5296"/>
                <a:gd name="T9" fmla="*/ 344 h 344"/>
                <a:gd name="T10" fmla="*/ 5296 w 5296"/>
                <a:gd name="T1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6" h="344">
                  <a:moveTo>
                    <a:pt x="0" y="344"/>
                  </a:moveTo>
                  <a:lnTo>
                    <a:pt x="680" y="344"/>
                  </a:lnTo>
                  <a:lnTo>
                    <a:pt x="680" y="0"/>
                  </a:lnTo>
                  <a:lnTo>
                    <a:pt x="4664" y="0"/>
                  </a:lnTo>
                  <a:lnTo>
                    <a:pt x="4664" y="344"/>
                  </a:lnTo>
                  <a:lnTo>
                    <a:pt x="5296" y="344"/>
                  </a:lnTo>
                </a:path>
              </a:pathLst>
            </a:custGeom>
            <a:solidFill>
              <a:srgbClr val="FFFF99"/>
            </a:solidFill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91236" y="4934396"/>
              <a:ext cx="881973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发送的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数据 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1629917" y="5139184"/>
              <a:ext cx="6564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帧#</a:t>
              </a:r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 </a:t>
              </a:r>
              <a:r>
                <a:rPr lang="zh-CN" altLang="en-US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</a:t>
              </a:r>
              <a:r>
                <a:rPr lang="en-US" altLang="zh-CN" b="1" i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RRRRRRRR     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2" charset="-122"/>
                </a:rPr>
                <a:t>帧</a:t>
              </a:r>
              <a:r>
                <a:rPr lang="zh-CN" altLang="en-US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#2    </a:t>
              </a:r>
              <a:r>
                <a:rPr lang="en-US" altLang="zh-CN" b="1" i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RRRR      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2" charset="-122"/>
                </a:rPr>
                <a:t>帧</a:t>
              </a:r>
              <a:r>
                <a:rPr lang="zh-CN" altLang="en-US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#</a:t>
              </a:r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 </a:t>
              </a:r>
              <a:r>
                <a:rPr lang="zh-CN" altLang="en-US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</a:t>
              </a:r>
              <a:r>
                <a:rPr lang="en-US" altLang="zh-CN" b="1" i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RRR    </a:t>
              </a:r>
              <a:r>
                <a:rPr lang="zh-CN" altLang="en-US" b="1" dirty="0" smtClean="0">
                  <a:solidFill>
                    <a:srgbClr val="000099"/>
                  </a:solidFill>
                  <a:ea typeface="黑体" pitchFamily="2" charset="-122"/>
                </a:rPr>
                <a:t>帧</a:t>
              </a:r>
              <a:r>
                <a:rPr lang="zh-CN" altLang="en-US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#</a:t>
              </a:r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4</a:t>
              </a: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2539554" y="5080446"/>
              <a:ext cx="1581150" cy="492125"/>
            </a:xfrm>
            <a:custGeom>
              <a:avLst/>
              <a:gdLst>
                <a:gd name="T0" fmla="*/ 0 w 996"/>
                <a:gd name="T1" fmla="*/ 3 h 310"/>
                <a:gd name="T2" fmla="*/ 0 w 996"/>
                <a:gd name="T3" fmla="*/ 310 h 310"/>
                <a:gd name="T4" fmla="*/ 996 w 996"/>
                <a:gd name="T5" fmla="*/ 306 h 310"/>
                <a:gd name="T6" fmla="*/ 996 w 996"/>
                <a:gd name="T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6" h="310">
                  <a:moveTo>
                    <a:pt x="0" y="3"/>
                  </a:moveTo>
                  <a:lnTo>
                    <a:pt x="0" y="310"/>
                  </a:lnTo>
                  <a:lnTo>
                    <a:pt x="996" y="306"/>
                  </a:lnTo>
                  <a:lnTo>
                    <a:pt x="99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4930329" y="5074096"/>
              <a:ext cx="949325" cy="498475"/>
            </a:xfrm>
            <a:custGeom>
              <a:avLst/>
              <a:gdLst>
                <a:gd name="T0" fmla="*/ 0 w 560"/>
                <a:gd name="T1" fmla="*/ 0 h 344"/>
                <a:gd name="T2" fmla="*/ 0 w 560"/>
                <a:gd name="T3" fmla="*/ 344 h 344"/>
                <a:gd name="T4" fmla="*/ 560 w 560"/>
                <a:gd name="T5" fmla="*/ 344 h 344"/>
                <a:gd name="T6" fmla="*/ 560 w 560"/>
                <a:gd name="T7" fmla="*/ 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0" h="344">
                  <a:moveTo>
                    <a:pt x="0" y="0"/>
                  </a:moveTo>
                  <a:lnTo>
                    <a:pt x="0" y="344"/>
                  </a:lnTo>
                  <a:lnTo>
                    <a:pt x="560" y="344"/>
                  </a:lnTo>
                  <a:lnTo>
                    <a:pt x="560" y="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6722617" y="5085209"/>
              <a:ext cx="719137" cy="498475"/>
            </a:xfrm>
            <a:custGeom>
              <a:avLst/>
              <a:gdLst>
                <a:gd name="T0" fmla="*/ 0 w 424"/>
                <a:gd name="T1" fmla="*/ 0 h 344"/>
                <a:gd name="T2" fmla="*/ 0 w 424"/>
                <a:gd name="T3" fmla="*/ 344 h 344"/>
                <a:gd name="T4" fmla="*/ 424 w 424"/>
                <a:gd name="T5" fmla="*/ 344 h 344"/>
                <a:gd name="T6" fmla="*/ 424 w 424"/>
                <a:gd name="T7" fmla="*/ 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44">
                  <a:moveTo>
                    <a:pt x="0" y="0"/>
                  </a:moveTo>
                  <a:lnTo>
                    <a:pt x="0" y="344"/>
                  </a:lnTo>
                  <a:lnTo>
                    <a:pt x="424" y="344"/>
                  </a:lnTo>
                  <a:lnTo>
                    <a:pt x="424" y="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1642617" y="3835846"/>
              <a:ext cx="2363787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1879972" y="3632646"/>
              <a:ext cx="193194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争用期 512 字节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642617" y="3488184"/>
              <a:ext cx="635635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3107737" y="3284984"/>
              <a:ext cx="344357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将突发计时器设定为 1500 字节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072680" y="4643844"/>
              <a:ext cx="111440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载波延伸</a:t>
              </a: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2860229" y="4926459"/>
              <a:ext cx="411163" cy="274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704404" y="3888234"/>
              <a:ext cx="713657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载波</a:t>
              </a:r>
            </a:p>
            <a:p>
              <a:pPr>
                <a:lnSpc>
                  <a:spcPct val="90000"/>
                </a:lnSpc>
              </a:pPr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监听 </a:t>
              </a:r>
            </a:p>
          </p:txBody>
        </p:sp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501204" y="4042221"/>
              <a:ext cx="8991600" cy="501650"/>
            </a:xfrm>
            <a:custGeom>
              <a:avLst/>
              <a:gdLst>
                <a:gd name="T0" fmla="*/ 0 w 4761"/>
                <a:gd name="T1" fmla="*/ 266 h 267"/>
                <a:gd name="T2" fmla="*/ 601 w 4761"/>
                <a:gd name="T3" fmla="*/ 267 h 267"/>
                <a:gd name="T4" fmla="*/ 601 w 4761"/>
                <a:gd name="T5" fmla="*/ 0 h 267"/>
                <a:gd name="T6" fmla="*/ 4193 w 4761"/>
                <a:gd name="T7" fmla="*/ 0 h 267"/>
                <a:gd name="T8" fmla="*/ 4193 w 4761"/>
                <a:gd name="T9" fmla="*/ 266 h 267"/>
                <a:gd name="T10" fmla="*/ 4761 w 4761"/>
                <a:gd name="T11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1" h="267">
                  <a:moveTo>
                    <a:pt x="0" y="266"/>
                  </a:moveTo>
                  <a:lnTo>
                    <a:pt x="601" y="267"/>
                  </a:lnTo>
                  <a:lnTo>
                    <a:pt x="601" y="0"/>
                  </a:lnTo>
                  <a:lnTo>
                    <a:pt x="4193" y="0"/>
                  </a:lnTo>
                  <a:lnTo>
                    <a:pt x="4193" y="266"/>
                  </a:lnTo>
                  <a:lnTo>
                    <a:pt x="4761" y="266"/>
                  </a:lnTo>
                </a:path>
              </a:pathLst>
            </a:custGeom>
            <a:solidFill>
              <a:srgbClr val="FFFF99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4128642" y="3624709"/>
              <a:ext cx="0" cy="2155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flipH="1">
              <a:off x="1636267" y="3335784"/>
              <a:ext cx="0" cy="2441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7998967" y="3346896"/>
              <a:ext cx="0" cy="2433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584848" y="5805264"/>
            <a:ext cx="2880319" cy="46166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tabLst>
                <a:tab pos="1752600" algn="l"/>
              </a:tabLst>
            </a:pPr>
            <a:r>
              <a:rPr lang="zh-CN" altLang="zh-CN" sz="2400" b="1" dirty="0" smtClean="0">
                <a:latin typeface="+mn-lt"/>
                <a:ea typeface="黑体" pitchFamily="2" charset="-122"/>
                <a:cs typeface="Times New Roman" pitchFamily="18" charset="0"/>
              </a:rPr>
              <a:t>分组</a:t>
            </a:r>
            <a:r>
              <a:rPr lang="zh-CN" altLang="zh-CN" sz="2400" b="1" dirty="0">
                <a:latin typeface="+mn-lt"/>
                <a:ea typeface="黑体" pitchFamily="2" charset="-122"/>
                <a:cs typeface="Times New Roman" pitchFamily="18" charset="0"/>
              </a:rPr>
              <a:t>突发</a:t>
            </a:r>
            <a:endParaRPr lang="zh-CN" altLang="en-US" sz="2400" b="1" dirty="0">
              <a:latin typeface="+mn-lt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全双工</a:t>
            </a:r>
            <a:r>
              <a:rPr lang="zh-CN" altLang="en-US" sz="4000" dirty="0" smtClean="0"/>
              <a:t>方式</a:t>
            </a:r>
            <a:r>
              <a:rPr lang="zh-CN" altLang="en-US" sz="4000" dirty="0"/>
              <a:t>工作的吉比特以太网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当吉比特以太网工作在全双工方式时（即通信双方可同时进行发送和接收数据），</a:t>
            </a:r>
            <a:r>
              <a:rPr lang="zh-CN" altLang="en-US" dirty="0">
                <a:solidFill>
                  <a:srgbClr val="FF0000"/>
                </a:solidFill>
              </a:rPr>
              <a:t>不使用载波延伸和分组突发。</a:t>
            </a:r>
          </a:p>
        </p:txBody>
      </p:sp>
    </p:spTree>
    <p:extLst>
      <p:ext uri="{BB962C8B-B14F-4D97-AF65-F5344CB8AC3E}">
        <p14:creationId xmlns:p14="http://schemas.microsoft.com/office/powerpoint/2010/main" val="27041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吉比特以太网的配置举例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80592" y="1484412"/>
            <a:ext cx="7857729" cy="4032820"/>
            <a:chOff x="1343743" y="1412776"/>
            <a:chExt cx="7857729" cy="4032820"/>
          </a:xfrm>
        </p:grpSpPr>
        <p:sp>
          <p:nvSpPr>
            <p:cNvPr id="489475" name="Line 3"/>
            <p:cNvSpPr>
              <a:spLocks noChangeShapeType="1"/>
            </p:cNvSpPr>
            <p:nvPr/>
          </p:nvSpPr>
          <p:spPr bwMode="auto">
            <a:xfrm flipH="1">
              <a:off x="2029940" y="4239096"/>
              <a:ext cx="859896" cy="6873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76" name="Line 4"/>
            <p:cNvSpPr>
              <a:spLocks noChangeShapeType="1"/>
            </p:cNvSpPr>
            <p:nvPr/>
          </p:nvSpPr>
          <p:spPr bwMode="auto">
            <a:xfrm flipH="1">
              <a:off x="2717858" y="4239096"/>
              <a:ext cx="256248" cy="6873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77" name="Line 5"/>
            <p:cNvSpPr>
              <a:spLocks noChangeShapeType="1"/>
            </p:cNvSpPr>
            <p:nvPr/>
          </p:nvSpPr>
          <p:spPr bwMode="auto">
            <a:xfrm>
              <a:off x="3232074" y="4239096"/>
              <a:ext cx="256250" cy="6873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78" name="Line 6"/>
            <p:cNvSpPr>
              <a:spLocks noChangeShapeType="1"/>
            </p:cNvSpPr>
            <p:nvPr/>
          </p:nvSpPr>
          <p:spPr bwMode="auto">
            <a:xfrm>
              <a:off x="3488324" y="4239096"/>
              <a:ext cx="772186" cy="6873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79" name="Line 7"/>
            <p:cNvSpPr>
              <a:spLocks noChangeShapeType="1"/>
            </p:cNvSpPr>
            <p:nvPr/>
          </p:nvSpPr>
          <p:spPr bwMode="auto">
            <a:xfrm flipH="1">
              <a:off x="6112726" y="4239096"/>
              <a:ext cx="858176" cy="6873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80" name="Line 8"/>
            <p:cNvSpPr>
              <a:spLocks noChangeShapeType="1"/>
            </p:cNvSpPr>
            <p:nvPr/>
          </p:nvSpPr>
          <p:spPr bwMode="auto">
            <a:xfrm flipH="1">
              <a:off x="6884912" y="4239096"/>
              <a:ext cx="256250" cy="6873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81" name="Line 9"/>
            <p:cNvSpPr>
              <a:spLocks noChangeShapeType="1"/>
            </p:cNvSpPr>
            <p:nvPr/>
          </p:nvSpPr>
          <p:spPr bwMode="auto">
            <a:xfrm>
              <a:off x="7399131" y="4239096"/>
              <a:ext cx="256248" cy="7635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82" name="Line 10"/>
            <p:cNvSpPr>
              <a:spLocks noChangeShapeType="1"/>
            </p:cNvSpPr>
            <p:nvPr/>
          </p:nvSpPr>
          <p:spPr bwMode="auto">
            <a:xfrm>
              <a:off x="7569389" y="4158134"/>
              <a:ext cx="963083" cy="90011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83" name="Line 11"/>
            <p:cNvSpPr>
              <a:spLocks noChangeShapeType="1"/>
            </p:cNvSpPr>
            <p:nvPr/>
          </p:nvSpPr>
          <p:spPr bwMode="auto">
            <a:xfrm>
              <a:off x="5634624" y="2630959"/>
              <a:ext cx="1544373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84" name="Line 12"/>
            <p:cNvSpPr>
              <a:spLocks noChangeShapeType="1"/>
            </p:cNvSpPr>
            <p:nvPr/>
          </p:nvSpPr>
          <p:spPr bwMode="auto">
            <a:xfrm>
              <a:off x="5634624" y="2173759"/>
              <a:ext cx="858176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489485" name="Picture 1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982" y="4848696"/>
              <a:ext cx="65868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486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4831" y="1484784"/>
              <a:ext cx="772187" cy="1116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9487" name="Text Box 15"/>
            <p:cNvSpPr txBox="1">
              <a:spLocks noChangeArrowheads="1"/>
            </p:cNvSpPr>
            <p:nvPr/>
          </p:nvSpPr>
          <p:spPr bwMode="auto">
            <a:xfrm>
              <a:off x="2440971" y="2313460"/>
              <a:ext cx="170912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 </a:t>
              </a:r>
              <a:r>
                <a:rPr kumimoji="1" lang="en-US" altLang="zh-CN" sz="2000" b="1" dirty="0" err="1" smtClean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Gbit</a:t>
              </a:r>
              <a:r>
                <a:rPr kumimoji="1" lang="en-US" altLang="zh-CN" sz="2000" b="1" dirty="0" smtClean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/s </a:t>
              </a:r>
              <a:r>
                <a:rPr kumimoji="1" lang="zh-CN" altLang="en-US" sz="20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链路</a:t>
              </a:r>
            </a:p>
          </p:txBody>
        </p:sp>
        <p:sp>
          <p:nvSpPr>
            <p:cNvPr id="489488" name="AutoShape 16"/>
            <p:cNvSpPr>
              <a:spLocks noChangeArrowheads="1"/>
            </p:cNvSpPr>
            <p:nvPr/>
          </p:nvSpPr>
          <p:spPr bwMode="auto">
            <a:xfrm>
              <a:off x="4401533" y="1672110"/>
              <a:ext cx="1319081" cy="1189037"/>
            </a:xfrm>
            <a:prstGeom prst="cube">
              <a:avLst>
                <a:gd name="adj" fmla="val 12981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89" name="Text Box 17"/>
            <p:cNvSpPr txBox="1">
              <a:spLocks noChangeArrowheads="1"/>
            </p:cNvSpPr>
            <p:nvPr/>
          </p:nvSpPr>
          <p:spPr bwMode="auto">
            <a:xfrm>
              <a:off x="4484446" y="1818160"/>
              <a:ext cx="95891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吉比特</a:t>
              </a:r>
            </a:p>
            <a:p>
              <a:pPr algn="ctr"/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交换</a:t>
              </a:r>
            </a:p>
            <a:p>
              <a:pPr algn="ctr"/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集线器</a:t>
              </a:r>
            </a:p>
          </p:txBody>
        </p:sp>
        <p:pic>
          <p:nvPicPr>
            <p:cNvPr id="489490" name="Picture 1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008" y="1865785"/>
              <a:ext cx="773906" cy="1119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9491" name="AutoShape 19"/>
            <p:cNvSpPr>
              <a:spLocks noChangeArrowheads="1"/>
            </p:cNvSpPr>
            <p:nvPr/>
          </p:nvSpPr>
          <p:spPr bwMode="auto">
            <a:xfrm>
              <a:off x="2717858" y="3559647"/>
              <a:ext cx="856456" cy="765175"/>
            </a:xfrm>
            <a:prstGeom prst="cube">
              <a:avLst>
                <a:gd name="adj" fmla="val 12981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92" name="AutoShape 20"/>
            <p:cNvSpPr>
              <a:spLocks noChangeArrowheads="1"/>
            </p:cNvSpPr>
            <p:nvPr/>
          </p:nvSpPr>
          <p:spPr bwMode="auto">
            <a:xfrm>
              <a:off x="6884912" y="3559647"/>
              <a:ext cx="858177" cy="765175"/>
            </a:xfrm>
            <a:prstGeom prst="cube">
              <a:avLst>
                <a:gd name="adj" fmla="val 12981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93" name="Text Box 21"/>
            <p:cNvSpPr txBox="1">
              <a:spLocks noChangeArrowheads="1"/>
            </p:cNvSpPr>
            <p:nvPr/>
          </p:nvSpPr>
          <p:spPr bwMode="auto">
            <a:xfrm>
              <a:off x="3728864" y="3635847"/>
              <a:ext cx="302358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百兆比特或吉比特集线器</a:t>
              </a:r>
            </a:p>
          </p:txBody>
        </p:sp>
        <p:sp>
          <p:nvSpPr>
            <p:cNvPr id="489494" name="Freeform 22"/>
            <p:cNvSpPr>
              <a:spLocks/>
            </p:cNvSpPr>
            <p:nvPr/>
          </p:nvSpPr>
          <p:spPr bwMode="auto">
            <a:xfrm>
              <a:off x="3146085" y="2861147"/>
              <a:ext cx="1544373" cy="765175"/>
            </a:xfrm>
            <a:custGeom>
              <a:avLst/>
              <a:gdLst>
                <a:gd name="T0" fmla="*/ 0 w 768"/>
                <a:gd name="T1" fmla="*/ 480 h 480"/>
                <a:gd name="T2" fmla="*/ 0 w 768"/>
                <a:gd name="T3" fmla="*/ 240 h 480"/>
                <a:gd name="T4" fmla="*/ 768 w 768"/>
                <a:gd name="T5" fmla="*/ 240 h 480"/>
                <a:gd name="T6" fmla="*/ 768 w 768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480">
                  <a:moveTo>
                    <a:pt x="0" y="480"/>
                  </a:moveTo>
                  <a:lnTo>
                    <a:pt x="0" y="240"/>
                  </a:lnTo>
                  <a:lnTo>
                    <a:pt x="768" y="240"/>
                  </a:lnTo>
                  <a:lnTo>
                    <a:pt x="768" y="0"/>
                  </a:lnTo>
                </a:path>
              </a:pathLst>
            </a:custGeom>
            <a:noFill/>
            <a:ln w="57150" cmpd="sng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95" name="Freeform 23"/>
            <p:cNvSpPr>
              <a:spLocks/>
            </p:cNvSpPr>
            <p:nvPr/>
          </p:nvSpPr>
          <p:spPr bwMode="auto">
            <a:xfrm flipH="1">
              <a:off x="5462645" y="2861147"/>
              <a:ext cx="1847056" cy="765175"/>
            </a:xfrm>
            <a:custGeom>
              <a:avLst/>
              <a:gdLst>
                <a:gd name="T0" fmla="*/ 0 w 768"/>
                <a:gd name="T1" fmla="*/ 480 h 480"/>
                <a:gd name="T2" fmla="*/ 0 w 768"/>
                <a:gd name="T3" fmla="*/ 240 h 480"/>
                <a:gd name="T4" fmla="*/ 768 w 768"/>
                <a:gd name="T5" fmla="*/ 240 h 480"/>
                <a:gd name="T6" fmla="*/ 768 w 768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480">
                  <a:moveTo>
                    <a:pt x="0" y="480"/>
                  </a:moveTo>
                  <a:lnTo>
                    <a:pt x="0" y="240"/>
                  </a:lnTo>
                  <a:lnTo>
                    <a:pt x="768" y="240"/>
                  </a:lnTo>
                  <a:lnTo>
                    <a:pt x="768" y="0"/>
                  </a:lnTo>
                </a:path>
              </a:pathLst>
            </a:custGeom>
            <a:noFill/>
            <a:ln w="57150" cmpd="sng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96" name="Line 24"/>
            <p:cNvSpPr>
              <a:spLocks noChangeShapeType="1"/>
            </p:cNvSpPr>
            <p:nvPr/>
          </p:nvSpPr>
          <p:spPr bwMode="auto">
            <a:xfrm>
              <a:off x="7655378" y="3931121"/>
              <a:ext cx="859896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497" name="Line 25"/>
            <p:cNvSpPr>
              <a:spLocks noChangeShapeType="1"/>
            </p:cNvSpPr>
            <p:nvPr/>
          </p:nvSpPr>
          <p:spPr bwMode="auto">
            <a:xfrm>
              <a:off x="1857961" y="3931121"/>
              <a:ext cx="859896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489498" name="Picture 2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285" y="3243734"/>
              <a:ext cx="772187" cy="1116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499" name="Picture 2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743" y="3319934"/>
              <a:ext cx="772187" cy="111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500" name="Picture 2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251" y="4848696"/>
              <a:ext cx="65868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501" name="Picture 2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520" y="4848696"/>
              <a:ext cx="65696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502" name="Picture 3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788" y="4848696"/>
              <a:ext cx="65868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503" name="Picture 3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8004" y="4848696"/>
              <a:ext cx="65696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504" name="Picture 3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0190" y="4848696"/>
              <a:ext cx="65868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505" name="Picture 3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657" y="4848696"/>
              <a:ext cx="6604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506" name="Picture 3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8389" y="4848696"/>
              <a:ext cx="65696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9507" name="Line 35"/>
            <p:cNvSpPr>
              <a:spLocks noChangeShapeType="1"/>
            </p:cNvSpPr>
            <p:nvPr/>
          </p:nvSpPr>
          <p:spPr bwMode="auto">
            <a:xfrm>
              <a:off x="1343743" y="2103909"/>
              <a:ext cx="944166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508" name="Line 36"/>
            <p:cNvSpPr>
              <a:spLocks noChangeShapeType="1"/>
            </p:cNvSpPr>
            <p:nvPr/>
          </p:nvSpPr>
          <p:spPr bwMode="auto">
            <a:xfrm>
              <a:off x="1343743" y="2486496"/>
              <a:ext cx="944166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9509" name="Text Box 37"/>
            <p:cNvSpPr txBox="1">
              <a:spLocks noChangeArrowheads="1"/>
            </p:cNvSpPr>
            <p:nvPr/>
          </p:nvSpPr>
          <p:spPr bwMode="auto">
            <a:xfrm>
              <a:off x="2317145" y="1908647"/>
              <a:ext cx="200888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100 </a:t>
              </a:r>
              <a:r>
                <a:rPr kumimoji="1" lang="en-US" altLang="zh-CN" sz="2000" b="1" dirty="0" err="1" smtClean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Mbit</a:t>
              </a:r>
              <a:r>
                <a:rPr kumimoji="1" lang="en-US" altLang="zh-CN" sz="2000" b="1" dirty="0" smtClean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/s </a:t>
              </a:r>
              <a:r>
                <a:rPr kumimoji="1" lang="zh-CN" altLang="en-US" sz="20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链路</a:t>
              </a:r>
            </a:p>
          </p:txBody>
        </p:sp>
        <p:sp>
          <p:nvSpPr>
            <p:cNvPr id="489510" name="Text Box 38"/>
            <p:cNvSpPr txBox="1">
              <a:spLocks noChangeArrowheads="1"/>
            </p:cNvSpPr>
            <p:nvPr/>
          </p:nvSpPr>
          <p:spPr bwMode="auto">
            <a:xfrm>
              <a:off x="6939945" y="1412776"/>
              <a:ext cx="14750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中央服务器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3.5.3   </a:t>
            </a:r>
            <a:r>
              <a:rPr lang="en-US" altLang="zh-CN" sz="3600" dirty="0"/>
              <a:t>10 </a:t>
            </a:r>
            <a:r>
              <a:rPr lang="zh-CN" altLang="en-US" sz="3600" dirty="0"/>
              <a:t>吉比特以太网</a:t>
            </a:r>
            <a:r>
              <a:rPr lang="zh-CN" altLang="en-US" sz="3600" dirty="0" smtClean="0"/>
              <a:t>和更快的以太网</a:t>
            </a:r>
            <a:endParaRPr lang="zh-CN" altLang="en-US" sz="3600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 </a:t>
            </a:r>
            <a:r>
              <a:rPr lang="zh-CN" altLang="en-US" dirty="0"/>
              <a:t>吉比特</a:t>
            </a:r>
            <a:r>
              <a:rPr lang="zh-CN" altLang="en-US" dirty="0" smtClean="0"/>
              <a:t>以太网（</a:t>
            </a:r>
            <a:r>
              <a:rPr lang="en-US" altLang="zh-CN" dirty="0" smtClean="0"/>
              <a:t>10GE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并非</a:t>
            </a:r>
            <a:r>
              <a:rPr lang="zh-CN" altLang="zh-CN" dirty="0"/>
              <a:t>把吉比特以太网的速率简单地提高</a:t>
            </a:r>
            <a:r>
              <a:rPr lang="zh-CN" altLang="zh-CN" dirty="0" smtClean="0"/>
              <a:t>到</a:t>
            </a:r>
            <a:r>
              <a:rPr lang="en-US" altLang="zh-CN" dirty="0" smtClean="0"/>
              <a:t> 10 </a:t>
            </a:r>
            <a:r>
              <a:rPr lang="zh-CN" altLang="zh-CN" dirty="0" smtClean="0"/>
              <a:t>倍</a:t>
            </a:r>
            <a:r>
              <a:rPr lang="zh-CN" altLang="en-US" dirty="0" smtClean="0"/>
              <a:t>，其主要特点有：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 </a:t>
            </a:r>
            <a:r>
              <a:rPr lang="en-US" altLang="zh-CN" dirty="0"/>
              <a:t>10</a:t>
            </a:r>
            <a:r>
              <a:rPr lang="en-US" altLang="zh-CN" sz="2400" dirty="0"/>
              <a:t> </a:t>
            </a:r>
            <a:r>
              <a:rPr lang="en-US" altLang="zh-CN" dirty="0" err="1" smtClean="0"/>
              <a:t>Mbit</a:t>
            </a:r>
            <a:r>
              <a:rPr lang="en-US" altLang="zh-CN" dirty="0" smtClean="0"/>
              <a:t>/s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</a:t>
            </a:r>
            <a:r>
              <a:rPr lang="en-US" altLang="zh-CN" sz="2400" dirty="0" smtClean="0"/>
              <a:t> </a:t>
            </a:r>
            <a:r>
              <a:rPr lang="en-US" altLang="zh-CN" dirty="0" err="1" smtClean="0"/>
              <a:t>Mbit</a:t>
            </a:r>
            <a:r>
              <a:rPr lang="en-US" altLang="zh-CN" dirty="0" smtClean="0"/>
              <a:t>/s </a:t>
            </a:r>
            <a:r>
              <a:rPr lang="zh-CN" altLang="en-US" dirty="0"/>
              <a:t>和 </a:t>
            </a:r>
            <a:r>
              <a:rPr lang="en-US" altLang="zh-CN" dirty="0"/>
              <a:t>1</a:t>
            </a:r>
            <a:r>
              <a:rPr lang="en-US" altLang="zh-CN" sz="2000" dirty="0"/>
              <a:t> </a:t>
            </a:r>
            <a:r>
              <a:rPr lang="en-US" altLang="zh-CN" dirty="0" err="1" smtClean="0"/>
              <a:t>Gbit</a:t>
            </a:r>
            <a:r>
              <a:rPr lang="en-US" altLang="zh-CN" dirty="0" smtClean="0"/>
              <a:t>/s </a:t>
            </a:r>
            <a:r>
              <a:rPr lang="zh-CN" altLang="en-US" dirty="0"/>
              <a:t>以太网的帧格式完全相同。</a:t>
            </a:r>
          </a:p>
          <a:p>
            <a:pPr lvl="1"/>
            <a:r>
              <a:rPr lang="zh-CN" altLang="en-US" dirty="0" smtClean="0"/>
              <a:t>保留</a:t>
            </a:r>
            <a:r>
              <a:rPr lang="zh-CN" altLang="en-US" dirty="0"/>
              <a:t>了 </a:t>
            </a:r>
            <a:r>
              <a:rPr lang="en-US" altLang="zh-CN" dirty="0"/>
              <a:t>802.3 </a:t>
            </a:r>
            <a:r>
              <a:rPr lang="zh-CN" altLang="en-US" dirty="0"/>
              <a:t>标准规定的以太网最小和最大帧长，便于升级。</a:t>
            </a:r>
          </a:p>
          <a:p>
            <a:pPr lvl="1"/>
            <a:r>
              <a:rPr lang="zh-CN" altLang="en-US" dirty="0" smtClean="0"/>
              <a:t>不再</a:t>
            </a:r>
            <a:r>
              <a:rPr lang="zh-CN" altLang="en-US" dirty="0"/>
              <a:t>使用铜线而只使用光纤作为传输媒体。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只</a:t>
            </a:r>
            <a:r>
              <a:rPr lang="zh-CN" altLang="en-US" dirty="0">
                <a:solidFill>
                  <a:srgbClr val="FF0000"/>
                </a:solidFill>
              </a:rPr>
              <a:t>工作在全双工方式，</a:t>
            </a:r>
            <a:r>
              <a:rPr lang="zh-CN" altLang="en-US" dirty="0"/>
              <a:t>因此没有争用问题，也不使用 </a:t>
            </a:r>
            <a:r>
              <a:rPr lang="en-US" altLang="zh-CN" dirty="0"/>
              <a:t>CSMA/CD </a:t>
            </a:r>
            <a:r>
              <a:rPr lang="zh-CN" altLang="en-US" dirty="0"/>
              <a:t>协议。    </a:t>
            </a:r>
          </a:p>
        </p:txBody>
      </p:sp>
    </p:spTree>
    <p:extLst>
      <p:ext uri="{BB962C8B-B14F-4D97-AF65-F5344CB8AC3E}">
        <p14:creationId xmlns:p14="http://schemas.microsoft.com/office/powerpoint/2010/main" val="106148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10 </a:t>
            </a:r>
            <a:r>
              <a:rPr lang="zh-CN" altLang="en-US" dirty="0"/>
              <a:t>吉比特</a:t>
            </a:r>
            <a:r>
              <a:rPr lang="zh-CN" altLang="en-US" dirty="0" smtClean="0"/>
              <a:t>以太网的物理层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576040"/>
              </p:ext>
            </p:extLst>
          </p:nvPr>
        </p:nvGraphicFramePr>
        <p:xfrm>
          <a:off x="632520" y="2105209"/>
          <a:ext cx="8928992" cy="302701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037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400" b="1" dirty="0">
                          <a:effectLst/>
                          <a:latin typeface="+mn-lt"/>
                          <a:ea typeface="黑体" pitchFamily="2" charset="-122"/>
                        </a:rPr>
                        <a:t>名称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400" b="1">
                          <a:effectLst/>
                          <a:latin typeface="+mn-lt"/>
                          <a:ea typeface="黑体" pitchFamily="2" charset="-122"/>
                        </a:rPr>
                        <a:t>媒体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400" b="1" dirty="0">
                          <a:effectLst/>
                          <a:latin typeface="+mn-lt"/>
                          <a:ea typeface="黑体" pitchFamily="2" charset="-122"/>
                        </a:rPr>
                        <a:t>网段最大长度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400" b="1" dirty="0">
                          <a:effectLst/>
                          <a:latin typeface="+mn-lt"/>
                          <a:ea typeface="黑体" pitchFamily="2" charset="-122"/>
                        </a:rPr>
                        <a:t>特点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10GBASE-SR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光缆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300 m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smtClean="0">
                          <a:effectLst/>
                          <a:latin typeface="+mn-lt"/>
                          <a:ea typeface="黑体" pitchFamily="2" charset="-122"/>
                        </a:rPr>
                        <a:t>多模光纤（</a:t>
                      </a:r>
                      <a:r>
                        <a:rPr lang="en-US" sz="2000" b="1" smtClean="0">
                          <a:effectLst/>
                          <a:latin typeface="+mn-lt"/>
                          <a:ea typeface="黑体" pitchFamily="2" charset="-122"/>
                        </a:rPr>
                        <a:t>0.85 </a:t>
                      </a:r>
                      <a:r>
                        <a:rPr lang="en-US" sz="2000" b="1" smtClean="0">
                          <a:effectLst/>
                          <a:latin typeface="+mn-lt"/>
                          <a:ea typeface="黑体" pitchFamily="2" charset="-122"/>
                          <a:sym typeface="Symbol"/>
                        </a:rPr>
                        <a:t></a:t>
                      </a:r>
                      <a:r>
                        <a:rPr lang="en-US" sz="2000" b="1" smtClean="0">
                          <a:effectLst/>
                          <a:latin typeface="+mn-lt"/>
                          <a:ea typeface="黑体" pitchFamily="2" charset="-122"/>
                        </a:rPr>
                        <a:t>m</a:t>
                      </a:r>
                      <a:r>
                        <a:rPr lang="zh-CN" sz="2000" b="1" smtClean="0">
                          <a:effectLst/>
                          <a:latin typeface="+mn-lt"/>
                          <a:ea typeface="黑体" pitchFamily="2" charset="-122"/>
                        </a:rPr>
                        <a:t>）</a:t>
                      </a:r>
                      <a:endParaRPr lang="zh-CN" sz="2000" b="1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>
                          <a:effectLst/>
                          <a:latin typeface="+mn-lt"/>
                          <a:ea typeface="黑体" pitchFamily="2" charset="-122"/>
                        </a:rPr>
                        <a:t>10GBASE-LR</a:t>
                      </a:r>
                      <a:endParaRPr lang="zh-CN" sz="2000" b="1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>
                          <a:effectLst/>
                          <a:latin typeface="+mn-lt"/>
                          <a:ea typeface="黑体" pitchFamily="2" charset="-122"/>
                        </a:rPr>
                        <a:t>光缆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10 km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>
                          <a:effectLst/>
                          <a:latin typeface="+mn-lt"/>
                          <a:ea typeface="黑体" pitchFamily="2" charset="-122"/>
                        </a:rPr>
                        <a:t>单模光纤（</a:t>
                      </a:r>
                      <a:r>
                        <a:rPr lang="en-US" sz="2000" b="1">
                          <a:effectLst/>
                          <a:latin typeface="+mn-lt"/>
                          <a:ea typeface="黑体" pitchFamily="2" charset="-122"/>
                        </a:rPr>
                        <a:t>1.3 </a:t>
                      </a:r>
                      <a:r>
                        <a:rPr lang="en-US" sz="2000" b="1">
                          <a:effectLst/>
                          <a:latin typeface="+mn-lt"/>
                          <a:ea typeface="黑体" pitchFamily="2" charset="-122"/>
                          <a:sym typeface="Symbol"/>
                        </a:rPr>
                        <a:t></a:t>
                      </a:r>
                      <a:r>
                        <a:rPr lang="en-US" sz="2000" b="1">
                          <a:effectLst/>
                          <a:latin typeface="+mn-lt"/>
                          <a:ea typeface="黑体" pitchFamily="2" charset="-122"/>
                        </a:rPr>
                        <a:t>m</a:t>
                      </a:r>
                      <a:r>
                        <a:rPr lang="zh-CN" sz="2000" b="1">
                          <a:effectLst/>
                          <a:latin typeface="+mn-lt"/>
                          <a:ea typeface="黑体" pitchFamily="2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>
                          <a:effectLst/>
                          <a:latin typeface="+mn-lt"/>
                          <a:ea typeface="黑体" pitchFamily="2" charset="-122"/>
                        </a:rPr>
                        <a:t>10GBASE-ER</a:t>
                      </a:r>
                      <a:endParaRPr lang="zh-CN" sz="2000" b="1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>
                          <a:effectLst/>
                          <a:latin typeface="+mn-lt"/>
                          <a:ea typeface="黑体" pitchFamily="2" charset="-122"/>
                        </a:rPr>
                        <a:t>光缆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40 km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单模光纤（</a:t>
                      </a: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1.5 </a:t>
                      </a: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  <a:sym typeface="Symbol"/>
                        </a:rPr>
                        <a:t></a:t>
                      </a: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m</a:t>
                      </a: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pt-BR" sz="2000" b="1">
                          <a:effectLst/>
                          <a:latin typeface="+mn-lt"/>
                          <a:ea typeface="黑体" pitchFamily="2" charset="-122"/>
                        </a:rPr>
                        <a:t>10GBASE-CX4</a:t>
                      </a:r>
                      <a:endParaRPr lang="zh-CN" sz="2000" b="1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>
                          <a:effectLst/>
                          <a:latin typeface="+mn-lt"/>
                          <a:ea typeface="黑体" pitchFamily="2" charset="-122"/>
                        </a:rPr>
                        <a:t>铜缆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15 m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使用</a:t>
                      </a:r>
                      <a:r>
                        <a:rPr lang="en-US" alt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pt-BR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4 </a:t>
                      </a: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对</a:t>
                      </a: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双芯</a:t>
                      </a: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同轴电缆</a:t>
                      </a:r>
                      <a:r>
                        <a:rPr lang="en-US" alt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pt-BR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(</a:t>
                      </a:r>
                      <a:r>
                        <a:rPr lang="pt-BR" sz="2000" b="1" dirty="0">
                          <a:effectLst/>
                          <a:latin typeface="+mn-lt"/>
                          <a:ea typeface="黑体" pitchFamily="2" charset="-122"/>
                        </a:rPr>
                        <a:t>twinax)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10GBASE-T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effectLst/>
                          <a:latin typeface="+mn-lt"/>
                          <a:ea typeface="黑体" pitchFamily="2" charset="-122"/>
                        </a:rPr>
                        <a:t>铜缆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100 m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使用</a:t>
                      </a:r>
                      <a:r>
                        <a:rPr lang="en-US" alt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pt-BR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4 </a:t>
                      </a: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对</a:t>
                      </a:r>
                      <a:r>
                        <a:rPr lang="en-US" alt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pt-BR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6A </a:t>
                      </a: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r>
                        <a:rPr lang="en-US" alt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pt-BR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UTP </a:t>
                      </a:r>
                      <a:r>
                        <a:rPr 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双绞线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44688" y="1628800"/>
            <a:ext cx="63582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tabLst>
                <a:tab pos="1752600" algn="l"/>
              </a:tabLst>
            </a:pPr>
            <a:r>
              <a:rPr lang="en-US" altLang="zh-CN" sz="2400" b="1" dirty="0" smtClean="0">
                <a:latin typeface="+mn-lt"/>
                <a:ea typeface="黑体" pitchFamily="2" charset="-122"/>
                <a:cs typeface="Times New Roman" pitchFamily="18" charset="0"/>
              </a:rPr>
              <a:t>10GE </a:t>
            </a:r>
            <a:r>
              <a:rPr lang="zh-CN" altLang="en-US" sz="2400" b="1" dirty="0" smtClean="0">
                <a:latin typeface="+mn-lt"/>
                <a:ea typeface="黑体" pitchFamily="2" charset="-122"/>
                <a:cs typeface="Times New Roman" pitchFamily="18" charset="0"/>
              </a:rPr>
              <a:t>的物理层标准</a:t>
            </a:r>
            <a:endParaRPr lang="zh-CN" altLang="en-US" sz="2400" b="1" dirty="0">
              <a:latin typeface="+mn-lt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更快的以太网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/>
              <a:t>以太网的技术发展得很快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r>
              <a:rPr lang="zh-CN" altLang="zh-CN" sz="2600" dirty="0" smtClean="0"/>
              <a:t>在</a:t>
            </a:r>
            <a:r>
              <a:rPr lang="en-US" altLang="zh-CN" sz="2600" dirty="0" smtClean="0"/>
              <a:t> 10GE </a:t>
            </a:r>
            <a:r>
              <a:rPr lang="zh-CN" altLang="zh-CN" sz="2600" dirty="0" smtClean="0"/>
              <a:t>之后</a:t>
            </a:r>
            <a:r>
              <a:rPr lang="zh-CN" altLang="zh-CN" sz="2600" dirty="0"/>
              <a:t>又制订</a:t>
            </a:r>
            <a:r>
              <a:rPr lang="zh-CN" altLang="zh-CN" sz="2600" dirty="0" smtClean="0"/>
              <a:t>了</a:t>
            </a:r>
            <a:r>
              <a:rPr lang="en-US" altLang="zh-CN" sz="2600" dirty="0" smtClean="0"/>
              <a:t> 40GE/100GE</a:t>
            </a:r>
            <a:r>
              <a:rPr lang="zh-CN" altLang="zh-CN" sz="2600" dirty="0"/>
              <a:t>（</a:t>
            </a:r>
            <a:r>
              <a:rPr lang="zh-CN" altLang="zh-CN" sz="2600" dirty="0" smtClean="0"/>
              <a:t>即</a:t>
            </a:r>
            <a:r>
              <a:rPr lang="en-US" altLang="zh-CN" sz="2600" dirty="0" smtClean="0"/>
              <a:t> 40 </a:t>
            </a:r>
            <a:r>
              <a:rPr lang="zh-CN" altLang="zh-CN" sz="2600" dirty="0" smtClean="0"/>
              <a:t>吉</a:t>
            </a:r>
            <a:r>
              <a:rPr lang="zh-CN" altLang="zh-CN" sz="2600" dirty="0"/>
              <a:t>比特以太网</a:t>
            </a:r>
            <a:r>
              <a:rPr lang="zh-CN" altLang="zh-CN" sz="2600" dirty="0" smtClean="0"/>
              <a:t>和</a:t>
            </a:r>
            <a:r>
              <a:rPr lang="en-US" altLang="zh-CN" sz="2600" dirty="0" smtClean="0"/>
              <a:t> 100 </a:t>
            </a:r>
            <a:r>
              <a:rPr lang="zh-CN" altLang="zh-CN" sz="2600" dirty="0" smtClean="0"/>
              <a:t>吉</a:t>
            </a:r>
            <a:r>
              <a:rPr lang="zh-CN" altLang="zh-CN" sz="2600" dirty="0"/>
              <a:t>比特以太网）的</a:t>
            </a:r>
            <a:r>
              <a:rPr lang="zh-CN" altLang="zh-CN" sz="2600" dirty="0" smtClean="0"/>
              <a:t>标准</a:t>
            </a:r>
            <a:r>
              <a:rPr lang="en-US" altLang="zh-CN" sz="2600" dirty="0" smtClean="0"/>
              <a:t> IEEE 802.3ba-2010 </a:t>
            </a:r>
            <a:r>
              <a:rPr lang="zh-CN" altLang="en-US" sz="2600" dirty="0" smtClean="0"/>
              <a:t>和 </a:t>
            </a:r>
            <a:r>
              <a:rPr lang="en-US" altLang="zh-CN" sz="2600" dirty="0" smtClean="0"/>
              <a:t>802.3bm-2015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en-US" altLang="zh-CN" sz="2600" dirty="0" smtClean="0"/>
              <a:t>40GE/100GE </a:t>
            </a:r>
            <a:r>
              <a:rPr lang="zh-CN" altLang="zh-CN" sz="2600" dirty="0" smtClean="0"/>
              <a:t>只</a:t>
            </a:r>
            <a:r>
              <a:rPr lang="zh-CN" altLang="zh-CN" sz="2600" dirty="0"/>
              <a:t>工作在全双工的传输方式（因而不</a:t>
            </a:r>
            <a:r>
              <a:rPr lang="zh-CN" altLang="zh-CN" sz="2600" dirty="0" smtClean="0"/>
              <a:t>使用</a:t>
            </a:r>
            <a:r>
              <a:rPr lang="en-US" altLang="zh-CN" sz="2600" dirty="0" smtClean="0"/>
              <a:t> CSMA/CD </a:t>
            </a:r>
            <a:r>
              <a:rPr lang="zh-CN" altLang="zh-CN" sz="2600" dirty="0" smtClean="0"/>
              <a:t>协议</a:t>
            </a:r>
            <a:r>
              <a:rPr lang="zh-CN" altLang="zh-CN" sz="2600" dirty="0"/>
              <a:t>），</a:t>
            </a:r>
            <a:r>
              <a:rPr lang="zh-CN" altLang="zh-CN" sz="2600" dirty="0" smtClean="0"/>
              <a:t>并仍保持</a:t>
            </a:r>
            <a:r>
              <a:rPr lang="zh-CN" altLang="zh-CN" sz="2600" dirty="0"/>
              <a:t>了以太网的帧格式</a:t>
            </a:r>
            <a:r>
              <a:rPr lang="zh-CN" altLang="zh-CN" sz="2600" dirty="0" smtClean="0"/>
              <a:t>以及</a:t>
            </a:r>
            <a:r>
              <a:rPr lang="en-US" altLang="zh-CN" sz="2600" dirty="0" smtClean="0"/>
              <a:t> 802.3 </a:t>
            </a:r>
            <a:r>
              <a:rPr lang="zh-CN" altLang="zh-CN" sz="2600" dirty="0" smtClean="0"/>
              <a:t>标准</a:t>
            </a:r>
            <a:r>
              <a:rPr lang="zh-CN" altLang="zh-CN" sz="2600" dirty="0"/>
              <a:t>规定的以太网最小和最大帧长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r>
              <a:rPr lang="en-US" altLang="zh-CN" sz="2600" dirty="0" smtClean="0"/>
              <a:t>100GE </a:t>
            </a:r>
            <a:r>
              <a:rPr lang="zh-CN" altLang="zh-CN" sz="2600" dirty="0" smtClean="0"/>
              <a:t>在</a:t>
            </a:r>
            <a:r>
              <a:rPr lang="zh-CN" altLang="zh-CN" sz="2600" dirty="0"/>
              <a:t>使用单模光纤传输时，仍然可以</a:t>
            </a:r>
            <a:r>
              <a:rPr lang="zh-CN" altLang="zh-CN" sz="2600" dirty="0" smtClean="0"/>
              <a:t>达到</a:t>
            </a:r>
            <a:r>
              <a:rPr lang="en-US" altLang="zh-CN" sz="2600" dirty="0" smtClean="0"/>
              <a:t> 40 km </a:t>
            </a:r>
            <a:r>
              <a:rPr lang="zh-CN" altLang="zh-CN" sz="2600" dirty="0" smtClean="0"/>
              <a:t>的</a:t>
            </a:r>
            <a:r>
              <a:rPr lang="zh-CN" altLang="zh-CN" sz="2600" dirty="0"/>
              <a:t>传输距离，但这是需要波分复用（</a:t>
            </a:r>
            <a:r>
              <a:rPr lang="zh-CN" altLang="zh-CN" sz="2600" dirty="0" smtClean="0"/>
              <a:t>使用</a:t>
            </a:r>
            <a:r>
              <a:rPr lang="en-US" altLang="zh-CN" sz="2600" dirty="0" smtClean="0"/>
              <a:t> 4 </a:t>
            </a:r>
            <a:r>
              <a:rPr lang="zh-CN" altLang="zh-CN" sz="2600" dirty="0" smtClean="0"/>
              <a:t>个</a:t>
            </a:r>
            <a:r>
              <a:rPr lang="zh-CN" altLang="zh-CN" sz="2600" dirty="0"/>
              <a:t>波长复用一根光纤，每一个波长的有效传输速率</a:t>
            </a:r>
            <a:r>
              <a:rPr lang="zh-CN" altLang="zh-CN" sz="2600" dirty="0" smtClean="0"/>
              <a:t>是</a:t>
            </a:r>
            <a:r>
              <a:rPr lang="en-US" altLang="zh-CN" sz="2600" dirty="0" smtClean="0"/>
              <a:t> 25 </a:t>
            </a:r>
            <a:r>
              <a:rPr lang="en-US" altLang="zh-CN" sz="2600" dirty="0" err="1" smtClean="0"/>
              <a:t>Gbit</a:t>
            </a:r>
            <a:r>
              <a:rPr lang="en-US" altLang="zh-CN" sz="2600" dirty="0" smtClean="0"/>
              <a:t>/s</a:t>
            </a:r>
            <a:r>
              <a:rPr lang="zh-CN" altLang="zh-CN" sz="2600" dirty="0" smtClean="0"/>
              <a:t>）</a:t>
            </a:r>
            <a:r>
              <a:rPr lang="zh-CN" altLang="en-US" sz="2600" dirty="0"/>
              <a:t>。</a:t>
            </a:r>
            <a:endParaRPr lang="en-US" altLang="zh-CN" sz="2600" dirty="0" smtClean="0"/>
          </a:p>
          <a:p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0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40GE/100GE </a:t>
            </a:r>
            <a:r>
              <a:rPr lang="zh-CN" altLang="en-US" dirty="0" smtClean="0"/>
              <a:t>的物理层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53781"/>
              </p:ext>
            </p:extLst>
          </p:nvPr>
        </p:nvGraphicFramePr>
        <p:xfrm>
          <a:off x="776536" y="1946448"/>
          <a:ext cx="8496944" cy="323613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600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644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400" b="1" kern="1200" dirty="0">
                          <a:effectLst/>
                          <a:latin typeface="+mn-lt"/>
                          <a:ea typeface="黑体" pitchFamily="2" charset="-122"/>
                        </a:rPr>
                        <a:t>物理层</a:t>
                      </a:r>
                      <a:endParaRPr lang="zh-C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400" b="1" dirty="0" smtClean="0">
                          <a:effectLst/>
                          <a:latin typeface="+mn-lt"/>
                          <a:ea typeface="黑体" pitchFamily="2" charset="-122"/>
                        </a:rPr>
                        <a:t>40GE</a:t>
                      </a:r>
                      <a:endParaRPr lang="zh-CN" sz="24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400" b="1" dirty="0" smtClean="0">
                          <a:effectLst/>
                          <a:latin typeface="+mn-lt"/>
                          <a:ea typeface="黑体" pitchFamily="2" charset="-122"/>
                        </a:rPr>
                        <a:t>100GE</a:t>
                      </a:r>
                      <a:endParaRPr lang="zh-CN" sz="24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424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kern="1200" dirty="0">
                          <a:effectLst/>
                          <a:latin typeface="+mn-lt"/>
                          <a:ea typeface="黑体" pitchFamily="2" charset="-122"/>
                        </a:rPr>
                        <a:t>在</a:t>
                      </a:r>
                      <a:r>
                        <a:rPr 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背板上</a:t>
                      </a:r>
                      <a:r>
                        <a:rPr lang="zh-CN" sz="2000" b="1" kern="1200" dirty="0">
                          <a:effectLst/>
                          <a:latin typeface="+mn-lt"/>
                          <a:ea typeface="黑体" pitchFamily="2" charset="-122"/>
                        </a:rPr>
                        <a:t>传输至少</a:t>
                      </a:r>
                      <a:r>
                        <a:rPr lang="zh-CN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超过</a:t>
                      </a:r>
                      <a:r>
                        <a:rPr lang="en-US" altLang="zh-CN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1 </a:t>
                      </a:r>
                      <a:r>
                        <a:rPr lang="en-US" sz="2000" b="1" kern="1200" dirty="0">
                          <a:effectLst/>
                          <a:latin typeface="+mn-lt"/>
                          <a:ea typeface="黑体" pitchFamily="2" charset="-122"/>
                        </a:rPr>
                        <a:t>m </a:t>
                      </a:r>
                      <a:endParaRPr lang="zh-CN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40GBASE-KR4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>
                          <a:effectLst/>
                          <a:latin typeface="+mn-lt"/>
                          <a:ea typeface="黑体" pitchFamily="2" charset="-122"/>
                        </a:rPr>
                        <a:t> </a:t>
                      </a:r>
                      <a:endParaRPr lang="zh-CN" sz="2000" b="1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848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kern="1200" dirty="0">
                          <a:effectLst/>
                          <a:latin typeface="+mn-lt"/>
                          <a:ea typeface="黑体" pitchFamily="2" charset="-122"/>
                        </a:rPr>
                        <a:t>在铜缆上传输至少</a:t>
                      </a:r>
                      <a:r>
                        <a:rPr lang="zh-CN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超过</a:t>
                      </a:r>
                      <a:r>
                        <a:rPr lang="en-US" altLang="zh-CN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7 </a:t>
                      </a:r>
                      <a:r>
                        <a:rPr lang="en-US" sz="2000" b="1" kern="1200" dirty="0">
                          <a:effectLst/>
                          <a:latin typeface="+mn-lt"/>
                          <a:ea typeface="黑体" pitchFamily="2" charset="-122"/>
                        </a:rPr>
                        <a:t>m</a:t>
                      </a:r>
                      <a:endParaRPr lang="zh-CN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40GBASE-CR4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100GBASE-CR10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848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kern="1200" dirty="0">
                          <a:effectLst/>
                          <a:latin typeface="+mn-lt"/>
                          <a:ea typeface="黑体" pitchFamily="2" charset="-122"/>
                        </a:rPr>
                        <a:t>在多模光纤上传输</a:t>
                      </a:r>
                      <a:r>
                        <a:rPr lang="zh-CN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至少</a:t>
                      </a:r>
                      <a:r>
                        <a:rPr lang="en-US" altLang="zh-CN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100 </a:t>
                      </a:r>
                      <a:r>
                        <a:rPr lang="en-US" sz="2000" b="1" kern="1200" dirty="0">
                          <a:effectLst/>
                          <a:latin typeface="+mn-lt"/>
                          <a:ea typeface="黑体" pitchFamily="2" charset="-122"/>
                        </a:rPr>
                        <a:t>m</a:t>
                      </a:r>
                      <a:endParaRPr lang="zh-CN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40GBASE-SR4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100GBASE-SR10</a:t>
                      </a:r>
                      <a:r>
                        <a:rPr lang="zh-CN" altLang="en-US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，</a:t>
                      </a:r>
                      <a:endParaRPr lang="en-US" sz="2000" b="1" dirty="0" smtClean="0"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altLang="en-US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*</a:t>
                      </a:r>
                      <a:r>
                        <a:rPr lang="en-US" altLang="zh-CN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100GBASE-SR4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424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kern="1200" dirty="0">
                          <a:effectLst/>
                          <a:latin typeface="+mn-lt"/>
                          <a:ea typeface="黑体" pitchFamily="2" charset="-122"/>
                        </a:rPr>
                        <a:t>在单模光纤上传输</a:t>
                      </a:r>
                      <a:r>
                        <a:rPr lang="zh-CN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至少</a:t>
                      </a:r>
                      <a:r>
                        <a:rPr lang="en-US" altLang="zh-CN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10 </a:t>
                      </a:r>
                      <a:r>
                        <a:rPr lang="en-US" sz="2000" b="1" kern="1200" dirty="0">
                          <a:effectLst/>
                          <a:latin typeface="+mn-lt"/>
                          <a:ea typeface="黑体" pitchFamily="2" charset="-122"/>
                        </a:rPr>
                        <a:t>km</a:t>
                      </a:r>
                      <a:endParaRPr lang="zh-CN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40GBASE-LR4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100GBASE-LR4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424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kern="1200" dirty="0">
                          <a:effectLst/>
                          <a:latin typeface="+mn-lt"/>
                          <a:ea typeface="黑体" pitchFamily="2" charset="-122"/>
                        </a:rPr>
                        <a:t>在单模光纤上传输</a:t>
                      </a:r>
                      <a:r>
                        <a:rPr lang="zh-CN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至少</a:t>
                      </a:r>
                      <a:r>
                        <a:rPr lang="en-US" altLang="zh-CN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000" b="1" kern="1200" dirty="0" smtClean="0">
                          <a:effectLst/>
                          <a:latin typeface="+mn-lt"/>
                          <a:ea typeface="黑体" pitchFamily="2" charset="-122"/>
                        </a:rPr>
                        <a:t>40 </a:t>
                      </a:r>
                      <a:r>
                        <a:rPr lang="en-US" sz="2000" b="1" kern="1200" dirty="0">
                          <a:effectLst/>
                          <a:latin typeface="+mn-lt"/>
                          <a:ea typeface="黑体" pitchFamily="2" charset="-122"/>
                        </a:rPr>
                        <a:t>km</a:t>
                      </a:r>
                      <a:endParaRPr lang="zh-CN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altLang="en-US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*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黑体" pitchFamily="2" charset="-122"/>
                        </a:rPr>
                        <a:t>40GBASE-ER</a:t>
                      </a: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 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黑体" pitchFamily="2" charset="-122"/>
                        </a:rPr>
                        <a:t>100GBASE-ER4</a:t>
                      </a:r>
                      <a:endParaRPr lang="zh-CN" sz="2000" b="1" dirty="0"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84648" y="1484784"/>
            <a:ext cx="6624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tabLst>
                <a:tab pos="1752600" algn="l"/>
              </a:tabLst>
            </a:pPr>
            <a:r>
              <a:rPr lang="en-US" altLang="zh-CN" sz="2400" b="1" dirty="0" smtClean="0">
                <a:latin typeface="+mn-lt"/>
                <a:ea typeface="黑体" pitchFamily="2" charset="-122"/>
                <a:cs typeface="Times New Roman" pitchFamily="18" charset="0"/>
              </a:rPr>
              <a:t>40GE/10GE </a:t>
            </a:r>
            <a:r>
              <a:rPr lang="zh-CN" altLang="en-US" sz="2400" b="1" dirty="0" smtClean="0">
                <a:latin typeface="+mn-lt"/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sz="2400" b="1" dirty="0">
                <a:latin typeface="+mn-lt"/>
                <a:ea typeface="黑体" pitchFamily="2" charset="-122"/>
                <a:cs typeface="Times New Roman" pitchFamily="18" charset="0"/>
              </a:rPr>
              <a:t>物理层标准</a:t>
            </a:r>
          </a:p>
        </p:txBody>
      </p:sp>
    </p:spTree>
    <p:extLst>
      <p:ext uri="{BB962C8B-B14F-4D97-AF65-F5344CB8AC3E}">
        <p14:creationId xmlns:p14="http://schemas.microsoft.com/office/powerpoint/2010/main" val="19980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端到端的以太网传输 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以太网</a:t>
            </a:r>
            <a:r>
              <a:rPr lang="zh-CN" altLang="en-US" dirty="0"/>
              <a:t>的工作范围已经从局域网（校园网、企业网）扩大到城域网和广域网，从而</a:t>
            </a:r>
            <a:r>
              <a:rPr lang="zh-CN" altLang="en-US" dirty="0">
                <a:solidFill>
                  <a:srgbClr val="FF0000"/>
                </a:solidFill>
              </a:rPr>
              <a:t>实现了端到端的以太网传输。</a:t>
            </a:r>
          </a:p>
          <a:p>
            <a:r>
              <a:rPr lang="zh-CN" altLang="en-US" dirty="0"/>
              <a:t>这种工作方式的</a:t>
            </a:r>
            <a:r>
              <a:rPr lang="zh-CN" altLang="en-US" dirty="0" smtClean="0"/>
              <a:t>好处有： 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  <a:latin typeface="Arial" charset="0"/>
              </a:rPr>
              <a:t>技术成熟；</a:t>
            </a:r>
            <a:endParaRPr lang="zh-CN" altLang="en-US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互操作性很好；</a:t>
            </a:r>
            <a:endParaRPr lang="zh-CN" altLang="en-US" dirty="0">
              <a:solidFill>
                <a:srgbClr val="0000FF"/>
              </a:solidFill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在广域网中使用以太网时价格</a:t>
            </a:r>
            <a:r>
              <a:rPr lang="zh-CN" altLang="en-US" dirty="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便宜；</a:t>
            </a:r>
            <a:endParaRPr lang="zh-CN" altLang="en-US" dirty="0">
              <a:solidFill>
                <a:srgbClr val="0000FF"/>
              </a:solidFill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采用统一的以太网帧格式，简化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了操作和管理。</a:t>
            </a:r>
            <a:r>
              <a:rPr lang="zh-CN" altLang="en-US" sz="3200" dirty="0">
                <a:solidFill>
                  <a:srgbClr val="0000FF"/>
                </a:solidFill>
              </a:rPr>
              <a:t>   </a:t>
            </a:r>
            <a:r>
              <a:rPr lang="zh-CN" altLang="en-US" dirty="0">
                <a:solidFill>
                  <a:srgbClr val="0000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40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 </a:t>
            </a:r>
            <a:r>
              <a:rPr lang="zh-CN" altLang="en-US" dirty="0" smtClean="0"/>
              <a:t>差错控制</a:t>
            </a:r>
            <a:endParaRPr lang="zh-CN" altLang="en-US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在传输过程中可能会产生</a:t>
            </a:r>
            <a:r>
              <a:rPr lang="zh-CN" altLang="en-US" sz="2800" dirty="0">
                <a:solidFill>
                  <a:srgbClr val="FF0000"/>
                </a:solidFill>
              </a:rPr>
              <a:t>比特差错：</a:t>
            </a:r>
            <a:r>
              <a:rPr lang="en-US" altLang="zh-CN" sz="2800" dirty="0"/>
              <a:t>1 </a:t>
            </a:r>
            <a:r>
              <a:rPr lang="zh-CN" altLang="en-US" sz="2800" dirty="0"/>
              <a:t>可能会变成 </a:t>
            </a:r>
            <a:r>
              <a:rPr lang="en-US" altLang="zh-CN" sz="2800" dirty="0"/>
              <a:t>0 </a:t>
            </a:r>
            <a:r>
              <a:rPr lang="zh-CN" altLang="en-US" sz="2800" dirty="0"/>
              <a:t>而 </a:t>
            </a:r>
            <a:r>
              <a:rPr lang="en-US" altLang="zh-CN" sz="2800" dirty="0"/>
              <a:t>0 </a:t>
            </a:r>
            <a:r>
              <a:rPr lang="zh-CN" altLang="en-US" sz="2800" dirty="0"/>
              <a:t>也可能变成 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在一段时间内，传输错误的比特占所传输比特总数的比率称为</a:t>
            </a:r>
            <a:r>
              <a:rPr lang="zh-CN" altLang="en-US" sz="2800" dirty="0">
                <a:solidFill>
                  <a:srgbClr val="FF0000"/>
                </a:solidFill>
              </a:rPr>
              <a:t>误码率</a:t>
            </a:r>
            <a:r>
              <a:rPr lang="zh-CN" altLang="en-US" sz="2800" dirty="0"/>
              <a:t> </a:t>
            </a:r>
            <a:r>
              <a:rPr lang="en-US" altLang="zh-CN" sz="2800" dirty="0"/>
              <a:t>BER (Bit Error Rate)</a:t>
            </a:r>
            <a:r>
              <a:rPr lang="zh-CN" altLang="en-US" sz="2800" dirty="0"/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误码率与信噪比有很大的关系。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为了保证数据传输的可靠性，在计算机网络传输数据时，必须采用各种差错检测措施。 </a:t>
            </a:r>
            <a:endParaRPr lang="en-US" altLang="zh-CN" sz="2800" dirty="0" smtClean="0"/>
          </a:p>
          <a:p>
            <a:pPr>
              <a:lnSpc>
                <a:spcPct val="130000"/>
              </a:lnSpc>
            </a:pPr>
            <a:r>
              <a:rPr lang="zh-CN" altLang="en-US" sz="2800" dirty="0" smtClean="0"/>
              <a:t>广泛使用</a:t>
            </a:r>
            <a:r>
              <a:rPr lang="zh-CN" altLang="en-US" sz="2800" dirty="0" smtClean="0">
                <a:solidFill>
                  <a:srgbClr val="FF0000"/>
                </a:solidFill>
              </a:rPr>
              <a:t>循环冗余检验</a:t>
            </a:r>
            <a:r>
              <a:rPr lang="zh-CN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zh-CN" sz="2800" dirty="0"/>
              <a:t>CRC </a:t>
            </a:r>
            <a:r>
              <a:rPr lang="zh-CN" altLang="en-US" sz="2800" dirty="0"/>
              <a:t>的检错技术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55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8634164" cy="792088"/>
          </a:xfrm>
        </p:spPr>
        <p:txBody>
          <a:bodyPr/>
          <a:lstStyle/>
          <a:p>
            <a:pPr algn="ctr"/>
            <a:r>
              <a:rPr lang="zh-CN" altLang="en-US" sz="3600" dirty="0"/>
              <a:t>以太网从 </a:t>
            </a:r>
            <a:r>
              <a:rPr lang="en-US" altLang="zh-CN" sz="3600" dirty="0"/>
              <a:t>10 </a:t>
            </a:r>
            <a:r>
              <a:rPr lang="en-US" altLang="zh-CN" sz="3600" dirty="0" err="1" smtClean="0"/>
              <a:t>Mbit</a:t>
            </a:r>
            <a:r>
              <a:rPr lang="en-US" altLang="zh-CN" sz="3600" dirty="0" smtClean="0"/>
              <a:t>/s </a:t>
            </a:r>
            <a:r>
              <a:rPr lang="zh-CN" altLang="en-US" sz="3600" dirty="0" smtClean="0"/>
              <a:t>到</a:t>
            </a:r>
            <a:r>
              <a:rPr lang="en-US" altLang="zh-CN" sz="3600" dirty="0" smtClean="0"/>
              <a:t>100 </a:t>
            </a:r>
            <a:r>
              <a:rPr lang="en-US" altLang="zh-CN" sz="3600" dirty="0" err="1" smtClean="0"/>
              <a:t>Gbit</a:t>
            </a:r>
            <a:r>
              <a:rPr lang="en-US" altLang="zh-CN" sz="3600" dirty="0" smtClean="0"/>
              <a:t>/s </a:t>
            </a:r>
            <a:r>
              <a:rPr lang="zh-CN" altLang="en-US" sz="3600" dirty="0"/>
              <a:t>的演进 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以太网</a:t>
            </a:r>
            <a:r>
              <a:rPr lang="zh-CN" altLang="en-US" dirty="0"/>
              <a:t>从 </a:t>
            </a:r>
            <a:r>
              <a:rPr lang="en-US" altLang="zh-CN" dirty="0"/>
              <a:t>10 </a:t>
            </a:r>
            <a:r>
              <a:rPr lang="en-US" altLang="zh-CN" dirty="0" err="1" smtClean="0"/>
              <a:t>Mbit</a:t>
            </a:r>
            <a:r>
              <a:rPr lang="en-US" altLang="zh-CN" dirty="0" smtClean="0"/>
              <a:t>/s </a:t>
            </a:r>
            <a:r>
              <a:rPr lang="zh-CN" altLang="en-US" dirty="0"/>
              <a:t>到 </a:t>
            </a:r>
            <a:r>
              <a:rPr lang="en-US" altLang="zh-CN" dirty="0"/>
              <a:t>100 </a:t>
            </a:r>
            <a:r>
              <a:rPr lang="en-US" altLang="zh-CN" dirty="0" err="1" smtClean="0"/>
              <a:t>Gbit</a:t>
            </a:r>
            <a:r>
              <a:rPr lang="en-US" altLang="zh-CN" dirty="0" smtClean="0"/>
              <a:t>/s </a:t>
            </a:r>
            <a:r>
              <a:rPr lang="zh-CN" altLang="en-US" dirty="0"/>
              <a:t>的演进证明了以太网是：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可扩展的（从 </a:t>
            </a:r>
            <a:r>
              <a:rPr lang="en-US" altLang="zh-CN" dirty="0">
                <a:solidFill>
                  <a:srgbClr val="0000FF"/>
                </a:solidFill>
              </a:rPr>
              <a:t>10 </a:t>
            </a:r>
            <a:r>
              <a:rPr lang="en-US" altLang="zh-CN" dirty="0" err="1" smtClean="0">
                <a:solidFill>
                  <a:srgbClr val="0000FF"/>
                </a:solidFill>
              </a:rPr>
              <a:t>Mbit</a:t>
            </a:r>
            <a:r>
              <a:rPr lang="en-US" altLang="zh-CN" dirty="0" smtClean="0">
                <a:solidFill>
                  <a:srgbClr val="0000FF"/>
                </a:solidFill>
              </a:rPr>
              <a:t>/s </a:t>
            </a:r>
            <a:r>
              <a:rPr lang="zh-CN" altLang="en-US" dirty="0">
                <a:solidFill>
                  <a:srgbClr val="0000FF"/>
                </a:solidFill>
              </a:rPr>
              <a:t>到 </a:t>
            </a:r>
            <a:r>
              <a:rPr lang="en-US" altLang="zh-CN" dirty="0">
                <a:solidFill>
                  <a:srgbClr val="0000FF"/>
                </a:solidFill>
              </a:rPr>
              <a:t>100 </a:t>
            </a:r>
            <a:r>
              <a:rPr lang="en-US" altLang="zh-CN" dirty="0" err="1" smtClean="0">
                <a:solidFill>
                  <a:srgbClr val="0000FF"/>
                </a:solidFill>
              </a:rPr>
              <a:t>Gbit</a:t>
            </a:r>
            <a:r>
              <a:rPr lang="en-US" altLang="zh-CN" dirty="0" smtClean="0">
                <a:solidFill>
                  <a:srgbClr val="0000FF"/>
                </a:solidFill>
              </a:rPr>
              <a:t>/s</a:t>
            </a:r>
            <a:r>
              <a:rPr lang="zh-CN" altLang="en-US" dirty="0" smtClean="0">
                <a:solidFill>
                  <a:srgbClr val="0000FF"/>
                </a:solidFill>
              </a:rPr>
              <a:t>）；</a:t>
            </a:r>
            <a:endParaRPr lang="zh-CN" altLang="en-US" dirty="0">
              <a:solidFill>
                <a:srgbClr val="0000FF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灵活的（多种传输媒体、全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半双工、共享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交换</a:t>
            </a:r>
            <a:r>
              <a:rPr lang="zh-CN" altLang="en-US" dirty="0" smtClean="0">
                <a:solidFill>
                  <a:srgbClr val="0000FF"/>
                </a:solidFill>
              </a:rPr>
              <a:t>）；</a:t>
            </a:r>
            <a:endParaRPr lang="zh-CN" altLang="en-US" dirty="0">
              <a:solidFill>
                <a:srgbClr val="0000FF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易于</a:t>
            </a:r>
            <a:r>
              <a:rPr lang="zh-CN" altLang="en-US" dirty="0" smtClean="0">
                <a:solidFill>
                  <a:srgbClr val="0000FF"/>
                </a:solidFill>
              </a:rPr>
              <a:t>安装；</a:t>
            </a:r>
            <a:endParaRPr lang="zh-CN" altLang="en-US" dirty="0">
              <a:solidFill>
                <a:srgbClr val="0000FF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稳健性好。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31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3.5.4  </a:t>
            </a:r>
            <a:r>
              <a:rPr lang="zh-CN" altLang="zh-CN" dirty="0"/>
              <a:t>使用以太网进行宽带接入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IEEE 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2001 </a:t>
            </a:r>
            <a:r>
              <a:rPr lang="zh-CN" altLang="zh-CN" dirty="0" smtClean="0"/>
              <a:t>年初</a:t>
            </a:r>
            <a:r>
              <a:rPr lang="zh-CN" altLang="zh-CN" dirty="0"/>
              <a:t>成立</a:t>
            </a:r>
            <a:r>
              <a:rPr lang="zh-CN" altLang="zh-CN" dirty="0" smtClean="0"/>
              <a:t>了</a:t>
            </a:r>
            <a:r>
              <a:rPr lang="en-US" altLang="zh-CN" dirty="0" smtClean="0"/>
              <a:t> 802.3 EFM </a:t>
            </a:r>
            <a:r>
              <a:rPr lang="zh-CN" altLang="zh-CN" dirty="0" smtClean="0"/>
              <a:t>工作组，</a:t>
            </a:r>
            <a:r>
              <a:rPr lang="zh-CN" altLang="zh-CN" dirty="0"/>
              <a:t>专门研究高速以太网的宽带接入技术问题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以太网</a:t>
            </a:r>
            <a:r>
              <a:rPr lang="zh-CN" altLang="zh-CN" dirty="0"/>
              <a:t>宽带</a:t>
            </a:r>
            <a:r>
              <a:rPr lang="zh-CN" altLang="zh-CN" dirty="0" smtClean="0"/>
              <a:t>接入</a:t>
            </a:r>
            <a:r>
              <a:rPr lang="zh-CN" altLang="en-US" dirty="0" smtClean="0"/>
              <a:t>具有以下</a:t>
            </a:r>
            <a:r>
              <a:rPr lang="zh-CN" altLang="en-US" dirty="0" smtClean="0">
                <a:solidFill>
                  <a:srgbClr val="0000FF"/>
                </a:solidFill>
              </a:rPr>
              <a:t>特点：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提供</a:t>
            </a:r>
            <a:r>
              <a:rPr lang="zh-CN" altLang="zh-CN" dirty="0">
                <a:solidFill>
                  <a:srgbClr val="FF0000"/>
                </a:solidFill>
              </a:rPr>
              <a:t>双向</a:t>
            </a:r>
            <a:r>
              <a:rPr lang="zh-CN" altLang="zh-CN" dirty="0"/>
              <a:t>的宽带</a:t>
            </a:r>
            <a:r>
              <a:rPr lang="zh-CN" altLang="zh-CN" dirty="0" smtClean="0"/>
              <a:t>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可以根据用户对带宽的需求灵活地进行带宽</a:t>
            </a:r>
            <a:r>
              <a:rPr lang="zh-CN" altLang="zh-CN" dirty="0" smtClean="0">
                <a:solidFill>
                  <a:srgbClr val="FF0000"/>
                </a:solidFill>
              </a:rPr>
              <a:t>升级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可以实现端到端的以太网传输，中间不</a:t>
            </a:r>
            <a:r>
              <a:rPr lang="zh-CN" altLang="zh-CN" dirty="0">
                <a:solidFill>
                  <a:srgbClr val="FF0000"/>
                </a:solidFill>
              </a:rPr>
              <a:t>需要再进行帧格式的转换。</a:t>
            </a:r>
            <a:r>
              <a:rPr lang="zh-CN" altLang="zh-CN" dirty="0"/>
              <a:t>这就提高了数据的传输效率且降低了传输的成本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但是不支持</a:t>
            </a:r>
            <a:r>
              <a:rPr lang="zh-CN" altLang="zh-CN" dirty="0" smtClean="0">
                <a:solidFill>
                  <a:srgbClr val="FF0000"/>
                </a:solidFill>
              </a:rPr>
              <a:t>用户身份鉴别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352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PPPoE</a:t>
            </a:r>
            <a:endParaRPr lang="zh-CN" altLang="zh-CN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PPPoE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(PPP over </a:t>
            </a:r>
            <a:r>
              <a:rPr lang="en-US" altLang="zh-CN" sz="2800" dirty="0" smtClean="0"/>
              <a:t>Ethernet) </a:t>
            </a:r>
            <a:r>
              <a:rPr lang="zh-CN" altLang="en-US" sz="2800" dirty="0" smtClean="0"/>
              <a:t>的</a:t>
            </a:r>
            <a:r>
              <a:rPr lang="zh-CN" altLang="zh-CN" sz="2800" dirty="0" smtClean="0"/>
              <a:t>意思</a:t>
            </a:r>
            <a:r>
              <a:rPr lang="zh-CN" altLang="zh-CN" sz="2800" dirty="0"/>
              <a:t>是“在以太网上</a:t>
            </a:r>
            <a:r>
              <a:rPr lang="zh-CN" altLang="zh-CN" sz="2800" dirty="0" smtClean="0"/>
              <a:t>运行</a:t>
            </a:r>
            <a:r>
              <a:rPr lang="en-US" altLang="zh-CN" sz="2800" dirty="0" smtClean="0"/>
              <a:t> PPP</a:t>
            </a:r>
            <a:r>
              <a:rPr lang="zh-CN" altLang="zh-CN" sz="2800" dirty="0" smtClean="0"/>
              <a:t>”</a:t>
            </a:r>
            <a:r>
              <a:rPr lang="zh-CN" altLang="en-US" sz="2800" dirty="0" smtClean="0"/>
              <a:t>，它</a:t>
            </a:r>
            <a:r>
              <a:rPr lang="zh-CN" altLang="zh-CN" sz="2800" dirty="0" smtClean="0"/>
              <a:t>把</a:t>
            </a:r>
            <a:r>
              <a:rPr lang="en-US" altLang="zh-CN" sz="2800" dirty="0" smtClean="0"/>
              <a:t> PPP </a:t>
            </a:r>
            <a:r>
              <a:rPr lang="zh-CN" altLang="zh-CN" sz="2800" dirty="0" smtClean="0"/>
              <a:t>协议</a:t>
            </a:r>
            <a:r>
              <a:rPr lang="zh-CN" altLang="en-US" sz="2800" dirty="0" smtClean="0"/>
              <a:t>与以太网协议结合起来 </a:t>
            </a:r>
            <a:r>
              <a:rPr lang="en-US" altLang="zh-CN" sz="2800" dirty="0" smtClean="0"/>
              <a:t>—— </a:t>
            </a:r>
            <a:r>
              <a:rPr lang="zh-CN" altLang="en-US" sz="2800" dirty="0" smtClean="0"/>
              <a:t>将 </a:t>
            </a:r>
            <a:r>
              <a:rPr lang="en-US" altLang="zh-CN" sz="2800" dirty="0" smtClean="0"/>
              <a:t>PPP </a:t>
            </a:r>
            <a:r>
              <a:rPr lang="zh-CN" altLang="zh-CN" sz="2800" dirty="0" smtClean="0"/>
              <a:t>帧</a:t>
            </a:r>
            <a:r>
              <a:rPr lang="zh-CN" altLang="zh-CN" sz="2800" dirty="0"/>
              <a:t>再封装到以太网中来</a:t>
            </a:r>
            <a:r>
              <a:rPr lang="zh-CN" altLang="zh-CN" sz="2800" dirty="0" smtClean="0"/>
              <a:t>传输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现在的光纤宽带</a:t>
            </a:r>
            <a:r>
              <a:rPr lang="zh-CN" altLang="zh-CN" sz="2800" dirty="0" smtClean="0"/>
              <a:t>接入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FTTx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都</a:t>
            </a:r>
            <a:r>
              <a:rPr lang="zh-CN" altLang="zh-CN" sz="2800" dirty="0"/>
              <a:t>要</a:t>
            </a:r>
            <a:r>
              <a:rPr lang="zh-CN" altLang="zh-CN" sz="2800" dirty="0" smtClean="0"/>
              <a:t>使用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PPPoE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方式进行接入</a:t>
            </a:r>
            <a:r>
              <a:rPr lang="zh-CN" altLang="zh-CN" sz="2800" dirty="0" smtClean="0"/>
              <a:t>。在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PPPoE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弹</a:t>
            </a:r>
            <a:r>
              <a:rPr lang="zh-CN" altLang="zh-CN" sz="2800" dirty="0"/>
              <a:t>出的窗口中键入在网络运营商购买的</a:t>
            </a:r>
            <a:r>
              <a:rPr lang="zh-CN" altLang="zh-CN" sz="2800" dirty="0" smtClean="0"/>
              <a:t>用户名和</a:t>
            </a:r>
            <a:r>
              <a:rPr lang="zh-CN" altLang="zh-CN" sz="2800" dirty="0"/>
              <a:t>密码，就可以进行宽带上网</a:t>
            </a:r>
            <a:r>
              <a:rPr lang="zh-CN" altLang="zh-CN" sz="2800" dirty="0" smtClean="0"/>
              <a:t>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利用</a:t>
            </a:r>
            <a:r>
              <a:rPr lang="en-US" altLang="zh-CN" sz="2800" dirty="0" smtClean="0"/>
              <a:t> ADSL 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宽带上网时，从用户个人电脑到家中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ADSL </a:t>
            </a:r>
            <a:r>
              <a:rPr lang="zh-CN" altLang="zh-CN" sz="2800" dirty="0" smtClean="0"/>
              <a:t>调制解调器</a:t>
            </a:r>
            <a:r>
              <a:rPr lang="zh-CN" altLang="zh-CN" sz="2800" dirty="0"/>
              <a:t>之间，也是</a:t>
            </a:r>
            <a:r>
              <a:rPr lang="zh-CN" altLang="zh-CN" sz="2800" dirty="0" smtClean="0"/>
              <a:t>使用</a:t>
            </a:r>
            <a:r>
              <a:rPr lang="en-US" altLang="zh-CN" sz="2800" dirty="0" smtClean="0"/>
              <a:t> RJ-45 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 5 </a:t>
            </a:r>
            <a:r>
              <a:rPr lang="zh-CN" altLang="zh-CN" sz="2800" dirty="0" smtClean="0"/>
              <a:t>类线</a:t>
            </a:r>
            <a:r>
              <a:rPr lang="zh-CN" altLang="zh-CN" sz="2800" dirty="0"/>
              <a:t>（即以太网使用的网线）进行连接的，并且也是</a:t>
            </a:r>
            <a:r>
              <a:rPr lang="zh-CN" altLang="zh-CN" sz="2800" dirty="0" smtClean="0"/>
              <a:t>使用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PPPoE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弹</a:t>
            </a:r>
            <a:r>
              <a:rPr lang="zh-CN" altLang="zh-CN" sz="2800" dirty="0"/>
              <a:t>出的窗口进行拨号连接的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4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循环冗余检验</a:t>
            </a:r>
            <a:r>
              <a:rPr lang="en-US" altLang="zh-CN" dirty="0" smtClean="0">
                <a:solidFill>
                  <a:srgbClr val="FF0000"/>
                </a:solidFill>
              </a:rPr>
              <a:t>CRC</a:t>
            </a:r>
            <a:r>
              <a:rPr lang="zh-CN" altLang="en-US" dirty="0" smtClean="0"/>
              <a:t>的</a:t>
            </a:r>
            <a:r>
              <a:rPr lang="zh-CN" altLang="en-US" dirty="0"/>
              <a:t>原理 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发送端，先把数据划分为组。假定每组 </a:t>
            </a:r>
            <a:r>
              <a:rPr lang="en-US" altLang="zh-CN" i="1" dirty="0"/>
              <a:t>k </a:t>
            </a:r>
            <a:r>
              <a:rPr lang="zh-CN" altLang="en-US" dirty="0"/>
              <a:t>个比特。 </a:t>
            </a:r>
          </a:p>
          <a:p>
            <a:r>
              <a:rPr lang="zh-CN" altLang="en-US" dirty="0"/>
              <a:t>假设待传送的一组数据 </a:t>
            </a:r>
            <a:r>
              <a:rPr lang="en-US" altLang="zh-CN" i="1" dirty="0"/>
              <a:t>M</a:t>
            </a:r>
            <a:r>
              <a:rPr lang="en-US" altLang="zh-CN" dirty="0"/>
              <a:t> = 101001</a:t>
            </a:r>
            <a:r>
              <a:rPr lang="zh-CN" altLang="en-US" dirty="0"/>
              <a:t>（现在 </a:t>
            </a:r>
            <a:r>
              <a:rPr lang="en-US" altLang="zh-CN" i="1" dirty="0"/>
              <a:t>k</a:t>
            </a:r>
            <a:r>
              <a:rPr lang="en-US" altLang="zh-CN" dirty="0"/>
              <a:t> = 6</a:t>
            </a:r>
            <a:r>
              <a:rPr lang="zh-CN" altLang="en-US" dirty="0"/>
              <a:t>）。我们在 </a:t>
            </a:r>
            <a:r>
              <a:rPr lang="en-US" altLang="zh-CN" i="1" dirty="0"/>
              <a:t>M </a:t>
            </a:r>
            <a:r>
              <a:rPr lang="zh-CN" altLang="en-US" dirty="0"/>
              <a:t>的后面再添加供差错检测用的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位</a:t>
            </a:r>
            <a:r>
              <a:rPr lang="zh-CN" altLang="en-US" dirty="0">
                <a:solidFill>
                  <a:srgbClr val="FF0000"/>
                </a:solidFill>
              </a:rPr>
              <a:t>冗余码</a:t>
            </a:r>
            <a:r>
              <a:rPr lang="zh-CN" altLang="en-US" dirty="0"/>
              <a:t>一起发送。  </a:t>
            </a:r>
          </a:p>
        </p:txBody>
      </p:sp>
    </p:spTree>
    <p:extLst>
      <p:ext uri="{BB962C8B-B14F-4D97-AF65-F5344CB8AC3E}">
        <p14:creationId xmlns:p14="http://schemas.microsoft.com/office/powerpoint/2010/main" val="274998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冗余码的计算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2"/>
            <a:ext cx="9066212" cy="493417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要发送的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i="1" dirty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位）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事先选定好的长度</a:t>
            </a:r>
            <a:r>
              <a:rPr lang="zh-CN" altLang="en-US" sz="2800" dirty="0" smtClean="0"/>
              <a:t>为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+ </a:t>
            </a:r>
            <a:r>
              <a:rPr lang="en-US" altLang="zh-CN" sz="2800" dirty="0" smtClean="0"/>
              <a:t>1 </a:t>
            </a:r>
            <a:r>
              <a:rPr lang="zh-CN" altLang="en-US" sz="2800" dirty="0"/>
              <a:t>位的</a:t>
            </a:r>
            <a:r>
              <a:rPr lang="zh-CN" altLang="en-US" sz="2800" dirty="0" smtClean="0">
                <a:solidFill>
                  <a:srgbClr val="FF0000"/>
                </a:solidFill>
              </a:rPr>
              <a:t>除数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校验位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位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在 </a:t>
            </a:r>
            <a:r>
              <a:rPr lang="en-US" altLang="zh-CN" sz="2800" i="1" dirty="0"/>
              <a:t>M </a:t>
            </a:r>
            <a:r>
              <a:rPr lang="zh-CN" altLang="en-US" sz="2800" dirty="0"/>
              <a:t>后面添加 </a:t>
            </a:r>
            <a:r>
              <a:rPr lang="en-US" altLang="zh-CN" sz="2800" i="1" dirty="0"/>
              <a:t>n </a:t>
            </a:r>
            <a:r>
              <a:rPr lang="zh-CN" altLang="en-US" sz="2800" dirty="0"/>
              <a:t>个 </a:t>
            </a:r>
            <a:r>
              <a:rPr lang="en-US" altLang="zh-CN" sz="2800" dirty="0" smtClean="0"/>
              <a:t>0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得到的 </a:t>
            </a:r>
            <a:r>
              <a:rPr lang="en-US" altLang="zh-CN" sz="2800" dirty="0"/>
              <a:t>(</a:t>
            </a:r>
            <a:r>
              <a:rPr lang="en-US" altLang="zh-CN" sz="2800" i="1" dirty="0"/>
              <a:t>k</a:t>
            </a:r>
            <a:r>
              <a:rPr lang="en-US" altLang="zh-CN" sz="2800" dirty="0"/>
              <a:t> + </a:t>
            </a:r>
            <a:r>
              <a:rPr lang="en-US" altLang="zh-CN" sz="2800" i="1" dirty="0"/>
              <a:t>n</a:t>
            </a:r>
            <a:r>
              <a:rPr lang="en-US" altLang="zh-CN" sz="2800" dirty="0"/>
              <a:t>) </a:t>
            </a:r>
            <a:r>
              <a:rPr lang="zh-CN" altLang="en-US" sz="2800" dirty="0"/>
              <a:t>位的数除</a:t>
            </a:r>
            <a:r>
              <a:rPr lang="zh-CN" altLang="en-US" sz="2800" dirty="0" smtClean="0"/>
              <a:t>以 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zh-CN" altLang="en-US" sz="2800" dirty="0"/>
              <a:t>，得出</a:t>
            </a:r>
            <a:r>
              <a:rPr lang="zh-CN" altLang="en-US" sz="2800" dirty="0">
                <a:solidFill>
                  <a:srgbClr val="FF0000"/>
                </a:solidFill>
              </a:rPr>
              <a:t>商</a:t>
            </a:r>
            <a:r>
              <a:rPr lang="zh-CN" altLang="en-US" sz="2800" dirty="0"/>
              <a:t>是 </a:t>
            </a:r>
            <a:r>
              <a:rPr lang="en-US" altLang="zh-CN" sz="2800" i="1" dirty="0"/>
              <a:t>Q 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solidFill>
                  <a:srgbClr val="FF0000"/>
                </a:solidFill>
              </a:rPr>
              <a:t>余数</a:t>
            </a:r>
            <a:r>
              <a:rPr lang="zh-CN" altLang="en-US" sz="2800" dirty="0"/>
              <a:t>是 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，余数 </a:t>
            </a:r>
            <a:r>
              <a:rPr lang="en-US" altLang="zh-CN" sz="2800" i="1" dirty="0"/>
              <a:t>R </a:t>
            </a:r>
            <a:r>
              <a:rPr lang="zh-CN" altLang="en-US" sz="2800" dirty="0"/>
              <a:t>比除数 </a:t>
            </a:r>
            <a:r>
              <a:rPr lang="en-US" altLang="zh-CN" sz="2800" i="1" dirty="0"/>
              <a:t>P </a:t>
            </a:r>
            <a:r>
              <a:rPr lang="zh-CN" altLang="en-US" sz="2800" dirty="0" smtClean="0"/>
              <a:t>少 </a:t>
            </a:r>
            <a:r>
              <a:rPr lang="en-US" altLang="zh-CN" sz="2800" dirty="0" smtClean="0"/>
              <a:t>1 </a:t>
            </a:r>
            <a:r>
              <a:rPr lang="zh-CN" altLang="en-US" sz="2800" dirty="0"/>
              <a:t>位，即 </a:t>
            </a:r>
            <a:r>
              <a:rPr lang="en-US" altLang="zh-CN" sz="2800" i="1" dirty="0"/>
              <a:t>R </a:t>
            </a:r>
            <a:r>
              <a:rPr lang="zh-CN" altLang="en-US" sz="2800" dirty="0"/>
              <a:t>是 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zh-CN" altLang="en-US" sz="2800" dirty="0"/>
              <a:t>位。 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将</a:t>
            </a:r>
            <a:r>
              <a:rPr lang="zh-CN" altLang="zh-CN" sz="2800" dirty="0" smtClean="0"/>
              <a:t>余数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 </a:t>
            </a:r>
            <a:r>
              <a:rPr lang="zh-CN" altLang="zh-CN" sz="2800" dirty="0" smtClean="0"/>
              <a:t>作为</a:t>
            </a:r>
            <a:r>
              <a:rPr lang="zh-CN" altLang="zh-CN" sz="2800" dirty="0"/>
              <a:t>冗余码拼接在</a:t>
            </a:r>
            <a:r>
              <a:rPr lang="zh-CN" altLang="zh-CN" sz="2800" dirty="0" smtClean="0"/>
              <a:t>数据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M </a:t>
            </a:r>
            <a:r>
              <a:rPr lang="zh-CN" altLang="zh-CN" sz="2800" dirty="0" smtClean="0"/>
              <a:t>后面</a:t>
            </a:r>
            <a:r>
              <a:rPr lang="zh-CN" altLang="zh-CN" sz="2800" dirty="0"/>
              <a:t>发送</a:t>
            </a:r>
            <a:r>
              <a:rPr lang="zh-CN" altLang="zh-CN" sz="2800" dirty="0" smtClean="0"/>
              <a:t>出去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75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冗余码的计算举例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2"/>
            <a:ext cx="9066212" cy="5328592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/>
              <a:t>现在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k</a:t>
            </a:r>
            <a:r>
              <a:rPr lang="en-US" altLang="zh-CN" sz="2800" dirty="0"/>
              <a:t> = 6, </a:t>
            </a:r>
            <a:r>
              <a:rPr lang="en-US" altLang="zh-CN" sz="2800" i="1" dirty="0"/>
              <a:t>M</a:t>
            </a:r>
            <a:r>
              <a:rPr lang="en-US" altLang="zh-CN" sz="2800" dirty="0"/>
              <a:t> = 101001</a:t>
            </a:r>
            <a:r>
              <a:rPr lang="zh-CN" altLang="en-US" sz="2800" dirty="0"/>
              <a:t>。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/>
              <a:t>设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n</a:t>
            </a:r>
            <a:r>
              <a:rPr lang="en-US" altLang="zh-CN" sz="2800" dirty="0"/>
              <a:t> = 3, </a:t>
            </a:r>
            <a:r>
              <a:rPr lang="zh-CN" altLang="en-US" sz="2800" dirty="0">
                <a:solidFill>
                  <a:srgbClr val="FF0000"/>
                </a:solidFill>
              </a:rPr>
              <a:t>除数</a:t>
            </a:r>
            <a:r>
              <a:rPr lang="zh-CN" altLang="en-US" sz="2800" dirty="0"/>
              <a:t> </a:t>
            </a:r>
            <a:r>
              <a:rPr lang="en-US" altLang="zh-CN" sz="2800" i="1" dirty="0"/>
              <a:t>P</a:t>
            </a:r>
            <a:r>
              <a:rPr lang="en-US" altLang="zh-CN" sz="2800" dirty="0"/>
              <a:t> = 1101</a:t>
            </a:r>
            <a:r>
              <a:rPr lang="zh-CN" altLang="en-US" sz="2800" dirty="0"/>
              <a:t>，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/>
              <a:t>被除数是 </a:t>
            </a:r>
            <a:r>
              <a:rPr lang="en-US" altLang="zh-CN" sz="2800" dirty="0"/>
              <a:t>2</a:t>
            </a:r>
            <a:r>
              <a:rPr lang="en-US" altLang="zh-CN" sz="2800" i="1" baseline="30000" dirty="0"/>
              <a:t>n</a:t>
            </a:r>
            <a:r>
              <a:rPr lang="en-US" altLang="zh-CN" sz="2800" i="1" dirty="0"/>
              <a:t>M</a:t>
            </a:r>
            <a:r>
              <a:rPr lang="en-US" altLang="zh-CN" sz="2800" dirty="0"/>
              <a:t> = 101001000</a:t>
            </a:r>
            <a:r>
              <a:rPr lang="zh-CN" altLang="en-US" sz="2800" dirty="0"/>
              <a:t>。 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/>
              <a:t>模 </a:t>
            </a:r>
            <a:r>
              <a:rPr lang="en-US" altLang="zh-CN" sz="2800" dirty="0"/>
              <a:t>2 </a:t>
            </a:r>
            <a:r>
              <a:rPr lang="zh-CN" altLang="en-US" sz="2800" dirty="0"/>
              <a:t>运算的结果是：</a:t>
            </a:r>
            <a:r>
              <a:rPr lang="zh-CN" altLang="en-US" sz="2800" dirty="0">
                <a:solidFill>
                  <a:srgbClr val="FF0000"/>
                </a:solidFill>
              </a:rPr>
              <a:t>商</a:t>
            </a:r>
            <a:r>
              <a:rPr lang="zh-CN" altLang="en-US" sz="2800" dirty="0"/>
              <a:t> </a:t>
            </a:r>
            <a:r>
              <a:rPr lang="en-US" altLang="zh-CN" sz="2800" i="1" dirty="0"/>
              <a:t>Q</a:t>
            </a:r>
            <a:r>
              <a:rPr lang="en-US" altLang="zh-CN" sz="2800" dirty="0"/>
              <a:t> = 110101</a:t>
            </a:r>
            <a:r>
              <a:rPr lang="zh-CN" altLang="en-US" sz="2800" dirty="0"/>
              <a:t>，</a:t>
            </a:r>
          </a:p>
          <a:p>
            <a:pPr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dirty="0"/>
              <a:t>           </a:t>
            </a:r>
            <a:r>
              <a:rPr lang="zh-CN" altLang="en-US" sz="2800" dirty="0">
                <a:solidFill>
                  <a:srgbClr val="FF0000"/>
                </a:solidFill>
              </a:rPr>
              <a:t>余数</a:t>
            </a:r>
            <a:r>
              <a:rPr lang="zh-CN" altLang="en-US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dirty="0"/>
              <a:t> = 001</a:t>
            </a:r>
            <a:r>
              <a:rPr lang="zh-CN" altLang="en-US" sz="2800" dirty="0"/>
              <a:t>。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/>
              <a:t>把余数 </a:t>
            </a:r>
            <a:r>
              <a:rPr lang="en-US" altLang="zh-CN" sz="2800" i="1" dirty="0"/>
              <a:t>R </a:t>
            </a:r>
            <a:r>
              <a:rPr lang="zh-CN" altLang="en-US" sz="2800" dirty="0"/>
              <a:t>作为</a:t>
            </a:r>
            <a:r>
              <a:rPr lang="zh-CN" altLang="en-US" sz="2800" dirty="0">
                <a:solidFill>
                  <a:srgbClr val="FF0000"/>
                </a:solidFill>
              </a:rPr>
              <a:t>冗余码</a:t>
            </a:r>
            <a:r>
              <a:rPr lang="zh-CN" altLang="en-US" sz="2800" dirty="0"/>
              <a:t>添加在数据 </a:t>
            </a:r>
            <a:r>
              <a:rPr lang="en-US" altLang="zh-CN" sz="2800" i="1" dirty="0"/>
              <a:t>M </a:t>
            </a:r>
            <a:r>
              <a:rPr lang="zh-CN" altLang="en-US" sz="2800" dirty="0"/>
              <a:t>的后面发送出去。发送的数据是：</a:t>
            </a:r>
            <a:r>
              <a:rPr lang="en-US" altLang="zh-CN" sz="2800" dirty="0"/>
              <a:t>2</a:t>
            </a:r>
            <a:r>
              <a:rPr lang="en-US" altLang="zh-CN" sz="2800" i="1" baseline="30000" dirty="0"/>
              <a:t>n</a:t>
            </a:r>
            <a:r>
              <a:rPr lang="en-US" altLang="zh-CN" sz="2800" i="1" dirty="0"/>
              <a:t>M</a:t>
            </a:r>
            <a:r>
              <a:rPr lang="en-US" altLang="zh-CN" sz="2800" dirty="0"/>
              <a:t> + </a:t>
            </a:r>
            <a:r>
              <a:rPr lang="en-US" altLang="zh-CN" sz="2800" i="1" dirty="0"/>
              <a:t>R</a:t>
            </a:r>
            <a:r>
              <a:rPr lang="en-US" altLang="zh-CN" sz="2800" dirty="0"/>
              <a:t> </a:t>
            </a:r>
          </a:p>
          <a:p>
            <a:pPr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即：</a:t>
            </a:r>
            <a:r>
              <a:rPr lang="en-US" altLang="zh-CN" sz="2800" dirty="0"/>
              <a:t>101001001</a:t>
            </a:r>
            <a:r>
              <a:rPr lang="zh-CN" altLang="en-US" sz="2800" dirty="0"/>
              <a:t>，共 </a:t>
            </a:r>
            <a:r>
              <a:rPr lang="en-US" altLang="zh-CN" sz="2800" dirty="0"/>
              <a:t>(</a:t>
            </a:r>
            <a:r>
              <a:rPr lang="en-US" altLang="zh-CN" sz="2800" i="1" dirty="0"/>
              <a:t>k</a:t>
            </a:r>
            <a:r>
              <a:rPr lang="en-US" altLang="zh-CN" sz="2800" dirty="0"/>
              <a:t> + </a:t>
            </a:r>
            <a:r>
              <a:rPr lang="en-US" altLang="zh-CN" sz="2800" i="1" dirty="0"/>
              <a:t>n</a:t>
            </a:r>
            <a:r>
              <a:rPr lang="en-US" altLang="zh-CN" sz="2800" dirty="0"/>
              <a:t>) </a:t>
            </a:r>
            <a:r>
              <a:rPr lang="zh-CN" altLang="en-US" sz="2800" dirty="0"/>
              <a:t>位。 </a:t>
            </a:r>
          </a:p>
        </p:txBody>
      </p:sp>
    </p:spTree>
    <p:extLst>
      <p:ext uri="{BB962C8B-B14F-4D97-AF65-F5344CB8AC3E}">
        <p14:creationId xmlns:p14="http://schemas.microsoft.com/office/powerpoint/2010/main" val="358339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循环冗余检验的原理说明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14576" y="1169713"/>
            <a:ext cx="8560892" cy="4851574"/>
            <a:chOff x="669696" y="1204869"/>
            <a:chExt cx="8778542" cy="5127200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669696" y="1645620"/>
              <a:ext cx="1142412" cy="390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 dirty="0" smtClean="0">
                  <a:ea typeface="宋体" charset="-122"/>
                </a:rPr>
                <a:t>P</a:t>
              </a:r>
              <a:r>
                <a:rPr lang="en-US" altLang="zh-CN" sz="2400" b="1" dirty="0" smtClean="0">
                  <a:ea typeface="宋体" charset="-122"/>
                </a:rPr>
                <a:t> (</a:t>
              </a:r>
              <a:r>
                <a:rPr lang="zh-CN" altLang="en-US" sz="2400" b="1" dirty="0" smtClean="0">
                  <a:ea typeface="宋体" charset="-122"/>
                </a:rPr>
                <a:t>除数</a:t>
              </a:r>
              <a:r>
                <a:rPr lang="en-US" altLang="zh-CN" sz="2400" b="1" dirty="0" smtClean="0">
                  <a:ea typeface="宋体" charset="-122"/>
                </a:rPr>
                <a:t>)</a:t>
              </a:r>
              <a:endParaRPr lang="zh-CN" altLang="en-US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2351435" y="1644427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ea typeface="宋体" charset="-122"/>
                </a:rPr>
                <a:t>1101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4067523" y="1206277"/>
              <a:ext cx="1421988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110100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3483322" y="1641252"/>
              <a:ext cx="2386013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101001</a:t>
              </a:r>
              <a:r>
                <a:rPr lang="en-US" altLang="zh-CN" sz="2800" b="1" dirty="0" smtClean="0">
                  <a:solidFill>
                    <a:srgbClr val="FF0000"/>
                  </a:solidFill>
                  <a:ea typeface="宋体" charset="-122"/>
                </a:rPr>
                <a:t>000</a:t>
              </a:r>
              <a:endPara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5993009" y="1664374"/>
              <a:ext cx="2316906" cy="390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400" b="1" dirty="0" smtClean="0"/>
                <a:t>2</a:t>
              </a:r>
              <a:r>
                <a:rPr lang="en-US" altLang="zh-CN" sz="2400" b="1" i="1" baseline="30000" dirty="0" smtClean="0"/>
                <a:t>n</a:t>
              </a:r>
              <a:r>
                <a:rPr lang="en-US" altLang="zh-CN" sz="2400" b="1" i="1" dirty="0" smtClean="0"/>
                <a:t>M </a:t>
              </a:r>
              <a:r>
                <a:rPr lang="en-US" altLang="zh-CN" sz="2400" b="1" dirty="0"/>
                <a:t>(</a:t>
              </a:r>
              <a:r>
                <a:rPr lang="zh-CN" altLang="en-US" sz="2400" b="1" dirty="0"/>
                <a:t>被除数</a:t>
              </a:r>
              <a:r>
                <a:rPr lang="en-US" altLang="zh-CN" sz="2400" b="1" dirty="0" smtClean="0"/>
                <a:t>)</a:t>
              </a:r>
              <a:endParaRPr lang="en-US" altLang="zh-CN" sz="2400" b="1" dirty="0">
                <a:latin typeface="Courier New" pitchFamily="49" charset="0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3483322" y="1993677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ea typeface="宋体" charset="-122"/>
                </a:rPr>
                <a:t>1101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691285" y="2395314"/>
              <a:ext cx="781245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1110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3688110" y="2706464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ea typeface="宋体" charset="-122"/>
                </a:rPr>
                <a:t>1101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3892897" y="3096989"/>
              <a:ext cx="781245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0111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3892897" y="3401789"/>
              <a:ext cx="821878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0000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4086572" y="3787552"/>
              <a:ext cx="781245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1110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4083397" y="4116164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ea typeface="宋体" charset="-122"/>
                </a:rPr>
                <a:t>1101</a:t>
              </a:r>
              <a:endParaRPr lang="en-US" altLang="zh-CN" sz="2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4285010" y="4463827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0110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4285010" y="4787677"/>
              <a:ext cx="821878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0000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4493914" y="5140102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1100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4490972" y="5467127"/>
              <a:ext cx="801562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>
                  <a:ea typeface="宋体" charset="-122"/>
                </a:rPr>
                <a:t>1101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4689410" y="5876703"/>
              <a:ext cx="616410" cy="45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dirty="0" smtClean="0">
                  <a:ea typeface="宋体" charset="-122"/>
                </a:rPr>
                <a:t>001</a:t>
              </a:r>
              <a:endParaRPr lang="en-US" altLang="zh-CN" sz="28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6071115" y="5846472"/>
              <a:ext cx="3377123" cy="390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400" b="1" i="1" dirty="0" smtClean="0"/>
                <a:t>R</a:t>
              </a:r>
              <a:r>
                <a:rPr lang="en-US" altLang="zh-CN" sz="2400" b="1" dirty="0" smtClean="0"/>
                <a:t> </a:t>
              </a:r>
              <a:r>
                <a:rPr lang="en-US" altLang="zh-CN" sz="2400" b="1" dirty="0"/>
                <a:t>(</a:t>
              </a:r>
              <a:r>
                <a:rPr lang="zh-CN" altLang="en-US" sz="2400" b="1" dirty="0"/>
                <a:t>余数</a:t>
              </a:r>
              <a:r>
                <a:rPr lang="en-US" altLang="zh-CN" sz="2400" b="1" dirty="0"/>
                <a:t>)</a:t>
              </a:r>
              <a:r>
                <a:rPr lang="zh-CN" altLang="en-US" sz="2400" b="1" dirty="0"/>
                <a:t>，作为 </a:t>
              </a:r>
              <a:r>
                <a:rPr lang="en-US" altLang="zh-CN" sz="2400" b="1" dirty="0"/>
                <a:t>FCS</a:t>
              </a:r>
              <a:endParaRPr lang="en-US" altLang="zh-CN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3199160" y="1626964"/>
              <a:ext cx="2600325" cy="454025"/>
            </a:xfrm>
            <a:custGeom>
              <a:avLst/>
              <a:gdLst>
                <a:gd name="T0" fmla="*/ 0 w 944"/>
                <a:gd name="T1" fmla="*/ 2147483647 h 134"/>
                <a:gd name="T2" fmla="*/ 2147483647 w 944"/>
                <a:gd name="T3" fmla="*/ 2147483647 h 134"/>
                <a:gd name="T4" fmla="*/ 2147483647 w 944"/>
                <a:gd name="T5" fmla="*/ 2147483647 h 134"/>
                <a:gd name="T6" fmla="*/ 2147483647 w 944"/>
                <a:gd name="T7" fmla="*/ 2147483647 h 134"/>
                <a:gd name="T8" fmla="*/ 2147483647 w 944"/>
                <a:gd name="T9" fmla="*/ 2147483647 h 134"/>
                <a:gd name="T10" fmla="*/ 2147483647 w 944"/>
                <a:gd name="T11" fmla="*/ 2147483647 h 134"/>
                <a:gd name="T12" fmla="*/ 2147483647 w 944"/>
                <a:gd name="T13" fmla="*/ 2147483647 h 134"/>
                <a:gd name="T14" fmla="*/ 2147483647 w 944"/>
                <a:gd name="T15" fmla="*/ 2147483647 h 134"/>
                <a:gd name="T16" fmla="*/ 2147483647 w 944"/>
                <a:gd name="T17" fmla="*/ 2147483647 h 134"/>
                <a:gd name="T18" fmla="*/ 2147483647 w 944"/>
                <a:gd name="T19" fmla="*/ 2147483647 h 134"/>
                <a:gd name="T20" fmla="*/ 2147483647 w 944"/>
                <a:gd name="T21" fmla="*/ 2147483647 h 134"/>
                <a:gd name="T22" fmla="*/ 2147483647 w 944"/>
                <a:gd name="T23" fmla="*/ 2147483647 h 134"/>
                <a:gd name="T24" fmla="*/ 2147483647 w 944"/>
                <a:gd name="T25" fmla="*/ 2147483647 h 134"/>
                <a:gd name="T26" fmla="*/ 2147483647 w 944"/>
                <a:gd name="T27" fmla="*/ 2147483647 h 134"/>
                <a:gd name="T28" fmla="*/ 2147483647 w 944"/>
                <a:gd name="T29" fmla="*/ 2147483647 h 134"/>
                <a:gd name="T30" fmla="*/ 2147483647 w 944"/>
                <a:gd name="T31" fmla="*/ 2147483647 h 134"/>
                <a:gd name="T32" fmla="*/ 2147483647 w 944"/>
                <a:gd name="T33" fmla="*/ 2147483647 h 134"/>
                <a:gd name="T34" fmla="*/ 2147483647 w 944"/>
                <a:gd name="T35" fmla="*/ 2147483647 h 134"/>
                <a:gd name="T36" fmla="*/ 2147483647 w 944"/>
                <a:gd name="T37" fmla="*/ 0 h 134"/>
                <a:gd name="T38" fmla="*/ 2147483647 w 944"/>
                <a:gd name="T39" fmla="*/ 0 h 134"/>
                <a:gd name="T40" fmla="*/ 2147483647 w 944"/>
                <a:gd name="T41" fmla="*/ 0 h 134"/>
                <a:gd name="T42" fmla="*/ 2147483647 w 944"/>
                <a:gd name="T43" fmla="*/ 0 h 1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44" h="134">
                  <a:moveTo>
                    <a:pt x="0" y="134"/>
                  </a:moveTo>
                  <a:lnTo>
                    <a:pt x="4" y="134"/>
                  </a:lnTo>
                  <a:lnTo>
                    <a:pt x="4" y="129"/>
                  </a:lnTo>
                  <a:lnTo>
                    <a:pt x="13" y="129"/>
                  </a:lnTo>
                  <a:lnTo>
                    <a:pt x="18" y="125"/>
                  </a:lnTo>
                  <a:lnTo>
                    <a:pt x="22" y="120"/>
                  </a:lnTo>
                  <a:lnTo>
                    <a:pt x="31" y="111"/>
                  </a:lnTo>
                  <a:lnTo>
                    <a:pt x="36" y="103"/>
                  </a:lnTo>
                  <a:lnTo>
                    <a:pt x="40" y="94"/>
                  </a:lnTo>
                  <a:lnTo>
                    <a:pt x="45" y="80"/>
                  </a:lnTo>
                  <a:lnTo>
                    <a:pt x="45" y="67"/>
                  </a:lnTo>
                  <a:lnTo>
                    <a:pt x="45" y="54"/>
                  </a:lnTo>
                  <a:lnTo>
                    <a:pt x="40" y="45"/>
                  </a:lnTo>
                  <a:lnTo>
                    <a:pt x="36" y="31"/>
                  </a:lnTo>
                  <a:lnTo>
                    <a:pt x="31" y="22"/>
                  </a:lnTo>
                  <a:lnTo>
                    <a:pt x="27" y="18"/>
                  </a:lnTo>
                  <a:lnTo>
                    <a:pt x="18" y="9"/>
                  </a:lnTo>
                  <a:lnTo>
                    <a:pt x="13" y="5"/>
                  </a:lnTo>
                  <a:lnTo>
                    <a:pt x="9" y="0"/>
                  </a:lnTo>
                  <a:lnTo>
                    <a:pt x="94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1937097" y="1836514"/>
              <a:ext cx="344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4377085" y="2020664"/>
              <a:ext cx="19050" cy="43815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>
              <a:off x="4561235" y="2007964"/>
              <a:ext cx="15875" cy="114141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>
              <a:off x="4772372" y="2020664"/>
              <a:ext cx="25400" cy="17653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4958110" y="2020664"/>
              <a:ext cx="33337" cy="24399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3513485" y="2412777"/>
              <a:ext cx="757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9"/>
            <p:cNvSpPr>
              <a:spLocks noChangeShapeType="1"/>
            </p:cNvSpPr>
            <p:nvPr/>
          </p:nvSpPr>
          <p:spPr bwMode="auto">
            <a:xfrm>
              <a:off x="3740497" y="3125564"/>
              <a:ext cx="7572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0"/>
            <p:cNvSpPr>
              <a:spLocks noChangeShapeType="1"/>
            </p:cNvSpPr>
            <p:nvPr/>
          </p:nvSpPr>
          <p:spPr bwMode="auto">
            <a:xfrm>
              <a:off x="3902422" y="3812952"/>
              <a:ext cx="758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>
              <a:off x="4107210" y="4500339"/>
              <a:ext cx="757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2"/>
            <p:cNvSpPr>
              <a:spLocks noChangeShapeType="1"/>
            </p:cNvSpPr>
            <p:nvPr/>
          </p:nvSpPr>
          <p:spPr bwMode="auto">
            <a:xfrm>
              <a:off x="4308822" y="5175027"/>
              <a:ext cx="758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4519547" y="5860827"/>
              <a:ext cx="7572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>
              <a:off x="5144327" y="2022252"/>
              <a:ext cx="39687" cy="31829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8"/>
            <p:cNvSpPr>
              <a:spLocks noChangeShapeType="1"/>
            </p:cNvSpPr>
            <p:nvPr/>
          </p:nvSpPr>
          <p:spPr bwMode="auto">
            <a:xfrm flipH="1">
              <a:off x="5386636" y="1849214"/>
              <a:ext cx="504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9"/>
            <p:cNvSpPr>
              <a:spLocks noChangeShapeType="1"/>
            </p:cNvSpPr>
            <p:nvPr/>
          </p:nvSpPr>
          <p:spPr bwMode="auto">
            <a:xfrm flipH="1">
              <a:off x="5489510" y="6037039"/>
              <a:ext cx="5048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5978721" y="1204869"/>
              <a:ext cx="859686" cy="390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 dirty="0" smtClean="0">
                  <a:ea typeface="宋体" charset="-122"/>
                </a:rPr>
                <a:t>Q</a:t>
              </a:r>
              <a:r>
                <a:rPr lang="en-US" altLang="zh-CN" sz="2400" b="1" dirty="0" smtClean="0">
                  <a:ea typeface="宋体" charset="-122"/>
                </a:rPr>
                <a:t> (</a:t>
              </a:r>
              <a:r>
                <a:rPr lang="zh-CN" altLang="en-US" sz="2400" b="1" dirty="0" smtClean="0">
                  <a:ea typeface="宋体" charset="-122"/>
                </a:rPr>
                <a:t>商</a:t>
              </a:r>
              <a:r>
                <a:rPr lang="en-US" altLang="zh-CN" sz="2400" b="1" dirty="0" smtClean="0">
                  <a:ea typeface="宋体" charset="-122"/>
                </a:rPr>
                <a:t>)</a:t>
              </a:r>
              <a:endParaRPr lang="zh-CN" altLang="en-US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0" name="Line 41"/>
            <p:cNvSpPr>
              <a:spLocks noChangeShapeType="1"/>
            </p:cNvSpPr>
            <p:nvPr/>
          </p:nvSpPr>
          <p:spPr bwMode="auto">
            <a:xfrm flipH="1">
              <a:off x="5385048" y="1399952"/>
              <a:ext cx="504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9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除数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生成多项式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dirty="0" smtClean="0"/>
              <a:t>一般用多项式来表示除数</a:t>
            </a:r>
            <a:endParaRPr lang="en-US" altLang="zh-CN" dirty="0" smtClean="0"/>
          </a:p>
          <a:p>
            <a:pPr algn="just"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dirty="0" smtClean="0"/>
              <a:t>上述除数</a:t>
            </a:r>
            <a:r>
              <a:rPr lang="en-US" altLang="zh-CN" dirty="0" smtClean="0"/>
              <a:t>P=1101</a:t>
            </a:r>
            <a:r>
              <a:rPr lang="zh-CN" altLang="en-US" dirty="0" smtClean="0"/>
              <a:t>，多项式：</a:t>
            </a:r>
            <a:r>
              <a:rPr lang="en-US" altLang="zh-CN" dirty="0" smtClean="0"/>
              <a:t>P(X)=X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</a:t>
            </a:r>
          </a:p>
          <a:p>
            <a:pPr algn="just"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dirty="0" smtClean="0"/>
              <a:t>现在广泛使用的</a:t>
            </a:r>
            <a:r>
              <a:rPr lang="en-US" altLang="zh-CN" dirty="0" smtClean="0"/>
              <a:t>P(X)</a:t>
            </a:r>
            <a:r>
              <a:rPr lang="zh-CN" altLang="en-US" dirty="0" smtClean="0"/>
              <a:t>有下列几种：</a:t>
            </a:r>
          </a:p>
          <a:p>
            <a:pPr lvl="1" algn="just" eaLnBrk="1" hangingPunct="1">
              <a:lnSpc>
                <a:spcPct val="130000"/>
              </a:lnSpc>
              <a:spcAft>
                <a:spcPts val="600"/>
              </a:spcAft>
            </a:pPr>
            <a:r>
              <a:rPr lang="en-US" altLang="zh-CN" dirty="0" smtClean="0"/>
              <a:t>CRC-16=X</a:t>
            </a:r>
            <a:r>
              <a:rPr lang="en-US" altLang="zh-CN" baseline="30000" dirty="0" smtClean="0"/>
              <a:t>16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15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 </a:t>
            </a:r>
          </a:p>
          <a:p>
            <a:pPr lvl="1" algn="just" eaLnBrk="1" hangingPunct="1">
              <a:lnSpc>
                <a:spcPct val="130000"/>
              </a:lnSpc>
              <a:spcAft>
                <a:spcPts val="600"/>
              </a:spcAft>
            </a:pPr>
            <a:r>
              <a:rPr lang="en-US" altLang="zh-CN" dirty="0" smtClean="0"/>
              <a:t>CRC-CCITT=X</a:t>
            </a:r>
            <a:r>
              <a:rPr lang="en-US" altLang="zh-CN" baseline="30000" dirty="0" smtClean="0"/>
              <a:t>16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12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+1</a:t>
            </a:r>
          </a:p>
          <a:p>
            <a:pPr lvl="1" algn="just" eaLnBrk="1" hangingPunct="1">
              <a:lnSpc>
                <a:spcPct val="130000"/>
              </a:lnSpc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CRC-32=X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32</a:t>
            </a:r>
            <a:r>
              <a:rPr lang="en-US" altLang="zh-CN" dirty="0" smtClean="0">
                <a:solidFill>
                  <a:srgbClr val="FF0000"/>
                </a:solidFill>
              </a:rPr>
              <a:t>+X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26</a:t>
            </a:r>
            <a:r>
              <a:rPr lang="en-US" altLang="zh-CN" dirty="0" smtClean="0">
                <a:solidFill>
                  <a:srgbClr val="FF0000"/>
                </a:solidFill>
              </a:rPr>
              <a:t>+X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23</a:t>
            </a:r>
            <a:r>
              <a:rPr lang="en-US" altLang="zh-CN" dirty="0" smtClean="0">
                <a:solidFill>
                  <a:srgbClr val="FF0000"/>
                </a:solidFill>
              </a:rPr>
              <a:t>+X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22</a:t>
            </a:r>
            <a:r>
              <a:rPr lang="en-US" altLang="zh-CN" dirty="0" smtClean="0">
                <a:solidFill>
                  <a:srgbClr val="FF0000"/>
                </a:solidFill>
              </a:rPr>
              <a:t>+X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16</a:t>
            </a:r>
            <a:r>
              <a:rPr lang="en-US" altLang="zh-CN" dirty="0" smtClean="0">
                <a:solidFill>
                  <a:srgbClr val="FF0000"/>
                </a:solidFill>
              </a:rPr>
              <a:t>+X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12</a:t>
            </a:r>
            <a:r>
              <a:rPr lang="en-US" altLang="zh-CN" dirty="0" smtClean="0">
                <a:solidFill>
                  <a:srgbClr val="FF0000"/>
                </a:solidFill>
              </a:rPr>
              <a:t>+X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11</a:t>
            </a:r>
            <a:r>
              <a:rPr lang="en-US" altLang="zh-CN" dirty="0" smtClean="0">
                <a:solidFill>
                  <a:srgbClr val="FF0000"/>
                </a:solidFill>
              </a:rPr>
              <a:t>+X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10 +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>
                <a:solidFill>
                  <a:srgbClr val="FF0000"/>
                </a:solidFill>
              </a:rPr>
              <a:t>+X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7</a:t>
            </a:r>
            <a:r>
              <a:rPr lang="en-US" altLang="zh-CN" dirty="0" smtClean="0">
                <a:solidFill>
                  <a:srgbClr val="FF0000"/>
                </a:solidFill>
              </a:rPr>
              <a:t>+X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5 +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4</a:t>
            </a:r>
            <a:r>
              <a:rPr lang="en-US" altLang="zh-CN" dirty="0" smtClean="0">
                <a:solidFill>
                  <a:srgbClr val="FF0000"/>
                </a:solidFill>
              </a:rPr>
              <a:t>+X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+X+1 </a:t>
            </a:r>
          </a:p>
        </p:txBody>
      </p:sp>
    </p:spTree>
    <p:extLst>
      <p:ext uri="{BB962C8B-B14F-4D97-AF65-F5344CB8AC3E}">
        <p14:creationId xmlns:p14="http://schemas.microsoft.com/office/powerpoint/2010/main" val="326236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帧检验序列 </a:t>
            </a:r>
            <a:r>
              <a:rPr lang="en-US" altLang="zh-CN" dirty="0"/>
              <a:t>FCS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2"/>
            <a:ext cx="9066212" cy="518457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在数据后面添加上的冗余码称为</a:t>
            </a:r>
            <a:r>
              <a:rPr lang="zh-CN" altLang="en-US" dirty="0">
                <a:solidFill>
                  <a:srgbClr val="FF0000"/>
                </a:solidFill>
              </a:rPr>
              <a:t>帧检验序列</a:t>
            </a:r>
            <a:r>
              <a:rPr lang="zh-CN" altLang="en-US" dirty="0"/>
              <a:t> </a:t>
            </a:r>
            <a:r>
              <a:rPr lang="en-US" altLang="zh-CN" dirty="0"/>
              <a:t>FCS (Frame Check Sequence)</a:t>
            </a:r>
            <a:r>
              <a:rPr lang="zh-CN" altLang="en-US" dirty="0"/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循环冗余检验 </a:t>
            </a:r>
            <a:r>
              <a:rPr lang="en-US" altLang="zh-CN" dirty="0"/>
              <a:t>CRC </a:t>
            </a:r>
            <a:r>
              <a:rPr lang="zh-CN" altLang="en-US" dirty="0"/>
              <a:t>和帧检验序列 </a:t>
            </a:r>
            <a:r>
              <a:rPr lang="en-US" altLang="zh-CN" dirty="0" smtClean="0"/>
              <a:t>FCS </a:t>
            </a:r>
            <a:r>
              <a:rPr lang="zh-CN" altLang="en-US" dirty="0" smtClean="0"/>
              <a:t>并不</a:t>
            </a:r>
            <a:r>
              <a:rPr lang="zh-CN" altLang="en-US" dirty="0"/>
              <a:t>等同。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000099"/>
                </a:solidFill>
                <a:latin typeface="Arial" charset="0"/>
                <a:ea typeface="黑体" pitchFamily="2" charset="-122"/>
              </a:rPr>
              <a:t>CRC </a:t>
            </a:r>
            <a:r>
              <a:rPr lang="zh-CN" altLang="en-US" dirty="0">
                <a:solidFill>
                  <a:srgbClr val="000099"/>
                </a:solidFill>
                <a:latin typeface="Arial" charset="0"/>
                <a:ea typeface="黑体" pitchFamily="2" charset="-122"/>
              </a:rPr>
              <a:t>是一种常用的检错方法，而 </a:t>
            </a:r>
            <a:r>
              <a:rPr lang="en-US" altLang="zh-CN" dirty="0">
                <a:solidFill>
                  <a:srgbClr val="000099"/>
                </a:solidFill>
                <a:latin typeface="Arial" charset="0"/>
                <a:ea typeface="黑体" pitchFamily="2" charset="-122"/>
              </a:rPr>
              <a:t>FCS </a:t>
            </a:r>
            <a:r>
              <a:rPr lang="zh-CN" altLang="en-US" dirty="0">
                <a:solidFill>
                  <a:srgbClr val="000099"/>
                </a:solidFill>
                <a:latin typeface="Arial" charset="0"/>
                <a:ea typeface="黑体" pitchFamily="2" charset="-122"/>
              </a:rPr>
              <a:t>是添加在数据后面的冗余码。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000099"/>
                </a:solidFill>
                <a:latin typeface="Arial" charset="0"/>
                <a:ea typeface="黑体" pitchFamily="2" charset="-122"/>
              </a:rPr>
              <a:t>FCS </a:t>
            </a:r>
            <a:r>
              <a:rPr lang="zh-CN" altLang="en-US" dirty="0">
                <a:solidFill>
                  <a:srgbClr val="000099"/>
                </a:solidFill>
                <a:latin typeface="Arial" charset="0"/>
                <a:ea typeface="黑体" pitchFamily="2" charset="-122"/>
              </a:rPr>
              <a:t>可以用 </a:t>
            </a:r>
            <a:r>
              <a:rPr lang="en-US" altLang="zh-CN" dirty="0">
                <a:solidFill>
                  <a:srgbClr val="000099"/>
                </a:solidFill>
                <a:latin typeface="Arial" charset="0"/>
                <a:ea typeface="黑体" pitchFamily="2" charset="-122"/>
              </a:rPr>
              <a:t>CRC </a:t>
            </a:r>
            <a:r>
              <a:rPr lang="zh-CN" altLang="en-US" dirty="0">
                <a:solidFill>
                  <a:srgbClr val="000099"/>
                </a:solidFill>
                <a:latin typeface="Arial" charset="0"/>
                <a:ea typeface="黑体" pitchFamily="2" charset="-122"/>
              </a:rPr>
              <a:t>这种方法得出，但 </a:t>
            </a:r>
            <a:r>
              <a:rPr lang="en-US" altLang="zh-CN" dirty="0">
                <a:solidFill>
                  <a:srgbClr val="000099"/>
                </a:solidFill>
                <a:latin typeface="Arial" charset="0"/>
                <a:ea typeface="黑体" pitchFamily="2" charset="-122"/>
              </a:rPr>
              <a:t>CRC </a:t>
            </a:r>
            <a:r>
              <a:rPr lang="zh-CN" altLang="en-US" dirty="0">
                <a:solidFill>
                  <a:srgbClr val="000099"/>
                </a:solidFill>
                <a:latin typeface="Arial" charset="0"/>
                <a:ea typeface="黑体" pitchFamily="2" charset="-122"/>
              </a:rPr>
              <a:t>并非用来获得 </a:t>
            </a:r>
            <a:r>
              <a:rPr lang="en-US" altLang="zh-CN" dirty="0">
                <a:solidFill>
                  <a:srgbClr val="000099"/>
                </a:solidFill>
                <a:latin typeface="Arial" charset="0"/>
                <a:ea typeface="黑体" pitchFamily="2" charset="-122"/>
              </a:rPr>
              <a:t>FCS </a:t>
            </a:r>
            <a:r>
              <a:rPr lang="zh-CN" altLang="en-US" dirty="0">
                <a:solidFill>
                  <a:srgbClr val="000099"/>
                </a:solidFill>
                <a:latin typeface="Arial" charset="0"/>
                <a:ea typeface="黑体" pitchFamily="2" charset="-122"/>
              </a:rPr>
              <a:t>的唯一方法。</a:t>
            </a:r>
            <a:r>
              <a:rPr lang="zh-CN" altLang="en-US" dirty="0">
                <a:solidFill>
                  <a:srgbClr val="000099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963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/>
              <a:t>接收端对收到的每一帧进行 </a:t>
            </a:r>
            <a:r>
              <a:rPr lang="en-US" altLang="zh-CN" sz="3600" dirty="0"/>
              <a:t>CRC </a:t>
            </a:r>
            <a:r>
              <a:rPr lang="zh-CN" altLang="en-US" sz="3600" dirty="0"/>
              <a:t>检验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/>
              <a:t>(1) </a:t>
            </a:r>
            <a:r>
              <a:rPr lang="zh-CN" altLang="en-US" sz="2800" dirty="0"/>
              <a:t>若得出的余数 </a:t>
            </a:r>
            <a:r>
              <a:rPr lang="en-US" altLang="zh-CN" sz="2800" i="1" dirty="0"/>
              <a:t>R</a:t>
            </a:r>
            <a:r>
              <a:rPr lang="en-US" altLang="zh-CN" sz="2800" dirty="0"/>
              <a:t> = 0</a:t>
            </a:r>
            <a:r>
              <a:rPr lang="zh-CN" altLang="en-US" sz="2800" dirty="0"/>
              <a:t>，则判定这个帧没有差错，就</a:t>
            </a:r>
            <a:r>
              <a:rPr lang="zh-CN" altLang="en-US" sz="2800" dirty="0" smtClean="0">
                <a:solidFill>
                  <a:srgbClr val="FF0000"/>
                </a:solidFill>
              </a:rPr>
              <a:t>接受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accept)</a:t>
            </a:r>
            <a:r>
              <a:rPr lang="zh-CN" altLang="en-US" sz="2800" dirty="0"/>
              <a:t>。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/>
              <a:t>(2) </a:t>
            </a:r>
            <a:r>
              <a:rPr lang="zh-CN" altLang="en-US" sz="2800" dirty="0"/>
              <a:t>若余数 </a:t>
            </a:r>
            <a:r>
              <a:rPr lang="en-US" altLang="zh-CN" sz="2800" i="1" dirty="0"/>
              <a:t>R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itchFamily="18" charset="2"/>
              </a:rPr>
              <a:t></a:t>
            </a:r>
            <a:r>
              <a:rPr lang="en-US" altLang="zh-CN" sz="2800" dirty="0"/>
              <a:t> 0</a:t>
            </a:r>
            <a:r>
              <a:rPr lang="zh-CN" altLang="en-US" sz="2800" dirty="0"/>
              <a:t>，则判定这个帧有差错，就</a:t>
            </a:r>
            <a:r>
              <a:rPr lang="zh-CN" altLang="en-US" sz="2800" dirty="0">
                <a:solidFill>
                  <a:srgbClr val="FF0000"/>
                </a:solidFill>
              </a:rPr>
              <a:t>丢弃。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但这种检测方法并不能确定究竟是哪一个或哪几个比特出现了差错</a:t>
            </a:r>
            <a:r>
              <a:rPr lang="zh-CN" altLang="en-US" sz="2800" dirty="0" smtClean="0"/>
              <a:t>。  </a:t>
            </a:r>
            <a:r>
              <a:rPr lang="zh-CN" altLang="en-US" sz="2800" dirty="0" smtClean="0">
                <a:solidFill>
                  <a:srgbClr val="FF0000"/>
                </a:solidFill>
              </a:rPr>
              <a:t>只检验，不纠错。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只要经过严格的挑选，并使用位数足够多的除数 </a:t>
            </a:r>
            <a:r>
              <a:rPr lang="en-US" altLang="zh-CN" sz="2800" i="1" dirty="0"/>
              <a:t>P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那么漏检率</a:t>
            </a:r>
            <a:r>
              <a:rPr lang="zh-CN" altLang="en-US" sz="2800" dirty="0"/>
              <a:t>就</a:t>
            </a:r>
            <a:r>
              <a:rPr lang="zh-CN" altLang="en-US" sz="2800" dirty="0" smtClean="0"/>
              <a:t>很低很低。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417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 smtClean="0"/>
              <a:t>第</a:t>
            </a:r>
            <a:r>
              <a:rPr lang="en-US" altLang="zh-CN" dirty="0" smtClean="0"/>
              <a:t> 3 </a:t>
            </a:r>
            <a:r>
              <a:rPr lang="zh-CN" altLang="zh-CN" dirty="0" smtClean="0"/>
              <a:t>章</a:t>
            </a:r>
            <a:r>
              <a:rPr lang="en-US" altLang="zh-CN" dirty="0" smtClean="0"/>
              <a:t>  </a:t>
            </a:r>
            <a:r>
              <a:rPr lang="zh-CN" altLang="zh-CN" dirty="0" smtClean="0"/>
              <a:t>数据链路层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648" y="1556792"/>
            <a:ext cx="6840760" cy="457413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3.1  </a:t>
            </a:r>
            <a:r>
              <a:rPr lang="zh-CN" altLang="zh-CN" dirty="0" smtClean="0"/>
              <a:t>数据链路层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3.2  </a:t>
            </a:r>
            <a:r>
              <a:rPr lang="zh-CN" altLang="zh-CN" dirty="0" smtClean="0"/>
              <a:t>点对点协议</a:t>
            </a:r>
            <a:r>
              <a:rPr lang="en-US" altLang="zh-CN" dirty="0" smtClean="0"/>
              <a:t> PPP</a:t>
            </a:r>
            <a:endParaRPr lang="zh-CN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3.3  </a:t>
            </a:r>
            <a:r>
              <a:rPr lang="zh-CN" altLang="zh-CN" dirty="0"/>
              <a:t>使用广播信道的数据链路层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3.4  </a:t>
            </a:r>
            <a:r>
              <a:rPr lang="zh-CN" altLang="zh-CN" dirty="0"/>
              <a:t>扩展的以太网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3.5  </a:t>
            </a:r>
            <a:r>
              <a:rPr lang="zh-CN" altLang="zh-CN" dirty="0"/>
              <a:t>高速</a:t>
            </a:r>
            <a:r>
              <a:rPr lang="zh-CN" altLang="zh-CN" dirty="0" smtClean="0"/>
              <a:t>以太网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723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应当注意 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dirty="0"/>
              <a:t>仅用循环冗余检验 </a:t>
            </a:r>
            <a:r>
              <a:rPr lang="en-US" altLang="zh-CN" sz="2800" dirty="0"/>
              <a:t>CRC </a:t>
            </a:r>
            <a:r>
              <a:rPr lang="zh-CN" altLang="en-US" sz="2800" dirty="0"/>
              <a:t>差错检测技术只能</a:t>
            </a:r>
            <a:r>
              <a:rPr lang="zh-CN" altLang="en-US" sz="2800" dirty="0" smtClean="0"/>
              <a:t>做到</a:t>
            </a:r>
            <a:r>
              <a:rPr lang="zh-CN" altLang="en-US" sz="2800" dirty="0" smtClean="0">
                <a:solidFill>
                  <a:srgbClr val="FF0000"/>
                </a:solidFill>
              </a:rPr>
              <a:t>漏检率很低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dirty="0"/>
              <a:t>并不</a:t>
            </a:r>
            <a:r>
              <a:rPr lang="zh-CN" altLang="en-US" sz="2800" dirty="0" smtClean="0"/>
              <a:t>能保证完全可靠</a:t>
            </a:r>
            <a:r>
              <a:rPr lang="en-US" altLang="zh-CN" sz="2800" dirty="0" smtClean="0"/>
              <a:t>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dirty="0" smtClean="0"/>
              <a:t>要</a:t>
            </a:r>
            <a:r>
              <a:rPr lang="zh-CN" altLang="en-US" sz="2800" dirty="0"/>
              <a:t>做到“可靠传输”（即发送什么就收到什么）就必须再</a:t>
            </a:r>
            <a:r>
              <a:rPr lang="zh-CN" altLang="en-US" sz="2800" dirty="0" smtClean="0"/>
              <a:t>加上其他的机制（如：确认和重传）。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29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 </a:t>
            </a:r>
            <a:r>
              <a:rPr lang="zh-CN" altLang="en-US" dirty="0"/>
              <a:t>透明传输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9130" y="1268760"/>
            <a:ext cx="9066212" cy="576063"/>
          </a:xfrm>
        </p:spPr>
        <p:txBody>
          <a:bodyPr/>
          <a:lstStyle/>
          <a:p>
            <a:r>
              <a:rPr lang="zh-CN" altLang="en-US" sz="2800" dirty="0" smtClean="0"/>
              <a:t>能够传输任意的比特流</a:t>
            </a:r>
            <a:endParaRPr lang="en-US" altLang="zh-CN" sz="2800" dirty="0" smtClean="0"/>
          </a:p>
        </p:txBody>
      </p:sp>
      <p:sp>
        <p:nvSpPr>
          <p:cNvPr id="356374" name="Line 22"/>
          <p:cNvSpPr>
            <a:spLocks noChangeShapeType="1"/>
          </p:cNvSpPr>
          <p:nvPr/>
        </p:nvSpPr>
        <p:spPr bwMode="auto">
          <a:xfrm rot="16200000" flipV="1">
            <a:off x="843536" y="3954641"/>
            <a:ext cx="14288" cy="115398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1112947" y="4203812"/>
            <a:ext cx="626004" cy="61118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SOH</a:t>
            </a: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1723474" y="4203812"/>
            <a:ext cx="7527528" cy="6111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3496579" y="4203812"/>
            <a:ext cx="567531" cy="6111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EOT</a:t>
            </a:r>
          </a:p>
        </p:txBody>
      </p:sp>
      <p:sp>
        <p:nvSpPr>
          <p:cNvPr id="356359" name="Line 7"/>
          <p:cNvSpPr>
            <a:spLocks noChangeShapeType="1"/>
          </p:cNvSpPr>
          <p:nvPr/>
        </p:nvSpPr>
        <p:spPr bwMode="auto">
          <a:xfrm>
            <a:off x="3525815" y="3171938"/>
            <a:ext cx="254529" cy="1031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2394470" y="2712507"/>
            <a:ext cx="22076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出现了“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EOT”</a:t>
            </a:r>
          </a:p>
        </p:txBody>
      </p:sp>
      <p:sp>
        <p:nvSpPr>
          <p:cNvPr id="356361" name="AutoShape 9"/>
          <p:cNvSpPr>
            <a:spLocks/>
          </p:cNvSpPr>
          <p:nvPr/>
        </p:nvSpPr>
        <p:spPr bwMode="auto">
          <a:xfrm rot="-5400000">
            <a:off x="6731374" y="2257803"/>
            <a:ext cx="327025" cy="5606521"/>
          </a:xfrm>
          <a:prstGeom prst="leftBrace">
            <a:avLst>
              <a:gd name="adj1" fmla="val 1318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6362" name="Text Box 10"/>
          <p:cNvSpPr txBox="1">
            <a:spLocks noChangeArrowheads="1"/>
          </p:cNvSpPr>
          <p:nvPr/>
        </p:nvSpPr>
        <p:spPr bwMode="auto">
          <a:xfrm>
            <a:off x="5305713" y="5127738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被接收端当作无效帧而丢弃</a:t>
            </a:r>
          </a:p>
        </p:txBody>
      </p:sp>
      <p:sp>
        <p:nvSpPr>
          <p:cNvPr id="356363" name="AutoShape 11"/>
          <p:cNvSpPr>
            <a:spLocks/>
          </p:cNvSpPr>
          <p:nvPr/>
        </p:nvSpPr>
        <p:spPr bwMode="auto">
          <a:xfrm rot="-5400000">
            <a:off x="2433549" y="3575096"/>
            <a:ext cx="304800" cy="2911608"/>
          </a:xfrm>
          <a:prstGeom prst="leftBrace">
            <a:avLst>
              <a:gd name="adj1" fmla="val 734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6364" name="Text Box 12"/>
          <p:cNvSpPr txBox="1">
            <a:spLocks noChangeArrowheads="1"/>
          </p:cNvSpPr>
          <p:nvPr/>
        </p:nvSpPr>
        <p:spPr bwMode="auto">
          <a:xfrm>
            <a:off x="1430565" y="5121388"/>
            <a:ext cx="23503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被接收端</a:t>
            </a:r>
          </a:p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误认为是一个帧</a:t>
            </a:r>
          </a:p>
        </p:txBody>
      </p:sp>
      <p:sp>
        <p:nvSpPr>
          <p:cNvPr id="356365" name="Line 13"/>
          <p:cNvSpPr>
            <a:spLocks noChangeShapeType="1"/>
          </p:cNvSpPr>
          <p:nvPr/>
        </p:nvSpPr>
        <p:spPr bwMode="auto">
          <a:xfrm>
            <a:off x="1738951" y="3941875"/>
            <a:ext cx="733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6366" name="Text Box 14"/>
          <p:cNvSpPr txBox="1">
            <a:spLocks noChangeArrowheads="1"/>
          </p:cNvSpPr>
          <p:nvPr/>
        </p:nvSpPr>
        <p:spPr bwMode="auto">
          <a:xfrm>
            <a:off x="4730571" y="3684701"/>
            <a:ext cx="142218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数据部分</a:t>
            </a:r>
          </a:p>
        </p:txBody>
      </p:sp>
      <p:sp>
        <p:nvSpPr>
          <p:cNvPr id="356367" name="Rectangle 15"/>
          <p:cNvSpPr>
            <a:spLocks noChangeArrowheads="1"/>
          </p:cNvSpPr>
          <p:nvPr/>
        </p:nvSpPr>
        <p:spPr bwMode="auto">
          <a:xfrm>
            <a:off x="9073863" y="4203812"/>
            <a:ext cx="624284" cy="61118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EOT</a:t>
            </a:r>
          </a:p>
        </p:txBody>
      </p:sp>
      <p:sp>
        <p:nvSpPr>
          <p:cNvPr id="356368" name="Line 16"/>
          <p:cNvSpPr>
            <a:spLocks noChangeShapeType="1"/>
          </p:cNvSpPr>
          <p:nvPr/>
        </p:nvSpPr>
        <p:spPr bwMode="auto">
          <a:xfrm>
            <a:off x="1112947" y="3459275"/>
            <a:ext cx="858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6369" name="Text Box 17"/>
          <p:cNvSpPr txBox="1">
            <a:spLocks noChangeArrowheads="1"/>
          </p:cNvSpPr>
          <p:nvPr/>
        </p:nvSpPr>
        <p:spPr bwMode="auto">
          <a:xfrm>
            <a:off x="4330719" y="3181462"/>
            <a:ext cx="142218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完整的帧</a:t>
            </a:r>
          </a:p>
        </p:txBody>
      </p:sp>
      <p:sp>
        <p:nvSpPr>
          <p:cNvPr id="356370" name="Line 18"/>
          <p:cNvSpPr>
            <a:spLocks noChangeShapeType="1"/>
          </p:cNvSpPr>
          <p:nvPr/>
        </p:nvSpPr>
        <p:spPr bwMode="auto">
          <a:xfrm>
            <a:off x="1112947" y="3362437"/>
            <a:ext cx="0" cy="769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6371" name="Line 19"/>
          <p:cNvSpPr>
            <a:spLocks noChangeShapeType="1"/>
          </p:cNvSpPr>
          <p:nvPr/>
        </p:nvSpPr>
        <p:spPr bwMode="auto">
          <a:xfrm>
            <a:off x="9698147" y="3362437"/>
            <a:ext cx="0" cy="769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6372" name="Line 20"/>
          <p:cNvSpPr>
            <a:spLocks noChangeShapeType="1"/>
          </p:cNvSpPr>
          <p:nvPr/>
        </p:nvSpPr>
        <p:spPr bwMode="auto">
          <a:xfrm>
            <a:off x="1738951" y="3748201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6373" name="Line 21"/>
          <p:cNvSpPr>
            <a:spLocks noChangeShapeType="1"/>
          </p:cNvSpPr>
          <p:nvPr/>
        </p:nvSpPr>
        <p:spPr bwMode="auto">
          <a:xfrm>
            <a:off x="9073863" y="3748201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6375" name="Text Box 23"/>
          <p:cNvSpPr txBox="1">
            <a:spLocks noChangeArrowheads="1"/>
          </p:cNvSpPr>
          <p:nvPr/>
        </p:nvSpPr>
        <p:spPr bwMode="auto">
          <a:xfrm>
            <a:off x="220376" y="3703750"/>
            <a:ext cx="803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发送</a:t>
            </a:r>
          </a:p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在前</a:t>
            </a:r>
          </a:p>
        </p:txBody>
      </p:sp>
      <p:sp>
        <p:nvSpPr>
          <p:cNvPr id="3" name="矩形 2"/>
          <p:cNvSpPr/>
          <p:nvPr/>
        </p:nvSpPr>
        <p:spPr>
          <a:xfrm>
            <a:off x="1152250" y="1887215"/>
            <a:ext cx="718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如果</a:t>
            </a:r>
            <a:r>
              <a:rPr lang="zh-CN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数据部分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恰好出现</a:t>
            </a:r>
            <a:r>
              <a:rPr lang="zh-CN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与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标志字段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一样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代码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呢？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06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74" grpId="0" animBg="1"/>
      <p:bldP spid="356356" grpId="0" animBg="1"/>
      <p:bldP spid="356357" grpId="0" animBg="1"/>
      <p:bldP spid="356358" grpId="0" animBg="1"/>
      <p:bldP spid="356359" grpId="0" animBg="1"/>
      <p:bldP spid="356360" grpId="0"/>
      <p:bldP spid="356361" grpId="0" animBg="1"/>
      <p:bldP spid="356362" grpId="0"/>
      <p:bldP spid="356363" grpId="0" animBg="1"/>
      <p:bldP spid="356364" grpId="0"/>
      <p:bldP spid="356365" grpId="0" animBg="1"/>
      <p:bldP spid="356366" grpId="0" animBg="1"/>
      <p:bldP spid="356367" grpId="0" animBg="1"/>
      <p:bldP spid="356368" grpId="0" animBg="1"/>
      <p:bldP spid="356369" grpId="0" animBg="1"/>
      <p:bldP spid="356370" grpId="0" animBg="1"/>
      <p:bldP spid="356371" grpId="0" animBg="1"/>
      <p:bldP spid="356372" grpId="0" animBg="1"/>
      <p:bldP spid="356373" grpId="0" animBg="1"/>
      <p:bldP spid="356375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解决透明传输问题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68760"/>
            <a:ext cx="9066212" cy="511256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解决</a:t>
            </a:r>
            <a:r>
              <a:rPr lang="zh-CN" altLang="en-US" sz="2400" dirty="0" smtClean="0">
                <a:solidFill>
                  <a:srgbClr val="0000FF"/>
                </a:solidFill>
              </a:rPr>
              <a:t>方法之一：</a:t>
            </a:r>
            <a:r>
              <a:rPr lang="zh-CN" altLang="en-US" sz="2400" dirty="0">
                <a:solidFill>
                  <a:srgbClr val="FF0000"/>
                </a:solidFill>
              </a:rPr>
              <a:t>字节</a:t>
            </a:r>
            <a:r>
              <a:rPr lang="zh-CN" altLang="en-US" sz="2400" dirty="0" smtClean="0">
                <a:solidFill>
                  <a:srgbClr val="FF0000"/>
                </a:solidFill>
              </a:rPr>
              <a:t>填充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byte stuffing</a:t>
            </a:r>
            <a:r>
              <a:rPr lang="en-US" altLang="zh-CN" sz="2400" dirty="0" smtClean="0"/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</a:t>
            </a:r>
            <a:r>
              <a:rPr lang="zh-CN" altLang="en-US" sz="2400" dirty="0" smtClean="0"/>
              <a:t>也称为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字符填充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character stuffing)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发送</a:t>
            </a:r>
            <a:r>
              <a:rPr lang="zh-CN" altLang="en-US" sz="2400" dirty="0"/>
              <a:t>端的数据链路层在数据中出现控制字符“</a:t>
            </a:r>
            <a:r>
              <a:rPr lang="en-US" altLang="zh-CN" sz="2400" dirty="0"/>
              <a:t>SOH”</a:t>
            </a:r>
            <a:r>
              <a:rPr lang="zh-CN" altLang="en-US" sz="2400" dirty="0"/>
              <a:t>或“</a:t>
            </a:r>
            <a:r>
              <a:rPr lang="en-US" altLang="zh-CN" sz="2400" dirty="0"/>
              <a:t>EOT”</a:t>
            </a:r>
            <a:r>
              <a:rPr lang="zh-CN" altLang="en-US" sz="2400" dirty="0"/>
              <a:t>的前面</a:t>
            </a:r>
            <a:r>
              <a:rPr lang="zh-CN" altLang="en-US" sz="2400" dirty="0">
                <a:solidFill>
                  <a:srgbClr val="FF0000"/>
                </a:solidFill>
              </a:rPr>
              <a:t>插入一个转义字符“</a:t>
            </a:r>
            <a:r>
              <a:rPr lang="en-US" altLang="zh-CN" sz="2400" dirty="0">
                <a:solidFill>
                  <a:srgbClr val="FF0000"/>
                </a:solidFill>
              </a:rPr>
              <a:t>ESC</a:t>
            </a:r>
            <a:r>
              <a:rPr lang="en-US" altLang="zh-CN" sz="2400" dirty="0" smtClean="0">
                <a:solidFill>
                  <a:srgbClr val="FF0000"/>
                </a:solidFill>
              </a:rPr>
              <a:t>” 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其十六进制编码是 </a:t>
            </a:r>
            <a:r>
              <a:rPr lang="en-US" altLang="zh-CN" sz="2400" dirty="0"/>
              <a:t>1B)</a:t>
            </a:r>
            <a:r>
              <a:rPr lang="zh-CN" altLang="en-US" sz="2400" dirty="0"/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接收</a:t>
            </a:r>
            <a:r>
              <a:rPr lang="zh-CN" altLang="en-US" sz="2400" dirty="0"/>
              <a:t>端的数据链路层在将数据送往网络层之前删除插入的转义字符。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如果转义字符也</a:t>
            </a:r>
            <a:r>
              <a:rPr lang="zh-CN" altLang="en-US" sz="2400" dirty="0" smtClean="0"/>
              <a:t>出现在数据</a:t>
            </a:r>
            <a:r>
              <a:rPr lang="zh-CN" altLang="en-US" sz="2400" dirty="0"/>
              <a:t>当中，那么应在转义字符前面插入一个</a:t>
            </a:r>
            <a:r>
              <a:rPr lang="zh-CN" altLang="en-US" sz="2400" dirty="0" smtClean="0"/>
              <a:t>转义字符 </a:t>
            </a:r>
            <a:r>
              <a:rPr lang="en-US" altLang="zh-CN" sz="2400" dirty="0" smtClean="0"/>
              <a:t>ESC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当接收端收到连续的两个转义字符时，就删除其中前面的一个。 </a:t>
            </a:r>
          </a:p>
        </p:txBody>
      </p:sp>
    </p:spTree>
    <p:extLst>
      <p:ext uri="{BB962C8B-B14F-4D97-AF65-F5344CB8AC3E}">
        <p14:creationId xmlns:p14="http://schemas.microsoft.com/office/powerpoint/2010/main" val="20358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03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用字节填充法解决透明传输的问题 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356294" y="3908003"/>
            <a:ext cx="4953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SOH</a:t>
            </a:r>
          </a:p>
        </p:txBody>
      </p:sp>
      <p:sp>
        <p:nvSpPr>
          <p:cNvPr id="360453" name="Freeform 5"/>
          <p:cNvSpPr>
            <a:spLocks/>
          </p:cNvSpPr>
          <p:nvPr/>
        </p:nvSpPr>
        <p:spPr bwMode="auto">
          <a:xfrm>
            <a:off x="6960294" y="2917403"/>
            <a:ext cx="1651000" cy="990600"/>
          </a:xfrm>
          <a:custGeom>
            <a:avLst/>
            <a:gdLst>
              <a:gd name="T0" fmla="*/ 671 w 960"/>
              <a:gd name="T1" fmla="*/ 624 h 624"/>
              <a:gd name="T2" fmla="*/ 960 w 960"/>
              <a:gd name="T3" fmla="*/ 624 h 624"/>
              <a:gd name="T4" fmla="*/ 288 w 960"/>
              <a:gd name="T5" fmla="*/ 0 h 624"/>
              <a:gd name="T6" fmla="*/ 0 w 960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624">
                <a:moveTo>
                  <a:pt x="671" y="624"/>
                </a:moveTo>
                <a:lnTo>
                  <a:pt x="960" y="624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54" name="Freeform 6"/>
          <p:cNvSpPr>
            <a:spLocks/>
          </p:cNvSpPr>
          <p:nvPr/>
        </p:nvSpPr>
        <p:spPr bwMode="auto">
          <a:xfrm>
            <a:off x="5546626" y="2917404"/>
            <a:ext cx="1166019" cy="1000125"/>
          </a:xfrm>
          <a:custGeom>
            <a:avLst/>
            <a:gdLst>
              <a:gd name="T0" fmla="*/ 386 w 678"/>
              <a:gd name="T1" fmla="*/ 621 h 630"/>
              <a:gd name="T2" fmla="*/ 678 w 678"/>
              <a:gd name="T3" fmla="*/ 630 h 630"/>
              <a:gd name="T4" fmla="*/ 288 w 678"/>
              <a:gd name="T5" fmla="*/ 0 h 630"/>
              <a:gd name="T6" fmla="*/ 0 w 678"/>
              <a:gd name="T7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8" h="630">
                <a:moveTo>
                  <a:pt x="386" y="621"/>
                </a:moveTo>
                <a:lnTo>
                  <a:pt x="678" y="630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55" name="Freeform 7"/>
          <p:cNvSpPr>
            <a:spLocks/>
          </p:cNvSpPr>
          <p:nvPr/>
        </p:nvSpPr>
        <p:spPr bwMode="auto">
          <a:xfrm>
            <a:off x="3905945" y="2917403"/>
            <a:ext cx="650081" cy="990600"/>
          </a:xfrm>
          <a:custGeom>
            <a:avLst/>
            <a:gdLst>
              <a:gd name="T0" fmla="*/ 92 w 378"/>
              <a:gd name="T1" fmla="*/ 624 h 624"/>
              <a:gd name="T2" fmla="*/ 378 w 378"/>
              <a:gd name="T3" fmla="*/ 624 h 624"/>
              <a:gd name="T4" fmla="*/ 288 w 378"/>
              <a:gd name="T5" fmla="*/ 0 h 624"/>
              <a:gd name="T6" fmla="*/ 0 w 378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" h="624">
                <a:moveTo>
                  <a:pt x="92" y="624"/>
                </a:moveTo>
                <a:lnTo>
                  <a:pt x="378" y="624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56" name="Freeform 8"/>
          <p:cNvSpPr>
            <a:spLocks/>
          </p:cNvSpPr>
          <p:nvPr/>
        </p:nvSpPr>
        <p:spPr bwMode="auto">
          <a:xfrm>
            <a:off x="2088126" y="2917403"/>
            <a:ext cx="827219" cy="990600"/>
          </a:xfrm>
          <a:custGeom>
            <a:avLst/>
            <a:gdLst>
              <a:gd name="T0" fmla="*/ 0 w 481"/>
              <a:gd name="T1" fmla="*/ 621 h 624"/>
              <a:gd name="T2" fmla="*/ 289 w 481"/>
              <a:gd name="T3" fmla="*/ 624 h 624"/>
              <a:gd name="T4" fmla="*/ 481 w 481"/>
              <a:gd name="T5" fmla="*/ 0 h 624"/>
              <a:gd name="T6" fmla="*/ 193 w 481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1" h="624">
                <a:moveTo>
                  <a:pt x="0" y="621"/>
                </a:moveTo>
                <a:lnTo>
                  <a:pt x="289" y="624"/>
                </a:lnTo>
                <a:lnTo>
                  <a:pt x="481" y="0"/>
                </a:lnTo>
                <a:lnTo>
                  <a:pt x="193" y="0"/>
                </a:lnTo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57" name="Rectangle 9"/>
          <p:cNvSpPr>
            <a:spLocks noChangeArrowheads="1"/>
          </p:cNvSpPr>
          <p:nvPr/>
        </p:nvSpPr>
        <p:spPr bwMode="auto">
          <a:xfrm>
            <a:off x="1181794" y="2460203"/>
            <a:ext cx="4953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SOH</a:t>
            </a:r>
          </a:p>
        </p:txBody>
      </p:sp>
      <p:sp>
        <p:nvSpPr>
          <p:cNvPr id="360458" name="Rectangle 10"/>
          <p:cNvSpPr>
            <a:spLocks noChangeArrowheads="1"/>
          </p:cNvSpPr>
          <p:nvPr/>
        </p:nvSpPr>
        <p:spPr bwMode="auto">
          <a:xfrm>
            <a:off x="1677094" y="2460203"/>
            <a:ext cx="652145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59" name="Rectangle 11"/>
          <p:cNvSpPr>
            <a:spLocks noChangeArrowheads="1"/>
          </p:cNvSpPr>
          <p:nvPr/>
        </p:nvSpPr>
        <p:spPr bwMode="auto">
          <a:xfrm>
            <a:off x="2420044" y="2460203"/>
            <a:ext cx="4953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EOT</a:t>
            </a:r>
          </a:p>
        </p:txBody>
      </p:sp>
      <p:sp>
        <p:nvSpPr>
          <p:cNvPr id="360460" name="Rectangle 12"/>
          <p:cNvSpPr>
            <a:spLocks noChangeArrowheads="1"/>
          </p:cNvSpPr>
          <p:nvPr/>
        </p:nvSpPr>
        <p:spPr bwMode="auto">
          <a:xfrm>
            <a:off x="6960294" y="2460203"/>
            <a:ext cx="495300" cy="457200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SOH</a:t>
            </a:r>
          </a:p>
        </p:txBody>
      </p:sp>
      <p:sp>
        <p:nvSpPr>
          <p:cNvPr id="360462" name="Rectangle 14"/>
          <p:cNvSpPr>
            <a:spLocks noChangeArrowheads="1"/>
          </p:cNvSpPr>
          <p:nvPr/>
        </p:nvSpPr>
        <p:spPr bwMode="auto">
          <a:xfrm>
            <a:off x="5556944" y="2460203"/>
            <a:ext cx="4953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ESC</a:t>
            </a:r>
          </a:p>
        </p:txBody>
      </p:sp>
      <p:sp>
        <p:nvSpPr>
          <p:cNvPr id="360463" name="Rectangle 15"/>
          <p:cNvSpPr>
            <a:spLocks noChangeArrowheads="1"/>
          </p:cNvSpPr>
          <p:nvPr/>
        </p:nvSpPr>
        <p:spPr bwMode="auto">
          <a:xfrm>
            <a:off x="851594" y="3908003"/>
            <a:ext cx="850265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64" name="Rectangle 16"/>
          <p:cNvSpPr>
            <a:spLocks noChangeArrowheads="1"/>
          </p:cNvSpPr>
          <p:nvPr/>
        </p:nvSpPr>
        <p:spPr bwMode="auto">
          <a:xfrm>
            <a:off x="1594544" y="3908003"/>
            <a:ext cx="4953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ESC</a:t>
            </a:r>
          </a:p>
        </p:txBody>
      </p:sp>
      <p:sp>
        <p:nvSpPr>
          <p:cNvPr id="360465" name="Rectangle 17"/>
          <p:cNvSpPr>
            <a:spLocks noChangeArrowheads="1"/>
          </p:cNvSpPr>
          <p:nvPr/>
        </p:nvSpPr>
        <p:spPr bwMode="auto">
          <a:xfrm>
            <a:off x="2089844" y="3908003"/>
            <a:ext cx="495300" cy="457200"/>
          </a:xfrm>
          <a:prstGeom prst="rect">
            <a:avLst/>
          </a:prstGeom>
          <a:solidFill>
            <a:srgbClr val="99FF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EOT</a:t>
            </a:r>
          </a:p>
        </p:txBody>
      </p:sp>
      <p:sp>
        <p:nvSpPr>
          <p:cNvPr id="360466" name="Rectangle 18"/>
          <p:cNvSpPr>
            <a:spLocks noChangeArrowheads="1"/>
          </p:cNvSpPr>
          <p:nvPr/>
        </p:nvSpPr>
        <p:spPr bwMode="auto">
          <a:xfrm>
            <a:off x="3575744" y="3908003"/>
            <a:ext cx="4953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ESC</a:t>
            </a:r>
          </a:p>
        </p:txBody>
      </p:sp>
      <p:sp>
        <p:nvSpPr>
          <p:cNvPr id="360467" name="Rectangle 19"/>
          <p:cNvSpPr>
            <a:spLocks noChangeArrowheads="1"/>
          </p:cNvSpPr>
          <p:nvPr/>
        </p:nvSpPr>
        <p:spPr bwMode="auto">
          <a:xfrm>
            <a:off x="4071044" y="3908003"/>
            <a:ext cx="495300" cy="4572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SOH</a:t>
            </a:r>
          </a:p>
        </p:txBody>
      </p:sp>
      <p:sp>
        <p:nvSpPr>
          <p:cNvPr id="360468" name="Rectangle 20"/>
          <p:cNvSpPr>
            <a:spLocks noChangeArrowheads="1"/>
          </p:cNvSpPr>
          <p:nvPr/>
        </p:nvSpPr>
        <p:spPr bwMode="auto">
          <a:xfrm>
            <a:off x="5722044" y="3908003"/>
            <a:ext cx="4953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ESC</a:t>
            </a:r>
          </a:p>
        </p:txBody>
      </p:sp>
      <p:sp>
        <p:nvSpPr>
          <p:cNvPr id="360469" name="Rectangle 21"/>
          <p:cNvSpPr>
            <a:spLocks noChangeArrowheads="1"/>
          </p:cNvSpPr>
          <p:nvPr/>
        </p:nvSpPr>
        <p:spPr bwMode="auto">
          <a:xfrm>
            <a:off x="6217344" y="3908003"/>
            <a:ext cx="4953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ESC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7620694" y="3908003"/>
            <a:ext cx="4953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ESC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8115994" y="3908003"/>
            <a:ext cx="495300" cy="457200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SOH</a:t>
            </a:r>
          </a:p>
        </p:txBody>
      </p:sp>
      <p:sp>
        <p:nvSpPr>
          <p:cNvPr id="360472" name="Freeform 24"/>
          <p:cNvSpPr>
            <a:spLocks/>
          </p:cNvSpPr>
          <p:nvPr/>
        </p:nvSpPr>
        <p:spPr bwMode="auto">
          <a:xfrm>
            <a:off x="2088126" y="2917403"/>
            <a:ext cx="331919" cy="995362"/>
          </a:xfrm>
          <a:custGeom>
            <a:avLst/>
            <a:gdLst>
              <a:gd name="T0" fmla="*/ 193 w 193"/>
              <a:gd name="T1" fmla="*/ 0 h 627"/>
              <a:gd name="T2" fmla="*/ 0 w 193"/>
              <a:gd name="T3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3" h="627">
                <a:moveTo>
                  <a:pt x="193" y="0"/>
                </a:moveTo>
                <a:lnTo>
                  <a:pt x="0" y="627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73" name="Line 25"/>
          <p:cNvSpPr>
            <a:spLocks noChangeShapeType="1"/>
          </p:cNvSpPr>
          <p:nvPr/>
        </p:nvSpPr>
        <p:spPr bwMode="auto">
          <a:xfrm flipH="1">
            <a:off x="2585144" y="2917403"/>
            <a:ext cx="3302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74" name="Line 26"/>
          <p:cNvSpPr>
            <a:spLocks noChangeShapeType="1"/>
          </p:cNvSpPr>
          <p:nvPr/>
        </p:nvSpPr>
        <p:spPr bwMode="auto">
          <a:xfrm>
            <a:off x="3905945" y="2917403"/>
            <a:ext cx="154781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75" name="Line 27"/>
          <p:cNvSpPr>
            <a:spLocks noChangeShapeType="1"/>
          </p:cNvSpPr>
          <p:nvPr/>
        </p:nvSpPr>
        <p:spPr bwMode="auto">
          <a:xfrm>
            <a:off x="4401244" y="2917403"/>
            <a:ext cx="1651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76" name="Freeform 28"/>
          <p:cNvSpPr>
            <a:spLocks/>
          </p:cNvSpPr>
          <p:nvPr/>
        </p:nvSpPr>
        <p:spPr bwMode="auto">
          <a:xfrm>
            <a:off x="5556944" y="2917403"/>
            <a:ext cx="653521" cy="995362"/>
          </a:xfrm>
          <a:custGeom>
            <a:avLst/>
            <a:gdLst>
              <a:gd name="T0" fmla="*/ 0 w 380"/>
              <a:gd name="T1" fmla="*/ 0 h 627"/>
              <a:gd name="T2" fmla="*/ 380 w 380"/>
              <a:gd name="T3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0" h="627">
                <a:moveTo>
                  <a:pt x="0" y="0"/>
                </a:moveTo>
                <a:lnTo>
                  <a:pt x="380" y="627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>
            <a:off x="6052244" y="2917403"/>
            <a:ext cx="6604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78" name="Freeform 30"/>
          <p:cNvSpPr>
            <a:spLocks/>
          </p:cNvSpPr>
          <p:nvPr/>
        </p:nvSpPr>
        <p:spPr bwMode="auto">
          <a:xfrm>
            <a:off x="6960294" y="2917404"/>
            <a:ext cx="1148821" cy="985837"/>
          </a:xfrm>
          <a:custGeom>
            <a:avLst/>
            <a:gdLst>
              <a:gd name="T0" fmla="*/ 0 w 668"/>
              <a:gd name="T1" fmla="*/ 0 h 621"/>
              <a:gd name="T2" fmla="*/ 668 w 668"/>
              <a:gd name="T3" fmla="*/ 621 h 6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8" h="621">
                <a:moveTo>
                  <a:pt x="0" y="0"/>
                </a:moveTo>
                <a:lnTo>
                  <a:pt x="668" y="621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79" name="Line 31"/>
          <p:cNvSpPr>
            <a:spLocks noChangeShapeType="1"/>
          </p:cNvSpPr>
          <p:nvPr/>
        </p:nvSpPr>
        <p:spPr bwMode="auto">
          <a:xfrm>
            <a:off x="7455594" y="2917403"/>
            <a:ext cx="11557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80" name="Line 32"/>
          <p:cNvSpPr>
            <a:spLocks noChangeShapeType="1"/>
          </p:cNvSpPr>
          <p:nvPr/>
        </p:nvSpPr>
        <p:spPr bwMode="auto">
          <a:xfrm>
            <a:off x="1677094" y="2231603"/>
            <a:ext cx="652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81" name="Text Box 33"/>
          <p:cNvSpPr txBox="1">
            <a:spLocks noChangeArrowheads="1"/>
          </p:cNvSpPr>
          <p:nvPr/>
        </p:nvSpPr>
        <p:spPr bwMode="auto">
          <a:xfrm>
            <a:off x="4236144" y="1998241"/>
            <a:ext cx="110799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原始数据</a:t>
            </a:r>
          </a:p>
        </p:txBody>
      </p:sp>
      <p:sp>
        <p:nvSpPr>
          <p:cNvPr id="360482" name="Line 34"/>
          <p:cNvSpPr>
            <a:spLocks noChangeShapeType="1"/>
          </p:cNvSpPr>
          <p:nvPr/>
        </p:nvSpPr>
        <p:spPr bwMode="auto">
          <a:xfrm>
            <a:off x="851594" y="4670003"/>
            <a:ext cx="8502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83" name="Rectangle 35"/>
          <p:cNvSpPr>
            <a:spLocks noChangeArrowheads="1"/>
          </p:cNvSpPr>
          <p:nvPr/>
        </p:nvSpPr>
        <p:spPr bwMode="auto">
          <a:xfrm>
            <a:off x="9354244" y="3908003"/>
            <a:ext cx="4953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EOT</a:t>
            </a:r>
          </a:p>
        </p:txBody>
      </p:sp>
      <p:sp>
        <p:nvSpPr>
          <p:cNvPr id="360484" name="Rectangle 36"/>
          <p:cNvSpPr>
            <a:spLocks noChangeArrowheads="1"/>
          </p:cNvSpPr>
          <p:nvPr/>
        </p:nvSpPr>
        <p:spPr bwMode="auto">
          <a:xfrm>
            <a:off x="8198544" y="2460203"/>
            <a:ext cx="4953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EOT</a:t>
            </a:r>
          </a:p>
        </p:txBody>
      </p:sp>
      <p:sp>
        <p:nvSpPr>
          <p:cNvPr id="360485" name="Text Box 37"/>
          <p:cNvSpPr txBox="1">
            <a:spLocks noChangeArrowheads="1"/>
          </p:cNvSpPr>
          <p:nvPr/>
        </p:nvSpPr>
        <p:spPr bwMode="auto">
          <a:xfrm>
            <a:off x="3661734" y="4433466"/>
            <a:ext cx="295465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经过字节填充后发送的数据</a:t>
            </a:r>
          </a:p>
        </p:txBody>
      </p:sp>
      <p:sp>
        <p:nvSpPr>
          <p:cNvPr id="360486" name="Text Box 38"/>
          <p:cNvSpPr txBox="1">
            <a:spLocks noChangeArrowheads="1"/>
          </p:cNvSpPr>
          <p:nvPr/>
        </p:nvSpPr>
        <p:spPr bwMode="auto">
          <a:xfrm>
            <a:off x="7366165" y="3174579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字节填充</a:t>
            </a:r>
          </a:p>
        </p:txBody>
      </p:sp>
      <p:sp>
        <p:nvSpPr>
          <p:cNvPr id="360487" name="Text Box 39"/>
          <p:cNvSpPr txBox="1">
            <a:spLocks noChangeArrowheads="1"/>
          </p:cNvSpPr>
          <p:nvPr/>
        </p:nvSpPr>
        <p:spPr bwMode="auto">
          <a:xfrm>
            <a:off x="5324773" y="3174579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字节填充</a:t>
            </a:r>
          </a:p>
        </p:txBody>
      </p:sp>
      <p:sp>
        <p:nvSpPr>
          <p:cNvPr id="360488" name="Text Box 40"/>
          <p:cNvSpPr txBox="1">
            <a:spLocks noChangeArrowheads="1"/>
          </p:cNvSpPr>
          <p:nvPr/>
        </p:nvSpPr>
        <p:spPr bwMode="auto">
          <a:xfrm>
            <a:off x="3219748" y="3174579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字节填充</a:t>
            </a:r>
          </a:p>
        </p:txBody>
      </p:sp>
      <p:sp>
        <p:nvSpPr>
          <p:cNvPr id="360489" name="Text Box 41"/>
          <p:cNvSpPr txBox="1">
            <a:spLocks noChangeArrowheads="1"/>
          </p:cNvSpPr>
          <p:nvPr/>
        </p:nvSpPr>
        <p:spPr bwMode="auto">
          <a:xfrm>
            <a:off x="1346894" y="3174579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字节填充</a:t>
            </a:r>
          </a:p>
        </p:txBody>
      </p:sp>
      <p:sp>
        <p:nvSpPr>
          <p:cNvPr id="360490" name="Line 42"/>
          <p:cNvSpPr>
            <a:spLocks noChangeShapeType="1"/>
          </p:cNvSpPr>
          <p:nvPr/>
        </p:nvSpPr>
        <p:spPr bwMode="auto">
          <a:xfrm flipV="1">
            <a:off x="385531" y="4377903"/>
            <a:ext cx="0" cy="3556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91" name="Text Box 43"/>
          <p:cNvSpPr txBox="1">
            <a:spLocks noChangeArrowheads="1"/>
          </p:cNvSpPr>
          <p:nvPr/>
        </p:nvSpPr>
        <p:spPr bwMode="auto">
          <a:xfrm>
            <a:off x="202213" y="4725144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发送</a:t>
            </a:r>
          </a:p>
          <a:p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在前</a:t>
            </a:r>
          </a:p>
        </p:txBody>
      </p:sp>
      <p:sp>
        <p:nvSpPr>
          <p:cNvPr id="360492" name="Line 44"/>
          <p:cNvSpPr>
            <a:spLocks noChangeShapeType="1"/>
          </p:cNvSpPr>
          <p:nvPr/>
        </p:nvSpPr>
        <p:spPr bwMode="auto">
          <a:xfrm>
            <a:off x="1453521" y="213000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93" name="Text Box 45"/>
          <p:cNvSpPr txBox="1">
            <a:spLocks noChangeArrowheads="1"/>
          </p:cNvSpPr>
          <p:nvPr/>
        </p:nvSpPr>
        <p:spPr bwMode="auto">
          <a:xfrm>
            <a:off x="956502" y="1772816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帧开始符</a:t>
            </a:r>
          </a:p>
        </p:txBody>
      </p:sp>
      <p:sp>
        <p:nvSpPr>
          <p:cNvPr id="360494" name="Text Box 46"/>
          <p:cNvSpPr txBox="1">
            <a:spLocks noChangeArrowheads="1"/>
          </p:cNvSpPr>
          <p:nvPr/>
        </p:nvSpPr>
        <p:spPr bwMode="auto">
          <a:xfrm>
            <a:off x="7911339" y="1772816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帧结束符</a:t>
            </a:r>
          </a:p>
        </p:txBody>
      </p:sp>
      <p:sp>
        <p:nvSpPr>
          <p:cNvPr id="360495" name="Line 47"/>
          <p:cNvSpPr>
            <a:spLocks noChangeShapeType="1"/>
          </p:cNvSpPr>
          <p:nvPr/>
        </p:nvSpPr>
        <p:spPr bwMode="auto">
          <a:xfrm>
            <a:off x="8470271" y="213000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96" name="AutoShape 48"/>
          <p:cNvSpPr>
            <a:spLocks noChangeArrowheads="1"/>
          </p:cNvSpPr>
          <p:nvPr/>
        </p:nvSpPr>
        <p:spPr bwMode="auto">
          <a:xfrm>
            <a:off x="1737288" y="3585740"/>
            <a:ext cx="244210" cy="431800"/>
          </a:xfrm>
          <a:prstGeom prst="downArrow">
            <a:avLst>
              <a:gd name="adj1" fmla="val 39435"/>
              <a:gd name="adj2" fmla="val 90143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97" name="AutoShape 49"/>
          <p:cNvSpPr>
            <a:spLocks noChangeArrowheads="1"/>
          </p:cNvSpPr>
          <p:nvPr/>
        </p:nvSpPr>
        <p:spPr bwMode="auto">
          <a:xfrm>
            <a:off x="3677213" y="3585740"/>
            <a:ext cx="244210" cy="431800"/>
          </a:xfrm>
          <a:prstGeom prst="downArrow">
            <a:avLst>
              <a:gd name="adj1" fmla="val 39435"/>
              <a:gd name="adj2" fmla="val 90143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98" name="AutoShape 50"/>
          <p:cNvSpPr>
            <a:spLocks noChangeArrowheads="1"/>
          </p:cNvSpPr>
          <p:nvPr/>
        </p:nvSpPr>
        <p:spPr bwMode="auto">
          <a:xfrm>
            <a:off x="5861349" y="3585740"/>
            <a:ext cx="244210" cy="431800"/>
          </a:xfrm>
          <a:prstGeom prst="downArrow">
            <a:avLst>
              <a:gd name="adj1" fmla="val 39435"/>
              <a:gd name="adj2" fmla="val 90143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99" name="AutoShape 51"/>
          <p:cNvSpPr>
            <a:spLocks noChangeArrowheads="1"/>
          </p:cNvSpPr>
          <p:nvPr/>
        </p:nvSpPr>
        <p:spPr bwMode="auto">
          <a:xfrm>
            <a:off x="7744520" y="3585740"/>
            <a:ext cx="244210" cy="431800"/>
          </a:xfrm>
          <a:prstGeom prst="downArrow">
            <a:avLst>
              <a:gd name="adj1" fmla="val 39435"/>
              <a:gd name="adj2" fmla="val 90143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0461" name="Rectangle 13"/>
          <p:cNvSpPr>
            <a:spLocks noChangeArrowheads="1"/>
          </p:cNvSpPr>
          <p:nvPr/>
        </p:nvSpPr>
        <p:spPr bwMode="auto">
          <a:xfrm>
            <a:off x="3905944" y="2460203"/>
            <a:ext cx="4953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SOH</a:t>
            </a:r>
          </a:p>
        </p:txBody>
      </p:sp>
      <p:sp>
        <p:nvSpPr>
          <p:cNvPr id="2" name="矩形 1"/>
          <p:cNvSpPr/>
          <p:nvPr/>
        </p:nvSpPr>
        <p:spPr>
          <a:xfrm>
            <a:off x="2096110" y="5371475"/>
            <a:ext cx="5750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用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字节填充法解决透明传输的问题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96110" y="6107874"/>
            <a:ext cx="5750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用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比特</a:t>
            </a:r>
            <a:r>
              <a:rPr lang="zh-CN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填充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法解决透明传输的问题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1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数据链路层</a:t>
            </a:r>
            <a:r>
              <a:rPr lang="zh-CN" altLang="zh-CN" dirty="0"/>
              <a:t>使用的信道</a:t>
            </a:r>
            <a:endParaRPr lang="zh-CN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363" indent="-360363"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数据链路层</a:t>
            </a:r>
            <a:r>
              <a:rPr lang="zh-CN" altLang="en-US" dirty="0"/>
              <a:t>使用的信道主要有以下两种类型：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点对点</a:t>
            </a:r>
            <a:r>
              <a:rPr lang="zh-CN" altLang="en-US" dirty="0" smtClean="0">
                <a:solidFill>
                  <a:srgbClr val="FF0000"/>
                </a:solidFill>
              </a:rPr>
              <a:t>信道   </a:t>
            </a:r>
            <a:r>
              <a:rPr lang="zh-CN" altLang="en-US" dirty="0" smtClean="0"/>
              <a:t>使用</a:t>
            </a:r>
            <a:r>
              <a:rPr lang="zh-CN" altLang="en-US" dirty="0"/>
              <a:t>一对一的点对点</a:t>
            </a:r>
            <a:r>
              <a:rPr lang="zh-CN" altLang="en-US" dirty="0" smtClean="0">
                <a:solidFill>
                  <a:srgbClr val="FF0000"/>
                </a:solidFill>
              </a:rPr>
              <a:t>专用通道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</a:t>
            </a:r>
            <a:r>
              <a:rPr lang="zh-CN" altLang="en-US" dirty="0" smtClean="0">
                <a:solidFill>
                  <a:srgbClr val="0000FF"/>
                </a:solidFill>
              </a:rPr>
              <a:t>点对点协议</a:t>
            </a:r>
            <a:endParaRPr lang="zh-CN" altLang="en-US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广播信道   </a:t>
            </a:r>
            <a:r>
              <a:rPr lang="zh-CN" altLang="en-US" dirty="0" smtClean="0"/>
              <a:t>使用</a:t>
            </a:r>
            <a:r>
              <a:rPr lang="zh-CN" altLang="en-US" dirty="0"/>
              <a:t>一对多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共享通道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</a:t>
            </a:r>
            <a:r>
              <a:rPr lang="zh-CN" altLang="en-US" dirty="0" smtClean="0">
                <a:solidFill>
                  <a:srgbClr val="0000FF"/>
                </a:solidFill>
              </a:rPr>
              <a:t>共享</a:t>
            </a:r>
            <a:r>
              <a:rPr lang="zh-CN" altLang="en-US" dirty="0">
                <a:solidFill>
                  <a:srgbClr val="0000FF"/>
                </a:solidFill>
              </a:rPr>
              <a:t>信道</a:t>
            </a:r>
            <a:r>
              <a:rPr lang="zh-CN" altLang="en-US" dirty="0" smtClean="0">
                <a:solidFill>
                  <a:srgbClr val="0000FF"/>
                </a:solidFill>
              </a:rPr>
              <a:t>协议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7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zh-CN" dirty="0"/>
              <a:t>点对点</a:t>
            </a:r>
            <a:r>
              <a:rPr lang="zh-CN" altLang="zh-CN" dirty="0" smtClean="0"/>
              <a:t>协议</a:t>
            </a:r>
            <a:r>
              <a:rPr lang="en-US" altLang="zh-CN" dirty="0" smtClean="0"/>
              <a:t> PPP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3.2.1 </a:t>
            </a:r>
            <a:r>
              <a:rPr lang="en-US" altLang="zh-CN" dirty="0" smtClean="0"/>
              <a:t> PPP </a:t>
            </a:r>
            <a:r>
              <a:rPr lang="zh-CN" altLang="zh-CN" dirty="0" smtClean="0"/>
              <a:t>协议</a:t>
            </a:r>
            <a:r>
              <a:rPr lang="zh-CN" altLang="zh-CN" dirty="0"/>
              <a:t>的特点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3.2.2 </a:t>
            </a:r>
            <a:r>
              <a:rPr lang="en-US" altLang="zh-CN" dirty="0" smtClean="0"/>
              <a:t> PPP </a:t>
            </a:r>
            <a:r>
              <a:rPr lang="zh-CN" altLang="zh-CN" dirty="0" smtClean="0"/>
              <a:t>协议</a:t>
            </a:r>
            <a:r>
              <a:rPr lang="zh-CN" altLang="zh-CN" dirty="0"/>
              <a:t>的帧格式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3.2.3 </a:t>
            </a:r>
            <a:r>
              <a:rPr lang="en-US" altLang="zh-CN" dirty="0" smtClean="0"/>
              <a:t> PPP </a:t>
            </a:r>
            <a:r>
              <a:rPr lang="zh-CN" altLang="zh-CN" dirty="0" smtClean="0"/>
              <a:t>协议</a:t>
            </a:r>
            <a:r>
              <a:rPr lang="zh-CN" altLang="zh-CN" dirty="0"/>
              <a:t>的工作状态</a:t>
            </a:r>
          </a:p>
        </p:txBody>
      </p:sp>
    </p:spTree>
    <p:extLst>
      <p:ext uri="{BB962C8B-B14F-4D97-AF65-F5344CB8AC3E}">
        <p14:creationId xmlns:p14="http://schemas.microsoft.com/office/powerpoint/2010/main" val="22854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3.2.1  PPP </a:t>
            </a:r>
            <a:r>
              <a:rPr lang="zh-CN" altLang="en-US" dirty="0"/>
              <a:t>协议的特点 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对于点对点的</a:t>
            </a:r>
            <a:r>
              <a:rPr lang="zh-CN" altLang="zh-CN" sz="2800" dirty="0" smtClean="0"/>
              <a:t>链路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目前</a:t>
            </a:r>
            <a:r>
              <a:rPr lang="zh-CN" altLang="zh-CN" sz="2800" dirty="0"/>
              <a:t>使用得最广泛的数据链路层</a:t>
            </a:r>
            <a:r>
              <a:rPr lang="zh-CN" altLang="zh-CN" sz="2800" dirty="0" smtClean="0"/>
              <a:t>协议</a:t>
            </a:r>
            <a:r>
              <a:rPr lang="zh-CN" altLang="en-US" sz="2800" dirty="0"/>
              <a:t>是</a:t>
            </a:r>
            <a:r>
              <a:rPr lang="zh-CN" altLang="en-US" sz="2800" dirty="0">
                <a:solidFill>
                  <a:srgbClr val="FF0000"/>
                </a:solidFill>
              </a:rPr>
              <a:t>点对点协议 </a:t>
            </a:r>
            <a:r>
              <a:rPr lang="en-US" altLang="zh-CN" sz="2800" dirty="0"/>
              <a:t>PPP (Point-to-Point Protocol)</a:t>
            </a:r>
            <a:r>
              <a:rPr lang="zh-CN" altLang="en-US" sz="2800" dirty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用户</a:t>
            </a:r>
            <a:r>
              <a:rPr lang="zh-CN" altLang="en-US" sz="2800" dirty="0"/>
              <a:t>使用拨号电话线</a:t>
            </a:r>
            <a:r>
              <a:rPr lang="zh-CN" altLang="en-US" sz="2800" dirty="0" smtClean="0"/>
              <a:t>接入互联网时，</a:t>
            </a:r>
            <a:r>
              <a:rPr lang="en-US" altLang="zh-CN" sz="2800" dirty="0"/>
              <a:t> </a:t>
            </a:r>
            <a:r>
              <a:rPr lang="zh-CN" altLang="zh-CN" sz="2800" dirty="0" smtClean="0"/>
              <a:t>用户</a:t>
            </a:r>
            <a:r>
              <a:rPr lang="zh-CN" altLang="zh-CN" sz="2800" dirty="0"/>
              <a:t>计算机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 ISP 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通信时所使用的数据链路层</a:t>
            </a:r>
            <a:r>
              <a:rPr lang="zh-CN" altLang="zh-CN" sz="2800" dirty="0" smtClean="0"/>
              <a:t>协议就是</a:t>
            </a:r>
            <a:r>
              <a:rPr lang="en-US" altLang="zh-CN" sz="2800" dirty="0" smtClean="0"/>
              <a:t> PPP </a:t>
            </a:r>
            <a:r>
              <a:rPr lang="zh-CN" altLang="zh-CN" sz="2800" dirty="0" smtClean="0"/>
              <a:t>协议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PPP </a:t>
            </a:r>
            <a:r>
              <a:rPr lang="zh-CN" altLang="zh-CN" sz="2800" dirty="0" smtClean="0"/>
              <a:t>协议</a:t>
            </a:r>
            <a:r>
              <a:rPr lang="zh-CN" altLang="zh-CN" sz="2800" dirty="0"/>
              <a:t>在</a:t>
            </a:r>
            <a:r>
              <a:rPr lang="en-US" altLang="zh-CN" sz="2800" dirty="0"/>
              <a:t>1994</a:t>
            </a:r>
            <a:r>
              <a:rPr lang="zh-CN" altLang="zh-CN" sz="2800" dirty="0"/>
              <a:t>年就已成为互联网的正式</a:t>
            </a:r>
            <a:r>
              <a:rPr lang="zh-CN" altLang="zh-CN" sz="2800" dirty="0" smtClean="0"/>
              <a:t>标准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9915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用户到 </a:t>
            </a:r>
            <a:r>
              <a:rPr lang="en-US" altLang="zh-CN" sz="4000" dirty="0"/>
              <a:t>ISP </a:t>
            </a:r>
            <a:r>
              <a:rPr lang="zh-CN" altLang="en-US" sz="4000" dirty="0"/>
              <a:t>的链路使用 </a:t>
            </a:r>
            <a:r>
              <a:rPr lang="en-US" altLang="zh-CN" sz="4000" dirty="0"/>
              <a:t>PPP </a:t>
            </a:r>
            <a:r>
              <a:rPr lang="zh-CN" altLang="en-US" sz="4000" dirty="0"/>
              <a:t>协议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1778" y="1916832"/>
            <a:ext cx="9558149" cy="3065165"/>
            <a:chOff x="261778" y="1916832"/>
            <a:chExt cx="9558149" cy="3065165"/>
          </a:xfrm>
        </p:grpSpPr>
        <p:sp>
          <p:nvSpPr>
            <p:cNvPr id="192565" name="Line 53"/>
            <p:cNvSpPr>
              <a:spLocks noChangeShapeType="1"/>
            </p:cNvSpPr>
            <p:nvPr/>
          </p:nvSpPr>
          <p:spPr bwMode="auto">
            <a:xfrm>
              <a:off x="1052512" y="4725119"/>
              <a:ext cx="43682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92566" name="Oval 54"/>
            <p:cNvSpPr>
              <a:spLocks noChangeArrowheads="1"/>
            </p:cNvSpPr>
            <p:nvPr/>
          </p:nvSpPr>
          <p:spPr bwMode="auto">
            <a:xfrm>
              <a:off x="2691475" y="1916832"/>
              <a:ext cx="1014677" cy="2520950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92567" name="Text Box 55"/>
            <p:cNvSpPr txBox="1">
              <a:spLocks noChangeArrowheads="1"/>
            </p:cNvSpPr>
            <p:nvPr/>
          </p:nvSpPr>
          <p:spPr bwMode="auto">
            <a:xfrm>
              <a:off x="261778" y="2721446"/>
              <a:ext cx="494046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用</a:t>
              </a:r>
            </a:p>
            <a:p>
              <a:endPara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户</a:t>
              </a:r>
            </a:p>
          </p:txBody>
        </p:sp>
        <p:sp>
          <p:nvSpPr>
            <p:cNvPr id="192568" name="Text Box 56"/>
            <p:cNvSpPr txBox="1">
              <a:spLocks noChangeArrowheads="1"/>
            </p:cNvSpPr>
            <p:nvPr/>
          </p:nvSpPr>
          <p:spPr bwMode="auto">
            <a:xfrm>
              <a:off x="8397743" y="2865462"/>
              <a:ext cx="14221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至互联网</a:t>
              </a:r>
              <a:endParaRPr kumimoji="1" lang="zh-CN" altLang="en-US" sz="2400" b="1" dirty="0">
                <a:solidFill>
                  <a:srgbClr val="00FF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92570" name="Rectangle 58"/>
            <p:cNvSpPr>
              <a:spLocks noChangeArrowheads="1"/>
            </p:cNvSpPr>
            <p:nvPr/>
          </p:nvSpPr>
          <p:spPr bwMode="auto">
            <a:xfrm>
              <a:off x="5453460" y="2134320"/>
              <a:ext cx="2385351" cy="2232025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92571" name="Text Box 59"/>
            <p:cNvSpPr txBox="1">
              <a:spLocks noChangeArrowheads="1"/>
            </p:cNvSpPr>
            <p:nvPr/>
          </p:nvSpPr>
          <p:spPr bwMode="auto">
            <a:xfrm>
              <a:off x="5385048" y="2174007"/>
              <a:ext cx="2507418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已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向互联网管理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机构</a:t>
              </a:r>
            </a:p>
            <a:p>
              <a:pPr algn="ctr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申请到一批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地址</a:t>
              </a:r>
            </a:p>
          </p:txBody>
        </p:sp>
        <p:sp>
          <p:nvSpPr>
            <p:cNvPr id="192572" name="Text Box 60"/>
            <p:cNvSpPr txBox="1">
              <a:spLocks noChangeArrowheads="1"/>
            </p:cNvSpPr>
            <p:nvPr/>
          </p:nvSpPr>
          <p:spPr bwMode="auto">
            <a:xfrm>
              <a:off x="6387306" y="3056657"/>
              <a:ext cx="6799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ISP</a:t>
              </a:r>
            </a:p>
          </p:txBody>
        </p:sp>
        <p:sp>
          <p:nvSpPr>
            <p:cNvPr id="192573" name="Freeform 61"/>
            <p:cNvSpPr>
              <a:spLocks/>
            </p:cNvSpPr>
            <p:nvPr/>
          </p:nvSpPr>
          <p:spPr bwMode="auto">
            <a:xfrm>
              <a:off x="7845690" y="3285257"/>
              <a:ext cx="1632083" cy="114300"/>
            </a:xfrm>
            <a:custGeom>
              <a:avLst/>
              <a:gdLst>
                <a:gd name="T0" fmla="*/ 0 w 949"/>
                <a:gd name="T1" fmla="*/ 0 h 72"/>
                <a:gd name="T2" fmla="*/ 379 w 949"/>
                <a:gd name="T3" fmla="*/ 0 h 72"/>
                <a:gd name="T4" fmla="*/ 297 w 949"/>
                <a:gd name="T5" fmla="*/ 72 h 72"/>
                <a:gd name="T6" fmla="*/ 949 w 949"/>
                <a:gd name="T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9" h="72">
                  <a:moveTo>
                    <a:pt x="0" y="0"/>
                  </a:moveTo>
                  <a:lnTo>
                    <a:pt x="379" y="0"/>
                  </a:lnTo>
                  <a:lnTo>
                    <a:pt x="297" y="72"/>
                  </a:lnTo>
                  <a:lnTo>
                    <a:pt x="949" y="62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92578" name="Line 66"/>
            <p:cNvSpPr>
              <a:spLocks noChangeShapeType="1"/>
            </p:cNvSpPr>
            <p:nvPr/>
          </p:nvSpPr>
          <p:spPr bwMode="auto">
            <a:xfrm>
              <a:off x="1052512" y="2277195"/>
              <a:ext cx="4368271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92579" name="Text Box 67"/>
            <p:cNvSpPr txBox="1">
              <a:spLocks noChangeArrowheads="1"/>
            </p:cNvSpPr>
            <p:nvPr/>
          </p:nvSpPr>
          <p:spPr bwMode="auto">
            <a:xfrm>
              <a:off x="2648744" y="2897907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接入网</a:t>
              </a:r>
            </a:p>
          </p:txBody>
        </p:sp>
        <p:sp>
          <p:nvSpPr>
            <p:cNvPr id="192580" name="Line 68"/>
            <p:cNvSpPr>
              <a:spLocks noChangeShapeType="1"/>
            </p:cNvSpPr>
            <p:nvPr/>
          </p:nvSpPr>
          <p:spPr bwMode="auto">
            <a:xfrm>
              <a:off x="1052512" y="2782020"/>
              <a:ext cx="4368271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92581" name="Line 69"/>
            <p:cNvSpPr>
              <a:spLocks noChangeShapeType="1"/>
            </p:cNvSpPr>
            <p:nvPr/>
          </p:nvSpPr>
          <p:spPr bwMode="auto">
            <a:xfrm>
              <a:off x="1052512" y="3285257"/>
              <a:ext cx="43682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92582" name="Line 70"/>
            <p:cNvSpPr>
              <a:spLocks noChangeShapeType="1"/>
            </p:cNvSpPr>
            <p:nvPr/>
          </p:nvSpPr>
          <p:spPr bwMode="auto">
            <a:xfrm flipV="1">
              <a:off x="1052513" y="3577357"/>
              <a:ext cx="4387189" cy="139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92583" name="Line 71"/>
            <p:cNvSpPr>
              <a:spLocks noChangeShapeType="1"/>
            </p:cNvSpPr>
            <p:nvPr/>
          </p:nvSpPr>
          <p:spPr bwMode="auto">
            <a:xfrm flipV="1">
              <a:off x="1052512" y="3932958"/>
              <a:ext cx="4368271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92584" name="Text Box 72"/>
            <p:cNvSpPr txBox="1">
              <a:spLocks noChangeArrowheads="1"/>
            </p:cNvSpPr>
            <p:nvPr/>
          </p:nvSpPr>
          <p:spPr bwMode="auto">
            <a:xfrm>
              <a:off x="2504728" y="4520332"/>
              <a:ext cx="1498359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PPP 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协议</a:t>
              </a:r>
            </a:p>
          </p:txBody>
        </p:sp>
        <p:pic>
          <p:nvPicPr>
            <p:cNvPr id="192569" name="Picture 5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31" y="2061294"/>
              <a:ext cx="407590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2574" name="Picture 6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31" y="2535958"/>
              <a:ext cx="407590" cy="40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2575" name="Picture 6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31" y="3012207"/>
              <a:ext cx="407590" cy="40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2576" name="Picture 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31" y="3488458"/>
              <a:ext cx="407590" cy="40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2577" name="Picture 6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31" y="3964708"/>
              <a:ext cx="407590" cy="40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49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PPP </a:t>
            </a:r>
            <a:r>
              <a:rPr lang="zh-CN" altLang="en-US" dirty="0"/>
              <a:t>协议应满足的需求 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2"/>
            <a:ext cx="9066212" cy="54006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2800" dirty="0" smtClean="0"/>
              <a:t>简单 </a:t>
            </a:r>
            <a:endParaRPr lang="en-US" altLang="zh-CN" sz="28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2800" dirty="0" smtClean="0"/>
              <a:t>封装</a:t>
            </a:r>
            <a:r>
              <a:rPr lang="zh-CN" altLang="en-US" sz="2800" dirty="0"/>
              <a:t>成</a:t>
            </a:r>
            <a:r>
              <a:rPr lang="zh-CN" altLang="en-US" sz="2800" dirty="0" smtClean="0"/>
              <a:t>帧 </a:t>
            </a:r>
            <a:endParaRPr lang="en-US" altLang="zh-CN" sz="28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2800" dirty="0" smtClean="0"/>
              <a:t>支持多种网络层协议</a:t>
            </a:r>
            <a:endParaRPr lang="en-US" altLang="zh-CN" sz="28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2800" dirty="0" smtClean="0"/>
              <a:t>支持多种类型的链路</a:t>
            </a:r>
            <a:endParaRPr lang="zh-CN" altLang="en-US" sz="28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2800" dirty="0" smtClean="0"/>
              <a:t>差错检测</a:t>
            </a:r>
            <a:endParaRPr lang="en-US" altLang="zh-CN" sz="28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2800" dirty="0"/>
              <a:t>检测连接</a:t>
            </a:r>
            <a:endParaRPr lang="en-US" altLang="zh-CN" sz="28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2800" dirty="0"/>
              <a:t>设置最大传送单元</a:t>
            </a:r>
            <a:r>
              <a:rPr lang="en-US" altLang="zh-CN" sz="2800" dirty="0"/>
              <a:t>MTU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2800" dirty="0"/>
              <a:t>协商网络层</a:t>
            </a:r>
            <a:endParaRPr lang="en-US" altLang="zh-CN" sz="28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2800" dirty="0"/>
              <a:t>支持</a:t>
            </a:r>
            <a:r>
              <a:rPr lang="zh-CN" altLang="en-US" sz="2800" dirty="0" smtClean="0"/>
              <a:t>数据压缩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84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PPP </a:t>
            </a:r>
            <a:r>
              <a:rPr lang="zh-CN" altLang="en-US" dirty="0"/>
              <a:t>协议</a:t>
            </a:r>
            <a:r>
              <a:rPr lang="zh-CN" altLang="en-US" dirty="0" smtClean="0"/>
              <a:t>的三个组成 部分</a:t>
            </a:r>
            <a:endParaRPr lang="zh-CN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 smtClean="0">
                <a:latin typeface="Arial" charset="0"/>
              </a:rPr>
              <a:t>(1)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一</a:t>
            </a:r>
            <a:r>
              <a:rPr lang="zh-CN" altLang="en-US" dirty="0">
                <a:latin typeface="Arial" charset="0"/>
                <a:ea typeface="黑体" pitchFamily="2" charset="-122"/>
              </a:rPr>
              <a:t>个将 </a:t>
            </a:r>
            <a:r>
              <a:rPr lang="en-US" altLang="zh-CN" dirty="0">
                <a:latin typeface="Arial" charset="0"/>
                <a:ea typeface="黑体" pitchFamily="2" charset="-122"/>
              </a:rPr>
              <a:t>IP </a:t>
            </a:r>
            <a:r>
              <a:rPr lang="zh-CN" altLang="en-US" dirty="0">
                <a:latin typeface="Arial" charset="0"/>
                <a:ea typeface="黑体" pitchFamily="2" charset="-122"/>
              </a:rPr>
              <a:t>数据报封装到串行链路的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方法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 smtClean="0">
                <a:latin typeface="Arial" charset="0"/>
                <a:ea typeface="黑体" pitchFamily="2" charset="-122"/>
              </a:rPr>
              <a:t>(2)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链路控制</a:t>
            </a:r>
            <a:r>
              <a:rPr lang="zh-CN" altLang="en-US" dirty="0">
                <a:latin typeface="Arial" charset="0"/>
                <a:ea typeface="黑体" pitchFamily="2" charset="-122"/>
              </a:rPr>
              <a:t>协议 </a:t>
            </a:r>
            <a:r>
              <a:rPr lang="en-US" altLang="zh-CN" dirty="0">
                <a:latin typeface="Arial" charset="0"/>
                <a:ea typeface="黑体" pitchFamily="2" charset="-122"/>
              </a:rPr>
              <a:t>LCP (Link Control Protocol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 smtClean="0">
                <a:latin typeface="Arial" charset="0"/>
                <a:ea typeface="黑体" pitchFamily="2" charset="-122"/>
              </a:rPr>
              <a:t>(3)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网络</a:t>
            </a:r>
            <a:r>
              <a:rPr lang="zh-CN" altLang="en-US" dirty="0">
                <a:latin typeface="Arial" charset="0"/>
                <a:ea typeface="黑体" pitchFamily="2" charset="-122"/>
              </a:rPr>
              <a:t>控制协议 </a:t>
            </a:r>
            <a:r>
              <a:rPr lang="en-US" altLang="zh-CN" dirty="0">
                <a:latin typeface="Arial" charset="0"/>
                <a:ea typeface="黑体" pitchFamily="2" charset="-122"/>
              </a:rPr>
              <a:t>NCP (Network Control Protocol)</a:t>
            </a:r>
            <a:r>
              <a:rPr lang="zh-CN" altLang="en-US" dirty="0">
                <a:latin typeface="Arial" charset="0"/>
                <a:ea typeface="黑体" pitchFamily="2" charset="-122"/>
              </a:rPr>
              <a:t>。</a:t>
            </a:r>
            <a:r>
              <a:rPr lang="zh-CN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29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 smtClean="0"/>
              <a:t>数据链路层</a:t>
            </a:r>
            <a:r>
              <a:rPr lang="zh-CN" altLang="zh-CN" dirty="0" smtClean="0"/>
              <a:t>的</a:t>
            </a:r>
            <a:r>
              <a:rPr lang="zh-CN" altLang="en-US" dirty="0"/>
              <a:t>功能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1136576" y="1628800"/>
            <a:ext cx="7776864" cy="3744416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在两个</a:t>
            </a:r>
            <a:r>
              <a:rPr lang="zh-CN" altLang="en-US" dirty="0" smtClean="0">
                <a:solidFill>
                  <a:srgbClr val="FF0000"/>
                </a:solidFill>
              </a:rPr>
              <a:t>相邻结点之间</a:t>
            </a:r>
            <a:r>
              <a:rPr lang="zh-CN" altLang="en-US" dirty="0" smtClean="0"/>
              <a:t>传送数据</a:t>
            </a:r>
            <a:r>
              <a:rPr lang="en-US" altLang="zh-CN" dirty="0" smtClean="0"/>
              <a:t>       </a:t>
            </a:r>
            <a:r>
              <a:rPr lang="zh-CN" altLang="en-US" dirty="0" smtClean="0">
                <a:solidFill>
                  <a:srgbClr val="0000FF"/>
                </a:solidFill>
              </a:rPr>
              <a:t>链路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加上规则的链路    </a:t>
            </a:r>
            <a:r>
              <a:rPr lang="zh-CN" altLang="en-US" dirty="0" smtClean="0">
                <a:solidFill>
                  <a:srgbClr val="0000FF"/>
                </a:solidFill>
              </a:rPr>
              <a:t>数据链路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发送端</a:t>
            </a:r>
            <a:r>
              <a:rPr lang="zh-CN" altLang="en-US" dirty="0">
                <a:solidFill>
                  <a:srgbClr val="FF0000"/>
                </a:solidFill>
              </a:rPr>
              <a:t>封</a:t>
            </a:r>
            <a:r>
              <a:rPr lang="zh-CN" altLang="en-US" dirty="0" smtClean="0">
                <a:solidFill>
                  <a:srgbClr val="FF0000"/>
                </a:solidFill>
              </a:rPr>
              <a:t>装帧</a:t>
            </a:r>
            <a:r>
              <a:rPr lang="zh-CN" altLang="en-US" dirty="0" smtClean="0"/>
              <a:t>   交给物理层发送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在接收端</a:t>
            </a:r>
            <a:r>
              <a:rPr lang="zh-CN" altLang="en-US" dirty="0">
                <a:solidFill>
                  <a:srgbClr val="FF0000"/>
                </a:solidFill>
              </a:rPr>
              <a:t>解封</a:t>
            </a:r>
            <a:r>
              <a:rPr lang="zh-CN" altLang="en-US" dirty="0" smtClean="0">
                <a:solidFill>
                  <a:srgbClr val="FF0000"/>
                </a:solidFill>
              </a:rPr>
              <a:t>帧</a:t>
            </a:r>
            <a:r>
              <a:rPr lang="zh-CN" altLang="en-US" dirty="0" smtClean="0"/>
              <a:t>    从物理层接收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03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   PPP </a:t>
            </a:r>
            <a:r>
              <a:rPr lang="zh-CN" altLang="en-US" dirty="0"/>
              <a:t>协议的帧格式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4368578" y="1497485"/>
            <a:ext cx="3140340" cy="465137"/>
          </a:xfrm>
          <a:prstGeom prst="rect">
            <a:avLst/>
          </a:prstGeom>
          <a:solidFill>
            <a:srgbClr val="FF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1522323" y="293258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3682381" y="293258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2112211" y="293258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8881311" y="293258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40069" y="293258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  <p:sp>
        <p:nvSpPr>
          <p:cNvPr id="194578" name="Text Box 18"/>
          <p:cNvSpPr txBox="1">
            <a:spLocks noChangeArrowheads="1"/>
          </p:cNvSpPr>
          <p:nvPr/>
        </p:nvSpPr>
        <p:spPr bwMode="auto">
          <a:xfrm>
            <a:off x="2700379" y="293258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94583" name="Text Box 23"/>
          <p:cNvSpPr txBox="1">
            <a:spLocks noChangeArrowheads="1"/>
          </p:cNvSpPr>
          <p:nvPr/>
        </p:nvSpPr>
        <p:spPr bwMode="auto">
          <a:xfrm>
            <a:off x="7901029" y="293258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94586" name="Line 26"/>
          <p:cNvSpPr>
            <a:spLocks noChangeShapeType="1"/>
          </p:cNvSpPr>
          <p:nvPr/>
        </p:nvSpPr>
        <p:spPr bwMode="auto">
          <a:xfrm>
            <a:off x="4368578" y="1484785"/>
            <a:ext cx="18918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87" name="Line 27"/>
          <p:cNvSpPr>
            <a:spLocks noChangeShapeType="1"/>
          </p:cNvSpPr>
          <p:nvPr/>
        </p:nvSpPr>
        <p:spPr bwMode="auto">
          <a:xfrm>
            <a:off x="7508917" y="1484784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91" name="Text Box 31"/>
          <p:cNvSpPr txBox="1">
            <a:spLocks noChangeArrowheads="1"/>
          </p:cNvSpPr>
          <p:nvPr/>
        </p:nvSpPr>
        <p:spPr bwMode="auto">
          <a:xfrm>
            <a:off x="4760690" y="2932584"/>
            <a:ext cx="20489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不超过 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1500 </a:t>
            </a:r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  <p:sp>
        <p:nvSpPr>
          <p:cNvPr id="194592" name="Line 32"/>
          <p:cNvSpPr>
            <a:spLocks noChangeShapeType="1"/>
          </p:cNvSpPr>
          <p:nvPr/>
        </p:nvSpPr>
        <p:spPr bwMode="auto">
          <a:xfrm>
            <a:off x="1441492" y="3553867"/>
            <a:ext cx="794715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93" name="Text Box 33"/>
          <p:cNvSpPr txBox="1">
            <a:spLocks noChangeArrowheads="1"/>
          </p:cNvSpPr>
          <p:nvPr/>
        </p:nvSpPr>
        <p:spPr bwMode="auto">
          <a:xfrm>
            <a:off x="4837029" y="3316922"/>
            <a:ext cx="102322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PPP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帧</a:t>
            </a:r>
          </a:p>
        </p:txBody>
      </p:sp>
      <p:sp>
        <p:nvSpPr>
          <p:cNvPr id="194599" name="Text Box 39"/>
          <p:cNvSpPr txBox="1">
            <a:spLocks noChangeArrowheads="1"/>
          </p:cNvSpPr>
          <p:nvPr/>
        </p:nvSpPr>
        <p:spPr bwMode="auto">
          <a:xfrm>
            <a:off x="416496" y="1746722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先发送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1424294" y="2332510"/>
            <a:ext cx="7947158" cy="566737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2014183" y="2332510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67" name="Line 7"/>
          <p:cNvSpPr>
            <a:spLocks noChangeShapeType="1"/>
          </p:cNvSpPr>
          <p:nvPr/>
        </p:nvSpPr>
        <p:spPr bwMode="auto">
          <a:xfrm>
            <a:off x="8685254" y="2343622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1420854" y="253571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7E</a:t>
            </a:r>
          </a:p>
        </p:txBody>
      </p:sp>
      <p:sp>
        <p:nvSpPr>
          <p:cNvPr id="194574" name="Line 14"/>
          <p:cNvSpPr>
            <a:spLocks noChangeShapeType="1"/>
          </p:cNvSpPr>
          <p:nvPr/>
        </p:nvSpPr>
        <p:spPr bwMode="auto">
          <a:xfrm>
            <a:off x="2602352" y="2343622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75" name="Line 15"/>
          <p:cNvSpPr>
            <a:spLocks noChangeShapeType="1"/>
          </p:cNvSpPr>
          <p:nvPr/>
        </p:nvSpPr>
        <p:spPr bwMode="auto">
          <a:xfrm>
            <a:off x="3190521" y="2332510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76" name="Text Box 16"/>
          <p:cNvSpPr txBox="1">
            <a:spLocks noChangeArrowheads="1"/>
          </p:cNvSpPr>
          <p:nvPr/>
        </p:nvSpPr>
        <p:spPr bwMode="auto">
          <a:xfrm>
            <a:off x="2009023" y="253571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FF</a:t>
            </a:r>
          </a:p>
        </p:txBody>
      </p:sp>
      <p:sp>
        <p:nvSpPr>
          <p:cNvPr id="194577" name="Text Box 17"/>
          <p:cNvSpPr txBox="1">
            <a:spLocks noChangeArrowheads="1"/>
          </p:cNvSpPr>
          <p:nvPr/>
        </p:nvSpPr>
        <p:spPr bwMode="auto">
          <a:xfrm>
            <a:off x="2590313" y="253571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03</a:t>
            </a:r>
          </a:p>
        </p:txBody>
      </p:sp>
      <p:sp>
        <p:nvSpPr>
          <p:cNvPr id="194579" name="Text Box 19"/>
          <p:cNvSpPr txBox="1">
            <a:spLocks noChangeArrowheads="1"/>
          </p:cNvSpPr>
          <p:nvPr/>
        </p:nvSpPr>
        <p:spPr bwMode="auto">
          <a:xfrm>
            <a:off x="1503405" y="2299172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F</a:t>
            </a:r>
          </a:p>
        </p:txBody>
      </p:sp>
      <p:sp>
        <p:nvSpPr>
          <p:cNvPr id="194580" name="Text Box 20"/>
          <p:cNvSpPr txBox="1">
            <a:spLocks noChangeArrowheads="1"/>
          </p:cNvSpPr>
          <p:nvPr/>
        </p:nvSpPr>
        <p:spPr bwMode="auto">
          <a:xfrm>
            <a:off x="2053738" y="2297585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194581" name="Text Box 21"/>
          <p:cNvSpPr txBox="1">
            <a:spLocks noChangeArrowheads="1"/>
          </p:cNvSpPr>
          <p:nvPr/>
        </p:nvSpPr>
        <p:spPr bwMode="auto">
          <a:xfrm>
            <a:off x="2605791" y="2299172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C</a:t>
            </a:r>
          </a:p>
        </p:txBody>
      </p:sp>
      <p:sp>
        <p:nvSpPr>
          <p:cNvPr id="194582" name="Text Box 22"/>
          <p:cNvSpPr txBox="1">
            <a:spLocks noChangeArrowheads="1"/>
          </p:cNvSpPr>
          <p:nvPr/>
        </p:nvSpPr>
        <p:spPr bwMode="auto">
          <a:xfrm>
            <a:off x="7806215" y="248360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FCS</a:t>
            </a:r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>
            <a:off x="8812520" y="231981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F</a:t>
            </a:r>
          </a:p>
        </p:txBody>
      </p:sp>
      <p:sp>
        <p:nvSpPr>
          <p:cNvPr id="194585" name="Text Box 25"/>
          <p:cNvSpPr txBox="1">
            <a:spLocks noChangeArrowheads="1"/>
          </p:cNvSpPr>
          <p:nvPr/>
        </p:nvSpPr>
        <p:spPr bwMode="auto">
          <a:xfrm>
            <a:off x="8747167" y="253571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7E</a:t>
            </a:r>
          </a:p>
        </p:txBody>
      </p:sp>
      <p:sp>
        <p:nvSpPr>
          <p:cNvPr id="194588" name="Rectangle 28"/>
          <p:cNvSpPr>
            <a:spLocks noChangeArrowheads="1"/>
          </p:cNvSpPr>
          <p:nvPr/>
        </p:nvSpPr>
        <p:spPr bwMode="auto">
          <a:xfrm>
            <a:off x="4368578" y="2359497"/>
            <a:ext cx="314034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89" name="Text Box 29"/>
          <p:cNvSpPr txBox="1">
            <a:spLocks noChangeArrowheads="1"/>
          </p:cNvSpPr>
          <p:nvPr/>
        </p:nvSpPr>
        <p:spPr bwMode="auto">
          <a:xfrm>
            <a:off x="3431066" y="2467729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协议</a:t>
            </a:r>
          </a:p>
        </p:txBody>
      </p:sp>
      <p:sp>
        <p:nvSpPr>
          <p:cNvPr id="194590" name="Text Box 30"/>
          <p:cNvSpPr txBox="1">
            <a:spLocks noChangeArrowheads="1"/>
          </p:cNvSpPr>
          <p:nvPr/>
        </p:nvSpPr>
        <p:spPr bwMode="auto">
          <a:xfrm>
            <a:off x="4912513" y="2483604"/>
            <a:ext cx="1883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信    息    部    分</a:t>
            </a:r>
          </a:p>
        </p:txBody>
      </p:sp>
      <p:sp>
        <p:nvSpPr>
          <p:cNvPr id="194594" name="AutoShape 34"/>
          <p:cNvSpPr>
            <a:spLocks/>
          </p:cNvSpPr>
          <p:nvPr/>
        </p:nvSpPr>
        <p:spPr bwMode="auto">
          <a:xfrm rot="5400000">
            <a:off x="2808329" y="772262"/>
            <a:ext cx="176213" cy="2944283"/>
          </a:xfrm>
          <a:prstGeom prst="leftBrace">
            <a:avLst>
              <a:gd name="adj1" fmla="val 128528"/>
              <a:gd name="adj2" fmla="val 5006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95" name="AutoShape 35"/>
          <p:cNvSpPr>
            <a:spLocks/>
          </p:cNvSpPr>
          <p:nvPr/>
        </p:nvSpPr>
        <p:spPr bwMode="auto">
          <a:xfrm rot="5400000">
            <a:off x="8359222" y="1320280"/>
            <a:ext cx="161925" cy="1862535"/>
          </a:xfrm>
          <a:prstGeom prst="leftBrace">
            <a:avLst>
              <a:gd name="adj1" fmla="val 8848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96" name="Text Box 36"/>
          <p:cNvSpPr txBox="1">
            <a:spLocks noChangeArrowheads="1"/>
          </p:cNvSpPr>
          <p:nvPr/>
        </p:nvSpPr>
        <p:spPr bwMode="auto">
          <a:xfrm>
            <a:off x="2542759" y="1772816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首部</a:t>
            </a:r>
          </a:p>
        </p:txBody>
      </p:sp>
      <p:sp>
        <p:nvSpPr>
          <p:cNvPr id="194597" name="Text Box 37"/>
          <p:cNvSpPr txBox="1">
            <a:spLocks noChangeArrowheads="1"/>
          </p:cNvSpPr>
          <p:nvPr/>
        </p:nvSpPr>
        <p:spPr bwMode="auto">
          <a:xfrm>
            <a:off x="8094247" y="1772816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尾部</a:t>
            </a:r>
          </a:p>
        </p:txBody>
      </p:sp>
      <p:sp>
        <p:nvSpPr>
          <p:cNvPr id="194598" name="Line 38"/>
          <p:cNvSpPr>
            <a:spLocks noChangeShapeType="1"/>
          </p:cNvSpPr>
          <p:nvPr/>
        </p:nvSpPr>
        <p:spPr bwMode="auto">
          <a:xfrm>
            <a:off x="1424294" y="1764185"/>
            <a:ext cx="0" cy="4857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600" name="Line 40"/>
          <p:cNvSpPr>
            <a:spLocks noChangeShapeType="1"/>
          </p:cNvSpPr>
          <p:nvPr/>
        </p:nvSpPr>
        <p:spPr bwMode="auto">
          <a:xfrm>
            <a:off x="7508917" y="2303934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601" name="Line 41"/>
          <p:cNvSpPr>
            <a:spLocks noChangeShapeType="1"/>
          </p:cNvSpPr>
          <p:nvPr/>
        </p:nvSpPr>
        <p:spPr bwMode="auto">
          <a:xfrm>
            <a:off x="4368577" y="2343622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602" name="AutoShape 42"/>
          <p:cNvSpPr>
            <a:spLocks noChangeArrowheads="1"/>
          </p:cNvSpPr>
          <p:nvPr/>
        </p:nvSpPr>
        <p:spPr bwMode="auto">
          <a:xfrm>
            <a:off x="5742691" y="1900710"/>
            <a:ext cx="294084" cy="566737"/>
          </a:xfrm>
          <a:prstGeom prst="downArrow">
            <a:avLst>
              <a:gd name="adj1" fmla="val 50000"/>
              <a:gd name="adj2" fmla="val 7829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6616" y="4010288"/>
            <a:ext cx="7624251" cy="2308324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>
                <a:latin typeface="+mn-lt"/>
                <a:ea typeface="黑体" pitchFamily="2" charset="-122"/>
              </a:rPr>
              <a:t>PPP 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有一个 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2 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个字节的协议字段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。其值</a:t>
            </a:r>
            <a:endParaRPr lang="zh-CN" altLang="en-US" sz="2400" b="1" dirty="0">
              <a:latin typeface="+mn-lt"/>
              <a:ea typeface="黑体" pitchFamily="2" charset="-122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latin typeface="+mn-lt"/>
                <a:ea typeface="黑体" pitchFamily="2" charset="-122"/>
              </a:rPr>
              <a:t>若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为 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0x0021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，则信息字段就是 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IP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数据报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。</a:t>
            </a:r>
            <a:endParaRPr lang="en-US" altLang="zh-CN" sz="2400" b="1" dirty="0" smtClean="0">
              <a:latin typeface="+mn-lt"/>
              <a:ea typeface="黑体" pitchFamily="2" charset="-122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ea typeface="黑体" pitchFamily="2" charset="-122"/>
              </a:rPr>
              <a:t>若为 </a:t>
            </a:r>
            <a:r>
              <a:rPr lang="en-US" altLang="zh-CN" sz="2400" b="1" dirty="0">
                <a:ea typeface="黑体" pitchFamily="2" charset="-122"/>
              </a:rPr>
              <a:t>0x8021</a:t>
            </a:r>
            <a:r>
              <a:rPr lang="zh-CN" altLang="en-US" sz="2400" b="1" dirty="0">
                <a:ea typeface="黑体" pitchFamily="2" charset="-122"/>
              </a:rPr>
              <a:t>，则信息字段是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网络控制数据</a:t>
            </a:r>
            <a:r>
              <a:rPr lang="zh-CN" altLang="en-US" sz="2400" b="1" dirty="0" smtClean="0">
                <a:ea typeface="黑体" pitchFamily="2" charset="-122"/>
              </a:rPr>
              <a:t>。</a:t>
            </a:r>
            <a:endParaRPr lang="zh-CN" altLang="en-US" sz="2400" b="1" dirty="0">
              <a:latin typeface="+mn-lt"/>
              <a:ea typeface="黑体" pitchFamily="2" charset="-122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latin typeface="+mn-lt"/>
                <a:ea typeface="黑体" pitchFamily="2" charset="-122"/>
              </a:rPr>
              <a:t>若为 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0xC021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，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则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信息字段是 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PPP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链路控制数据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。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</a:pPr>
            <a:r>
              <a:rPr lang="zh-CN" altLang="en-US" sz="2400" b="1" dirty="0" smtClean="0">
                <a:ea typeface="黑体" pitchFamily="2" charset="-122"/>
              </a:rPr>
              <a:t>若</a:t>
            </a:r>
            <a:r>
              <a:rPr lang="zh-CN" altLang="en-US" sz="2400" b="1" dirty="0">
                <a:ea typeface="黑体" pitchFamily="2" charset="-122"/>
              </a:rPr>
              <a:t>为 </a:t>
            </a:r>
            <a:r>
              <a:rPr lang="en-US" altLang="zh-CN" sz="2400" b="1" dirty="0" smtClean="0">
                <a:ea typeface="黑体" pitchFamily="2" charset="-122"/>
              </a:rPr>
              <a:t>0xC023</a:t>
            </a:r>
            <a:r>
              <a:rPr lang="zh-CN" altLang="en-US" sz="2400" b="1" dirty="0" smtClean="0">
                <a:ea typeface="黑体" pitchFamily="2" charset="-122"/>
              </a:rPr>
              <a:t>，</a:t>
            </a:r>
            <a:r>
              <a:rPr lang="zh-CN" altLang="en-US" sz="2400" b="1" dirty="0">
                <a:ea typeface="黑体" pitchFamily="2" charset="-122"/>
              </a:rPr>
              <a:t>则信息字段</a:t>
            </a:r>
            <a:r>
              <a:rPr lang="zh-CN" altLang="en-US" sz="2400" b="1" dirty="0" smtClean="0">
                <a:ea typeface="黑体" pitchFamily="2" charset="-122"/>
              </a:rPr>
              <a:t>是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2" charset="-122"/>
              </a:rPr>
              <a:t>鉴别数据</a:t>
            </a:r>
            <a:r>
              <a:rPr lang="zh-CN" altLang="en-US" sz="2400" b="1" dirty="0" smtClean="0">
                <a:ea typeface="黑体" pitchFamily="2" charset="-122"/>
              </a:rPr>
              <a:t>。</a:t>
            </a:r>
            <a:endParaRPr lang="en-US" altLang="zh-CN" sz="24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85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透明传输问题 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28800"/>
            <a:ext cx="9066212" cy="4502125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/>
              <a:t>当 </a:t>
            </a:r>
            <a:r>
              <a:rPr lang="en-US" altLang="zh-CN" dirty="0"/>
              <a:t>PPP </a:t>
            </a:r>
            <a:r>
              <a:rPr lang="zh-CN" altLang="en-US" dirty="0"/>
              <a:t>用在</a:t>
            </a:r>
            <a:r>
              <a:rPr lang="zh-CN" altLang="en-US" dirty="0">
                <a:solidFill>
                  <a:srgbClr val="0000FF"/>
                </a:solidFill>
              </a:rPr>
              <a:t>同步传输</a:t>
            </a:r>
            <a:r>
              <a:rPr lang="zh-CN" altLang="en-US" dirty="0"/>
              <a:t>链路时，协议规定采用硬件来完成</a:t>
            </a:r>
            <a:r>
              <a:rPr lang="zh-CN" altLang="en-US" dirty="0">
                <a:solidFill>
                  <a:srgbClr val="FF0000"/>
                </a:solidFill>
              </a:rPr>
              <a:t>比特</a:t>
            </a:r>
            <a:r>
              <a:rPr lang="zh-CN" altLang="en-US" dirty="0" smtClean="0">
                <a:solidFill>
                  <a:srgbClr val="FF0000"/>
                </a:solidFill>
              </a:rPr>
              <a:t>填充</a:t>
            </a:r>
            <a:r>
              <a:rPr lang="zh-CN" altLang="en-US" dirty="0" smtClean="0"/>
              <a:t>。 </a:t>
            </a:r>
            <a:endParaRPr lang="zh-CN" altLang="en-US" sz="36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/>
              <a:t>当 </a:t>
            </a:r>
            <a:r>
              <a:rPr lang="en-US" altLang="zh-CN" dirty="0"/>
              <a:t>PPP </a:t>
            </a:r>
            <a:r>
              <a:rPr lang="zh-CN" altLang="en-US" dirty="0"/>
              <a:t>用在</a:t>
            </a:r>
            <a:r>
              <a:rPr lang="zh-CN" altLang="en-US" dirty="0">
                <a:solidFill>
                  <a:srgbClr val="0000FF"/>
                </a:solidFill>
              </a:rPr>
              <a:t>异步传输</a:t>
            </a:r>
            <a:r>
              <a:rPr lang="zh-CN" altLang="en-US" dirty="0"/>
              <a:t>时，就使用一种特殊的</a:t>
            </a:r>
            <a:r>
              <a:rPr lang="zh-CN" altLang="en-US" dirty="0">
                <a:solidFill>
                  <a:srgbClr val="FF0000"/>
                </a:solidFill>
              </a:rPr>
              <a:t>字符填充法。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33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零比特</a:t>
            </a:r>
            <a:r>
              <a:rPr lang="zh-CN" altLang="en-US" dirty="0"/>
              <a:t>填充 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4368578" y="1497485"/>
            <a:ext cx="3140340" cy="465137"/>
          </a:xfrm>
          <a:prstGeom prst="rect">
            <a:avLst/>
          </a:prstGeom>
          <a:solidFill>
            <a:srgbClr val="FF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1522323" y="293258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3682381" y="293258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2112211" y="293258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8881311" y="293258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40069" y="293258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  <p:sp>
        <p:nvSpPr>
          <p:cNvPr id="194578" name="Text Box 18"/>
          <p:cNvSpPr txBox="1">
            <a:spLocks noChangeArrowheads="1"/>
          </p:cNvSpPr>
          <p:nvPr/>
        </p:nvSpPr>
        <p:spPr bwMode="auto">
          <a:xfrm>
            <a:off x="2700379" y="293258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94583" name="Text Box 23"/>
          <p:cNvSpPr txBox="1">
            <a:spLocks noChangeArrowheads="1"/>
          </p:cNvSpPr>
          <p:nvPr/>
        </p:nvSpPr>
        <p:spPr bwMode="auto">
          <a:xfrm>
            <a:off x="7901029" y="293258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94586" name="Line 26"/>
          <p:cNvSpPr>
            <a:spLocks noChangeShapeType="1"/>
          </p:cNvSpPr>
          <p:nvPr/>
        </p:nvSpPr>
        <p:spPr bwMode="auto">
          <a:xfrm>
            <a:off x="4368578" y="1484785"/>
            <a:ext cx="18918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87" name="Line 27"/>
          <p:cNvSpPr>
            <a:spLocks noChangeShapeType="1"/>
          </p:cNvSpPr>
          <p:nvPr/>
        </p:nvSpPr>
        <p:spPr bwMode="auto">
          <a:xfrm>
            <a:off x="7508917" y="1484784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91" name="Text Box 31"/>
          <p:cNvSpPr txBox="1">
            <a:spLocks noChangeArrowheads="1"/>
          </p:cNvSpPr>
          <p:nvPr/>
        </p:nvSpPr>
        <p:spPr bwMode="auto">
          <a:xfrm>
            <a:off x="4760690" y="2932584"/>
            <a:ext cx="20489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不超过 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1500 </a:t>
            </a:r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  <p:sp>
        <p:nvSpPr>
          <p:cNvPr id="194592" name="Line 32"/>
          <p:cNvSpPr>
            <a:spLocks noChangeShapeType="1"/>
          </p:cNvSpPr>
          <p:nvPr/>
        </p:nvSpPr>
        <p:spPr bwMode="auto">
          <a:xfrm>
            <a:off x="1441492" y="3553867"/>
            <a:ext cx="794715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93" name="Text Box 33"/>
          <p:cNvSpPr txBox="1">
            <a:spLocks noChangeArrowheads="1"/>
          </p:cNvSpPr>
          <p:nvPr/>
        </p:nvSpPr>
        <p:spPr bwMode="auto">
          <a:xfrm>
            <a:off x="4837029" y="3316922"/>
            <a:ext cx="102322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PPP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帧</a:t>
            </a:r>
          </a:p>
        </p:txBody>
      </p:sp>
      <p:sp>
        <p:nvSpPr>
          <p:cNvPr id="194599" name="Text Box 39"/>
          <p:cNvSpPr txBox="1">
            <a:spLocks noChangeArrowheads="1"/>
          </p:cNvSpPr>
          <p:nvPr/>
        </p:nvSpPr>
        <p:spPr bwMode="auto">
          <a:xfrm>
            <a:off x="416496" y="1746722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先发送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1424294" y="2332510"/>
            <a:ext cx="7947158" cy="566737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2014183" y="2332510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67" name="Line 7"/>
          <p:cNvSpPr>
            <a:spLocks noChangeShapeType="1"/>
          </p:cNvSpPr>
          <p:nvPr/>
        </p:nvSpPr>
        <p:spPr bwMode="auto">
          <a:xfrm>
            <a:off x="8685254" y="2343622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1420854" y="253571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7E</a:t>
            </a:r>
          </a:p>
        </p:txBody>
      </p:sp>
      <p:sp>
        <p:nvSpPr>
          <p:cNvPr id="194574" name="Line 14"/>
          <p:cNvSpPr>
            <a:spLocks noChangeShapeType="1"/>
          </p:cNvSpPr>
          <p:nvPr/>
        </p:nvSpPr>
        <p:spPr bwMode="auto">
          <a:xfrm>
            <a:off x="2602352" y="2343622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75" name="Line 15"/>
          <p:cNvSpPr>
            <a:spLocks noChangeShapeType="1"/>
          </p:cNvSpPr>
          <p:nvPr/>
        </p:nvSpPr>
        <p:spPr bwMode="auto">
          <a:xfrm>
            <a:off x="3190521" y="2332510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76" name="Text Box 16"/>
          <p:cNvSpPr txBox="1">
            <a:spLocks noChangeArrowheads="1"/>
          </p:cNvSpPr>
          <p:nvPr/>
        </p:nvSpPr>
        <p:spPr bwMode="auto">
          <a:xfrm>
            <a:off x="2009023" y="253571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FF</a:t>
            </a:r>
          </a:p>
        </p:txBody>
      </p:sp>
      <p:sp>
        <p:nvSpPr>
          <p:cNvPr id="194577" name="Text Box 17"/>
          <p:cNvSpPr txBox="1">
            <a:spLocks noChangeArrowheads="1"/>
          </p:cNvSpPr>
          <p:nvPr/>
        </p:nvSpPr>
        <p:spPr bwMode="auto">
          <a:xfrm>
            <a:off x="2590313" y="253571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03</a:t>
            </a:r>
          </a:p>
        </p:txBody>
      </p:sp>
      <p:sp>
        <p:nvSpPr>
          <p:cNvPr id="194579" name="Text Box 19"/>
          <p:cNvSpPr txBox="1">
            <a:spLocks noChangeArrowheads="1"/>
          </p:cNvSpPr>
          <p:nvPr/>
        </p:nvSpPr>
        <p:spPr bwMode="auto">
          <a:xfrm>
            <a:off x="1503405" y="2299172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F</a:t>
            </a:r>
          </a:p>
        </p:txBody>
      </p:sp>
      <p:sp>
        <p:nvSpPr>
          <p:cNvPr id="194580" name="Text Box 20"/>
          <p:cNvSpPr txBox="1">
            <a:spLocks noChangeArrowheads="1"/>
          </p:cNvSpPr>
          <p:nvPr/>
        </p:nvSpPr>
        <p:spPr bwMode="auto">
          <a:xfrm>
            <a:off x="2053738" y="2297585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194581" name="Text Box 21"/>
          <p:cNvSpPr txBox="1">
            <a:spLocks noChangeArrowheads="1"/>
          </p:cNvSpPr>
          <p:nvPr/>
        </p:nvSpPr>
        <p:spPr bwMode="auto">
          <a:xfrm>
            <a:off x="2605791" y="2299172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C</a:t>
            </a:r>
          </a:p>
        </p:txBody>
      </p:sp>
      <p:sp>
        <p:nvSpPr>
          <p:cNvPr id="194582" name="Text Box 22"/>
          <p:cNvSpPr txBox="1">
            <a:spLocks noChangeArrowheads="1"/>
          </p:cNvSpPr>
          <p:nvPr/>
        </p:nvSpPr>
        <p:spPr bwMode="auto">
          <a:xfrm>
            <a:off x="7806215" y="248360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FCS</a:t>
            </a:r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>
            <a:off x="8812520" y="231981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F</a:t>
            </a:r>
          </a:p>
        </p:txBody>
      </p:sp>
      <p:sp>
        <p:nvSpPr>
          <p:cNvPr id="194585" name="Text Box 25"/>
          <p:cNvSpPr txBox="1">
            <a:spLocks noChangeArrowheads="1"/>
          </p:cNvSpPr>
          <p:nvPr/>
        </p:nvSpPr>
        <p:spPr bwMode="auto">
          <a:xfrm>
            <a:off x="8747167" y="253571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7E</a:t>
            </a:r>
          </a:p>
        </p:txBody>
      </p:sp>
      <p:sp>
        <p:nvSpPr>
          <p:cNvPr id="194588" name="Rectangle 28"/>
          <p:cNvSpPr>
            <a:spLocks noChangeArrowheads="1"/>
          </p:cNvSpPr>
          <p:nvPr/>
        </p:nvSpPr>
        <p:spPr bwMode="auto">
          <a:xfrm>
            <a:off x="4368578" y="2359497"/>
            <a:ext cx="314034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89" name="Text Box 29"/>
          <p:cNvSpPr txBox="1">
            <a:spLocks noChangeArrowheads="1"/>
          </p:cNvSpPr>
          <p:nvPr/>
        </p:nvSpPr>
        <p:spPr bwMode="auto">
          <a:xfrm>
            <a:off x="3431066" y="2467729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协议</a:t>
            </a:r>
          </a:p>
        </p:txBody>
      </p:sp>
      <p:sp>
        <p:nvSpPr>
          <p:cNvPr id="194590" name="Text Box 30"/>
          <p:cNvSpPr txBox="1">
            <a:spLocks noChangeArrowheads="1"/>
          </p:cNvSpPr>
          <p:nvPr/>
        </p:nvSpPr>
        <p:spPr bwMode="auto">
          <a:xfrm>
            <a:off x="4912513" y="2483604"/>
            <a:ext cx="1883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信    息    部    分</a:t>
            </a:r>
          </a:p>
        </p:txBody>
      </p:sp>
      <p:sp>
        <p:nvSpPr>
          <p:cNvPr id="194594" name="AutoShape 34"/>
          <p:cNvSpPr>
            <a:spLocks/>
          </p:cNvSpPr>
          <p:nvPr/>
        </p:nvSpPr>
        <p:spPr bwMode="auto">
          <a:xfrm rot="5400000">
            <a:off x="2808329" y="772262"/>
            <a:ext cx="176213" cy="2944283"/>
          </a:xfrm>
          <a:prstGeom prst="leftBrace">
            <a:avLst>
              <a:gd name="adj1" fmla="val 128528"/>
              <a:gd name="adj2" fmla="val 5006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95" name="AutoShape 35"/>
          <p:cNvSpPr>
            <a:spLocks/>
          </p:cNvSpPr>
          <p:nvPr/>
        </p:nvSpPr>
        <p:spPr bwMode="auto">
          <a:xfrm rot="5400000">
            <a:off x="8359222" y="1320280"/>
            <a:ext cx="161925" cy="1862535"/>
          </a:xfrm>
          <a:prstGeom prst="leftBrace">
            <a:avLst>
              <a:gd name="adj1" fmla="val 8848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596" name="Text Box 36"/>
          <p:cNvSpPr txBox="1">
            <a:spLocks noChangeArrowheads="1"/>
          </p:cNvSpPr>
          <p:nvPr/>
        </p:nvSpPr>
        <p:spPr bwMode="auto">
          <a:xfrm>
            <a:off x="2542759" y="1772816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首部</a:t>
            </a:r>
          </a:p>
        </p:txBody>
      </p:sp>
      <p:sp>
        <p:nvSpPr>
          <p:cNvPr id="194597" name="Text Box 37"/>
          <p:cNvSpPr txBox="1">
            <a:spLocks noChangeArrowheads="1"/>
          </p:cNvSpPr>
          <p:nvPr/>
        </p:nvSpPr>
        <p:spPr bwMode="auto">
          <a:xfrm>
            <a:off x="8094247" y="1772816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尾部</a:t>
            </a:r>
          </a:p>
        </p:txBody>
      </p:sp>
      <p:sp>
        <p:nvSpPr>
          <p:cNvPr id="194598" name="Line 38"/>
          <p:cNvSpPr>
            <a:spLocks noChangeShapeType="1"/>
          </p:cNvSpPr>
          <p:nvPr/>
        </p:nvSpPr>
        <p:spPr bwMode="auto">
          <a:xfrm>
            <a:off x="1424294" y="1764185"/>
            <a:ext cx="0" cy="4857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600" name="Line 40"/>
          <p:cNvSpPr>
            <a:spLocks noChangeShapeType="1"/>
          </p:cNvSpPr>
          <p:nvPr/>
        </p:nvSpPr>
        <p:spPr bwMode="auto">
          <a:xfrm>
            <a:off x="7508917" y="2303934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601" name="Line 41"/>
          <p:cNvSpPr>
            <a:spLocks noChangeShapeType="1"/>
          </p:cNvSpPr>
          <p:nvPr/>
        </p:nvSpPr>
        <p:spPr bwMode="auto">
          <a:xfrm>
            <a:off x="4368577" y="2343622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4602" name="AutoShape 42"/>
          <p:cNvSpPr>
            <a:spLocks noChangeArrowheads="1"/>
          </p:cNvSpPr>
          <p:nvPr/>
        </p:nvSpPr>
        <p:spPr bwMode="auto">
          <a:xfrm>
            <a:off x="5742691" y="1900710"/>
            <a:ext cx="294084" cy="566737"/>
          </a:xfrm>
          <a:prstGeom prst="downArrow">
            <a:avLst>
              <a:gd name="adj1" fmla="val 50000"/>
              <a:gd name="adj2" fmla="val 7829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9854" y="3861048"/>
            <a:ext cx="4510866" cy="15388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smtClean="0">
                <a:latin typeface="+mj-ea"/>
                <a:ea typeface="+mj-ea"/>
              </a:rPr>
              <a:t>7E</a:t>
            </a: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01111110</a:t>
            </a: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特点：</a:t>
            </a:r>
            <a:r>
              <a:rPr lang="en-US" alt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6</a:t>
            </a:r>
            <a:r>
              <a:rPr lang="zh-CN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个连续的</a:t>
            </a:r>
            <a:r>
              <a:rPr lang="en-US" alt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endParaRPr lang="zh-CN" altLang="en-US" sz="28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1645689" y="2673294"/>
            <a:ext cx="2349598" cy="1187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640069" y="5589240"/>
            <a:ext cx="9066212" cy="77553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 smtClean="0"/>
              <a:t>PPP </a:t>
            </a:r>
            <a:r>
              <a:rPr lang="zh-CN" altLang="en-US" sz="2800" dirty="0" smtClean="0"/>
              <a:t>协议使用同步传输时，采用</a:t>
            </a:r>
            <a:r>
              <a:rPr lang="zh-CN" altLang="en-US" sz="2800" dirty="0" smtClean="0">
                <a:solidFill>
                  <a:srgbClr val="FF0000"/>
                </a:solidFill>
              </a:rPr>
              <a:t>零比特填充</a:t>
            </a:r>
            <a:r>
              <a:rPr lang="zh-CN" altLang="en-US" sz="2800" dirty="0" smtClean="0"/>
              <a:t>方法来实现透明传输。</a:t>
            </a:r>
          </a:p>
        </p:txBody>
      </p:sp>
    </p:spTree>
    <p:extLst>
      <p:ext uri="{BB962C8B-B14F-4D97-AF65-F5344CB8AC3E}">
        <p14:creationId xmlns:p14="http://schemas.microsoft.com/office/powerpoint/2010/main" val="52182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零比特填充 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84784"/>
            <a:ext cx="9066212" cy="4646141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 smtClean="0"/>
              <a:t>在</a:t>
            </a:r>
            <a:r>
              <a:rPr lang="zh-CN" altLang="en-US" dirty="0"/>
              <a:t>发送端，只要发现有 </a:t>
            </a:r>
            <a:r>
              <a:rPr lang="en-US" altLang="zh-CN" dirty="0"/>
              <a:t>5 </a:t>
            </a:r>
            <a:r>
              <a:rPr lang="zh-CN" altLang="en-US" dirty="0"/>
              <a:t>个连续 </a:t>
            </a:r>
            <a:r>
              <a:rPr lang="en-US" altLang="zh-CN" dirty="0"/>
              <a:t>1</a:t>
            </a:r>
            <a:r>
              <a:rPr lang="zh-CN" altLang="en-US" dirty="0"/>
              <a:t>，则立即填入一个 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 smtClean="0"/>
              <a:t>在接收端，只要发现 </a:t>
            </a:r>
            <a:r>
              <a:rPr lang="en-US" altLang="zh-CN" dirty="0"/>
              <a:t>5 </a:t>
            </a:r>
            <a:r>
              <a:rPr lang="zh-CN" altLang="en-US" dirty="0"/>
              <a:t>个连续</a:t>
            </a:r>
            <a:r>
              <a:rPr lang="en-US" altLang="zh-CN" dirty="0"/>
              <a:t>1</a:t>
            </a:r>
            <a:r>
              <a:rPr lang="zh-CN" altLang="en-US" dirty="0"/>
              <a:t>时，就把这 </a:t>
            </a:r>
            <a:r>
              <a:rPr lang="en-US" altLang="zh-CN" dirty="0"/>
              <a:t>5 </a:t>
            </a:r>
            <a:r>
              <a:rPr lang="zh-CN" altLang="en-US" dirty="0"/>
              <a:t>个连续 </a:t>
            </a:r>
            <a:r>
              <a:rPr lang="en-US" altLang="zh-CN" dirty="0"/>
              <a:t>1 </a:t>
            </a:r>
            <a:r>
              <a:rPr lang="zh-CN" altLang="en-US" dirty="0"/>
              <a:t>后的一个 </a:t>
            </a:r>
            <a:r>
              <a:rPr lang="en-US" altLang="zh-CN" dirty="0"/>
              <a:t>0 </a:t>
            </a:r>
            <a:r>
              <a:rPr lang="zh-CN" altLang="en-US" dirty="0" smtClean="0"/>
              <a:t>删除。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2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零比特填充 </a:t>
            </a: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5601072" y="4585395"/>
            <a:ext cx="2497138" cy="520997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113240" y="4641806"/>
            <a:ext cx="276911" cy="4398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775071" y="4615780"/>
            <a:ext cx="471443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0 1 0 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0 1 1 1 1 1 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0 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1 0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0 0 1 0 1 0</a:t>
            </a: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5554135" y="2962698"/>
            <a:ext cx="2497138" cy="53831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524900" y="1378100"/>
            <a:ext cx="2213371" cy="466724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71883" y="1375693"/>
            <a:ext cx="445795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0 1 0 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0 1 1 1 1 1 1 0 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0 0 1 0 1 0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7036156" y="3009328"/>
            <a:ext cx="263128" cy="46310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4709719" y="3026692"/>
            <a:ext cx="471443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0 1 0 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0 1 1 1 1 1 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0 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1 0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0 0 1 0 1 0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252682" y="1268760"/>
            <a:ext cx="3124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信息字段中出现了和</a:t>
            </a:r>
          </a:p>
          <a:p>
            <a:pPr algn="ctr" defTabSz="762000" eaLnBrk="0" hangingPunct="0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标志字段 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F </a:t>
            </a: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完全一样</a:t>
            </a:r>
          </a:p>
          <a:p>
            <a:pPr algn="ctr" defTabSz="762000" eaLnBrk="0" hangingPunct="0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 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比特组合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036277" y="3107084"/>
            <a:ext cx="3340659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发送端在 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5 </a:t>
            </a: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个连 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 </a:t>
            </a: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之后</a:t>
            </a:r>
          </a:p>
          <a:p>
            <a:pPr defTabSz="762000" eaLnBrk="0" hangingPunct="0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填入 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0 </a:t>
            </a: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比特再发送出去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687096" y="4760808"/>
            <a:ext cx="268984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接收</a:t>
            </a: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端把 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5 </a:t>
            </a: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个连 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  <a:p>
            <a:pPr algn="ctr" defTabSz="762000" eaLnBrk="0" hangingPunct="0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之后的 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0 </a:t>
            </a: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比特删除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948769" y="2145630"/>
            <a:ext cx="374301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会被误认为是标志字段 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F </a:t>
            </a:r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 rot="16200000">
            <a:off x="6999956" y="3541257"/>
            <a:ext cx="327025" cy="168540"/>
          </a:xfrm>
          <a:prstGeom prst="rightArrow">
            <a:avLst>
              <a:gd name="adj1" fmla="val 50000"/>
              <a:gd name="adj2" fmla="val 105112"/>
            </a:avLst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575528" y="3761988"/>
            <a:ext cx="268984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发送端填入 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0 </a:t>
            </a:r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比特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 rot="5400000" flipV="1">
            <a:off x="7069107" y="5178391"/>
            <a:ext cx="365125" cy="168540"/>
          </a:xfrm>
          <a:prstGeom prst="rightArrow">
            <a:avLst>
              <a:gd name="adj1" fmla="val 50000"/>
              <a:gd name="adj2" fmla="val 117358"/>
            </a:avLst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4953000" y="5418172"/>
            <a:ext cx="374301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接收端删除填入的 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0 </a:t>
            </a:r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比特</a:t>
            </a:r>
          </a:p>
        </p:txBody>
      </p:sp>
      <p:sp>
        <p:nvSpPr>
          <p:cNvPr id="23" name="AutoShape 18"/>
          <p:cNvSpPr>
            <a:spLocks/>
          </p:cNvSpPr>
          <p:nvPr/>
        </p:nvSpPr>
        <p:spPr bwMode="auto">
          <a:xfrm rot="-5400000">
            <a:off x="6365279" y="986826"/>
            <a:ext cx="296862" cy="1919146"/>
          </a:xfrm>
          <a:prstGeom prst="leftBrace">
            <a:avLst>
              <a:gd name="adj1" fmla="val 5459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2719" y="6021288"/>
            <a:ext cx="4943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零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比特的填充与删除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9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字符填充 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将信息字段中出现的每一个 </a:t>
            </a:r>
            <a:r>
              <a:rPr lang="en-US" altLang="zh-CN" dirty="0">
                <a:solidFill>
                  <a:srgbClr val="FF0000"/>
                </a:solidFill>
              </a:rPr>
              <a:t>0x7E</a:t>
            </a:r>
            <a:r>
              <a:rPr lang="en-US" altLang="zh-CN" dirty="0"/>
              <a:t> </a:t>
            </a:r>
            <a:r>
              <a:rPr lang="zh-CN" altLang="en-US" dirty="0"/>
              <a:t>字节转变成为 </a:t>
            </a:r>
            <a:r>
              <a:rPr lang="en-US" altLang="zh-CN" dirty="0"/>
              <a:t>2 </a:t>
            </a:r>
            <a:r>
              <a:rPr lang="zh-CN" altLang="en-US" dirty="0"/>
              <a:t>字节</a:t>
            </a:r>
            <a:r>
              <a:rPr lang="zh-CN" altLang="en-US" dirty="0" smtClean="0"/>
              <a:t>序列 </a:t>
            </a:r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FF0000"/>
                </a:solidFill>
              </a:rPr>
              <a:t>0x7D, 0x5E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  <a:endParaRPr lang="zh-CN" altLang="en-US" sz="3600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若信息字段中出现一个 </a:t>
            </a:r>
            <a:r>
              <a:rPr lang="en-US" altLang="zh-CN" dirty="0">
                <a:solidFill>
                  <a:srgbClr val="FF0000"/>
                </a:solidFill>
              </a:rPr>
              <a:t>0x7D</a:t>
            </a:r>
            <a:r>
              <a:rPr lang="en-US" altLang="zh-CN" dirty="0"/>
              <a:t> </a:t>
            </a:r>
            <a:r>
              <a:rPr lang="zh-CN" altLang="en-US" dirty="0"/>
              <a:t>的字节</a:t>
            </a:r>
            <a:r>
              <a:rPr lang="en-US" altLang="zh-CN" dirty="0"/>
              <a:t>, </a:t>
            </a:r>
            <a:r>
              <a:rPr lang="zh-CN" altLang="en-US" dirty="0"/>
              <a:t>则将其转变成为 </a:t>
            </a:r>
            <a:r>
              <a:rPr lang="en-US" altLang="zh-CN" dirty="0"/>
              <a:t>2 </a:t>
            </a:r>
            <a:r>
              <a:rPr lang="zh-CN" altLang="en-US" dirty="0"/>
              <a:t>字节</a:t>
            </a:r>
            <a:r>
              <a:rPr lang="zh-CN" altLang="en-US" dirty="0" smtClean="0"/>
              <a:t>序列 </a:t>
            </a:r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FF0000"/>
                </a:solidFill>
              </a:rPr>
              <a:t>0x7D, 0x5D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若信息字段中出现 </a:t>
            </a:r>
            <a:r>
              <a:rPr lang="en-US" altLang="zh-CN" dirty="0"/>
              <a:t>ASCII </a:t>
            </a:r>
            <a:r>
              <a:rPr lang="zh-CN" altLang="en-US" dirty="0"/>
              <a:t>码的</a:t>
            </a:r>
            <a:r>
              <a:rPr lang="zh-CN" altLang="en-US" dirty="0">
                <a:solidFill>
                  <a:srgbClr val="FF0000"/>
                </a:solidFill>
              </a:rPr>
              <a:t>控制字符</a:t>
            </a:r>
            <a:r>
              <a:rPr lang="zh-CN" altLang="en-US" dirty="0"/>
              <a:t>（即数值小于 </a:t>
            </a:r>
            <a:r>
              <a:rPr lang="en-US" altLang="zh-CN" dirty="0"/>
              <a:t>0x20 </a:t>
            </a:r>
            <a:r>
              <a:rPr lang="zh-CN" altLang="en-US" dirty="0"/>
              <a:t>的字符），则在该字符前面要</a:t>
            </a:r>
            <a:r>
              <a:rPr lang="zh-CN" altLang="en-US" dirty="0">
                <a:solidFill>
                  <a:srgbClr val="FF0000"/>
                </a:solidFill>
              </a:rPr>
              <a:t>加</a:t>
            </a:r>
            <a:r>
              <a:rPr lang="zh-CN" altLang="en-US" dirty="0"/>
              <a:t>入一个 </a:t>
            </a:r>
            <a:r>
              <a:rPr lang="en-US" altLang="zh-CN" dirty="0">
                <a:solidFill>
                  <a:srgbClr val="FF0000"/>
                </a:solidFill>
              </a:rPr>
              <a:t>0x7D </a:t>
            </a:r>
            <a:r>
              <a:rPr lang="zh-CN" altLang="en-US" dirty="0" smtClean="0"/>
              <a:t>字节。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8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/>
              <a:t> </a:t>
            </a:r>
            <a:r>
              <a:rPr lang="zh-CN" altLang="en-US" sz="4000" dirty="0"/>
              <a:t>不提供使用序号和</a:t>
            </a:r>
            <a:r>
              <a:rPr lang="zh-CN" altLang="en-US" sz="4000" dirty="0" smtClean="0"/>
              <a:t>确认的</a:t>
            </a:r>
            <a:r>
              <a:rPr lang="zh-CN" altLang="en-US" sz="4000" dirty="0"/>
              <a:t>可靠传输 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CN" dirty="0"/>
              <a:t>PPP </a:t>
            </a:r>
            <a:r>
              <a:rPr lang="zh-CN" altLang="en-US" dirty="0"/>
              <a:t>协议之所以不使用序号和确认机制是出于以下的考虑：</a:t>
            </a:r>
            <a:endParaRPr lang="zh-CN" altLang="en-US" sz="3600" dirty="0"/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在数据链路层出现差错的概率不大时，使用比较简单的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PPP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协议较为合理。</a:t>
            </a:r>
            <a:endParaRPr lang="zh-CN" altLang="en-US" dirty="0">
              <a:solidFill>
                <a:srgbClr val="0000CC"/>
              </a:solidFill>
            </a:endParaRPr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数据链路层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的可靠传输并不能够保证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网络层和其他层的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传输也是可靠的。</a:t>
            </a:r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0000CC"/>
                </a:solidFill>
              </a:rPr>
              <a:t>其他层的协议还有相应的可靠保障机制</a:t>
            </a:r>
            <a:endParaRPr lang="en-US" altLang="zh-C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0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3.2.3   PPP </a:t>
            </a:r>
            <a:r>
              <a:rPr lang="zh-CN" altLang="en-US" dirty="0"/>
              <a:t>协议的工作状态 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/>
              <a:t>当用户拨号接入 </a:t>
            </a:r>
            <a:r>
              <a:rPr lang="en-US" altLang="zh-CN" sz="2400" dirty="0"/>
              <a:t>ISP </a:t>
            </a:r>
            <a:r>
              <a:rPr lang="zh-CN" altLang="en-US" sz="2400" dirty="0"/>
              <a:t>时，路由器的调制解调器对拨号做出确认，并建立一条物理连接。</a:t>
            </a:r>
          </a:p>
          <a:p>
            <a:r>
              <a:rPr lang="en-US" altLang="zh-CN" sz="2400" dirty="0"/>
              <a:t>PC </a:t>
            </a:r>
            <a:r>
              <a:rPr lang="zh-CN" altLang="en-US" sz="2400" dirty="0"/>
              <a:t>机向路由器发送一系列的 </a:t>
            </a:r>
            <a:r>
              <a:rPr lang="en-US" altLang="zh-CN" sz="2400" dirty="0"/>
              <a:t>LCP </a:t>
            </a:r>
            <a:r>
              <a:rPr lang="zh-CN" altLang="en-US" sz="2400" dirty="0"/>
              <a:t>分组（封装成多个 </a:t>
            </a:r>
            <a:r>
              <a:rPr lang="en-US" altLang="zh-CN" sz="2400" dirty="0"/>
              <a:t>PPP </a:t>
            </a:r>
            <a:r>
              <a:rPr lang="zh-CN" altLang="en-US" sz="2400" dirty="0"/>
              <a:t>帧）。</a:t>
            </a:r>
          </a:p>
          <a:p>
            <a:r>
              <a:rPr lang="zh-CN" altLang="en-US" sz="2400" dirty="0"/>
              <a:t>这些分组及其响应选择一些 </a:t>
            </a:r>
            <a:r>
              <a:rPr lang="en-US" altLang="zh-CN" sz="2400" dirty="0"/>
              <a:t>PPP </a:t>
            </a:r>
            <a:r>
              <a:rPr lang="zh-CN" altLang="en-US" sz="2400" dirty="0"/>
              <a:t>参数</a:t>
            </a:r>
            <a:r>
              <a:rPr lang="zh-CN" altLang="en-US" sz="2400" dirty="0" smtClean="0"/>
              <a:t>，并进行</a:t>
            </a:r>
            <a:r>
              <a:rPr lang="zh-CN" altLang="en-US" sz="2400" dirty="0"/>
              <a:t>网络层配置，</a:t>
            </a:r>
            <a:r>
              <a:rPr lang="en-US" altLang="zh-CN" sz="2400" dirty="0"/>
              <a:t>NCP </a:t>
            </a:r>
            <a:r>
              <a:rPr lang="zh-CN" altLang="en-US" sz="2400" dirty="0"/>
              <a:t>给新接入的 </a:t>
            </a:r>
            <a:r>
              <a:rPr lang="en-US" altLang="zh-CN" sz="2400" dirty="0" smtClean="0"/>
              <a:t>PC </a:t>
            </a:r>
            <a:r>
              <a:rPr lang="zh-CN" altLang="en-US" sz="2400" dirty="0" smtClean="0"/>
              <a:t>机</a:t>
            </a:r>
            <a:r>
              <a:rPr lang="zh-CN" altLang="en-US" sz="2400" dirty="0"/>
              <a:t>分配一个临时的 </a:t>
            </a:r>
            <a:r>
              <a:rPr lang="en-US" altLang="zh-CN" sz="2400" dirty="0"/>
              <a:t>IP </a:t>
            </a:r>
            <a:r>
              <a:rPr lang="zh-CN" altLang="en-US" sz="2400" dirty="0"/>
              <a:t>地址，使 </a:t>
            </a:r>
            <a:r>
              <a:rPr lang="en-US" altLang="zh-CN" sz="2400" dirty="0"/>
              <a:t>PC </a:t>
            </a:r>
            <a:r>
              <a:rPr lang="zh-CN" altLang="en-US" sz="2400" dirty="0"/>
              <a:t>机成为因特网上的一个主机。</a:t>
            </a:r>
          </a:p>
          <a:p>
            <a:r>
              <a:rPr lang="zh-CN" altLang="en-US" sz="2400" dirty="0"/>
              <a:t>通信完毕时，</a:t>
            </a:r>
            <a:r>
              <a:rPr lang="en-US" altLang="zh-CN" sz="2400" dirty="0"/>
              <a:t>NCP </a:t>
            </a:r>
            <a:r>
              <a:rPr lang="zh-CN" altLang="en-US" sz="2400" dirty="0"/>
              <a:t>释放网络层连接，收回原来分配出去的 </a:t>
            </a:r>
            <a:r>
              <a:rPr lang="en-US" altLang="zh-CN" sz="2400" dirty="0"/>
              <a:t>IP </a:t>
            </a:r>
            <a:r>
              <a:rPr lang="zh-CN" altLang="en-US" sz="2400" dirty="0"/>
              <a:t>地址。接着，</a:t>
            </a:r>
            <a:r>
              <a:rPr lang="en-US" altLang="zh-CN" sz="2400" dirty="0"/>
              <a:t>LCP </a:t>
            </a:r>
            <a:r>
              <a:rPr lang="zh-CN" altLang="en-US" sz="2400" dirty="0"/>
              <a:t>释放数据链路层连接。最后释放的是物理层的连接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可见，</a:t>
            </a:r>
            <a:r>
              <a:rPr lang="en-US" altLang="zh-CN" sz="2400" dirty="0" smtClean="0">
                <a:solidFill>
                  <a:srgbClr val="FF0000"/>
                </a:solidFill>
              </a:rPr>
              <a:t>PPP </a:t>
            </a:r>
            <a:r>
              <a:rPr lang="zh-CN" altLang="zh-CN" sz="2400" dirty="0" smtClean="0">
                <a:solidFill>
                  <a:srgbClr val="FF0000"/>
                </a:solidFill>
              </a:rPr>
              <a:t>协议</a:t>
            </a:r>
            <a:r>
              <a:rPr lang="zh-CN" altLang="zh-CN" sz="2400" dirty="0">
                <a:solidFill>
                  <a:srgbClr val="FF0000"/>
                </a:solidFill>
              </a:rPr>
              <a:t>已不是纯粹的数据链路层的协议，它还包含了物理层和网络层的</a:t>
            </a:r>
            <a:r>
              <a:rPr lang="zh-CN" altLang="zh-CN" sz="2400" dirty="0" smtClean="0">
                <a:solidFill>
                  <a:srgbClr val="FF0000"/>
                </a:solidFill>
              </a:rPr>
              <a:t>内容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2921" y="332656"/>
            <a:ext cx="9514615" cy="5616576"/>
            <a:chOff x="236604" y="476250"/>
            <a:chExt cx="9514615" cy="5616576"/>
          </a:xfrm>
        </p:grpSpPr>
        <p:sp>
          <p:nvSpPr>
            <p:cNvPr id="389130" name="Rectangle 10"/>
            <p:cNvSpPr>
              <a:spLocks noChangeArrowheads="1"/>
            </p:cNvSpPr>
            <p:nvPr/>
          </p:nvSpPr>
          <p:spPr bwMode="auto">
            <a:xfrm>
              <a:off x="6980636" y="476250"/>
              <a:ext cx="2418027" cy="4699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45791" dir="3378596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设备之间无链路</a:t>
              </a:r>
            </a:p>
          </p:txBody>
        </p:sp>
        <p:sp>
          <p:nvSpPr>
            <p:cNvPr id="389124" name="Rectangle 4"/>
            <p:cNvSpPr>
              <a:spLocks noChangeArrowheads="1"/>
            </p:cNvSpPr>
            <p:nvPr/>
          </p:nvSpPr>
          <p:spPr bwMode="auto">
            <a:xfrm>
              <a:off x="4292600" y="476250"/>
              <a:ext cx="1721512" cy="469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链路静止</a:t>
              </a:r>
            </a:p>
          </p:txBody>
        </p:sp>
        <p:sp>
          <p:nvSpPr>
            <p:cNvPr id="389125" name="Rectangle 5"/>
            <p:cNvSpPr>
              <a:spLocks noChangeArrowheads="1"/>
            </p:cNvSpPr>
            <p:nvPr/>
          </p:nvSpPr>
          <p:spPr bwMode="auto">
            <a:xfrm>
              <a:off x="4292600" y="1698625"/>
              <a:ext cx="1721512" cy="469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链路建立</a:t>
              </a:r>
            </a:p>
          </p:txBody>
        </p:sp>
        <p:sp>
          <p:nvSpPr>
            <p:cNvPr id="389126" name="Rectangle 6"/>
            <p:cNvSpPr>
              <a:spLocks noChangeArrowheads="1"/>
            </p:cNvSpPr>
            <p:nvPr/>
          </p:nvSpPr>
          <p:spPr bwMode="auto">
            <a:xfrm>
              <a:off x="4292600" y="2921000"/>
              <a:ext cx="1721512" cy="4714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鉴别</a:t>
              </a:r>
            </a:p>
          </p:txBody>
        </p:sp>
        <p:sp>
          <p:nvSpPr>
            <p:cNvPr id="389127" name="Rectangle 7"/>
            <p:cNvSpPr>
              <a:spLocks noChangeArrowheads="1"/>
            </p:cNvSpPr>
            <p:nvPr/>
          </p:nvSpPr>
          <p:spPr bwMode="auto">
            <a:xfrm>
              <a:off x="4292600" y="4143375"/>
              <a:ext cx="1721512" cy="4714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网络层协议</a:t>
              </a:r>
            </a:p>
          </p:txBody>
        </p:sp>
        <p:sp>
          <p:nvSpPr>
            <p:cNvPr id="389128" name="Rectangle 8"/>
            <p:cNvSpPr>
              <a:spLocks noChangeArrowheads="1"/>
            </p:cNvSpPr>
            <p:nvPr/>
          </p:nvSpPr>
          <p:spPr bwMode="auto">
            <a:xfrm>
              <a:off x="4292600" y="5367338"/>
              <a:ext cx="1721512" cy="469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链路打开</a:t>
              </a:r>
            </a:p>
          </p:txBody>
        </p:sp>
        <p:sp>
          <p:nvSpPr>
            <p:cNvPr id="389129" name="Rectangle 9"/>
            <p:cNvSpPr>
              <a:spLocks noChangeArrowheads="1"/>
            </p:cNvSpPr>
            <p:nvPr/>
          </p:nvSpPr>
          <p:spPr bwMode="auto">
            <a:xfrm>
              <a:off x="271727" y="2921000"/>
              <a:ext cx="1721512" cy="4714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链路终止</a:t>
              </a:r>
            </a:p>
          </p:txBody>
        </p:sp>
        <p:sp>
          <p:nvSpPr>
            <p:cNvPr id="389131" name="Rectangle 11"/>
            <p:cNvSpPr>
              <a:spLocks noChangeArrowheads="1"/>
            </p:cNvSpPr>
            <p:nvPr/>
          </p:nvSpPr>
          <p:spPr bwMode="auto">
            <a:xfrm>
              <a:off x="7162933" y="1698625"/>
              <a:ext cx="2105025" cy="4699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物理链路</a:t>
              </a:r>
            </a:p>
          </p:txBody>
        </p:sp>
        <p:sp>
          <p:nvSpPr>
            <p:cNvPr id="389132" name="Rectangle 12"/>
            <p:cNvSpPr>
              <a:spLocks noChangeArrowheads="1"/>
            </p:cNvSpPr>
            <p:nvPr/>
          </p:nvSpPr>
          <p:spPr bwMode="auto">
            <a:xfrm>
              <a:off x="7162933" y="2921000"/>
              <a:ext cx="2105025" cy="4714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LCP </a:t>
              </a:r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</a:t>
              </a:r>
            </a:p>
          </p:txBody>
        </p:sp>
        <p:sp>
          <p:nvSpPr>
            <p:cNvPr id="389133" name="Rectangle 13"/>
            <p:cNvSpPr>
              <a:spLocks noChangeArrowheads="1"/>
            </p:cNvSpPr>
            <p:nvPr/>
          </p:nvSpPr>
          <p:spPr bwMode="auto">
            <a:xfrm>
              <a:off x="6746743" y="4143375"/>
              <a:ext cx="2887530" cy="4714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已鉴别的 </a:t>
              </a:r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LCP </a:t>
              </a:r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</a:t>
              </a:r>
            </a:p>
          </p:txBody>
        </p:sp>
        <p:sp>
          <p:nvSpPr>
            <p:cNvPr id="389134" name="Rectangle 14"/>
            <p:cNvSpPr>
              <a:spLocks noChangeArrowheads="1"/>
            </p:cNvSpPr>
            <p:nvPr/>
          </p:nvSpPr>
          <p:spPr bwMode="auto">
            <a:xfrm>
              <a:off x="6591962" y="5246689"/>
              <a:ext cx="3159257" cy="84613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45791" dir="2021404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已鉴别的 </a:t>
              </a:r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LCP </a:t>
              </a:r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</a:t>
              </a:r>
            </a:p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和 </a:t>
              </a:r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NCP </a:t>
              </a:r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</a:t>
              </a:r>
            </a:p>
          </p:txBody>
        </p:sp>
        <p:sp>
          <p:nvSpPr>
            <p:cNvPr id="389135" name="Line 15"/>
            <p:cNvSpPr>
              <a:spLocks noChangeShapeType="1"/>
            </p:cNvSpPr>
            <p:nvPr/>
          </p:nvSpPr>
          <p:spPr bwMode="auto">
            <a:xfrm>
              <a:off x="8215445" y="946151"/>
              <a:ext cx="0" cy="752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89136" name="Line 16"/>
            <p:cNvSpPr>
              <a:spLocks noChangeShapeType="1"/>
            </p:cNvSpPr>
            <p:nvPr/>
          </p:nvSpPr>
          <p:spPr bwMode="auto">
            <a:xfrm>
              <a:off x="8215445" y="2168526"/>
              <a:ext cx="0" cy="752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89137" name="Line 17"/>
            <p:cNvSpPr>
              <a:spLocks noChangeShapeType="1"/>
            </p:cNvSpPr>
            <p:nvPr/>
          </p:nvSpPr>
          <p:spPr bwMode="auto">
            <a:xfrm>
              <a:off x="8215445" y="3392488"/>
              <a:ext cx="0" cy="750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89138" name="Freeform 18"/>
            <p:cNvSpPr>
              <a:spLocks/>
            </p:cNvSpPr>
            <p:nvPr/>
          </p:nvSpPr>
          <p:spPr bwMode="auto">
            <a:xfrm>
              <a:off x="8213725" y="4614864"/>
              <a:ext cx="1720" cy="706437"/>
            </a:xfrm>
            <a:custGeom>
              <a:avLst/>
              <a:gdLst>
                <a:gd name="T0" fmla="*/ 1 w 1"/>
                <a:gd name="T1" fmla="*/ 0 h 445"/>
                <a:gd name="T2" fmla="*/ 0 w 1"/>
                <a:gd name="T3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45">
                  <a:moveTo>
                    <a:pt x="1" y="0"/>
                  </a:moveTo>
                  <a:lnTo>
                    <a:pt x="0" y="4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89139" name="Line 19"/>
            <p:cNvSpPr>
              <a:spLocks noChangeShapeType="1"/>
            </p:cNvSpPr>
            <p:nvPr/>
          </p:nvSpPr>
          <p:spPr bwMode="auto">
            <a:xfrm>
              <a:off x="5154216" y="946151"/>
              <a:ext cx="0" cy="752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89140" name="Line 20"/>
            <p:cNvSpPr>
              <a:spLocks noChangeShapeType="1"/>
            </p:cNvSpPr>
            <p:nvPr/>
          </p:nvSpPr>
          <p:spPr bwMode="auto">
            <a:xfrm>
              <a:off x="5154216" y="2168526"/>
              <a:ext cx="0" cy="752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89141" name="Line 21"/>
            <p:cNvSpPr>
              <a:spLocks noChangeShapeType="1"/>
            </p:cNvSpPr>
            <p:nvPr/>
          </p:nvSpPr>
          <p:spPr bwMode="auto">
            <a:xfrm>
              <a:off x="5154216" y="3392488"/>
              <a:ext cx="0" cy="750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89142" name="Line 22"/>
            <p:cNvSpPr>
              <a:spLocks noChangeShapeType="1"/>
            </p:cNvSpPr>
            <p:nvPr/>
          </p:nvSpPr>
          <p:spPr bwMode="auto">
            <a:xfrm>
              <a:off x="5154216" y="4614864"/>
              <a:ext cx="0" cy="752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89143" name="Line 23"/>
            <p:cNvSpPr>
              <a:spLocks noChangeShapeType="1"/>
            </p:cNvSpPr>
            <p:nvPr/>
          </p:nvSpPr>
          <p:spPr bwMode="auto">
            <a:xfrm flipH="1">
              <a:off x="1994958" y="3155950"/>
              <a:ext cx="2297642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89144" name="Freeform 24"/>
            <p:cNvSpPr>
              <a:spLocks/>
            </p:cNvSpPr>
            <p:nvPr/>
          </p:nvSpPr>
          <p:spPr bwMode="auto">
            <a:xfrm>
              <a:off x="1135062" y="3402013"/>
              <a:ext cx="3157538" cy="2184400"/>
            </a:xfrm>
            <a:custGeom>
              <a:avLst/>
              <a:gdLst>
                <a:gd name="T0" fmla="*/ 1497 w 1497"/>
                <a:gd name="T1" fmla="*/ 998 h 998"/>
                <a:gd name="T2" fmla="*/ 0 w 1497"/>
                <a:gd name="T3" fmla="*/ 998 h 998"/>
                <a:gd name="T4" fmla="*/ 0 w 1497"/>
                <a:gd name="T5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7" h="998">
                  <a:moveTo>
                    <a:pt x="1497" y="998"/>
                  </a:moveTo>
                  <a:lnTo>
                    <a:pt x="0" y="99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89145" name="Freeform 25"/>
            <p:cNvSpPr>
              <a:spLocks/>
            </p:cNvSpPr>
            <p:nvPr/>
          </p:nvSpPr>
          <p:spPr bwMode="auto">
            <a:xfrm flipV="1">
              <a:off x="1135062" y="576264"/>
              <a:ext cx="3157538" cy="2365375"/>
            </a:xfrm>
            <a:custGeom>
              <a:avLst/>
              <a:gdLst>
                <a:gd name="T0" fmla="*/ 1497 w 1497"/>
                <a:gd name="T1" fmla="*/ 998 h 998"/>
                <a:gd name="T2" fmla="*/ 0 w 1497"/>
                <a:gd name="T3" fmla="*/ 998 h 998"/>
                <a:gd name="T4" fmla="*/ 0 w 1497"/>
                <a:gd name="T5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7" h="998">
                  <a:moveTo>
                    <a:pt x="1497" y="998"/>
                  </a:moveTo>
                  <a:lnTo>
                    <a:pt x="0" y="99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89146" name="Freeform 26"/>
            <p:cNvSpPr>
              <a:spLocks/>
            </p:cNvSpPr>
            <p:nvPr/>
          </p:nvSpPr>
          <p:spPr bwMode="auto">
            <a:xfrm>
              <a:off x="2663958" y="790575"/>
              <a:ext cx="1628642" cy="1157288"/>
            </a:xfrm>
            <a:custGeom>
              <a:avLst/>
              <a:gdLst>
                <a:gd name="T0" fmla="*/ 772 w 772"/>
                <a:gd name="T1" fmla="*/ 590 h 590"/>
                <a:gd name="T2" fmla="*/ 0 w 772"/>
                <a:gd name="T3" fmla="*/ 590 h 590"/>
                <a:gd name="T4" fmla="*/ 0 w 772"/>
                <a:gd name="T5" fmla="*/ 0 h 590"/>
                <a:gd name="T6" fmla="*/ 772 w 772"/>
                <a:gd name="T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2" h="590">
                  <a:moveTo>
                    <a:pt x="772" y="590"/>
                  </a:moveTo>
                  <a:lnTo>
                    <a:pt x="0" y="590"/>
                  </a:lnTo>
                  <a:lnTo>
                    <a:pt x="0" y="0"/>
                  </a:lnTo>
                  <a:lnTo>
                    <a:pt x="77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89147" name="Text Box 27"/>
            <p:cNvSpPr txBox="1">
              <a:spLocks noChangeArrowheads="1"/>
            </p:cNvSpPr>
            <p:nvPr/>
          </p:nvSpPr>
          <p:spPr bwMode="auto">
            <a:xfrm>
              <a:off x="5219568" y="1030288"/>
              <a:ext cx="23503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物理层连接建立</a:t>
              </a:r>
            </a:p>
          </p:txBody>
        </p:sp>
        <p:sp>
          <p:nvSpPr>
            <p:cNvPr id="389148" name="Text Box 28"/>
            <p:cNvSpPr txBox="1">
              <a:spLocks noChangeArrowheads="1"/>
            </p:cNvSpPr>
            <p:nvPr/>
          </p:nvSpPr>
          <p:spPr bwMode="auto">
            <a:xfrm>
              <a:off x="5219568" y="2273300"/>
              <a:ext cx="21171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LCP </a:t>
              </a:r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配置协商</a:t>
              </a:r>
            </a:p>
          </p:txBody>
        </p:sp>
        <p:sp>
          <p:nvSpPr>
            <p:cNvPr id="389149" name="Text Box 29"/>
            <p:cNvSpPr txBox="1">
              <a:spLocks noChangeArrowheads="1"/>
            </p:cNvSpPr>
            <p:nvPr/>
          </p:nvSpPr>
          <p:spPr bwMode="auto">
            <a:xfrm>
              <a:off x="5109502" y="3457575"/>
              <a:ext cx="29690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鉴别成功或无需鉴别</a:t>
              </a:r>
            </a:p>
          </p:txBody>
        </p:sp>
        <p:sp>
          <p:nvSpPr>
            <p:cNvPr id="389150" name="Text Box 30"/>
            <p:cNvSpPr txBox="1">
              <a:spLocks noChangeArrowheads="1"/>
            </p:cNvSpPr>
            <p:nvPr/>
          </p:nvSpPr>
          <p:spPr bwMode="auto">
            <a:xfrm>
              <a:off x="5200650" y="4733925"/>
              <a:ext cx="21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NCP </a:t>
              </a:r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配置协商</a:t>
              </a:r>
            </a:p>
          </p:txBody>
        </p:sp>
        <p:sp>
          <p:nvSpPr>
            <p:cNvPr id="389151" name="Text Box 31"/>
            <p:cNvSpPr txBox="1">
              <a:spLocks noChangeArrowheads="1"/>
            </p:cNvSpPr>
            <p:nvPr/>
          </p:nvSpPr>
          <p:spPr bwMode="auto">
            <a:xfrm>
              <a:off x="236604" y="3943351"/>
              <a:ext cx="1731564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链路故障或</a:t>
              </a:r>
            </a:p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关闭请求</a:t>
              </a:r>
            </a:p>
          </p:txBody>
        </p:sp>
        <p:sp>
          <p:nvSpPr>
            <p:cNvPr id="389152" name="Text Box 32"/>
            <p:cNvSpPr txBox="1">
              <a:spLocks noChangeArrowheads="1"/>
            </p:cNvSpPr>
            <p:nvPr/>
          </p:nvSpPr>
          <p:spPr bwMode="auto">
            <a:xfrm>
              <a:off x="381583" y="1377951"/>
              <a:ext cx="1498359" cy="683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LCP </a:t>
              </a:r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终止</a:t>
              </a:r>
            </a:p>
          </p:txBody>
        </p:sp>
        <p:sp>
          <p:nvSpPr>
            <p:cNvPr id="389153" name="Text Box 33"/>
            <p:cNvSpPr txBox="1">
              <a:spLocks noChangeArrowheads="1"/>
            </p:cNvSpPr>
            <p:nvPr/>
          </p:nvSpPr>
          <p:spPr bwMode="auto">
            <a:xfrm>
              <a:off x="2457583" y="2682875"/>
              <a:ext cx="14221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鉴别失败</a:t>
              </a:r>
            </a:p>
          </p:txBody>
        </p:sp>
        <p:sp>
          <p:nvSpPr>
            <p:cNvPr id="389154" name="Text Box 34"/>
            <p:cNvSpPr txBox="1">
              <a:spLocks noChangeArrowheads="1"/>
            </p:cNvSpPr>
            <p:nvPr/>
          </p:nvSpPr>
          <p:spPr bwMode="auto">
            <a:xfrm>
              <a:off x="1994959" y="1023939"/>
              <a:ext cx="1498359" cy="683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LCP </a:t>
              </a:r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配置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协商失败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086613" y="6092826"/>
            <a:ext cx="3752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+mn-lt"/>
                <a:ea typeface="黑体" pitchFamily="2" charset="-122"/>
              </a:rPr>
              <a:t>PPP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协议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的状态图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6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 </a:t>
            </a:r>
            <a:r>
              <a:rPr lang="zh-CN" altLang="zh-CN" dirty="0"/>
              <a:t>使用广播信道的数据链路层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3.3.1  </a:t>
            </a:r>
            <a:r>
              <a:rPr lang="zh-CN" altLang="zh-CN" dirty="0"/>
              <a:t>局域网的数据链路层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3.3.2  </a:t>
            </a:r>
            <a:r>
              <a:rPr lang="en-US" altLang="zh-CN" dirty="0" smtClean="0"/>
              <a:t>CSMA/CD </a:t>
            </a:r>
            <a:r>
              <a:rPr lang="zh-CN" altLang="zh-CN" dirty="0" smtClean="0"/>
              <a:t>协议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3.3.3  </a:t>
            </a:r>
            <a:r>
              <a:rPr lang="zh-CN" altLang="zh-CN" dirty="0"/>
              <a:t>使用集线器的星形拓扑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3.3.4  </a:t>
            </a:r>
            <a:r>
              <a:rPr lang="zh-CN" altLang="zh-CN" dirty="0"/>
              <a:t>以太网的信道利用率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3.3.5  </a:t>
            </a:r>
            <a:r>
              <a:rPr lang="zh-CN" altLang="zh-CN" dirty="0"/>
              <a:t>以太网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MAC </a:t>
            </a:r>
            <a:r>
              <a:rPr lang="zh-CN" altLang="zh-CN" dirty="0" smtClean="0"/>
              <a:t>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827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itchFamily="2" charset="-122"/>
              </a:rPr>
              <a:t>数据链路层的简单模型</a:t>
            </a:r>
          </a:p>
        </p:txBody>
      </p:sp>
      <p:sp>
        <p:nvSpPr>
          <p:cNvPr id="138243" name="Line 3"/>
          <p:cNvSpPr>
            <a:spLocks noChangeShapeType="1"/>
          </p:cNvSpPr>
          <p:nvPr/>
        </p:nvSpPr>
        <p:spPr bwMode="auto">
          <a:xfrm flipH="1" flipV="1">
            <a:off x="8539286" y="2721124"/>
            <a:ext cx="729192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8244" name="Line 4"/>
          <p:cNvSpPr>
            <a:spLocks noChangeShapeType="1"/>
          </p:cNvSpPr>
          <p:nvPr/>
        </p:nvSpPr>
        <p:spPr bwMode="auto">
          <a:xfrm flipH="1" flipV="1">
            <a:off x="7356069" y="2416324"/>
            <a:ext cx="687917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 flipV="1">
            <a:off x="6392986" y="2403624"/>
            <a:ext cx="825500" cy="1524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 flipV="1">
            <a:off x="5237286" y="2479824"/>
            <a:ext cx="990600" cy="76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>
            <a:off x="4081586" y="2556024"/>
            <a:ext cx="9906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2843336" y="2327424"/>
            <a:ext cx="990600" cy="2286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8249" name="Freeform 9"/>
          <p:cNvSpPr>
            <a:spLocks/>
          </p:cNvSpPr>
          <p:nvPr/>
        </p:nvSpPr>
        <p:spPr bwMode="auto">
          <a:xfrm>
            <a:off x="889652" y="2365524"/>
            <a:ext cx="1898650" cy="508000"/>
          </a:xfrm>
          <a:custGeom>
            <a:avLst/>
            <a:gdLst>
              <a:gd name="T0" fmla="*/ 0 w 1104"/>
              <a:gd name="T1" fmla="*/ 320 h 320"/>
              <a:gd name="T2" fmla="*/ 568 w 1104"/>
              <a:gd name="T3" fmla="*/ 200 h 320"/>
              <a:gd name="T4" fmla="*/ 1104 w 1104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320">
                <a:moveTo>
                  <a:pt x="0" y="320"/>
                </a:moveTo>
                <a:lnTo>
                  <a:pt x="568" y="200"/>
                </a:lnTo>
                <a:lnTo>
                  <a:pt x="1104" y="0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138250" name="Group 10"/>
          <p:cNvGrpSpPr>
            <a:grpSpLocks/>
          </p:cNvGrpSpPr>
          <p:nvPr/>
        </p:nvGrpSpPr>
        <p:grpSpPr bwMode="auto">
          <a:xfrm>
            <a:off x="1274886" y="2175024"/>
            <a:ext cx="1222772" cy="781050"/>
            <a:chOff x="1680" y="240"/>
            <a:chExt cx="2529" cy="1270"/>
          </a:xfrm>
        </p:grpSpPr>
        <p:sp>
          <p:nvSpPr>
            <p:cNvPr id="138251" name="Oval 1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52" name="Oval 1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53" name="Oval 1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54" name="Oval 1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55" name="Oval 1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56" name="Oval 1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57" name="Oval 1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58" name="Oval 1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59" name="Oval 1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138260" name="Group 20"/>
          <p:cNvGrpSpPr>
            <a:grpSpLocks/>
          </p:cNvGrpSpPr>
          <p:nvPr/>
        </p:nvGrpSpPr>
        <p:grpSpPr bwMode="auto">
          <a:xfrm>
            <a:off x="3338636" y="2175024"/>
            <a:ext cx="1222772" cy="781050"/>
            <a:chOff x="1680" y="240"/>
            <a:chExt cx="2529" cy="1270"/>
          </a:xfrm>
        </p:grpSpPr>
        <p:sp>
          <p:nvSpPr>
            <p:cNvPr id="138261" name="Oval 2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62" name="Oval 2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63" name="Oval 2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64" name="Oval 2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65" name="Oval 2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66" name="Oval 2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67" name="Oval 2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68" name="Oval 2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69" name="Oval 2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38270" name="Text Box 30"/>
          <p:cNvSpPr txBox="1">
            <a:spLocks noChangeArrowheads="1"/>
          </p:cNvSpPr>
          <p:nvPr/>
        </p:nvSpPr>
        <p:spPr bwMode="auto">
          <a:xfrm>
            <a:off x="3545011" y="236393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局域网</a:t>
            </a:r>
          </a:p>
        </p:txBody>
      </p:sp>
      <p:pic>
        <p:nvPicPr>
          <p:cNvPr id="138271" name="Picture 3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43" y="2206775"/>
            <a:ext cx="47810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38272" name="Picture 3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086" y="2403625"/>
            <a:ext cx="47810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38273" name="Picture 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36" y="2467124"/>
            <a:ext cx="5778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274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386" y="2254400"/>
            <a:ext cx="47810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138275" name="Group 35"/>
          <p:cNvGrpSpPr>
            <a:grpSpLocks/>
          </p:cNvGrpSpPr>
          <p:nvPr/>
        </p:nvGrpSpPr>
        <p:grpSpPr bwMode="auto">
          <a:xfrm>
            <a:off x="5650036" y="2175024"/>
            <a:ext cx="1222772" cy="781050"/>
            <a:chOff x="1680" y="240"/>
            <a:chExt cx="2529" cy="1270"/>
          </a:xfrm>
        </p:grpSpPr>
        <p:sp>
          <p:nvSpPr>
            <p:cNvPr id="138276" name="Oval 36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77" name="Oval 37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78" name="Oval 38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79" name="Oval 39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80" name="Oval 40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81" name="Oval 41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82" name="Oval 42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83" name="Oval 43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84" name="Oval 44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5828894" y="236393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广域网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396073" y="2028974"/>
            <a:ext cx="947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主机</a:t>
            </a:r>
            <a:r>
              <a:rPr kumimoji="1" lang="zh-CN" altLang="en-US" sz="14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8743941" y="2148037"/>
            <a:ext cx="947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主机</a:t>
            </a:r>
            <a:r>
              <a:rPr kumimoji="1" lang="zh-CN" altLang="en-US" sz="14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38288" name="Text Box 48"/>
          <p:cNvSpPr txBox="1">
            <a:spLocks noChangeArrowheads="1"/>
          </p:cNvSpPr>
          <p:nvPr/>
        </p:nvSpPr>
        <p:spPr bwMode="auto">
          <a:xfrm>
            <a:off x="2268925" y="1844824"/>
            <a:ext cx="116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路由器</a:t>
            </a:r>
            <a:r>
              <a:rPr kumimoji="1" lang="zh-CN" altLang="en-US" sz="9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38289" name="Text Box 49"/>
          <p:cNvSpPr txBox="1">
            <a:spLocks noChangeArrowheads="1"/>
          </p:cNvSpPr>
          <p:nvPr/>
        </p:nvSpPr>
        <p:spPr bwMode="auto">
          <a:xfrm>
            <a:off x="4607842" y="2041674"/>
            <a:ext cx="116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路由器</a:t>
            </a:r>
            <a:r>
              <a:rPr kumimoji="1" lang="zh-CN" altLang="en-US" sz="9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38290" name="Text Box 50"/>
          <p:cNvSpPr txBox="1">
            <a:spLocks noChangeArrowheads="1"/>
          </p:cNvSpPr>
          <p:nvPr/>
        </p:nvSpPr>
        <p:spPr bwMode="auto">
          <a:xfrm>
            <a:off x="6714588" y="1901974"/>
            <a:ext cx="116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路由器</a:t>
            </a:r>
            <a:r>
              <a:rPr kumimoji="1" lang="zh-CN" altLang="en-US" sz="9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</p:txBody>
      </p:sp>
      <p:sp>
        <p:nvSpPr>
          <p:cNvPr id="138291" name="Text Box 51"/>
          <p:cNvSpPr txBox="1">
            <a:spLocks noChangeArrowheads="1"/>
          </p:cNvSpPr>
          <p:nvPr/>
        </p:nvSpPr>
        <p:spPr bwMode="auto">
          <a:xfrm>
            <a:off x="1439986" y="237663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电话网</a:t>
            </a:r>
          </a:p>
        </p:txBody>
      </p:sp>
      <p:grpSp>
        <p:nvGrpSpPr>
          <p:cNvPr id="138293" name="Group 53"/>
          <p:cNvGrpSpPr>
            <a:grpSpLocks/>
          </p:cNvGrpSpPr>
          <p:nvPr/>
        </p:nvGrpSpPr>
        <p:grpSpPr bwMode="auto">
          <a:xfrm>
            <a:off x="449386" y="2403624"/>
            <a:ext cx="720593" cy="546100"/>
            <a:chOff x="624" y="2968"/>
            <a:chExt cx="1331" cy="920"/>
          </a:xfrm>
        </p:grpSpPr>
        <p:sp>
          <p:nvSpPr>
            <p:cNvPr id="138294" name="Freeform 54"/>
            <p:cNvSpPr>
              <a:spLocks/>
            </p:cNvSpPr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992 w 1426"/>
                <a:gd name="T1" fmla="*/ 2292 h 2309"/>
                <a:gd name="T2" fmla="*/ 964 w 1426"/>
                <a:gd name="T3" fmla="*/ 2309 h 2309"/>
                <a:gd name="T4" fmla="*/ 0 w 1426"/>
                <a:gd name="T5" fmla="*/ 1462 h 2309"/>
                <a:gd name="T6" fmla="*/ 326 w 1426"/>
                <a:gd name="T7" fmla="*/ 59 h 2309"/>
                <a:gd name="T8" fmla="*/ 369 w 1426"/>
                <a:gd name="T9" fmla="*/ 18 h 2309"/>
                <a:gd name="T10" fmla="*/ 414 w 1426"/>
                <a:gd name="T11" fmla="*/ 0 h 2309"/>
                <a:gd name="T12" fmla="*/ 457 w 1426"/>
                <a:gd name="T13" fmla="*/ 9 h 2309"/>
                <a:gd name="T14" fmla="*/ 1381 w 1426"/>
                <a:gd name="T15" fmla="*/ 400 h 2309"/>
                <a:gd name="T16" fmla="*/ 1411 w 1426"/>
                <a:gd name="T17" fmla="*/ 421 h 2309"/>
                <a:gd name="T18" fmla="*/ 1422 w 1426"/>
                <a:gd name="T19" fmla="*/ 425 h 2309"/>
                <a:gd name="T20" fmla="*/ 1426 w 1426"/>
                <a:gd name="T21" fmla="*/ 445 h 2309"/>
                <a:gd name="T22" fmla="*/ 1017 w 1426"/>
                <a:gd name="T23" fmla="*/ 2306 h 2309"/>
                <a:gd name="T24" fmla="*/ 992 w 1426"/>
                <a:gd name="T25" fmla="*/ 2292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95" name="Freeform 55"/>
            <p:cNvSpPr>
              <a:spLocks/>
            </p:cNvSpPr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573 w 573"/>
                <a:gd name="T1" fmla="*/ 86 h 1980"/>
                <a:gd name="T2" fmla="*/ 568 w 573"/>
                <a:gd name="T3" fmla="*/ 132 h 1980"/>
                <a:gd name="T4" fmla="*/ 155 w 573"/>
                <a:gd name="T5" fmla="*/ 1923 h 1980"/>
                <a:gd name="T6" fmla="*/ 151 w 573"/>
                <a:gd name="T7" fmla="*/ 1955 h 1980"/>
                <a:gd name="T8" fmla="*/ 140 w 573"/>
                <a:gd name="T9" fmla="*/ 1972 h 1980"/>
                <a:gd name="T10" fmla="*/ 125 w 573"/>
                <a:gd name="T11" fmla="*/ 1980 h 1980"/>
                <a:gd name="T12" fmla="*/ 111 w 573"/>
                <a:gd name="T13" fmla="*/ 1975 h 1980"/>
                <a:gd name="T14" fmla="*/ 86 w 573"/>
                <a:gd name="T15" fmla="*/ 1955 h 1980"/>
                <a:gd name="T16" fmla="*/ 0 w 573"/>
                <a:gd name="T17" fmla="*/ 1880 h 1980"/>
                <a:gd name="T18" fmla="*/ 425 w 573"/>
                <a:gd name="T19" fmla="*/ 39 h 1980"/>
                <a:gd name="T20" fmla="*/ 420 w 573"/>
                <a:gd name="T21" fmla="*/ 27 h 1980"/>
                <a:gd name="T22" fmla="*/ 396 w 573"/>
                <a:gd name="T23" fmla="*/ 0 h 1980"/>
                <a:gd name="T24" fmla="*/ 445 w 573"/>
                <a:gd name="T25" fmla="*/ 20 h 1980"/>
                <a:gd name="T26" fmla="*/ 541 w 573"/>
                <a:gd name="T27" fmla="*/ 61 h 1980"/>
                <a:gd name="T28" fmla="*/ 559 w 573"/>
                <a:gd name="T29" fmla="*/ 75 h 1980"/>
                <a:gd name="T30" fmla="*/ 573 w 573"/>
                <a:gd name="T31" fmla="*/ 86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96" name="Freeform 56"/>
            <p:cNvSpPr>
              <a:spLocks/>
            </p:cNvSpPr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31 w 1045"/>
                <a:gd name="T3" fmla="*/ 1 h 441"/>
                <a:gd name="T4" fmla="*/ 62 w 1045"/>
                <a:gd name="T5" fmla="*/ 10 h 441"/>
                <a:gd name="T6" fmla="*/ 1005 w 1045"/>
                <a:gd name="T7" fmla="*/ 409 h 441"/>
                <a:gd name="T8" fmla="*/ 1037 w 1045"/>
                <a:gd name="T9" fmla="*/ 427 h 441"/>
                <a:gd name="T10" fmla="*/ 1045 w 1045"/>
                <a:gd name="T11" fmla="*/ 441 h 441"/>
                <a:gd name="T12" fmla="*/ 0 w 1045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97" name="Freeform 57"/>
            <p:cNvSpPr>
              <a:spLocks/>
            </p:cNvSpPr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619 w 955"/>
                <a:gd name="T1" fmla="*/ 1719 h 1719"/>
                <a:gd name="T2" fmla="*/ 0 w 955"/>
                <a:gd name="T3" fmla="*/ 1212 h 1719"/>
                <a:gd name="T4" fmla="*/ 290 w 955"/>
                <a:gd name="T5" fmla="*/ 0 h 1719"/>
                <a:gd name="T6" fmla="*/ 955 w 955"/>
                <a:gd name="T7" fmla="*/ 313 h 1719"/>
                <a:gd name="T8" fmla="*/ 619 w 955"/>
                <a:gd name="T9" fmla="*/ 1719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98" name="Freeform 58"/>
            <p:cNvSpPr>
              <a:spLocks/>
            </p:cNvSpPr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546 w 862"/>
                <a:gd name="T1" fmla="*/ 1587 h 1587"/>
                <a:gd name="T2" fmla="*/ 0 w 862"/>
                <a:gd name="T3" fmla="*/ 1134 h 1587"/>
                <a:gd name="T4" fmla="*/ 272 w 862"/>
                <a:gd name="T5" fmla="*/ 0 h 1587"/>
                <a:gd name="T6" fmla="*/ 862 w 862"/>
                <a:gd name="T7" fmla="*/ 268 h 1587"/>
                <a:gd name="T8" fmla="*/ 546 w 862"/>
                <a:gd name="T9" fmla="*/ 1587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299" name="Freeform 59"/>
            <p:cNvSpPr>
              <a:spLocks/>
            </p:cNvSpPr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393 w 408"/>
                <a:gd name="T1" fmla="*/ 0 h 1480"/>
                <a:gd name="T2" fmla="*/ 370 w 408"/>
                <a:gd name="T3" fmla="*/ 11 h 1480"/>
                <a:gd name="T4" fmla="*/ 356 w 408"/>
                <a:gd name="T5" fmla="*/ 19 h 1480"/>
                <a:gd name="T6" fmla="*/ 338 w 408"/>
                <a:gd name="T7" fmla="*/ 37 h 1480"/>
                <a:gd name="T8" fmla="*/ 325 w 408"/>
                <a:gd name="T9" fmla="*/ 59 h 1480"/>
                <a:gd name="T10" fmla="*/ 320 w 408"/>
                <a:gd name="T11" fmla="*/ 77 h 1480"/>
                <a:gd name="T12" fmla="*/ 0 w 408"/>
                <a:gd name="T13" fmla="*/ 1459 h 1480"/>
                <a:gd name="T14" fmla="*/ 12 w 408"/>
                <a:gd name="T15" fmla="*/ 1480 h 1480"/>
                <a:gd name="T16" fmla="*/ 337 w 408"/>
                <a:gd name="T17" fmla="*/ 77 h 1480"/>
                <a:gd name="T18" fmla="*/ 346 w 408"/>
                <a:gd name="T19" fmla="*/ 57 h 1480"/>
                <a:gd name="T20" fmla="*/ 355 w 408"/>
                <a:gd name="T21" fmla="*/ 43 h 1480"/>
                <a:gd name="T22" fmla="*/ 368 w 408"/>
                <a:gd name="T23" fmla="*/ 30 h 1480"/>
                <a:gd name="T24" fmla="*/ 384 w 408"/>
                <a:gd name="T25" fmla="*/ 19 h 1480"/>
                <a:gd name="T26" fmla="*/ 400 w 408"/>
                <a:gd name="T27" fmla="*/ 12 h 1480"/>
                <a:gd name="T28" fmla="*/ 408 w 408"/>
                <a:gd name="T29" fmla="*/ 5 h 1480"/>
                <a:gd name="T30" fmla="*/ 393 w 408"/>
                <a:gd name="T3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300" name="Freeform 60"/>
            <p:cNvSpPr>
              <a:spLocks/>
            </p:cNvSpPr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1065 w 1065"/>
                <a:gd name="T1" fmla="*/ 963 h 963"/>
                <a:gd name="T2" fmla="*/ 1047 w 1065"/>
                <a:gd name="T3" fmla="*/ 833 h 963"/>
                <a:gd name="T4" fmla="*/ 1015 w 1065"/>
                <a:gd name="T5" fmla="*/ 776 h 963"/>
                <a:gd name="T6" fmla="*/ 137 w 1065"/>
                <a:gd name="T7" fmla="*/ 3 h 963"/>
                <a:gd name="T8" fmla="*/ 96 w 1065"/>
                <a:gd name="T9" fmla="*/ 0 h 963"/>
                <a:gd name="T10" fmla="*/ 59 w 1065"/>
                <a:gd name="T11" fmla="*/ 3 h 963"/>
                <a:gd name="T12" fmla="*/ 32 w 1065"/>
                <a:gd name="T13" fmla="*/ 42 h 963"/>
                <a:gd name="T14" fmla="*/ 0 w 1065"/>
                <a:gd name="T15" fmla="*/ 145 h 963"/>
                <a:gd name="T16" fmla="*/ 865 w 1065"/>
                <a:gd name="T17" fmla="*/ 954 h 963"/>
                <a:gd name="T18" fmla="*/ 1065 w 1065"/>
                <a:gd name="T19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301" name="Freeform 61"/>
            <p:cNvSpPr>
              <a:spLocks/>
            </p:cNvSpPr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121 w 1969"/>
                <a:gd name="T3" fmla="*/ 24 h 862"/>
                <a:gd name="T4" fmla="*/ 1969 w 1969"/>
                <a:gd name="T5" fmla="*/ 814 h 862"/>
                <a:gd name="T6" fmla="*/ 478 w 1969"/>
                <a:gd name="T7" fmla="*/ 862 h 862"/>
                <a:gd name="T8" fmla="*/ 0 w 1969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302" name="Freeform 62"/>
            <p:cNvSpPr>
              <a:spLocks/>
            </p:cNvSpPr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54 w 1777"/>
                <a:gd name="T1" fmla="*/ 52 h 297"/>
                <a:gd name="T2" fmla="*/ 0 w 1777"/>
                <a:gd name="T3" fmla="*/ 297 h 297"/>
                <a:gd name="T4" fmla="*/ 1759 w 1777"/>
                <a:gd name="T5" fmla="*/ 257 h 297"/>
                <a:gd name="T6" fmla="*/ 1777 w 1777"/>
                <a:gd name="T7" fmla="*/ 173 h 297"/>
                <a:gd name="T8" fmla="*/ 1773 w 1777"/>
                <a:gd name="T9" fmla="*/ 74 h 297"/>
                <a:gd name="T10" fmla="*/ 1768 w 1777"/>
                <a:gd name="T11" fmla="*/ 0 h 297"/>
                <a:gd name="T12" fmla="*/ 54 w 1777"/>
                <a:gd name="T13" fmla="*/ 5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303" name="Freeform 63"/>
            <p:cNvSpPr>
              <a:spLocks/>
            </p:cNvSpPr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37 w 513"/>
                <a:gd name="T1" fmla="*/ 0 h 1106"/>
                <a:gd name="T2" fmla="*/ 0 w 513"/>
                <a:gd name="T3" fmla="*/ 200 h 1106"/>
                <a:gd name="T4" fmla="*/ 457 w 513"/>
                <a:gd name="T5" fmla="*/ 1106 h 1106"/>
                <a:gd name="T6" fmla="*/ 513 w 513"/>
                <a:gd name="T7" fmla="*/ 862 h 1106"/>
                <a:gd name="T8" fmla="*/ 37 w 513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304" name="Freeform 64"/>
            <p:cNvSpPr>
              <a:spLocks/>
            </p:cNvSpPr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2 w 262"/>
                <a:gd name="T1" fmla="*/ 25 h 25"/>
                <a:gd name="T2" fmla="*/ 0 w 262"/>
                <a:gd name="T3" fmla="*/ 0 h 25"/>
                <a:gd name="T4" fmla="*/ 249 w 262"/>
                <a:gd name="T5" fmla="*/ 0 h 25"/>
                <a:gd name="T6" fmla="*/ 262 w 262"/>
                <a:gd name="T7" fmla="*/ 19 h 25"/>
                <a:gd name="T8" fmla="*/ 2 w 26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305" name="Freeform 65"/>
            <p:cNvSpPr>
              <a:spLocks/>
            </p:cNvSpPr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557 w 561"/>
                <a:gd name="T1" fmla="*/ 801 h 836"/>
                <a:gd name="T2" fmla="*/ 0 w 561"/>
                <a:gd name="T3" fmla="*/ 0 h 836"/>
                <a:gd name="T4" fmla="*/ 561 w 561"/>
                <a:gd name="T5" fmla="*/ 836 h 836"/>
                <a:gd name="T6" fmla="*/ 557 w 561"/>
                <a:gd name="T7" fmla="*/ 801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138306" name="Group 66"/>
            <p:cNvGrpSpPr>
              <a:grpSpLocks/>
            </p:cNvGrpSpPr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138307" name="Group 67"/>
              <p:cNvGrpSpPr>
                <a:grpSpLocks/>
              </p:cNvGrpSpPr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138308" name="Freeform 68"/>
                <p:cNvSpPr>
                  <a:spLocks/>
                </p:cNvSpPr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3 w 22"/>
                    <a:gd name="T1" fmla="*/ 67 h 67"/>
                    <a:gd name="T2" fmla="*/ 0 w 22"/>
                    <a:gd name="T3" fmla="*/ 26 h 67"/>
                    <a:gd name="T4" fmla="*/ 9 w 22"/>
                    <a:gd name="T5" fmla="*/ 0 h 67"/>
                    <a:gd name="T6" fmla="*/ 22 w 22"/>
                    <a:gd name="T7" fmla="*/ 30 h 67"/>
                    <a:gd name="T8" fmla="*/ 13 w 22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09" name="Freeform 69"/>
                <p:cNvSpPr>
                  <a:spLocks/>
                </p:cNvSpPr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2 w 73"/>
                    <a:gd name="T1" fmla="*/ 0 h 29"/>
                    <a:gd name="T2" fmla="*/ 50 w 73"/>
                    <a:gd name="T3" fmla="*/ 0 h 29"/>
                    <a:gd name="T4" fmla="*/ 52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6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10" name="Freeform 70"/>
                <p:cNvSpPr>
                  <a:spLocks/>
                </p:cNvSpPr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7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311" name="Group 71"/>
              <p:cNvGrpSpPr>
                <a:grpSpLocks/>
              </p:cNvGrpSpPr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138312" name="Freeform 72"/>
                <p:cNvSpPr>
                  <a:spLocks/>
                </p:cNvSpPr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13" name="Freeform 73"/>
                <p:cNvSpPr>
                  <a:spLocks/>
                </p:cNvSpPr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49 w 74"/>
                    <a:gd name="T3" fmla="*/ 0 h 29"/>
                    <a:gd name="T4" fmla="*/ 50 w 74"/>
                    <a:gd name="T5" fmla="*/ 2 h 29"/>
                    <a:gd name="T6" fmla="*/ 56 w 74"/>
                    <a:gd name="T7" fmla="*/ 11 h 29"/>
                    <a:gd name="T8" fmla="*/ 74 w 74"/>
                    <a:gd name="T9" fmla="*/ 29 h 29"/>
                    <a:gd name="T10" fmla="*/ 18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14" name="Freeform 74"/>
                <p:cNvSpPr>
                  <a:spLocks/>
                </p:cNvSpPr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138315" name="Freeform 75"/>
              <p:cNvSpPr>
                <a:spLocks/>
              </p:cNvSpPr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316" name="Freeform 76"/>
              <p:cNvSpPr>
                <a:spLocks/>
              </p:cNvSpPr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15 w 24"/>
                  <a:gd name="T1" fmla="*/ 68 h 68"/>
                  <a:gd name="T2" fmla="*/ 0 w 24"/>
                  <a:gd name="T3" fmla="*/ 27 h 68"/>
                  <a:gd name="T4" fmla="*/ 11 w 24"/>
                  <a:gd name="T5" fmla="*/ 0 h 68"/>
                  <a:gd name="T6" fmla="*/ 24 w 24"/>
                  <a:gd name="T7" fmla="*/ 31 h 68"/>
                  <a:gd name="T8" fmla="*/ 15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317" name="Freeform 77"/>
              <p:cNvSpPr>
                <a:spLocks/>
              </p:cNvSpPr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49 w 70"/>
                  <a:gd name="T3" fmla="*/ 0 h 30"/>
                  <a:gd name="T4" fmla="*/ 50 w 70"/>
                  <a:gd name="T5" fmla="*/ 3 h 30"/>
                  <a:gd name="T6" fmla="*/ 54 w 70"/>
                  <a:gd name="T7" fmla="*/ 13 h 30"/>
                  <a:gd name="T8" fmla="*/ 70 w 70"/>
                  <a:gd name="T9" fmla="*/ 30 h 30"/>
                  <a:gd name="T10" fmla="*/ 16 w 70"/>
                  <a:gd name="T11" fmla="*/ 30 h 30"/>
                  <a:gd name="T12" fmla="*/ 7 w 70"/>
                  <a:gd name="T13" fmla="*/ 21 h 30"/>
                  <a:gd name="T14" fmla="*/ 0 w 70"/>
                  <a:gd name="T15" fmla="*/ 7 h 30"/>
                  <a:gd name="T16" fmla="*/ 0 w 70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318" name="Freeform 78"/>
              <p:cNvSpPr>
                <a:spLocks/>
              </p:cNvSpPr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36 h 36"/>
                  <a:gd name="T2" fmla="*/ 1 w 83"/>
                  <a:gd name="T3" fmla="*/ 19 h 36"/>
                  <a:gd name="T4" fmla="*/ 7 w 83"/>
                  <a:gd name="T5" fmla="*/ 8 h 36"/>
                  <a:gd name="T6" fmla="*/ 10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138319" name="Group 79"/>
              <p:cNvGrpSpPr>
                <a:grpSpLocks/>
              </p:cNvGrpSpPr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138320" name="Freeform 80"/>
                <p:cNvSpPr>
                  <a:spLocks/>
                </p:cNvSpPr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4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4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21" name="Freeform 81"/>
                <p:cNvSpPr>
                  <a:spLocks/>
                </p:cNvSpPr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2 w 73"/>
                    <a:gd name="T1" fmla="*/ 0 h 30"/>
                    <a:gd name="T2" fmla="*/ 49 w 73"/>
                    <a:gd name="T3" fmla="*/ 0 h 30"/>
                    <a:gd name="T4" fmla="*/ 50 w 73"/>
                    <a:gd name="T5" fmla="*/ 3 h 30"/>
                    <a:gd name="T6" fmla="*/ 57 w 73"/>
                    <a:gd name="T7" fmla="*/ 12 h 30"/>
                    <a:gd name="T8" fmla="*/ 73 w 73"/>
                    <a:gd name="T9" fmla="*/ 30 h 30"/>
                    <a:gd name="T10" fmla="*/ 19 w 73"/>
                    <a:gd name="T11" fmla="*/ 30 h 30"/>
                    <a:gd name="T12" fmla="*/ 10 w 73"/>
                    <a:gd name="T13" fmla="*/ 21 h 30"/>
                    <a:gd name="T14" fmla="*/ 0 w 73"/>
                    <a:gd name="T15" fmla="*/ 7 h 30"/>
                    <a:gd name="T16" fmla="*/ 2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22" name="Freeform 82"/>
                <p:cNvSpPr>
                  <a:spLocks/>
                </p:cNvSpPr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323" name="Group 83"/>
              <p:cNvGrpSpPr>
                <a:grpSpLocks/>
              </p:cNvGrpSpPr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138324" name="Freeform 84"/>
                <p:cNvSpPr>
                  <a:spLocks/>
                </p:cNvSpPr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25" name="Freeform 85"/>
                <p:cNvSpPr>
                  <a:spLocks/>
                </p:cNvSpPr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3 w 74"/>
                    <a:gd name="T1" fmla="*/ 0 h 30"/>
                    <a:gd name="T2" fmla="*/ 49 w 74"/>
                    <a:gd name="T3" fmla="*/ 0 h 30"/>
                    <a:gd name="T4" fmla="*/ 52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10 w 74"/>
                    <a:gd name="T13" fmla="*/ 21 h 30"/>
                    <a:gd name="T14" fmla="*/ 0 w 74"/>
                    <a:gd name="T15" fmla="*/ 6 h 30"/>
                    <a:gd name="T16" fmla="*/ 3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26" name="Freeform 86"/>
                <p:cNvSpPr>
                  <a:spLocks/>
                </p:cNvSpPr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6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327" name="Group 87"/>
              <p:cNvGrpSpPr>
                <a:grpSpLocks/>
              </p:cNvGrpSpPr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138328" name="Freeform 88"/>
                <p:cNvSpPr>
                  <a:spLocks/>
                </p:cNvSpPr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9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29" name="Freeform 89"/>
                <p:cNvSpPr>
                  <a:spLocks/>
                </p:cNvSpPr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2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9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2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30" name="Freeform 90"/>
                <p:cNvSpPr>
                  <a:spLocks/>
                </p:cNvSpPr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5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331" name="Group 91"/>
              <p:cNvGrpSpPr>
                <a:grpSpLocks/>
              </p:cNvGrpSpPr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138332" name="Freeform 92"/>
                <p:cNvSpPr>
                  <a:spLocks/>
                </p:cNvSpPr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0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33" name="Freeform 93"/>
                <p:cNvSpPr>
                  <a:spLocks/>
                </p:cNvSpPr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2 w 75"/>
                    <a:gd name="T3" fmla="*/ 0 h 30"/>
                    <a:gd name="T4" fmla="*/ 53 w 75"/>
                    <a:gd name="T5" fmla="*/ 3 h 30"/>
                    <a:gd name="T6" fmla="*/ 57 w 75"/>
                    <a:gd name="T7" fmla="*/ 12 h 30"/>
                    <a:gd name="T8" fmla="*/ 75 w 75"/>
                    <a:gd name="T9" fmla="*/ 30 h 30"/>
                    <a:gd name="T10" fmla="*/ 19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6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34" name="Freeform 94"/>
                <p:cNvSpPr>
                  <a:spLocks/>
                </p:cNvSpPr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335" name="Group 95"/>
              <p:cNvGrpSpPr>
                <a:grpSpLocks/>
              </p:cNvGrpSpPr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138336" name="Group 96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138337" name="Freeform 97"/>
                  <p:cNvSpPr>
                    <a:spLocks/>
                  </p:cNvSpPr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0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38" name="Freeform 98"/>
                  <p:cNvSpPr>
                    <a:spLocks/>
                  </p:cNvSpPr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3 h 29"/>
                      <a:gd name="T6" fmla="*/ 57 w 75"/>
                      <a:gd name="T7" fmla="*/ 12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39" name="Freeform 99"/>
                  <p:cNvSpPr>
                    <a:spLocks/>
                  </p:cNvSpPr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37 h 37"/>
                      <a:gd name="T2" fmla="*/ 2 w 82"/>
                      <a:gd name="T3" fmla="*/ 22 h 37"/>
                      <a:gd name="T4" fmla="*/ 7 w 82"/>
                      <a:gd name="T5" fmla="*/ 7 h 37"/>
                      <a:gd name="T6" fmla="*/ 13 w 82"/>
                      <a:gd name="T7" fmla="*/ 0 h 37"/>
                      <a:gd name="T8" fmla="*/ 69 w 82"/>
                      <a:gd name="T9" fmla="*/ 0 h 37"/>
                      <a:gd name="T10" fmla="*/ 82 w 82"/>
                      <a:gd name="T11" fmla="*/ 37 h 37"/>
                      <a:gd name="T12" fmla="*/ 0 w 82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340" name="Group 100"/>
                <p:cNvGrpSpPr>
                  <a:grpSpLocks/>
                </p:cNvGrpSpPr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138341" name="Freeform 101"/>
                  <p:cNvSpPr>
                    <a:spLocks/>
                  </p:cNvSpPr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42" name="Freeform 102"/>
                  <p:cNvSpPr>
                    <a:spLocks/>
                  </p:cNvSpPr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3 w 75"/>
                      <a:gd name="T5" fmla="*/ 3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43" name="Freeform 103"/>
                  <p:cNvSpPr>
                    <a:spLocks/>
                  </p:cNvSpPr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344" name="Group 104"/>
                <p:cNvGrpSpPr>
                  <a:grpSpLocks/>
                </p:cNvGrpSpPr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138345" name="Freeform 105"/>
                  <p:cNvSpPr>
                    <a:spLocks/>
                  </p:cNvSpPr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46" name="Freeform 106"/>
                  <p:cNvSpPr>
                    <a:spLocks/>
                  </p:cNvSpPr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7 w 73"/>
                      <a:gd name="T7" fmla="*/ 11 h 29"/>
                      <a:gd name="T8" fmla="*/ 73 w 73"/>
                      <a:gd name="T9" fmla="*/ 29 h 29"/>
                      <a:gd name="T10" fmla="*/ 19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47" name="Freeform 107"/>
                  <p:cNvSpPr>
                    <a:spLocks/>
                  </p:cNvSpPr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20 h 36"/>
                      <a:gd name="T4" fmla="*/ 7 w 83"/>
                      <a:gd name="T5" fmla="*/ 8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348" name="Group 108"/>
                <p:cNvGrpSpPr>
                  <a:grpSpLocks/>
                </p:cNvGrpSpPr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138349" name="Freeform 109"/>
                  <p:cNvSpPr>
                    <a:spLocks/>
                  </p:cNvSpPr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50" name="Freeform 110"/>
                  <p:cNvSpPr>
                    <a:spLocks/>
                  </p:cNvSpPr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3 w 74"/>
                      <a:gd name="T1" fmla="*/ 0 h 29"/>
                      <a:gd name="T2" fmla="*/ 49 w 74"/>
                      <a:gd name="T3" fmla="*/ 0 h 29"/>
                      <a:gd name="T4" fmla="*/ 53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3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51" name="Freeform 111"/>
                  <p:cNvSpPr>
                    <a:spLocks/>
                  </p:cNvSpPr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1 w 83"/>
                      <a:gd name="T3" fmla="*/ 19 h 35"/>
                      <a:gd name="T4" fmla="*/ 6 w 83"/>
                      <a:gd name="T5" fmla="*/ 7 h 35"/>
                      <a:gd name="T6" fmla="*/ 10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352" name="Group 112"/>
                <p:cNvGrpSpPr>
                  <a:grpSpLocks/>
                </p:cNvGrpSpPr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138353" name="Freeform 113"/>
                  <p:cNvSpPr>
                    <a:spLocks/>
                  </p:cNvSpPr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54" name="Freeform 114"/>
                  <p:cNvSpPr>
                    <a:spLocks/>
                  </p:cNvSpPr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0 w 74"/>
                      <a:gd name="T13" fmla="*/ 20 h 29"/>
                      <a:gd name="T14" fmla="*/ 0 w 74"/>
                      <a:gd name="T15" fmla="*/ 5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55" name="Freeform 115"/>
                  <p:cNvSpPr>
                    <a:spLocks/>
                  </p:cNvSpPr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5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38356" name="Group 116"/>
              <p:cNvGrpSpPr>
                <a:grpSpLocks/>
              </p:cNvGrpSpPr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138357" name="Group 117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138358" name="Freeform 118"/>
                  <p:cNvSpPr>
                    <a:spLocks/>
                  </p:cNvSpPr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59" name="Freeform 119"/>
                  <p:cNvSpPr>
                    <a:spLocks/>
                  </p:cNvSpPr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60" name="Freeform 120"/>
                  <p:cNvSpPr>
                    <a:spLocks/>
                  </p:cNvSpPr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361" name="Group 121"/>
                <p:cNvGrpSpPr>
                  <a:grpSpLocks/>
                </p:cNvGrpSpPr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138362" name="Freeform 122"/>
                  <p:cNvSpPr>
                    <a:spLocks/>
                  </p:cNvSpPr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1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63" name="Freeform 123"/>
                  <p:cNvSpPr>
                    <a:spLocks/>
                  </p:cNvSpPr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64" name="Freeform 124"/>
                  <p:cNvSpPr>
                    <a:spLocks/>
                  </p:cNvSpPr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37 h 37"/>
                      <a:gd name="T2" fmla="*/ 4 w 83"/>
                      <a:gd name="T3" fmla="*/ 19 h 37"/>
                      <a:gd name="T4" fmla="*/ 8 w 83"/>
                      <a:gd name="T5" fmla="*/ 8 h 37"/>
                      <a:gd name="T6" fmla="*/ 13 w 83"/>
                      <a:gd name="T7" fmla="*/ 0 h 37"/>
                      <a:gd name="T8" fmla="*/ 68 w 83"/>
                      <a:gd name="T9" fmla="*/ 0 h 37"/>
                      <a:gd name="T10" fmla="*/ 83 w 83"/>
                      <a:gd name="T11" fmla="*/ 37 h 37"/>
                      <a:gd name="T12" fmla="*/ 0 w 83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365" name="Group 125"/>
                <p:cNvGrpSpPr>
                  <a:grpSpLocks/>
                </p:cNvGrpSpPr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138366" name="Freeform 126"/>
                  <p:cNvSpPr>
                    <a:spLocks/>
                  </p:cNvSpPr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67" name="Freeform 127"/>
                  <p:cNvSpPr>
                    <a:spLocks/>
                  </p:cNvSpPr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3 h 31"/>
                      <a:gd name="T6" fmla="*/ 56 w 75"/>
                      <a:gd name="T7" fmla="*/ 12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68" name="Freeform 128"/>
                  <p:cNvSpPr>
                    <a:spLocks/>
                  </p:cNvSpPr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8 w 82"/>
                      <a:gd name="T5" fmla="*/ 7 h 35"/>
                      <a:gd name="T6" fmla="*/ 12 w 82"/>
                      <a:gd name="T7" fmla="*/ 0 h 35"/>
                      <a:gd name="T8" fmla="*/ 69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369" name="Group 129"/>
                <p:cNvGrpSpPr>
                  <a:grpSpLocks/>
                </p:cNvGrpSpPr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138370" name="Freeform 130"/>
                  <p:cNvSpPr>
                    <a:spLocks/>
                  </p:cNvSpPr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13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3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71" name="Freeform 131"/>
                  <p:cNvSpPr>
                    <a:spLocks/>
                  </p:cNvSpPr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72" name="Freeform 132"/>
                  <p:cNvSpPr>
                    <a:spLocks/>
                  </p:cNvSpPr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3 w 83"/>
                      <a:gd name="T7" fmla="*/ 0 h 36"/>
                      <a:gd name="T8" fmla="*/ 70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373" name="Group 133"/>
                <p:cNvGrpSpPr>
                  <a:grpSpLocks/>
                </p:cNvGrpSpPr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138374" name="Freeform 134"/>
                  <p:cNvSpPr>
                    <a:spLocks/>
                  </p:cNvSpPr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75" name="Freeform 135"/>
                  <p:cNvSpPr>
                    <a:spLocks/>
                  </p:cNvSpPr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3 w 75"/>
                      <a:gd name="T1" fmla="*/ 0 h 29"/>
                      <a:gd name="T2" fmla="*/ 51 w 75"/>
                      <a:gd name="T3" fmla="*/ 0 h 29"/>
                      <a:gd name="T4" fmla="*/ 53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3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376" name="Freeform 136"/>
                  <p:cNvSpPr>
                    <a:spLocks/>
                  </p:cNvSpPr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6 w 82"/>
                      <a:gd name="T5" fmla="*/ 8 h 36"/>
                      <a:gd name="T6" fmla="*/ 10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38377" name="Group 137"/>
              <p:cNvGrpSpPr>
                <a:grpSpLocks/>
              </p:cNvGrpSpPr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138378" name="Freeform 138"/>
                <p:cNvSpPr>
                  <a:spLocks/>
                </p:cNvSpPr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79" name="Freeform 139"/>
                <p:cNvSpPr>
                  <a:spLocks/>
                </p:cNvSpPr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2 w 73"/>
                    <a:gd name="T1" fmla="*/ 0 h 31"/>
                    <a:gd name="T2" fmla="*/ 49 w 73"/>
                    <a:gd name="T3" fmla="*/ 0 h 31"/>
                    <a:gd name="T4" fmla="*/ 50 w 73"/>
                    <a:gd name="T5" fmla="*/ 4 h 31"/>
                    <a:gd name="T6" fmla="*/ 57 w 73"/>
                    <a:gd name="T7" fmla="*/ 13 h 31"/>
                    <a:gd name="T8" fmla="*/ 73 w 73"/>
                    <a:gd name="T9" fmla="*/ 31 h 31"/>
                    <a:gd name="T10" fmla="*/ 17 w 73"/>
                    <a:gd name="T11" fmla="*/ 31 h 31"/>
                    <a:gd name="T12" fmla="*/ 10 w 73"/>
                    <a:gd name="T13" fmla="*/ 22 h 31"/>
                    <a:gd name="T14" fmla="*/ 0 w 73"/>
                    <a:gd name="T15" fmla="*/ 6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80" name="Freeform 140"/>
                <p:cNvSpPr>
                  <a:spLocks/>
                </p:cNvSpPr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6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381" name="Group 141"/>
              <p:cNvGrpSpPr>
                <a:grpSpLocks/>
              </p:cNvGrpSpPr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138382" name="Freeform 142"/>
                <p:cNvSpPr>
                  <a:spLocks/>
                </p:cNvSpPr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83" name="Freeform 143"/>
                <p:cNvSpPr>
                  <a:spLocks/>
                </p:cNvSpPr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0 w 75"/>
                    <a:gd name="T3" fmla="*/ 0 h 30"/>
                    <a:gd name="T4" fmla="*/ 51 w 75"/>
                    <a:gd name="T5" fmla="*/ 3 h 30"/>
                    <a:gd name="T6" fmla="*/ 58 w 75"/>
                    <a:gd name="T7" fmla="*/ 12 h 30"/>
                    <a:gd name="T8" fmla="*/ 75 w 75"/>
                    <a:gd name="T9" fmla="*/ 30 h 30"/>
                    <a:gd name="T10" fmla="*/ 18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7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84" name="Freeform 144"/>
                <p:cNvSpPr>
                  <a:spLocks/>
                </p:cNvSpPr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385" name="Group 145"/>
              <p:cNvGrpSpPr>
                <a:grpSpLocks/>
              </p:cNvGrpSpPr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138386" name="Freeform 146"/>
                <p:cNvSpPr>
                  <a:spLocks/>
                </p:cNvSpPr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0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87" name="Freeform 147"/>
                <p:cNvSpPr>
                  <a:spLocks/>
                </p:cNvSpPr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2 w 74"/>
                    <a:gd name="T1" fmla="*/ 0 h 31"/>
                    <a:gd name="T2" fmla="*/ 50 w 74"/>
                    <a:gd name="T3" fmla="*/ 0 h 31"/>
                    <a:gd name="T4" fmla="*/ 52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9 w 74"/>
                    <a:gd name="T11" fmla="*/ 31 h 31"/>
                    <a:gd name="T12" fmla="*/ 11 w 74"/>
                    <a:gd name="T13" fmla="*/ 20 h 31"/>
                    <a:gd name="T14" fmla="*/ 0 w 74"/>
                    <a:gd name="T15" fmla="*/ 6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88" name="Freeform 148"/>
                <p:cNvSpPr>
                  <a:spLocks/>
                </p:cNvSpPr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3 w 81"/>
                    <a:gd name="T3" fmla="*/ 20 h 36"/>
                    <a:gd name="T4" fmla="*/ 6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138389" name="Freeform 149"/>
              <p:cNvSpPr>
                <a:spLocks/>
              </p:cNvSpPr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4 w 23"/>
                  <a:gd name="T1" fmla="*/ 68 h 68"/>
                  <a:gd name="T2" fmla="*/ 0 w 23"/>
                  <a:gd name="T3" fmla="*/ 27 h 68"/>
                  <a:gd name="T4" fmla="*/ 9 w 23"/>
                  <a:gd name="T5" fmla="*/ 0 h 68"/>
                  <a:gd name="T6" fmla="*/ 23 w 23"/>
                  <a:gd name="T7" fmla="*/ 31 h 68"/>
                  <a:gd name="T8" fmla="*/ 14 w 2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390" name="Freeform 150"/>
              <p:cNvSpPr>
                <a:spLocks/>
              </p:cNvSpPr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49 w 71"/>
                  <a:gd name="T3" fmla="*/ 0 h 27"/>
                  <a:gd name="T4" fmla="*/ 51 w 71"/>
                  <a:gd name="T5" fmla="*/ 2 h 27"/>
                  <a:gd name="T6" fmla="*/ 55 w 71"/>
                  <a:gd name="T7" fmla="*/ 12 h 27"/>
                  <a:gd name="T8" fmla="*/ 71 w 71"/>
                  <a:gd name="T9" fmla="*/ 27 h 27"/>
                  <a:gd name="T10" fmla="*/ 17 w 71"/>
                  <a:gd name="T11" fmla="*/ 27 h 27"/>
                  <a:gd name="T12" fmla="*/ 8 w 71"/>
                  <a:gd name="T13" fmla="*/ 20 h 27"/>
                  <a:gd name="T14" fmla="*/ 0 w 71"/>
                  <a:gd name="T15" fmla="*/ 6 h 27"/>
                  <a:gd name="T16" fmla="*/ 0 w 71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391" name="Freeform 151"/>
              <p:cNvSpPr>
                <a:spLocks/>
              </p:cNvSpPr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36 h 36"/>
                  <a:gd name="T2" fmla="*/ 2 w 82"/>
                  <a:gd name="T3" fmla="*/ 21 h 36"/>
                  <a:gd name="T4" fmla="*/ 6 w 82"/>
                  <a:gd name="T5" fmla="*/ 8 h 36"/>
                  <a:gd name="T6" fmla="*/ 11 w 82"/>
                  <a:gd name="T7" fmla="*/ 0 h 36"/>
                  <a:gd name="T8" fmla="*/ 68 w 82"/>
                  <a:gd name="T9" fmla="*/ 0 h 36"/>
                  <a:gd name="T10" fmla="*/ 82 w 82"/>
                  <a:gd name="T11" fmla="*/ 36 h 36"/>
                  <a:gd name="T12" fmla="*/ 0 w 8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138392" name="Group 152"/>
              <p:cNvGrpSpPr>
                <a:grpSpLocks/>
              </p:cNvGrpSpPr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138393" name="Freeform 153"/>
                <p:cNvSpPr>
                  <a:spLocks/>
                </p:cNvSpPr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94" name="Freeform 154"/>
                <p:cNvSpPr>
                  <a:spLocks/>
                </p:cNvSpPr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95" name="Freeform 155"/>
                <p:cNvSpPr>
                  <a:spLocks/>
                </p:cNvSpPr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396" name="Group 156"/>
              <p:cNvGrpSpPr>
                <a:grpSpLocks/>
              </p:cNvGrpSpPr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138397" name="Freeform 157"/>
                <p:cNvSpPr>
                  <a:spLocks/>
                </p:cNvSpPr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98" name="Freeform 158"/>
                <p:cNvSpPr>
                  <a:spLocks/>
                </p:cNvSpPr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399" name="Freeform 159"/>
                <p:cNvSpPr>
                  <a:spLocks/>
                </p:cNvSpPr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6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400" name="Group 160"/>
              <p:cNvGrpSpPr>
                <a:grpSpLocks/>
              </p:cNvGrpSpPr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138401" name="Freeform 161"/>
                <p:cNvSpPr>
                  <a:spLocks/>
                </p:cNvSpPr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5 h 68"/>
                    <a:gd name="T4" fmla="*/ 9 w 23"/>
                    <a:gd name="T5" fmla="*/ 0 h 68"/>
                    <a:gd name="T6" fmla="*/ 23 w 23"/>
                    <a:gd name="T7" fmla="*/ 30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02" name="Freeform 162"/>
                <p:cNvSpPr>
                  <a:spLocks/>
                </p:cNvSpPr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50 w 73"/>
                    <a:gd name="T3" fmla="*/ 0 h 29"/>
                    <a:gd name="T4" fmla="*/ 51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10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03" name="Freeform 163"/>
                <p:cNvSpPr>
                  <a:spLocks/>
                </p:cNvSpPr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19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404" name="Group 164"/>
              <p:cNvGrpSpPr>
                <a:grpSpLocks/>
              </p:cNvGrpSpPr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138405" name="Freeform 165"/>
                <p:cNvSpPr>
                  <a:spLocks/>
                </p:cNvSpPr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06" name="Freeform 166"/>
                <p:cNvSpPr>
                  <a:spLocks/>
                </p:cNvSpPr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07" name="Freeform 167"/>
                <p:cNvSpPr>
                  <a:spLocks/>
                </p:cNvSpPr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6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408" name="Group 168"/>
              <p:cNvGrpSpPr>
                <a:grpSpLocks/>
              </p:cNvGrpSpPr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138409" name="Group 169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138410" name="Freeform 170"/>
                  <p:cNvSpPr>
                    <a:spLocks/>
                  </p:cNvSpPr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3 w 23"/>
                      <a:gd name="T1" fmla="*/ 70 h 70"/>
                      <a:gd name="T2" fmla="*/ 0 w 23"/>
                      <a:gd name="T3" fmla="*/ 27 h 70"/>
                      <a:gd name="T4" fmla="*/ 9 w 23"/>
                      <a:gd name="T5" fmla="*/ 0 h 70"/>
                      <a:gd name="T6" fmla="*/ 23 w 23"/>
                      <a:gd name="T7" fmla="*/ 31 h 70"/>
                      <a:gd name="T8" fmla="*/ 13 w 23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11" name="Freeform 171"/>
                  <p:cNvSpPr>
                    <a:spLocks/>
                  </p:cNvSpPr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50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12" name="Freeform 172"/>
                  <p:cNvSpPr>
                    <a:spLocks/>
                  </p:cNvSpPr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38 h 38"/>
                      <a:gd name="T2" fmla="*/ 1 w 83"/>
                      <a:gd name="T3" fmla="*/ 22 h 38"/>
                      <a:gd name="T4" fmla="*/ 8 w 83"/>
                      <a:gd name="T5" fmla="*/ 8 h 38"/>
                      <a:gd name="T6" fmla="*/ 12 w 83"/>
                      <a:gd name="T7" fmla="*/ 0 h 38"/>
                      <a:gd name="T8" fmla="*/ 68 w 83"/>
                      <a:gd name="T9" fmla="*/ 0 h 38"/>
                      <a:gd name="T10" fmla="*/ 83 w 83"/>
                      <a:gd name="T11" fmla="*/ 38 h 38"/>
                      <a:gd name="T12" fmla="*/ 0 w 83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413" name="Group 173"/>
                <p:cNvGrpSpPr>
                  <a:grpSpLocks/>
                </p:cNvGrpSpPr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138414" name="Freeform 174"/>
                  <p:cNvSpPr>
                    <a:spLocks/>
                  </p:cNvSpPr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15" name="Freeform 175"/>
                  <p:cNvSpPr>
                    <a:spLocks/>
                  </p:cNvSpPr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2 w 75"/>
                      <a:gd name="T1" fmla="*/ 0 h 32"/>
                      <a:gd name="T2" fmla="*/ 50 w 75"/>
                      <a:gd name="T3" fmla="*/ 0 h 32"/>
                      <a:gd name="T4" fmla="*/ 52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2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16" name="Freeform 176"/>
                  <p:cNvSpPr>
                    <a:spLocks/>
                  </p:cNvSpPr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1 h 36"/>
                      <a:gd name="T4" fmla="*/ 5 w 81"/>
                      <a:gd name="T5" fmla="*/ 8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417" name="Group 177"/>
                <p:cNvGrpSpPr>
                  <a:grpSpLocks/>
                </p:cNvGrpSpPr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138418" name="Freeform 178"/>
                  <p:cNvSpPr>
                    <a:spLocks/>
                  </p:cNvSpPr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19" name="Freeform 179"/>
                  <p:cNvSpPr>
                    <a:spLocks/>
                  </p:cNvSpPr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20" name="Freeform 180"/>
                  <p:cNvSpPr>
                    <a:spLocks/>
                  </p:cNvSpPr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421" name="Group 181"/>
                <p:cNvGrpSpPr>
                  <a:grpSpLocks/>
                </p:cNvGrpSpPr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138422" name="Freeform 182"/>
                  <p:cNvSpPr>
                    <a:spLocks/>
                  </p:cNvSpPr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23" name="Freeform 183"/>
                  <p:cNvSpPr>
                    <a:spLocks/>
                  </p:cNvSpPr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48 w 73"/>
                      <a:gd name="T3" fmla="*/ 0 h 30"/>
                      <a:gd name="T4" fmla="*/ 52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5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24" name="Freeform 184"/>
                  <p:cNvSpPr>
                    <a:spLocks/>
                  </p:cNvSpPr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425" name="Group 185"/>
                <p:cNvGrpSpPr>
                  <a:grpSpLocks/>
                </p:cNvGrpSpPr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138426" name="Freeform 186"/>
                  <p:cNvSpPr>
                    <a:spLocks/>
                  </p:cNvSpPr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11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27" name="Freeform 187"/>
                  <p:cNvSpPr>
                    <a:spLocks/>
                  </p:cNvSpPr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28" name="Freeform 188"/>
                  <p:cNvSpPr>
                    <a:spLocks/>
                  </p:cNvSpPr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38429" name="Group 189"/>
              <p:cNvGrpSpPr>
                <a:grpSpLocks/>
              </p:cNvGrpSpPr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138430" name="Group 190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138431" name="Freeform 191"/>
                  <p:cNvSpPr>
                    <a:spLocks/>
                  </p:cNvSpPr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32" name="Freeform 192"/>
                  <p:cNvSpPr>
                    <a:spLocks/>
                  </p:cNvSpPr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33" name="Freeform 193"/>
                  <p:cNvSpPr>
                    <a:spLocks/>
                  </p:cNvSpPr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434" name="Group 194"/>
                <p:cNvGrpSpPr>
                  <a:grpSpLocks/>
                </p:cNvGrpSpPr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138435" name="Freeform 195"/>
                  <p:cNvSpPr>
                    <a:spLocks/>
                  </p:cNvSpPr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13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1 h 70"/>
                      <a:gd name="T8" fmla="*/ 13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36" name="Freeform 196"/>
                  <p:cNvSpPr>
                    <a:spLocks/>
                  </p:cNvSpPr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3 h 30"/>
                      <a:gd name="T6" fmla="*/ 56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1 w 74"/>
                      <a:gd name="T13" fmla="*/ 20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37" name="Freeform 197"/>
                  <p:cNvSpPr>
                    <a:spLocks/>
                  </p:cNvSpPr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1 h 38"/>
                      <a:gd name="T4" fmla="*/ 7 w 82"/>
                      <a:gd name="T5" fmla="*/ 8 h 38"/>
                      <a:gd name="T6" fmla="*/ 11 w 82"/>
                      <a:gd name="T7" fmla="*/ 0 h 38"/>
                      <a:gd name="T8" fmla="*/ 68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438" name="Group 198"/>
                <p:cNvGrpSpPr>
                  <a:grpSpLocks/>
                </p:cNvGrpSpPr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138439" name="Freeform 199"/>
                  <p:cNvSpPr>
                    <a:spLocks/>
                  </p:cNvSpPr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40" name="Freeform 200"/>
                  <p:cNvSpPr>
                    <a:spLocks/>
                  </p:cNvSpPr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41" name="Freeform 201"/>
                  <p:cNvSpPr>
                    <a:spLocks/>
                  </p:cNvSpPr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6 w 81"/>
                      <a:gd name="T5" fmla="*/ 7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442" name="Group 202"/>
                <p:cNvGrpSpPr>
                  <a:grpSpLocks/>
                </p:cNvGrpSpPr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138443" name="Freeform 203"/>
                  <p:cNvSpPr>
                    <a:spLocks/>
                  </p:cNvSpPr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44" name="Freeform 204"/>
                  <p:cNvSpPr>
                    <a:spLocks/>
                  </p:cNvSpPr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45" name="Freeform 205"/>
                  <p:cNvSpPr>
                    <a:spLocks/>
                  </p:cNvSpPr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446" name="Group 206"/>
                <p:cNvGrpSpPr>
                  <a:grpSpLocks/>
                </p:cNvGrpSpPr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138447" name="Freeform 207"/>
                  <p:cNvSpPr>
                    <a:spLocks/>
                  </p:cNvSpPr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48" name="Freeform 208"/>
                  <p:cNvSpPr>
                    <a:spLocks/>
                  </p:cNvSpPr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2 w 74"/>
                      <a:gd name="T5" fmla="*/ 3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49" name="Freeform 209"/>
                  <p:cNvSpPr>
                    <a:spLocks/>
                  </p:cNvSpPr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38450" name="Group 210"/>
              <p:cNvGrpSpPr>
                <a:grpSpLocks/>
              </p:cNvGrpSpPr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138451" name="Freeform 211"/>
                <p:cNvSpPr>
                  <a:spLocks/>
                </p:cNvSpPr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2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52" name="Freeform 212"/>
                <p:cNvSpPr>
                  <a:spLocks/>
                </p:cNvSpPr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2 w 73"/>
                    <a:gd name="T1" fmla="*/ 0 h 31"/>
                    <a:gd name="T2" fmla="*/ 48 w 73"/>
                    <a:gd name="T3" fmla="*/ 0 h 31"/>
                    <a:gd name="T4" fmla="*/ 51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53" name="Freeform 213"/>
                <p:cNvSpPr>
                  <a:spLocks/>
                </p:cNvSpPr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454" name="Group 214"/>
              <p:cNvGrpSpPr>
                <a:grpSpLocks/>
              </p:cNvGrpSpPr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138455" name="Freeform 215"/>
                <p:cNvSpPr>
                  <a:spLocks/>
                </p:cNvSpPr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56" name="Freeform 216"/>
                <p:cNvSpPr>
                  <a:spLocks/>
                </p:cNvSpPr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2 w 74"/>
                    <a:gd name="T1" fmla="*/ 0 h 31"/>
                    <a:gd name="T2" fmla="*/ 49 w 74"/>
                    <a:gd name="T3" fmla="*/ 0 h 31"/>
                    <a:gd name="T4" fmla="*/ 51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57" name="Freeform 217"/>
                <p:cNvSpPr>
                  <a:spLocks/>
                </p:cNvSpPr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458" name="Group 218"/>
              <p:cNvGrpSpPr>
                <a:grpSpLocks/>
              </p:cNvGrpSpPr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138459" name="Freeform 219"/>
                <p:cNvSpPr>
                  <a:spLocks/>
                </p:cNvSpPr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2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60" name="Freeform 220"/>
                <p:cNvSpPr>
                  <a:spLocks/>
                </p:cNvSpPr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2 w 74"/>
                    <a:gd name="T1" fmla="*/ 0 h 31"/>
                    <a:gd name="T2" fmla="*/ 51 w 74"/>
                    <a:gd name="T3" fmla="*/ 0 h 31"/>
                    <a:gd name="T4" fmla="*/ 52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61" name="Freeform 221"/>
                <p:cNvSpPr>
                  <a:spLocks/>
                </p:cNvSpPr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7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138462" name="Freeform 222"/>
              <p:cNvSpPr>
                <a:spLocks/>
              </p:cNvSpPr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3 w 24"/>
                  <a:gd name="T1" fmla="*/ 68 h 68"/>
                  <a:gd name="T2" fmla="*/ 0 w 24"/>
                  <a:gd name="T3" fmla="*/ 27 h 68"/>
                  <a:gd name="T4" fmla="*/ 9 w 24"/>
                  <a:gd name="T5" fmla="*/ 0 h 68"/>
                  <a:gd name="T6" fmla="*/ 24 w 24"/>
                  <a:gd name="T7" fmla="*/ 31 h 68"/>
                  <a:gd name="T8" fmla="*/ 13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463" name="Freeform 223"/>
              <p:cNvSpPr>
                <a:spLocks/>
              </p:cNvSpPr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50 w 72"/>
                  <a:gd name="T3" fmla="*/ 0 h 31"/>
                  <a:gd name="T4" fmla="*/ 51 w 72"/>
                  <a:gd name="T5" fmla="*/ 4 h 31"/>
                  <a:gd name="T6" fmla="*/ 57 w 72"/>
                  <a:gd name="T7" fmla="*/ 13 h 31"/>
                  <a:gd name="T8" fmla="*/ 72 w 72"/>
                  <a:gd name="T9" fmla="*/ 31 h 31"/>
                  <a:gd name="T10" fmla="*/ 18 w 72"/>
                  <a:gd name="T11" fmla="*/ 31 h 31"/>
                  <a:gd name="T12" fmla="*/ 9 w 72"/>
                  <a:gd name="T13" fmla="*/ 22 h 31"/>
                  <a:gd name="T14" fmla="*/ 0 w 72"/>
                  <a:gd name="T15" fmla="*/ 7 h 31"/>
                  <a:gd name="T16" fmla="*/ 1 w 7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464" name="Freeform 224"/>
              <p:cNvSpPr>
                <a:spLocks/>
              </p:cNvSpPr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36 h 36"/>
                  <a:gd name="T2" fmla="*/ 3 w 83"/>
                  <a:gd name="T3" fmla="*/ 21 h 36"/>
                  <a:gd name="T4" fmla="*/ 7 w 83"/>
                  <a:gd name="T5" fmla="*/ 8 h 36"/>
                  <a:gd name="T6" fmla="*/ 12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138465" name="Group 225"/>
              <p:cNvGrpSpPr>
                <a:grpSpLocks/>
              </p:cNvGrpSpPr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138466" name="Freeform 226"/>
                <p:cNvSpPr>
                  <a:spLocks/>
                </p:cNvSpPr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67" name="Freeform 227"/>
                <p:cNvSpPr>
                  <a:spLocks/>
                </p:cNvSpPr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6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68" name="Freeform 228"/>
                <p:cNvSpPr>
                  <a:spLocks/>
                </p:cNvSpPr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469" name="Group 229"/>
              <p:cNvGrpSpPr>
                <a:grpSpLocks/>
              </p:cNvGrpSpPr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138470" name="Freeform 230"/>
                <p:cNvSpPr>
                  <a:spLocks/>
                </p:cNvSpPr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71" name="Freeform 231"/>
                <p:cNvSpPr>
                  <a:spLocks/>
                </p:cNvSpPr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7 w 72"/>
                    <a:gd name="T7" fmla="*/ 11 h 29"/>
                    <a:gd name="T8" fmla="*/ 72 w 72"/>
                    <a:gd name="T9" fmla="*/ 29 h 29"/>
                    <a:gd name="T10" fmla="*/ 18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5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72" name="Freeform 232"/>
                <p:cNvSpPr>
                  <a:spLocks/>
                </p:cNvSpPr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3 w 83"/>
                    <a:gd name="T3" fmla="*/ 19 h 35"/>
                    <a:gd name="T4" fmla="*/ 7 w 83"/>
                    <a:gd name="T5" fmla="*/ 7 h 35"/>
                    <a:gd name="T6" fmla="*/ 12 w 83"/>
                    <a:gd name="T7" fmla="*/ 0 h 35"/>
                    <a:gd name="T8" fmla="*/ 67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473" name="Group 233"/>
              <p:cNvGrpSpPr>
                <a:grpSpLocks/>
              </p:cNvGrpSpPr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138474" name="Freeform 234"/>
                <p:cNvSpPr>
                  <a:spLocks/>
                </p:cNvSpPr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0 w 25"/>
                    <a:gd name="T5" fmla="*/ 0 h 68"/>
                    <a:gd name="T6" fmla="*/ 25 w 25"/>
                    <a:gd name="T7" fmla="*/ 30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75" name="Freeform 235"/>
                <p:cNvSpPr>
                  <a:spLocks/>
                </p:cNvSpPr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76" name="Freeform 236"/>
                <p:cNvSpPr>
                  <a:spLocks/>
                </p:cNvSpPr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6 w 82"/>
                    <a:gd name="T5" fmla="*/ 7 h 36"/>
                    <a:gd name="T6" fmla="*/ 10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477" name="Group 237"/>
              <p:cNvGrpSpPr>
                <a:grpSpLocks/>
              </p:cNvGrpSpPr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138478" name="Freeform 238"/>
                <p:cNvSpPr>
                  <a:spLocks/>
                </p:cNvSpPr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79" name="Freeform 239"/>
                <p:cNvSpPr>
                  <a:spLocks/>
                </p:cNvSpPr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480" name="Freeform 240"/>
                <p:cNvSpPr>
                  <a:spLocks/>
                </p:cNvSpPr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5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481" name="Group 241"/>
              <p:cNvGrpSpPr>
                <a:grpSpLocks/>
              </p:cNvGrpSpPr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138482" name="Group 242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138483" name="Freeform 243"/>
                  <p:cNvSpPr>
                    <a:spLocks/>
                  </p:cNvSpPr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7 h 70"/>
                      <a:gd name="T4" fmla="*/ 10 w 25"/>
                      <a:gd name="T5" fmla="*/ 0 h 70"/>
                      <a:gd name="T6" fmla="*/ 25 w 25"/>
                      <a:gd name="T7" fmla="*/ 31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84" name="Freeform 244"/>
                  <p:cNvSpPr>
                    <a:spLocks/>
                  </p:cNvSpPr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85" name="Freeform 245"/>
                  <p:cNvSpPr>
                    <a:spLocks/>
                  </p:cNvSpPr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8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486" name="Group 246"/>
                <p:cNvGrpSpPr>
                  <a:grpSpLocks/>
                </p:cNvGrpSpPr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138487" name="Freeform 247"/>
                  <p:cNvSpPr>
                    <a:spLocks/>
                  </p:cNvSpPr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88" name="Freeform 248"/>
                  <p:cNvSpPr>
                    <a:spLocks/>
                  </p:cNvSpPr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50 w 73"/>
                      <a:gd name="T3" fmla="*/ 0 h 32"/>
                      <a:gd name="T4" fmla="*/ 51 w 73"/>
                      <a:gd name="T5" fmla="*/ 3 h 32"/>
                      <a:gd name="T6" fmla="*/ 56 w 73"/>
                      <a:gd name="T7" fmla="*/ 15 h 32"/>
                      <a:gd name="T8" fmla="*/ 73 w 73"/>
                      <a:gd name="T9" fmla="*/ 32 h 32"/>
                      <a:gd name="T10" fmla="*/ 18 w 73"/>
                      <a:gd name="T11" fmla="*/ 32 h 32"/>
                      <a:gd name="T12" fmla="*/ 9 w 73"/>
                      <a:gd name="T13" fmla="*/ 22 h 32"/>
                      <a:gd name="T14" fmla="*/ 0 w 73"/>
                      <a:gd name="T15" fmla="*/ 7 h 32"/>
                      <a:gd name="T16" fmla="*/ 1 w 73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89" name="Freeform 249"/>
                  <p:cNvSpPr>
                    <a:spLocks/>
                  </p:cNvSpPr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490" name="Group 250"/>
                <p:cNvGrpSpPr>
                  <a:grpSpLocks/>
                </p:cNvGrpSpPr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138491" name="Freeform 251"/>
                  <p:cNvSpPr>
                    <a:spLocks/>
                  </p:cNvSpPr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92" name="Freeform 252"/>
                  <p:cNvSpPr>
                    <a:spLocks/>
                  </p:cNvSpPr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93" name="Freeform 253"/>
                  <p:cNvSpPr>
                    <a:spLocks/>
                  </p:cNvSpPr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494" name="Group 254"/>
                <p:cNvGrpSpPr>
                  <a:grpSpLocks/>
                </p:cNvGrpSpPr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138495" name="Freeform 255"/>
                  <p:cNvSpPr>
                    <a:spLocks/>
                  </p:cNvSpPr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96" name="Freeform 256"/>
                  <p:cNvSpPr>
                    <a:spLocks/>
                  </p:cNvSpPr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497" name="Freeform 257"/>
                  <p:cNvSpPr>
                    <a:spLocks/>
                  </p:cNvSpPr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498" name="Group 258"/>
                <p:cNvGrpSpPr>
                  <a:grpSpLocks/>
                </p:cNvGrpSpPr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138499" name="Freeform 259"/>
                  <p:cNvSpPr>
                    <a:spLocks/>
                  </p:cNvSpPr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6 w 25"/>
                      <a:gd name="T1" fmla="*/ 67 h 67"/>
                      <a:gd name="T2" fmla="*/ 0 w 25"/>
                      <a:gd name="T3" fmla="*/ 26 h 67"/>
                      <a:gd name="T4" fmla="*/ 12 w 25"/>
                      <a:gd name="T5" fmla="*/ 0 h 67"/>
                      <a:gd name="T6" fmla="*/ 25 w 25"/>
                      <a:gd name="T7" fmla="*/ 30 h 67"/>
                      <a:gd name="T8" fmla="*/ 16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00" name="Freeform 260"/>
                  <p:cNvSpPr>
                    <a:spLocks/>
                  </p:cNvSpPr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8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01" name="Freeform 261"/>
                  <p:cNvSpPr>
                    <a:spLocks/>
                  </p:cNvSpPr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38502" name="Group 262"/>
              <p:cNvGrpSpPr>
                <a:grpSpLocks/>
              </p:cNvGrpSpPr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138503" name="Group 263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138504" name="Freeform 264"/>
                  <p:cNvSpPr>
                    <a:spLocks/>
                  </p:cNvSpPr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05" name="Freeform 265"/>
                  <p:cNvSpPr>
                    <a:spLocks/>
                  </p:cNvSpPr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9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06" name="Freeform 266"/>
                  <p:cNvSpPr>
                    <a:spLocks/>
                  </p:cNvSpPr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507" name="Group 267"/>
                <p:cNvGrpSpPr>
                  <a:grpSpLocks/>
                </p:cNvGrpSpPr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138508" name="Freeform 268"/>
                  <p:cNvSpPr>
                    <a:spLocks/>
                  </p:cNvSpPr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09" name="Freeform 269"/>
                  <p:cNvSpPr>
                    <a:spLocks/>
                  </p:cNvSpPr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10" name="Freeform 270"/>
                  <p:cNvSpPr>
                    <a:spLocks/>
                  </p:cNvSpPr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38 h 38"/>
                      <a:gd name="T2" fmla="*/ 2 w 81"/>
                      <a:gd name="T3" fmla="*/ 21 h 38"/>
                      <a:gd name="T4" fmla="*/ 8 w 81"/>
                      <a:gd name="T5" fmla="*/ 8 h 38"/>
                      <a:gd name="T6" fmla="*/ 12 w 81"/>
                      <a:gd name="T7" fmla="*/ 0 h 38"/>
                      <a:gd name="T8" fmla="*/ 68 w 81"/>
                      <a:gd name="T9" fmla="*/ 0 h 38"/>
                      <a:gd name="T10" fmla="*/ 81 w 81"/>
                      <a:gd name="T11" fmla="*/ 38 h 38"/>
                      <a:gd name="T12" fmla="*/ 0 w 81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511" name="Group 271"/>
                <p:cNvGrpSpPr>
                  <a:grpSpLocks/>
                </p:cNvGrpSpPr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138512" name="Freeform 272"/>
                  <p:cNvSpPr>
                    <a:spLocks/>
                  </p:cNvSpPr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13" name="Freeform 273"/>
                  <p:cNvSpPr>
                    <a:spLocks/>
                  </p:cNvSpPr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14" name="Freeform 274"/>
                  <p:cNvSpPr>
                    <a:spLocks/>
                  </p:cNvSpPr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8 w 83"/>
                      <a:gd name="T5" fmla="*/ 7 h 36"/>
                      <a:gd name="T6" fmla="*/ 13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515" name="Group 275"/>
                <p:cNvGrpSpPr>
                  <a:grpSpLocks/>
                </p:cNvGrpSpPr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138516" name="Freeform 276"/>
                  <p:cNvSpPr>
                    <a:spLocks/>
                  </p:cNvSpPr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17" name="Freeform 277"/>
                  <p:cNvSpPr>
                    <a:spLocks/>
                  </p:cNvSpPr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0 w 75"/>
                      <a:gd name="T13" fmla="*/ 21 h 30"/>
                      <a:gd name="T14" fmla="*/ 0 w 75"/>
                      <a:gd name="T15" fmla="*/ 7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18" name="Freeform 278"/>
                  <p:cNvSpPr>
                    <a:spLocks/>
                  </p:cNvSpPr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519" name="Group 279"/>
                <p:cNvGrpSpPr>
                  <a:grpSpLocks/>
                </p:cNvGrpSpPr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138520" name="Freeform 280"/>
                  <p:cNvSpPr>
                    <a:spLocks/>
                  </p:cNvSpPr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21" name="Freeform 281"/>
                  <p:cNvSpPr>
                    <a:spLocks/>
                  </p:cNvSpPr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3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22" name="Freeform 282"/>
                  <p:cNvSpPr>
                    <a:spLocks/>
                  </p:cNvSpPr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38523" name="Group 283"/>
              <p:cNvGrpSpPr>
                <a:grpSpLocks/>
              </p:cNvGrpSpPr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138524" name="Freeform 284"/>
                <p:cNvSpPr>
                  <a:spLocks/>
                </p:cNvSpPr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1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25" name="Freeform 285"/>
                <p:cNvSpPr>
                  <a:spLocks/>
                </p:cNvSpPr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48 w 73"/>
                    <a:gd name="T3" fmla="*/ 0 h 31"/>
                    <a:gd name="T4" fmla="*/ 50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1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26" name="Freeform 286"/>
                <p:cNvSpPr>
                  <a:spLocks/>
                </p:cNvSpPr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6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527" name="Group 287"/>
              <p:cNvGrpSpPr>
                <a:grpSpLocks/>
              </p:cNvGrpSpPr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138528" name="Freeform 288"/>
                <p:cNvSpPr>
                  <a:spLocks/>
                </p:cNvSpPr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10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29" name="Freeform 289"/>
                <p:cNvSpPr>
                  <a:spLocks/>
                </p:cNvSpPr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4 w 75"/>
                    <a:gd name="T1" fmla="*/ 0 h 31"/>
                    <a:gd name="T2" fmla="*/ 52 w 75"/>
                    <a:gd name="T3" fmla="*/ 0 h 31"/>
                    <a:gd name="T4" fmla="*/ 53 w 75"/>
                    <a:gd name="T5" fmla="*/ 4 h 31"/>
                    <a:gd name="T6" fmla="*/ 60 w 75"/>
                    <a:gd name="T7" fmla="*/ 13 h 31"/>
                    <a:gd name="T8" fmla="*/ 75 w 75"/>
                    <a:gd name="T9" fmla="*/ 31 h 31"/>
                    <a:gd name="T10" fmla="*/ 19 w 75"/>
                    <a:gd name="T11" fmla="*/ 31 h 31"/>
                    <a:gd name="T12" fmla="*/ 12 w 75"/>
                    <a:gd name="T13" fmla="*/ 22 h 31"/>
                    <a:gd name="T14" fmla="*/ 0 w 75"/>
                    <a:gd name="T15" fmla="*/ 7 h 31"/>
                    <a:gd name="T16" fmla="*/ 4 w 75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30" name="Freeform 290"/>
                <p:cNvSpPr>
                  <a:spLocks/>
                </p:cNvSpPr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531" name="Group 291"/>
              <p:cNvGrpSpPr>
                <a:grpSpLocks/>
              </p:cNvGrpSpPr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138532" name="Freeform 292"/>
                <p:cNvSpPr>
                  <a:spLocks/>
                </p:cNvSpPr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33" name="Freeform 293"/>
                <p:cNvSpPr>
                  <a:spLocks/>
                </p:cNvSpPr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2 w 73"/>
                    <a:gd name="T1" fmla="*/ 0 h 29"/>
                    <a:gd name="T2" fmla="*/ 49 w 73"/>
                    <a:gd name="T3" fmla="*/ 0 h 29"/>
                    <a:gd name="T4" fmla="*/ 50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5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34" name="Freeform 294"/>
                <p:cNvSpPr>
                  <a:spLocks/>
                </p:cNvSpPr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2 w 83"/>
                    <a:gd name="T3" fmla="*/ 19 h 35"/>
                    <a:gd name="T4" fmla="*/ 7 w 83"/>
                    <a:gd name="T5" fmla="*/ 7 h 35"/>
                    <a:gd name="T6" fmla="*/ 11 w 83"/>
                    <a:gd name="T7" fmla="*/ 0 h 35"/>
                    <a:gd name="T8" fmla="*/ 68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535" name="Group 295"/>
              <p:cNvGrpSpPr>
                <a:grpSpLocks/>
              </p:cNvGrpSpPr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138536" name="Freeform 296"/>
                <p:cNvSpPr>
                  <a:spLocks/>
                </p:cNvSpPr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5 h 68"/>
                    <a:gd name="T4" fmla="*/ 9 w 25"/>
                    <a:gd name="T5" fmla="*/ 0 h 68"/>
                    <a:gd name="T6" fmla="*/ 25 w 25"/>
                    <a:gd name="T7" fmla="*/ 30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37" name="Freeform 297"/>
                <p:cNvSpPr>
                  <a:spLocks/>
                </p:cNvSpPr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38" name="Freeform 298"/>
                <p:cNvSpPr>
                  <a:spLocks/>
                </p:cNvSpPr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539" name="Group 299"/>
              <p:cNvGrpSpPr>
                <a:grpSpLocks/>
              </p:cNvGrpSpPr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138540" name="Freeform 300"/>
                <p:cNvSpPr>
                  <a:spLocks/>
                </p:cNvSpPr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6 h 68"/>
                    <a:gd name="T4" fmla="*/ 9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41" name="Freeform 301"/>
                <p:cNvSpPr>
                  <a:spLocks/>
                </p:cNvSpPr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1 w 74"/>
                    <a:gd name="T1" fmla="*/ 0 h 29"/>
                    <a:gd name="T2" fmla="*/ 50 w 74"/>
                    <a:gd name="T3" fmla="*/ 0 h 29"/>
                    <a:gd name="T4" fmla="*/ 51 w 74"/>
                    <a:gd name="T5" fmla="*/ 2 h 29"/>
                    <a:gd name="T6" fmla="*/ 55 w 74"/>
                    <a:gd name="T7" fmla="*/ 11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11 w 74"/>
                    <a:gd name="T13" fmla="*/ 20 h 29"/>
                    <a:gd name="T14" fmla="*/ 0 w 74"/>
                    <a:gd name="T15" fmla="*/ 5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42" name="Freeform 302"/>
                <p:cNvSpPr>
                  <a:spLocks/>
                </p:cNvSpPr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6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543" name="Group 303"/>
              <p:cNvGrpSpPr>
                <a:grpSpLocks/>
              </p:cNvGrpSpPr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138544" name="Group 304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138545" name="Freeform 305"/>
                  <p:cNvSpPr>
                    <a:spLocks/>
                  </p:cNvSpPr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46" name="Freeform 306"/>
                  <p:cNvSpPr>
                    <a:spLocks/>
                  </p:cNvSpPr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1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47" name="Freeform 307"/>
                  <p:cNvSpPr>
                    <a:spLocks/>
                  </p:cNvSpPr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7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548" name="Group 308"/>
                <p:cNvGrpSpPr>
                  <a:grpSpLocks/>
                </p:cNvGrpSpPr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138549" name="Freeform 309"/>
                  <p:cNvSpPr>
                    <a:spLocks/>
                  </p:cNvSpPr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50" name="Freeform 310"/>
                  <p:cNvSpPr>
                    <a:spLocks/>
                  </p:cNvSpPr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3 w 75"/>
                      <a:gd name="T1" fmla="*/ 0 h 32"/>
                      <a:gd name="T2" fmla="*/ 52 w 75"/>
                      <a:gd name="T3" fmla="*/ 0 h 32"/>
                      <a:gd name="T4" fmla="*/ 53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3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51" name="Freeform 311"/>
                  <p:cNvSpPr>
                    <a:spLocks/>
                  </p:cNvSpPr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1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552" name="Group 312"/>
                <p:cNvGrpSpPr>
                  <a:grpSpLocks/>
                </p:cNvGrpSpPr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138553" name="Freeform 313"/>
                  <p:cNvSpPr>
                    <a:spLocks/>
                  </p:cNvSpPr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54" name="Freeform 314"/>
                  <p:cNvSpPr>
                    <a:spLocks/>
                  </p:cNvSpPr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55" name="Freeform 315"/>
                  <p:cNvSpPr>
                    <a:spLocks/>
                  </p:cNvSpPr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556" name="Group 316"/>
                <p:cNvGrpSpPr>
                  <a:grpSpLocks/>
                </p:cNvGrpSpPr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138557" name="Freeform 317"/>
                  <p:cNvSpPr>
                    <a:spLocks/>
                  </p:cNvSpPr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58" name="Freeform 318"/>
                  <p:cNvSpPr>
                    <a:spLocks/>
                  </p:cNvSpPr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5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59" name="Freeform 319"/>
                  <p:cNvSpPr>
                    <a:spLocks/>
                  </p:cNvSpPr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560" name="Group 320"/>
                <p:cNvGrpSpPr>
                  <a:grpSpLocks/>
                </p:cNvGrpSpPr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138561" name="Freeform 321"/>
                  <p:cNvSpPr>
                    <a:spLocks/>
                  </p:cNvSpPr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15 w 25"/>
                      <a:gd name="T1" fmla="*/ 67 h 67"/>
                      <a:gd name="T2" fmla="*/ 0 w 25"/>
                      <a:gd name="T3" fmla="*/ 26 h 67"/>
                      <a:gd name="T4" fmla="*/ 10 w 25"/>
                      <a:gd name="T5" fmla="*/ 0 h 67"/>
                      <a:gd name="T6" fmla="*/ 25 w 25"/>
                      <a:gd name="T7" fmla="*/ 30 h 67"/>
                      <a:gd name="T8" fmla="*/ 15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62" name="Freeform 322"/>
                  <p:cNvSpPr>
                    <a:spLocks/>
                  </p:cNvSpPr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63" name="Freeform 323"/>
                  <p:cNvSpPr>
                    <a:spLocks/>
                  </p:cNvSpPr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38564" name="Group 324"/>
              <p:cNvGrpSpPr>
                <a:grpSpLocks/>
              </p:cNvGrpSpPr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138565" name="Group 325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138566" name="Freeform 326"/>
                  <p:cNvSpPr>
                    <a:spLocks/>
                  </p:cNvSpPr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67" name="Freeform 327"/>
                  <p:cNvSpPr>
                    <a:spLocks/>
                  </p:cNvSpPr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68" name="Freeform 328"/>
                  <p:cNvSpPr>
                    <a:spLocks/>
                  </p:cNvSpPr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569" name="Group 329"/>
                <p:cNvGrpSpPr>
                  <a:grpSpLocks/>
                </p:cNvGrpSpPr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138570" name="Freeform 330"/>
                  <p:cNvSpPr>
                    <a:spLocks/>
                  </p:cNvSpPr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71" name="Freeform 331"/>
                  <p:cNvSpPr>
                    <a:spLocks/>
                  </p:cNvSpPr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0 w 75"/>
                      <a:gd name="T3" fmla="*/ 0 h 30"/>
                      <a:gd name="T4" fmla="*/ 52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72" name="Freeform 332"/>
                  <p:cNvSpPr>
                    <a:spLocks/>
                  </p:cNvSpPr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4 w 82"/>
                      <a:gd name="T3" fmla="*/ 21 h 38"/>
                      <a:gd name="T4" fmla="*/ 8 w 82"/>
                      <a:gd name="T5" fmla="*/ 8 h 38"/>
                      <a:gd name="T6" fmla="*/ 13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573" name="Group 333"/>
                <p:cNvGrpSpPr>
                  <a:grpSpLocks/>
                </p:cNvGrpSpPr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138574" name="Freeform 334"/>
                  <p:cNvSpPr>
                    <a:spLocks/>
                  </p:cNvSpPr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4 w 24"/>
                      <a:gd name="T1" fmla="*/ 70 h 70"/>
                      <a:gd name="T2" fmla="*/ 0 w 24"/>
                      <a:gd name="T3" fmla="*/ 29 h 70"/>
                      <a:gd name="T4" fmla="*/ 10 w 24"/>
                      <a:gd name="T5" fmla="*/ 0 h 70"/>
                      <a:gd name="T6" fmla="*/ 24 w 24"/>
                      <a:gd name="T7" fmla="*/ 33 h 70"/>
                      <a:gd name="T8" fmla="*/ 14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75" name="Freeform 335"/>
                  <p:cNvSpPr>
                    <a:spLocks/>
                  </p:cNvSpPr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76" name="Freeform 336"/>
                  <p:cNvSpPr>
                    <a:spLocks/>
                  </p:cNvSpPr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8 w 83"/>
                      <a:gd name="T5" fmla="*/ 7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577" name="Group 337"/>
                <p:cNvGrpSpPr>
                  <a:grpSpLocks/>
                </p:cNvGrpSpPr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138578" name="Freeform 338"/>
                  <p:cNvSpPr>
                    <a:spLocks/>
                  </p:cNvSpPr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79" name="Freeform 339"/>
                  <p:cNvSpPr>
                    <a:spLocks/>
                  </p:cNvSpPr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6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9 w 75"/>
                      <a:gd name="T13" fmla="*/ 21 h 30"/>
                      <a:gd name="T14" fmla="*/ 0 w 75"/>
                      <a:gd name="T15" fmla="*/ 7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80" name="Freeform 340"/>
                  <p:cNvSpPr>
                    <a:spLocks/>
                  </p:cNvSpPr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5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581" name="Group 341"/>
                <p:cNvGrpSpPr>
                  <a:grpSpLocks/>
                </p:cNvGrpSpPr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138582" name="Freeform 342"/>
                  <p:cNvSpPr>
                    <a:spLocks/>
                  </p:cNvSpPr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0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83" name="Freeform 343"/>
                  <p:cNvSpPr>
                    <a:spLocks/>
                  </p:cNvSpPr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3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8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584" name="Freeform 344"/>
                  <p:cNvSpPr>
                    <a:spLocks/>
                  </p:cNvSpPr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38585" name="Group 345"/>
              <p:cNvGrpSpPr>
                <a:grpSpLocks/>
              </p:cNvGrpSpPr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138586" name="Freeform 346"/>
                <p:cNvSpPr>
                  <a:spLocks/>
                </p:cNvSpPr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1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87" name="Freeform 347"/>
                <p:cNvSpPr>
                  <a:spLocks/>
                </p:cNvSpPr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49 w 72"/>
                    <a:gd name="T3" fmla="*/ 0 h 31"/>
                    <a:gd name="T4" fmla="*/ 50 w 72"/>
                    <a:gd name="T5" fmla="*/ 4 h 31"/>
                    <a:gd name="T6" fmla="*/ 56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88" name="Freeform 348"/>
                <p:cNvSpPr>
                  <a:spLocks/>
                </p:cNvSpPr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589" name="Group 349"/>
              <p:cNvGrpSpPr>
                <a:grpSpLocks/>
              </p:cNvGrpSpPr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138590" name="Freeform 350"/>
                <p:cNvSpPr>
                  <a:spLocks/>
                </p:cNvSpPr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22 w 38"/>
                    <a:gd name="T1" fmla="*/ 69 h 69"/>
                    <a:gd name="T2" fmla="*/ 0 w 38"/>
                    <a:gd name="T3" fmla="*/ 34 h 69"/>
                    <a:gd name="T4" fmla="*/ 11 w 38"/>
                    <a:gd name="T5" fmla="*/ 0 h 69"/>
                    <a:gd name="T6" fmla="*/ 38 w 38"/>
                    <a:gd name="T7" fmla="*/ 34 h 69"/>
                    <a:gd name="T8" fmla="*/ 22 w 38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91" name="Freeform 351"/>
                <p:cNvSpPr>
                  <a:spLocks/>
                </p:cNvSpPr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40 w 64"/>
                    <a:gd name="T3" fmla="*/ 0 h 35"/>
                    <a:gd name="T4" fmla="*/ 64 w 64"/>
                    <a:gd name="T5" fmla="*/ 35 h 35"/>
                    <a:gd name="T6" fmla="*/ 23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92" name="Freeform 352"/>
                <p:cNvSpPr>
                  <a:spLocks/>
                </p:cNvSpPr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31 h 31"/>
                    <a:gd name="T2" fmla="*/ 13 w 65"/>
                    <a:gd name="T3" fmla="*/ 0 h 31"/>
                    <a:gd name="T4" fmla="*/ 54 w 65"/>
                    <a:gd name="T5" fmla="*/ 0 h 31"/>
                    <a:gd name="T6" fmla="*/ 65 w 65"/>
                    <a:gd name="T7" fmla="*/ 31 h 31"/>
                    <a:gd name="T8" fmla="*/ 0 w 65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593" name="Group 353"/>
              <p:cNvGrpSpPr>
                <a:grpSpLocks/>
              </p:cNvGrpSpPr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138594" name="Freeform 354"/>
                <p:cNvSpPr>
                  <a:spLocks/>
                </p:cNvSpPr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4 h 68"/>
                    <a:gd name="T4" fmla="*/ 11 w 39"/>
                    <a:gd name="T5" fmla="*/ 0 h 68"/>
                    <a:gd name="T6" fmla="*/ 39 w 39"/>
                    <a:gd name="T7" fmla="*/ 34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95" name="Freeform 355"/>
                <p:cNvSpPr>
                  <a:spLocks/>
                </p:cNvSpPr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96" name="Freeform 356"/>
                <p:cNvSpPr>
                  <a:spLocks/>
                </p:cNvSpPr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597" name="Group 357"/>
              <p:cNvGrpSpPr>
                <a:grpSpLocks/>
              </p:cNvGrpSpPr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138598" name="Freeform 358"/>
                <p:cNvSpPr>
                  <a:spLocks/>
                </p:cNvSpPr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4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599" name="Freeform 359"/>
                <p:cNvSpPr>
                  <a:spLocks/>
                </p:cNvSpPr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39 w 63"/>
                    <a:gd name="T3" fmla="*/ 0 h 33"/>
                    <a:gd name="T4" fmla="*/ 63 w 63"/>
                    <a:gd name="T5" fmla="*/ 33 h 33"/>
                    <a:gd name="T6" fmla="*/ 24 w 63"/>
                    <a:gd name="T7" fmla="*/ 33 h 33"/>
                    <a:gd name="T8" fmla="*/ 0 w 63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00" name="Freeform 360"/>
                <p:cNvSpPr>
                  <a:spLocks/>
                </p:cNvSpPr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3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601" name="Group 361"/>
              <p:cNvGrpSpPr>
                <a:grpSpLocks/>
              </p:cNvGrpSpPr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138602" name="Freeform 362"/>
                <p:cNvSpPr>
                  <a:spLocks/>
                </p:cNvSpPr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22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2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03" name="Freeform 363"/>
                <p:cNvSpPr>
                  <a:spLocks/>
                </p:cNvSpPr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41 w 65"/>
                    <a:gd name="T3" fmla="*/ 0 h 35"/>
                    <a:gd name="T4" fmla="*/ 65 w 65"/>
                    <a:gd name="T5" fmla="*/ 35 h 35"/>
                    <a:gd name="T6" fmla="*/ 25 w 65"/>
                    <a:gd name="T7" fmla="*/ 35 h 35"/>
                    <a:gd name="T8" fmla="*/ 0 w 6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04" name="Freeform 364"/>
                <p:cNvSpPr>
                  <a:spLocks/>
                </p:cNvSpPr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3 w 65"/>
                    <a:gd name="T3" fmla="*/ 0 h 28"/>
                    <a:gd name="T4" fmla="*/ 54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605" name="Group 365"/>
              <p:cNvGrpSpPr>
                <a:grpSpLocks/>
              </p:cNvGrpSpPr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138606" name="Group 366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138607" name="Freeform 367"/>
                  <p:cNvSpPr>
                    <a:spLocks/>
                  </p:cNvSpPr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2 h 68"/>
                      <a:gd name="T4" fmla="*/ 11 w 38"/>
                      <a:gd name="T5" fmla="*/ 0 h 68"/>
                      <a:gd name="T6" fmla="*/ 38 w 38"/>
                      <a:gd name="T7" fmla="*/ 32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08" name="Freeform 368"/>
                  <p:cNvSpPr>
                    <a:spLocks/>
                  </p:cNvSpPr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42 w 66"/>
                      <a:gd name="T3" fmla="*/ 0 h 32"/>
                      <a:gd name="T4" fmla="*/ 66 w 66"/>
                      <a:gd name="T5" fmla="*/ 32 h 32"/>
                      <a:gd name="T6" fmla="*/ 25 w 66"/>
                      <a:gd name="T7" fmla="*/ 32 h 32"/>
                      <a:gd name="T8" fmla="*/ 0 w 6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09" name="Freeform 369"/>
                  <p:cNvSpPr>
                    <a:spLocks/>
                  </p:cNvSpPr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4 w 65"/>
                      <a:gd name="T3" fmla="*/ 0 h 31"/>
                      <a:gd name="T4" fmla="*/ 55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610" name="Group 370"/>
                <p:cNvGrpSpPr>
                  <a:grpSpLocks/>
                </p:cNvGrpSpPr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138611" name="Freeform 371"/>
                  <p:cNvSpPr>
                    <a:spLocks/>
                  </p:cNvSpPr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3 h 69"/>
                      <a:gd name="T4" fmla="*/ 12 w 40"/>
                      <a:gd name="T5" fmla="*/ 0 h 69"/>
                      <a:gd name="T6" fmla="*/ 40 w 40"/>
                      <a:gd name="T7" fmla="*/ 33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12" name="Freeform 372"/>
                  <p:cNvSpPr>
                    <a:spLocks/>
                  </p:cNvSpPr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41 w 66"/>
                      <a:gd name="T3" fmla="*/ 0 h 35"/>
                      <a:gd name="T4" fmla="*/ 66 w 66"/>
                      <a:gd name="T5" fmla="*/ 35 h 35"/>
                      <a:gd name="T6" fmla="*/ 24 w 66"/>
                      <a:gd name="T7" fmla="*/ 35 h 35"/>
                      <a:gd name="T8" fmla="*/ 0 w 66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13" name="Freeform 373"/>
                  <p:cNvSpPr>
                    <a:spLocks/>
                  </p:cNvSpPr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3 w 66"/>
                      <a:gd name="T3" fmla="*/ 0 h 30"/>
                      <a:gd name="T4" fmla="*/ 55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614" name="Group 374"/>
                <p:cNvGrpSpPr>
                  <a:grpSpLocks/>
                </p:cNvGrpSpPr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138615" name="Freeform 375"/>
                  <p:cNvSpPr>
                    <a:spLocks/>
                  </p:cNvSpPr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5 h 68"/>
                      <a:gd name="T4" fmla="*/ 12 w 40"/>
                      <a:gd name="T5" fmla="*/ 0 h 68"/>
                      <a:gd name="T6" fmla="*/ 40 w 40"/>
                      <a:gd name="T7" fmla="*/ 35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16" name="Freeform 376"/>
                  <p:cNvSpPr>
                    <a:spLocks/>
                  </p:cNvSpPr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2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17" name="Freeform 377"/>
                  <p:cNvSpPr>
                    <a:spLocks/>
                  </p:cNvSpPr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2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618" name="Group 378"/>
                <p:cNvGrpSpPr>
                  <a:grpSpLocks/>
                </p:cNvGrpSpPr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138619" name="Freeform 379"/>
                  <p:cNvSpPr>
                    <a:spLocks/>
                  </p:cNvSpPr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3 h 68"/>
                      <a:gd name="T4" fmla="*/ 12 w 39"/>
                      <a:gd name="T5" fmla="*/ 0 h 68"/>
                      <a:gd name="T6" fmla="*/ 39 w 39"/>
                      <a:gd name="T7" fmla="*/ 33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20" name="Freeform 380"/>
                  <p:cNvSpPr>
                    <a:spLocks/>
                  </p:cNvSpPr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5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21" name="Freeform 381"/>
                  <p:cNvSpPr>
                    <a:spLocks/>
                  </p:cNvSpPr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4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38622" name="Group 382"/>
              <p:cNvGrpSpPr>
                <a:grpSpLocks/>
              </p:cNvGrpSpPr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138623" name="Group 383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138624" name="Freeform 384"/>
                  <p:cNvSpPr>
                    <a:spLocks/>
                  </p:cNvSpPr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3 h 68"/>
                      <a:gd name="T4" fmla="*/ 10 w 38"/>
                      <a:gd name="T5" fmla="*/ 0 h 68"/>
                      <a:gd name="T6" fmla="*/ 38 w 38"/>
                      <a:gd name="T7" fmla="*/ 33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25" name="Freeform 385"/>
                  <p:cNvSpPr>
                    <a:spLocks/>
                  </p:cNvSpPr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0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26" name="Freeform 386"/>
                  <p:cNvSpPr>
                    <a:spLocks/>
                  </p:cNvSpPr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3 w 66"/>
                      <a:gd name="T3" fmla="*/ 0 h 28"/>
                      <a:gd name="T4" fmla="*/ 55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627" name="Group 387"/>
                <p:cNvGrpSpPr>
                  <a:grpSpLocks/>
                </p:cNvGrpSpPr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138628" name="Freeform 388"/>
                  <p:cNvSpPr>
                    <a:spLocks/>
                  </p:cNvSpPr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4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29" name="Freeform 389"/>
                  <p:cNvSpPr>
                    <a:spLocks/>
                  </p:cNvSpPr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41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30" name="Freeform 390"/>
                  <p:cNvSpPr>
                    <a:spLocks/>
                  </p:cNvSpPr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2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631" name="Group 391"/>
                <p:cNvGrpSpPr>
                  <a:grpSpLocks/>
                </p:cNvGrpSpPr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138632" name="Freeform 392"/>
                  <p:cNvSpPr>
                    <a:spLocks/>
                  </p:cNvSpPr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22 w 39"/>
                      <a:gd name="T1" fmla="*/ 70 h 70"/>
                      <a:gd name="T2" fmla="*/ 0 w 39"/>
                      <a:gd name="T3" fmla="*/ 34 h 70"/>
                      <a:gd name="T4" fmla="*/ 12 w 39"/>
                      <a:gd name="T5" fmla="*/ 0 h 70"/>
                      <a:gd name="T6" fmla="*/ 39 w 39"/>
                      <a:gd name="T7" fmla="*/ 34 h 70"/>
                      <a:gd name="T8" fmla="*/ 22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33" name="Freeform 393"/>
                  <p:cNvSpPr>
                    <a:spLocks/>
                  </p:cNvSpPr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34" name="Freeform 394"/>
                  <p:cNvSpPr>
                    <a:spLocks/>
                  </p:cNvSpPr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635" name="Group 395"/>
                <p:cNvGrpSpPr>
                  <a:grpSpLocks/>
                </p:cNvGrpSpPr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138636" name="Freeform 396"/>
                  <p:cNvSpPr>
                    <a:spLocks/>
                  </p:cNvSpPr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24 w 41"/>
                      <a:gd name="T1" fmla="*/ 70 h 70"/>
                      <a:gd name="T2" fmla="*/ 0 w 41"/>
                      <a:gd name="T3" fmla="*/ 35 h 70"/>
                      <a:gd name="T4" fmla="*/ 13 w 41"/>
                      <a:gd name="T5" fmla="*/ 0 h 70"/>
                      <a:gd name="T6" fmla="*/ 41 w 41"/>
                      <a:gd name="T7" fmla="*/ 35 h 70"/>
                      <a:gd name="T8" fmla="*/ 24 w 41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37" name="Freeform 397"/>
                  <p:cNvSpPr>
                    <a:spLocks/>
                  </p:cNvSpPr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41 w 65"/>
                      <a:gd name="T3" fmla="*/ 0 h 34"/>
                      <a:gd name="T4" fmla="*/ 65 w 65"/>
                      <a:gd name="T5" fmla="*/ 34 h 34"/>
                      <a:gd name="T6" fmla="*/ 24 w 65"/>
                      <a:gd name="T7" fmla="*/ 34 h 34"/>
                      <a:gd name="T8" fmla="*/ 0 w 65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8638" name="Freeform 398"/>
                  <p:cNvSpPr>
                    <a:spLocks/>
                  </p:cNvSpPr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2 w 66"/>
                      <a:gd name="T3" fmla="*/ 0 h 28"/>
                      <a:gd name="T4" fmla="*/ 54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38639" name="Group 399"/>
              <p:cNvGrpSpPr>
                <a:grpSpLocks/>
              </p:cNvGrpSpPr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138640" name="Freeform 400"/>
                <p:cNvSpPr>
                  <a:spLocks/>
                </p:cNvSpPr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23 w 39"/>
                    <a:gd name="T1" fmla="*/ 70 h 70"/>
                    <a:gd name="T2" fmla="*/ 0 w 39"/>
                    <a:gd name="T3" fmla="*/ 34 h 70"/>
                    <a:gd name="T4" fmla="*/ 13 w 39"/>
                    <a:gd name="T5" fmla="*/ 0 h 70"/>
                    <a:gd name="T6" fmla="*/ 39 w 39"/>
                    <a:gd name="T7" fmla="*/ 34 h 70"/>
                    <a:gd name="T8" fmla="*/ 23 w 39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41" name="Freeform 401"/>
                <p:cNvSpPr>
                  <a:spLocks/>
                </p:cNvSpPr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41 w 63"/>
                    <a:gd name="T3" fmla="*/ 0 h 35"/>
                    <a:gd name="T4" fmla="*/ 63 w 63"/>
                    <a:gd name="T5" fmla="*/ 35 h 35"/>
                    <a:gd name="T6" fmla="*/ 24 w 63"/>
                    <a:gd name="T7" fmla="*/ 35 h 35"/>
                    <a:gd name="T8" fmla="*/ 0 w 63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42" name="Freeform 402"/>
                <p:cNvSpPr>
                  <a:spLocks/>
                </p:cNvSpPr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30 h 30"/>
                    <a:gd name="T2" fmla="*/ 13 w 64"/>
                    <a:gd name="T3" fmla="*/ 0 h 30"/>
                    <a:gd name="T4" fmla="*/ 52 w 64"/>
                    <a:gd name="T5" fmla="*/ 0 h 30"/>
                    <a:gd name="T6" fmla="*/ 64 w 64"/>
                    <a:gd name="T7" fmla="*/ 30 h 30"/>
                    <a:gd name="T8" fmla="*/ 0 w 64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643" name="Group 403"/>
              <p:cNvGrpSpPr>
                <a:grpSpLocks/>
              </p:cNvGrpSpPr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138644" name="Freeform 404"/>
                <p:cNvSpPr>
                  <a:spLocks/>
                </p:cNvSpPr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22 w 39"/>
                    <a:gd name="T1" fmla="*/ 69 h 69"/>
                    <a:gd name="T2" fmla="*/ 0 w 39"/>
                    <a:gd name="T3" fmla="*/ 34 h 69"/>
                    <a:gd name="T4" fmla="*/ 12 w 39"/>
                    <a:gd name="T5" fmla="*/ 0 h 69"/>
                    <a:gd name="T6" fmla="*/ 39 w 39"/>
                    <a:gd name="T7" fmla="*/ 34 h 69"/>
                    <a:gd name="T8" fmla="*/ 22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45" name="Freeform 405"/>
                <p:cNvSpPr>
                  <a:spLocks/>
                </p:cNvSpPr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39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46" name="Freeform 406"/>
                <p:cNvSpPr>
                  <a:spLocks/>
                </p:cNvSpPr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30 h 30"/>
                    <a:gd name="T2" fmla="*/ 11 w 65"/>
                    <a:gd name="T3" fmla="*/ 0 h 30"/>
                    <a:gd name="T4" fmla="*/ 53 w 65"/>
                    <a:gd name="T5" fmla="*/ 0 h 30"/>
                    <a:gd name="T6" fmla="*/ 65 w 65"/>
                    <a:gd name="T7" fmla="*/ 30 h 30"/>
                    <a:gd name="T8" fmla="*/ 0 w 65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647" name="Group 407"/>
              <p:cNvGrpSpPr>
                <a:grpSpLocks/>
              </p:cNvGrpSpPr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138648" name="Freeform 408"/>
                <p:cNvSpPr>
                  <a:spLocks/>
                </p:cNvSpPr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3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49" name="Freeform 409"/>
                <p:cNvSpPr>
                  <a:spLocks/>
                </p:cNvSpPr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40 w 63"/>
                    <a:gd name="T3" fmla="*/ 0 h 32"/>
                    <a:gd name="T4" fmla="*/ 63 w 63"/>
                    <a:gd name="T5" fmla="*/ 32 h 32"/>
                    <a:gd name="T6" fmla="*/ 23 w 63"/>
                    <a:gd name="T7" fmla="*/ 32 h 32"/>
                    <a:gd name="T8" fmla="*/ 0 w 63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50" name="Freeform 410"/>
                <p:cNvSpPr>
                  <a:spLocks/>
                </p:cNvSpPr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31 h 31"/>
                    <a:gd name="T2" fmla="*/ 12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651" name="Group 411"/>
              <p:cNvGrpSpPr>
                <a:grpSpLocks/>
              </p:cNvGrpSpPr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138652" name="Freeform 412"/>
                <p:cNvSpPr>
                  <a:spLocks/>
                </p:cNvSpPr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24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4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53" name="Freeform 413"/>
                <p:cNvSpPr>
                  <a:spLocks/>
                </p:cNvSpPr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54" name="Freeform 414"/>
                <p:cNvSpPr>
                  <a:spLocks/>
                </p:cNvSpPr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2 w 65"/>
                    <a:gd name="T3" fmla="*/ 0 h 28"/>
                    <a:gd name="T4" fmla="*/ 53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655" name="Group 415"/>
              <p:cNvGrpSpPr>
                <a:grpSpLocks/>
              </p:cNvGrpSpPr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138656" name="Freeform 416"/>
                <p:cNvSpPr>
                  <a:spLocks/>
                </p:cNvSpPr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23 w 40"/>
                    <a:gd name="T1" fmla="*/ 69 h 69"/>
                    <a:gd name="T2" fmla="*/ 0 w 40"/>
                    <a:gd name="T3" fmla="*/ 34 h 69"/>
                    <a:gd name="T4" fmla="*/ 12 w 40"/>
                    <a:gd name="T5" fmla="*/ 0 h 69"/>
                    <a:gd name="T6" fmla="*/ 40 w 40"/>
                    <a:gd name="T7" fmla="*/ 34 h 69"/>
                    <a:gd name="T8" fmla="*/ 23 w 40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57" name="Freeform 417"/>
                <p:cNvSpPr>
                  <a:spLocks/>
                </p:cNvSpPr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42 w 64"/>
                    <a:gd name="T3" fmla="*/ 0 h 35"/>
                    <a:gd name="T4" fmla="*/ 64 w 64"/>
                    <a:gd name="T5" fmla="*/ 35 h 35"/>
                    <a:gd name="T6" fmla="*/ 25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58" name="Freeform 418"/>
                <p:cNvSpPr>
                  <a:spLocks/>
                </p:cNvSpPr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5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659" name="Group 419"/>
              <p:cNvGrpSpPr>
                <a:grpSpLocks/>
              </p:cNvGrpSpPr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138660" name="Freeform 420"/>
                <p:cNvSpPr>
                  <a:spLocks/>
                </p:cNvSpPr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5 h 68"/>
                    <a:gd name="T4" fmla="*/ 12 w 39"/>
                    <a:gd name="T5" fmla="*/ 0 h 68"/>
                    <a:gd name="T6" fmla="*/ 39 w 39"/>
                    <a:gd name="T7" fmla="*/ 35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61" name="Freeform 421"/>
                <p:cNvSpPr>
                  <a:spLocks/>
                </p:cNvSpPr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39 w 64"/>
                    <a:gd name="T3" fmla="*/ 0 h 35"/>
                    <a:gd name="T4" fmla="*/ 64 w 64"/>
                    <a:gd name="T5" fmla="*/ 35 h 35"/>
                    <a:gd name="T6" fmla="*/ 24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62" name="Freeform 422"/>
                <p:cNvSpPr>
                  <a:spLocks/>
                </p:cNvSpPr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29 h 29"/>
                    <a:gd name="T2" fmla="*/ 12 w 66"/>
                    <a:gd name="T3" fmla="*/ 0 h 29"/>
                    <a:gd name="T4" fmla="*/ 54 w 66"/>
                    <a:gd name="T5" fmla="*/ 0 h 29"/>
                    <a:gd name="T6" fmla="*/ 66 w 66"/>
                    <a:gd name="T7" fmla="*/ 29 h 29"/>
                    <a:gd name="T8" fmla="*/ 0 w 66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663" name="Group 423"/>
              <p:cNvGrpSpPr>
                <a:grpSpLocks/>
              </p:cNvGrpSpPr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138664" name="Freeform 424"/>
                <p:cNvSpPr>
                  <a:spLocks/>
                </p:cNvSpPr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23 w 39"/>
                    <a:gd name="T1" fmla="*/ 69 h 69"/>
                    <a:gd name="T2" fmla="*/ 0 w 39"/>
                    <a:gd name="T3" fmla="*/ 33 h 69"/>
                    <a:gd name="T4" fmla="*/ 12 w 39"/>
                    <a:gd name="T5" fmla="*/ 0 h 69"/>
                    <a:gd name="T6" fmla="*/ 39 w 39"/>
                    <a:gd name="T7" fmla="*/ 33 h 69"/>
                    <a:gd name="T8" fmla="*/ 23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65" name="Freeform 425"/>
                <p:cNvSpPr>
                  <a:spLocks/>
                </p:cNvSpPr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41 w 64"/>
                    <a:gd name="T3" fmla="*/ 0 h 33"/>
                    <a:gd name="T4" fmla="*/ 64 w 64"/>
                    <a:gd name="T5" fmla="*/ 33 h 33"/>
                    <a:gd name="T6" fmla="*/ 23 w 64"/>
                    <a:gd name="T7" fmla="*/ 33 h 33"/>
                    <a:gd name="T8" fmla="*/ 0 w 64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66" name="Freeform 426"/>
                <p:cNvSpPr>
                  <a:spLocks/>
                </p:cNvSpPr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31 h 31"/>
                    <a:gd name="T2" fmla="*/ 11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138667" name="Freeform 427"/>
              <p:cNvSpPr>
                <a:spLocks/>
              </p:cNvSpPr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7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668" name="Freeform 428"/>
              <p:cNvSpPr>
                <a:spLocks/>
              </p:cNvSpPr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669" name="Freeform 429"/>
              <p:cNvSpPr>
                <a:spLocks/>
              </p:cNvSpPr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27 w 78"/>
                  <a:gd name="T3" fmla="*/ 36 h 36"/>
                  <a:gd name="T4" fmla="*/ 78 w 78"/>
                  <a:gd name="T5" fmla="*/ 36 h 36"/>
                  <a:gd name="T6" fmla="*/ 49 w 78"/>
                  <a:gd name="T7" fmla="*/ 0 h 36"/>
                  <a:gd name="T8" fmla="*/ 0 w 7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670" name="Freeform 430"/>
              <p:cNvSpPr>
                <a:spLocks/>
              </p:cNvSpPr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671" name="Freeform 431"/>
              <p:cNvSpPr>
                <a:spLocks/>
              </p:cNvSpPr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672" name="Freeform 432"/>
              <p:cNvSpPr>
                <a:spLocks/>
              </p:cNvSpPr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28 w 79"/>
                  <a:gd name="T3" fmla="*/ 35 h 35"/>
                  <a:gd name="T4" fmla="*/ 79 w 79"/>
                  <a:gd name="T5" fmla="*/ 35 h 35"/>
                  <a:gd name="T6" fmla="*/ 50 w 79"/>
                  <a:gd name="T7" fmla="*/ 0 h 35"/>
                  <a:gd name="T8" fmla="*/ 0 w 7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673" name="Freeform 433"/>
              <p:cNvSpPr>
                <a:spLocks/>
              </p:cNvSpPr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8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674" name="Freeform 434"/>
              <p:cNvSpPr>
                <a:spLocks/>
              </p:cNvSpPr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675" name="Freeform 435"/>
              <p:cNvSpPr>
                <a:spLocks/>
              </p:cNvSpPr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676" name="Freeform 436"/>
              <p:cNvSpPr>
                <a:spLocks/>
              </p:cNvSpPr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677" name="Freeform 437"/>
              <p:cNvSpPr>
                <a:spLocks/>
              </p:cNvSpPr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28 w 81"/>
                  <a:gd name="T3" fmla="*/ 36 h 36"/>
                  <a:gd name="T4" fmla="*/ 81 w 81"/>
                  <a:gd name="T5" fmla="*/ 36 h 36"/>
                  <a:gd name="T6" fmla="*/ 52 w 81"/>
                  <a:gd name="T7" fmla="*/ 0 h 36"/>
                  <a:gd name="T8" fmla="*/ 0 w 8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138678" name="Group 438"/>
              <p:cNvGrpSpPr>
                <a:grpSpLocks/>
              </p:cNvGrpSpPr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138679" name="Freeform 439"/>
                <p:cNvSpPr>
                  <a:spLocks/>
                </p:cNvSpPr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10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80" name="Freeform 440"/>
                <p:cNvSpPr>
                  <a:spLocks/>
                </p:cNvSpPr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50 w 73"/>
                    <a:gd name="T3" fmla="*/ 0 h 30"/>
                    <a:gd name="T4" fmla="*/ 52 w 73"/>
                    <a:gd name="T5" fmla="*/ 4 h 30"/>
                    <a:gd name="T6" fmla="*/ 56 w 73"/>
                    <a:gd name="T7" fmla="*/ 12 h 30"/>
                    <a:gd name="T8" fmla="*/ 73 w 73"/>
                    <a:gd name="T9" fmla="*/ 30 h 30"/>
                    <a:gd name="T10" fmla="*/ 18 w 73"/>
                    <a:gd name="T11" fmla="*/ 30 h 30"/>
                    <a:gd name="T12" fmla="*/ 9 w 73"/>
                    <a:gd name="T13" fmla="*/ 21 h 30"/>
                    <a:gd name="T14" fmla="*/ 0 w 73"/>
                    <a:gd name="T15" fmla="*/ 6 h 30"/>
                    <a:gd name="T16" fmla="*/ 1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81" name="Freeform 441"/>
                <p:cNvSpPr>
                  <a:spLocks/>
                </p:cNvSpPr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6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682" name="Group 442"/>
              <p:cNvGrpSpPr>
                <a:grpSpLocks/>
              </p:cNvGrpSpPr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138683" name="Freeform 443"/>
                <p:cNvSpPr>
                  <a:spLocks/>
                </p:cNvSpPr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5 w 24"/>
                    <a:gd name="T1" fmla="*/ 67 h 67"/>
                    <a:gd name="T2" fmla="*/ 0 w 24"/>
                    <a:gd name="T3" fmla="*/ 26 h 67"/>
                    <a:gd name="T4" fmla="*/ 9 w 24"/>
                    <a:gd name="T5" fmla="*/ 0 h 67"/>
                    <a:gd name="T6" fmla="*/ 24 w 24"/>
                    <a:gd name="T7" fmla="*/ 30 h 67"/>
                    <a:gd name="T8" fmla="*/ 15 w 24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84" name="Freeform 444"/>
                <p:cNvSpPr>
                  <a:spLocks/>
                </p:cNvSpPr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2 w 74"/>
                    <a:gd name="T1" fmla="*/ 0 h 29"/>
                    <a:gd name="T2" fmla="*/ 50 w 74"/>
                    <a:gd name="T3" fmla="*/ 0 h 29"/>
                    <a:gd name="T4" fmla="*/ 52 w 74"/>
                    <a:gd name="T5" fmla="*/ 2 h 29"/>
                    <a:gd name="T6" fmla="*/ 57 w 74"/>
                    <a:gd name="T7" fmla="*/ 13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2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85" name="Freeform 445"/>
                <p:cNvSpPr>
                  <a:spLocks/>
                </p:cNvSpPr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35 h 35"/>
                    <a:gd name="T2" fmla="*/ 1 w 81"/>
                    <a:gd name="T3" fmla="*/ 19 h 35"/>
                    <a:gd name="T4" fmla="*/ 5 w 81"/>
                    <a:gd name="T5" fmla="*/ 7 h 35"/>
                    <a:gd name="T6" fmla="*/ 10 w 81"/>
                    <a:gd name="T7" fmla="*/ 0 h 35"/>
                    <a:gd name="T8" fmla="*/ 67 w 81"/>
                    <a:gd name="T9" fmla="*/ 0 h 35"/>
                    <a:gd name="T10" fmla="*/ 81 w 81"/>
                    <a:gd name="T11" fmla="*/ 35 h 35"/>
                    <a:gd name="T12" fmla="*/ 0 w 8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686" name="Group 446"/>
              <p:cNvGrpSpPr>
                <a:grpSpLocks/>
              </p:cNvGrpSpPr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138687" name="Freeform 447"/>
                <p:cNvSpPr>
                  <a:spLocks/>
                </p:cNvSpPr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88" name="Freeform 448"/>
                <p:cNvSpPr>
                  <a:spLocks/>
                </p:cNvSpPr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50 w 72"/>
                    <a:gd name="T3" fmla="*/ 0 h 30"/>
                    <a:gd name="T4" fmla="*/ 51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8 w 72"/>
                    <a:gd name="T11" fmla="*/ 30 h 30"/>
                    <a:gd name="T12" fmla="*/ 9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89" name="Freeform 449"/>
                <p:cNvSpPr>
                  <a:spLocks/>
                </p:cNvSpPr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690" name="Group 450"/>
              <p:cNvGrpSpPr>
                <a:grpSpLocks/>
              </p:cNvGrpSpPr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138691" name="Freeform 451"/>
                <p:cNvSpPr>
                  <a:spLocks/>
                </p:cNvSpPr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6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92" name="Freeform 452"/>
                <p:cNvSpPr>
                  <a:spLocks/>
                </p:cNvSpPr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48 w 72"/>
                    <a:gd name="T3" fmla="*/ 0 h 30"/>
                    <a:gd name="T4" fmla="*/ 50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7 w 72"/>
                    <a:gd name="T11" fmla="*/ 30 h 30"/>
                    <a:gd name="T12" fmla="*/ 8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93" name="Freeform 453"/>
                <p:cNvSpPr>
                  <a:spLocks/>
                </p:cNvSpPr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694" name="Group 454"/>
              <p:cNvGrpSpPr>
                <a:grpSpLocks/>
              </p:cNvGrpSpPr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138695" name="Freeform 455"/>
                <p:cNvSpPr>
                  <a:spLocks/>
                </p:cNvSpPr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71 w 182"/>
                    <a:gd name="T1" fmla="*/ 314 h 314"/>
                    <a:gd name="T2" fmla="*/ 0 w 182"/>
                    <a:gd name="T3" fmla="*/ 27 h 314"/>
                    <a:gd name="T4" fmla="*/ 13 w 182"/>
                    <a:gd name="T5" fmla="*/ 0 h 314"/>
                    <a:gd name="T6" fmla="*/ 182 w 182"/>
                    <a:gd name="T7" fmla="*/ 278 h 314"/>
                    <a:gd name="T8" fmla="*/ 171 w 182"/>
                    <a:gd name="T9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96" name="Freeform 456"/>
                <p:cNvSpPr>
                  <a:spLocks/>
                </p:cNvSpPr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56 w 235"/>
                    <a:gd name="T3" fmla="*/ 0 h 281"/>
                    <a:gd name="T4" fmla="*/ 58 w 235"/>
                    <a:gd name="T5" fmla="*/ 0 h 281"/>
                    <a:gd name="T6" fmla="*/ 65 w 235"/>
                    <a:gd name="T7" fmla="*/ 10 h 281"/>
                    <a:gd name="T8" fmla="*/ 235 w 235"/>
                    <a:gd name="T9" fmla="*/ 281 h 281"/>
                    <a:gd name="T10" fmla="*/ 165 w 235"/>
                    <a:gd name="T11" fmla="*/ 277 h 281"/>
                    <a:gd name="T12" fmla="*/ 9 w 235"/>
                    <a:gd name="T13" fmla="*/ 19 h 281"/>
                    <a:gd name="T14" fmla="*/ 0 w 235"/>
                    <a:gd name="T15" fmla="*/ 4 h 281"/>
                    <a:gd name="T16" fmla="*/ 1 w 235"/>
                    <a:gd name="T17" fmla="*/ 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697" name="Freeform 457"/>
                <p:cNvSpPr>
                  <a:spLocks/>
                </p:cNvSpPr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36 h 36"/>
                    <a:gd name="T2" fmla="*/ 2 w 95"/>
                    <a:gd name="T3" fmla="*/ 19 h 36"/>
                    <a:gd name="T4" fmla="*/ 8 w 95"/>
                    <a:gd name="T5" fmla="*/ 7 h 36"/>
                    <a:gd name="T6" fmla="*/ 12 w 95"/>
                    <a:gd name="T7" fmla="*/ 0 h 36"/>
                    <a:gd name="T8" fmla="*/ 76 w 95"/>
                    <a:gd name="T9" fmla="*/ 0 h 36"/>
                    <a:gd name="T10" fmla="*/ 95 w 95"/>
                    <a:gd name="T11" fmla="*/ 36 h 36"/>
                    <a:gd name="T12" fmla="*/ 0 w 95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698" name="Group 458"/>
              <p:cNvGrpSpPr>
                <a:grpSpLocks/>
              </p:cNvGrpSpPr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138699" name="Freeform 459"/>
                <p:cNvSpPr>
                  <a:spLocks/>
                </p:cNvSpPr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700" name="Freeform 460"/>
                <p:cNvSpPr>
                  <a:spLocks/>
                </p:cNvSpPr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1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701" name="Freeform 461"/>
                <p:cNvSpPr>
                  <a:spLocks/>
                </p:cNvSpPr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34 h 34"/>
                    <a:gd name="T2" fmla="*/ 1 w 81"/>
                    <a:gd name="T3" fmla="*/ 19 h 34"/>
                    <a:gd name="T4" fmla="*/ 5 w 81"/>
                    <a:gd name="T5" fmla="*/ 6 h 34"/>
                    <a:gd name="T6" fmla="*/ 10 w 81"/>
                    <a:gd name="T7" fmla="*/ 0 h 34"/>
                    <a:gd name="T8" fmla="*/ 67 w 81"/>
                    <a:gd name="T9" fmla="*/ 0 h 34"/>
                    <a:gd name="T10" fmla="*/ 81 w 81"/>
                    <a:gd name="T11" fmla="*/ 34 h 34"/>
                    <a:gd name="T12" fmla="*/ 0 w 81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702" name="Group 462"/>
              <p:cNvGrpSpPr>
                <a:grpSpLocks/>
              </p:cNvGrpSpPr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138703" name="Freeform 463"/>
                <p:cNvSpPr>
                  <a:spLocks/>
                </p:cNvSpPr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704" name="Freeform 464"/>
                <p:cNvSpPr>
                  <a:spLocks/>
                </p:cNvSpPr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50 w 72"/>
                    <a:gd name="T3" fmla="*/ 0 h 29"/>
                    <a:gd name="T4" fmla="*/ 51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705" name="Freeform 465"/>
                <p:cNvSpPr>
                  <a:spLocks/>
                </p:cNvSpPr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706" name="Group 466"/>
              <p:cNvGrpSpPr>
                <a:grpSpLocks/>
              </p:cNvGrpSpPr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138707" name="Freeform 467"/>
                <p:cNvSpPr>
                  <a:spLocks/>
                </p:cNvSpPr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3 w 22"/>
                    <a:gd name="T1" fmla="*/ 69 h 69"/>
                    <a:gd name="T2" fmla="*/ 0 w 22"/>
                    <a:gd name="T3" fmla="*/ 27 h 69"/>
                    <a:gd name="T4" fmla="*/ 9 w 22"/>
                    <a:gd name="T5" fmla="*/ 0 h 69"/>
                    <a:gd name="T6" fmla="*/ 22 w 22"/>
                    <a:gd name="T7" fmla="*/ 32 h 69"/>
                    <a:gd name="T8" fmla="*/ 13 w 22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708" name="Freeform 468"/>
                <p:cNvSpPr>
                  <a:spLocks/>
                </p:cNvSpPr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3 w 74"/>
                    <a:gd name="T1" fmla="*/ 0 h 31"/>
                    <a:gd name="T2" fmla="*/ 51 w 74"/>
                    <a:gd name="T3" fmla="*/ 0 h 31"/>
                    <a:gd name="T4" fmla="*/ 53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9 w 74"/>
                    <a:gd name="T13" fmla="*/ 22 h 31"/>
                    <a:gd name="T14" fmla="*/ 0 w 74"/>
                    <a:gd name="T15" fmla="*/ 6 h 31"/>
                    <a:gd name="T16" fmla="*/ 3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709" name="Freeform 469"/>
                <p:cNvSpPr>
                  <a:spLocks/>
                </p:cNvSpPr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19 h 36"/>
                    <a:gd name="T4" fmla="*/ 7 w 83"/>
                    <a:gd name="T5" fmla="*/ 6 h 36"/>
                    <a:gd name="T6" fmla="*/ 11 w 83"/>
                    <a:gd name="T7" fmla="*/ 0 h 36"/>
                    <a:gd name="T8" fmla="*/ 68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710" name="Group 470"/>
              <p:cNvGrpSpPr>
                <a:grpSpLocks/>
              </p:cNvGrpSpPr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138711" name="Freeform 471"/>
                <p:cNvSpPr>
                  <a:spLocks/>
                </p:cNvSpPr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9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712" name="Freeform 472"/>
                <p:cNvSpPr>
                  <a:spLocks/>
                </p:cNvSpPr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2 w 74"/>
                    <a:gd name="T5" fmla="*/ 4 h 30"/>
                    <a:gd name="T6" fmla="*/ 57 w 74"/>
                    <a:gd name="T7" fmla="*/ 13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2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713" name="Freeform 473"/>
                <p:cNvSpPr>
                  <a:spLocks/>
                </p:cNvSpPr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6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38714" name="Group 474"/>
              <p:cNvGrpSpPr>
                <a:grpSpLocks/>
              </p:cNvGrpSpPr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138715" name="Freeform 475"/>
                <p:cNvSpPr>
                  <a:spLocks/>
                </p:cNvSpPr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716" name="Freeform 476"/>
                <p:cNvSpPr>
                  <a:spLocks/>
                </p:cNvSpPr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49 w 74"/>
                    <a:gd name="T3" fmla="*/ 0 h 30"/>
                    <a:gd name="T4" fmla="*/ 50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8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5 h 30"/>
                    <a:gd name="T16" fmla="*/ 1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717" name="Freeform 477"/>
                <p:cNvSpPr>
                  <a:spLocks/>
                </p:cNvSpPr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138718" name="Freeform 478"/>
              <p:cNvSpPr>
                <a:spLocks/>
              </p:cNvSpPr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40 w 51"/>
                  <a:gd name="T1" fmla="*/ 128 h 128"/>
                  <a:gd name="T2" fmla="*/ 0 w 51"/>
                  <a:gd name="T3" fmla="*/ 29 h 128"/>
                  <a:gd name="T4" fmla="*/ 0 w 51"/>
                  <a:gd name="T5" fmla="*/ 20 h 128"/>
                  <a:gd name="T6" fmla="*/ 2 w 51"/>
                  <a:gd name="T7" fmla="*/ 11 h 128"/>
                  <a:gd name="T8" fmla="*/ 10 w 51"/>
                  <a:gd name="T9" fmla="*/ 0 h 128"/>
                  <a:gd name="T10" fmla="*/ 51 w 51"/>
                  <a:gd name="T11" fmla="*/ 91 h 128"/>
                  <a:gd name="T12" fmla="*/ 40 w 51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19" name="Freeform 479"/>
              <p:cNvSpPr>
                <a:spLocks/>
              </p:cNvSpPr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64 w 183"/>
                  <a:gd name="T3" fmla="*/ 0 h 85"/>
                  <a:gd name="T4" fmla="*/ 67 w 183"/>
                  <a:gd name="T5" fmla="*/ 13 h 85"/>
                  <a:gd name="T6" fmla="*/ 75 w 183"/>
                  <a:gd name="T7" fmla="*/ 28 h 85"/>
                  <a:gd name="T8" fmla="*/ 84 w 183"/>
                  <a:gd name="T9" fmla="*/ 42 h 85"/>
                  <a:gd name="T10" fmla="*/ 158 w 183"/>
                  <a:gd name="T11" fmla="*/ 42 h 85"/>
                  <a:gd name="T12" fmla="*/ 163 w 183"/>
                  <a:gd name="T13" fmla="*/ 55 h 85"/>
                  <a:gd name="T14" fmla="*/ 172 w 183"/>
                  <a:gd name="T15" fmla="*/ 67 h 85"/>
                  <a:gd name="T16" fmla="*/ 183 w 183"/>
                  <a:gd name="T17" fmla="*/ 85 h 85"/>
                  <a:gd name="T18" fmla="*/ 64 w 183"/>
                  <a:gd name="T19" fmla="*/ 85 h 85"/>
                  <a:gd name="T20" fmla="*/ 41 w 183"/>
                  <a:gd name="T21" fmla="*/ 85 h 85"/>
                  <a:gd name="T22" fmla="*/ 0 w 183"/>
                  <a:gd name="T2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20" name="Freeform 480"/>
              <p:cNvSpPr>
                <a:spLocks/>
              </p:cNvSpPr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36 h 36"/>
                  <a:gd name="T2" fmla="*/ 1 w 160"/>
                  <a:gd name="T3" fmla="*/ 20 h 36"/>
                  <a:gd name="T4" fmla="*/ 7 w 160"/>
                  <a:gd name="T5" fmla="*/ 8 h 36"/>
                  <a:gd name="T6" fmla="*/ 10 w 160"/>
                  <a:gd name="T7" fmla="*/ 0 h 36"/>
                  <a:gd name="T8" fmla="*/ 150 w 160"/>
                  <a:gd name="T9" fmla="*/ 0 h 36"/>
                  <a:gd name="T10" fmla="*/ 160 w 160"/>
                  <a:gd name="T11" fmla="*/ 36 h 36"/>
                  <a:gd name="T12" fmla="*/ 0 w 16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38721" name="Group 481"/>
            <p:cNvGrpSpPr>
              <a:grpSpLocks/>
            </p:cNvGrpSpPr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138722" name="Freeform 482"/>
              <p:cNvSpPr>
                <a:spLocks/>
              </p:cNvSpPr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35 w 825"/>
                  <a:gd name="T1" fmla="*/ 13 h 151"/>
                  <a:gd name="T2" fmla="*/ 17 w 825"/>
                  <a:gd name="T3" fmla="*/ 27 h 151"/>
                  <a:gd name="T4" fmla="*/ 9 w 825"/>
                  <a:gd name="T5" fmla="*/ 48 h 151"/>
                  <a:gd name="T6" fmla="*/ 0 w 825"/>
                  <a:gd name="T7" fmla="*/ 97 h 151"/>
                  <a:gd name="T8" fmla="*/ 4 w 825"/>
                  <a:gd name="T9" fmla="*/ 124 h 151"/>
                  <a:gd name="T10" fmla="*/ 13 w 825"/>
                  <a:gd name="T11" fmla="*/ 138 h 151"/>
                  <a:gd name="T12" fmla="*/ 26 w 825"/>
                  <a:gd name="T13" fmla="*/ 151 h 151"/>
                  <a:gd name="T14" fmla="*/ 783 w 825"/>
                  <a:gd name="T15" fmla="*/ 142 h 151"/>
                  <a:gd name="T16" fmla="*/ 807 w 825"/>
                  <a:gd name="T17" fmla="*/ 128 h 151"/>
                  <a:gd name="T18" fmla="*/ 816 w 825"/>
                  <a:gd name="T19" fmla="*/ 107 h 151"/>
                  <a:gd name="T20" fmla="*/ 825 w 825"/>
                  <a:gd name="T21" fmla="*/ 61 h 151"/>
                  <a:gd name="T22" fmla="*/ 821 w 825"/>
                  <a:gd name="T23" fmla="*/ 27 h 151"/>
                  <a:gd name="T24" fmla="*/ 806 w 825"/>
                  <a:gd name="T25" fmla="*/ 9 h 151"/>
                  <a:gd name="T26" fmla="*/ 785 w 825"/>
                  <a:gd name="T27" fmla="*/ 0 h 151"/>
                  <a:gd name="T28" fmla="*/ 35 w 825"/>
                  <a:gd name="T29" fmla="*/ 1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23" name="Freeform 483"/>
              <p:cNvSpPr>
                <a:spLocks/>
              </p:cNvSpPr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4 w 658"/>
                  <a:gd name="T1" fmla="*/ 23 h 79"/>
                  <a:gd name="T2" fmla="*/ 0 w 658"/>
                  <a:gd name="T3" fmla="*/ 50 h 79"/>
                  <a:gd name="T4" fmla="*/ 153 w 658"/>
                  <a:gd name="T5" fmla="*/ 50 h 79"/>
                  <a:gd name="T6" fmla="*/ 153 w 658"/>
                  <a:gd name="T7" fmla="*/ 79 h 79"/>
                  <a:gd name="T8" fmla="*/ 500 w 658"/>
                  <a:gd name="T9" fmla="*/ 73 h 79"/>
                  <a:gd name="T10" fmla="*/ 500 w 658"/>
                  <a:gd name="T11" fmla="*/ 50 h 79"/>
                  <a:gd name="T12" fmla="*/ 656 w 658"/>
                  <a:gd name="T13" fmla="*/ 50 h 79"/>
                  <a:gd name="T14" fmla="*/ 658 w 658"/>
                  <a:gd name="T15" fmla="*/ 23 h 79"/>
                  <a:gd name="T16" fmla="*/ 504 w 658"/>
                  <a:gd name="T17" fmla="*/ 23 h 79"/>
                  <a:gd name="T18" fmla="*/ 504 w 658"/>
                  <a:gd name="T19" fmla="*/ 0 h 79"/>
                  <a:gd name="T20" fmla="*/ 153 w 658"/>
                  <a:gd name="T21" fmla="*/ 8 h 79"/>
                  <a:gd name="T22" fmla="*/ 153 w 658"/>
                  <a:gd name="T23" fmla="*/ 23 h 79"/>
                  <a:gd name="T24" fmla="*/ 4 w 658"/>
                  <a:gd name="T25" fmla="*/ 2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24" name="Rectangle 484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25" name="Rectangle 485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38726" name="Group 486"/>
            <p:cNvGrpSpPr>
              <a:grpSpLocks/>
            </p:cNvGrpSpPr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138727" name="Freeform 487"/>
              <p:cNvSpPr>
                <a:spLocks/>
              </p:cNvSpPr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126 w 191"/>
                  <a:gd name="T1" fmla="*/ 9 h 200"/>
                  <a:gd name="T2" fmla="*/ 93 w 191"/>
                  <a:gd name="T3" fmla="*/ 0 h 200"/>
                  <a:gd name="T4" fmla="*/ 59 w 191"/>
                  <a:gd name="T5" fmla="*/ 5 h 200"/>
                  <a:gd name="T6" fmla="*/ 32 w 191"/>
                  <a:gd name="T7" fmla="*/ 17 h 200"/>
                  <a:gd name="T8" fmla="*/ 9 w 191"/>
                  <a:gd name="T9" fmla="*/ 45 h 200"/>
                  <a:gd name="T10" fmla="*/ 0 w 191"/>
                  <a:gd name="T11" fmla="*/ 94 h 200"/>
                  <a:gd name="T12" fmla="*/ 0 w 191"/>
                  <a:gd name="T13" fmla="*/ 137 h 200"/>
                  <a:gd name="T14" fmla="*/ 0 w 191"/>
                  <a:gd name="T15" fmla="*/ 200 h 200"/>
                  <a:gd name="T16" fmla="*/ 191 w 191"/>
                  <a:gd name="T17" fmla="*/ 200 h 200"/>
                  <a:gd name="T18" fmla="*/ 181 w 191"/>
                  <a:gd name="T19" fmla="*/ 81 h 200"/>
                  <a:gd name="T20" fmla="*/ 157 w 191"/>
                  <a:gd name="T21" fmla="*/ 30 h 200"/>
                  <a:gd name="T22" fmla="*/ 126 w 191"/>
                  <a:gd name="T23" fmla="*/ 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28" name="Freeform 488"/>
              <p:cNvSpPr>
                <a:spLocks/>
              </p:cNvSpPr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860 w 860"/>
                  <a:gd name="T3" fmla="*/ 764 h 791"/>
                  <a:gd name="T4" fmla="*/ 849 w 860"/>
                  <a:gd name="T5" fmla="*/ 777 h 791"/>
                  <a:gd name="T6" fmla="*/ 838 w 860"/>
                  <a:gd name="T7" fmla="*/ 791 h 791"/>
                  <a:gd name="T8" fmla="*/ 0 w 860"/>
                  <a:gd name="T9" fmla="*/ 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29" name="Freeform 489"/>
              <p:cNvSpPr>
                <a:spLocks/>
              </p:cNvSpPr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4 w 281"/>
                  <a:gd name="T1" fmla="*/ 95 h 366"/>
                  <a:gd name="T2" fmla="*/ 24 w 281"/>
                  <a:gd name="T3" fmla="*/ 62 h 366"/>
                  <a:gd name="T4" fmla="*/ 54 w 281"/>
                  <a:gd name="T5" fmla="*/ 43 h 366"/>
                  <a:gd name="T6" fmla="*/ 78 w 281"/>
                  <a:gd name="T7" fmla="*/ 42 h 366"/>
                  <a:gd name="T8" fmla="*/ 128 w 281"/>
                  <a:gd name="T9" fmla="*/ 43 h 366"/>
                  <a:gd name="T10" fmla="*/ 132 w 281"/>
                  <a:gd name="T11" fmla="*/ 0 h 366"/>
                  <a:gd name="T12" fmla="*/ 281 w 281"/>
                  <a:gd name="T13" fmla="*/ 130 h 366"/>
                  <a:gd name="T14" fmla="*/ 272 w 281"/>
                  <a:gd name="T15" fmla="*/ 179 h 366"/>
                  <a:gd name="T16" fmla="*/ 228 w 281"/>
                  <a:gd name="T17" fmla="*/ 170 h 366"/>
                  <a:gd name="T18" fmla="*/ 191 w 281"/>
                  <a:gd name="T19" fmla="*/ 184 h 366"/>
                  <a:gd name="T20" fmla="*/ 158 w 281"/>
                  <a:gd name="T21" fmla="*/ 210 h 366"/>
                  <a:gd name="T22" fmla="*/ 150 w 281"/>
                  <a:gd name="T23" fmla="*/ 232 h 366"/>
                  <a:gd name="T24" fmla="*/ 149 w 281"/>
                  <a:gd name="T25" fmla="*/ 295 h 366"/>
                  <a:gd name="T26" fmla="*/ 149 w 281"/>
                  <a:gd name="T27" fmla="*/ 338 h 366"/>
                  <a:gd name="T28" fmla="*/ 150 w 281"/>
                  <a:gd name="T29" fmla="*/ 366 h 366"/>
                  <a:gd name="T30" fmla="*/ 0 w 281"/>
                  <a:gd name="T31" fmla="*/ 229 h 366"/>
                  <a:gd name="T32" fmla="*/ 0 w 281"/>
                  <a:gd name="T33" fmla="*/ 139 h 366"/>
                  <a:gd name="T34" fmla="*/ 4 w 281"/>
                  <a:gd name="T35" fmla="*/ 95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30" name="Line 490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31" name="Freeform 491"/>
              <p:cNvSpPr>
                <a:spLocks/>
              </p:cNvSpPr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0 w 222"/>
                  <a:gd name="T1" fmla="*/ 98 h 289"/>
                  <a:gd name="T2" fmla="*/ 27 w 222"/>
                  <a:gd name="T3" fmla="*/ 64 h 289"/>
                  <a:gd name="T4" fmla="*/ 53 w 222"/>
                  <a:gd name="T5" fmla="*/ 45 h 289"/>
                  <a:gd name="T6" fmla="*/ 81 w 222"/>
                  <a:gd name="T7" fmla="*/ 41 h 289"/>
                  <a:gd name="T8" fmla="*/ 131 w 222"/>
                  <a:gd name="T9" fmla="*/ 42 h 289"/>
                  <a:gd name="T10" fmla="*/ 135 w 222"/>
                  <a:gd name="T11" fmla="*/ 0 h 289"/>
                  <a:gd name="T12" fmla="*/ 222 w 222"/>
                  <a:gd name="T13" fmla="*/ 80 h 289"/>
                  <a:gd name="T14" fmla="*/ 218 w 222"/>
                  <a:gd name="T15" fmla="*/ 120 h 289"/>
                  <a:gd name="T16" fmla="*/ 190 w 222"/>
                  <a:gd name="T17" fmla="*/ 118 h 289"/>
                  <a:gd name="T18" fmla="*/ 168 w 222"/>
                  <a:gd name="T19" fmla="*/ 116 h 289"/>
                  <a:gd name="T20" fmla="*/ 135 w 222"/>
                  <a:gd name="T21" fmla="*/ 125 h 289"/>
                  <a:gd name="T22" fmla="*/ 118 w 222"/>
                  <a:gd name="T23" fmla="*/ 137 h 289"/>
                  <a:gd name="T24" fmla="*/ 102 w 222"/>
                  <a:gd name="T25" fmla="*/ 161 h 289"/>
                  <a:gd name="T26" fmla="*/ 98 w 222"/>
                  <a:gd name="T27" fmla="*/ 192 h 289"/>
                  <a:gd name="T28" fmla="*/ 93 w 222"/>
                  <a:gd name="T29" fmla="*/ 289 h 289"/>
                  <a:gd name="T30" fmla="*/ 0 w 222"/>
                  <a:gd name="T31" fmla="*/ 197 h 289"/>
                  <a:gd name="T32" fmla="*/ 4 w 222"/>
                  <a:gd name="T33" fmla="*/ 138 h 289"/>
                  <a:gd name="T34" fmla="*/ 10 w 222"/>
                  <a:gd name="T35" fmla="*/ 9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32" name="Freeform 492"/>
              <p:cNvSpPr>
                <a:spLocks/>
              </p:cNvSpPr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28 w 128"/>
                  <a:gd name="T1" fmla="*/ 5 h 186"/>
                  <a:gd name="T2" fmla="*/ 59 w 128"/>
                  <a:gd name="T3" fmla="*/ 0 h 186"/>
                  <a:gd name="T4" fmla="*/ 30 w 128"/>
                  <a:gd name="T5" fmla="*/ 14 h 186"/>
                  <a:gd name="T6" fmla="*/ 9 w 128"/>
                  <a:gd name="T7" fmla="*/ 40 h 186"/>
                  <a:gd name="T8" fmla="*/ 0 w 128"/>
                  <a:gd name="T9" fmla="*/ 89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33" name="Freeform 493"/>
              <p:cNvSpPr>
                <a:spLocks/>
              </p:cNvSpPr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26 w 126"/>
                  <a:gd name="T1" fmla="*/ 3 h 185"/>
                  <a:gd name="T2" fmla="*/ 59 w 126"/>
                  <a:gd name="T3" fmla="*/ 0 h 185"/>
                  <a:gd name="T4" fmla="*/ 24 w 126"/>
                  <a:gd name="T5" fmla="*/ 15 h 185"/>
                  <a:gd name="T6" fmla="*/ 9 w 126"/>
                  <a:gd name="T7" fmla="*/ 39 h 185"/>
                  <a:gd name="T8" fmla="*/ 0 w 126"/>
                  <a:gd name="T9" fmla="*/ 88 h 185"/>
                  <a:gd name="T10" fmla="*/ 0 w 126"/>
                  <a:gd name="T11" fmla="*/ 185 h 185"/>
                  <a:gd name="T12" fmla="*/ 0 w 126"/>
                  <a:gd name="T13" fmla="*/ 18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34" name="Freeform 494"/>
              <p:cNvSpPr>
                <a:spLocks/>
              </p:cNvSpPr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27 w 127"/>
                  <a:gd name="T1" fmla="*/ 5 h 185"/>
                  <a:gd name="T2" fmla="*/ 59 w 127"/>
                  <a:gd name="T3" fmla="*/ 0 h 185"/>
                  <a:gd name="T4" fmla="*/ 30 w 127"/>
                  <a:gd name="T5" fmla="*/ 14 h 185"/>
                  <a:gd name="T6" fmla="*/ 9 w 127"/>
                  <a:gd name="T7" fmla="*/ 39 h 185"/>
                  <a:gd name="T8" fmla="*/ 0 w 127"/>
                  <a:gd name="T9" fmla="*/ 88 h 185"/>
                  <a:gd name="T10" fmla="*/ 0 w 127"/>
                  <a:gd name="T11" fmla="*/ 185 h 185"/>
                  <a:gd name="T12" fmla="*/ 0 w 127"/>
                  <a:gd name="T1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35" name="Freeform 495"/>
              <p:cNvSpPr>
                <a:spLocks/>
              </p:cNvSpPr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2 w 127"/>
                  <a:gd name="T5" fmla="*/ 10 h 186"/>
                  <a:gd name="T6" fmla="*/ 9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36" name="Freeform 496"/>
              <p:cNvSpPr>
                <a:spLocks/>
              </p:cNvSpPr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28 w 128"/>
                  <a:gd name="T1" fmla="*/ 4 h 186"/>
                  <a:gd name="T2" fmla="*/ 59 w 128"/>
                  <a:gd name="T3" fmla="*/ 0 h 186"/>
                  <a:gd name="T4" fmla="*/ 32 w 128"/>
                  <a:gd name="T5" fmla="*/ 13 h 186"/>
                  <a:gd name="T6" fmla="*/ 9 w 128"/>
                  <a:gd name="T7" fmla="*/ 40 h 186"/>
                  <a:gd name="T8" fmla="*/ 0 w 128"/>
                  <a:gd name="T9" fmla="*/ 88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37" name="Freeform 497"/>
              <p:cNvSpPr>
                <a:spLocks/>
              </p:cNvSpPr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26 w 126"/>
                  <a:gd name="T1" fmla="*/ 4 h 186"/>
                  <a:gd name="T2" fmla="*/ 58 w 126"/>
                  <a:gd name="T3" fmla="*/ 0 h 186"/>
                  <a:gd name="T4" fmla="*/ 31 w 126"/>
                  <a:gd name="T5" fmla="*/ 14 h 186"/>
                  <a:gd name="T6" fmla="*/ 8 w 126"/>
                  <a:gd name="T7" fmla="*/ 40 h 186"/>
                  <a:gd name="T8" fmla="*/ 0 w 126"/>
                  <a:gd name="T9" fmla="*/ 89 h 186"/>
                  <a:gd name="T10" fmla="*/ 0 w 126"/>
                  <a:gd name="T11" fmla="*/ 186 h 186"/>
                  <a:gd name="T12" fmla="*/ 0 w 126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38" name="Freeform 498"/>
              <p:cNvSpPr>
                <a:spLocks/>
              </p:cNvSpPr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3 w 127"/>
                  <a:gd name="T5" fmla="*/ 16 h 186"/>
                  <a:gd name="T6" fmla="*/ 9 w 127"/>
                  <a:gd name="T7" fmla="*/ 40 h 186"/>
                  <a:gd name="T8" fmla="*/ 0 w 127"/>
                  <a:gd name="T9" fmla="*/ 89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39" name="Freeform 499"/>
              <p:cNvSpPr>
                <a:spLocks/>
              </p:cNvSpPr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127 w 127"/>
                  <a:gd name="T1" fmla="*/ 4 h 186"/>
                  <a:gd name="T2" fmla="*/ 59 w 127"/>
                  <a:gd name="T3" fmla="*/ 0 h 186"/>
                  <a:gd name="T4" fmla="*/ 32 w 127"/>
                  <a:gd name="T5" fmla="*/ 13 h 186"/>
                  <a:gd name="T6" fmla="*/ 10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40" name="Freeform 500"/>
              <p:cNvSpPr>
                <a:spLocks/>
              </p:cNvSpPr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89 w 96"/>
                  <a:gd name="T3" fmla="*/ 74 h 74"/>
                  <a:gd name="T4" fmla="*/ 96 w 96"/>
                  <a:gd name="T5" fmla="*/ 74 h 74"/>
                  <a:gd name="T6" fmla="*/ 93 w 96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41" name="Oval 501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42" name="Oval 502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43" name="Freeform 503"/>
              <p:cNvSpPr>
                <a:spLocks/>
              </p:cNvSpPr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25 h 25"/>
                  <a:gd name="T2" fmla="*/ 6 w 188"/>
                  <a:gd name="T3" fmla="*/ 0 h 25"/>
                  <a:gd name="T4" fmla="*/ 175 w 188"/>
                  <a:gd name="T5" fmla="*/ 0 h 25"/>
                  <a:gd name="T6" fmla="*/ 188 w 188"/>
                  <a:gd name="T7" fmla="*/ 19 h 25"/>
                  <a:gd name="T8" fmla="*/ 0 w 188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44" name="Oval 504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745" name="Oval 505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grpSp>
        <p:nvGrpSpPr>
          <p:cNvPr id="138746" name="Group 506"/>
          <p:cNvGrpSpPr>
            <a:grpSpLocks/>
          </p:cNvGrpSpPr>
          <p:nvPr/>
        </p:nvGrpSpPr>
        <p:grpSpPr bwMode="auto">
          <a:xfrm>
            <a:off x="7631236" y="2251224"/>
            <a:ext cx="1222772" cy="781050"/>
            <a:chOff x="1680" y="240"/>
            <a:chExt cx="2529" cy="1270"/>
          </a:xfrm>
        </p:grpSpPr>
        <p:sp>
          <p:nvSpPr>
            <p:cNvPr id="138747" name="Oval 50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48" name="Oval 50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49" name="Oval 50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50" name="Oval 51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51" name="Oval 51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52" name="Oval 51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53" name="Oval 51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54" name="Oval 51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55" name="Oval 515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38756" name="Text Box 516"/>
          <p:cNvSpPr txBox="1">
            <a:spLocks noChangeArrowheads="1"/>
          </p:cNvSpPr>
          <p:nvPr/>
        </p:nvSpPr>
        <p:spPr bwMode="auto">
          <a:xfrm>
            <a:off x="7878886" y="244013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局域网</a:t>
            </a:r>
          </a:p>
        </p:txBody>
      </p:sp>
      <p:sp>
        <p:nvSpPr>
          <p:cNvPr id="138757" name="Line 517"/>
          <p:cNvSpPr>
            <a:spLocks noChangeShapeType="1"/>
          </p:cNvSpPr>
          <p:nvPr/>
        </p:nvSpPr>
        <p:spPr bwMode="auto">
          <a:xfrm flipV="1">
            <a:off x="1176858" y="2317899"/>
            <a:ext cx="1325959" cy="3603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8758" name="Line 518"/>
          <p:cNvSpPr>
            <a:spLocks noChangeShapeType="1"/>
          </p:cNvSpPr>
          <p:nvPr/>
        </p:nvSpPr>
        <p:spPr bwMode="auto">
          <a:xfrm flipV="1">
            <a:off x="5435063" y="2330600"/>
            <a:ext cx="1523735" cy="1158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8759" name="Line 519"/>
          <p:cNvSpPr>
            <a:spLocks noChangeShapeType="1"/>
          </p:cNvSpPr>
          <p:nvPr/>
        </p:nvSpPr>
        <p:spPr bwMode="auto">
          <a:xfrm>
            <a:off x="7608879" y="2376636"/>
            <a:ext cx="1719792" cy="2619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8760" name="Line 520"/>
          <p:cNvSpPr>
            <a:spLocks noChangeShapeType="1"/>
          </p:cNvSpPr>
          <p:nvPr/>
        </p:nvSpPr>
        <p:spPr bwMode="auto">
          <a:xfrm>
            <a:off x="3199333" y="2287737"/>
            <a:ext cx="1671638" cy="1428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8761" name="Text Box 521"/>
          <p:cNvSpPr txBox="1">
            <a:spLocks noChangeArrowheads="1"/>
          </p:cNvSpPr>
          <p:nvPr/>
        </p:nvSpPr>
        <p:spPr bwMode="auto">
          <a:xfrm>
            <a:off x="2752187" y="1196752"/>
            <a:ext cx="42114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主机</a:t>
            </a:r>
            <a:r>
              <a:rPr kumimoji="1"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  <a:r>
              <a:rPr kumimoji="1" lang="en-US" altLang="zh-CN" sz="32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r>
              <a: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向</a:t>
            </a:r>
            <a:r>
              <a:rPr kumimoji="1"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  <a:r>
              <a:rPr kumimoji="1" lang="en-US" altLang="zh-CN" sz="32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r>
              <a: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发送数据</a:t>
            </a:r>
            <a:endParaRPr kumimoji="1" lang="zh-CN" altLang="en-US" sz="3200" b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138827" name="Group 587"/>
          <p:cNvGrpSpPr>
            <a:grpSpLocks/>
          </p:cNvGrpSpPr>
          <p:nvPr/>
        </p:nvGrpSpPr>
        <p:grpSpPr bwMode="auto">
          <a:xfrm>
            <a:off x="322121" y="3386039"/>
            <a:ext cx="9455415" cy="2419350"/>
            <a:chOff x="158" y="2405"/>
            <a:chExt cx="5498" cy="1524"/>
          </a:xfrm>
        </p:grpSpPr>
        <p:sp>
          <p:nvSpPr>
            <p:cNvPr id="138764" name="AutoShape 524"/>
            <p:cNvSpPr>
              <a:spLocks noChangeArrowheads="1"/>
            </p:cNvSpPr>
            <p:nvPr/>
          </p:nvSpPr>
          <p:spPr bwMode="auto">
            <a:xfrm>
              <a:off x="158" y="2633"/>
              <a:ext cx="564" cy="1144"/>
            </a:xfrm>
            <a:prstGeom prst="cube">
              <a:avLst>
                <a:gd name="adj" fmla="val 9250"/>
              </a:avLst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65" name="Freeform 525"/>
            <p:cNvSpPr>
              <a:spLocks/>
            </p:cNvSpPr>
            <p:nvPr/>
          </p:nvSpPr>
          <p:spPr bwMode="auto">
            <a:xfrm>
              <a:off x="158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68" name="Freeform 528"/>
            <p:cNvSpPr>
              <a:spLocks/>
            </p:cNvSpPr>
            <p:nvPr/>
          </p:nvSpPr>
          <p:spPr bwMode="auto">
            <a:xfrm>
              <a:off x="158" y="2844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66" name="Freeform 526"/>
            <p:cNvSpPr>
              <a:spLocks/>
            </p:cNvSpPr>
            <p:nvPr/>
          </p:nvSpPr>
          <p:spPr bwMode="auto">
            <a:xfrm>
              <a:off x="158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67" name="Freeform 527"/>
            <p:cNvSpPr>
              <a:spLocks/>
            </p:cNvSpPr>
            <p:nvPr/>
          </p:nvSpPr>
          <p:spPr bwMode="auto">
            <a:xfrm>
              <a:off x="158" y="3058"/>
              <a:ext cx="564" cy="76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69" name="Rectangle 529"/>
            <p:cNvSpPr>
              <a:spLocks noChangeArrowheads="1"/>
            </p:cNvSpPr>
            <p:nvPr/>
          </p:nvSpPr>
          <p:spPr bwMode="auto">
            <a:xfrm>
              <a:off x="170" y="3363"/>
              <a:ext cx="48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70" name="Text Box 530"/>
            <p:cNvSpPr txBox="1">
              <a:spLocks noChangeArrowheads="1"/>
            </p:cNvSpPr>
            <p:nvPr/>
          </p:nvSpPr>
          <p:spPr bwMode="auto">
            <a:xfrm>
              <a:off x="158" y="3330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链路层</a:t>
              </a:r>
            </a:p>
          </p:txBody>
        </p:sp>
        <p:sp>
          <p:nvSpPr>
            <p:cNvPr id="138771" name="Text Box 531"/>
            <p:cNvSpPr txBox="1">
              <a:spLocks noChangeArrowheads="1"/>
            </p:cNvSpPr>
            <p:nvPr/>
          </p:nvSpPr>
          <p:spPr bwMode="auto">
            <a:xfrm>
              <a:off x="160" y="2677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应用层</a:t>
              </a:r>
            </a:p>
          </p:txBody>
        </p:sp>
        <p:sp>
          <p:nvSpPr>
            <p:cNvPr id="138772" name="Text Box 532"/>
            <p:cNvSpPr txBox="1">
              <a:spLocks noChangeArrowheads="1"/>
            </p:cNvSpPr>
            <p:nvPr/>
          </p:nvSpPr>
          <p:spPr bwMode="auto">
            <a:xfrm>
              <a:off x="158" y="2894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运输层</a:t>
              </a:r>
            </a:p>
          </p:txBody>
        </p:sp>
        <p:sp>
          <p:nvSpPr>
            <p:cNvPr id="138773" name="Text Box 533"/>
            <p:cNvSpPr txBox="1">
              <a:spLocks noChangeArrowheads="1"/>
            </p:cNvSpPr>
            <p:nvPr/>
          </p:nvSpPr>
          <p:spPr bwMode="auto">
            <a:xfrm>
              <a:off x="158" y="3112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网络层</a:t>
              </a:r>
            </a:p>
          </p:txBody>
        </p:sp>
        <p:sp>
          <p:nvSpPr>
            <p:cNvPr id="138774" name="Text Box 534"/>
            <p:cNvSpPr txBox="1">
              <a:spLocks noChangeArrowheads="1"/>
            </p:cNvSpPr>
            <p:nvPr/>
          </p:nvSpPr>
          <p:spPr bwMode="auto">
            <a:xfrm>
              <a:off x="158" y="3548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物理层</a:t>
              </a:r>
            </a:p>
          </p:txBody>
        </p:sp>
        <p:sp>
          <p:nvSpPr>
            <p:cNvPr id="138776" name="AutoShape 536"/>
            <p:cNvSpPr>
              <a:spLocks noChangeArrowheads="1"/>
            </p:cNvSpPr>
            <p:nvPr/>
          </p:nvSpPr>
          <p:spPr bwMode="auto">
            <a:xfrm>
              <a:off x="5092" y="2633"/>
              <a:ext cx="564" cy="1144"/>
            </a:xfrm>
            <a:prstGeom prst="cube">
              <a:avLst>
                <a:gd name="adj" fmla="val 9250"/>
              </a:avLst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77" name="Freeform 537"/>
            <p:cNvSpPr>
              <a:spLocks/>
            </p:cNvSpPr>
            <p:nvPr/>
          </p:nvSpPr>
          <p:spPr bwMode="auto">
            <a:xfrm>
              <a:off x="5092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78" name="Freeform 538"/>
            <p:cNvSpPr>
              <a:spLocks/>
            </p:cNvSpPr>
            <p:nvPr/>
          </p:nvSpPr>
          <p:spPr bwMode="auto">
            <a:xfrm>
              <a:off x="5092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79" name="Freeform 539"/>
            <p:cNvSpPr>
              <a:spLocks/>
            </p:cNvSpPr>
            <p:nvPr/>
          </p:nvSpPr>
          <p:spPr bwMode="auto">
            <a:xfrm>
              <a:off x="5092" y="3058"/>
              <a:ext cx="564" cy="76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80" name="Freeform 540"/>
            <p:cNvSpPr>
              <a:spLocks/>
            </p:cNvSpPr>
            <p:nvPr/>
          </p:nvSpPr>
          <p:spPr bwMode="auto">
            <a:xfrm>
              <a:off x="5092" y="2844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81" name="Rectangle 541"/>
            <p:cNvSpPr>
              <a:spLocks noChangeArrowheads="1"/>
            </p:cNvSpPr>
            <p:nvPr/>
          </p:nvSpPr>
          <p:spPr bwMode="auto">
            <a:xfrm>
              <a:off x="5104" y="3362"/>
              <a:ext cx="48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82" name="Text Box 542"/>
            <p:cNvSpPr txBox="1">
              <a:spLocks noChangeArrowheads="1"/>
            </p:cNvSpPr>
            <p:nvPr/>
          </p:nvSpPr>
          <p:spPr bwMode="auto">
            <a:xfrm>
              <a:off x="5057" y="3339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链路层</a:t>
              </a:r>
            </a:p>
          </p:txBody>
        </p:sp>
        <p:sp>
          <p:nvSpPr>
            <p:cNvPr id="138783" name="Text Box 543"/>
            <p:cNvSpPr txBox="1">
              <a:spLocks noChangeArrowheads="1"/>
            </p:cNvSpPr>
            <p:nvPr/>
          </p:nvSpPr>
          <p:spPr bwMode="auto">
            <a:xfrm>
              <a:off x="5059" y="2677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应用层</a:t>
              </a:r>
            </a:p>
          </p:txBody>
        </p:sp>
        <p:sp>
          <p:nvSpPr>
            <p:cNvPr id="138784" name="Text Box 544"/>
            <p:cNvSpPr txBox="1">
              <a:spLocks noChangeArrowheads="1"/>
            </p:cNvSpPr>
            <p:nvPr/>
          </p:nvSpPr>
          <p:spPr bwMode="auto">
            <a:xfrm>
              <a:off x="5057" y="2894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运输层</a:t>
              </a:r>
            </a:p>
          </p:txBody>
        </p:sp>
        <p:sp>
          <p:nvSpPr>
            <p:cNvPr id="138785" name="Text Box 545"/>
            <p:cNvSpPr txBox="1">
              <a:spLocks noChangeArrowheads="1"/>
            </p:cNvSpPr>
            <p:nvPr/>
          </p:nvSpPr>
          <p:spPr bwMode="auto">
            <a:xfrm>
              <a:off x="5057" y="3112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网络层</a:t>
              </a:r>
            </a:p>
          </p:txBody>
        </p:sp>
        <p:sp>
          <p:nvSpPr>
            <p:cNvPr id="138786" name="Text Box 546"/>
            <p:cNvSpPr txBox="1">
              <a:spLocks noChangeArrowheads="1"/>
            </p:cNvSpPr>
            <p:nvPr/>
          </p:nvSpPr>
          <p:spPr bwMode="auto">
            <a:xfrm>
              <a:off x="5057" y="3548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物理层</a:t>
              </a:r>
            </a:p>
          </p:txBody>
        </p:sp>
        <p:sp>
          <p:nvSpPr>
            <p:cNvPr id="138787" name="AutoShape 547"/>
            <p:cNvSpPr>
              <a:spLocks noChangeArrowheads="1"/>
            </p:cNvSpPr>
            <p:nvPr/>
          </p:nvSpPr>
          <p:spPr bwMode="auto">
            <a:xfrm>
              <a:off x="1383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88" name="Freeform 548"/>
            <p:cNvSpPr>
              <a:spLocks/>
            </p:cNvSpPr>
            <p:nvPr/>
          </p:nvSpPr>
          <p:spPr bwMode="auto">
            <a:xfrm>
              <a:off x="1383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89" name="Rectangle 549"/>
            <p:cNvSpPr>
              <a:spLocks noChangeArrowheads="1"/>
            </p:cNvSpPr>
            <p:nvPr/>
          </p:nvSpPr>
          <p:spPr bwMode="auto">
            <a:xfrm>
              <a:off x="1408" y="3353"/>
              <a:ext cx="47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90" name="Freeform 550"/>
            <p:cNvSpPr>
              <a:spLocks/>
            </p:cNvSpPr>
            <p:nvPr/>
          </p:nvSpPr>
          <p:spPr bwMode="auto">
            <a:xfrm>
              <a:off x="1383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91" name="Text Box 551"/>
            <p:cNvSpPr txBox="1">
              <a:spLocks noChangeArrowheads="1"/>
            </p:cNvSpPr>
            <p:nvPr/>
          </p:nvSpPr>
          <p:spPr bwMode="auto">
            <a:xfrm>
              <a:off x="1379" y="3330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链路层</a:t>
              </a:r>
            </a:p>
          </p:txBody>
        </p:sp>
        <p:sp>
          <p:nvSpPr>
            <p:cNvPr id="138792" name="Text Box 552"/>
            <p:cNvSpPr txBox="1">
              <a:spLocks noChangeArrowheads="1"/>
            </p:cNvSpPr>
            <p:nvPr/>
          </p:nvSpPr>
          <p:spPr bwMode="auto">
            <a:xfrm>
              <a:off x="1379" y="3112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网络层</a:t>
              </a:r>
            </a:p>
          </p:txBody>
        </p:sp>
        <p:sp>
          <p:nvSpPr>
            <p:cNvPr id="138793" name="Text Box 553"/>
            <p:cNvSpPr txBox="1">
              <a:spLocks noChangeArrowheads="1"/>
            </p:cNvSpPr>
            <p:nvPr/>
          </p:nvSpPr>
          <p:spPr bwMode="auto">
            <a:xfrm>
              <a:off x="1379" y="3548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物理层</a:t>
              </a:r>
            </a:p>
          </p:txBody>
        </p:sp>
        <p:sp>
          <p:nvSpPr>
            <p:cNvPr id="138794" name="AutoShape 554"/>
            <p:cNvSpPr>
              <a:spLocks noChangeArrowheads="1"/>
            </p:cNvSpPr>
            <p:nvPr/>
          </p:nvSpPr>
          <p:spPr bwMode="auto">
            <a:xfrm>
              <a:off x="2710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95" name="Freeform 555"/>
            <p:cNvSpPr>
              <a:spLocks/>
            </p:cNvSpPr>
            <p:nvPr/>
          </p:nvSpPr>
          <p:spPr bwMode="auto">
            <a:xfrm>
              <a:off x="2710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96" name="Rectangle 556"/>
            <p:cNvSpPr>
              <a:spLocks noChangeArrowheads="1"/>
            </p:cNvSpPr>
            <p:nvPr/>
          </p:nvSpPr>
          <p:spPr bwMode="auto">
            <a:xfrm>
              <a:off x="2722" y="3353"/>
              <a:ext cx="49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97" name="Freeform 557"/>
            <p:cNvSpPr>
              <a:spLocks/>
            </p:cNvSpPr>
            <p:nvPr/>
          </p:nvSpPr>
          <p:spPr bwMode="auto">
            <a:xfrm>
              <a:off x="2710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798" name="Text Box 558"/>
            <p:cNvSpPr txBox="1">
              <a:spLocks noChangeArrowheads="1"/>
            </p:cNvSpPr>
            <p:nvPr/>
          </p:nvSpPr>
          <p:spPr bwMode="auto">
            <a:xfrm>
              <a:off x="2699" y="3330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链路层</a:t>
              </a:r>
            </a:p>
          </p:txBody>
        </p:sp>
        <p:sp>
          <p:nvSpPr>
            <p:cNvPr id="138799" name="Text Box 559"/>
            <p:cNvSpPr txBox="1">
              <a:spLocks noChangeArrowheads="1"/>
            </p:cNvSpPr>
            <p:nvPr/>
          </p:nvSpPr>
          <p:spPr bwMode="auto">
            <a:xfrm>
              <a:off x="2699" y="3112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网络层</a:t>
              </a:r>
            </a:p>
          </p:txBody>
        </p:sp>
        <p:sp>
          <p:nvSpPr>
            <p:cNvPr id="138800" name="Text Box 560"/>
            <p:cNvSpPr txBox="1">
              <a:spLocks noChangeArrowheads="1"/>
            </p:cNvSpPr>
            <p:nvPr/>
          </p:nvSpPr>
          <p:spPr bwMode="auto">
            <a:xfrm>
              <a:off x="2699" y="3548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物理层</a:t>
              </a:r>
            </a:p>
          </p:txBody>
        </p:sp>
        <p:sp>
          <p:nvSpPr>
            <p:cNvPr id="138801" name="AutoShape 561"/>
            <p:cNvSpPr>
              <a:spLocks noChangeArrowheads="1"/>
            </p:cNvSpPr>
            <p:nvPr/>
          </p:nvSpPr>
          <p:spPr bwMode="auto">
            <a:xfrm>
              <a:off x="3901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802" name="Freeform 562"/>
            <p:cNvSpPr>
              <a:spLocks/>
            </p:cNvSpPr>
            <p:nvPr/>
          </p:nvSpPr>
          <p:spPr bwMode="auto">
            <a:xfrm>
              <a:off x="3901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803" name="Rectangle 563"/>
            <p:cNvSpPr>
              <a:spLocks noChangeArrowheads="1"/>
            </p:cNvSpPr>
            <p:nvPr/>
          </p:nvSpPr>
          <p:spPr bwMode="auto">
            <a:xfrm>
              <a:off x="3910" y="3353"/>
              <a:ext cx="49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804" name="Freeform 564"/>
            <p:cNvSpPr>
              <a:spLocks/>
            </p:cNvSpPr>
            <p:nvPr/>
          </p:nvSpPr>
          <p:spPr bwMode="auto">
            <a:xfrm>
              <a:off x="3901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805" name="Text Box 565"/>
            <p:cNvSpPr txBox="1">
              <a:spLocks noChangeArrowheads="1"/>
            </p:cNvSpPr>
            <p:nvPr/>
          </p:nvSpPr>
          <p:spPr bwMode="auto">
            <a:xfrm>
              <a:off x="3878" y="3330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链路层</a:t>
              </a:r>
            </a:p>
          </p:txBody>
        </p:sp>
        <p:sp>
          <p:nvSpPr>
            <p:cNvPr id="138806" name="Text Box 566"/>
            <p:cNvSpPr txBox="1">
              <a:spLocks noChangeArrowheads="1"/>
            </p:cNvSpPr>
            <p:nvPr/>
          </p:nvSpPr>
          <p:spPr bwMode="auto">
            <a:xfrm>
              <a:off x="3878" y="3112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网络层</a:t>
              </a:r>
            </a:p>
          </p:txBody>
        </p:sp>
        <p:sp>
          <p:nvSpPr>
            <p:cNvPr id="138807" name="Text Box 567"/>
            <p:cNvSpPr txBox="1">
              <a:spLocks noChangeArrowheads="1"/>
            </p:cNvSpPr>
            <p:nvPr/>
          </p:nvSpPr>
          <p:spPr bwMode="auto">
            <a:xfrm>
              <a:off x="3878" y="3548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物理层</a:t>
              </a:r>
            </a:p>
          </p:txBody>
        </p:sp>
        <p:sp>
          <p:nvSpPr>
            <p:cNvPr id="138812" name="Freeform 572"/>
            <p:cNvSpPr>
              <a:spLocks/>
            </p:cNvSpPr>
            <p:nvPr/>
          </p:nvSpPr>
          <p:spPr bwMode="auto">
            <a:xfrm>
              <a:off x="568" y="3777"/>
              <a:ext cx="1072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813" name="Freeform 573"/>
            <p:cNvSpPr>
              <a:spLocks/>
            </p:cNvSpPr>
            <p:nvPr/>
          </p:nvSpPr>
          <p:spPr bwMode="auto">
            <a:xfrm>
              <a:off x="4264" y="3777"/>
              <a:ext cx="1072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814" name="Freeform 574"/>
            <p:cNvSpPr>
              <a:spLocks/>
            </p:cNvSpPr>
            <p:nvPr/>
          </p:nvSpPr>
          <p:spPr bwMode="auto">
            <a:xfrm>
              <a:off x="1896" y="3769"/>
              <a:ext cx="920" cy="160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815" name="Freeform 575"/>
            <p:cNvSpPr>
              <a:spLocks/>
            </p:cNvSpPr>
            <p:nvPr/>
          </p:nvSpPr>
          <p:spPr bwMode="auto">
            <a:xfrm>
              <a:off x="3112" y="3777"/>
              <a:ext cx="928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8816" name="Text Box 576"/>
            <p:cNvSpPr txBox="1">
              <a:spLocks noChangeArrowheads="1"/>
            </p:cNvSpPr>
            <p:nvPr/>
          </p:nvSpPr>
          <p:spPr bwMode="auto">
            <a:xfrm>
              <a:off x="1531" y="2837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138817" name="Text Box 577"/>
            <p:cNvSpPr txBox="1">
              <a:spLocks noChangeArrowheads="1"/>
            </p:cNvSpPr>
            <p:nvPr/>
          </p:nvSpPr>
          <p:spPr bwMode="auto">
            <a:xfrm>
              <a:off x="2872" y="2837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138818" name="Text Box 578"/>
            <p:cNvSpPr txBox="1">
              <a:spLocks noChangeArrowheads="1"/>
            </p:cNvSpPr>
            <p:nvPr/>
          </p:nvSpPr>
          <p:spPr bwMode="auto">
            <a:xfrm>
              <a:off x="4067" y="2837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</a:p>
          </p:txBody>
        </p:sp>
        <p:sp>
          <p:nvSpPr>
            <p:cNvPr id="138819" name="Text Box 579"/>
            <p:cNvSpPr txBox="1">
              <a:spLocks noChangeArrowheads="1"/>
            </p:cNvSpPr>
            <p:nvPr/>
          </p:nvSpPr>
          <p:spPr bwMode="auto">
            <a:xfrm>
              <a:off x="326" y="2405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138820" name="Text Box 580"/>
            <p:cNvSpPr txBox="1">
              <a:spLocks noChangeArrowheads="1"/>
            </p:cNvSpPr>
            <p:nvPr/>
          </p:nvSpPr>
          <p:spPr bwMode="auto">
            <a:xfrm>
              <a:off x="5272" y="2405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</p:grpSp>
      <p:sp>
        <p:nvSpPr>
          <p:cNvPr id="138822" name="Text Box 582"/>
          <p:cNvSpPr txBox="1">
            <a:spLocks noChangeArrowheads="1"/>
          </p:cNvSpPr>
          <p:nvPr/>
        </p:nvSpPr>
        <p:spPr bwMode="auto">
          <a:xfrm>
            <a:off x="2576736" y="3492297"/>
            <a:ext cx="47163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从层次上来看数据的流动</a:t>
            </a:r>
          </a:p>
        </p:txBody>
      </p:sp>
      <p:sp>
        <p:nvSpPr>
          <p:cNvPr id="138823" name="Freeform 583"/>
          <p:cNvSpPr>
            <a:spLocks/>
          </p:cNvSpPr>
          <p:nvPr/>
        </p:nvSpPr>
        <p:spPr bwMode="auto">
          <a:xfrm>
            <a:off x="1281228" y="3897214"/>
            <a:ext cx="7560204" cy="1871662"/>
          </a:xfrm>
          <a:custGeom>
            <a:avLst/>
            <a:gdLst>
              <a:gd name="T0" fmla="*/ 12 w 4396"/>
              <a:gd name="T1" fmla="*/ 30 h 1179"/>
              <a:gd name="T2" fmla="*/ 12 w 4396"/>
              <a:gd name="T3" fmla="*/ 909 h 1179"/>
              <a:gd name="T4" fmla="*/ 84 w 4396"/>
              <a:gd name="T5" fmla="*/ 1137 h 1179"/>
              <a:gd name="T6" fmla="*/ 408 w 4396"/>
              <a:gd name="T7" fmla="*/ 1161 h 1179"/>
              <a:gd name="T8" fmla="*/ 567 w 4396"/>
              <a:gd name="T9" fmla="*/ 1158 h 1179"/>
              <a:gd name="T10" fmla="*/ 768 w 4396"/>
              <a:gd name="T11" fmla="*/ 1140 h 1179"/>
              <a:gd name="T12" fmla="*/ 804 w 4396"/>
              <a:gd name="T13" fmla="*/ 1050 h 1179"/>
              <a:gd name="T14" fmla="*/ 804 w 4396"/>
              <a:gd name="T15" fmla="*/ 666 h 1179"/>
              <a:gd name="T16" fmla="*/ 855 w 4396"/>
              <a:gd name="T17" fmla="*/ 477 h 1179"/>
              <a:gd name="T18" fmla="*/ 1182 w 4396"/>
              <a:gd name="T19" fmla="*/ 483 h 1179"/>
              <a:gd name="T20" fmla="*/ 1212 w 4396"/>
              <a:gd name="T21" fmla="*/ 663 h 1179"/>
              <a:gd name="T22" fmla="*/ 1209 w 4396"/>
              <a:gd name="T23" fmla="*/ 906 h 1179"/>
              <a:gd name="T24" fmla="*/ 1236 w 4396"/>
              <a:gd name="T25" fmla="*/ 1122 h 1179"/>
              <a:gd name="T26" fmla="*/ 1488 w 4396"/>
              <a:gd name="T27" fmla="*/ 1161 h 1179"/>
              <a:gd name="T28" fmla="*/ 1866 w 4396"/>
              <a:gd name="T29" fmla="*/ 1143 h 1179"/>
              <a:gd name="T30" fmla="*/ 1977 w 4396"/>
              <a:gd name="T31" fmla="*/ 1050 h 1179"/>
              <a:gd name="T32" fmla="*/ 1992 w 4396"/>
              <a:gd name="T33" fmla="*/ 750 h 1179"/>
              <a:gd name="T34" fmla="*/ 2016 w 4396"/>
              <a:gd name="T35" fmla="*/ 459 h 1179"/>
              <a:gd name="T36" fmla="*/ 2370 w 4396"/>
              <a:gd name="T37" fmla="*/ 453 h 1179"/>
              <a:gd name="T38" fmla="*/ 2409 w 4396"/>
              <a:gd name="T39" fmla="*/ 663 h 1179"/>
              <a:gd name="T40" fmla="*/ 2412 w 4396"/>
              <a:gd name="T41" fmla="*/ 867 h 1179"/>
              <a:gd name="T42" fmla="*/ 2436 w 4396"/>
              <a:gd name="T43" fmla="*/ 1098 h 1179"/>
              <a:gd name="T44" fmla="*/ 2565 w 4396"/>
              <a:gd name="T45" fmla="*/ 1158 h 1179"/>
              <a:gd name="T46" fmla="*/ 3024 w 4396"/>
              <a:gd name="T47" fmla="*/ 1146 h 1179"/>
              <a:gd name="T48" fmla="*/ 3165 w 4396"/>
              <a:gd name="T49" fmla="*/ 1041 h 1179"/>
              <a:gd name="T50" fmla="*/ 3172 w 4396"/>
              <a:gd name="T51" fmla="*/ 662 h 1179"/>
              <a:gd name="T52" fmla="*/ 3207 w 4396"/>
              <a:gd name="T53" fmla="*/ 462 h 1179"/>
              <a:gd name="T54" fmla="*/ 3492 w 4396"/>
              <a:gd name="T55" fmla="*/ 438 h 1179"/>
              <a:gd name="T56" fmla="*/ 3585 w 4396"/>
              <a:gd name="T57" fmla="*/ 540 h 1179"/>
              <a:gd name="T58" fmla="*/ 3591 w 4396"/>
              <a:gd name="T59" fmla="*/ 894 h 1179"/>
              <a:gd name="T60" fmla="*/ 3609 w 4396"/>
              <a:gd name="T61" fmla="*/ 1101 h 1179"/>
              <a:gd name="T62" fmla="*/ 3708 w 4396"/>
              <a:gd name="T63" fmla="*/ 1149 h 1179"/>
              <a:gd name="T64" fmla="*/ 4155 w 4396"/>
              <a:gd name="T65" fmla="*/ 1158 h 1179"/>
              <a:gd name="T66" fmla="*/ 4335 w 4396"/>
              <a:gd name="T67" fmla="*/ 1125 h 1179"/>
              <a:gd name="T68" fmla="*/ 4389 w 4396"/>
              <a:gd name="T69" fmla="*/ 945 h 1179"/>
              <a:gd name="T70" fmla="*/ 4380 w 4396"/>
              <a:gd name="T71" fmla="*/ 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396" h="1179">
                <a:moveTo>
                  <a:pt x="12" y="30"/>
                </a:moveTo>
                <a:cubicBezTo>
                  <a:pt x="13" y="176"/>
                  <a:pt x="0" y="725"/>
                  <a:pt x="12" y="909"/>
                </a:cubicBezTo>
                <a:cubicBezTo>
                  <a:pt x="24" y="1093"/>
                  <a:pt x="18" y="1095"/>
                  <a:pt x="84" y="1137"/>
                </a:cubicBezTo>
                <a:cubicBezTo>
                  <a:pt x="150" y="1179"/>
                  <a:pt x="328" y="1158"/>
                  <a:pt x="408" y="1161"/>
                </a:cubicBezTo>
                <a:cubicBezTo>
                  <a:pt x="488" y="1164"/>
                  <a:pt x="507" y="1162"/>
                  <a:pt x="567" y="1158"/>
                </a:cubicBezTo>
                <a:cubicBezTo>
                  <a:pt x="627" y="1154"/>
                  <a:pt x="728" y="1158"/>
                  <a:pt x="768" y="1140"/>
                </a:cubicBezTo>
                <a:cubicBezTo>
                  <a:pt x="808" y="1122"/>
                  <a:pt x="798" y="1129"/>
                  <a:pt x="804" y="1050"/>
                </a:cubicBezTo>
                <a:cubicBezTo>
                  <a:pt x="810" y="971"/>
                  <a:pt x="796" y="761"/>
                  <a:pt x="804" y="666"/>
                </a:cubicBezTo>
                <a:cubicBezTo>
                  <a:pt x="812" y="571"/>
                  <a:pt x="792" y="507"/>
                  <a:pt x="855" y="477"/>
                </a:cubicBezTo>
                <a:cubicBezTo>
                  <a:pt x="918" y="447"/>
                  <a:pt x="1122" y="452"/>
                  <a:pt x="1182" y="483"/>
                </a:cubicBezTo>
                <a:cubicBezTo>
                  <a:pt x="1242" y="514"/>
                  <a:pt x="1208" y="592"/>
                  <a:pt x="1212" y="663"/>
                </a:cubicBezTo>
                <a:cubicBezTo>
                  <a:pt x="1216" y="734"/>
                  <a:pt x="1205" y="830"/>
                  <a:pt x="1209" y="906"/>
                </a:cubicBezTo>
                <a:cubicBezTo>
                  <a:pt x="1213" y="982"/>
                  <a:pt x="1190" y="1080"/>
                  <a:pt x="1236" y="1122"/>
                </a:cubicBezTo>
                <a:cubicBezTo>
                  <a:pt x="1282" y="1164"/>
                  <a:pt x="1383" y="1158"/>
                  <a:pt x="1488" y="1161"/>
                </a:cubicBezTo>
                <a:cubicBezTo>
                  <a:pt x="1593" y="1164"/>
                  <a:pt x="1785" y="1161"/>
                  <a:pt x="1866" y="1143"/>
                </a:cubicBezTo>
                <a:cubicBezTo>
                  <a:pt x="1947" y="1125"/>
                  <a:pt x="1956" y="1115"/>
                  <a:pt x="1977" y="1050"/>
                </a:cubicBezTo>
                <a:cubicBezTo>
                  <a:pt x="1998" y="985"/>
                  <a:pt x="1986" y="848"/>
                  <a:pt x="1992" y="750"/>
                </a:cubicBezTo>
                <a:cubicBezTo>
                  <a:pt x="1998" y="652"/>
                  <a:pt x="1953" y="508"/>
                  <a:pt x="2016" y="459"/>
                </a:cubicBezTo>
                <a:cubicBezTo>
                  <a:pt x="2079" y="410"/>
                  <a:pt x="2305" y="419"/>
                  <a:pt x="2370" y="453"/>
                </a:cubicBezTo>
                <a:cubicBezTo>
                  <a:pt x="2435" y="487"/>
                  <a:pt x="2402" y="594"/>
                  <a:pt x="2409" y="663"/>
                </a:cubicBezTo>
                <a:cubicBezTo>
                  <a:pt x="2416" y="732"/>
                  <a:pt x="2408" y="794"/>
                  <a:pt x="2412" y="867"/>
                </a:cubicBezTo>
                <a:cubicBezTo>
                  <a:pt x="2416" y="940"/>
                  <a:pt x="2411" y="1050"/>
                  <a:pt x="2436" y="1098"/>
                </a:cubicBezTo>
                <a:cubicBezTo>
                  <a:pt x="2461" y="1146"/>
                  <a:pt x="2467" y="1150"/>
                  <a:pt x="2565" y="1158"/>
                </a:cubicBezTo>
                <a:cubicBezTo>
                  <a:pt x="2663" y="1166"/>
                  <a:pt x="2924" y="1165"/>
                  <a:pt x="3024" y="1146"/>
                </a:cubicBezTo>
                <a:cubicBezTo>
                  <a:pt x="3124" y="1127"/>
                  <a:pt x="3140" y="1122"/>
                  <a:pt x="3165" y="1041"/>
                </a:cubicBezTo>
                <a:cubicBezTo>
                  <a:pt x="3190" y="960"/>
                  <a:pt x="3165" y="758"/>
                  <a:pt x="3172" y="662"/>
                </a:cubicBezTo>
                <a:cubicBezTo>
                  <a:pt x="3179" y="566"/>
                  <a:pt x="3154" y="499"/>
                  <a:pt x="3207" y="462"/>
                </a:cubicBezTo>
                <a:cubicBezTo>
                  <a:pt x="3260" y="425"/>
                  <a:pt x="3429" y="425"/>
                  <a:pt x="3492" y="438"/>
                </a:cubicBezTo>
                <a:cubicBezTo>
                  <a:pt x="3555" y="451"/>
                  <a:pt x="3568" y="464"/>
                  <a:pt x="3585" y="540"/>
                </a:cubicBezTo>
                <a:cubicBezTo>
                  <a:pt x="3602" y="616"/>
                  <a:pt x="3587" y="801"/>
                  <a:pt x="3591" y="894"/>
                </a:cubicBezTo>
                <a:cubicBezTo>
                  <a:pt x="3595" y="987"/>
                  <a:pt x="3590" y="1059"/>
                  <a:pt x="3609" y="1101"/>
                </a:cubicBezTo>
                <a:cubicBezTo>
                  <a:pt x="3628" y="1143"/>
                  <a:pt x="3617" y="1140"/>
                  <a:pt x="3708" y="1149"/>
                </a:cubicBezTo>
                <a:cubicBezTo>
                  <a:pt x="3799" y="1158"/>
                  <a:pt x="4051" y="1162"/>
                  <a:pt x="4155" y="1158"/>
                </a:cubicBezTo>
                <a:cubicBezTo>
                  <a:pt x="4259" y="1154"/>
                  <a:pt x="4296" y="1160"/>
                  <a:pt x="4335" y="1125"/>
                </a:cubicBezTo>
                <a:cubicBezTo>
                  <a:pt x="4374" y="1090"/>
                  <a:pt x="4382" y="1132"/>
                  <a:pt x="4389" y="945"/>
                </a:cubicBezTo>
                <a:cubicBezTo>
                  <a:pt x="4396" y="758"/>
                  <a:pt x="4382" y="197"/>
                  <a:pt x="4380" y="0"/>
                </a:cubicBezTo>
              </a:path>
            </a:pathLst>
          </a:custGeom>
          <a:noFill/>
          <a:ln w="76200" cmpd="sng">
            <a:solidFill>
              <a:srgbClr val="FF0000"/>
            </a:solidFill>
            <a:prstDash val="solid"/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93765" y="6093296"/>
            <a:ext cx="6423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数据链路层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的地位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578" name="矩形 577"/>
          <p:cNvSpPr/>
          <p:nvPr/>
        </p:nvSpPr>
        <p:spPr>
          <a:xfrm>
            <a:off x="2989741" y="2998910"/>
            <a:ext cx="4338047" cy="400110"/>
          </a:xfrm>
          <a:prstGeom prst="rect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H</a:t>
            </a:r>
            <a:r>
              <a:rPr lang="en-US" altLang="zh-CN" sz="2000" b="1" baseline="-25000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0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到</a:t>
            </a:r>
            <a:r>
              <a:rPr lang="en-US" altLang="zh-CN" sz="20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H</a:t>
            </a:r>
            <a:r>
              <a:rPr lang="en-US" altLang="zh-CN" sz="2000" b="1" baseline="-25000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20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0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所</a:t>
            </a:r>
            <a:r>
              <a:rPr lang="zh-CN" altLang="zh-CN" sz="20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经过的网络可以是多种的</a:t>
            </a:r>
            <a:endParaRPr lang="zh-CN" altLang="en-US" sz="2000" b="1" dirty="0">
              <a:solidFill>
                <a:schemeClr val="bg1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9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3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757" grpId="0" animBg="1"/>
      <p:bldP spid="138758" grpId="0" animBg="1"/>
      <p:bldP spid="138759" grpId="0" animBg="1"/>
      <p:bldP spid="138760" grpId="0" animBg="1"/>
      <p:bldP spid="138761" grpId="0"/>
      <p:bldP spid="138822" grpId="0"/>
      <p:bldP spid="138823" grpId="0" animBg="1"/>
      <p:bldP spid="57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  </a:t>
            </a:r>
            <a:r>
              <a:rPr lang="zh-CN" altLang="en-US" dirty="0"/>
              <a:t>局域网的数据链路层 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dirty="0"/>
              <a:t>局域网最主要的</a:t>
            </a:r>
            <a:r>
              <a:rPr lang="zh-CN" altLang="en-US" sz="2800" dirty="0">
                <a:solidFill>
                  <a:srgbClr val="FF0000"/>
                </a:solidFill>
              </a:rPr>
              <a:t>特点</a:t>
            </a:r>
            <a:r>
              <a:rPr lang="zh-CN" altLang="en-US" sz="2800" dirty="0"/>
              <a:t>是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spcAft>
                <a:spcPts val="600"/>
              </a:spcAft>
            </a:pPr>
            <a:r>
              <a:rPr lang="zh-CN" altLang="en-US" sz="2400" dirty="0" smtClean="0"/>
              <a:t>网络</a:t>
            </a:r>
            <a:r>
              <a:rPr lang="zh-CN" altLang="en-US" sz="2400" dirty="0"/>
              <a:t>为一个单位所</a:t>
            </a:r>
            <a:r>
              <a:rPr lang="zh-CN" altLang="en-US" sz="2400" dirty="0" smtClean="0"/>
              <a:t>拥有</a:t>
            </a:r>
            <a:endParaRPr lang="en-US" altLang="zh-CN" sz="2400" dirty="0" smtClean="0"/>
          </a:p>
          <a:p>
            <a:pPr lvl="1">
              <a:spcAft>
                <a:spcPts val="600"/>
              </a:spcAft>
            </a:pPr>
            <a:r>
              <a:rPr lang="zh-CN" altLang="en-US" sz="2400" dirty="0" smtClean="0"/>
              <a:t>地理</a:t>
            </a:r>
            <a:r>
              <a:rPr lang="zh-CN" altLang="en-US" sz="2400" dirty="0"/>
              <a:t>范围和站点数目均</a:t>
            </a:r>
            <a:r>
              <a:rPr lang="zh-CN" altLang="en-US" sz="2400" dirty="0" smtClean="0"/>
              <a:t>有限</a:t>
            </a:r>
            <a:endParaRPr lang="zh-CN" altLang="en-US" sz="2400" dirty="0"/>
          </a:p>
          <a:p>
            <a:pPr>
              <a:spcAft>
                <a:spcPts val="600"/>
              </a:spcAft>
            </a:pPr>
            <a:r>
              <a:rPr lang="zh-CN" altLang="en-US" sz="2800" dirty="0"/>
              <a:t>局域网具有</a:t>
            </a:r>
            <a:r>
              <a:rPr lang="zh-CN" altLang="en-US" sz="2800" dirty="0" smtClean="0"/>
              <a:t>如下</a:t>
            </a:r>
            <a:r>
              <a:rPr lang="zh-CN" altLang="en-US" sz="2800" dirty="0" smtClean="0">
                <a:solidFill>
                  <a:srgbClr val="FF0000"/>
                </a:solidFill>
              </a:rPr>
              <a:t>主要</a:t>
            </a:r>
            <a:r>
              <a:rPr lang="zh-CN" altLang="en-US" sz="2800" dirty="0">
                <a:solidFill>
                  <a:srgbClr val="FF0000"/>
                </a:solidFill>
              </a:rPr>
              <a:t>优点：</a:t>
            </a:r>
          </a:p>
          <a:p>
            <a:pPr lvl="1">
              <a:spcAft>
                <a:spcPts val="600"/>
              </a:spcAft>
            </a:pPr>
            <a:r>
              <a:rPr lang="zh-CN" altLang="en-US" sz="2400" dirty="0">
                <a:ea typeface="黑体" pitchFamily="2" charset="-122"/>
              </a:rPr>
              <a:t>具有广播功能，从一个站点可很方便地访问全网</a:t>
            </a:r>
            <a:r>
              <a:rPr lang="zh-CN" altLang="en-US" sz="2400" dirty="0" smtClean="0">
                <a:ea typeface="黑体" pitchFamily="2" charset="-122"/>
              </a:rPr>
              <a:t>。</a:t>
            </a:r>
            <a:endParaRPr lang="zh-CN" altLang="en-US" sz="2400" dirty="0"/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便于系统的扩展和逐渐地演变，各设备的位置可灵活调整和改变。</a:t>
            </a:r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提高了系统的可靠性、可用性和残存性。</a:t>
            </a:r>
          </a:p>
        </p:txBody>
      </p:sp>
    </p:spTree>
    <p:extLst>
      <p:ext uri="{BB962C8B-B14F-4D97-AF65-F5344CB8AC3E}">
        <p14:creationId xmlns:p14="http://schemas.microsoft.com/office/powerpoint/2010/main" val="70886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局域网拓扑结构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9788" y="1196975"/>
            <a:ext cx="9066212" cy="4933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grpSp>
        <p:nvGrpSpPr>
          <p:cNvPr id="1003568" name="Group 48"/>
          <p:cNvGrpSpPr>
            <a:grpSpLocks/>
          </p:cNvGrpSpPr>
          <p:nvPr/>
        </p:nvGrpSpPr>
        <p:grpSpPr bwMode="auto">
          <a:xfrm>
            <a:off x="2819092" y="3763138"/>
            <a:ext cx="3762904" cy="2549525"/>
            <a:chOff x="2173" y="2160"/>
            <a:chExt cx="2188" cy="1606"/>
          </a:xfrm>
        </p:grpSpPr>
        <p:sp>
          <p:nvSpPr>
            <p:cNvPr id="1003551" name="Line 31"/>
            <p:cNvSpPr>
              <a:spLocks noChangeShapeType="1"/>
            </p:cNvSpPr>
            <p:nvPr/>
          </p:nvSpPr>
          <p:spPr bwMode="auto">
            <a:xfrm flipH="1" flipV="1">
              <a:off x="3147" y="2357"/>
              <a:ext cx="174" cy="1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52" name="Rectangle 32"/>
            <p:cNvSpPr>
              <a:spLocks noChangeArrowheads="1"/>
            </p:cNvSpPr>
            <p:nvPr/>
          </p:nvSpPr>
          <p:spPr bwMode="auto">
            <a:xfrm>
              <a:off x="2173" y="2784"/>
              <a:ext cx="9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r" defTabSz="762000" eaLnBrk="0" hangingPunct="0"/>
              <a:r>
                <a:rPr lang="zh-CN" altLang="en-US" sz="2000" b="1" dirty="0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干线耦合器</a:t>
              </a:r>
            </a:p>
          </p:txBody>
        </p:sp>
        <p:sp>
          <p:nvSpPr>
            <p:cNvPr id="1003553" name="Line 33"/>
            <p:cNvSpPr>
              <a:spLocks noChangeShapeType="1"/>
            </p:cNvSpPr>
            <p:nvPr/>
          </p:nvSpPr>
          <p:spPr bwMode="auto">
            <a:xfrm flipH="1">
              <a:off x="3925" y="2358"/>
              <a:ext cx="179" cy="1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54" name="Line 34"/>
            <p:cNvSpPr>
              <a:spLocks noChangeShapeType="1"/>
            </p:cNvSpPr>
            <p:nvPr/>
          </p:nvSpPr>
          <p:spPr bwMode="auto">
            <a:xfrm flipH="1" flipV="1">
              <a:off x="3938" y="3078"/>
              <a:ext cx="155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55" name="Line 35"/>
            <p:cNvSpPr>
              <a:spLocks noChangeShapeType="1"/>
            </p:cNvSpPr>
            <p:nvPr/>
          </p:nvSpPr>
          <p:spPr bwMode="auto">
            <a:xfrm flipH="1">
              <a:off x="3181" y="3106"/>
              <a:ext cx="146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56" name="Oval 36"/>
            <p:cNvSpPr>
              <a:spLocks noChangeArrowheads="1"/>
            </p:cNvSpPr>
            <p:nvPr/>
          </p:nvSpPr>
          <p:spPr bwMode="auto">
            <a:xfrm rot="18840000">
              <a:off x="3164" y="2406"/>
              <a:ext cx="887" cy="82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57" name="Rectangle 37"/>
            <p:cNvSpPr>
              <a:spLocks noChangeArrowheads="1"/>
            </p:cNvSpPr>
            <p:nvPr/>
          </p:nvSpPr>
          <p:spPr bwMode="auto">
            <a:xfrm rot="18840000">
              <a:off x="3286" y="2479"/>
              <a:ext cx="89" cy="8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58" name="Rectangle 38"/>
            <p:cNvSpPr>
              <a:spLocks noChangeArrowheads="1"/>
            </p:cNvSpPr>
            <p:nvPr/>
          </p:nvSpPr>
          <p:spPr bwMode="auto">
            <a:xfrm rot="18840000">
              <a:off x="3865" y="3039"/>
              <a:ext cx="117" cy="91"/>
            </a:xfrm>
            <a:prstGeom prst="rect">
              <a:avLst/>
            </a:prstGeom>
            <a:solidFill>
              <a:srgbClr val="000099"/>
            </a:solidFill>
            <a:ln w="2540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59" name="Rectangle 39"/>
            <p:cNvSpPr>
              <a:spLocks noChangeArrowheads="1"/>
            </p:cNvSpPr>
            <p:nvPr/>
          </p:nvSpPr>
          <p:spPr bwMode="auto">
            <a:xfrm rot="18840000">
              <a:off x="3873" y="2466"/>
              <a:ext cx="91" cy="98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60" name="Line 40"/>
            <p:cNvSpPr>
              <a:spLocks noChangeShapeType="1"/>
            </p:cNvSpPr>
            <p:nvPr/>
          </p:nvSpPr>
          <p:spPr bwMode="auto">
            <a:xfrm flipH="1">
              <a:off x="2832" y="2544"/>
              <a:ext cx="432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61" name="Rectangle 41"/>
            <p:cNvSpPr>
              <a:spLocks noChangeArrowheads="1"/>
            </p:cNvSpPr>
            <p:nvPr/>
          </p:nvSpPr>
          <p:spPr bwMode="auto">
            <a:xfrm rot="18840000">
              <a:off x="3277" y="3066"/>
              <a:ext cx="102" cy="101"/>
            </a:xfrm>
            <a:prstGeom prst="rect">
              <a:avLst/>
            </a:prstGeom>
            <a:solidFill>
              <a:srgbClr val="000099"/>
            </a:solidFill>
            <a:ln w="2540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62" name="Arc 42"/>
            <p:cNvSpPr>
              <a:spLocks/>
            </p:cNvSpPr>
            <p:nvPr/>
          </p:nvSpPr>
          <p:spPr bwMode="auto">
            <a:xfrm flipV="1">
              <a:off x="3529" y="2647"/>
              <a:ext cx="390" cy="434"/>
            </a:xfrm>
            <a:custGeom>
              <a:avLst/>
              <a:gdLst>
                <a:gd name="G0" fmla="+- 3803 0 0"/>
                <a:gd name="G1" fmla="+- 21600 0 0"/>
                <a:gd name="G2" fmla="+- 21600 0 0"/>
                <a:gd name="T0" fmla="*/ 0 w 25403"/>
                <a:gd name="T1" fmla="*/ 337 h 30101"/>
                <a:gd name="T2" fmla="*/ 23660 w 25403"/>
                <a:gd name="T3" fmla="*/ 30101 h 30101"/>
                <a:gd name="T4" fmla="*/ 3803 w 25403"/>
                <a:gd name="T5" fmla="*/ 21600 h 30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03" h="30101" fill="none" extrusionOk="0">
                  <a:moveTo>
                    <a:pt x="0" y="337"/>
                  </a:moveTo>
                  <a:cubicBezTo>
                    <a:pt x="1255" y="112"/>
                    <a:pt x="2527" y="-1"/>
                    <a:pt x="3803" y="0"/>
                  </a:cubicBezTo>
                  <a:cubicBezTo>
                    <a:pt x="15732" y="0"/>
                    <a:pt x="25403" y="9670"/>
                    <a:pt x="25403" y="21600"/>
                  </a:cubicBezTo>
                  <a:cubicBezTo>
                    <a:pt x="25403" y="24522"/>
                    <a:pt x="24809" y="27414"/>
                    <a:pt x="23659" y="30100"/>
                  </a:cubicBezTo>
                </a:path>
                <a:path w="25403" h="30101" stroke="0" extrusionOk="0">
                  <a:moveTo>
                    <a:pt x="0" y="337"/>
                  </a:moveTo>
                  <a:cubicBezTo>
                    <a:pt x="1255" y="112"/>
                    <a:pt x="2527" y="-1"/>
                    <a:pt x="3803" y="0"/>
                  </a:cubicBezTo>
                  <a:cubicBezTo>
                    <a:pt x="15732" y="0"/>
                    <a:pt x="25403" y="9670"/>
                    <a:pt x="25403" y="21600"/>
                  </a:cubicBezTo>
                  <a:cubicBezTo>
                    <a:pt x="25403" y="24522"/>
                    <a:pt x="24809" y="27414"/>
                    <a:pt x="23659" y="30100"/>
                  </a:cubicBezTo>
                  <a:lnTo>
                    <a:pt x="3803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pic>
          <p:nvPicPr>
            <p:cNvPr id="1003563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2160"/>
              <a:ext cx="281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64" name="Picture 4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2204"/>
              <a:ext cx="281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65" name="Picture 4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" y="3220"/>
              <a:ext cx="281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66" name="Picture 4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2" y="3208"/>
              <a:ext cx="281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3567" name="Text Box 47"/>
            <p:cNvSpPr txBox="1">
              <a:spLocks noChangeArrowheads="1"/>
            </p:cNvSpPr>
            <p:nvPr/>
          </p:nvSpPr>
          <p:spPr bwMode="auto">
            <a:xfrm>
              <a:off x="3314" y="3475"/>
              <a:ext cx="6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400" b="1" dirty="0">
                  <a:latin typeface="黑体" pitchFamily="2" charset="-122"/>
                  <a:ea typeface="黑体" pitchFamily="2" charset="-122"/>
                </a:rPr>
                <a:t>环形网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21092" y="1140728"/>
            <a:ext cx="3566208" cy="2477654"/>
            <a:chOff x="1350593" y="1340476"/>
            <a:chExt cx="3566208" cy="2477654"/>
          </a:xfrm>
        </p:grpSpPr>
        <p:sp>
          <p:nvSpPr>
            <p:cNvPr id="1003538" name="Line 18"/>
            <p:cNvSpPr>
              <a:spLocks noChangeShapeType="1"/>
            </p:cNvSpPr>
            <p:nvPr/>
          </p:nvSpPr>
          <p:spPr bwMode="auto">
            <a:xfrm flipH="1" flipV="1">
              <a:off x="1582171" y="1822681"/>
              <a:ext cx="811855" cy="543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39" name="Line 19"/>
            <p:cNvSpPr>
              <a:spLocks noChangeShapeType="1"/>
            </p:cNvSpPr>
            <p:nvPr/>
          </p:nvSpPr>
          <p:spPr bwMode="auto">
            <a:xfrm flipV="1">
              <a:off x="2626936" y="1733019"/>
              <a:ext cx="0" cy="6330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40" name="Line 20"/>
            <p:cNvSpPr>
              <a:spLocks noChangeShapeType="1"/>
            </p:cNvSpPr>
            <p:nvPr/>
          </p:nvSpPr>
          <p:spPr bwMode="auto">
            <a:xfrm flipH="1">
              <a:off x="1697961" y="2637291"/>
              <a:ext cx="648153" cy="4340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41" name="Line 21"/>
            <p:cNvSpPr>
              <a:spLocks noChangeShapeType="1"/>
            </p:cNvSpPr>
            <p:nvPr/>
          </p:nvSpPr>
          <p:spPr bwMode="auto">
            <a:xfrm>
              <a:off x="2626936" y="2637291"/>
              <a:ext cx="1023470" cy="601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42" name="Line 22"/>
            <p:cNvSpPr>
              <a:spLocks noChangeShapeType="1"/>
            </p:cNvSpPr>
            <p:nvPr/>
          </p:nvSpPr>
          <p:spPr bwMode="auto">
            <a:xfrm flipV="1">
              <a:off x="2742725" y="2004191"/>
              <a:ext cx="811855" cy="452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43" name="Rectangle 23"/>
            <p:cNvSpPr>
              <a:spLocks noChangeArrowheads="1"/>
            </p:cNvSpPr>
            <p:nvPr/>
          </p:nvSpPr>
          <p:spPr bwMode="auto">
            <a:xfrm>
              <a:off x="2278237" y="2275364"/>
              <a:ext cx="560313" cy="4373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pic>
          <p:nvPicPr>
            <p:cNvPr id="1003544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049" y="2811147"/>
              <a:ext cx="624197" cy="489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45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382" y="2818801"/>
              <a:ext cx="624197" cy="489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46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593" y="1642264"/>
              <a:ext cx="622866" cy="489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47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002" y="1733019"/>
              <a:ext cx="622866" cy="489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48" name="Picture 2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834" y="1340476"/>
              <a:ext cx="624197" cy="489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3549" name="Text Box 29"/>
            <p:cNvSpPr txBox="1">
              <a:spLocks noChangeArrowheads="1"/>
            </p:cNvSpPr>
            <p:nvPr/>
          </p:nvSpPr>
          <p:spPr bwMode="auto">
            <a:xfrm>
              <a:off x="2110160" y="3356700"/>
              <a:ext cx="1112641" cy="46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400" b="1" dirty="0">
                  <a:latin typeface="黑体" pitchFamily="2" charset="-122"/>
                  <a:ea typeface="黑体" pitchFamily="2" charset="-122"/>
                </a:rPr>
                <a:t>星形网</a:t>
              </a:r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3959807" y="2339459"/>
              <a:ext cx="95699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 dirty="0" smtClean="0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集线器</a:t>
              </a:r>
              <a:endParaRPr kumimoji="1" lang="en-US" altLang="zh-CN" sz="2000" b="1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endParaRPr>
            </a:p>
            <a:p>
              <a:pPr defTabSz="762000" eaLnBrk="0" hangingPunct="0"/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交换机</a:t>
              </a:r>
            </a:p>
          </p:txBody>
        </p:sp>
        <p:sp>
          <p:nvSpPr>
            <p:cNvPr id="52" name="Line 64"/>
            <p:cNvSpPr>
              <a:spLocks noChangeShapeType="1"/>
            </p:cNvSpPr>
            <p:nvPr/>
          </p:nvSpPr>
          <p:spPr bwMode="auto">
            <a:xfrm>
              <a:off x="2838550" y="2546142"/>
              <a:ext cx="1107318" cy="1312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53809" y="1328031"/>
            <a:ext cx="4143363" cy="2046432"/>
            <a:chOff x="5346141" y="1340768"/>
            <a:chExt cx="4143363" cy="2046432"/>
          </a:xfrm>
        </p:grpSpPr>
        <p:sp>
          <p:nvSpPr>
            <p:cNvPr id="1003525" name="Line 5"/>
            <p:cNvSpPr>
              <a:spLocks noChangeShapeType="1"/>
            </p:cNvSpPr>
            <p:nvPr/>
          </p:nvSpPr>
          <p:spPr bwMode="auto">
            <a:xfrm>
              <a:off x="6567920" y="2052389"/>
              <a:ext cx="28498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26" name="Rectangle 6"/>
            <p:cNvSpPr>
              <a:spLocks noChangeArrowheads="1"/>
            </p:cNvSpPr>
            <p:nvPr/>
          </p:nvSpPr>
          <p:spPr bwMode="auto">
            <a:xfrm>
              <a:off x="9355285" y="1991007"/>
              <a:ext cx="134219" cy="121725"/>
            </a:xfrm>
            <a:prstGeom prst="rect">
              <a:avLst/>
            </a:prstGeom>
            <a:solidFill>
              <a:schemeClr val="bg2"/>
            </a:solidFill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27" name="Rectangle 7"/>
            <p:cNvSpPr>
              <a:spLocks noChangeArrowheads="1"/>
            </p:cNvSpPr>
            <p:nvPr/>
          </p:nvSpPr>
          <p:spPr bwMode="auto">
            <a:xfrm>
              <a:off x="6452214" y="1991007"/>
              <a:ext cx="134219" cy="121725"/>
            </a:xfrm>
            <a:prstGeom prst="rect">
              <a:avLst/>
            </a:prstGeom>
            <a:solidFill>
              <a:schemeClr val="bg2"/>
            </a:solidFill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28" name="Line 8"/>
            <p:cNvSpPr>
              <a:spLocks noChangeShapeType="1"/>
            </p:cNvSpPr>
            <p:nvPr/>
          </p:nvSpPr>
          <p:spPr bwMode="auto">
            <a:xfrm flipV="1">
              <a:off x="7130253" y="1671610"/>
              <a:ext cx="0" cy="3849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29" name="Line 9"/>
            <p:cNvSpPr>
              <a:spLocks noChangeShapeType="1"/>
            </p:cNvSpPr>
            <p:nvPr/>
          </p:nvSpPr>
          <p:spPr bwMode="auto">
            <a:xfrm>
              <a:off x="7633575" y="2066955"/>
              <a:ext cx="0" cy="415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30" name="Line 10"/>
            <p:cNvSpPr>
              <a:spLocks noChangeShapeType="1"/>
            </p:cNvSpPr>
            <p:nvPr/>
          </p:nvSpPr>
          <p:spPr bwMode="auto">
            <a:xfrm flipV="1">
              <a:off x="8264174" y="1637277"/>
              <a:ext cx="0" cy="4296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03531" name="Line 11"/>
            <p:cNvSpPr>
              <a:spLocks noChangeShapeType="1"/>
            </p:cNvSpPr>
            <p:nvPr/>
          </p:nvSpPr>
          <p:spPr bwMode="auto">
            <a:xfrm>
              <a:off x="8906344" y="2066955"/>
              <a:ext cx="0" cy="415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pic>
          <p:nvPicPr>
            <p:cNvPr id="1003532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8649" y="2254224"/>
              <a:ext cx="541505" cy="494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33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964" y="2268789"/>
              <a:ext cx="541505" cy="49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34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108" y="1356374"/>
              <a:ext cx="541505" cy="494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35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087" y="1340768"/>
              <a:ext cx="541505" cy="494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3536" name="Text Box 16"/>
            <p:cNvSpPr txBox="1">
              <a:spLocks noChangeArrowheads="1"/>
            </p:cNvSpPr>
            <p:nvPr/>
          </p:nvSpPr>
          <p:spPr bwMode="auto">
            <a:xfrm>
              <a:off x="7508612" y="2925270"/>
              <a:ext cx="1113094" cy="461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400" b="1" dirty="0">
                  <a:latin typeface="黑体" pitchFamily="2" charset="-122"/>
                  <a:ea typeface="黑体" pitchFamily="2" charset="-122"/>
                </a:rPr>
                <a:t>总线网</a:t>
              </a: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5346141" y="2582212"/>
              <a:ext cx="121507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匹配电阻</a:t>
              </a:r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 flipH="1">
              <a:off x="6113677" y="2113900"/>
              <a:ext cx="405645" cy="4918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6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媒体共享技术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静态划分信道</a:t>
            </a:r>
          </a:p>
          <a:p>
            <a:pPr lvl="1"/>
            <a:r>
              <a:rPr lang="zh-CN" altLang="en-US" dirty="0" smtClean="0"/>
              <a:t>时分复用</a:t>
            </a:r>
            <a:endParaRPr lang="zh-CN" altLang="en-US" dirty="0">
              <a:ea typeface="黑体" pitchFamily="2" charset="-122"/>
            </a:endParaRPr>
          </a:p>
          <a:p>
            <a:pPr lvl="1"/>
            <a:r>
              <a:rPr lang="zh-CN" altLang="en-US" dirty="0"/>
              <a:t>频</a:t>
            </a:r>
            <a:r>
              <a:rPr lang="zh-CN" altLang="en-US" dirty="0" smtClean="0">
                <a:ea typeface="黑体" pitchFamily="2" charset="-122"/>
              </a:rPr>
              <a:t>分复用</a:t>
            </a:r>
            <a:endParaRPr lang="zh-CN" altLang="en-US" dirty="0">
              <a:ea typeface="黑体" pitchFamily="2" charset="-122"/>
            </a:endParaRPr>
          </a:p>
          <a:p>
            <a:pPr lvl="1"/>
            <a:r>
              <a:rPr lang="zh-CN" altLang="en-US" dirty="0">
                <a:ea typeface="黑体" pitchFamily="2" charset="-122"/>
              </a:rPr>
              <a:t>波分复用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码分复用</a:t>
            </a:r>
            <a:r>
              <a:rPr lang="zh-CN" altLang="en-US" dirty="0"/>
              <a:t>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动态媒体接入控制（多点接入）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随机接入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受控接入 ，如多点线路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探询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dirty="0">
                <a:latin typeface="Arial" charset="0"/>
                <a:ea typeface="黑体" pitchFamily="2" charset="-122"/>
              </a:rPr>
              <a:t>polling)</a:t>
            </a:r>
            <a:r>
              <a:rPr lang="zh-CN" altLang="en-US" dirty="0">
                <a:latin typeface="Arial" charset="0"/>
                <a:ea typeface="黑体" pitchFamily="2" charset="-122"/>
              </a:rPr>
              <a:t>，或轮询。</a:t>
            </a:r>
            <a:r>
              <a:rPr lang="zh-CN" altLang="en-US" dirty="0"/>
              <a:t>  	</a:t>
            </a:r>
          </a:p>
        </p:txBody>
      </p:sp>
    </p:spTree>
    <p:extLst>
      <p:ext uri="{BB962C8B-B14F-4D97-AF65-F5344CB8AC3E}">
        <p14:creationId xmlns:p14="http://schemas.microsoft.com/office/powerpoint/2010/main" val="382699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1.  </a:t>
            </a:r>
            <a:r>
              <a:rPr lang="zh-CN" altLang="en-US" dirty="0" smtClean="0"/>
              <a:t>以太网</a:t>
            </a:r>
            <a:r>
              <a:rPr lang="zh-CN" altLang="en-US" dirty="0"/>
              <a:t>的两个标准  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IEEE 802.3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DIX </a:t>
            </a:r>
            <a:r>
              <a:rPr lang="en-US" altLang="zh-CN" dirty="0">
                <a:solidFill>
                  <a:srgbClr val="FF0000"/>
                </a:solidFill>
              </a:rPr>
              <a:t>Ethernet </a:t>
            </a:r>
            <a:r>
              <a:rPr lang="en-US" altLang="zh-CN" dirty="0" smtClean="0">
                <a:solidFill>
                  <a:srgbClr val="FF0000"/>
                </a:solidFill>
              </a:rP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21233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IEEE802.3</a:t>
            </a:r>
            <a:r>
              <a:rPr lang="zh-CN" altLang="en-US" sz="4000" dirty="0" smtClean="0"/>
              <a:t>的</a:t>
            </a:r>
            <a:r>
              <a:rPr lang="zh-CN" altLang="en-US" sz="4000" dirty="0"/>
              <a:t>两个子层 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为了使数据链路层能更好地适应多种局域网标准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IEEE 802 </a:t>
            </a:r>
            <a:r>
              <a:rPr lang="zh-CN" altLang="en-US" sz="2800" dirty="0"/>
              <a:t>委员会就将局域网的数据链路层拆成两个子层：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逻辑链路控制 </a:t>
            </a:r>
            <a:r>
              <a:rPr lang="en-US" altLang="zh-CN" sz="2400" dirty="0">
                <a:latin typeface="Arial" charset="0"/>
                <a:ea typeface="黑体" pitchFamily="2" charset="-122"/>
              </a:rPr>
              <a:t>LLC (Logical Link Control)</a:t>
            </a:r>
            <a:r>
              <a:rPr lang="zh-CN" altLang="en-US" sz="2400" dirty="0" smtClean="0">
                <a:latin typeface="Arial" charset="0"/>
                <a:ea typeface="黑体" pitchFamily="2" charset="-122"/>
              </a:rPr>
              <a:t>子层；</a:t>
            </a:r>
            <a:endParaRPr lang="zh-CN" altLang="en-US" sz="2400" dirty="0">
              <a:latin typeface="Arial" charset="0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媒体接入控制 </a:t>
            </a:r>
            <a:r>
              <a:rPr lang="en-US" altLang="zh-CN" sz="2400" dirty="0">
                <a:latin typeface="Arial" charset="0"/>
              </a:rPr>
              <a:t>MAC (Medium Access Control)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子层。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/>
              <a:t>与接入到传输媒体有关的内容都放在 </a:t>
            </a:r>
            <a:r>
              <a:rPr lang="en-US" altLang="zh-CN" sz="2800" dirty="0"/>
              <a:t>MAC</a:t>
            </a:r>
            <a:r>
              <a:rPr lang="zh-CN" altLang="en-US" sz="2800" dirty="0"/>
              <a:t>子层，而 </a:t>
            </a:r>
            <a:r>
              <a:rPr lang="en-US" altLang="zh-CN" sz="2800" dirty="0"/>
              <a:t>LLC </a:t>
            </a:r>
            <a:r>
              <a:rPr lang="zh-CN" altLang="en-US" sz="2800" dirty="0"/>
              <a:t>子层则与传输媒体</a:t>
            </a:r>
            <a:r>
              <a:rPr lang="zh-CN" altLang="en-US" sz="2800" dirty="0" smtClean="0"/>
              <a:t>无关。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不管</a:t>
            </a:r>
            <a:r>
              <a:rPr lang="zh-CN" altLang="en-US" sz="2800" dirty="0">
                <a:solidFill>
                  <a:srgbClr val="FF0000"/>
                </a:solidFill>
              </a:rPr>
              <a:t>采用何种协议的</a:t>
            </a:r>
            <a:r>
              <a:rPr lang="zh-CN" altLang="en-US" sz="2800" dirty="0" smtClean="0">
                <a:solidFill>
                  <a:srgbClr val="FF0000"/>
                </a:solidFill>
              </a:rPr>
              <a:t>局域网，对 </a:t>
            </a:r>
            <a:r>
              <a:rPr lang="en-US" altLang="zh-CN" sz="2800" dirty="0">
                <a:solidFill>
                  <a:srgbClr val="FF0000"/>
                </a:solidFill>
              </a:rPr>
              <a:t>LLC </a:t>
            </a:r>
            <a:r>
              <a:rPr lang="zh-CN" altLang="en-US" sz="2800" dirty="0">
                <a:solidFill>
                  <a:srgbClr val="FF0000"/>
                </a:solidFill>
              </a:rPr>
              <a:t>子层来说都是透明</a:t>
            </a:r>
            <a:r>
              <a:rPr lang="zh-CN" altLang="en-US" sz="2800" dirty="0" smtClean="0">
                <a:solidFill>
                  <a:srgbClr val="FF0000"/>
                </a:solidFill>
              </a:rPr>
              <a:t>的。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3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局域网对 </a:t>
            </a:r>
            <a:r>
              <a:rPr lang="en-US" altLang="zh-CN" dirty="0"/>
              <a:t>LLC </a:t>
            </a:r>
            <a:r>
              <a:rPr lang="zh-CN" altLang="en-US" dirty="0" smtClean="0"/>
              <a:t>子层是</a:t>
            </a:r>
            <a:r>
              <a:rPr lang="zh-CN" altLang="en-US" dirty="0"/>
              <a:t>透明的 </a:t>
            </a:r>
          </a:p>
        </p:txBody>
      </p:sp>
      <p:sp>
        <p:nvSpPr>
          <p:cNvPr id="400409" name="Freeform 25"/>
          <p:cNvSpPr>
            <a:spLocks/>
          </p:cNvSpPr>
          <p:nvPr/>
        </p:nvSpPr>
        <p:spPr bwMode="auto">
          <a:xfrm>
            <a:off x="7173252" y="2606675"/>
            <a:ext cx="1475581" cy="2325688"/>
          </a:xfrm>
          <a:custGeom>
            <a:avLst/>
            <a:gdLst>
              <a:gd name="T0" fmla="*/ 0 w 913"/>
              <a:gd name="T1" fmla="*/ 0 h 1231"/>
              <a:gd name="T2" fmla="*/ 0 w 913"/>
              <a:gd name="T3" fmla="*/ 1230 h 1231"/>
              <a:gd name="T4" fmla="*/ 912 w 913"/>
              <a:gd name="T5" fmla="*/ 1230 h 1231"/>
              <a:gd name="T6" fmla="*/ 912 w 913"/>
              <a:gd name="T7" fmla="*/ 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3" h="1231">
                <a:moveTo>
                  <a:pt x="0" y="0"/>
                </a:moveTo>
                <a:lnTo>
                  <a:pt x="0" y="1230"/>
                </a:lnTo>
                <a:lnTo>
                  <a:pt x="912" y="1230"/>
                </a:lnTo>
                <a:lnTo>
                  <a:pt x="912" y="0"/>
                </a:lnTo>
              </a:path>
            </a:pathLst>
          </a:custGeom>
          <a:solidFill>
            <a:srgbClr val="FF99FF"/>
          </a:solidFill>
          <a:ln w="9525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0402" name="Freeform 18"/>
          <p:cNvSpPr>
            <a:spLocks/>
          </p:cNvSpPr>
          <p:nvPr/>
        </p:nvSpPr>
        <p:spPr bwMode="auto">
          <a:xfrm>
            <a:off x="2390511" y="2606675"/>
            <a:ext cx="1475581" cy="2325688"/>
          </a:xfrm>
          <a:custGeom>
            <a:avLst/>
            <a:gdLst>
              <a:gd name="T0" fmla="*/ 0 w 913"/>
              <a:gd name="T1" fmla="*/ 0 h 1231"/>
              <a:gd name="T2" fmla="*/ 0 w 913"/>
              <a:gd name="T3" fmla="*/ 1230 h 1231"/>
              <a:gd name="T4" fmla="*/ 912 w 913"/>
              <a:gd name="T5" fmla="*/ 1230 h 1231"/>
              <a:gd name="T6" fmla="*/ 912 w 913"/>
              <a:gd name="T7" fmla="*/ 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3" h="1231">
                <a:moveTo>
                  <a:pt x="0" y="0"/>
                </a:moveTo>
                <a:lnTo>
                  <a:pt x="0" y="1230"/>
                </a:lnTo>
                <a:lnTo>
                  <a:pt x="912" y="1230"/>
                </a:lnTo>
                <a:lnTo>
                  <a:pt x="912" y="0"/>
                </a:lnTo>
              </a:path>
            </a:pathLst>
          </a:custGeom>
          <a:solidFill>
            <a:srgbClr val="FF99FF"/>
          </a:solidFill>
          <a:ln w="9525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0431" name="Rectangle 47"/>
          <p:cNvSpPr>
            <a:spLocks noChangeArrowheads="1"/>
          </p:cNvSpPr>
          <p:nvPr/>
        </p:nvSpPr>
        <p:spPr bwMode="auto">
          <a:xfrm>
            <a:off x="7178411" y="3284539"/>
            <a:ext cx="1456664" cy="110013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0430" name="Rectangle 46"/>
          <p:cNvSpPr>
            <a:spLocks noChangeArrowheads="1"/>
          </p:cNvSpPr>
          <p:nvPr/>
        </p:nvSpPr>
        <p:spPr bwMode="auto">
          <a:xfrm>
            <a:off x="2399110" y="3284539"/>
            <a:ext cx="1456663" cy="110013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400386" name="Group 2"/>
          <p:cNvGrpSpPr>
            <a:grpSpLocks/>
          </p:cNvGrpSpPr>
          <p:nvPr/>
        </p:nvGrpSpPr>
        <p:grpSpPr bwMode="auto">
          <a:xfrm>
            <a:off x="4485217" y="3284538"/>
            <a:ext cx="2027635" cy="1657350"/>
            <a:chOff x="109" y="1226"/>
            <a:chExt cx="2516" cy="1675"/>
          </a:xfrm>
          <a:solidFill>
            <a:srgbClr val="FFFF00"/>
          </a:solidFill>
        </p:grpSpPr>
        <p:grpSp>
          <p:nvGrpSpPr>
            <p:cNvPr id="400387" name="Group 3"/>
            <p:cNvGrpSpPr>
              <a:grpSpLocks/>
            </p:cNvGrpSpPr>
            <p:nvPr/>
          </p:nvGrpSpPr>
          <p:grpSpPr bwMode="auto">
            <a:xfrm>
              <a:off x="109" y="1226"/>
              <a:ext cx="2516" cy="1675"/>
              <a:chOff x="109" y="1226"/>
              <a:chExt cx="2516" cy="1675"/>
            </a:xfrm>
            <a:grpFill/>
          </p:grpSpPr>
          <p:grpSp>
            <p:nvGrpSpPr>
              <p:cNvPr id="400388" name="Group 4"/>
              <p:cNvGrpSpPr>
                <a:grpSpLocks/>
              </p:cNvGrpSpPr>
              <p:nvPr/>
            </p:nvGrpSpPr>
            <p:grpSpPr bwMode="auto">
              <a:xfrm>
                <a:off x="109" y="1226"/>
                <a:ext cx="2516" cy="1675"/>
                <a:chOff x="109" y="1226"/>
                <a:chExt cx="2516" cy="1675"/>
              </a:xfrm>
              <a:grpFill/>
            </p:grpSpPr>
            <p:sp>
              <p:nvSpPr>
                <p:cNvPr id="400389" name="Oval 5"/>
                <p:cNvSpPr>
                  <a:spLocks noChangeArrowheads="1"/>
                </p:cNvSpPr>
                <p:nvPr/>
              </p:nvSpPr>
              <p:spPr bwMode="auto">
                <a:xfrm>
                  <a:off x="1749" y="1896"/>
                  <a:ext cx="876" cy="829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00390" name="Oval 6"/>
                <p:cNvSpPr>
                  <a:spLocks noChangeArrowheads="1"/>
                </p:cNvSpPr>
                <p:nvPr/>
              </p:nvSpPr>
              <p:spPr bwMode="auto">
                <a:xfrm>
                  <a:off x="109" y="1632"/>
                  <a:ext cx="859" cy="831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00391" name="Oval 7"/>
                <p:cNvSpPr>
                  <a:spLocks noChangeArrowheads="1"/>
                </p:cNvSpPr>
                <p:nvPr/>
              </p:nvSpPr>
              <p:spPr bwMode="auto">
                <a:xfrm>
                  <a:off x="1612" y="1341"/>
                  <a:ext cx="874" cy="802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00392" name="Oval 8"/>
                <p:cNvSpPr>
                  <a:spLocks noChangeArrowheads="1"/>
                </p:cNvSpPr>
                <p:nvPr/>
              </p:nvSpPr>
              <p:spPr bwMode="auto">
                <a:xfrm>
                  <a:off x="1152" y="2055"/>
                  <a:ext cx="875" cy="846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00393" name="Oval 9"/>
                <p:cNvSpPr>
                  <a:spLocks noChangeArrowheads="1"/>
                </p:cNvSpPr>
                <p:nvPr/>
              </p:nvSpPr>
              <p:spPr bwMode="auto">
                <a:xfrm>
                  <a:off x="400" y="1982"/>
                  <a:ext cx="874" cy="802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00394" name="Oval 10"/>
                <p:cNvSpPr>
                  <a:spLocks noChangeArrowheads="1"/>
                </p:cNvSpPr>
                <p:nvPr/>
              </p:nvSpPr>
              <p:spPr bwMode="auto">
                <a:xfrm>
                  <a:off x="1075" y="1226"/>
                  <a:ext cx="859" cy="829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00395" name="Oval 11"/>
                <p:cNvSpPr>
                  <a:spLocks noChangeArrowheads="1"/>
                </p:cNvSpPr>
                <p:nvPr/>
              </p:nvSpPr>
              <p:spPr bwMode="auto">
                <a:xfrm>
                  <a:off x="523" y="1226"/>
                  <a:ext cx="859" cy="799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400396" name="Oval 12"/>
              <p:cNvSpPr>
                <a:spLocks noChangeArrowheads="1"/>
              </p:cNvSpPr>
              <p:nvPr/>
            </p:nvSpPr>
            <p:spPr bwMode="auto">
              <a:xfrm>
                <a:off x="339" y="1414"/>
                <a:ext cx="2085" cy="11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400397" name="Freeform 13"/>
            <p:cNvSpPr>
              <a:spLocks/>
            </p:cNvSpPr>
            <p:nvPr/>
          </p:nvSpPr>
          <p:spPr bwMode="auto">
            <a:xfrm>
              <a:off x="348" y="2192"/>
              <a:ext cx="126" cy="224"/>
            </a:xfrm>
            <a:custGeom>
              <a:avLst/>
              <a:gdLst>
                <a:gd name="T0" fmla="*/ 68 w 126"/>
                <a:gd name="T1" fmla="*/ 0 h 224"/>
                <a:gd name="T2" fmla="*/ 92 w 126"/>
                <a:gd name="T3" fmla="*/ 24 h 224"/>
                <a:gd name="T4" fmla="*/ 116 w 126"/>
                <a:gd name="T5" fmla="*/ 40 h 224"/>
                <a:gd name="T6" fmla="*/ 76 w 126"/>
                <a:gd name="T7" fmla="*/ 216 h 224"/>
                <a:gd name="T8" fmla="*/ 52 w 126"/>
                <a:gd name="T9" fmla="*/ 224 h 224"/>
                <a:gd name="T10" fmla="*/ 36 w 126"/>
                <a:gd name="T11" fmla="*/ 128 h 224"/>
                <a:gd name="T12" fmla="*/ 68 w 126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224">
                  <a:moveTo>
                    <a:pt x="68" y="0"/>
                  </a:moveTo>
                  <a:cubicBezTo>
                    <a:pt x="76" y="8"/>
                    <a:pt x="83" y="17"/>
                    <a:pt x="92" y="24"/>
                  </a:cubicBezTo>
                  <a:cubicBezTo>
                    <a:pt x="99" y="30"/>
                    <a:pt x="114" y="31"/>
                    <a:pt x="116" y="40"/>
                  </a:cubicBezTo>
                  <a:cubicBezTo>
                    <a:pt x="126" y="99"/>
                    <a:pt x="94" y="162"/>
                    <a:pt x="76" y="216"/>
                  </a:cubicBezTo>
                  <a:cubicBezTo>
                    <a:pt x="73" y="224"/>
                    <a:pt x="60" y="221"/>
                    <a:pt x="52" y="224"/>
                  </a:cubicBezTo>
                  <a:cubicBezTo>
                    <a:pt x="0" y="207"/>
                    <a:pt x="22" y="170"/>
                    <a:pt x="36" y="128"/>
                  </a:cubicBezTo>
                  <a:cubicBezTo>
                    <a:pt x="41" y="74"/>
                    <a:pt x="32" y="36"/>
                    <a:pt x="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00399" name="Line 15"/>
          <p:cNvSpPr>
            <a:spLocks noChangeShapeType="1"/>
          </p:cNvSpPr>
          <p:nvPr/>
        </p:nvSpPr>
        <p:spPr bwMode="auto">
          <a:xfrm flipV="1">
            <a:off x="3871252" y="4622801"/>
            <a:ext cx="957923" cy="111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0400" name="Line 16"/>
          <p:cNvSpPr>
            <a:spLocks noChangeShapeType="1"/>
          </p:cNvSpPr>
          <p:nvPr/>
        </p:nvSpPr>
        <p:spPr bwMode="auto">
          <a:xfrm flipH="1">
            <a:off x="6433742" y="4622801"/>
            <a:ext cx="744669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0401" name="Rectangle 17"/>
          <p:cNvSpPr>
            <a:spLocks noChangeArrowheads="1"/>
          </p:cNvSpPr>
          <p:nvPr/>
        </p:nvSpPr>
        <p:spPr bwMode="auto">
          <a:xfrm>
            <a:off x="4808984" y="3903663"/>
            <a:ext cx="1463543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局 域 网</a:t>
            </a:r>
          </a:p>
        </p:txBody>
      </p:sp>
      <p:sp>
        <p:nvSpPr>
          <p:cNvPr id="400403" name="Line 19"/>
          <p:cNvSpPr>
            <a:spLocks noChangeShapeType="1"/>
          </p:cNvSpPr>
          <p:nvPr/>
        </p:nvSpPr>
        <p:spPr bwMode="auto">
          <a:xfrm>
            <a:off x="2397389" y="4386263"/>
            <a:ext cx="146010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0404" name="Line 20"/>
          <p:cNvSpPr>
            <a:spLocks noChangeShapeType="1"/>
          </p:cNvSpPr>
          <p:nvPr/>
        </p:nvSpPr>
        <p:spPr bwMode="auto">
          <a:xfrm>
            <a:off x="2397389" y="3841750"/>
            <a:ext cx="146010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0405" name="Line 21"/>
          <p:cNvSpPr>
            <a:spLocks noChangeShapeType="1"/>
          </p:cNvSpPr>
          <p:nvPr/>
        </p:nvSpPr>
        <p:spPr bwMode="auto">
          <a:xfrm>
            <a:off x="2397389" y="3292475"/>
            <a:ext cx="146010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0406" name="Rectangle 22"/>
          <p:cNvSpPr>
            <a:spLocks noChangeArrowheads="1"/>
          </p:cNvSpPr>
          <p:nvPr/>
        </p:nvSpPr>
        <p:spPr bwMode="auto">
          <a:xfrm>
            <a:off x="2708673" y="2705100"/>
            <a:ext cx="95699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400407" name="Rectangle 23"/>
          <p:cNvSpPr>
            <a:spLocks noChangeArrowheads="1"/>
          </p:cNvSpPr>
          <p:nvPr/>
        </p:nvSpPr>
        <p:spPr bwMode="auto">
          <a:xfrm>
            <a:off x="2677717" y="4460875"/>
            <a:ext cx="95699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  <p:sp>
        <p:nvSpPr>
          <p:cNvPr id="400408" name="Rectangle 24"/>
          <p:cNvSpPr>
            <a:spLocks noChangeArrowheads="1"/>
          </p:cNvSpPr>
          <p:nvPr/>
        </p:nvSpPr>
        <p:spPr bwMode="auto">
          <a:xfrm>
            <a:off x="2655359" y="4978400"/>
            <a:ext cx="9121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站点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400410" name="Line 26"/>
          <p:cNvSpPr>
            <a:spLocks noChangeShapeType="1"/>
          </p:cNvSpPr>
          <p:nvPr/>
        </p:nvSpPr>
        <p:spPr bwMode="auto">
          <a:xfrm>
            <a:off x="7178411" y="4386263"/>
            <a:ext cx="1461823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0411" name="Line 27"/>
          <p:cNvSpPr>
            <a:spLocks noChangeShapeType="1"/>
          </p:cNvSpPr>
          <p:nvPr/>
        </p:nvSpPr>
        <p:spPr bwMode="auto">
          <a:xfrm>
            <a:off x="7178411" y="3841750"/>
            <a:ext cx="1461823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0412" name="Line 28"/>
          <p:cNvSpPr>
            <a:spLocks noChangeShapeType="1"/>
          </p:cNvSpPr>
          <p:nvPr/>
        </p:nvSpPr>
        <p:spPr bwMode="auto">
          <a:xfrm>
            <a:off x="7178411" y="3292475"/>
            <a:ext cx="1461823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0413" name="Rectangle 29"/>
          <p:cNvSpPr>
            <a:spLocks noChangeArrowheads="1"/>
          </p:cNvSpPr>
          <p:nvPr/>
        </p:nvSpPr>
        <p:spPr bwMode="auto">
          <a:xfrm>
            <a:off x="7444979" y="2722563"/>
            <a:ext cx="95699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400414" name="Rectangle 30"/>
          <p:cNvSpPr>
            <a:spLocks noChangeArrowheads="1"/>
          </p:cNvSpPr>
          <p:nvPr/>
        </p:nvSpPr>
        <p:spPr bwMode="auto">
          <a:xfrm>
            <a:off x="7458738" y="4460875"/>
            <a:ext cx="95699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  <p:grpSp>
        <p:nvGrpSpPr>
          <p:cNvPr id="400415" name="Group 31"/>
          <p:cNvGrpSpPr>
            <a:grpSpLocks/>
          </p:cNvGrpSpPr>
          <p:nvPr/>
        </p:nvGrpSpPr>
        <p:grpSpPr bwMode="auto">
          <a:xfrm>
            <a:off x="428229" y="3362325"/>
            <a:ext cx="7830212" cy="442913"/>
            <a:chOff x="249" y="2118"/>
            <a:chExt cx="4553" cy="279"/>
          </a:xfrm>
        </p:grpSpPr>
        <p:sp>
          <p:nvSpPr>
            <p:cNvPr id="400416" name="Rectangle 32"/>
            <p:cNvSpPr>
              <a:spLocks noChangeArrowheads="1"/>
            </p:cNvSpPr>
            <p:nvPr/>
          </p:nvSpPr>
          <p:spPr bwMode="auto">
            <a:xfrm>
              <a:off x="249" y="2147"/>
              <a:ext cx="10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逻辑链路控制</a:t>
              </a:r>
            </a:p>
          </p:txBody>
        </p:sp>
        <p:sp>
          <p:nvSpPr>
            <p:cNvPr id="400417" name="AutoShape 33"/>
            <p:cNvSpPr>
              <a:spLocks noChangeArrowheads="1"/>
            </p:cNvSpPr>
            <p:nvPr/>
          </p:nvSpPr>
          <p:spPr bwMode="auto">
            <a:xfrm>
              <a:off x="2264" y="2135"/>
              <a:ext cx="1896" cy="228"/>
            </a:xfrm>
            <a:prstGeom prst="leftRightArrow">
              <a:avLst>
                <a:gd name="adj1" fmla="val 41667"/>
                <a:gd name="adj2" fmla="val 87431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00418" name="Rectangle 34"/>
            <p:cNvSpPr>
              <a:spLocks noChangeArrowheads="1"/>
            </p:cNvSpPr>
            <p:nvPr/>
          </p:nvSpPr>
          <p:spPr bwMode="auto">
            <a:xfrm>
              <a:off x="1623" y="2118"/>
              <a:ext cx="3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LLC</a:t>
              </a:r>
            </a:p>
          </p:txBody>
        </p:sp>
        <p:sp>
          <p:nvSpPr>
            <p:cNvPr id="400419" name="Rectangle 35"/>
            <p:cNvSpPr>
              <a:spLocks noChangeArrowheads="1"/>
            </p:cNvSpPr>
            <p:nvPr/>
          </p:nvSpPr>
          <p:spPr bwMode="auto">
            <a:xfrm>
              <a:off x="4405" y="2118"/>
              <a:ext cx="3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LLC</a:t>
              </a:r>
            </a:p>
          </p:txBody>
        </p:sp>
      </p:grpSp>
      <p:grpSp>
        <p:nvGrpSpPr>
          <p:cNvPr id="400420" name="Group 36"/>
          <p:cNvGrpSpPr>
            <a:grpSpLocks/>
          </p:cNvGrpSpPr>
          <p:nvPr/>
        </p:nvGrpSpPr>
        <p:grpSpPr bwMode="auto">
          <a:xfrm>
            <a:off x="428229" y="3917955"/>
            <a:ext cx="7883526" cy="419101"/>
            <a:chOff x="249" y="2468"/>
            <a:chExt cx="4584" cy="264"/>
          </a:xfrm>
        </p:grpSpPr>
        <p:sp>
          <p:nvSpPr>
            <p:cNvPr id="400421" name="Rectangle 37"/>
            <p:cNvSpPr>
              <a:spLocks noChangeArrowheads="1"/>
            </p:cNvSpPr>
            <p:nvPr/>
          </p:nvSpPr>
          <p:spPr bwMode="auto">
            <a:xfrm>
              <a:off x="249" y="2482"/>
              <a:ext cx="10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媒体接入控制</a:t>
              </a:r>
            </a:p>
          </p:txBody>
        </p:sp>
        <p:sp>
          <p:nvSpPr>
            <p:cNvPr id="400422" name="Line 38"/>
            <p:cNvSpPr>
              <a:spLocks noChangeShapeType="1"/>
            </p:cNvSpPr>
            <p:nvPr/>
          </p:nvSpPr>
          <p:spPr bwMode="auto">
            <a:xfrm flipV="1">
              <a:off x="2251" y="2581"/>
              <a:ext cx="383" cy="11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00423" name="Line 39"/>
            <p:cNvSpPr>
              <a:spLocks noChangeShapeType="1"/>
            </p:cNvSpPr>
            <p:nvPr/>
          </p:nvSpPr>
          <p:spPr bwMode="auto">
            <a:xfrm flipH="1">
              <a:off x="3739" y="2585"/>
              <a:ext cx="43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00424" name="Rectangle 40"/>
            <p:cNvSpPr>
              <a:spLocks noChangeArrowheads="1"/>
            </p:cNvSpPr>
            <p:nvPr/>
          </p:nvSpPr>
          <p:spPr bwMode="auto">
            <a:xfrm>
              <a:off x="1607" y="2468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</a:t>
              </a:r>
            </a:p>
          </p:txBody>
        </p:sp>
        <p:sp>
          <p:nvSpPr>
            <p:cNvPr id="400425" name="Rectangle 41"/>
            <p:cNvSpPr>
              <a:spLocks noChangeArrowheads="1"/>
            </p:cNvSpPr>
            <p:nvPr/>
          </p:nvSpPr>
          <p:spPr bwMode="auto">
            <a:xfrm>
              <a:off x="4387" y="2468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</a:t>
              </a:r>
            </a:p>
          </p:txBody>
        </p:sp>
      </p:grpSp>
      <p:sp>
        <p:nvSpPr>
          <p:cNvPr id="400426" name="AutoShape 42"/>
          <p:cNvSpPr>
            <a:spLocks/>
          </p:cNvSpPr>
          <p:nvPr/>
        </p:nvSpPr>
        <p:spPr bwMode="auto">
          <a:xfrm>
            <a:off x="8650553" y="3302001"/>
            <a:ext cx="128985" cy="1052513"/>
          </a:xfrm>
          <a:prstGeom prst="rightBrace">
            <a:avLst>
              <a:gd name="adj1" fmla="val 7366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0427" name="Rectangle 43"/>
          <p:cNvSpPr>
            <a:spLocks noChangeArrowheads="1"/>
          </p:cNvSpPr>
          <p:nvPr/>
        </p:nvSpPr>
        <p:spPr bwMode="auto">
          <a:xfrm>
            <a:off x="8722391" y="3522663"/>
            <a:ext cx="956993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</a:t>
            </a:r>
          </a:p>
          <a:p>
            <a:pPr algn="ctr"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链路层</a:t>
            </a:r>
          </a:p>
        </p:txBody>
      </p:sp>
      <p:sp>
        <p:nvSpPr>
          <p:cNvPr id="400428" name="Rectangle 44"/>
          <p:cNvSpPr>
            <a:spLocks noChangeArrowheads="1"/>
          </p:cNvSpPr>
          <p:nvPr/>
        </p:nvSpPr>
        <p:spPr bwMode="auto">
          <a:xfrm>
            <a:off x="7532688" y="4978400"/>
            <a:ext cx="9121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站点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400429" name="Text Box 45"/>
          <p:cNvSpPr txBox="1">
            <a:spLocks noChangeArrowheads="1"/>
          </p:cNvSpPr>
          <p:nvPr/>
        </p:nvSpPr>
        <p:spPr bwMode="auto">
          <a:xfrm>
            <a:off x="4160912" y="1628800"/>
            <a:ext cx="2786340" cy="954107"/>
          </a:xfrm>
          <a:prstGeom prst="rect">
            <a:avLst/>
          </a:prstGeom>
          <a:solidFill>
            <a:srgbClr val="99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LLC </a:t>
            </a:r>
            <a:r>
              <a:rPr kumimoji="1" lang="zh-CN" altLang="en-US" sz="28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子层看不见</a:t>
            </a:r>
          </a:p>
          <a:p>
            <a:pPr algn="ctr"/>
            <a:r>
              <a:rPr kumimoji="1" lang="zh-CN" altLang="en-US" sz="28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下面的局域网</a:t>
            </a:r>
          </a:p>
        </p:txBody>
      </p:sp>
    </p:spTree>
    <p:extLst>
      <p:ext uri="{BB962C8B-B14F-4D97-AF65-F5344CB8AC3E}">
        <p14:creationId xmlns:p14="http://schemas.microsoft.com/office/powerpoint/2010/main" val="351593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4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40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4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4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29" grpId="0" animBg="1"/>
      <p:bldP spid="40042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/>
              <a:t>DIX Ethernet </a:t>
            </a:r>
            <a:r>
              <a:rPr lang="en-US" altLang="zh-CN" sz="3600" dirty="0" smtClean="0"/>
              <a:t>V2</a:t>
            </a:r>
            <a:r>
              <a:rPr lang="zh-CN" altLang="en-US" sz="3600" dirty="0" smtClean="0"/>
              <a:t>不</a:t>
            </a:r>
            <a:r>
              <a:rPr lang="zh-CN" altLang="en-US" sz="3600" dirty="0"/>
              <a:t>考虑 </a:t>
            </a:r>
            <a:r>
              <a:rPr lang="en-US" altLang="zh-CN" sz="3600" dirty="0"/>
              <a:t>LLC </a:t>
            </a:r>
            <a:r>
              <a:rPr lang="zh-CN" altLang="en-US" sz="3600" dirty="0"/>
              <a:t>子层 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由于 </a:t>
            </a:r>
            <a:r>
              <a:rPr lang="en-US" altLang="zh-CN" dirty="0"/>
              <a:t>TCP/IP </a:t>
            </a:r>
            <a:r>
              <a:rPr lang="zh-CN" altLang="en-US" dirty="0"/>
              <a:t>体系经常使用的局域网是 </a:t>
            </a:r>
            <a:r>
              <a:rPr lang="en-US" altLang="zh-CN" dirty="0"/>
              <a:t>DIX Ethernet V2 </a:t>
            </a:r>
            <a:r>
              <a:rPr lang="zh-CN" altLang="en-US" dirty="0" smtClean="0"/>
              <a:t>，</a:t>
            </a:r>
            <a:r>
              <a:rPr lang="zh-CN" altLang="en-US" dirty="0"/>
              <a:t>因此现在 </a:t>
            </a:r>
            <a:r>
              <a:rPr lang="en-US" altLang="zh-CN" dirty="0"/>
              <a:t>802 </a:t>
            </a:r>
            <a:r>
              <a:rPr lang="zh-CN" altLang="en-US" dirty="0"/>
              <a:t>委员会制定的逻辑链路控制子层 </a:t>
            </a:r>
            <a:r>
              <a:rPr lang="en-US" altLang="zh-CN" dirty="0"/>
              <a:t>LLC</a:t>
            </a:r>
            <a:r>
              <a:rPr lang="zh-CN" altLang="en-US" dirty="0"/>
              <a:t>（即 </a:t>
            </a:r>
            <a:r>
              <a:rPr lang="en-US" altLang="zh-CN" dirty="0"/>
              <a:t>802.2 </a:t>
            </a:r>
            <a:r>
              <a:rPr lang="zh-CN" altLang="en-US" dirty="0"/>
              <a:t>标准）的作用已经不大了。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很多厂商生产的适配器上就仅装有 </a:t>
            </a:r>
            <a:r>
              <a:rPr lang="en-US" altLang="zh-CN" dirty="0"/>
              <a:t>MAC </a:t>
            </a:r>
            <a:r>
              <a:rPr lang="zh-CN" altLang="en-US" dirty="0"/>
              <a:t>协议而没有 </a:t>
            </a:r>
            <a:r>
              <a:rPr lang="en-US" altLang="zh-CN" dirty="0"/>
              <a:t>LLC </a:t>
            </a:r>
            <a:r>
              <a:rPr lang="zh-CN" altLang="en-US" dirty="0"/>
              <a:t>协议。 </a:t>
            </a:r>
          </a:p>
        </p:txBody>
      </p:sp>
    </p:spTree>
    <p:extLst>
      <p:ext uri="{BB962C8B-B14F-4D97-AF65-F5344CB8AC3E}">
        <p14:creationId xmlns:p14="http://schemas.microsoft.com/office/powerpoint/2010/main" val="28426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 </a:t>
            </a:r>
            <a:r>
              <a:rPr lang="zh-CN" altLang="en-US" dirty="0" smtClean="0"/>
              <a:t>适配器的</a:t>
            </a:r>
            <a:r>
              <a:rPr lang="zh-CN" altLang="en-US" dirty="0"/>
              <a:t>作用  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网络接口板又称为</a:t>
            </a:r>
            <a:r>
              <a:rPr lang="zh-CN" altLang="en-US" dirty="0" smtClean="0">
                <a:solidFill>
                  <a:srgbClr val="FF0000"/>
                </a:solidFill>
              </a:rPr>
              <a:t>通信适配器 </a:t>
            </a:r>
            <a:r>
              <a:rPr lang="en-US" altLang="zh-CN" dirty="0" smtClean="0"/>
              <a:t>(</a:t>
            </a:r>
            <a:r>
              <a:rPr lang="en-US" altLang="zh-CN" dirty="0"/>
              <a:t>adapter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网络接口卡 </a:t>
            </a:r>
            <a:r>
              <a:rPr lang="en-US" altLang="zh-CN" dirty="0"/>
              <a:t>NIC (Network Interface Card)</a:t>
            </a:r>
            <a:r>
              <a:rPr lang="zh-CN" altLang="en-US" dirty="0"/>
              <a:t>，或“</a:t>
            </a:r>
            <a:r>
              <a:rPr lang="zh-CN" altLang="en-US" dirty="0">
                <a:solidFill>
                  <a:srgbClr val="FF0000"/>
                </a:solidFill>
              </a:rPr>
              <a:t>网卡</a:t>
            </a:r>
            <a:r>
              <a:rPr lang="zh-CN" altLang="en-US" dirty="0"/>
              <a:t>”。 </a:t>
            </a:r>
          </a:p>
          <a:p>
            <a:r>
              <a:rPr lang="zh-CN" altLang="en-US" dirty="0"/>
              <a:t>适配器</a:t>
            </a:r>
            <a:r>
              <a:rPr lang="zh-CN" altLang="en-US" dirty="0" smtClean="0"/>
              <a:t>的</a:t>
            </a:r>
            <a:r>
              <a:rPr lang="zh-CN" altLang="en-US" dirty="0"/>
              <a:t>重要功能：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黑体" pitchFamily="2" charset="-122"/>
              </a:rPr>
              <a:t>在计算机的操作系统安装设备驱动程序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黑体" pitchFamily="2" charset="-122"/>
              </a:rPr>
              <a:t>实现局域网协议（如：以太网协议</a:t>
            </a:r>
            <a:r>
              <a:rPr lang="zh-CN" altLang="en-US" dirty="0">
                <a:solidFill>
                  <a:srgbClr val="0000FF"/>
                </a:solidFill>
              </a:rPr>
              <a:t> ）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进行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串行</a:t>
            </a:r>
            <a:r>
              <a:rPr lang="en-US" altLang="zh-CN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并行转换</a:t>
            </a:r>
            <a:endParaRPr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对数据进行</a:t>
            </a: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缓存</a:t>
            </a:r>
            <a:endParaRPr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91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/>
              <a:t>计算机通过</a:t>
            </a:r>
            <a:r>
              <a:rPr lang="zh-CN" altLang="en-US" sz="3600" dirty="0" smtClean="0"/>
              <a:t>适配器和</a:t>
            </a:r>
            <a:r>
              <a:rPr lang="zh-CN" altLang="en-US" sz="3600" dirty="0"/>
              <a:t>局域网进行通信 </a:t>
            </a:r>
          </a:p>
        </p:txBody>
      </p:sp>
      <p:sp>
        <p:nvSpPr>
          <p:cNvPr id="403474" name="Rectangle 18"/>
          <p:cNvSpPr>
            <a:spLocks noChangeArrowheads="1"/>
          </p:cNvSpPr>
          <p:nvPr/>
        </p:nvSpPr>
        <p:spPr bwMode="auto">
          <a:xfrm>
            <a:off x="1173771" y="2094384"/>
            <a:ext cx="6375267" cy="23971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3476" name="Line 20"/>
          <p:cNvSpPr>
            <a:spLocks noChangeShapeType="1"/>
          </p:cNvSpPr>
          <p:nvPr/>
        </p:nvSpPr>
        <p:spPr bwMode="auto">
          <a:xfrm>
            <a:off x="6773413" y="3392959"/>
            <a:ext cx="201215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3477" name="Text Box 21"/>
          <p:cNvSpPr txBox="1">
            <a:spLocks noChangeArrowheads="1"/>
          </p:cNvSpPr>
          <p:nvPr/>
        </p:nvSpPr>
        <p:spPr bwMode="auto">
          <a:xfrm>
            <a:off x="7555917" y="2853209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至局域网</a:t>
            </a:r>
          </a:p>
        </p:txBody>
      </p:sp>
      <p:sp>
        <p:nvSpPr>
          <p:cNvPr id="403478" name="Rectangle 22"/>
          <p:cNvSpPr>
            <a:spLocks noChangeArrowheads="1"/>
          </p:cNvSpPr>
          <p:nvPr/>
        </p:nvSpPr>
        <p:spPr bwMode="auto">
          <a:xfrm>
            <a:off x="4910877" y="2778598"/>
            <a:ext cx="1907250" cy="1127125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适配器</a:t>
            </a:r>
          </a:p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（网卡）</a:t>
            </a:r>
          </a:p>
        </p:txBody>
      </p:sp>
      <p:sp>
        <p:nvSpPr>
          <p:cNvPr id="403479" name="Text Box 23"/>
          <p:cNvSpPr txBox="1">
            <a:spLocks noChangeArrowheads="1"/>
          </p:cNvSpPr>
          <p:nvPr/>
        </p:nvSpPr>
        <p:spPr bwMode="auto">
          <a:xfrm>
            <a:off x="7569676" y="3429472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串行通信</a:t>
            </a:r>
          </a:p>
        </p:txBody>
      </p:sp>
      <p:sp>
        <p:nvSpPr>
          <p:cNvPr id="403480" name="Rectangle 24"/>
          <p:cNvSpPr>
            <a:spLocks noChangeArrowheads="1"/>
          </p:cNvSpPr>
          <p:nvPr/>
        </p:nvSpPr>
        <p:spPr bwMode="auto">
          <a:xfrm>
            <a:off x="1902963" y="2778598"/>
            <a:ext cx="1907248" cy="11271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CPU </a:t>
            </a:r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和</a:t>
            </a:r>
          </a:p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存储器</a:t>
            </a:r>
          </a:p>
        </p:txBody>
      </p:sp>
      <p:sp>
        <p:nvSpPr>
          <p:cNvPr id="403481" name="Line 25"/>
          <p:cNvSpPr>
            <a:spLocks noChangeShapeType="1"/>
          </p:cNvSpPr>
          <p:nvPr/>
        </p:nvSpPr>
        <p:spPr bwMode="auto">
          <a:xfrm flipV="1">
            <a:off x="2492851" y="3921598"/>
            <a:ext cx="438547" cy="9096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1282117" y="4793135"/>
            <a:ext cx="23391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生成发送的数据</a:t>
            </a:r>
          </a:p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处理收到的数据</a:t>
            </a:r>
          </a:p>
        </p:txBody>
      </p:sp>
      <p:sp>
        <p:nvSpPr>
          <p:cNvPr id="403483" name="Line 27"/>
          <p:cNvSpPr>
            <a:spLocks noChangeShapeType="1"/>
          </p:cNvSpPr>
          <p:nvPr/>
        </p:nvSpPr>
        <p:spPr bwMode="auto">
          <a:xfrm flipV="1">
            <a:off x="5461212" y="3921598"/>
            <a:ext cx="438547" cy="9096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3484" name="Text Box 28"/>
          <p:cNvSpPr txBox="1">
            <a:spLocks noChangeArrowheads="1"/>
          </p:cNvSpPr>
          <p:nvPr/>
        </p:nvSpPr>
        <p:spPr bwMode="auto">
          <a:xfrm>
            <a:off x="4197105" y="4793135"/>
            <a:ext cx="26468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把帧发送到局域网</a:t>
            </a:r>
          </a:p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从局域网接收帧</a:t>
            </a:r>
          </a:p>
        </p:txBody>
      </p:sp>
      <p:sp>
        <p:nvSpPr>
          <p:cNvPr id="403485" name="Text Box 29"/>
          <p:cNvSpPr txBox="1">
            <a:spLocks noChangeArrowheads="1"/>
          </p:cNvSpPr>
          <p:nvPr/>
        </p:nvSpPr>
        <p:spPr bwMode="auto">
          <a:xfrm>
            <a:off x="3808491" y="2061047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计算机</a:t>
            </a:r>
          </a:p>
        </p:txBody>
      </p:sp>
      <p:sp>
        <p:nvSpPr>
          <p:cNvPr id="403487" name="AutoShape 31"/>
          <p:cNvSpPr>
            <a:spLocks noChangeArrowheads="1"/>
          </p:cNvSpPr>
          <p:nvPr/>
        </p:nvSpPr>
        <p:spPr bwMode="auto">
          <a:xfrm>
            <a:off x="3701865" y="3007197"/>
            <a:ext cx="1317360" cy="684212"/>
          </a:xfrm>
          <a:prstGeom prst="leftRightArrow">
            <a:avLst>
              <a:gd name="adj1" fmla="val 50000"/>
              <a:gd name="adj2" fmla="val 35545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3488" name="Text Box 32"/>
          <p:cNvSpPr txBox="1">
            <a:spLocks noChangeArrowheads="1"/>
          </p:cNvSpPr>
          <p:nvPr/>
        </p:nvSpPr>
        <p:spPr bwMode="auto">
          <a:xfrm>
            <a:off x="4008765" y="3499032"/>
            <a:ext cx="800219" cy="79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并行</a:t>
            </a:r>
          </a:p>
          <a:p>
            <a:pPr>
              <a:lnSpc>
                <a:spcPct val="95000"/>
              </a:lnSpc>
            </a:pP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通信</a:t>
            </a:r>
          </a:p>
        </p:txBody>
      </p:sp>
      <p:sp>
        <p:nvSpPr>
          <p:cNvPr id="403489" name="Rectangle 33"/>
          <p:cNvSpPr>
            <a:spLocks noChangeArrowheads="1"/>
          </p:cNvSpPr>
          <p:nvPr/>
        </p:nvSpPr>
        <p:spPr bwMode="auto">
          <a:xfrm>
            <a:off x="2080101" y="3237385"/>
            <a:ext cx="218414" cy="169863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3490" name="Freeform 34"/>
          <p:cNvSpPr>
            <a:spLocks/>
          </p:cNvSpPr>
          <p:nvPr/>
        </p:nvSpPr>
        <p:spPr bwMode="auto">
          <a:xfrm>
            <a:off x="1576202" y="1980085"/>
            <a:ext cx="1202134" cy="1266825"/>
          </a:xfrm>
          <a:custGeom>
            <a:avLst/>
            <a:gdLst>
              <a:gd name="T0" fmla="*/ 0 w 496"/>
              <a:gd name="T1" fmla="*/ 0 h 504"/>
              <a:gd name="T2" fmla="*/ 496 w 496"/>
              <a:gd name="T3" fmla="*/ 0 h 504"/>
              <a:gd name="T4" fmla="*/ 292 w 496"/>
              <a:gd name="T5" fmla="*/ 504 h 504"/>
              <a:gd name="T6" fmla="*/ 210 w 496"/>
              <a:gd name="T7" fmla="*/ 502 h 504"/>
              <a:gd name="T8" fmla="*/ 0 w 496"/>
              <a:gd name="T9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504">
                <a:moveTo>
                  <a:pt x="0" y="0"/>
                </a:moveTo>
                <a:lnTo>
                  <a:pt x="496" y="0"/>
                </a:lnTo>
                <a:lnTo>
                  <a:pt x="292" y="504"/>
                </a:lnTo>
                <a:lnTo>
                  <a:pt x="210" y="50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75686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3491" name="Rectangle 35"/>
          <p:cNvSpPr>
            <a:spLocks noChangeArrowheads="1"/>
          </p:cNvSpPr>
          <p:nvPr/>
        </p:nvSpPr>
        <p:spPr bwMode="auto">
          <a:xfrm>
            <a:off x="6451811" y="3237385"/>
            <a:ext cx="218414" cy="169863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3492" name="Freeform 36"/>
          <p:cNvSpPr>
            <a:spLocks/>
          </p:cNvSpPr>
          <p:nvPr/>
        </p:nvSpPr>
        <p:spPr bwMode="auto">
          <a:xfrm>
            <a:off x="5858484" y="1973735"/>
            <a:ext cx="1482460" cy="1260475"/>
          </a:xfrm>
          <a:custGeom>
            <a:avLst/>
            <a:gdLst>
              <a:gd name="T0" fmla="*/ 0 w 612"/>
              <a:gd name="T1" fmla="*/ 0 h 501"/>
              <a:gd name="T2" fmla="*/ 612 w 612"/>
              <a:gd name="T3" fmla="*/ 6 h 501"/>
              <a:gd name="T4" fmla="*/ 336 w 612"/>
              <a:gd name="T5" fmla="*/ 501 h 501"/>
              <a:gd name="T6" fmla="*/ 252 w 612"/>
              <a:gd name="T7" fmla="*/ 501 h 501"/>
              <a:gd name="T8" fmla="*/ 0 w 612"/>
              <a:gd name="T9" fmla="*/ 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" h="501">
                <a:moveTo>
                  <a:pt x="0" y="0"/>
                </a:moveTo>
                <a:lnTo>
                  <a:pt x="612" y="6"/>
                </a:lnTo>
                <a:lnTo>
                  <a:pt x="336" y="501"/>
                </a:lnTo>
                <a:lnTo>
                  <a:pt x="252" y="501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75686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3475" name="Text Box 19"/>
          <p:cNvSpPr txBox="1">
            <a:spLocks noChangeArrowheads="1"/>
          </p:cNvSpPr>
          <p:nvPr/>
        </p:nvSpPr>
        <p:spPr bwMode="auto">
          <a:xfrm>
            <a:off x="5889104" y="1512185"/>
            <a:ext cx="1415772" cy="46166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sx="1000" sy="1000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硬件地址</a:t>
            </a:r>
          </a:p>
        </p:txBody>
      </p:sp>
      <p:sp>
        <p:nvSpPr>
          <p:cNvPr id="403486" name="Text Box 30"/>
          <p:cNvSpPr txBox="1">
            <a:spLocks noChangeArrowheads="1"/>
          </p:cNvSpPr>
          <p:nvPr/>
        </p:nvSpPr>
        <p:spPr bwMode="auto">
          <a:xfrm>
            <a:off x="1589830" y="1527175"/>
            <a:ext cx="1172950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sx="1000" sy="1000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28437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以太网的工作原理</a:t>
            </a:r>
            <a:endParaRPr lang="zh-CN" altLang="en-US" dirty="0"/>
          </a:p>
        </p:txBody>
      </p:sp>
      <p:sp>
        <p:nvSpPr>
          <p:cNvPr id="404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最初的以太网是将许多计算机都连接到一根总线上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404484" name="Group 4"/>
          <p:cNvGrpSpPr>
            <a:grpSpLocks/>
          </p:cNvGrpSpPr>
          <p:nvPr/>
        </p:nvGrpSpPr>
        <p:grpSpPr bwMode="auto">
          <a:xfrm>
            <a:off x="4698471" y="3612902"/>
            <a:ext cx="510779" cy="1406525"/>
            <a:chOff x="1177" y="1994"/>
            <a:chExt cx="258" cy="714"/>
          </a:xfrm>
        </p:grpSpPr>
        <p:sp>
          <p:nvSpPr>
            <p:cNvPr id="404485" name="Line 5"/>
            <p:cNvSpPr>
              <a:spLocks noChangeShapeType="1"/>
            </p:cNvSpPr>
            <p:nvPr/>
          </p:nvSpPr>
          <p:spPr bwMode="auto">
            <a:xfrm rot="16200000" flipV="1">
              <a:off x="1043" y="2261"/>
              <a:ext cx="53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404486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" y="2448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4487" name="Line 7"/>
          <p:cNvSpPr>
            <a:spLocks noChangeShapeType="1"/>
          </p:cNvSpPr>
          <p:nvPr/>
        </p:nvSpPr>
        <p:spPr bwMode="auto">
          <a:xfrm flipV="1">
            <a:off x="696516" y="3601788"/>
            <a:ext cx="8468254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4488" name="Rectangle 8"/>
          <p:cNvSpPr>
            <a:spLocks noChangeArrowheads="1"/>
          </p:cNvSpPr>
          <p:nvPr/>
        </p:nvSpPr>
        <p:spPr bwMode="auto">
          <a:xfrm>
            <a:off x="9037506" y="3535114"/>
            <a:ext cx="127265" cy="125413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4489" name="Rectangle 9"/>
          <p:cNvSpPr>
            <a:spLocks noChangeArrowheads="1"/>
          </p:cNvSpPr>
          <p:nvPr/>
        </p:nvSpPr>
        <p:spPr bwMode="auto">
          <a:xfrm>
            <a:off x="584730" y="3535114"/>
            <a:ext cx="127265" cy="125413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4490" name="Line 10"/>
          <p:cNvSpPr>
            <a:spLocks noChangeShapeType="1"/>
          </p:cNvSpPr>
          <p:nvPr/>
        </p:nvSpPr>
        <p:spPr bwMode="auto">
          <a:xfrm>
            <a:off x="8594609" y="3356992"/>
            <a:ext cx="534855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404491" name="Group 11"/>
          <p:cNvGrpSpPr>
            <a:grpSpLocks/>
          </p:cNvGrpSpPr>
          <p:nvPr/>
        </p:nvGrpSpPr>
        <p:grpSpPr bwMode="auto">
          <a:xfrm>
            <a:off x="1506537" y="3612902"/>
            <a:ext cx="510779" cy="1406525"/>
            <a:chOff x="1177" y="1994"/>
            <a:chExt cx="258" cy="714"/>
          </a:xfrm>
        </p:grpSpPr>
        <p:sp>
          <p:nvSpPr>
            <p:cNvPr id="404492" name="Line 12"/>
            <p:cNvSpPr>
              <a:spLocks noChangeShapeType="1"/>
            </p:cNvSpPr>
            <p:nvPr/>
          </p:nvSpPr>
          <p:spPr bwMode="auto">
            <a:xfrm rot="16200000" flipV="1">
              <a:off x="1043" y="2261"/>
              <a:ext cx="53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404493" name="Picture 1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" y="2448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4494" name="Freeform 14"/>
          <p:cNvSpPr>
            <a:spLocks/>
          </p:cNvSpPr>
          <p:nvPr/>
        </p:nvSpPr>
        <p:spPr bwMode="auto">
          <a:xfrm>
            <a:off x="3360473" y="3614489"/>
            <a:ext cx="3440" cy="1027113"/>
          </a:xfrm>
          <a:custGeom>
            <a:avLst/>
            <a:gdLst>
              <a:gd name="T0" fmla="*/ 0 w 2"/>
              <a:gd name="T1" fmla="*/ 521 h 521"/>
              <a:gd name="T2" fmla="*/ 2 w 2"/>
              <a:gd name="T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21">
                <a:moveTo>
                  <a:pt x="0" y="521"/>
                </a:moveTo>
                <a:lnTo>
                  <a:pt x="2" y="0"/>
                </a:lnTo>
              </a:path>
            </a:pathLst>
          </a:custGeom>
          <a:solidFill>
            <a:srgbClr val="333399"/>
          </a:solidFill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404495" name="Picture 1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504" y="4506664"/>
            <a:ext cx="510779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4496" name="Group 16"/>
          <p:cNvGrpSpPr>
            <a:grpSpLocks/>
          </p:cNvGrpSpPr>
          <p:nvPr/>
        </p:nvGrpSpPr>
        <p:grpSpPr bwMode="auto">
          <a:xfrm>
            <a:off x="6294437" y="3612902"/>
            <a:ext cx="510779" cy="1406525"/>
            <a:chOff x="1177" y="1994"/>
            <a:chExt cx="258" cy="714"/>
          </a:xfrm>
        </p:grpSpPr>
        <p:sp>
          <p:nvSpPr>
            <p:cNvPr id="404497" name="Line 17"/>
            <p:cNvSpPr>
              <a:spLocks noChangeShapeType="1"/>
            </p:cNvSpPr>
            <p:nvPr/>
          </p:nvSpPr>
          <p:spPr bwMode="auto">
            <a:xfrm rot="16200000" flipV="1">
              <a:off x="1043" y="2261"/>
              <a:ext cx="53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404498" name="Picture 1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" y="2448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4499" name="Freeform 19"/>
          <p:cNvSpPr>
            <a:spLocks/>
          </p:cNvSpPr>
          <p:nvPr/>
        </p:nvSpPr>
        <p:spPr bwMode="auto">
          <a:xfrm>
            <a:off x="8150094" y="3614488"/>
            <a:ext cx="3440" cy="1042988"/>
          </a:xfrm>
          <a:custGeom>
            <a:avLst/>
            <a:gdLst>
              <a:gd name="T0" fmla="*/ 0 w 2"/>
              <a:gd name="T1" fmla="*/ 529 h 529"/>
              <a:gd name="T2" fmla="*/ 2 w 2"/>
              <a:gd name="T3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29">
                <a:moveTo>
                  <a:pt x="0" y="529"/>
                </a:moveTo>
                <a:lnTo>
                  <a:pt x="2" y="0"/>
                </a:lnTo>
              </a:path>
            </a:pathLst>
          </a:custGeom>
          <a:solidFill>
            <a:srgbClr val="333399"/>
          </a:solidFill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404500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25" y="4506664"/>
            <a:ext cx="51077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4501" name="Text Box 21"/>
          <p:cNvSpPr txBox="1">
            <a:spLocks noChangeArrowheads="1"/>
          </p:cNvSpPr>
          <p:nvPr/>
        </p:nvSpPr>
        <p:spPr bwMode="auto">
          <a:xfrm>
            <a:off x="2758852" y="5385410"/>
            <a:ext cx="12170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B 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向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D</a:t>
            </a:r>
          </a:p>
          <a:p>
            <a:pPr algn="ctr"/>
            <a:r>
              <a:rPr kumimoji="1" lang="zh-CN" altLang="en-US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发送数据</a:t>
            </a:r>
          </a:p>
        </p:txBody>
      </p:sp>
      <p:sp>
        <p:nvSpPr>
          <p:cNvPr id="404502" name="Text Box 22"/>
          <p:cNvSpPr txBox="1">
            <a:spLocks noChangeArrowheads="1"/>
          </p:cNvSpPr>
          <p:nvPr/>
        </p:nvSpPr>
        <p:spPr bwMode="auto">
          <a:xfrm>
            <a:off x="4469739" y="5013077"/>
            <a:ext cx="747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    C</a:t>
            </a:r>
          </a:p>
        </p:txBody>
      </p:sp>
      <p:sp>
        <p:nvSpPr>
          <p:cNvPr id="404503" name="Text Box 23"/>
          <p:cNvSpPr txBox="1">
            <a:spLocks noChangeArrowheads="1"/>
          </p:cNvSpPr>
          <p:nvPr/>
        </p:nvSpPr>
        <p:spPr bwMode="auto">
          <a:xfrm>
            <a:off x="6139656" y="4998789"/>
            <a:ext cx="6623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   D</a:t>
            </a:r>
          </a:p>
        </p:txBody>
      </p:sp>
      <p:sp>
        <p:nvSpPr>
          <p:cNvPr id="404504" name="Text Box 24"/>
          <p:cNvSpPr txBox="1">
            <a:spLocks noChangeArrowheads="1"/>
          </p:cNvSpPr>
          <p:nvPr/>
        </p:nvSpPr>
        <p:spPr bwMode="auto">
          <a:xfrm>
            <a:off x="1286405" y="4998789"/>
            <a:ext cx="7359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    A</a:t>
            </a:r>
          </a:p>
        </p:txBody>
      </p:sp>
      <p:sp>
        <p:nvSpPr>
          <p:cNvPr id="404505" name="Text Box 25"/>
          <p:cNvSpPr txBox="1">
            <a:spLocks noChangeArrowheads="1"/>
          </p:cNvSpPr>
          <p:nvPr/>
        </p:nvSpPr>
        <p:spPr bwMode="auto">
          <a:xfrm>
            <a:off x="7634156" y="4995614"/>
            <a:ext cx="729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    E</a:t>
            </a:r>
          </a:p>
        </p:txBody>
      </p:sp>
      <p:sp>
        <p:nvSpPr>
          <p:cNvPr id="404506" name="Line 26"/>
          <p:cNvSpPr>
            <a:spLocks noChangeShapeType="1"/>
          </p:cNvSpPr>
          <p:nvPr/>
        </p:nvSpPr>
        <p:spPr bwMode="auto">
          <a:xfrm flipH="1">
            <a:off x="632520" y="3284984"/>
            <a:ext cx="589888" cy="280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4507" name="Text Box 27"/>
          <p:cNvSpPr txBox="1">
            <a:spLocks noChangeArrowheads="1"/>
          </p:cNvSpPr>
          <p:nvPr/>
        </p:nvSpPr>
        <p:spPr bwMode="auto">
          <a:xfrm>
            <a:off x="1140222" y="2996952"/>
            <a:ext cx="48301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匹配电阻（用来吸收总线上传播的信号）</a:t>
            </a:r>
          </a:p>
        </p:txBody>
      </p:sp>
      <p:sp>
        <p:nvSpPr>
          <p:cNvPr id="404508" name="Text Box 28"/>
          <p:cNvSpPr txBox="1">
            <a:spLocks noChangeArrowheads="1"/>
          </p:cNvSpPr>
          <p:nvPr/>
        </p:nvSpPr>
        <p:spPr bwMode="auto">
          <a:xfrm>
            <a:off x="7412302" y="2996952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匹配电阻</a:t>
            </a:r>
          </a:p>
        </p:txBody>
      </p:sp>
      <p:sp>
        <p:nvSpPr>
          <p:cNvPr id="404509" name="Freeform 29"/>
          <p:cNvSpPr>
            <a:spLocks/>
          </p:cNvSpPr>
          <p:nvPr/>
        </p:nvSpPr>
        <p:spPr bwMode="auto">
          <a:xfrm>
            <a:off x="3267604" y="3701802"/>
            <a:ext cx="1714633" cy="915987"/>
          </a:xfrm>
          <a:custGeom>
            <a:avLst/>
            <a:gdLst>
              <a:gd name="T0" fmla="*/ 27 w 997"/>
              <a:gd name="T1" fmla="*/ 577 h 577"/>
              <a:gd name="T2" fmla="*/ 139 w 997"/>
              <a:gd name="T3" fmla="*/ 80 h 577"/>
              <a:gd name="T4" fmla="*/ 861 w 997"/>
              <a:gd name="T5" fmla="*/ 98 h 577"/>
              <a:gd name="T6" fmla="*/ 953 w 997"/>
              <a:gd name="T7" fmla="*/ 573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7" h="577">
                <a:moveTo>
                  <a:pt x="27" y="577"/>
                </a:moveTo>
                <a:cubicBezTo>
                  <a:pt x="46" y="494"/>
                  <a:pt x="0" y="160"/>
                  <a:pt x="139" y="80"/>
                </a:cubicBezTo>
                <a:cubicBezTo>
                  <a:pt x="278" y="0"/>
                  <a:pt x="725" y="16"/>
                  <a:pt x="861" y="98"/>
                </a:cubicBezTo>
                <a:cubicBezTo>
                  <a:pt x="997" y="180"/>
                  <a:pt x="934" y="474"/>
                  <a:pt x="953" y="573"/>
                </a:cubicBezTo>
              </a:path>
            </a:pathLst>
          </a:custGeom>
          <a:noFill/>
          <a:ln w="76200" cmpd="sng">
            <a:solidFill>
              <a:srgbClr val="000099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4510" name="Freeform 30"/>
          <p:cNvSpPr>
            <a:spLocks/>
          </p:cNvSpPr>
          <p:nvPr/>
        </p:nvSpPr>
        <p:spPr bwMode="auto">
          <a:xfrm>
            <a:off x="3314040" y="3714502"/>
            <a:ext cx="3339835" cy="998537"/>
          </a:xfrm>
          <a:custGeom>
            <a:avLst/>
            <a:gdLst>
              <a:gd name="T0" fmla="*/ 26 w 1895"/>
              <a:gd name="T1" fmla="*/ 556 h 629"/>
              <a:gd name="T2" fmla="*/ 147 w 1895"/>
              <a:gd name="T3" fmla="*/ 108 h 629"/>
              <a:gd name="T4" fmla="*/ 906 w 1895"/>
              <a:gd name="T5" fmla="*/ 35 h 629"/>
              <a:gd name="T6" fmla="*/ 1738 w 1895"/>
              <a:gd name="T7" fmla="*/ 99 h 629"/>
              <a:gd name="T8" fmla="*/ 1848 w 1895"/>
              <a:gd name="T9" fmla="*/ 629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629">
                <a:moveTo>
                  <a:pt x="26" y="556"/>
                </a:moveTo>
                <a:cubicBezTo>
                  <a:pt x="46" y="481"/>
                  <a:pt x="0" y="195"/>
                  <a:pt x="147" y="108"/>
                </a:cubicBezTo>
                <a:cubicBezTo>
                  <a:pt x="294" y="21"/>
                  <a:pt x="641" y="36"/>
                  <a:pt x="906" y="35"/>
                </a:cubicBezTo>
                <a:cubicBezTo>
                  <a:pt x="1171" y="34"/>
                  <a:pt x="1581" y="0"/>
                  <a:pt x="1738" y="99"/>
                </a:cubicBezTo>
                <a:cubicBezTo>
                  <a:pt x="1895" y="198"/>
                  <a:pt x="1825" y="519"/>
                  <a:pt x="1848" y="629"/>
                </a:cubicBezTo>
              </a:path>
            </a:pathLst>
          </a:custGeom>
          <a:noFill/>
          <a:ln w="76200" cmpd="sng">
            <a:solidFill>
              <a:srgbClr val="000099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4511" name="Freeform 31"/>
          <p:cNvSpPr>
            <a:spLocks/>
          </p:cNvSpPr>
          <p:nvPr/>
        </p:nvSpPr>
        <p:spPr bwMode="auto">
          <a:xfrm>
            <a:off x="3314039" y="3717677"/>
            <a:ext cx="4801658" cy="962025"/>
          </a:xfrm>
          <a:custGeom>
            <a:avLst/>
            <a:gdLst>
              <a:gd name="T0" fmla="*/ 29 w 2601"/>
              <a:gd name="T1" fmla="*/ 533 h 606"/>
              <a:gd name="T2" fmla="*/ 200 w 2601"/>
              <a:gd name="T3" fmla="*/ 85 h 606"/>
              <a:gd name="T4" fmla="*/ 1228 w 2601"/>
              <a:gd name="T5" fmla="*/ 24 h 606"/>
              <a:gd name="T6" fmla="*/ 2362 w 2601"/>
              <a:gd name="T7" fmla="*/ 106 h 606"/>
              <a:gd name="T8" fmla="*/ 2601 w 2601"/>
              <a:gd name="T9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1" h="606">
                <a:moveTo>
                  <a:pt x="29" y="533"/>
                </a:moveTo>
                <a:cubicBezTo>
                  <a:pt x="57" y="458"/>
                  <a:pt x="0" y="170"/>
                  <a:pt x="200" y="85"/>
                </a:cubicBezTo>
                <a:cubicBezTo>
                  <a:pt x="400" y="0"/>
                  <a:pt x="868" y="21"/>
                  <a:pt x="1228" y="24"/>
                </a:cubicBezTo>
                <a:cubicBezTo>
                  <a:pt x="1588" y="27"/>
                  <a:pt x="2133" y="9"/>
                  <a:pt x="2362" y="106"/>
                </a:cubicBezTo>
                <a:cubicBezTo>
                  <a:pt x="2591" y="203"/>
                  <a:pt x="2551" y="502"/>
                  <a:pt x="2601" y="606"/>
                </a:cubicBezTo>
              </a:path>
            </a:pathLst>
          </a:custGeom>
          <a:noFill/>
          <a:ln w="76200" cmpd="sng">
            <a:solidFill>
              <a:srgbClr val="000099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4512" name="Freeform 32"/>
          <p:cNvSpPr>
            <a:spLocks/>
          </p:cNvSpPr>
          <p:nvPr/>
        </p:nvSpPr>
        <p:spPr bwMode="auto">
          <a:xfrm>
            <a:off x="3314039" y="3681163"/>
            <a:ext cx="5587603" cy="846138"/>
          </a:xfrm>
          <a:custGeom>
            <a:avLst/>
            <a:gdLst>
              <a:gd name="T0" fmla="*/ 31 w 3249"/>
              <a:gd name="T1" fmla="*/ 533 h 533"/>
              <a:gd name="T2" fmla="*/ 215 w 3249"/>
              <a:gd name="T3" fmla="*/ 85 h 533"/>
              <a:gd name="T4" fmla="*/ 1318 w 3249"/>
              <a:gd name="T5" fmla="*/ 24 h 533"/>
              <a:gd name="T6" fmla="*/ 2527 w 3249"/>
              <a:gd name="T7" fmla="*/ 29 h 533"/>
              <a:gd name="T8" fmla="*/ 3249 w 3249"/>
              <a:gd name="T9" fmla="*/ 4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9" h="533">
                <a:moveTo>
                  <a:pt x="31" y="533"/>
                </a:moveTo>
                <a:cubicBezTo>
                  <a:pt x="61" y="458"/>
                  <a:pt x="0" y="170"/>
                  <a:pt x="215" y="85"/>
                </a:cubicBezTo>
                <a:cubicBezTo>
                  <a:pt x="429" y="0"/>
                  <a:pt x="933" y="33"/>
                  <a:pt x="1318" y="24"/>
                </a:cubicBezTo>
                <a:cubicBezTo>
                  <a:pt x="1703" y="15"/>
                  <a:pt x="2205" y="25"/>
                  <a:pt x="2527" y="29"/>
                </a:cubicBezTo>
                <a:cubicBezTo>
                  <a:pt x="2849" y="33"/>
                  <a:pt x="3099" y="43"/>
                  <a:pt x="3249" y="47"/>
                </a:cubicBezTo>
              </a:path>
            </a:pathLst>
          </a:custGeom>
          <a:noFill/>
          <a:ln w="76200" cmpd="sng">
            <a:solidFill>
              <a:srgbClr val="000099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4513" name="Freeform 33"/>
          <p:cNvSpPr>
            <a:spLocks/>
          </p:cNvSpPr>
          <p:nvPr/>
        </p:nvSpPr>
        <p:spPr bwMode="auto">
          <a:xfrm>
            <a:off x="584729" y="3681163"/>
            <a:ext cx="2827338" cy="846138"/>
          </a:xfrm>
          <a:custGeom>
            <a:avLst/>
            <a:gdLst>
              <a:gd name="T0" fmla="*/ 1628 w 1644"/>
              <a:gd name="T1" fmla="*/ 533 h 533"/>
              <a:gd name="T2" fmla="*/ 1536 w 1644"/>
              <a:gd name="T3" fmla="*/ 85 h 533"/>
              <a:gd name="T4" fmla="*/ 982 w 1644"/>
              <a:gd name="T5" fmla="*/ 24 h 533"/>
              <a:gd name="T6" fmla="*/ 374 w 1644"/>
              <a:gd name="T7" fmla="*/ 29 h 533"/>
              <a:gd name="T8" fmla="*/ 0 w 1644"/>
              <a:gd name="T9" fmla="*/ 1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4" h="533">
                <a:moveTo>
                  <a:pt x="1628" y="533"/>
                </a:moveTo>
                <a:cubicBezTo>
                  <a:pt x="1613" y="458"/>
                  <a:pt x="1644" y="170"/>
                  <a:pt x="1536" y="85"/>
                </a:cubicBezTo>
                <a:cubicBezTo>
                  <a:pt x="1428" y="0"/>
                  <a:pt x="1175" y="33"/>
                  <a:pt x="982" y="24"/>
                </a:cubicBezTo>
                <a:cubicBezTo>
                  <a:pt x="788" y="15"/>
                  <a:pt x="538" y="30"/>
                  <a:pt x="374" y="29"/>
                </a:cubicBezTo>
                <a:cubicBezTo>
                  <a:pt x="210" y="28"/>
                  <a:pt x="78" y="21"/>
                  <a:pt x="0" y="19"/>
                </a:cubicBezTo>
              </a:path>
            </a:pathLst>
          </a:custGeom>
          <a:noFill/>
          <a:ln w="76200" cmpd="sng">
            <a:solidFill>
              <a:srgbClr val="000099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4514" name="Freeform 34"/>
          <p:cNvSpPr>
            <a:spLocks/>
          </p:cNvSpPr>
          <p:nvPr/>
        </p:nvSpPr>
        <p:spPr bwMode="auto">
          <a:xfrm flipH="1">
            <a:off x="1599406" y="3681163"/>
            <a:ext cx="1714633" cy="915988"/>
          </a:xfrm>
          <a:custGeom>
            <a:avLst/>
            <a:gdLst>
              <a:gd name="T0" fmla="*/ 27 w 997"/>
              <a:gd name="T1" fmla="*/ 577 h 577"/>
              <a:gd name="T2" fmla="*/ 139 w 997"/>
              <a:gd name="T3" fmla="*/ 80 h 577"/>
              <a:gd name="T4" fmla="*/ 861 w 997"/>
              <a:gd name="T5" fmla="*/ 98 h 577"/>
              <a:gd name="T6" fmla="*/ 953 w 997"/>
              <a:gd name="T7" fmla="*/ 573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7" h="577">
                <a:moveTo>
                  <a:pt x="27" y="577"/>
                </a:moveTo>
                <a:cubicBezTo>
                  <a:pt x="46" y="494"/>
                  <a:pt x="0" y="160"/>
                  <a:pt x="139" y="80"/>
                </a:cubicBezTo>
                <a:cubicBezTo>
                  <a:pt x="278" y="0"/>
                  <a:pt x="725" y="16"/>
                  <a:pt x="861" y="98"/>
                </a:cubicBezTo>
                <a:cubicBezTo>
                  <a:pt x="997" y="180"/>
                  <a:pt x="934" y="474"/>
                  <a:pt x="953" y="573"/>
                </a:cubicBezTo>
              </a:path>
            </a:pathLst>
          </a:custGeom>
          <a:noFill/>
          <a:ln w="76200" cmpd="sng">
            <a:solidFill>
              <a:srgbClr val="000099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404515" name="Group 35"/>
          <p:cNvGrpSpPr>
            <a:grpSpLocks/>
          </p:cNvGrpSpPr>
          <p:nvPr/>
        </p:nvGrpSpPr>
        <p:grpSpPr bwMode="auto">
          <a:xfrm>
            <a:off x="7866327" y="4622552"/>
            <a:ext cx="270008" cy="268287"/>
            <a:chOff x="1474" y="3430"/>
            <a:chExt cx="136" cy="136"/>
          </a:xfrm>
        </p:grpSpPr>
        <p:sp>
          <p:nvSpPr>
            <p:cNvPr id="404516" name="Line 36"/>
            <p:cNvSpPr>
              <a:spLocks noChangeShapeType="1"/>
            </p:cNvSpPr>
            <p:nvPr/>
          </p:nvSpPr>
          <p:spPr bwMode="auto">
            <a:xfrm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04517" name="Line 37"/>
            <p:cNvSpPr>
              <a:spLocks noChangeShapeType="1"/>
            </p:cNvSpPr>
            <p:nvPr/>
          </p:nvSpPr>
          <p:spPr bwMode="auto">
            <a:xfrm flipH="1"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04518" name="AutoShape 38"/>
          <p:cNvSpPr>
            <a:spLocks noChangeArrowheads="1"/>
          </p:cNvSpPr>
          <p:nvPr/>
        </p:nvSpPr>
        <p:spPr bwMode="auto">
          <a:xfrm>
            <a:off x="7668552" y="5392489"/>
            <a:ext cx="951044" cy="41757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不接受</a:t>
            </a:r>
          </a:p>
        </p:txBody>
      </p:sp>
      <p:grpSp>
        <p:nvGrpSpPr>
          <p:cNvPr id="404519" name="Group 39"/>
          <p:cNvGrpSpPr>
            <a:grpSpLocks/>
          </p:cNvGrpSpPr>
          <p:nvPr/>
        </p:nvGrpSpPr>
        <p:grpSpPr bwMode="auto">
          <a:xfrm>
            <a:off x="4682994" y="4622552"/>
            <a:ext cx="270007" cy="268287"/>
            <a:chOff x="1474" y="3430"/>
            <a:chExt cx="136" cy="136"/>
          </a:xfrm>
        </p:grpSpPr>
        <p:sp>
          <p:nvSpPr>
            <p:cNvPr id="404520" name="Line 40"/>
            <p:cNvSpPr>
              <a:spLocks noChangeShapeType="1"/>
            </p:cNvSpPr>
            <p:nvPr/>
          </p:nvSpPr>
          <p:spPr bwMode="auto">
            <a:xfrm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04521" name="Line 41"/>
            <p:cNvSpPr>
              <a:spLocks noChangeShapeType="1"/>
            </p:cNvSpPr>
            <p:nvPr/>
          </p:nvSpPr>
          <p:spPr bwMode="auto">
            <a:xfrm flipH="1"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04522" name="AutoShape 42"/>
          <p:cNvSpPr>
            <a:spLocks noChangeArrowheads="1"/>
          </p:cNvSpPr>
          <p:nvPr/>
        </p:nvSpPr>
        <p:spPr bwMode="auto">
          <a:xfrm>
            <a:off x="4485217" y="5392489"/>
            <a:ext cx="951045" cy="41757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不接受</a:t>
            </a:r>
          </a:p>
        </p:txBody>
      </p:sp>
      <p:grpSp>
        <p:nvGrpSpPr>
          <p:cNvPr id="404523" name="Group 43"/>
          <p:cNvGrpSpPr>
            <a:grpSpLocks/>
          </p:cNvGrpSpPr>
          <p:nvPr/>
        </p:nvGrpSpPr>
        <p:grpSpPr bwMode="auto">
          <a:xfrm>
            <a:off x="1484181" y="4622552"/>
            <a:ext cx="270007" cy="268287"/>
            <a:chOff x="1474" y="3430"/>
            <a:chExt cx="136" cy="136"/>
          </a:xfrm>
        </p:grpSpPr>
        <p:sp>
          <p:nvSpPr>
            <p:cNvPr id="404524" name="Line 44"/>
            <p:cNvSpPr>
              <a:spLocks noChangeShapeType="1"/>
            </p:cNvSpPr>
            <p:nvPr/>
          </p:nvSpPr>
          <p:spPr bwMode="auto">
            <a:xfrm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04525" name="Line 45"/>
            <p:cNvSpPr>
              <a:spLocks noChangeShapeType="1"/>
            </p:cNvSpPr>
            <p:nvPr/>
          </p:nvSpPr>
          <p:spPr bwMode="auto">
            <a:xfrm flipH="1">
              <a:off x="1474" y="3430"/>
              <a:ext cx="136" cy="1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04526" name="AutoShape 46"/>
          <p:cNvSpPr>
            <a:spLocks noChangeArrowheads="1"/>
          </p:cNvSpPr>
          <p:nvPr/>
        </p:nvSpPr>
        <p:spPr bwMode="auto">
          <a:xfrm>
            <a:off x="1286404" y="5392489"/>
            <a:ext cx="951045" cy="41757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不接受</a:t>
            </a:r>
          </a:p>
        </p:txBody>
      </p:sp>
      <p:sp>
        <p:nvSpPr>
          <p:cNvPr id="404527" name="Text Box 47"/>
          <p:cNvSpPr txBox="1">
            <a:spLocks noChangeArrowheads="1"/>
          </p:cNvSpPr>
          <p:nvPr/>
        </p:nvSpPr>
        <p:spPr bwMode="auto">
          <a:xfrm>
            <a:off x="6201569" y="5409951"/>
            <a:ext cx="700833" cy="40011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接受</a:t>
            </a:r>
          </a:p>
        </p:txBody>
      </p:sp>
      <p:sp>
        <p:nvSpPr>
          <p:cNvPr id="404528" name="Text Box 48"/>
          <p:cNvSpPr txBox="1">
            <a:spLocks noChangeArrowheads="1"/>
          </p:cNvSpPr>
          <p:nvPr/>
        </p:nvSpPr>
        <p:spPr bwMode="auto">
          <a:xfrm>
            <a:off x="3166137" y="4998789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404529" name="Text Box 49"/>
          <p:cNvSpPr txBox="1">
            <a:spLocks noChangeArrowheads="1"/>
          </p:cNvSpPr>
          <p:nvPr/>
        </p:nvSpPr>
        <p:spPr bwMode="auto">
          <a:xfrm>
            <a:off x="4146551" y="3970088"/>
            <a:ext cx="1731564" cy="707886"/>
          </a:xfrm>
          <a:prstGeom prst="rect">
            <a:avLst/>
          </a:prstGeom>
          <a:solidFill>
            <a:srgbClr val="FFFF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只有 </a:t>
            </a:r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D 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接受</a:t>
            </a:r>
          </a:p>
          <a:p>
            <a:pPr algn="ctr"/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发送的数据</a:t>
            </a:r>
          </a:p>
        </p:txBody>
      </p:sp>
    </p:spTree>
    <p:extLst>
      <p:ext uri="{BB962C8B-B14F-4D97-AF65-F5344CB8AC3E}">
        <p14:creationId xmlns:p14="http://schemas.microsoft.com/office/powerpoint/2010/main" val="31463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4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0"/>
                                        <p:tgtEl>
                                          <p:spTgt spid="4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40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4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4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4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4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404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40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40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40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40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404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40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40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4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01" grpId="0"/>
      <p:bldP spid="404501" grpId="1"/>
      <p:bldP spid="404509" grpId="0" animBg="1"/>
      <p:bldP spid="404509" grpId="1" animBg="1"/>
      <p:bldP spid="404510" grpId="0" animBg="1"/>
      <p:bldP spid="404511" grpId="0" animBg="1"/>
      <p:bldP spid="404511" grpId="1" animBg="1"/>
      <p:bldP spid="404512" grpId="0" animBg="1"/>
      <p:bldP spid="404512" grpId="1" animBg="1"/>
      <p:bldP spid="404513" grpId="0" animBg="1"/>
      <p:bldP spid="404513" grpId="1" animBg="1"/>
      <p:bldP spid="404514" grpId="0" animBg="1"/>
      <p:bldP spid="404514" grpId="1" animBg="1"/>
      <p:bldP spid="404518" grpId="0" animBg="1"/>
      <p:bldP spid="404518" grpId="1" animBg="1"/>
      <p:bldP spid="404522" grpId="0" animBg="1"/>
      <p:bldP spid="404522" grpId="1" animBg="1"/>
      <p:bldP spid="404526" grpId="0" animBg="1"/>
      <p:bldP spid="404526" grpId="1" animBg="1"/>
      <p:bldP spid="404527" grpId="0" animBg="1"/>
      <p:bldP spid="404527" grpId="1" animBg="1"/>
      <p:bldP spid="404529" grpId="0" animBg="1"/>
      <p:bldP spid="40452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itchFamily="2" charset="-122"/>
              </a:rPr>
              <a:t>数据链路层的简单模型</a:t>
            </a:r>
            <a:r>
              <a:rPr lang="en-US" altLang="zh-CN" dirty="0">
                <a:latin typeface="黑体" pitchFamily="2" charset="-122"/>
              </a:rPr>
              <a:t>( </a:t>
            </a:r>
            <a:r>
              <a:rPr lang="zh-CN" altLang="en-US" dirty="0">
                <a:latin typeface="黑体" pitchFamily="2" charset="-122"/>
              </a:rPr>
              <a:t>续）</a:t>
            </a: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 flipH="1" flipV="1">
            <a:off x="8539286" y="2721124"/>
            <a:ext cx="729192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 flipH="1" flipV="1">
            <a:off x="7356069" y="2416324"/>
            <a:ext cx="687917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V="1">
            <a:off x="6392986" y="2403624"/>
            <a:ext cx="825500" cy="1524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V="1">
            <a:off x="5237286" y="2479824"/>
            <a:ext cx="990600" cy="76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4081586" y="2556024"/>
            <a:ext cx="9906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2843336" y="2327424"/>
            <a:ext cx="990600" cy="2286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8794" name="Freeform 10"/>
          <p:cNvSpPr>
            <a:spLocks/>
          </p:cNvSpPr>
          <p:nvPr/>
        </p:nvSpPr>
        <p:spPr bwMode="auto">
          <a:xfrm>
            <a:off x="889652" y="2365524"/>
            <a:ext cx="1898650" cy="508000"/>
          </a:xfrm>
          <a:custGeom>
            <a:avLst/>
            <a:gdLst>
              <a:gd name="T0" fmla="*/ 0 w 1104"/>
              <a:gd name="T1" fmla="*/ 320 h 320"/>
              <a:gd name="T2" fmla="*/ 568 w 1104"/>
              <a:gd name="T3" fmla="*/ 200 h 320"/>
              <a:gd name="T4" fmla="*/ 1104 w 1104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320">
                <a:moveTo>
                  <a:pt x="0" y="320"/>
                </a:moveTo>
                <a:lnTo>
                  <a:pt x="568" y="200"/>
                </a:lnTo>
                <a:lnTo>
                  <a:pt x="1104" y="0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118795" name="Group 11"/>
          <p:cNvGrpSpPr>
            <a:grpSpLocks/>
          </p:cNvGrpSpPr>
          <p:nvPr/>
        </p:nvGrpSpPr>
        <p:grpSpPr bwMode="auto">
          <a:xfrm>
            <a:off x="1274886" y="2175024"/>
            <a:ext cx="1222772" cy="781050"/>
            <a:chOff x="1680" y="240"/>
            <a:chExt cx="2529" cy="1270"/>
          </a:xfrm>
        </p:grpSpPr>
        <p:sp>
          <p:nvSpPr>
            <p:cNvPr id="118796" name="Oval 12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797" name="Oval 13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798" name="Oval 14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799" name="Oval 15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00" name="Oval 16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01" name="Oval 17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02" name="Oval 18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03" name="Oval 19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04" name="Oval 20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118812" name="Group 28"/>
          <p:cNvGrpSpPr>
            <a:grpSpLocks/>
          </p:cNvGrpSpPr>
          <p:nvPr/>
        </p:nvGrpSpPr>
        <p:grpSpPr bwMode="auto">
          <a:xfrm>
            <a:off x="3338636" y="2175024"/>
            <a:ext cx="1222772" cy="781050"/>
            <a:chOff x="1680" y="240"/>
            <a:chExt cx="2529" cy="1270"/>
          </a:xfrm>
        </p:grpSpPr>
        <p:sp>
          <p:nvSpPr>
            <p:cNvPr id="118813" name="Oval 29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14" name="Oval 30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15" name="Oval 31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16" name="Oval 32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17" name="Oval 33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18" name="Oval 34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19" name="Oval 35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20" name="Oval 36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21" name="Oval 37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18822" name="Text Box 38"/>
          <p:cNvSpPr txBox="1">
            <a:spLocks noChangeArrowheads="1"/>
          </p:cNvSpPr>
          <p:nvPr/>
        </p:nvSpPr>
        <p:spPr bwMode="auto">
          <a:xfrm>
            <a:off x="3545011" y="236393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局域网</a:t>
            </a:r>
          </a:p>
        </p:txBody>
      </p:sp>
      <p:pic>
        <p:nvPicPr>
          <p:cNvPr id="118823" name="Picture 3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43" y="2206775"/>
            <a:ext cx="47810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8871" name="Picture 8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086" y="2403625"/>
            <a:ext cx="47810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8872" name="Picture 8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36" y="2467124"/>
            <a:ext cx="5778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873" name="Picture 8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386" y="2254400"/>
            <a:ext cx="47810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118874" name="Group 90"/>
          <p:cNvGrpSpPr>
            <a:grpSpLocks/>
          </p:cNvGrpSpPr>
          <p:nvPr/>
        </p:nvGrpSpPr>
        <p:grpSpPr bwMode="auto">
          <a:xfrm>
            <a:off x="5650036" y="2175024"/>
            <a:ext cx="1222772" cy="781050"/>
            <a:chOff x="1680" y="240"/>
            <a:chExt cx="2529" cy="1270"/>
          </a:xfrm>
        </p:grpSpPr>
        <p:sp>
          <p:nvSpPr>
            <p:cNvPr id="118875" name="Oval 9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76" name="Oval 9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77" name="Oval 9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78" name="Oval 9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79" name="Oval 9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80" name="Oval 9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81" name="Oval 9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82" name="Oval 9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883" name="Oval 9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18884" name="Text Box 100"/>
          <p:cNvSpPr txBox="1">
            <a:spLocks noChangeArrowheads="1"/>
          </p:cNvSpPr>
          <p:nvPr/>
        </p:nvSpPr>
        <p:spPr bwMode="auto">
          <a:xfrm>
            <a:off x="5828894" y="236393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广域网</a:t>
            </a:r>
          </a:p>
        </p:txBody>
      </p:sp>
      <p:sp>
        <p:nvSpPr>
          <p:cNvPr id="118885" name="Text Box 101"/>
          <p:cNvSpPr txBox="1">
            <a:spLocks noChangeArrowheads="1"/>
          </p:cNvSpPr>
          <p:nvPr/>
        </p:nvSpPr>
        <p:spPr bwMode="auto">
          <a:xfrm>
            <a:off x="396073" y="2028974"/>
            <a:ext cx="947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主机</a:t>
            </a:r>
            <a:r>
              <a:rPr kumimoji="1" lang="zh-CN" altLang="en-US" sz="14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18886" name="Text Box 102"/>
          <p:cNvSpPr txBox="1">
            <a:spLocks noChangeArrowheads="1"/>
          </p:cNvSpPr>
          <p:nvPr/>
        </p:nvSpPr>
        <p:spPr bwMode="auto">
          <a:xfrm>
            <a:off x="8743941" y="2148037"/>
            <a:ext cx="947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主机</a:t>
            </a:r>
            <a:r>
              <a:rPr kumimoji="1" lang="zh-CN" altLang="en-US" sz="14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18887" name="Text Box 103"/>
          <p:cNvSpPr txBox="1">
            <a:spLocks noChangeArrowheads="1"/>
          </p:cNvSpPr>
          <p:nvPr/>
        </p:nvSpPr>
        <p:spPr bwMode="auto">
          <a:xfrm>
            <a:off x="2268925" y="1844824"/>
            <a:ext cx="116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路由器</a:t>
            </a:r>
            <a:r>
              <a:rPr kumimoji="1" lang="zh-CN" altLang="en-US" sz="9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18888" name="Text Box 104"/>
          <p:cNvSpPr txBox="1">
            <a:spLocks noChangeArrowheads="1"/>
          </p:cNvSpPr>
          <p:nvPr/>
        </p:nvSpPr>
        <p:spPr bwMode="auto">
          <a:xfrm>
            <a:off x="4607842" y="2041674"/>
            <a:ext cx="116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路由器</a:t>
            </a:r>
            <a:r>
              <a:rPr kumimoji="1" lang="zh-CN" altLang="en-US" sz="9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18889" name="Text Box 105"/>
          <p:cNvSpPr txBox="1">
            <a:spLocks noChangeArrowheads="1"/>
          </p:cNvSpPr>
          <p:nvPr/>
        </p:nvSpPr>
        <p:spPr bwMode="auto">
          <a:xfrm>
            <a:off x="6714588" y="1901974"/>
            <a:ext cx="116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路由器</a:t>
            </a:r>
            <a:r>
              <a:rPr kumimoji="1" lang="zh-CN" altLang="en-US" sz="9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</p:txBody>
      </p:sp>
      <p:sp>
        <p:nvSpPr>
          <p:cNvPr id="118890" name="Text Box 106"/>
          <p:cNvSpPr txBox="1">
            <a:spLocks noChangeArrowheads="1"/>
          </p:cNvSpPr>
          <p:nvPr/>
        </p:nvSpPr>
        <p:spPr bwMode="auto">
          <a:xfrm>
            <a:off x="1439986" y="237663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电话网</a:t>
            </a:r>
          </a:p>
        </p:txBody>
      </p:sp>
      <p:grpSp>
        <p:nvGrpSpPr>
          <p:cNvPr id="118898" name="Group 114"/>
          <p:cNvGrpSpPr>
            <a:grpSpLocks/>
          </p:cNvGrpSpPr>
          <p:nvPr/>
        </p:nvGrpSpPr>
        <p:grpSpPr bwMode="auto">
          <a:xfrm>
            <a:off x="449386" y="2403624"/>
            <a:ext cx="720593" cy="546100"/>
            <a:chOff x="624" y="2968"/>
            <a:chExt cx="1331" cy="920"/>
          </a:xfrm>
        </p:grpSpPr>
        <p:sp>
          <p:nvSpPr>
            <p:cNvPr id="118899" name="Freeform 115"/>
            <p:cNvSpPr>
              <a:spLocks/>
            </p:cNvSpPr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992 w 1426"/>
                <a:gd name="T1" fmla="*/ 2292 h 2309"/>
                <a:gd name="T2" fmla="*/ 964 w 1426"/>
                <a:gd name="T3" fmla="*/ 2309 h 2309"/>
                <a:gd name="T4" fmla="*/ 0 w 1426"/>
                <a:gd name="T5" fmla="*/ 1462 h 2309"/>
                <a:gd name="T6" fmla="*/ 326 w 1426"/>
                <a:gd name="T7" fmla="*/ 59 h 2309"/>
                <a:gd name="T8" fmla="*/ 369 w 1426"/>
                <a:gd name="T9" fmla="*/ 18 h 2309"/>
                <a:gd name="T10" fmla="*/ 414 w 1426"/>
                <a:gd name="T11" fmla="*/ 0 h 2309"/>
                <a:gd name="T12" fmla="*/ 457 w 1426"/>
                <a:gd name="T13" fmla="*/ 9 h 2309"/>
                <a:gd name="T14" fmla="*/ 1381 w 1426"/>
                <a:gd name="T15" fmla="*/ 400 h 2309"/>
                <a:gd name="T16" fmla="*/ 1411 w 1426"/>
                <a:gd name="T17" fmla="*/ 421 h 2309"/>
                <a:gd name="T18" fmla="*/ 1422 w 1426"/>
                <a:gd name="T19" fmla="*/ 425 h 2309"/>
                <a:gd name="T20" fmla="*/ 1426 w 1426"/>
                <a:gd name="T21" fmla="*/ 445 h 2309"/>
                <a:gd name="T22" fmla="*/ 1017 w 1426"/>
                <a:gd name="T23" fmla="*/ 2306 h 2309"/>
                <a:gd name="T24" fmla="*/ 992 w 1426"/>
                <a:gd name="T25" fmla="*/ 2292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900" name="Freeform 116"/>
            <p:cNvSpPr>
              <a:spLocks/>
            </p:cNvSpPr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573 w 573"/>
                <a:gd name="T1" fmla="*/ 86 h 1980"/>
                <a:gd name="T2" fmla="*/ 568 w 573"/>
                <a:gd name="T3" fmla="*/ 132 h 1980"/>
                <a:gd name="T4" fmla="*/ 155 w 573"/>
                <a:gd name="T5" fmla="*/ 1923 h 1980"/>
                <a:gd name="T6" fmla="*/ 151 w 573"/>
                <a:gd name="T7" fmla="*/ 1955 h 1980"/>
                <a:gd name="T8" fmla="*/ 140 w 573"/>
                <a:gd name="T9" fmla="*/ 1972 h 1980"/>
                <a:gd name="T10" fmla="*/ 125 w 573"/>
                <a:gd name="T11" fmla="*/ 1980 h 1980"/>
                <a:gd name="T12" fmla="*/ 111 w 573"/>
                <a:gd name="T13" fmla="*/ 1975 h 1980"/>
                <a:gd name="T14" fmla="*/ 86 w 573"/>
                <a:gd name="T15" fmla="*/ 1955 h 1980"/>
                <a:gd name="T16" fmla="*/ 0 w 573"/>
                <a:gd name="T17" fmla="*/ 1880 h 1980"/>
                <a:gd name="T18" fmla="*/ 425 w 573"/>
                <a:gd name="T19" fmla="*/ 39 h 1980"/>
                <a:gd name="T20" fmla="*/ 420 w 573"/>
                <a:gd name="T21" fmla="*/ 27 h 1980"/>
                <a:gd name="T22" fmla="*/ 396 w 573"/>
                <a:gd name="T23" fmla="*/ 0 h 1980"/>
                <a:gd name="T24" fmla="*/ 445 w 573"/>
                <a:gd name="T25" fmla="*/ 20 h 1980"/>
                <a:gd name="T26" fmla="*/ 541 w 573"/>
                <a:gd name="T27" fmla="*/ 61 h 1980"/>
                <a:gd name="T28" fmla="*/ 559 w 573"/>
                <a:gd name="T29" fmla="*/ 75 h 1980"/>
                <a:gd name="T30" fmla="*/ 573 w 573"/>
                <a:gd name="T31" fmla="*/ 86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901" name="Freeform 117"/>
            <p:cNvSpPr>
              <a:spLocks/>
            </p:cNvSpPr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31 w 1045"/>
                <a:gd name="T3" fmla="*/ 1 h 441"/>
                <a:gd name="T4" fmla="*/ 62 w 1045"/>
                <a:gd name="T5" fmla="*/ 10 h 441"/>
                <a:gd name="T6" fmla="*/ 1005 w 1045"/>
                <a:gd name="T7" fmla="*/ 409 h 441"/>
                <a:gd name="T8" fmla="*/ 1037 w 1045"/>
                <a:gd name="T9" fmla="*/ 427 h 441"/>
                <a:gd name="T10" fmla="*/ 1045 w 1045"/>
                <a:gd name="T11" fmla="*/ 441 h 441"/>
                <a:gd name="T12" fmla="*/ 0 w 1045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902" name="Freeform 118"/>
            <p:cNvSpPr>
              <a:spLocks/>
            </p:cNvSpPr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619 w 955"/>
                <a:gd name="T1" fmla="*/ 1719 h 1719"/>
                <a:gd name="T2" fmla="*/ 0 w 955"/>
                <a:gd name="T3" fmla="*/ 1212 h 1719"/>
                <a:gd name="T4" fmla="*/ 290 w 955"/>
                <a:gd name="T5" fmla="*/ 0 h 1719"/>
                <a:gd name="T6" fmla="*/ 955 w 955"/>
                <a:gd name="T7" fmla="*/ 313 h 1719"/>
                <a:gd name="T8" fmla="*/ 619 w 955"/>
                <a:gd name="T9" fmla="*/ 1719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903" name="Freeform 119"/>
            <p:cNvSpPr>
              <a:spLocks/>
            </p:cNvSpPr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546 w 862"/>
                <a:gd name="T1" fmla="*/ 1587 h 1587"/>
                <a:gd name="T2" fmla="*/ 0 w 862"/>
                <a:gd name="T3" fmla="*/ 1134 h 1587"/>
                <a:gd name="T4" fmla="*/ 272 w 862"/>
                <a:gd name="T5" fmla="*/ 0 h 1587"/>
                <a:gd name="T6" fmla="*/ 862 w 862"/>
                <a:gd name="T7" fmla="*/ 268 h 1587"/>
                <a:gd name="T8" fmla="*/ 546 w 862"/>
                <a:gd name="T9" fmla="*/ 1587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904" name="Freeform 120"/>
            <p:cNvSpPr>
              <a:spLocks/>
            </p:cNvSpPr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393 w 408"/>
                <a:gd name="T1" fmla="*/ 0 h 1480"/>
                <a:gd name="T2" fmla="*/ 370 w 408"/>
                <a:gd name="T3" fmla="*/ 11 h 1480"/>
                <a:gd name="T4" fmla="*/ 356 w 408"/>
                <a:gd name="T5" fmla="*/ 19 h 1480"/>
                <a:gd name="T6" fmla="*/ 338 w 408"/>
                <a:gd name="T7" fmla="*/ 37 h 1480"/>
                <a:gd name="T8" fmla="*/ 325 w 408"/>
                <a:gd name="T9" fmla="*/ 59 h 1480"/>
                <a:gd name="T10" fmla="*/ 320 w 408"/>
                <a:gd name="T11" fmla="*/ 77 h 1480"/>
                <a:gd name="T12" fmla="*/ 0 w 408"/>
                <a:gd name="T13" fmla="*/ 1459 h 1480"/>
                <a:gd name="T14" fmla="*/ 12 w 408"/>
                <a:gd name="T15" fmla="*/ 1480 h 1480"/>
                <a:gd name="T16" fmla="*/ 337 w 408"/>
                <a:gd name="T17" fmla="*/ 77 h 1480"/>
                <a:gd name="T18" fmla="*/ 346 w 408"/>
                <a:gd name="T19" fmla="*/ 57 h 1480"/>
                <a:gd name="T20" fmla="*/ 355 w 408"/>
                <a:gd name="T21" fmla="*/ 43 h 1480"/>
                <a:gd name="T22" fmla="*/ 368 w 408"/>
                <a:gd name="T23" fmla="*/ 30 h 1480"/>
                <a:gd name="T24" fmla="*/ 384 w 408"/>
                <a:gd name="T25" fmla="*/ 19 h 1480"/>
                <a:gd name="T26" fmla="*/ 400 w 408"/>
                <a:gd name="T27" fmla="*/ 12 h 1480"/>
                <a:gd name="T28" fmla="*/ 408 w 408"/>
                <a:gd name="T29" fmla="*/ 5 h 1480"/>
                <a:gd name="T30" fmla="*/ 393 w 408"/>
                <a:gd name="T3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905" name="Freeform 121"/>
            <p:cNvSpPr>
              <a:spLocks/>
            </p:cNvSpPr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1065 w 1065"/>
                <a:gd name="T1" fmla="*/ 963 h 963"/>
                <a:gd name="T2" fmla="*/ 1047 w 1065"/>
                <a:gd name="T3" fmla="*/ 833 h 963"/>
                <a:gd name="T4" fmla="*/ 1015 w 1065"/>
                <a:gd name="T5" fmla="*/ 776 h 963"/>
                <a:gd name="T6" fmla="*/ 137 w 1065"/>
                <a:gd name="T7" fmla="*/ 3 h 963"/>
                <a:gd name="T8" fmla="*/ 96 w 1065"/>
                <a:gd name="T9" fmla="*/ 0 h 963"/>
                <a:gd name="T10" fmla="*/ 59 w 1065"/>
                <a:gd name="T11" fmla="*/ 3 h 963"/>
                <a:gd name="T12" fmla="*/ 32 w 1065"/>
                <a:gd name="T13" fmla="*/ 42 h 963"/>
                <a:gd name="T14" fmla="*/ 0 w 1065"/>
                <a:gd name="T15" fmla="*/ 145 h 963"/>
                <a:gd name="T16" fmla="*/ 865 w 1065"/>
                <a:gd name="T17" fmla="*/ 954 h 963"/>
                <a:gd name="T18" fmla="*/ 1065 w 1065"/>
                <a:gd name="T19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906" name="Freeform 122"/>
            <p:cNvSpPr>
              <a:spLocks/>
            </p:cNvSpPr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121 w 1969"/>
                <a:gd name="T3" fmla="*/ 24 h 862"/>
                <a:gd name="T4" fmla="*/ 1969 w 1969"/>
                <a:gd name="T5" fmla="*/ 814 h 862"/>
                <a:gd name="T6" fmla="*/ 478 w 1969"/>
                <a:gd name="T7" fmla="*/ 862 h 862"/>
                <a:gd name="T8" fmla="*/ 0 w 1969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907" name="Freeform 123"/>
            <p:cNvSpPr>
              <a:spLocks/>
            </p:cNvSpPr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54 w 1777"/>
                <a:gd name="T1" fmla="*/ 52 h 297"/>
                <a:gd name="T2" fmla="*/ 0 w 1777"/>
                <a:gd name="T3" fmla="*/ 297 h 297"/>
                <a:gd name="T4" fmla="*/ 1759 w 1777"/>
                <a:gd name="T5" fmla="*/ 257 h 297"/>
                <a:gd name="T6" fmla="*/ 1777 w 1777"/>
                <a:gd name="T7" fmla="*/ 173 h 297"/>
                <a:gd name="T8" fmla="*/ 1773 w 1777"/>
                <a:gd name="T9" fmla="*/ 74 h 297"/>
                <a:gd name="T10" fmla="*/ 1768 w 1777"/>
                <a:gd name="T11" fmla="*/ 0 h 297"/>
                <a:gd name="T12" fmla="*/ 54 w 1777"/>
                <a:gd name="T13" fmla="*/ 5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908" name="Freeform 124"/>
            <p:cNvSpPr>
              <a:spLocks/>
            </p:cNvSpPr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37 w 513"/>
                <a:gd name="T1" fmla="*/ 0 h 1106"/>
                <a:gd name="T2" fmla="*/ 0 w 513"/>
                <a:gd name="T3" fmla="*/ 200 h 1106"/>
                <a:gd name="T4" fmla="*/ 457 w 513"/>
                <a:gd name="T5" fmla="*/ 1106 h 1106"/>
                <a:gd name="T6" fmla="*/ 513 w 513"/>
                <a:gd name="T7" fmla="*/ 862 h 1106"/>
                <a:gd name="T8" fmla="*/ 37 w 513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909" name="Freeform 125"/>
            <p:cNvSpPr>
              <a:spLocks/>
            </p:cNvSpPr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2 w 262"/>
                <a:gd name="T1" fmla="*/ 25 h 25"/>
                <a:gd name="T2" fmla="*/ 0 w 262"/>
                <a:gd name="T3" fmla="*/ 0 h 25"/>
                <a:gd name="T4" fmla="*/ 249 w 262"/>
                <a:gd name="T5" fmla="*/ 0 h 25"/>
                <a:gd name="T6" fmla="*/ 262 w 262"/>
                <a:gd name="T7" fmla="*/ 19 h 25"/>
                <a:gd name="T8" fmla="*/ 2 w 26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8910" name="Freeform 126"/>
            <p:cNvSpPr>
              <a:spLocks/>
            </p:cNvSpPr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557 w 561"/>
                <a:gd name="T1" fmla="*/ 801 h 836"/>
                <a:gd name="T2" fmla="*/ 0 w 561"/>
                <a:gd name="T3" fmla="*/ 0 h 836"/>
                <a:gd name="T4" fmla="*/ 561 w 561"/>
                <a:gd name="T5" fmla="*/ 836 h 836"/>
                <a:gd name="T6" fmla="*/ 557 w 561"/>
                <a:gd name="T7" fmla="*/ 801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118911" name="Group 127"/>
            <p:cNvGrpSpPr>
              <a:grpSpLocks/>
            </p:cNvGrpSpPr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118912" name="Group 128"/>
              <p:cNvGrpSpPr>
                <a:grpSpLocks/>
              </p:cNvGrpSpPr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118913" name="Freeform 129"/>
                <p:cNvSpPr>
                  <a:spLocks/>
                </p:cNvSpPr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3 w 22"/>
                    <a:gd name="T1" fmla="*/ 67 h 67"/>
                    <a:gd name="T2" fmla="*/ 0 w 22"/>
                    <a:gd name="T3" fmla="*/ 26 h 67"/>
                    <a:gd name="T4" fmla="*/ 9 w 22"/>
                    <a:gd name="T5" fmla="*/ 0 h 67"/>
                    <a:gd name="T6" fmla="*/ 22 w 22"/>
                    <a:gd name="T7" fmla="*/ 30 h 67"/>
                    <a:gd name="T8" fmla="*/ 13 w 22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14" name="Freeform 130"/>
                <p:cNvSpPr>
                  <a:spLocks/>
                </p:cNvSpPr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2 w 73"/>
                    <a:gd name="T1" fmla="*/ 0 h 29"/>
                    <a:gd name="T2" fmla="*/ 50 w 73"/>
                    <a:gd name="T3" fmla="*/ 0 h 29"/>
                    <a:gd name="T4" fmla="*/ 52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6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15" name="Freeform 131"/>
                <p:cNvSpPr>
                  <a:spLocks/>
                </p:cNvSpPr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7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8916" name="Group 132"/>
              <p:cNvGrpSpPr>
                <a:grpSpLocks/>
              </p:cNvGrpSpPr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118917" name="Freeform 133"/>
                <p:cNvSpPr>
                  <a:spLocks/>
                </p:cNvSpPr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18" name="Freeform 134"/>
                <p:cNvSpPr>
                  <a:spLocks/>
                </p:cNvSpPr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49 w 74"/>
                    <a:gd name="T3" fmla="*/ 0 h 29"/>
                    <a:gd name="T4" fmla="*/ 50 w 74"/>
                    <a:gd name="T5" fmla="*/ 2 h 29"/>
                    <a:gd name="T6" fmla="*/ 56 w 74"/>
                    <a:gd name="T7" fmla="*/ 11 h 29"/>
                    <a:gd name="T8" fmla="*/ 74 w 74"/>
                    <a:gd name="T9" fmla="*/ 29 h 29"/>
                    <a:gd name="T10" fmla="*/ 18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19" name="Freeform 135"/>
                <p:cNvSpPr>
                  <a:spLocks/>
                </p:cNvSpPr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118920" name="Freeform 136"/>
              <p:cNvSpPr>
                <a:spLocks/>
              </p:cNvSpPr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8921" name="Freeform 137"/>
              <p:cNvSpPr>
                <a:spLocks/>
              </p:cNvSpPr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15 w 24"/>
                  <a:gd name="T1" fmla="*/ 68 h 68"/>
                  <a:gd name="T2" fmla="*/ 0 w 24"/>
                  <a:gd name="T3" fmla="*/ 27 h 68"/>
                  <a:gd name="T4" fmla="*/ 11 w 24"/>
                  <a:gd name="T5" fmla="*/ 0 h 68"/>
                  <a:gd name="T6" fmla="*/ 24 w 24"/>
                  <a:gd name="T7" fmla="*/ 31 h 68"/>
                  <a:gd name="T8" fmla="*/ 15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8922" name="Freeform 138"/>
              <p:cNvSpPr>
                <a:spLocks/>
              </p:cNvSpPr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49 w 70"/>
                  <a:gd name="T3" fmla="*/ 0 h 30"/>
                  <a:gd name="T4" fmla="*/ 50 w 70"/>
                  <a:gd name="T5" fmla="*/ 3 h 30"/>
                  <a:gd name="T6" fmla="*/ 54 w 70"/>
                  <a:gd name="T7" fmla="*/ 13 h 30"/>
                  <a:gd name="T8" fmla="*/ 70 w 70"/>
                  <a:gd name="T9" fmla="*/ 30 h 30"/>
                  <a:gd name="T10" fmla="*/ 16 w 70"/>
                  <a:gd name="T11" fmla="*/ 30 h 30"/>
                  <a:gd name="T12" fmla="*/ 7 w 70"/>
                  <a:gd name="T13" fmla="*/ 21 h 30"/>
                  <a:gd name="T14" fmla="*/ 0 w 70"/>
                  <a:gd name="T15" fmla="*/ 7 h 30"/>
                  <a:gd name="T16" fmla="*/ 0 w 70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8923" name="Freeform 139"/>
              <p:cNvSpPr>
                <a:spLocks/>
              </p:cNvSpPr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36 h 36"/>
                  <a:gd name="T2" fmla="*/ 1 w 83"/>
                  <a:gd name="T3" fmla="*/ 19 h 36"/>
                  <a:gd name="T4" fmla="*/ 7 w 83"/>
                  <a:gd name="T5" fmla="*/ 8 h 36"/>
                  <a:gd name="T6" fmla="*/ 10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118924" name="Group 140"/>
              <p:cNvGrpSpPr>
                <a:grpSpLocks/>
              </p:cNvGrpSpPr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118925" name="Freeform 141"/>
                <p:cNvSpPr>
                  <a:spLocks/>
                </p:cNvSpPr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4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4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26" name="Freeform 142"/>
                <p:cNvSpPr>
                  <a:spLocks/>
                </p:cNvSpPr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2 w 73"/>
                    <a:gd name="T1" fmla="*/ 0 h 30"/>
                    <a:gd name="T2" fmla="*/ 49 w 73"/>
                    <a:gd name="T3" fmla="*/ 0 h 30"/>
                    <a:gd name="T4" fmla="*/ 50 w 73"/>
                    <a:gd name="T5" fmla="*/ 3 h 30"/>
                    <a:gd name="T6" fmla="*/ 57 w 73"/>
                    <a:gd name="T7" fmla="*/ 12 h 30"/>
                    <a:gd name="T8" fmla="*/ 73 w 73"/>
                    <a:gd name="T9" fmla="*/ 30 h 30"/>
                    <a:gd name="T10" fmla="*/ 19 w 73"/>
                    <a:gd name="T11" fmla="*/ 30 h 30"/>
                    <a:gd name="T12" fmla="*/ 10 w 73"/>
                    <a:gd name="T13" fmla="*/ 21 h 30"/>
                    <a:gd name="T14" fmla="*/ 0 w 73"/>
                    <a:gd name="T15" fmla="*/ 7 h 30"/>
                    <a:gd name="T16" fmla="*/ 2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27" name="Freeform 143"/>
                <p:cNvSpPr>
                  <a:spLocks/>
                </p:cNvSpPr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8928" name="Group 144"/>
              <p:cNvGrpSpPr>
                <a:grpSpLocks/>
              </p:cNvGrpSpPr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118929" name="Freeform 145"/>
                <p:cNvSpPr>
                  <a:spLocks/>
                </p:cNvSpPr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30" name="Freeform 146"/>
                <p:cNvSpPr>
                  <a:spLocks/>
                </p:cNvSpPr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3 w 74"/>
                    <a:gd name="T1" fmla="*/ 0 h 30"/>
                    <a:gd name="T2" fmla="*/ 49 w 74"/>
                    <a:gd name="T3" fmla="*/ 0 h 30"/>
                    <a:gd name="T4" fmla="*/ 52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10 w 74"/>
                    <a:gd name="T13" fmla="*/ 21 h 30"/>
                    <a:gd name="T14" fmla="*/ 0 w 74"/>
                    <a:gd name="T15" fmla="*/ 6 h 30"/>
                    <a:gd name="T16" fmla="*/ 3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31" name="Freeform 147"/>
                <p:cNvSpPr>
                  <a:spLocks/>
                </p:cNvSpPr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6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8932" name="Group 148"/>
              <p:cNvGrpSpPr>
                <a:grpSpLocks/>
              </p:cNvGrpSpPr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118933" name="Freeform 149"/>
                <p:cNvSpPr>
                  <a:spLocks/>
                </p:cNvSpPr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9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34" name="Freeform 150"/>
                <p:cNvSpPr>
                  <a:spLocks/>
                </p:cNvSpPr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2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9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2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35" name="Freeform 151"/>
                <p:cNvSpPr>
                  <a:spLocks/>
                </p:cNvSpPr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5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8936" name="Group 152"/>
              <p:cNvGrpSpPr>
                <a:grpSpLocks/>
              </p:cNvGrpSpPr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118937" name="Freeform 153"/>
                <p:cNvSpPr>
                  <a:spLocks/>
                </p:cNvSpPr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0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38" name="Freeform 154"/>
                <p:cNvSpPr>
                  <a:spLocks/>
                </p:cNvSpPr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2 w 75"/>
                    <a:gd name="T3" fmla="*/ 0 h 30"/>
                    <a:gd name="T4" fmla="*/ 53 w 75"/>
                    <a:gd name="T5" fmla="*/ 3 h 30"/>
                    <a:gd name="T6" fmla="*/ 57 w 75"/>
                    <a:gd name="T7" fmla="*/ 12 h 30"/>
                    <a:gd name="T8" fmla="*/ 75 w 75"/>
                    <a:gd name="T9" fmla="*/ 30 h 30"/>
                    <a:gd name="T10" fmla="*/ 19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6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39" name="Freeform 155"/>
                <p:cNvSpPr>
                  <a:spLocks/>
                </p:cNvSpPr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8940" name="Group 156"/>
              <p:cNvGrpSpPr>
                <a:grpSpLocks/>
              </p:cNvGrpSpPr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118941" name="Group 157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118942" name="Freeform 158"/>
                  <p:cNvSpPr>
                    <a:spLocks/>
                  </p:cNvSpPr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0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43" name="Freeform 159"/>
                  <p:cNvSpPr>
                    <a:spLocks/>
                  </p:cNvSpPr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3 h 29"/>
                      <a:gd name="T6" fmla="*/ 57 w 75"/>
                      <a:gd name="T7" fmla="*/ 12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44" name="Freeform 160"/>
                  <p:cNvSpPr>
                    <a:spLocks/>
                  </p:cNvSpPr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37 h 37"/>
                      <a:gd name="T2" fmla="*/ 2 w 82"/>
                      <a:gd name="T3" fmla="*/ 22 h 37"/>
                      <a:gd name="T4" fmla="*/ 7 w 82"/>
                      <a:gd name="T5" fmla="*/ 7 h 37"/>
                      <a:gd name="T6" fmla="*/ 13 w 82"/>
                      <a:gd name="T7" fmla="*/ 0 h 37"/>
                      <a:gd name="T8" fmla="*/ 69 w 82"/>
                      <a:gd name="T9" fmla="*/ 0 h 37"/>
                      <a:gd name="T10" fmla="*/ 82 w 82"/>
                      <a:gd name="T11" fmla="*/ 37 h 37"/>
                      <a:gd name="T12" fmla="*/ 0 w 82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8945" name="Group 161"/>
                <p:cNvGrpSpPr>
                  <a:grpSpLocks/>
                </p:cNvGrpSpPr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118946" name="Freeform 162"/>
                  <p:cNvSpPr>
                    <a:spLocks/>
                  </p:cNvSpPr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47" name="Freeform 163"/>
                  <p:cNvSpPr>
                    <a:spLocks/>
                  </p:cNvSpPr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3 w 75"/>
                      <a:gd name="T5" fmla="*/ 3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48" name="Freeform 164"/>
                  <p:cNvSpPr>
                    <a:spLocks/>
                  </p:cNvSpPr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8949" name="Group 165"/>
                <p:cNvGrpSpPr>
                  <a:grpSpLocks/>
                </p:cNvGrpSpPr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118950" name="Freeform 166"/>
                  <p:cNvSpPr>
                    <a:spLocks/>
                  </p:cNvSpPr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51" name="Freeform 167"/>
                  <p:cNvSpPr>
                    <a:spLocks/>
                  </p:cNvSpPr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7 w 73"/>
                      <a:gd name="T7" fmla="*/ 11 h 29"/>
                      <a:gd name="T8" fmla="*/ 73 w 73"/>
                      <a:gd name="T9" fmla="*/ 29 h 29"/>
                      <a:gd name="T10" fmla="*/ 19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52" name="Freeform 168"/>
                  <p:cNvSpPr>
                    <a:spLocks/>
                  </p:cNvSpPr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20 h 36"/>
                      <a:gd name="T4" fmla="*/ 7 w 83"/>
                      <a:gd name="T5" fmla="*/ 8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8953" name="Group 169"/>
                <p:cNvGrpSpPr>
                  <a:grpSpLocks/>
                </p:cNvGrpSpPr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118954" name="Freeform 170"/>
                  <p:cNvSpPr>
                    <a:spLocks/>
                  </p:cNvSpPr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55" name="Freeform 171"/>
                  <p:cNvSpPr>
                    <a:spLocks/>
                  </p:cNvSpPr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3 w 74"/>
                      <a:gd name="T1" fmla="*/ 0 h 29"/>
                      <a:gd name="T2" fmla="*/ 49 w 74"/>
                      <a:gd name="T3" fmla="*/ 0 h 29"/>
                      <a:gd name="T4" fmla="*/ 53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3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56" name="Freeform 172"/>
                  <p:cNvSpPr>
                    <a:spLocks/>
                  </p:cNvSpPr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1 w 83"/>
                      <a:gd name="T3" fmla="*/ 19 h 35"/>
                      <a:gd name="T4" fmla="*/ 6 w 83"/>
                      <a:gd name="T5" fmla="*/ 7 h 35"/>
                      <a:gd name="T6" fmla="*/ 10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8957" name="Group 173"/>
                <p:cNvGrpSpPr>
                  <a:grpSpLocks/>
                </p:cNvGrpSpPr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118958" name="Freeform 174"/>
                  <p:cNvSpPr>
                    <a:spLocks/>
                  </p:cNvSpPr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59" name="Freeform 175"/>
                  <p:cNvSpPr>
                    <a:spLocks/>
                  </p:cNvSpPr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0 w 74"/>
                      <a:gd name="T13" fmla="*/ 20 h 29"/>
                      <a:gd name="T14" fmla="*/ 0 w 74"/>
                      <a:gd name="T15" fmla="*/ 5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60" name="Freeform 176"/>
                  <p:cNvSpPr>
                    <a:spLocks/>
                  </p:cNvSpPr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5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18961" name="Group 177"/>
              <p:cNvGrpSpPr>
                <a:grpSpLocks/>
              </p:cNvGrpSpPr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118962" name="Group 178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118963" name="Freeform 179"/>
                  <p:cNvSpPr>
                    <a:spLocks/>
                  </p:cNvSpPr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64" name="Freeform 180"/>
                  <p:cNvSpPr>
                    <a:spLocks/>
                  </p:cNvSpPr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65" name="Freeform 181"/>
                  <p:cNvSpPr>
                    <a:spLocks/>
                  </p:cNvSpPr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8966" name="Group 182"/>
                <p:cNvGrpSpPr>
                  <a:grpSpLocks/>
                </p:cNvGrpSpPr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118967" name="Freeform 183"/>
                  <p:cNvSpPr>
                    <a:spLocks/>
                  </p:cNvSpPr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1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68" name="Freeform 184"/>
                  <p:cNvSpPr>
                    <a:spLocks/>
                  </p:cNvSpPr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69" name="Freeform 185"/>
                  <p:cNvSpPr>
                    <a:spLocks/>
                  </p:cNvSpPr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37 h 37"/>
                      <a:gd name="T2" fmla="*/ 4 w 83"/>
                      <a:gd name="T3" fmla="*/ 19 h 37"/>
                      <a:gd name="T4" fmla="*/ 8 w 83"/>
                      <a:gd name="T5" fmla="*/ 8 h 37"/>
                      <a:gd name="T6" fmla="*/ 13 w 83"/>
                      <a:gd name="T7" fmla="*/ 0 h 37"/>
                      <a:gd name="T8" fmla="*/ 68 w 83"/>
                      <a:gd name="T9" fmla="*/ 0 h 37"/>
                      <a:gd name="T10" fmla="*/ 83 w 83"/>
                      <a:gd name="T11" fmla="*/ 37 h 37"/>
                      <a:gd name="T12" fmla="*/ 0 w 83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8970" name="Group 186"/>
                <p:cNvGrpSpPr>
                  <a:grpSpLocks/>
                </p:cNvGrpSpPr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118971" name="Freeform 187"/>
                  <p:cNvSpPr>
                    <a:spLocks/>
                  </p:cNvSpPr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72" name="Freeform 188"/>
                  <p:cNvSpPr>
                    <a:spLocks/>
                  </p:cNvSpPr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3 h 31"/>
                      <a:gd name="T6" fmla="*/ 56 w 75"/>
                      <a:gd name="T7" fmla="*/ 12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73" name="Freeform 189"/>
                  <p:cNvSpPr>
                    <a:spLocks/>
                  </p:cNvSpPr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8 w 82"/>
                      <a:gd name="T5" fmla="*/ 7 h 35"/>
                      <a:gd name="T6" fmla="*/ 12 w 82"/>
                      <a:gd name="T7" fmla="*/ 0 h 35"/>
                      <a:gd name="T8" fmla="*/ 69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8974" name="Group 190"/>
                <p:cNvGrpSpPr>
                  <a:grpSpLocks/>
                </p:cNvGrpSpPr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118975" name="Freeform 191"/>
                  <p:cNvSpPr>
                    <a:spLocks/>
                  </p:cNvSpPr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13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3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76" name="Freeform 192"/>
                  <p:cNvSpPr>
                    <a:spLocks/>
                  </p:cNvSpPr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77" name="Freeform 193"/>
                  <p:cNvSpPr>
                    <a:spLocks/>
                  </p:cNvSpPr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3 w 83"/>
                      <a:gd name="T7" fmla="*/ 0 h 36"/>
                      <a:gd name="T8" fmla="*/ 70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8978" name="Group 194"/>
                <p:cNvGrpSpPr>
                  <a:grpSpLocks/>
                </p:cNvGrpSpPr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118979" name="Freeform 195"/>
                  <p:cNvSpPr>
                    <a:spLocks/>
                  </p:cNvSpPr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80" name="Freeform 196"/>
                  <p:cNvSpPr>
                    <a:spLocks/>
                  </p:cNvSpPr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3 w 75"/>
                      <a:gd name="T1" fmla="*/ 0 h 29"/>
                      <a:gd name="T2" fmla="*/ 51 w 75"/>
                      <a:gd name="T3" fmla="*/ 0 h 29"/>
                      <a:gd name="T4" fmla="*/ 53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3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8981" name="Freeform 197"/>
                  <p:cNvSpPr>
                    <a:spLocks/>
                  </p:cNvSpPr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6 w 82"/>
                      <a:gd name="T5" fmla="*/ 8 h 36"/>
                      <a:gd name="T6" fmla="*/ 10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18982" name="Group 198"/>
              <p:cNvGrpSpPr>
                <a:grpSpLocks/>
              </p:cNvGrpSpPr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118983" name="Freeform 199"/>
                <p:cNvSpPr>
                  <a:spLocks/>
                </p:cNvSpPr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84" name="Freeform 200"/>
                <p:cNvSpPr>
                  <a:spLocks/>
                </p:cNvSpPr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2 w 73"/>
                    <a:gd name="T1" fmla="*/ 0 h 31"/>
                    <a:gd name="T2" fmla="*/ 49 w 73"/>
                    <a:gd name="T3" fmla="*/ 0 h 31"/>
                    <a:gd name="T4" fmla="*/ 50 w 73"/>
                    <a:gd name="T5" fmla="*/ 4 h 31"/>
                    <a:gd name="T6" fmla="*/ 57 w 73"/>
                    <a:gd name="T7" fmla="*/ 13 h 31"/>
                    <a:gd name="T8" fmla="*/ 73 w 73"/>
                    <a:gd name="T9" fmla="*/ 31 h 31"/>
                    <a:gd name="T10" fmla="*/ 17 w 73"/>
                    <a:gd name="T11" fmla="*/ 31 h 31"/>
                    <a:gd name="T12" fmla="*/ 10 w 73"/>
                    <a:gd name="T13" fmla="*/ 22 h 31"/>
                    <a:gd name="T14" fmla="*/ 0 w 73"/>
                    <a:gd name="T15" fmla="*/ 6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85" name="Freeform 201"/>
                <p:cNvSpPr>
                  <a:spLocks/>
                </p:cNvSpPr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6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8986" name="Group 202"/>
              <p:cNvGrpSpPr>
                <a:grpSpLocks/>
              </p:cNvGrpSpPr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118987" name="Freeform 203"/>
                <p:cNvSpPr>
                  <a:spLocks/>
                </p:cNvSpPr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88" name="Freeform 204"/>
                <p:cNvSpPr>
                  <a:spLocks/>
                </p:cNvSpPr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0 w 75"/>
                    <a:gd name="T3" fmla="*/ 0 h 30"/>
                    <a:gd name="T4" fmla="*/ 51 w 75"/>
                    <a:gd name="T5" fmla="*/ 3 h 30"/>
                    <a:gd name="T6" fmla="*/ 58 w 75"/>
                    <a:gd name="T7" fmla="*/ 12 h 30"/>
                    <a:gd name="T8" fmla="*/ 75 w 75"/>
                    <a:gd name="T9" fmla="*/ 30 h 30"/>
                    <a:gd name="T10" fmla="*/ 18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7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89" name="Freeform 205"/>
                <p:cNvSpPr>
                  <a:spLocks/>
                </p:cNvSpPr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8990" name="Group 206"/>
              <p:cNvGrpSpPr>
                <a:grpSpLocks/>
              </p:cNvGrpSpPr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118991" name="Freeform 207"/>
                <p:cNvSpPr>
                  <a:spLocks/>
                </p:cNvSpPr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0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92" name="Freeform 208"/>
                <p:cNvSpPr>
                  <a:spLocks/>
                </p:cNvSpPr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2 w 74"/>
                    <a:gd name="T1" fmla="*/ 0 h 31"/>
                    <a:gd name="T2" fmla="*/ 50 w 74"/>
                    <a:gd name="T3" fmla="*/ 0 h 31"/>
                    <a:gd name="T4" fmla="*/ 52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9 w 74"/>
                    <a:gd name="T11" fmla="*/ 31 h 31"/>
                    <a:gd name="T12" fmla="*/ 11 w 74"/>
                    <a:gd name="T13" fmla="*/ 20 h 31"/>
                    <a:gd name="T14" fmla="*/ 0 w 74"/>
                    <a:gd name="T15" fmla="*/ 6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93" name="Freeform 209"/>
                <p:cNvSpPr>
                  <a:spLocks/>
                </p:cNvSpPr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3 w 81"/>
                    <a:gd name="T3" fmla="*/ 20 h 36"/>
                    <a:gd name="T4" fmla="*/ 6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118994" name="Freeform 210"/>
              <p:cNvSpPr>
                <a:spLocks/>
              </p:cNvSpPr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4 w 23"/>
                  <a:gd name="T1" fmla="*/ 68 h 68"/>
                  <a:gd name="T2" fmla="*/ 0 w 23"/>
                  <a:gd name="T3" fmla="*/ 27 h 68"/>
                  <a:gd name="T4" fmla="*/ 9 w 23"/>
                  <a:gd name="T5" fmla="*/ 0 h 68"/>
                  <a:gd name="T6" fmla="*/ 23 w 23"/>
                  <a:gd name="T7" fmla="*/ 31 h 68"/>
                  <a:gd name="T8" fmla="*/ 14 w 2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8995" name="Freeform 211"/>
              <p:cNvSpPr>
                <a:spLocks/>
              </p:cNvSpPr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49 w 71"/>
                  <a:gd name="T3" fmla="*/ 0 h 27"/>
                  <a:gd name="T4" fmla="*/ 51 w 71"/>
                  <a:gd name="T5" fmla="*/ 2 h 27"/>
                  <a:gd name="T6" fmla="*/ 55 w 71"/>
                  <a:gd name="T7" fmla="*/ 12 h 27"/>
                  <a:gd name="T8" fmla="*/ 71 w 71"/>
                  <a:gd name="T9" fmla="*/ 27 h 27"/>
                  <a:gd name="T10" fmla="*/ 17 w 71"/>
                  <a:gd name="T11" fmla="*/ 27 h 27"/>
                  <a:gd name="T12" fmla="*/ 8 w 71"/>
                  <a:gd name="T13" fmla="*/ 20 h 27"/>
                  <a:gd name="T14" fmla="*/ 0 w 71"/>
                  <a:gd name="T15" fmla="*/ 6 h 27"/>
                  <a:gd name="T16" fmla="*/ 0 w 71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8996" name="Freeform 212"/>
              <p:cNvSpPr>
                <a:spLocks/>
              </p:cNvSpPr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36 h 36"/>
                  <a:gd name="T2" fmla="*/ 2 w 82"/>
                  <a:gd name="T3" fmla="*/ 21 h 36"/>
                  <a:gd name="T4" fmla="*/ 6 w 82"/>
                  <a:gd name="T5" fmla="*/ 8 h 36"/>
                  <a:gd name="T6" fmla="*/ 11 w 82"/>
                  <a:gd name="T7" fmla="*/ 0 h 36"/>
                  <a:gd name="T8" fmla="*/ 68 w 82"/>
                  <a:gd name="T9" fmla="*/ 0 h 36"/>
                  <a:gd name="T10" fmla="*/ 82 w 82"/>
                  <a:gd name="T11" fmla="*/ 36 h 36"/>
                  <a:gd name="T12" fmla="*/ 0 w 8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118997" name="Group 213"/>
              <p:cNvGrpSpPr>
                <a:grpSpLocks/>
              </p:cNvGrpSpPr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118998" name="Freeform 214"/>
                <p:cNvSpPr>
                  <a:spLocks/>
                </p:cNvSpPr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999" name="Freeform 215"/>
                <p:cNvSpPr>
                  <a:spLocks/>
                </p:cNvSpPr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00" name="Freeform 216"/>
                <p:cNvSpPr>
                  <a:spLocks/>
                </p:cNvSpPr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001" name="Group 217"/>
              <p:cNvGrpSpPr>
                <a:grpSpLocks/>
              </p:cNvGrpSpPr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119002" name="Freeform 218"/>
                <p:cNvSpPr>
                  <a:spLocks/>
                </p:cNvSpPr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03" name="Freeform 219"/>
                <p:cNvSpPr>
                  <a:spLocks/>
                </p:cNvSpPr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04" name="Freeform 220"/>
                <p:cNvSpPr>
                  <a:spLocks/>
                </p:cNvSpPr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6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005" name="Group 221"/>
              <p:cNvGrpSpPr>
                <a:grpSpLocks/>
              </p:cNvGrpSpPr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119006" name="Freeform 222"/>
                <p:cNvSpPr>
                  <a:spLocks/>
                </p:cNvSpPr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5 h 68"/>
                    <a:gd name="T4" fmla="*/ 9 w 23"/>
                    <a:gd name="T5" fmla="*/ 0 h 68"/>
                    <a:gd name="T6" fmla="*/ 23 w 23"/>
                    <a:gd name="T7" fmla="*/ 30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07" name="Freeform 223"/>
                <p:cNvSpPr>
                  <a:spLocks/>
                </p:cNvSpPr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50 w 73"/>
                    <a:gd name="T3" fmla="*/ 0 h 29"/>
                    <a:gd name="T4" fmla="*/ 51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10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08" name="Freeform 224"/>
                <p:cNvSpPr>
                  <a:spLocks/>
                </p:cNvSpPr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19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009" name="Group 225"/>
              <p:cNvGrpSpPr>
                <a:grpSpLocks/>
              </p:cNvGrpSpPr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119010" name="Freeform 226"/>
                <p:cNvSpPr>
                  <a:spLocks/>
                </p:cNvSpPr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11" name="Freeform 227"/>
                <p:cNvSpPr>
                  <a:spLocks/>
                </p:cNvSpPr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12" name="Freeform 228"/>
                <p:cNvSpPr>
                  <a:spLocks/>
                </p:cNvSpPr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6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013" name="Group 229"/>
              <p:cNvGrpSpPr>
                <a:grpSpLocks/>
              </p:cNvGrpSpPr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119014" name="Group 230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119015" name="Freeform 231"/>
                  <p:cNvSpPr>
                    <a:spLocks/>
                  </p:cNvSpPr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3 w 23"/>
                      <a:gd name="T1" fmla="*/ 70 h 70"/>
                      <a:gd name="T2" fmla="*/ 0 w 23"/>
                      <a:gd name="T3" fmla="*/ 27 h 70"/>
                      <a:gd name="T4" fmla="*/ 9 w 23"/>
                      <a:gd name="T5" fmla="*/ 0 h 70"/>
                      <a:gd name="T6" fmla="*/ 23 w 23"/>
                      <a:gd name="T7" fmla="*/ 31 h 70"/>
                      <a:gd name="T8" fmla="*/ 13 w 23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16" name="Freeform 232"/>
                  <p:cNvSpPr>
                    <a:spLocks/>
                  </p:cNvSpPr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50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17" name="Freeform 233"/>
                  <p:cNvSpPr>
                    <a:spLocks/>
                  </p:cNvSpPr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38 h 38"/>
                      <a:gd name="T2" fmla="*/ 1 w 83"/>
                      <a:gd name="T3" fmla="*/ 22 h 38"/>
                      <a:gd name="T4" fmla="*/ 8 w 83"/>
                      <a:gd name="T5" fmla="*/ 8 h 38"/>
                      <a:gd name="T6" fmla="*/ 12 w 83"/>
                      <a:gd name="T7" fmla="*/ 0 h 38"/>
                      <a:gd name="T8" fmla="*/ 68 w 83"/>
                      <a:gd name="T9" fmla="*/ 0 h 38"/>
                      <a:gd name="T10" fmla="*/ 83 w 83"/>
                      <a:gd name="T11" fmla="*/ 38 h 38"/>
                      <a:gd name="T12" fmla="*/ 0 w 83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018" name="Group 234"/>
                <p:cNvGrpSpPr>
                  <a:grpSpLocks/>
                </p:cNvGrpSpPr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119019" name="Freeform 235"/>
                  <p:cNvSpPr>
                    <a:spLocks/>
                  </p:cNvSpPr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20" name="Freeform 236"/>
                  <p:cNvSpPr>
                    <a:spLocks/>
                  </p:cNvSpPr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2 w 75"/>
                      <a:gd name="T1" fmla="*/ 0 h 32"/>
                      <a:gd name="T2" fmla="*/ 50 w 75"/>
                      <a:gd name="T3" fmla="*/ 0 h 32"/>
                      <a:gd name="T4" fmla="*/ 52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2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21" name="Freeform 237"/>
                  <p:cNvSpPr>
                    <a:spLocks/>
                  </p:cNvSpPr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1 h 36"/>
                      <a:gd name="T4" fmla="*/ 5 w 81"/>
                      <a:gd name="T5" fmla="*/ 8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022" name="Group 238"/>
                <p:cNvGrpSpPr>
                  <a:grpSpLocks/>
                </p:cNvGrpSpPr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119023" name="Freeform 239"/>
                  <p:cNvSpPr>
                    <a:spLocks/>
                  </p:cNvSpPr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24" name="Freeform 240"/>
                  <p:cNvSpPr>
                    <a:spLocks/>
                  </p:cNvSpPr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25" name="Freeform 241"/>
                  <p:cNvSpPr>
                    <a:spLocks/>
                  </p:cNvSpPr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026" name="Group 242"/>
                <p:cNvGrpSpPr>
                  <a:grpSpLocks/>
                </p:cNvGrpSpPr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119027" name="Freeform 243"/>
                  <p:cNvSpPr>
                    <a:spLocks/>
                  </p:cNvSpPr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28" name="Freeform 244"/>
                  <p:cNvSpPr>
                    <a:spLocks/>
                  </p:cNvSpPr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48 w 73"/>
                      <a:gd name="T3" fmla="*/ 0 h 30"/>
                      <a:gd name="T4" fmla="*/ 52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5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29" name="Freeform 245"/>
                  <p:cNvSpPr>
                    <a:spLocks/>
                  </p:cNvSpPr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030" name="Group 246"/>
                <p:cNvGrpSpPr>
                  <a:grpSpLocks/>
                </p:cNvGrpSpPr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119031" name="Freeform 247"/>
                  <p:cNvSpPr>
                    <a:spLocks/>
                  </p:cNvSpPr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11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32" name="Freeform 248"/>
                  <p:cNvSpPr>
                    <a:spLocks/>
                  </p:cNvSpPr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33" name="Freeform 249"/>
                  <p:cNvSpPr>
                    <a:spLocks/>
                  </p:cNvSpPr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19034" name="Group 250"/>
              <p:cNvGrpSpPr>
                <a:grpSpLocks/>
              </p:cNvGrpSpPr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119035" name="Group 251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119036" name="Freeform 252"/>
                  <p:cNvSpPr>
                    <a:spLocks/>
                  </p:cNvSpPr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37" name="Freeform 253"/>
                  <p:cNvSpPr>
                    <a:spLocks/>
                  </p:cNvSpPr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38" name="Freeform 254"/>
                  <p:cNvSpPr>
                    <a:spLocks/>
                  </p:cNvSpPr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039" name="Group 255"/>
                <p:cNvGrpSpPr>
                  <a:grpSpLocks/>
                </p:cNvGrpSpPr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119040" name="Freeform 256"/>
                  <p:cNvSpPr>
                    <a:spLocks/>
                  </p:cNvSpPr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13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1 h 70"/>
                      <a:gd name="T8" fmla="*/ 13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41" name="Freeform 257"/>
                  <p:cNvSpPr>
                    <a:spLocks/>
                  </p:cNvSpPr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3 h 30"/>
                      <a:gd name="T6" fmla="*/ 56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1 w 74"/>
                      <a:gd name="T13" fmla="*/ 20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42" name="Freeform 258"/>
                  <p:cNvSpPr>
                    <a:spLocks/>
                  </p:cNvSpPr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1 h 38"/>
                      <a:gd name="T4" fmla="*/ 7 w 82"/>
                      <a:gd name="T5" fmla="*/ 8 h 38"/>
                      <a:gd name="T6" fmla="*/ 11 w 82"/>
                      <a:gd name="T7" fmla="*/ 0 h 38"/>
                      <a:gd name="T8" fmla="*/ 68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043" name="Group 259"/>
                <p:cNvGrpSpPr>
                  <a:grpSpLocks/>
                </p:cNvGrpSpPr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119044" name="Freeform 260"/>
                  <p:cNvSpPr>
                    <a:spLocks/>
                  </p:cNvSpPr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45" name="Freeform 261"/>
                  <p:cNvSpPr>
                    <a:spLocks/>
                  </p:cNvSpPr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46" name="Freeform 262"/>
                  <p:cNvSpPr>
                    <a:spLocks/>
                  </p:cNvSpPr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6 w 81"/>
                      <a:gd name="T5" fmla="*/ 7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047" name="Group 263"/>
                <p:cNvGrpSpPr>
                  <a:grpSpLocks/>
                </p:cNvGrpSpPr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119048" name="Freeform 264"/>
                  <p:cNvSpPr>
                    <a:spLocks/>
                  </p:cNvSpPr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49" name="Freeform 265"/>
                  <p:cNvSpPr>
                    <a:spLocks/>
                  </p:cNvSpPr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50" name="Freeform 266"/>
                  <p:cNvSpPr>
                    <a:spLocks/>
                  </p:cNvSpPr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051" name="Group 267"/>
                <p:cNvGrpSpPr>
                  <a:grpSpLocks/>
                </p:cNvGrpSpPr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119052" name="Freeform 268"/>
                  <p:cNvSpPr>
                    <a:spLocks/>
                  </p:cNvSpPr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53" name="Freeform 269"/>
                  <p:cNvSpPr>
                    <a:spLocks/>
                  </p:cNvSpPr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2 w 74"/>
                      <a:gd name="T5" fmla="*/ 3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54" name="Freeform 270"/>
                  <p:cNvSpPr>
                    <a:spLocks/>
                  </p:cNvSpPr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19055" name="Group 271"/>
              <p:cNvGrpSpPr>
                <a:grpSpLocks/>
              </p:cNvGrpSpPr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119056" name="Freeform 272"/>
                <p:cNvSpPr>
                  <a:spLocks/>
                </p:cNvSpPr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2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57" name="Freeform 273"/>
                <p:cNvSpPr>
                  <a:spLocks/>
                </p:cNvSpPr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2 w 73"/>
                    <a:gd name="T1" fmla="*/ 0 h 31"/>
                    <a:gd name="T2" fmla="*/ 48 w 73"/>
                    <a:gd name="T3" fmla="*/ 0 h 31"/>
                    <a:gd name="T4" fmla="*/ 51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58" name="Freeform 274"/>
                <p:cNvSpPr>
                  <a:spLocks/>
                </p:cNvSpPr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059" name="Group 275"/>
              <p:cNvGrpSpPr>
                <a:grpSpLocks/>
              </p:cNvGrpSpPr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119060" name="Freeform 276"/>
                <p:cNvSpPr>
                  <a:spLocks/>
                </p:cNvSpPr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61" name="Freeform 277"/>
                <p:cNvSpPr>
                  <a:spLocks/>
                </p:cNvSpPr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2 w 74"/>
                    <a:gd name="T1" fmla="*/ 0 h 31"/>
                    <a:gd name="T2" fmla="*/ 49 w 74"/>
                    <a:gd name="T3" fmla="*/ 0 h 31"/>
                    <a:gd name="T4" fmla="*/ 51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62" name="Freeform 278"/>
                <p:cNvSpPr>
                  <a:spLocks/>
                </p:cNvSpPr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063" name="Group 279"/>
              <p:cNvGrpSpPr>
                <a:grpSpLocks/>
              </p:cNvGrpSpPr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119064" name="Freeform 280"/>
                <p:cNvSpPr>
                  <a:spLocks/>
                </p:cNvSpPr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2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65" name="Freeform 281"/>
                <p:cNvSpPr>
                  <a:spLocks/>
                </p:cNvSpPr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2 w 74"/>
                    <a:gd name="T1" fmla="*/ 0 h 31"/>
                    <a:gd name="T2" fmla="*/ 51 w 74"/>
                    <a:gd name="T3" fmla="*/ 0 h 31"/>
                    <a:gd name="T4" fmla="*/ 52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66" name="Freeform 282"/>
                <p:cNvSpPr>
                  <a:spLocks/>
                </p:cNvSpPr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7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119067" name="Freeform 283"/>
              <p:cNvSpPr>
                <a:spLocks/>
              </p:cNvSpPr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3 w 24"/>
                  <a:gd name="T1" fmla="*/ 68 h 68"/>
                  <a:gd name="T2" fmla="*/ 0 w 24"/>
                  <a:gd name="T3" fmla="*/ 27 h 68"/>
                  <a:gd name="T4" fmla="*/ 9 w 24"/>
                  <a:gd name="T5" fmla="*/ 0 h 68"/>
                  <a:gd name="T6" fmla="*/ 24 w 24"/>
                  <a:gd name="T7" fmla="*/ 31 h 68"/>
                  <a:gd name="T8" fmla="*/ 13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068" name="Freeform 284"/>
              <p:cNvSpPr>
                <a:spLocks/>
              </p:cNvSpPr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50 w 72"/>
                  <a:gd name="T3" fmla="*/ 0 h 31"/>
                  <a:gd name="T4" fmla="*/ 51 w 72"/>
                  <a:gd name="T5" fmla="*/ 4 h 31"/>
                  <a:gd name="T6" fmla="*/ 57 w 72"/>
                  <a:gd name="T7" fmla="*/ 13 h 31"/>
                  <a:gd name="T8" fmla="*/ 72 w 72"/>
                  <a:gd name="T9" fmla="*/ 31 h 31"/>
                  <a:gd name="T10" fmla="*/ 18 w 72"/>
                  <a:gd name="T11" fmla="*/ 31 h 31"/>
                  <a:gd name="T12" fmla="*/ 9 w 72"/>
                  <a:gd name="T13" fmla="*/ 22 h 31"/>
                  <a:gd name="T14" fmla="*/ 0 w 72"/>
                  <a:gd name="T15" fmla="*/ 7 h 31"/>
                  <a:gd name="T16" fmla="*/ 1 w 7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069" name="Freeform 285"/>
              <p:cNvSpPr>
                <a:spLocks/>
              </p:cNvSpPr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36 h 36"/>
                  <a:gd name="T2" fmla="*/ 3 w 83"/>
                  <a:gd name="T3" fmla="*/ 21 h 36"/>
                  <a:gd name="T4" fmla="*/ 7 w 83"/>
                  <a:gd name="T5" fmla="*/ 8 h 36"/>
                  <a:gd name="T6" fmla="*/ 12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119070" name="Group 286"/>
              <p:cNvGrpSpPr>
                <a:grpSpLocks/>
              </p:cNvGrpSpPr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119071" name="Freeform 287"/>
                <p:cNvSpPr>
                  <a:spLocks/>
                </p:cNvSpPr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72" name="Freeform 288"/>
                <p:cNvSpPr>
                  <a:spLocks/>
                </p:cNvSpPr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6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73" name="Freeform 289"/>
                <p:cNvSpPr>
                  <a:spLocks/>
                </p:cNvSpPr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074" name="Group 290"/>
              <p:cNvGrpSpPr>
                <a:grpSpLocks/>
              </p:cNvGrpSpPr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119075" name="Freeform 291"/>
                <p:cNvSpPr>
                  <a:spLocks/>
                </p:cNvSpPr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76" name="Freeform 292"/>
                <p:cNvSpPr>
                  <a:spLocks/>
                </p:cNvSpPr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7 w 72"/>
                    <a:gd name="T7" fmla="*/ 11 h 29"/>
                    <a:gd name="T8" fmla="*/ 72 w 72"/>
                    <a:gd name="T9" fmla="*/ 29 h 29"/>
                    <a:gd name="T10" fmla="*/ 18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5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77" name="Freeform 293"/>
                <p:cNvSpPr>
                  <a:spLocks/>
                </p:cNvSpPr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3 w 83"/>
                    <a:gd name="T3" fmla="*/ 19 h 35"/>
                    <a:gd name="T4" fmla="*/ 7 w 83"/>
                    <a:gd name="T5" fmla="*/ 7 h 35"/>
                    <a:gd name="T6" fmla="*/ 12 w 83"/>
                    <a:gd name="T7" fmla="*/ 0 h 35"/>
                    <a:gd name="T8" fmla="*/ 67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078" name="Group 294"/>
              <p:cNvGrpSpPr>
                <a:grpSpLocks/>
              </p:cNvGrpSpPr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119079" name="Freeform 295"/>
                <p:cNvSpPr>
                  <a:spLocks/>
                </p:cNvSpPr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0 w 25"/>
                    <a:gd name="T5" fmla="*/ 0 h 68"/>
                    <a:gd name="T6" fmla="*/ 25 w 25"/>
                    <a:gd name="T7" fmla="*/ 30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80" name="Freeform 296"/>
                <p:cNvSpPr>
                  <a:spLocks/>
                </p:cNvSpPr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81" name="Freeform 297"/>
                <p:cNvSpPr>
                  <a:spLocks/>
                </p:cNvSpPr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6 w 82"/>
                    <a:gd name="T5" fmla="*/ 7 h 36"/>
                    <a:gd name="T6" fmla="*/ 10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082" name="Group 298"/>
              <p:cNvGrpSpPr>
                <a:grpSpLocks/>
              </p:cNvGrpSpPr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119083" name="Freeform 299"/>
                <p:cNvSpPr>
                  <a:spLocks/>
                </p:cNvSpPr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84" name="Freeform 300"/>
                <p:cNvSpPr>
                  <a:spLocks/>
                </p:cNvSpPr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085" name="Freeform 301"/>
                <p:cNvSpPr>
                  <a:spLocks/>
                </p:cNvSpPr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5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086" name="Group 302"/>
              <p:cNvGrpSpPr>
                <a:grpSpLocks/>
              </p:cNvGrpSpPr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119087" name="Group 303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119088" name="Freeform 304"/>
                  <p:cNvSpPr>
                    <a:spLocks/>
                  </p:cNvSpPr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7 h 70"/>
                      <a:gd name="T4" fmla="*/ 10 w 25"/>
                      <a:gd name="T5" fmla="*/ 0 h 70"/>
                      <a:gd name="T6" fmla="*/ 25 w 25"/>
                      <a:gd name="T7" fmla="*/ 31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89" name="Freeform 305"/>
                  <p:cNvSpPr>
                    <a:spLocks/>
                  </p:cNvSpPr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90" name="Freeform 306"/>
                  <p:cNvSpPr>
                    <a:spLocks/>
                  </p:cNvSpPr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8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091" name="Group 307"/>
                <p:cNvGrpSpPr>
                  <a:grpSpLocks/>
                </p:cNvGrpSpPr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119092" name="Freeform 308"/>
                  <p:cNvSpPr>
                    <a:spLocks/>
                  </p:cNvSpPr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93" name="Freeform 309"/>
                  <p:cNvSpPr>
                    <a:spLocks/>
                  </p:cNvSpPr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50 w 73"/>
                      <a:gd name="T3" fmla="*/ 0 h 32"/>
                      <a:gd name="T4" fmla="*/ 51 w 73"/>
                      <a:gd name="T5" fmla="*/ 3 h 32"/>
                      <a:gd name="T6" fmla="*/ 56 w 73"/>
                      <a:gd name="T7" fmla="*/ 15 h 32"/>
                      <a:gd name="T8" fmla="*/ 73 w 73"/>
                      <a:gd name="T9" fmla="*/ 32 h 32"/>
                      <a:gd name="T10" fmla="*/ 18 w 73"/>
                      <a:gd name="T11" fmla="*/ 32 h 32"/>
                      <a:gd name="T12" fmla="*/ 9 w 73"/>
                      <a:gd name="T13" fmla="*/ 22 h 32"/>
                      <a:gd name="T14" fmla="*/ 0 w 73"/>
                      <a:gd name="T15" fmla="*/ 7 h 32"/>
                      <a:gd name="T16" fmla="*/ 1 w 73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94" name="Freeform 310"/>
                  <p:cNvSpPr>
                    <a:spLocks/>
                  </p:cNvSpPr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095" name="Group 311"/>
                <p:cNvGrpSpPr>
                  <a:grpSpLocks/>
                </p:cNvGrpSpPr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119096" name="Freeform 312"/>
                  <p:cNvSpPr>
                    <a:spLocks/>
                  </p:cNvSpPr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97" name="Freeform 313"/>
                  <p:cNvSpPr>
                    <a:spLocks/>
                  </p:cNvSpPr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098" name="Freeform 314"/>
                  <p:cNvSpPr>
                    <a:spLocks/>
                  </p:cNvSpPr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099" name="Group 315"/>
                <p:cNvGrpSpPr>
                  <a:grpSpLocks/>
                </p:cNvGrpSpPr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119100" name="Freeform 316"/>
                  <p:cNvSpPr>
                    <a:spLocks/>
                  </p:cNvSpPr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01" name="Freeform 317"/>
                  <p:cNvSpPr>
                    <a:spLocks/>
                  </p:cNvSpPr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02" name="Freeform 318"/>
                  <p:cNvSpPr>
                    <a:spLocks/>
                  </p:cNvSpPr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103" name="Group 319"/>
                <p:cNvGrpSpPr>
                  <a:grpSpLocks/>
                </p:cNvGrpSpPr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119104" name="Freeform 320"/>
                  <p:cNvSpPr>
                    <a:spLocks/>
                  </p:cNvSpPr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6 w 25"/>
                      <a:gd name="T1" fmla="*/ 67 h 67"/>
                      <a:gd name="T2" fmla="*/ 0 w 25"/>
                      <a:gd name="T3" fmla="*/ 26 h 67"/>
                      <a:gd name="T4" fmla="*/ 12 w 25"/>
                      <a:gd name="T5" fmla="*/ 0 h 67"/>
                      <a:gd name="T6" fmla="*/ 25 w 25"/>
                      <a:gd name="T7" fmla="*/ 30 h 67"/>
                      <a:gd name="T8" fmla="*/ 16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05" name="Freeform 321"/>
                  <p:cNvSpPr>
                    <a:spLocks/>
                  </p:cNvSpPr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8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06" name="Freeform 322"/>
                  <p:cNvSpPr>
                    <a:spLocks/>
                  </p:cNvSpPr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19107" name="Group 323"/>
              <p:cNvGrpSpPr>
                <a:grpSpLocks/>
              </p:cNvGrpSpPr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119108" name="Group 324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119109" name="Freeform 325"/>
                  <p:cNvSpPr>
                    <a:spLocks/>
                  </p:cNvSpPr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10" name="Freeform 326"/>
                  <p:cNvSpPr>
                    <a:spLocks/>
                  </p:cNvSpPr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9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11" name="Freeform 327"/>
                  <p:cNvSpPr>
                    <a:spLocks/>
                  </p:cNvSpPr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112" name="Group 328"/>
                <p:cNvGrpSpPr>
                  <a:grpSpLocks/>
                </p:cNvGrpSpPr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119113" name="Freeform 329"/>
                  <p:cNvSpPr>
                    <a:spLocks/>
                  </p:cNvSpPr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14" name="Freeform 330"/>
                  <p:cNvSpPr>
                    <a:spLocks/>
                  </p:cNvSpPr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15" name="Freeform 331"/>
                  <p:cNvSpPr>
                    <a:spLocks/>
                  </p:cNvSpPr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38 h 38"/>
                      <a:gd name="T2" fmla="*/ 2 w 81"/>
                      <a:gd name="T3" fmla="*/ 21 h 38"/>
                      <a:gd name="T4" fmla="*/ 8 w 81"/>
                      <a:gd name="T5" fmla="*/ 8 h 38"/>
                      <a:gd name="T6" fmla="*/ 12 w 81"/>
                      <a:gd name="T7" fmla="*/ 0 h 38"/>
                      <a:gd name="T8" fmla="*/ 68 w 81"/>
                      <a:gd name="T9" fmla="*/ 0 h 38"/>
                      <a:gd name="T10" fmla="*/ 81 w 81"/>
                      <a:gd name="T11" fmla="*/ 38 h 38"/>
                      <a:gd name="T12" fmla="*/ 0 w 81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116" name="Group 332"/>
                <p:cNvGrpSpPr>
                  <a:grpSpLocks/>
                </p:cNvGrpSpPr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119117" name="Freeform 333"/>
                  <p:cNvSpPr>
                    <a:spLocks/>
                  </p:cNvSpPr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18" name="Freeform 334"/>
                  <p:cNvSpPr>
                    <a:spLocks/>
                  </p:cNvSpPr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19" name="Freeform 335"/>
                  <p:cNvSpPr>
                    <a:spLocks/>
                  </p:cNvSpPr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8 w 83"/>
                      <a:gd name="T5" fmla="*/ 7 h 36"/>
                      <a:gd name="T6" fmla="*/ 13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120" name="Group 336"/>
                <p:cNvGrpSpPr>
                  <a:grpSpLocks/>
                </p:cNvGrpSpPr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119121" name="Freeform 337"/>
                  <p:cNvSpPr>
                    <a:spLocks/>
                  </p:cNvSpPr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22" name="Freeform 338"/>
                  <p:cNvSpPr>
                    <a:spLocks/>
                  </p:cNvSpPr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0 w 75"/>
                      <a:gd name="T13" fmla="*/ 21 h 30"/>
                      <a:gd name="T14" fmla="*/ 0 w 75"/>
                      <a:gd name="T15" fmla="*/ 7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23" name="Freeform 339"/>
                  <p:cNvSpPr>
                    <a:spLocks/>
                  </p:cNvSpPr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124" name="Group 340"/>
                <p:cNvGrpSpPr>
                  <a:grpSpLocks/>
                </p:cNvGrpSpPr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119125" name="Freeform 341"/>
                  <p:cNvSpPr>
                    <a:spLocks/>
                  </p:cNvSpPr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26" name="Freeform 342"/>
                  <p:cNvSpPr>
                    <a:spLocks/>
                  </p:cNvSpPr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3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27" name="Freeform 343"/>
                  <p:cNvSpPr>
                    <a:spLocks/>
                  </p:cNvSpPr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19128" name="Group 344"/>
              <p:cNvGrpSpPr>
                <a:grpSpLocks/>
              </p:cNvGrpSpPr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119129" name="Freeform 345"/>
                <p:cNvSpPr>
                  <a:spLocks/>
                </p:cNvSpPr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1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130" name="Freeform 346"/>
                <p:cNvSpPr>
                  <a:spLocks/>
                </p:cNvSpPr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48 w 73"/>
                    <a:gd name="T3" fmla="*/ 0 h 31"/>
                    <a:gd name="T4" fmla="*/ 50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1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131" name="Freeform 347"/>
                <p:cNvSpPr>
                  <a:spLocks/>
                </p:cNvSpPr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6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132" name="Group 348"/>
              <p:cNvGrpSpPr>
                <a:grpSpLocks/>
              </p:cNvGrpSpPr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119133" name="Freeform 349"/>
                <p:cNvSpPr>
                  <a:spLocks/>
                </p:cNvSpPr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10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134" name="Freeform 350"/>
                <p:cNvSpPr>
                  <a:spLocks/>
                </p:cNvSpPr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4 w 75"/>
                    <a:gd name="T1" fmla="*/ 0 h 31"/>
                    <a:gd name="T2" fmla="*/ 52 w 75"/>
                    <a:gd name="T3" fmla="*/ 0 h 31"/>
                    <a:gd name="T4" fmla="*/ 53 w 75"/>
                    <a:gd name="T5" fmla="*/ 4 h 31"/>
                    <a:gd name="T6" fmla="*/ 60 w 75"/>
                    <a:gd name="T7" fmla="*/ 13 h 31"/>
                    <a:gd name="T8" fmla="*/ 75 w 75"/>
                    <a:gd name="T9" fmla="*/ 31 h 31"/>
                    <a:gd name="T10" fmla="*/ 19 w 75"/>
                    <a:gd name="T11" fmla="*/ 31 h 31"/>
                    <a:gd name="T12" fmla="*/ 12 w 75"/>
                    <a:gd name="T13" fmla="*/ 22 h 31"/>
                    <a:gd name="T14" fmla="*/ 0 w 75"/>
                    <a:gd name="T15" fmla="*/ 7 h 31"/>
                    <a:gd name="T16" fmla="*/ 4 w 75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135" name="Freeform 351"/>
                <p:cNvSpPr>
                  <a:spLocks/>
                </p:cNvSpPr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136" name="Group 352"/>
              <p:cNvGrpSpPr>
                <a:grpSpLocks/>
              </p:cNvGrpSpPr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119137" name="Freeform 353"/>
                <p:cNvSpPr>
                  <a:spLocks/>
                </p:cNvSpPr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138" name="Freeform 354"/>
                <p:cNvSpPr>
                  <a:spLocks/>
                </p:cNvSpPr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2 w 73"/>
                    <a:gd name="T1" fmla="*/ 0 h 29"/>
                    <a:gd name="T2" fmla="*/ 49 w 73"/>
                    <a:gd name="T3" fmla="*/ 0 h 29"/>
                    <a:gd name="T4" fmla="*/ 50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5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139" name="Freeform 355"/>
                <p:cNvSpPr>
                  <a:spLocks/>
                </p:cNvSpPr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2 w 83"/>
                    <a:gd name="T3" fmla="*/ 19 h 35"/>
                    <a:gd name="T4" fmla="*/ 7 w 83"/>
                    <a:gd name="T5" fmla="*/ 7 h 35"/>
                    <a:gd name="T6" fmla="*/ 11 w 83"/>
                    <a:gd name="T7" fmla="*/ 0 h 35"/>
                    <a:gd name="T8" fmla="*/ 68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140" name="Group 356"/>
              <p:cNvGrpSpPr>
                <a:grpSpLocks/>
              </p:cNvGrpSpPr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119141" name="Freeform 357"/>
                <p:cNvSpPr>
                  <a:spLocks/>
                </p:cNvSpPr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5 h 68"/>
                    <a:gd name="T4" fmla="*/ 9 w 25"/>
                    <a:gd name="T5" fmla="*/ 0 h 68"/>
                    <a:gd name="T6" fmla="*/ 25 w 25"/>
                    <a:gd name="T7" fmla="*/ 30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142" name="Freeform 358"/>
                <p:cNvSpPr>
                  <a:spLocks/>
                </p:cNvSpPr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143" name="Freeform 359"/>
                <p:cNvSpPr>
                  <a:spLocks/>
                </p:cNvSpPr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144" name="Group 360"/>
              <p:cNvGrpSpPr>
                <a:grpSpLocks/>
              </p:cNvGrpSpPr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119145" name="Freeform 361"/>
                <p:cNvSpPr>
                  <a:spLocks/>
                </p:cNvSpPr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6 h 68"/>
                    <a:gd name="T4" fmla="*/ 9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146" name="Freeform 362"/>
                <p:cNvSpPr>
                  <a:spLocks/>
                </p:cNvSpPr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1 w 74"/>
                    <a:gd name="T1" fmla="*/ 0 h 29"/>
                    <a:gd name="T2" fmla="*/ 50 w 74"/>
                    <a:gd name="T3" fmla="*/ 0 h 29"/>
                    <a:gd name="T4" fmla="*/ 51 w 74"/>
                    <a:gd name="T5" fmla="*/ 2 h 29"/>
                    <a:gd name="T6" fmla="*/ 55 w 74"/>
                    <a:gd name="T7" fmla="*/ 11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11 w 74"/>
                    <a:gd name="T13" fmla="*/ 20 h 29"/>
                    <a:gd name="T14" fmla="*/ 0 w 74"/>
                    <a:gd name="T15" fmla="*/ 5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147" name="Freeform 363"/>
                <p:cNvSpPr>
                  <a:spLocks/>
                </p:cNvSpPr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6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148" name="Group 364"/>
              <p:cNvGrpSpPr>
                <a:grpSpLocks/>
              </p:cNvGrpSpPr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119149" name="Group 365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119150" name="Freeform 366"/>
                  <p:cNvSpPr>
                    <a:spLocks/>
                  </p:cNvSpPr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51" name="Freeform 367"/>
                  <p:cNvSpPr>
                    <a:spLocks/>
                  </p:cNvSpPr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1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52" name="Freeform 368"/>
                  <p:cNvSpPr>
                    <a:spLocks/>
                  </p:cNvSpPr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7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153" name="Group 369"/>
                <p:cNvGrpSpPr>
                  <a:grpSpLocks/>
                </p:cNvGrpSpPr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119154" name="Freeform 370"/>
                  <p:cNvSpPr>
                    <a:spLocks/>
                  </p:cNvSpPr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55" name="Freeform 371"/>
                  <p:cNvSpPr>
                    <a:spLocks/>
                  </p:cNvSpPr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3 w 75"/>
                      <a:gd name="T1" fmla="*/ 0 h 32"/>
                      <a:gd name="T2" fmla="*/ 52 w 75"/>
                      <a:gd name="T3" fmla="*/ 0 h 32"/>
                      <a:gd name="T4" fmla="*/ 53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3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56" name="Freeform 372"/>
                  <p:cNvSpPr>
                    <a:spLocks/>
                  </p:cNvSpPr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1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157" name="Group 373"/>
                <p:cNvGrpSpPr>
                  <a:grpSpLocks/>
                </p:cNvGrpSpPr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119158" name="Freeform 374"/>
                  <p:cNvSpPr>
                    <a:spLocks/>
                  </p:cNvSpPr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59" name="Freeform 375"/>
                  <p:cNvSpPr>
                    <a:spLocks/>
                  </p:cNvSpPr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60" name="Freeform 376"/>
                  <p:cNvSpPr>
                    <a:spLocks/>
                  </p:cNvSpPr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161" name="Group 377"/>
                <p:cNvGrpSpPr>
                  <a:grpSpLocks/>
                </p:cNvGrpSpPr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119162" name="Freeform 378"/>
                  <p:cNvSpPr>
                    <a:spLocks/>
                  </p:cNvSpPr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63" name="Freeform 379"/>
                  <p:cNvSpPr>
                    <a:spLocks/>
                  </p:cNvSpPr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5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64" name="Freeform 380"/>
                  <p:cNvSpPr>
                    <a:spLocks/>
                  </p:cNvSpPr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165" name="Group 381"/>
                <p:cNvGrpSpPr>
                  <a:grpSpLocks/>
                </p:cNvGrpSpPr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119166" name="Freeform 382"/>
                  <p:cNvSpPr>
                    <a:spLocks/>
                  </p:cNvSpPr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15 w 25"/>
                      <a:gd name="T1" fmla="*/ 67 h 67"/>
                      <a:gd name="T2" fmla="*/ 0 w 25"/>
                      <a:gd name="T3" fmla="*/ 26 h 67"/>
                      <a:gd name="T4" fmla="*/ 10 w 25"/>
                      <a:gd name="T5" fmla="*/ 0 h 67"/>
                      <a:gd name="T6" fmla="*/ 25 w 25"/>
                      <a:gd name="T7" fmla="*/ 30 h 67"/>
                      <a:gd name="T8" fmla="*/ 15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67" name="Freeform 383"/>
                  <p:cNvSpPr>
                    <a:spLocks/>
                  </p:cNvSpPr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68" name="Freeform 384"/>
                  <p:cNvSpPr>
                    <a:spLocks/>
                  </p:cNvSpPr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19169" name="Group 385"/>
              <p:cNvGrpSpPr>
                <a:grpSpLocks/>
              </p:cNvGrpSpPr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119170" name="Group 386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119171" name="Freeform 387"/>
                  <p:cNvSpPr>
                    <a:spLocks/>
                  </p:cNvSpPr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72" name="Freeform 388"/>
                  <p:cNvSpPr>
                    <a:spLocks/>
                  </p:cNvSpPr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73" name="Freeform 389"/>
                  <p:cNvSpPr>
                    <a:spLocks/>
                  </p:cNvSpPr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174" name="Group 390"/>
                <p:cNvGrpSpPr>
                  <a:grpSpLocks/>
                </p:cNvGrpSpPr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119175" name="Freeform 391"/>
                  <p:cNvSpPr>
                    <a:spLocks/>
                  </p:cNvSpPr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76" name="Freeform 392"/>
                  <p:cNvSpPr>
                    <a:spLocks/>
                  </p:cNvSpPr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0 w 75"/>
                      <a:gd name="T3" fmla="*/ 0 h 30"/>
                      <a:gd name="T4" fmla="*/ 52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77" name="Freeform 393"/>
                  <p:cNvSpPr>
                    <a:spLocks/>
                  </p:cNvSpPr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4 w 82"/>
                      <a:gd name="T3" fmla="*/ 21 h 38"/>
                      <a:gd name="T4" fmla="*/ 8 w 82"/>
                      <a:gd name="T5" fmla="*/ 8 h 38"/>
                      <a:gd name="T6" fmla="*/ 13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178" name="Group 394"/>
                <p:cNvGrpSpPr>
                  <a:grpSpLocks/>
                </p:cNvGrpSpPr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119179" name="Freeform 395"/>
                  <p:cNvSpPr>
                    <a:spLocks/>
                  </p:cNvSpPr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4 w 24"/>
                      <a:gd name="T1" fmla="*/ 70 h 70"/>
                      <a:gd name="T2" fmla="*/ 0 w 24"/>
                      <a:gd name="T3" fmla="*/ 29 h 70"/>
                      <a:gd name="T4" fmla="*/ 10 w 24"/>
                      <a:gd name="T5" fmla="*/ 0 h 70"/>
                      <a:gd name="T6" fmla="*/ 24 w 24"/>
                      <a:gd name="T7" fmla="*/ 33 h 70"/>
                      <a:gd name="T8" fmla="*/ 14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80" name="Freeform 396"/>
                  <p:cNvSpPr>
                    <a:spLocks/>
                  </p:cNvSpPr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81" name="Freeform 397"/>
                  <p:cNvSpPr>
                    <a:spLocks/>
                  </p:cNvSpPr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8 w 83"/>
                      <a:gd name="T5" fmla="*/ 7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182" name="Group 398"/>
                <p:cNvGrpSpPr>
                  <a:grpSpLocks/>
                </p:cNvGrpSpPr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119183" name="Freeform 399"/>
                  <p:cNvSpPr>
                    <a:spLocks/>
                  </p:cNvSpPr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84" name="Freeform 400"/>
                  <p:cNvSpPr>
                    <a:spLocks/>
                  </p:cNvSpPr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6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9 w 75"/>
                      <a:gd name="T13" fmla="*/ 21 h 30"/>
                      <a:gd name="T14" fmla="*/ 0 w 75"/>
                      <a:gd name="T15" fmla="*/ 7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85" name="Freeform 401"/>
                  <p:cNvSpPr>
                    <a:spLocks/>
                  </p:cNvSpPr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5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186" name="Group 402"/>
                <p:cNvGrpSpPr>
                  <a:grpSpLocks/>
                </p:cNvGrpSpPr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119187" name="Freeform 403"/>
                  <p:cNvSpPr>
                    <a:spLocks/>
                  </p:cNvSpPr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0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88" name="Freeform 404"/>
                  <p:cNvSpPr>
                    <a:spLocks/>
                  </p:cNvSpPr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3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8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189" name="Freeform 405"/>
                  <p:cNvSpPr>
                    <a:spLocks/>
                  </p:cNvSpPr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19190" name="Group 406"/>
              <p:cNvGrpSpPr>
                <a:grpSpLocks/>
              </p:cNvGrpSpPr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119191" name="Freeform 407"/>
                <p:cNvSpPr>
                  <a:spLocks/>
                </p:cNvSpPr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1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192" name="Freeform 408"/>
                <p:cNvSpPr>
                  <a:spLocks/>
                </p:cNvSpPr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49 w 72"/>
                    <a:gd name="T3" fmla="*/ 0 h 31"/>
                    <a:gd name="T4" fmla="*/ 50 w 72"/>
                    <a:gd name="T5" fmla="*/ 4 h 31"/>
                    <a:gd name="T6" fmla="*/ 56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193" name="Freeform 409"/>
                <p:cNvSpPr>
                  <a:spLocks/>
                </p:cNvSpPr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194" name="Group 410"/>
              <p:cNvGrpSpPr>
                <a:grpSpLocks/>
              </p:cNvGrpSpPr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119195" name="Freeform 411"/>
                <p:cNvSpPr>
                  <a:spLocks/>
                </p:cNvSpPr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22 w 38"/>
                    <a:gd name="T1" fmla="*/ 69 h 69"/>
                    <a:gd name="T2" fmla="*/ 0 w 38"/>
                    <a:gd name="T3" fmla="*/ 34 h 69"/>
                    <a:gd name="T4" fmla="*/ 11 w 38"/>
                    <a:gd name="T5" fmla="*/ 0 h 69"/>
                    <a:gd name="T6" fmla="*/ 38 w 38"/>
                    <a:gd name="T7" fmla="*/ 34 h 69"/>
                    <a:gd name="T8" fmla="*/ 22 w 38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196" name="Freeform 412"/>
                <p:cNvSpPr>
                  <a:spLocks/>
                </p:cNvSpPr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40 w 64"/>
                    <a:gd name="T3" fmla="*/ 0 h 35"/>
                    <a:gd name="T4" fmla="*/ 64 w 64"/>
                    <a:gd name="T5" fmla="*/ 35 h 35"/>
                    <a:gd name="T6" fmla="*/ 23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197" name="Freeform 413"/>
                <p:cNvSpPr>
                  <a:spLocks/>
                </p:cNvSpPr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31 h 31"/>
                    <a:gd name="T2" fmla="*/ 13 w 65"/>
                    <a:gd name="T3" fmla="*/ 0 h 31"/>
                    <a:gd name="T4" fmla="*/ 54 w 65"/>
                    <a:gd name="T5" fmla="*/ 0 h 31"/>
                    <a:gd name="T6" fmla="*/ 65 w 65"/>
                    <a:gd name="T7" fmla="*/ 31 h 31"/>
                    <a:gd name="T8" fmla="*/ 0 w 65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198" name="Group 414"/>
              <p:cNvGrpSpPr>
                <a:grpSpLocks/>
              </p:cNvGrpSpPr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119199" name="Freeform 415"/>
                <p:cNvSpPr>
                  <a:spLocks/>
                </p:cNvSpPr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4 h 68"/>
                    <a:gd name="T4" fmla="*/ 11 w 39"/>
                    <a:gd name="T5" fmla="*/ 0 h 68"/>
                    <a:gd name="T6" fmla="*/ 39 w 39"/>
                    <a:gd name="T7" fmla="*/ 34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00" name="Freeform 416"/>
                <p:cNvSpPr>
                  <a:spLocks/>
                </p:cNvSpPr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01" name="Freeform 417"/>
                <p:cNvSpPr>
                  <a:spLocks/>
                </p:cNvSpPr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202" name="Group 418"/>
              <p:cNvGrpSpPr>
                <a:grpSpLocks/>
              </p:cNvGrpSpPr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119203" name="Freeform 419"/>
                <p:cNvSpPr>
                  <a:spLocks/>
                </p:cNvSpPr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4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04" name="Freeform 420"/>
                <p:cNvSpPr>
                  <a:spLocks/>
                </p:cNvSpPr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39 w 63"/>
                    <a:gd name="T3" fmla="*/ 0 h 33"/>
                    <a:gd name="T4" fmla="*/ 63 w 63"/>
                    <a:gd name="T5" fmla="*/ 33 h 33"/>
                    <a:gd name="T6" fmla="*/ 24 w 63"/>
                    <a:gd name="T7" fmla="*/ 33 h 33"/>
                    <a:gd name="T8" fmla="*/ 0 w 63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05" name="Freeform 421"/>
                <p:cNvSpPr>
                  <a:spLocks/>
                </p:cNvSpPr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3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206" name="Group 422"/>
              <p:cNvGrpSpPr>
                <a:grpSpLocks/>
              </p:cNvGrpSpPr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119207" name="Freeform 423"/>
                <p:cNvSpPr>
                  <a:spLocks/>
                </p:cNvSpPr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22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2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08" name="Freeform 424"/>
                <p:cNvSpPr>
                  <a:spLocks/>
                </p:cNvSpPr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41 w 65"/>
                    <a:gd name="T3" fmla="*/ 0 h 35"/>
                    <a:gd name="T4" fmla="*/ 65 w 65"/>
                    <a:gd name="T5" fmla="*/ 35 h 35"/>
                    <a:gd name="T6" fmla="*/ 25 w 65"/>
                    <a:gd name="T7" fmla="*/ 35 h 35"/>
                    <a:gd name="T8" fmla="*/ 0 w 6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09" name="Freeform 425"/>
                <p:cNvSpPr>
                  <a:spLocks/>
                </p:cNvSpPr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3 w 65"/>
                    <a:gd name="T3" fmla="*/ 0 h 28"/>
                    <a:gd name="T4" fmla="*/ 54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210" name="Group 426"/>
              <p:cNvGrpSpPr>
                <a:grpSpLocks/>
              </p:cNvGrpSpPr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119211" name="Group 427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119212" name="Freeform 428"/>
                  <p:cNvSpPr>
                    <a:spLocks/>
                  </p:cNvSpPr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2 h 68"/>
                      <a:gd name="T4" fmla="*/ 11 w 38"/>
                      <a:gd name="T5" fmla="*/ 0 h 68"/>
                      <a:gd name="T6" fmla="*/ 38 w 38"/>
                      <a:gd name="T7" fmla="*/ 32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13" name="Freeform 429"/>
                  <p:cNvSpPr>
                    <a:spLocks/>
                  </p:cNvSpPr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42 w 66"/>
                      <a:gd name="T3" fmla="*/ 0 h 32"/>
                      <a:gd name="T4" fmla="*/ 66 w 66"/>
                      <a:gd name="T5" fmla="*/ 32 h 32"/>
                      <a:gd name="T6" fmla="*/ 25 w 66"/>
                      <a:gd name="T7" fmla="*/ 32 h 32"/>
                      <a:gd name="T8" fmla="*/ 0 w 6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14" name="Freeform 430"/>
                  <p:cNvSpPr>
                    <a:spLocks/>
                  </p:cNvSpPr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4 w 65"/>
                      <a:gd name="T3" fmla="*/ 0 h 31"/>
                      <a:gd name="T4" fmla="*/ 55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215" name="Group 431"/>
                <p:cNvGrpSpPr>
                  <a:grpSpLocks/>
                </p:cNvGrpSpPr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119216" name="Freeform 432"/>
                  <p:cNvSpPr>
                    <a:spLocks/>
                  </p:cNvSpPr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3 h 69"/>
                      <a:gd name="T4" fmla="*/ 12 w 40"/>
                      <a:gd name="T5" fmla="*/ 0 h 69"/>
                      <a:gd name="T6" fmla="*/ 40 w 40"/>
                      <a:gd name="T7" fmla="*/ 33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17" name="Freeform 433"/>
                  <p:cNvSpPr>
                    <a:spLocks/>
                  </p:cNvSpPr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41 w 66"/>
                      <a:gd name="T3" fmla="*/ 0 h 35"/>
                      <a:gd name="T4" fmla="*/ 66 w 66"/>
                      <a:gd name="T5" fmla="*/ 35 h 35"/>
                      <a:gd name="T6" fmla="*/ 24 w 66"/>
                      <a:gd name="T7" fmla="*/ 35 h 35"/>
                      <a:gd name="T8" fmla="*/ 0 w 66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18" name="Freeform 434"/>
                  <p:cNvSpPr>
                    <a:spLocks/>
                  </p:cNvSpPr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3 w 66"/>
                      <a:gd name="T3" fmla="*/ 0 h 30"/>
                      <a:gd name="T4" fmla="*/ 55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219" name="Group 435"/>
                <p:cNvGrpSpPr>
                  <a:grpSpLocks/>
                </p:cNvGrpSpPr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119220" name="Freeform 436"/>
                  <p:cNvSpPr>
                    <a:spLocks/>
                  </p:cNvSpPr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5 h 68"/>
                      <a:gd name="T4" fmla="*/ 12 w 40"/>
                      <a:gd name="T5" fmla="*/ 0 h 68"/>
                      <a:gd name="T6" fmla="*/ 40 w 40"/>
                      <a:gd name="T7" fmla="*/ 35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21" name="Freeform 437"/>
                  <p:cNvSpPr>
                    <a:spLocks/>
                  </p:cNvSpPr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2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22" name="Freeform 438"/>
                  <p:cNvSpPr>
                    <a:spLocks/>
                  </p:cNvSpPr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2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223" name="Group 439"/>
                <p:cNvGrpSpPr>
                  <a:grpSpLocks/>
                </p:cNvGrpSpPr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119224" name="Freeform 440"/>
                  <p:cNvSpPr>
                    <a:spLocks/>
                  </p:cNvSpPr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3 h 68"/>
                      <a:gd name="T4" fmla="*/ 12 w 39"/>
                      <a:gd name="T5" fmla="*/ 0 h 68"/>
                      <a:gd name="T6" fmla="*/ 39 w 39"/>
                      <a:gd name="T7" fmla="*/ 33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25" name="Freeform 441"/>
                  <p:cNvSpPr>
                    <a:spLocks/>
                  </p:cNvSpPr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5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26" name="Freeform 442"/>
                  <p:cNvSpPr>
                    <a:spLocks/>
                  </p:cNvSpPr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4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19227" name="Group 443"/>
              <p:cNvGrpSpPr>
                <a:grpSpLocks/>
              </p:cNvGrpSpPr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119228" name="Group 444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119229" name="Freeform 445"/>
                  <p:cNvSpPr>
                    <a:spLocks/>
                  </p:cNvSpPr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3 h 68"/>
                      <a:gd name="T4" fmla="*/ 10 w 38"/>
                      <a:gd name="T5" fmla="*/ 0 h 68"/>
                      <a:gd name="T6" fmla="*/ 38 w 38"/>
                      <a:gd name="T7" fmla="*/ 33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30" name="Freeform 446"/>
                  <p:cNvSpPr>
                    <a:spLocks/>
                  </p:cNvSpPr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0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31" name="Freeform 447"/>
                  <p:cNvSpPr>
                    <a:spLocks/>
                  </p:cNvSpPr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3 w 66"/>
                      <a:gd name="T3" fmla="*/ 0 h 28"/>
                      <a:gd name="T4" fmla="*/ 55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232" name="Group 448"/>
                <p:cNvGrpSpPr>
                  <a:grpSpLocks/>
                </p:cNvGrpSpPr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119233" name="Freeform 449"/>
                  <p:cNvSpPr>
                    <a:spLocks/>
                  </p:cNvSpPr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4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34" name="Freeform 450"/>
                  <p:cNvSpPr>
                    <a:spLocks/>
                  </p:cNvSpPr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41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35" name="Freeform 451"/>
                  <p:cNvSpPr>
                    <a:spLocks/>
                  </p:cNvSpPr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2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236" name="Group 452"/>
                <p:cNvGrpSpPr>
                  <a:grpSpLocks/>
                </p:cNvGrpSpPr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119237" name="Freeform 453"/>
                  <p:cNvSpPr>
                    <a:spLocks/>
                  </p:cNvSpPr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22 w 39"/>
                      <a:gd name="T1" fmla="*/ 70 h 70"/>
                      <a:gd name="T2" fmla="*/ 0 w 39"/>
                      <a:gd name="T3" fmla="*/ 34 h 70"/>
                      <a:gd name="T4" fmla="*/ 12 w 39"/>
                      <a:gd name="T5" fmla="*/ 0 h 70"/>
                      <a:gd name="T6" fmla="*/ 39 w 39"/>
                      <a:gd name="T7" fmla="*/ 34 h 70"/>
                      <a:gd name="T8" fmla="*/ 22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38" name="Freeform 454"/>
                  <p:cNvSpPr>
                    <a:spLocks/>
                  </p:cNvSpPr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39" name="Freeform 455"/>
                  <p:cNvSpPr>
                    <a:spLocks/>
                  </p:cNvSpPr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240" name="Group 456"/>
                <p:cNvGrpSpPr>
                  <a:grpSpLocks/>
                </p:cNvGrpSpPr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119241" name="Freeform 457"/>
                  <p:cNvSpPr>
                    <a:spLocks/>
                  </p:cNvSpPr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24 w 41"/>
                      <a:gd name="T1" fmla="*/ 70 h 70"/>
                      <a:gd name="T2" fmla="*/ 0 w 41"/>
                      <a:gd name="T3" fmla="*/ 35 h 70"/>
                      <a:gd name="T4" fmla="*/ 13 w 41"/>
                      <a:gd name="T5" fmla="*/ 0 h 70"/>
                      <a:gd name="T6" fmla="*/ 41 w 41"/>
                      <a:gd name="T7" fmla="*/ 35 h 70"/>
                      <a:gd name="T8" fmla="*/ 24 w 41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42" name="Freeform 458"/>
                  <p:cNvSpPr>
                    <a:spLocks/>
                  </p:cNvSpPr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41 w 65"/>
                      <a:gd name="T3" fmla="*/ 0 h 34"/>
                      <a:gd name="T4" fmla="*/ 65 w 65"/>
                      <a:gd name="T5" fmla="*/ 34 h 34"/>
                      <a:gd name="T6" fmla="*/ 24 w 65"/>
                      <a:gd name="T7" fmla="*/ 34 h 34"/>
                      <a:gd name="T8" fmla="*/ 0 w 65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19243" name="Freeform 459"/>
                  <p:cNvSpPr>
                    <a:spLocks/>
                  </p:cNvSpPr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2 w 66"/>
                      <a:gd name="T3" fmla="*/ 0 h 28"/>
                      <a:gd name="T4" fmla="*/ 54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19244" name="Group 460"/>
              <p:cNvGrpSpPr>
                <a:grpSpLocks/>
              </p:cNvGrpSpPr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119245" name="Freeform 461"/>
                <p:cNvSpPr>
                  <a:spLocks/>
                </p:cNvSpPr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23 w 39"/>
                    <a:gd name="T1" fmla="*/ 70 h 70"/>
                    <a:gd name="T2" fmla="*/ 0 w 39"/>
                    <a:gd name="T3" fmla="*/ 34 h 70"/>
                    <a:gd name="T4" fmla="*/ 13 w 39"/>
                    <a:gd name="T5" fmla="*/ 0 h 70"/>
                    <a:gd name="T6" fmla="*/ 39 w 39"/>
                    <a:gd name="T7" fmla="*/ 34 h 70"/>
                    <a:gd name="T8" fmla="*/ 23 w 39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46" name="Freeform 462"/>
                <p:cNvSpPr>
                  <a:spLocks/>
                </p:cNvSpPr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41 w 63"/>
                    <a:gd name="T3" fmla="*/ 0 h 35"/>
                    <a:gd name="T4" fmla="*/ 63 w 63"/>
                    <a:gd name="T5" fmla="*/ 35 h 35"/>
                    <a:gd name="T6" fmla="*/ 24 w 63"/>
                    <a:gd name="T7" fmla="*/ 35 h 35"/>
                    <a:gd name="T8" fmla="*/ 0 w 63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47" name="Freeform 463"/>
                <p:cNvSpPr>
                  <a:spLocks/>
                </p:cNvSpPr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30 h 30"/>
                    <a:gd name="T2" fmla="*/ 13 w 64"/>
                    <a:gd name="T3" fmla="*/ 0 h 30"/>
                    <a:gd name="T4" fmla="*/ 52 w 64"/>
                    <a:gd name="T5" fmla="*/ 0 h 30"/>
                    <a:gd name="T6" fmla="*/ 64 w 64"/>
                    <a:gd name="T7" fmla="*/ 30 h 30"/>
                    <a:gd name="T8" fmla="*/ 0 w 64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248" name="Group 464"/>
              <p:cNvGrpSpPr>
                <a:grpSpLocks/>
              </p:cNvGrpSpPr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119249" name="Freeform 465"/>
                <p:cNvSpPr>
                  <a:spLocks/>
                </p:cNvSpPr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22 w 39"/>
                    <a:gd name="T1" fmla="*/ 69 h 69"/>
                    <a:gd name="T2" fmla="*/ 0 w 39"/>
                    <a:gd name="T3" fmla="*/ 34 h 69"/>
                    <a:gd name="T4" fmla="*/ 12 w 39"/>
                    <a:gd name="T5" fmla="*/ 0 h 69"/>
                    <a:gd name="T6" fmla="*/ 39 w 39"/>
                    <a:gd name="T7" fmla="*/ 34 h 69"/>
                    <a:gd name="T8" fmla="*/ 22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50" name="Freeform 466"/>
                <p:cNvSpPr>
                  <a:spLocks/>
                </p:cNvSpPr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39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51" name="Freeform 467"/>
                <p:cNvSpPr>
                  <a:spLocks/>
                </p:cNvSpPr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30 h 30"/>
                    <a:gd name="T2" fmla="*/ 11 w 65"/>
                    <a:gd name="T3" fmla="*/ 0 h 30"/>
                    <a:gd name="T4" fmla="*/ 53 w 65"/>
                    <a:gd name="T5" fmla="*/ 0 h 30"/>
                    <a:gd name="T6" fmla="*/ 65 w 65"/>
                    <a:gd name="T7" fmla="*/ 30 h 30"/>
                    <a:gd name="T8" fmla="*/ 0 w 65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252" name="Group 468"/>
              <p:cNvGrpSpPr>
                <a:grpSpLocks/>
              </p:cNvGrpSpPr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119253" name="Freeform 469"/>
                <p:cNvSpPr>
                  <a:spLocks/>
                </p:cNvSpPr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3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54" name="Freeform 470"/>
                <p:cNvSpPr>
                  <a:spLocks/>
                </p:cNvSpPr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40 w 63"/>
                    <a:gd name="T3" fmla="*/ 0 h 32"/>
                    <a:gd name="T4" fmla="*/ 63 w 63"/>
                    <a:gd name="T5" fmla="*/ 32 h 32"/>
                    <a:gd name="T6" fmla="*/ 23 w 63"/>
                    <a:gd name="T7" fmla="*/ 32 h 32"/>
                    <a:gd name="T8" fmla="*/ 0 w 63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55" name="Freeform 471"/>
                <p:cNvSpPr>
                  <a:spLocks/>
                </p:cNvSpPr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31 h 31"/>
                    <a:gd name="T2" fmla="*/ 12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256" name="Group 472"/>
              <p:cNvGrpSpPr>
                <a:grpSpLocks/>
              </p:cNvGrpSpPr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119257" name="Freeform 473"/>
                <p:cNvSpPr>
                  <a:spLocks/>
                </p:cNvSpPr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24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4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58" name="Freeform 474"/>
                <p:cNvSpPr>
                  <a:spLocks/>
                </p:cNvSpPr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59" name="Freeform 475"/>
                <p:cNvSpPr>
                  <a:spLocks/>
                </p:cNvSpPr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2 w 65"/>
                    <a:gd name="T3" fmla="*/ 0 h 28"/>
                    <a:gd name="T4" fmla="*/ 53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260" name="Group 476"/>
              <p:cNvGrpSpPr>
                <a:grpSpLocks/>
              </p:cNvGrpSpPr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119261" name="Freeform 477"/>
                <p:cNvSpPr>
                  <a:spLocks/>
                </p:cNvSpPr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23 w 40"/>
                    <a:gd name="T1" fmla="*/ 69 h 69"/>
                    <a:gd name="T2" fmla="*/ 0 w 40"/>
                    <a:gd name="T3" fmla="*/ 34 h 69"/>
                    <a:gd name="T4" fmla="*/ 12 w 40"/>
                    <a:gd name="T5" fmla="*/ 0 h 69"/>
                    <a:gd name="T6" fmla="*/ 40 w 40"/>
                    <a:gd name="T7" fmla="*/ 34 h 69"/>
                    <a:gd name="T8" fmla="*/ 23 w 40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62" name="Freeform 478"/>
                <p:cNvSpPr>
                  <a:spLocks/>
                </p:cNvSpPr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42 w 64"/>
                    <a:gd name="T3" fmla="*/ 0 h 35"/>
                    <a:gd name="T4" fmla="*/ 64 w 64"/>
                    <a:gd name="T5" fmla="*/ 35 h 35"/>
                    <a:gd name="T6" fmla="*/ 25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63" name="Freeform 479"/>
                <p:cNvSpPr>
                  <a:spLocks/>
                </p:cNvSpPr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5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264" name="Group 480"/>
              <p:cNvGrpSpPr>
                <a:grpSpLocks/>
              </p:cNvGrpSpPr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119265" name="Freeform 481"/>
                <p:cNvSpPr>
                  <a:spLocks/>
                </p:cNvSpPr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5 h 68"/>
                    <a:gd name="T4" fmla="*/ 12 w 39"/>
                    <a:gd name="T5" fmla="*/ 0 h 68"/>
                    <a:gd name="T6" fmla="*/ 39 w 39"/>
                    <a:gd name="T7" fmla="*/ 35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66" name="Freeform 482"/>
                <p:cNvSpPr>
                  <a:spLocks/>
                </p:cNvSpPr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39 w 64"/>
                    <a:gd name="T3" fmla="*/ 0 h 35"/>
                    <a:gd name="T4" fmla="*/ 64 w 64"/>
                    <a:gd name="T5" fmla="*/ 35 h 35"/>
                    <a:gd name="T6" fmla="*/ 24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67" name="Freeform 483"/>
                <p:cNvSpPr>
                  <a:spLocks/>
                </p:cNvSpPr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29 h 29"/>
                    <a:gd name="T2" fmla="*/ 12 w 66"/>
                    <a:gd name="T3" fmla="*/ 0 h 29"/>
                    <a:gd name="T4" fmla="*/ 54 w 66"/>
                    <a:gd name="T5" fmla="*/ 0 h 29"/>
                    <a:gd name="T6" fmla="*/ 66 w 66"/>
                    <a:gd name="T7" fmla="*/ 29 h 29"/>
                    <a:gd name="T8" fmla="*/ 0 w 66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268" name="Group 484"/>
              <p:cNvGrpSpPr>
                <a:grpSpLocks/>
              </p:cNvGrpSpPr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119269" name="Freeform 485"/>
                <p:cNvSpPr>
                  <a:spLocks/>
                </p:cNvSpPr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23 w 39"/>
                    <a:gd name="T1" fmla="*/ 69 h 69"/>
                    <a:gd name="T2" fmla="*/ 0 w 39"/>
                    <a:gd name="T3" fmla="*/ 33 h 69"/>
                    <a:gd name="T4" fmla="*/ 12 w 39"/>
                    <a:gd name="T5" fmla="*/ 0 h 69"/>
                    <a:gd name="T6" fmla="*/ 39 w 39"/>
                    <a:gd name="T7" fmla="*/ 33 h 69"/>
                    <a:gd name="T8" fmla="*/ 23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70" name="Freeform 486"/>
                <p:cNvSpPr>
                  <a:spLocks/>
                </p:cNvSpPr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41 w 64"/>
                    <a:gd name="T3" fmla="*/ 0 h 33"/>
                    <a:gd name="T4" fmla="*/ 64 w 64"/>
                    <a:gd name="T5" fmla="*/ 33 h 33"/>
                    <a:gd name="T6" fmla="*/ 23 w 64"/>
                    <a:gd name="T7" fmla="*/ 33 h 33"/>
                    <a:gd name="T8" fmla="*/ 0 w 64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71" name="Freeform 487"/>
                <p:cNvSpPr>
                  <a:spLocks/>
                </p:cNvSpPr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31 h 31"/>
                    <a:gd name="T2" fmla="*/ 11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119272" name="Freeform 488"/>
              <p:cNvSpPr>
                <a:spLocks/>
              </p:cNvSpPr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7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273" name="Freeform 489"/>
              <p:cNvSpPr>
                <a:spLocks/>
              </p:cNvSpPr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274" name="Freeform 490"/>
              <p:cNvSpPr>
                <a:spLocks/>
              </p:cNvSpPr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27 w 78"/>
                  <a:gd name="T3" fmla="*/ 36 h 36"/>
                  <a:gd name="T4" fmla="*/ 78 w 78"/>
                  <a:gd name="T5" fmla="*/ 36 h 36"/>
                  <a:gd name="T6" fmla="*/ 49 w 78"/>
                  <a:gd name="T7" fmla="*/ 0 h 36"/>
                  <a:gd name="T8" fmla="*/ 0 w 7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275" name="Freeform 491"/>
              <p:cNvSpPr>
                <a:spLocks/>
              </p:cNvSpPr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276" name="Freeform 492"/>
              <p:cNvSpPr>
                <a:spLocks/>
              </p:cNvSpPr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277" name="Freeform 493"/>
              <p:cNvSpPr>
                <a:spLocks/>
              </p:cNvSpPr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28 w 79"/>
                  <a:gd name="T3" fmla="*/ 35 h 35"/>
                  <a:gd name="T4" fmla="*/ 79 w 79"/>
                  <a:gd name="T5" fmla="*/ 35 h 35"/>
                  <a:gd name="T6" fmla="*/ 50 w 79"/>
                  <a:gd name="T7" fmla="*/ 0 h 35"/>
                  <a:gd name="T8" fmla="*/ 0 w 7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278" name="Freeform 494"/>
              <p:cNvSpPr>
                <a:spLocks/>
              </p:cNvSpPr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8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279" name="Freeform 495"/>
              <p:cNvSpPr>
                <a:spLocks/>
              </p:cNvSpPr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280" name="Freeform 496"/>
              <p:cNvSpPr>
                <a:spLocks/>
              </p:cNvSpPr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281" name="Freeform 497"/>
              <p:cNvSpPr>
                <a:spLocks/>
              </p:cNvSpPr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282" name="Freeform 498"/>
              <p:cNvSpPr>
                <a:spLocks/>
              </p:cNvSpPr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28 w 81"/>
                  <a:gd name="T3" fmla="*/ 36 h 36"/>
                  <a:gd name="T4" fmla="*/ 81 w 81"/>
                  <a:gd name="T5" fmla="*/ 36 h 36"/>
                  <a:gd name="T6" fmla="*/ 52 w 81"/>
                  <a:gd name="T7" fmla="*/ 0 h 36"/>
                  <a:gd name="T8" fmla="*/ 0 w 8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119283" name="Group 499"/>
              <p:cNvGrpSpPr>
                <a:grpSpLocks/>
              </p:cNvGrpSpPr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119284" name="Freeform 500"/>
                <p:cNvSpPr>
                  <a:spLocks/>
                </p:cNvSpPr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10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85" name="Freeform 501"/>
                <p:cNvSpPr>
                  <a:spLocks/>
                </p:cNvSpPr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50 w 73"/>
                    <a:gd name="T3" fmla="*/ 0 h 30"/>
                    <a:gd name="T4" fmla="*/ 52 w 73"/>
                    <a:gd name="T5" fmla="*/ 4 h 30"/>
                    <a:gd name="T6" fmla="*/ 56 w 73"/>
                    <a:gd name="T7" fmla="*/ 12 h 30"/>
                    <a:gd name="T8" fmla="*/ 73 w 73"/>
                    <a:gd name="T9" fmla="*/ 30 h 30"/>
                    <a:gd name="T10" fmla="*/ 18 w 73"/>
                    <a:gd name="T11" fmla="*/ 30 h 30"/>
                    <a:gd name="T12" fmla="*/ 9 w 73"/>
                    <a:gd name="T13" fmla="*/ 21 h 30"/>
                    <a:gd name="T14" fmla="*/ 0 w 73"/>
                    <a:gd name="T15" fmla="*/ 6 h 30"/>
                    <a:gd name="T16" fmla="*/ 1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86" name="Freeform 502"/>
                <p:cNvSpPr>
                  <a:spLocks/>
                </p:cNvSpPr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6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287" name="Group 503"/>
              <p:cNvGrpSpPr>
                <a:grpSpLocks/>
              </p:cNvGrpSpPr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119288" name="Freeform 504"/>
                <p:cNvSpPr>
                  <a:spLocks/>
                </p:cNvSpPr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5 w 24"/>
                    <a:gd name="T1" fmla="*/ 67 h 67"/>
                    <a:gd name="T2" fmla="*/ 0 w 24"/>
                    <a:gd name="T3" fmla="*/ 26 h 67"/>
                    <a:gd name="T4" fmla="*/ 9 w 24"/>
                    <a:gd name="T5" fmla="*/ 0 h 67"/>
                    <a:gd name="T6" fmla="*/ 24 w 24"/>
                    <a:gd name="T7" fmla="*/ 30 h 67"/>
                    <a:gd name="T8" fmla="*/ 15 w 24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89" name="Freeform 505"/>
                <p:cNvSpPr>
                  <a:spLocks/>
                </p:cNvSpPr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2 w 74"/>
                    <a:gd name="T1" fmla="*/ 0 h 29"/>
                    <a:gd name="T2" fmla="*/ 50 w 74"/>
                    <a:gd name="T3" fmla="*/ 0 h 29"/>
                    <a:gd name="T4" fmla="*/ 52 w 74"/>
                    <a:gd name="T5" fmla="*/ 2 h 29"/>
                    <a:gd name="T6" fmla="*/ 57 w 74"/>
                    <a:gd name="T7" fmla="*/ 13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2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90" name="Freeform 506"/>
                <p:cNvSpPr>
                  <a:spLocks/>
                </p:cNvSpPr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35 h 35"/>
                    <a:gd name="T2" fmla="*/ 1 w 81"/>
                    <a:gd name="T3" fmla="*/ 19 h 35"/>
                    <a:gd name="T4" fmla="*/ 5 w 81"/>
                    <a:gd name="T5" fmla="*/ 7 h 35"/>
                    <a:gd name="T6" fmla="*/ 10 w 81"/>
                    <a:gd name="T7" fmla="*/ 0 h 35"/>
                    <a:gd name="T8" fmla="*/ 67 w 81"/>
                    <a:gd name="T9" fmla="*/ 0 h 35"/>
                    <a:gd name="T10" fmla="*/ 81 w 81"/>
                    <a:gd name="T11" fmla="*/ 35 h 35"/>
                    <a:gd name="T12" fmla="*/ 0 w 8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291" name="Group 507"/>
              <p:cNvGrpSpPr>
                <a:grpSpLocks/>
              </p:cNvGrpSpPr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119292" name="Freeform 508"/>
                <p:cNvSpPr>
                  <a:spLocks/>
                </p:cNvSpPr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93" name="Freeform 509"/>
                <p:cNvSpPr>
                  <a:spLocks/>
                </p:cNvSpPr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50 w 72"/>
                    <a:gd name="T3" fmla="*/ 0 h 30"/>
                    <a:gd name="T4" fmla="*/ 51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8 w 72"/>
                    <a:gd name="T11" fmla="*/ 30 h 30"/>
                    <a:gd name="T12" fmla="*/ 9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94" name="Freeform 510"/>
                <p:cNvSpPr>
                  <a:spLocks/>
                </p:cNvSpPr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295" name="Group 511"/>
              <p:cNvGrpSpPr>
                <a:grpSpLocks/>
              </p:cNvGrpSpPr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119296" name="Freeform 512"/>
                <p:cNvSpPr>
                  <a:spLocks/>
                </p:cNvSpPr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6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97" name="Freeform 513"/>
                <p:cNvSpPr>
                  <a:spLocks/>
                </p:cNvSpPr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48 w 72"/>
                    <a:gd name="T3" fmla="*/ 0 h 30"/>
                    <a:gd name="T4" fmla="*/ 50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7 w 72"/>
                    <a:gd name="T11" fmla="*/ 30 h 30"/>
                    <a:gd name="T12" fmla="*/ 8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298" name="Freeform 514"/>
                <p:cNvSpPr>
                  <a:spLocks/>
                </p:cNvSpPr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299" name="Group 515"/>
              <p:cNvGrpSpPr>
                <a:grpSpLocks/>
              </p:cNvGrpSpPr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119300" name="Freeform 516"/>
                <p:cNvSpPr>
                  <a:spLocks/>
                </p:cNvSpPr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71 w 182"/>
                    <a:gd name="T1" fmla="*/ 314 h 314"/>
                    <a:gd name="T2" fmla="*/ 0 w 182"/>
                    <a:gd name="T3" fmla="*/ 27 h 314"/>
                    <a:gd name="T4" fmla="*/ 13 w 182"/>
                    <a:gd name="T5" fmla="*/ 0 h 314"/>
                    <a:gd name="T6" fmla="*/ 182 w 182"/>
                    <a:gd name="T7" fmla="*/ 278 h 314"/>
                    <a:gd name="T8" fmla="*/ 171 w 182"/>
                    <a:gd name="T9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301" name="Freeform 517"/>
                <p:cNvSpPr>
                  <a:spLocks/>
                </p:cNvSpPr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56 w 235"/>
                    <a:gd name="T3" fmla="*/ 0 h 281"/>
                    <a:gd name="T4" fmla="*/ 58 w 235"/>
                    <a:gd name="T5" fmla="*/ 0 h 281"/>
                    <a:gd name="T6" fmla="*/ 65 w 235"/>
                    <a:gd name="T7" fmla="*/ 10 h 281"/>
                    <a:gd name="T8" fmla="*/ 235 w 235"/>
                    <a:gd name="T9" fmla="*/ 281 h 281"/>
                    <a:gd name="T10" fmla="*/ 165 w 235"/>
                    <a:gd name="T11" fmla="*/ 277 h 281"/>
                    <a:gd name="T12" fmla="*/ 9 w 235"/>
                    <a:gd name="T13" fmla="*/ 19 h 281"/>
                    <a:gd name="T14" fmla="*/ 0 w 235"/>
                    <a:gd name="T15" fmla="*/ 4 h 281"/>
                    <a:gd name="T16" fmla="*/ 1 w 235"/>
                    <a:gd name="T17" fmla="*/ 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302" name="Freeform 518"/>
                <p:cNvSpPr>
                  <a:spLocks/>
                </p:cNvSpPr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36 h 36"/>
                    <a:gd name="T2" fmla="*/ 2 w 95"/>
                    <a:gd name="T3" fmla="*/ 19 h 36"/>
                    <a:gd name="T4" fmla="*/ 8 w 95"/>
                    <a:gd name="T5" fmla="*/ 7 h 36"/>
                    <a:gd name="T6" fmla="*/ 12 w 95"/>
                    <a:gd name="T7" fmla="*/ 0 h 36"/>
                    <a:gd name="T8" fmla="*/ 76 w 95"/>
                    <a:gd name="T9" fmla="*/ 0 h 36"/>
                    <a:gd name="T10" fmla="*/ 95 w 95"/>
                    <a:gd name="T11" fmla="*/ 36 h 36"/>
                    <a:gd name="T12" fmla="*/ 0 w 95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303" name="Group 519"/>
              <p:cNvGrpSpPr>
                <a:grpSpLocks/>
              </p:cNvGrpSpPr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119304" name="Freeform 520"/>
                <p:cNvSpPr>
                  <a:spLocks/>
                </p:cNvSpPr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305" name="Freeform 521"/>
                <p:cNvSpPr>
                  <a:spLocks/>
                </p:cNvSpPr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1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306" name="Freeform 522"/>
                <p:cNvSpPr>
                  <a:spLocks/>
                </p:cNvSpPr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34 h 34"/>
                    <a:gd name="T2" fmla="*/ 1 w 81"/>
                    <a:gd name="T3" fmla="*/ 19 h 34"/>
                    <a:gd name="T4" fmla="*/ 5 w 81"/>
                    <a:gd name="T5" fmla="*/ 6 h 34"/>
                    <a:gd name="T6" fmla="*/ 10 w 81"/>
                    <a:gd name="T7" fmla="*/ 0 h 34"/>
                    <a:gd name="T8" fmla="*/ 67 w 81"/>
                    <a:gd name="T9" fmla="*/ 0 h 34"/>
                    <a:gd name="T10" fmla="*/ 81 w 81"/>
                    <a:gd name="T11" fmla="*/ 34 h 34"/>
                    <a:gd name="T12" fmla="*/ 0 w 81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307" name="Group 523"/>
              <p:cNvGrpSpPr>
                <a:grpSpLocks/>
              </p:cNvGrpSpPr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119308" name="Freeform 524"/>
                <p:cNvSpPr>
                  <a:spLocks/>
                </p:cNvSpPr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309" name="Freeform 525"/>
                <p:cNvSpPr>
                  <a:spLocks/>
                </p:cNvSpPr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50 w 72"/>
                    <a:gd name="T3" fmla="*/ 0 h 29"/>
                    <a:gd name="T4" fmla="*/ 51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310" name="Freeform 526"/>
                <p:cNvSpPr>
                  <a:spLocks/>
                </p:cNvSpPr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311" name="Group 527"/>
              <p:cNvGrpSpPr>
                <a:grpSpLocks/>
              </p:cNvGrpSpPr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119312" name="Freeform 528"/>
                <p:cNvSpPr>
                  <a:spLocks/>
                </p:cNvSpPr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3 w 22"/>
                    <a:gd name="T1" fmla="*/ 69 h 69"/>
                    <a:gd name="T2" fmla="*/ 0 w 22"/>
                    <a:gd name="T3" fmla="*/ 27 h 69"/>
                    <a:gd name="T4" fmla="*/ 9 w 22"/>
                    <a:gd name="T5" fmla="*/ 0 h 69"/>
                    <a:gd name="T6" fmla="*/ 22 w 22"/>
                    <a:gd name="T7" fmla="*/ 32 h 69"/>
                    <a:gd name="T8" fmla="*/ 13 w 22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313" name="Freeform 529"/>
                <p:cNvSpPr>
                  <a:spLocks/>
                </p:cNvSpPr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3 w 74"/>
                    <a:gd name="T1" fmla="*/ 0 h 31"/>
                    <a:gd name="T2" fmla="*/ 51 w 74"/>
                    <a:gd name="T3" fmla="*/ 0 h 31"/>
                    <a:gd name="T4" fmla="*/ 53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9 w 74"/>
                    <a:gd name="T13" fmla="*/ 22 h 31"/>
                    <a:gd name="T14" fmla="*/ 0 w 74"/>
                    <a:gd name="T15" fmla="*/ 6 h 31"/>
                    <a:gd name="T16" fmla="*/ 3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314" name="Freeform 530"/>
                <p:cNvSpPr>
                  <a:spLocks/>
                </p:cNvSpPr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19 h 36"/>
                    <a:gd name="T4" fmla="*/ 7 w 83"/>
                    <a:gd name="T5" fmla="*/ 6 h 36"/>
                    <a:gd name="T6" fmla="*/ 11 w 83"/>
                    <a:gd name="T7" fmla="*/ 0 h 36"/>
                    <a:gd name="T8" fmla="*/ 68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315" name="Group 531"/>
              <p:cNvGrpSpPr>
                <a:grpSpLocks/>
              </p:cNvGrpSpPr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119316" name="Freeform 532"/>
                <p:cNvSpPr>
                  <a:spLocks/>
                </p:cNvSpPr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9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317" name="Freeform 533"/>
                <p:cNvSpPr>
                  <a:spLocks/>
                </p:cNvSpPr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2 w 74"/>
                    <a:gd name="T5" fmla="*/ 4 h 30"/>
                    <a:gd name="T6" fmla="*/ 57 w 74"/>
                    <a:gd name="T7" fmla="*/ 13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2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318" name="Freeform 534"/>
                <p:cNvSpPr>
                  <a:spLocks/>
                </p:cNvSpPr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6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19319" name="Group 535"/>
              <p:cNvGrpSpPr>
                <a:grpSpLocks/>
              </p:cNvGrpSpPr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119320" name="Freeform 536"/>
                <p:cNvSpPr>
                  <a:spLocks/>
                </p:cNvSpPr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321" name="Freeform 537"/>
                <p:cNvSpPr>
                  <a:spLocks/>
                </p:cNvSpPr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49 w 74"/>
                    <a:gd name="T3" fmla="*/ 0 h 30"/>
                    <a:gd name="T4" fmla="*/ 50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8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5 h 30"/>
                    <a:gd name="T16" fmla="*/ 1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322" name="Freeform 538"/>
                <p:cNvSpPr>
                  <a:spLocks/>
                </p:cNvSpPr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119323" name="Freeform 539"/>
              <p:cNvSpPr>
                <a:spLocks/>
              </p:cNvSpPr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40 w 51"/>
                  <a:gd name="T1" fmla="*/ 128 h 128"/>
                  <a:gd name="T2" fmla="*/ 0 w 51"/>
                  <a:gd name="T3" fmla="*/ 29 h 128"/>
                  <a:gd name="T4" fmla="*/ 0 w 51"/>
                  <a:gd name="T5" fmla="*/ 20 h 128"/>
                  <a:gd name="T6" fmla="*/ 2 w 51"/>
                  <a:gd name="T7" fmla="*/ 11 h 128"/>
                  <a:gd name="T8" fmla="*/ 10 w 51"/>
                  <a:gd name="T9" fmla="*/ 0 h 128"/>
                  <a:gd name="T10" fmla="*/ 51 w 51"/>
                  <a:gd name="T11" fmla="*/ 91 h 128"/>
                  <a:gd name="T12" fmla="*/ 40 w 51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24" name="Freeform 540"/>
              <p:cNvSpPr>
                <a:spLocks/>
              </p:cNvSpPr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64 w 183"/>
                  <a:gd name="T3" fmla="*/ 0 h 85"/>
                  <a:gd name="T4" fmla="*/ 67 w 183"/>
                  <a:gd name="T5" fmla="*/ 13 h 85"/>
                  <a:gd name="T6" fmla="*/ 75 w 183"/>
                  <a:gd name="T7" fmla="*/ 28 h 85"/>
                  <a:gd name="T8" fmla="*/ 84 w 183"/>
                  <a:gd name="T9" fmla="*/ 42 h 85"/>
                  <a:gd name="T10" fmla="*/ 158 w 183"/>
                  <a:gd name="T11" fmla="*/ 42 h 85"/>
                  <a:gd name="T12" fmla="*/ 163 w 183"/>
                  <a:gd name="T13" fmla="*/ 55 h 85"/>
                  <a:gd name="T14" fmla="*/ 172 w 183"/>
                  <a:gd name="T15" fmla="*/ 67 h 85"/>
                  <a:gd name="T16" fmla="*/ 183 w 183"/>
                  <a:gd name="T17" fmla="*/ 85 h 85"/>
                  <a:gd name="T18" fmla="*/ 64 w 183"/>
                  <a:gd name="T19" fmla="*/ 85 h 85"/>
                  <a:gd name="T20" fmla="*/ 41 w 183"/>
                  <a:gd name="T21" fmla="*/ 85 h 85"/>
                  <a:gd name="T22" fmla="*/ 0 w 183"/>
                  <a:gd name="T2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25" name="Freeform 541"/>
              <p:cNvSpPr>
                <a:spLocks/>
              </p:cNvSpPr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36 h 36"/>
                  <a:gd name="T2" fmla="*/ 1 w 160"/>
                  <a:gd name="T3" fmla="*/ 20 h 36"/>
                  <a:gd name="T4" fmla="*/ 7 w 160"/>
                  <a:gd name="T5" fmla="*/ 8 h 36"/>
                  <a:gd name="T6" fmla="*/ 10 w 160"/>
                  <a:gd name="T7" fmla="*/ 0 h 36"/>
                  <a:gd name="T8" fmla="*/ 150 w 160"/>
                  <a:gd name="T9" fmla="*/ 0 h 36"/>
                  <a:gd name="T10" fmla="*/ 160 w 160"/>
                  <a:gd name="T11" fmla="*/ 36 h 36"/>
                  <a:gd name="T12" fmla="*/ 0 w 16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19326" name="Group 542"/>
            <p:cNvGrpSpPr>
              <a:grpSpLocks/>
            </p:cNvGrpSpPr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119327" name="Freeform 543"/>
              <p:cNvSpPr>
                <a:spLocks/>
              </p:cNvSpPr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35 w 825"/>
                  <a:gd name="T1" fmla="*/ 13 h 151"/>
                  <a:gd name="T2" fmla="*/ 17 w 825"/>
                  <a:gd name="T3" fmla="*/ 27 h 151"/>
                  <a:gd name="T4" fmla="*/ 9 w 825"/>
                  <a:gd name="T5" fmla="*/ 48 h 151"/>
                  <a:gd name="T6" fmla="*/ 0 w 825"/>
                  <a:gd name="T7" fmla="*/ 97 h 151"/>
                  <a:gd name="T8" fmla="*/ 4 w 825"/>
                  <a:gd name="T9" fmla="*/ 124 h 151"/>
                  <a:gd name="T10" fmla="*/ 13 w 825"/>
                  <a:gd name="T11" fmla="*/ 138 h 151"/>
                  <a:gd name="T12" fmla="*/ 26 w 825"/>
                  <a:gd name="T13" fmla="*/ 151 h 151"/>
                  <a:gd name="T14" fmla="*/ 783 w 825"/>
                  <a:gd name="T15" fmla="*/ 142 h 151"/>
                  <a:gd name="T16" fmla="*/ 807 w 825"/>
                  <a:gd name="T17" fmla="*/ 128 h 151"/>
                  <a:gd name="T18" fmla="*/ 816 w 825"/>
                  <a:gd name="T19" fmla="*/ 107 h 151"/>
                  <a:gd name="T20" fmla="*/ 825 w 825"/>
                  <a:gd name="T21" fmla="*/ 61 h 151"/>
                  <a:gd name="T22" fmla="*/ 821 w 825"/>
                  <a:gd name="T23" fmla="*/ 27 h 151"/>
                  <a:gd name="T24" fmla="*/ 806 w 825"/>
                  <a:gd name="T25" fmla="*/ 9 h 151"/>
                  <a:gd name="T26" fmla="*/ 785 w 825"/>
                  <a:gd name="T27" fmla="*/ 0 h 151"/>
                  <a:gd name="T28" fmla="*/ 35 w 825"/>
                  <a:gd name="T29" fmla="*/ 1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28" name="Freeform 544"/>
              <p:cNvSpPr>
                <a:spLocks/>
              </p:cNvSpPr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4 w 658"/>
                  <a:gd name="T1" fmla="*/ 23 h 79"/>
                  <a:gd name="T2" fmla="*/ 0 w 658"/>
                  <a:gd name="T3" fmla="*/ 50 h 79"/>
                  <a:gd name="T4" fmla="*/ 153 w 658"/>
                  <a:gd name="T5" fmla="*/ 50 h 79"/>
                  <a:gd name="T6" fmla="*/ 153 w 658"/>
                  <a:gd name="T7" fmla="*/ 79 h 79"/>
                  <a:gd name="T8" fmla="*/ 500 w 658"/>
                  <a:gd name="T9" fmla="*/ 73 h 79"/>
                  <a:gd name="T10" fmla="*/ 500 w 658"/>
                  <a:gd name="T11" fmla="*/ 50 h 79"/>
                  <a:gd name="T12" fmla="*/ 656 w 658"/>
                  <a:gd name="T13" fmla="*/ 50 h 79"/>
                  <a:gd name="T14" fmla="*/ 658 w 658"/>
                  <a:gd name="T15" fmla="*/ 23 h 79"/>
                  <a:gd name="T16" fmla="*/ 504 w 658"/>
                  <a:gd name="T17" fmla="*/ 23 h 79"/>
                  <a:gd name="T18" fmla="*/ 504 w 658"/>
                  <a:gd name="T19" fmla="*/ 0 h 79"/>
                  <a:gd name="T20" fmla="*/ 153 w 658"/>
                  <a:gd name="T21" fmla="*/ 8 h 79"/>
                  <a:gd name="T22" fmla="*/ 153 w 658"/>
                  <a:gd name="T23" fmla="*/ 23 h 79"/>
                  <a:gd name="T24" fmla="*/ 4 w 658"/>
                  <a:gd name="T25" fmla="*/ 2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29" name="Rectangle 545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30" name="Rectangle 546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19331" name="Group 547"/>
            <p:cNvGrpSpPr>
              <a:grpSpLocks/>
            </p:cNvGrpSpPr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119332" name="Freeform 548"/>
              <p:cNvSpPr>
                <a:spLocks/>
              </p:cNvSpPr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126 w 191"/>
                  <a:gd name="T1" fmla="*/ 9 h 200"/>
                  <a:gd name="T2" fmla="*/ 93 w 191"/>
                  <a:gd name="T3" fmla="*/ 0 h 200"/>
                  <a:gd name="T4" fmla="*/ 59 w 191"/>
                  <a:gd name="T5" fmla="*/ 5 h 200"/>
                  <a:gd name="T6" fmla="*/ 32 w 191"/>
                  <a:gd name="T7" fmla="*/ 17 h 200"/>
                  <a:gd name="T8" fmla="*/ 9 w 191"/>
                  <a:gd name="T9" fmla="*/ 45 h 200"/>
                  <a:gd name="T10" fmla="*/ 0 w 191"/>
                  <a:gd name="T11" fmla="*/ 94 h 200"/>
                  <a:gd name="T12" fmla="*/ 0 w 191"/>
                  <a:gd name="T13" fmla="*/ 137 h 200"/>
                  <a:gd name="T14" fmla="*/ 0 w 191"/>
                  <a:gd name="T15" fmla="*/ 200 h 200"/>
                  <a:gd name="T16" fmla="*/ 191 w 191"/>
                  <a:gd name="T17" fmla="*/ 200 h 200"/>
                  <a:gd name="T18" fmla="*/ 181 w 191"/>
                  <a:gd name="T19" fmla="*/ 81 h 200"/>
                  <a:gd name="T20" fmla="*/ 157 w 191"/>
                  <a:gd name="T21" fmla="*/ 30 h 200"/>
                  <a:gd name="T22" fmla="*/ 126 w 191"/>
                  <a:gd name="T23" fmla="*/ 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33" name="Freeform 549"/>
              <p:cNvSpPr>
                <a:spLocks/>
              </p:cNvSpPr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860 w 860"/>
                  <a:gd name="T3" fmla="*/ 764 h 791"/>
                  <a:gd name="T4" fmla="*/ 849 w 860"/>
                  <a:gd name="T5" fmla="*/ 777 h 791"/>
                  <a:gd name="T6" fmla="*/ 838 w 860"/>
                  <a:gd name="T7" fmla="*/ 791 h 791"/>
                  <a:gd name="T8" fmla="*/ 0 w 860"/>
                  <a:gd name="T9" fmla="*/ 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34" name="Freeform 550"/>
              <p:cNvSpPr>
                <a:spLocks/>
              </p:cNvSpPr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4 w 281"/>
                  <a:gd name="T1" fmla="*/ 95 h 366"/>
                  <a:gd name="T2" fmla="*/ 24 w 281"/>
                  <a:gd name="T3" fmla="*/ 62 h 366"/>
                  <a:gd name="T4" fmla="*/ 54 w 281"/>
                  <a:gd name="T5" fmla="*/ 43 h 366"/>
                  <a:gd name="T6" fmla="*/ 78 w 281"/>
                  <a:gd name="T7" fmla="*/ 42 h 366"/>
                  <a:gd name="T8" fmla="*/ 128 w 281"/>
                  <a:gd name="T9" fmla="*/ 43 h 366"/>
                  <a:gd name="T10" fmla="*/ 132 w 281"/>
                  <a:gd name="T11" fmla="*/ 0 h 366"/>
                  <a:gd name="T12" fmla="*/ 281 w 281"/>
                  <a:gd name="T13" fmla="*/ 130 h 366"/>
                  <a:gd name="T14" fmla="*/ 272 w 281"/>
                  <a:gd name="T15" fmla="*/ 179 h 366"/>
                  <a:gd name="T16" fmla="*/ 228 w 281"/>
                  <a:gd name="T17" fmla="*/ 170 h 366"/>
                  <a:gd name="T18" fmla="*/ 191 w 281"/>
                  <a:gd name="T19" fmla="*/ 184 h 366"/>
                  <a:gd name="T20" fmla="*/ 158 w 281"/>
                  <a:gd name="T21" fmla="*/ 210 h 366"/>
                  <a:gd name="T22" fmla="*/ 150 w 281"/>
                  <a:gd name="T23" fmla="*/ 232 h 366"/>
                  <a:gd name="T24" fmla="*/ 149 w 281"/>
                  <a:gd name="T25" fmla="*/ 295 h 366"/>
                  <a:gd name="T26" fmla="*/ 149 w 281"/>
                  <a:gd name="T27" fmla="*/ 338 h 366"/>
                  <a:gd name="T28" fmla="*/ 150 w 281"/>
                  <a:gd name="T29" fmla="*/ 366 h 366"/>
                  <a:gd name="T30" fmla="*/ 0 w 281"/>
                  <a:gd name="T31" fmla="*/ 229 h 366"/>
                  <a:gd name="T32" fmla="*/ 0 w 281"/>
                  <a:gd name="T33" fmla="*/ 139 h 366"/>
                  <a:gd name="T34" fmla="*/ 4 w 281"/>
                  <a:gd name="T35" fmla="*/ 95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35" name="Line 551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36" name="Freeform 552"/>
              <p:cNvSpPr>
                <a:spLocks/>
              </p:cNvSpPr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0 w 222"/>
                  <a:gd name="T1" fmla="*/ 98 h 289"/>
                  <a:gd name="T2" fmla="*/ 27 w 222"/>
                  <a:gd name="T3" fmla="*/ 64 h 289"/>
                  <a:gd name="T4" fmla="*/ 53 w 222"/>
                  <a:gd name="T5" fmla="*/ 45 h 289"/>
                  <a:gd name="T6" fmla="*/ 81 w 222"/>
                  <a:gd name="T7" fmla="*/ 41 h 289"/>
                  <a:gd name="T8" fmla="*/ 131 w 222"/>
                  <a:gd name="T9" fmla="*/ 42 h 289"/>
                  <a:gd name="T10" fmla="*/ 135 w 222"/>
                  <a:gd name="T11" fmla="*/ 0 h 289"/>
                  <a:gd name="T12" fmla="*/ 222 w 222"/>
                  <a:gd name="T13" fmla="*/ 80 h 289"/>
                  <a:gd name="T14" fmla="*/ 218 w 222"/>
                  <a:gd name="T15" fmla="*/ 120 h 289"/>
                  <a:gd name="T16" fmla="*/ 190 w 222"/>
                  <a:gd name="T17" fmla="*/ 118 h 289"/>
                  <a:gd name="T18" fmla="*/ 168 w 222"/>
                  <a:gd name="T19" fmla="*/ 116 h 289"/>
                  <a:gd name="T20" fmla="*/ 135 w 222"/>
                  <a:gd name="T21" fmla="*/ 125 h 289"/>
                  <a:gd name="T22" fmla="*/ 118 w 222"/>
                  <a:gd name="T23" fmla="*/ 137 h 289"/>
                  <a:gd name="T24" fmla="*/ 102 w 222"/>
                  <a:gd name="T25" fmla="*/ 161 h 289"/>
                  <a:gd name="T26" fmla="*/ 98 w 222"/>
                  <a:gd name="T27" fmla="*/ 192 h 289"/>
                  <a:gd name="T28" fmla="*/ 93 w 222"/>
                  <a:gd name="T29" fmla="*/ 289 h 289"/>
                  <a:gd name="T30" fmla="*/ 0 w 222"/>
                  <a:gd name="T31" fmla="*/ 197 h 289"/>
                  <a:gd name="T32" fmla="*/ 4 w 222"/>
                  <a:gd name="T33" fmla="*/ 138 h 289"/>
                  <a:gd name="T34" fmla="*/ 10 w 222"/>
                  <a:gd name="T35" fmla="*/ 9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37" name="Freeform 553"/>
              <p:cNvSpPr>
                <a:spLocks/>
              </p:cNvSpPr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28 w 128"/>
                  <a:gd name="T1" fmla="*/ 5 h 186"/>
                  <a:gd name="T2" fmla="*/ 59 w 128"/>
                  <a:gd name="T3" fmla="*/ 0 h 186"/>
                  <a:gd name="T4" fmla="*/ 30 w 128"/>
                  <a:gd name="T5" fmla="*/ 14 h 186"/>
                  <a:gd name="T6" fmla="*/ 9 w 128"/>
                  <a:gd name="T7" fmla="*/ 40 h 186"/>
                  <a:gd name="T8" fmla="*/ 0 w 128"/>
                  <a:gd name="T9" fmla="*/ 89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38" name="Freeform 554"/>
              <p:cNvSpPr>
                <a:spLocks/>
              </p:cNvSpPr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26 w 126"/>
                  <a:gd name="T1" fmla="*/ 3 h 185"/>
                  <a:gd name="T2" fmla="*/ 59 w 126"/>
                  <a:gd name="T3" fmla="*/ 0 h 185"/>
                  <a:gd name="T4" fmla="*/ 24 w 126"/>
                  <a:gd name="T5" fmla="*/ 15 h 185"/>
                  <a:gd name="T6" fmla="*/ 9 w 126"/>
                  <a:gd name="T7" fmla="*/ 39 h 185"/>
                  <a:gd name="T8" fmla="*/ 0 w 126"/>
                  <a:gd name="T9" fmla="*/ 88 h 185"/>
                  <a:gd name="T10" fmla="*/ 0 w 126"/>
                  <a:gd name="T11" fmla="*/ 185 h 185"/>
                  <a:gd name="T12" fmla="*/ 0 w 126"/>
                  <a:gd name="T13" fmla="*/ 18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39" name="Freeform 555"/>
              <p:cNvSpPr>
                <a:spLocks/>
              </p:cNvSpPr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27 w 127"/>
                  <a:gd name="T1" fmla="*/ 5 h 185"/>
                  <a:gd name="T2" fmla="*/ 59 w 127"/>
                  <a:gd name="T3" fmla="*/ 0 h 185"/>
                  <a:gd name="T4" fmla="*/ 30 w 127"/>
                  <a:gd name="T5" fmla="*/ 14 h 185"/>
                  <a:gd name="T6" fmla="*/ 9 w 127"/>
                  <a:gd name="T7" fmla="*/ 39 h 185"/>
                  <a:gd name="T8" fmla="*/ 0 w 127"/>
                  <a:gd name="T9" fmla="*/ 88 h 185"/>
                  <a:gd name="T10" fmla="*/ 0 w 127"/>
                  <a:gd name="T11" fmla="*/ 185 h 185"/>
                  <a:gd name="T12" fmla="*/ 0 w 127"/>
                  <a:gd name="T1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40" name="Freeform 556"/>
              <p:cNvSpPr>
                <a:spLocks/>
              </p:cNvSpPr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2 w 127"/>
                  <a:gd name="T5" fmla="*/ 10 h 186"/>
                  <a:gd name="T6" fmla="*/ 9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41" name="Freeform 557"/>
              <p:cNvSpPr>
                <a:spLocks/>
              </p:cNvSpPr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28 w 128"/>
                  <a:gd name="T1" fmla="*/ 4 h 186"/>
                  <a:gd name="T2" fmla="*/ 59 w 128"/>
                  <a:gd name="T3" fmla="*/ 0 h 186"/>
                  <a:gd name="T4" fmla="*/ 32 w 128"/>
                  <a:gd name="T5" fmla="*/ 13 h 186"/>
                  <a:gd name="T6" fmla="*/ 9 w 128"/>
                  <a:gd name="T7" fmla="*/ 40 h 186"/>
                  <a:gd name="T8" fmla="*/ 0 w 128"/>
                  <a:gd name="T9" fmla="*/ 88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42" name="Freeform 558"/>
              <p:cNvSpPr>
                <a:spLocks/>
              </p:cNvSpPr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26 w 126"/>
                  <a:gd name="T1" fmla="*/ 4 h 186"/>
                  <a:gd name="T2" fmla="*/ 58 w 126"/>
                  <a:gd name="T3" fmla="*/ 0 h 186"/>
                  <a:gd name="T4" fmla="*/ 31 w 126"/>
                  <a:gd name="T5" fmla="*/ 14 h 186"/>
                  <a:gd name="T6" fmla="*/ 8 w 126"/>
                  <a:gd name="T7" fmla="*/ 40 h 186"/>
                  <a:gd name="T8" fmla="*/ 0 w 126"/>
                  <a:gd name="T9" fmla="*/ 89 h 186"/>
                  <a:gd name="T10" fmla="*/ 0 w 126"/>
                  <a:gd name="T11" fmla="*/ 186 h 186"/>
                  <a:gd name="T12" fmla="*/ 0 w 126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43" name="Freeform 559"/>
              <p:cNvSpPr>
                <a:spLocks/>
              </p:cNvSpPr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3 w 127"/>
                  <a:gd name="T5" fmla="*/ 16 h 186"/>
                  <a:gd name="T6" fmla="*/ 9 w 127"/>
                  <a:gd name="T7" fmla="*/ 40 h 186"/>
                  <a:gd name="T8" fmla="*/ 0 w 127"/>
                  <a:gd name="T9" fmla="*/ 89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44" name="Freeform 560"/>
              <p:cNvSpPr>
                <a:spLocks/>
              </p:cNvSpPr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127 w 127"/>
                  <a:gd name="T1" fmla="*/ 4 h 186"/>
                  <a:gd name="T2" fmla="*/ 59 w 127"/>
                  <a:gd name="T3" fmla="*/ 0 h 186"/>
                  <a:gd name="T4" fmla="*/ 32 w 127"/>
                  <a:gd name="T5" fmla="*/ 13 h 186"/>
                  <a:gd name="T6" fmla="*/ 10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45" name="Freeform 561"/>
              <p:cNvSpPr>
                <a:spLocks/>
              </p:cNvSpPr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89 w 96"/>
                  <a:gd name="T3" fmla="*/ 74 h 74"/>
                  <a:gd name="T4" fmla="*/ 96 w 96"/>
                  <a:gd name="T5" fmla="*/ 74 h 74"/>
                  <a:gd name="T6" fmla="*/ 93 w 96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46" name="Oval 562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47" name="Oval 563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48" name="Freeform 564"/>
              <p:cNvSpPr>
                <a:spLocks/>
              </p:cNvSpPr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25 h 25"/>
                  <a:gd name="T2" fmla="*/ 6 w 188"/>
                  <a:gd name="T3" fmla="*/ 0 h 25"/>
                  <a:gd name="T4" fmla="*/ 175 w 188"/>
                  <a:gd name="T5" fmla="*/ 0 h 25"/>
                  <a:gd name="T6" fmla="*/ 188 w 188"/>
                  <a:gd name="T7" fmla="*/ 19 h 25"/>
                  <a:gd name="T8" fmla="*/ 0 w 188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49" name="Oval 565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350" name="Oval 566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grpSp>
        <p:nvGrpSpPr>
          <p:cNvPr id="119351" name="Group 567"/>
          <p:cNvGrpSpPr>
            <a:grpSpLocks/>
          </p:cNvGrpSpPr>
          <p:nvPr/>
        </p:nvGrpSpPr>
        <p:grpSpPr bwMode="auto">
          <a:xfrm>
            <a:off x="7631236" y="2251224"/>
            <a:ext cx="1222772" cy="781050"/>
            <a:chOff x="1680" y="240"/>
            <a:chExt cx="2529" cy="1270"/>
          </a:xfrm>
        </p:grpSpPr>
        <p:sp>
          <p:nvSpPr>
            <p:cNvPr id="119352" name="Oval 568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9353" name="Oval 569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9354" name="Oval 570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9355" name="Oval 571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9356" name="Oval 572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9357" name="Oval 573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9358" name="Oval 574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9359" name="Oval 575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9360" name="Oval 576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19361" name="Text Box 577"/>
          <p:cNvSpPr txBox="1">
            <a:spLocks noChangeArrowheads="1"/>
          </p:cNvSpPr>
          <p:nvPr/>
        </p:nvSpPr>
        <p:spPr bwMode="auto">
          <a:xfrm>
            <a:off x="7878886" y="244013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局域网</a:t>
            </a:r>
          </a:p>
        </p:txBody>
      </p:sp>
      <p:sp>
        <p:nvSpPr>
          <p:cNvPr id="119362" name="Line 578"/>
          <p:cNvSpPr>
            <a:spLocks noChangeShapeType="1"/>
          </p:cNvSpPr>
          <p:nvPr/>
        </p:nvSpPr>
        <p:spPr bwMode="auto">
          <a:xfrm flipV="1">
            <a:off x="1176858" y="2317899"/>
            <a:ext cx="1325959" cy="3603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9363" name="Line 579"/>
          <p:cNvSpPr>
            <a:spLocks noChangeShapeType="1"/>
          </p:cNvSpPr>
          <p:nvPr/>
        </p:nvSpPr>
        <p:spPr bwMode="auto">
          <a:xfrm flipV="1">
            <a:off x="5435063" y="2330600"/>
            <a:ext cx="1523735" cy="1158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9364" name="Line 580"/>
          <p:cNvSpPr>
            <a:spLocks noChangeShapeType="1"/>
          </p:cNvSpPr>
          <p:nvPr/>
        </p:nvSpPr>
        <p:spPr bwMode="auto">
          <a:xfrm>
            <a:off x="7608879" y="2376636"/>
            <a:ext cx="1719792" cy="2619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9365" name="Line 581"/>
          <p:cNvSpPr>
            <a:spLocks noChangeShapeType="1"/>
          </p:cNvSpPr>
          <p:nvPr/>
        </p:nvSpPr>
        <p:spPr bwMode="auto">
          <a:xfrm>
            <a:off x="3199333" y="2287737"/>
            <a:ext cx="1671638" cy="1428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9367" name="Text Box 583"/>
          <p:cNvSpPr txBox="1">
            <a:spLocks noChangeArrowheads="1"/>
          </p:cNvSpPr>
          <p:nvPr/>
        </p:nvSpPr>
        <p:spPr bwMode="auto">
          <a:xfrm>
            <a:off x="2752187" y="1196752"/>
            <a:ext cx="42114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主机</a:t>
            </a:r>
            <a:r>
              <a:rPr kumimoji="1"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  <a:r>
              <a:rPr kumimoji="1" lang="en-US" altLang="zh-CN" sz="32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r>
              <a: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向</a:t>
            </a:r>
            <a:r>
              <a:rPr kumimoji="1"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  <a:r>
              <a:rPr kumimoji="1" lang="en-US" altLang="zh-CN" sz="32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r>
              <a: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发送数据</a:t>
            </a:r>
            <a:endParaRPr kumimoji="1" lang="zh-CN" altLang="en-US" sz="3200" b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9429" name="Text Box 645"/>
          <p:cNvSpPr txBox="1">
            <a:spLocks noChangeArrowheads="1"/>
          </p:cNvSpPr>
          <p:nvPr/>
        </p:nvSpPr>
        <p:spPr bwMode="auto">
          <a:xfrm>
            <a:off x="2507977" y="3492297"/>
            <a:ext cx="55402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仅从数据链路层观察帧的流动</a:t>
            </a:r>
          </a:p>
        </p:txBody>
      </p:sp>
      <p:sp>
        <p:nvSpPr>
          <p:cNvPr id="584" name="矩形 583"/>
          <p:cNvSpPr/>
          <p:nvPr/>
        </p:nvSpPr>
        <p:spPr>
          <a:xfrm>
            <a:off x="1985683" y="6351711"/>
            <a:ext cx="6423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只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考虑数据在数据链路层的流动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71966" y="5909210"/>
            <a:ext cx="5346335" cy="400110"/>
          </a:xfrm>
          <a:prstGeom prst="rect">
            <a:avLst/>
          </a:prstGeom>
          <a:solidFill>
            <a:srgbClr val="66FF66"/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不同的链路层可能采用不同的数据链路层协议</a:t>
            </a:r>
            <a:endParaRPr lang="zh-CN" altLang="en-US" sz="20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2121" y="3386039"/>
            <a:ext cx="9455415" cy="2419350"/>
            <a:chOff x="322121" y="3386039"/>
            <a:chExt cx="9455415" cy="2419350"/>
          </a:xfrm>
        </p:grpSpPr>
        <p:grpSp>
          <p:nvGrpSpPr>
            <p:cNvPr id="586" name="Group 587"/>
            <p:cNvGrpSpPr>
              <a:grpSpLocks/>
            </p:cNvGrpSpPr>
            <p:nvPr/>
          </p:nvGrpSpPr>
          <p:grpSpPr bwMode="auto">
            <a:xfrm>
              <a:off x="322121" y="3386039"/>
              <a:ext cx="9455415" cy="2419350"/>
              <a:chOff x="158" y="2405"/>
              <a:chExt cx="5498" cy="1524"/>
            </a:xfrm>
          </p:grpSpPr>
          <p:sp>
            <p:nvSpPr>
              <p:cNvPr id="587" name="AutoShape 524"/>
              <p:cNvSpPr>
                <a:spLocks noChangeArrowheads="1"/>
              </p:cNvSpPr>
              <p:nvPr/>
            </p:nvSpPr>
            <p:spPr bwMode="auto">
              <a:xfrm>
                <a:off x="158" y="2633"/>
                <a:ext cx="564" cy="1144"/>
              </a:xfrm>
              <a:prstGeom prst="cube">
                <a:avLst>
                  <a:gd name="adj" fmla="val 9250"/>
                </a:avLst>
              </a:prstGeom>
              <a:solidFill>
                <a:srgbClr val="FF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88" name="Freeform 525"/>
              <p:cNvSpPr>
                <a:spLocks/>
              </p:cNvSpPr>
              <p:nvPr/>
            </p:nvSpPr>
            <p:spPr bwMode="auto">
              <a:xfrm>
                <a:off x="158" y="3491"/>
                <a:ext cx="564" cy="75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89" name="Freeform 528"/>
              <p:cNvSpPr>
                <a:spLocks/>
              </p:cNvSpPr>
              <p:nvPr/>
            </p:nvSpPr>
            <p:spPr bwMode="auto">
              <a:xfrm>
                <a:off x="158" y="2844"/>
                <a:ext cx="564" cy="75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90" name="Freeform 526"/>
              <p:cNvSpPr>
                <a:spLocks/>
              </p:cNvSpPr>
              <p:nvPr/>
            </p:nvSpPr>
            <p:spPr bwMode="auto">
              <a:xfrm>
                <a:off x="158" y="3273"/>
                <a:ext cx="564" cy="75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91" name="Freeform 527"/>
              <p:cNvSpPr>
                <a:spLocks/>
              </p:cNvSpPr>
              <p:nvPr/>
            </p:nvSpPr>
            <p:spPr bwMode="auto">
              <a:xfrm>
                <a:off x="158" y="3058"/>
                <a:ext cx="564" cy="76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92" name="Rectangle 529"/>
              <p:cNvSpPr>
                <a:spLocks noChangeArrowheads="1"/>
              </p:cNvSpPr>
              <p:nvPr/>
            </p:nvSpPr>
            <p:spPr bwMode="auto">
              <a:xfrm>
                <a:off x="170" y="3363"/>
                <a:ext cx="48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93" name="Text Box 530"/>
              <p:cNvSpPr txBox="1">
                <a:spLocks noChangeArrowheads="1"/>
              </p:cNvSpPr>
              <p:nvPr/>
            </p:nvSpPr>
            <p:spPr bwMode="auto">
              <a:xfrm>
                <a:off x="158" y="3330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链路层</a:t>
                </a:r>
              </a:p>
            </p:txBody>
          </p:sp>
          <p:sp>
            <p:nvSpPr>
              <p:cNvPr id="594" name="Text Box 531"/>
              <p:cNvSpPr txBox="1">
                <a:spLocks noChangeArrowheads="1"/>
              </p:cNvSpPr>
              <p:nvPr/>
            </p:nvSpPr>
            <p:spPr bwMode="auto">
              <a:xfrm>
                <a:off x="160" y="2677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应用层</a:t>
                </a:r>
              </a:p>
            </p:txBody>
          </p:sp>
          <p:sp>
            <p:nvSpPr>
              <p:cNvPr id="595" name="Text Box 532"/>
              <p:cNvSpPr txBox="1">
                <a:spLocks noChangeArrowheads="1"/>
              </p:cNvSpPr>
              <p:nvPr/>
            </p:nvSpPr>
            <p:spPr bwMode="auto">
              <a:xfrm>
                <a:off x="158" y="2894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运输层</a:t>
                </a:r>
              </a:p>
            </p:txBody>
          </p:sp>
          <p:sp>
            <p:nvSpPr>
              <p:cNvPr id="596" name="Text Box 533"/>
              <p:cNvSpPr txBox="1">
                <a:spLocks noChangeArrowheads="1"/>
              </p:cNvSpPr>
              <p:nvPr/>
            </p:nvSpPr>
            <p:spPr bwMode="auto">
              <a:xfrm>
                <a:off x="158" y="3112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网络层</a:t>
                </a:r>
              </a:p>
            </p:txBody>
          </p:sp>
          <p:sp>
            <p:nvSpPr>
              <p:cNvPr id="597" name="Text Box 534"/>
              <p:cNvSpPr txBox="1">
                <a:spLocks noChangeArrowheads="1"/>
              </p:cNvSpPr>
              <p:nvPr/>
            </p:nvSpPr>
            <p:spPr bwMode="auto">
              <a:xfrm>
                <a:off x="158" y="3548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物理层</a:t>
                </a:r>
              </a:p>
            </p:txBody>
          </p:sp>
          <p:sp>
            <p:nvSpPr>
              <p:cNvPr id="598" name="AutoShape 536"/>
              <p:cNvSpPr>
                <a:spLocks noChangeArrowheads="1"/>
              </p:cNvSpPr>
              <p:nvPr/>
            </p:nvSpPr>
            <p:spPr bwMode="auto">
              <a:xfrm>
                <a:off x="5092" y="2633"/>
                <a:ext cx="564" cy="1144"/>
              </a:xfrm>
              <a:prstGeom prst="cube">
                <a:avLst>
                  <a:gd name="adj" fmla="val 9250"/>
                </a:avLst>
              </a:prstGeom>
              <a:solidFill>
                <a:srgbClr val="FF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99" name="Freeform 537"/>
              <p:cNvSpPr>
                <a:spLocks/>
              </p:cNvSpPr>
              <p:nvPr/>
            </p:nvSpPr>
            <p:spPr bwMode="auto">
              <a:xfrm>
                <a:off x="5092" y="3491"/>
                <a:ext cx="564" cy="75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" name="Freeform 538"/>
              <p:cNvSpPr>
                <a:spLocks/>
              </p:cNvSpPr>
              <p:nvPr/>
            </p:nvSpPr>
            <p:spPr bwMode="auto">
              <a:xfrm>
                <a:off x="5092" y="3273"/>
                <a:ext cx="564" cy="75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1" name="Freeform 539"/>
              <p:cNvSpPr>
                <a:spLocks/>
              </p:cNvSpPr>
              <p:nvPr/>
            </p:nvSpPr>
            <p:spPr bwMode="auto">
              <a:xfrm>
                <a:off x="5092" y="3058"/>
                <a:ext cx="564" cy="76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2" name="Freeform 540"/>
              <p:cNvSpPr>
                <a:spLocks/>
              </p:cNvSpPr>
              <p:nvPr/>
            </p:nvSpPr>
            <p:spPr bwMode="auto">
              <a:xfrm>
                <a:off x="5092" y="2844"/>
                <a:ext cx="564" cy="75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3" name="Rectangle 541"/>
              <p:cNvSpPr>
                <a:spLocks noChangeArrowheads="1"/>
              </p:cNvSpPr>
              <p:nvPr/>
            </p:nvSpPr>
            <p:spPr bwMode="auto">
              <a:xfrm>
                <a:off x="5104" y="3362"/>
                <a:ext cx="48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4" name="Text Box 542"/>
              <p:cNvSpPr txBox="1">
                <a:spLocks noChangeArrowheads="1"/>
              </p:cNvSpPr>
              <p:nvPr/>
            </p:nvSpPr>
            <p:spPr bwMode="auto">
              <a:xfrm>
                <a:off x="5057" y="3339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链路层</a:t>
                </a:r>
              </a:p>
            </p:txBody>
          </p:sp>
          <p:sp>
            <p:nvSpPr>
              <p:cNvPr id="605" name="Text Box 543"/>
              <p:cNvSpPr txBox="1">
                <a:spLocks noChangeArrowheads="1"/>
              </p:cNvSpPr>
              <p:nvPr/>
            </p:nvSpPr>
            <p:spPr bwMode="auto">
              <a:xfrm>
                <a:off x="5059" y="2677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应用层</a:t>
                </a:r>
              </a:p>
            </p:txBody>
          </p:sp>
          <p:sp>
            <p:nvSpPr>
              <p:cNvPr id="606" name="Text Box 544"/>
              <p:cNvSpPr txBox="1">
                <a:spLocks noChangeArrowheads="1"/>
              </p:cNvSpPr>
              <p:nvPr/>
            </p:nvSpPr>
            <p:spPr bwMode="auto">
              <a:xfrm>
                <a:off x="5057" y="2894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运输层</a:t>
                </a:r>
              </a:p>
            </p:txBody>
          </p:sp>
          <p:sp>
            <p:nvSpPr>
              <p:cNvPr id="607" name="Text Box 545"/>
              <p:cNvSpPr txBox="1">
                <a:spLocks noChangeArrowheads="1"/>
              </p:cNvSpPr>
              <p:nvPr/>
            </p:nvSpPr>
            <p:spPr bwMode="auto">
              <a:xfrm>
                <a:off x="5057" y="3112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网络层</a:t>
                </a:r>
              </a:p>
            </p:txBody>
          </p:sp>
          <p:sp>
            <p:nvSpPr>
              <p:cNvPr id="608" name="Text Box 546"/>
              <p:cNvSpPr txBox="1">
                <a:spLocks noChangeArrowheads="1"/>
              </p:cNvSpPr>
              <p:nvPr/>
            </p:nvSpPr>
            <p:spPr bwMode="auto">
              <a:xfrm>
                <a:off x="5057" y="3548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物理层</a:t>
                </a:r>
              </a:p>
            </p:txBody>
          </p:sp>
          <p:sp>
            <p:nvSpPr>
              <p:cNvPr id="609" name="AutoShape 547"/>
              <p:cNvSpPr>
                <a:spLocks noChangeArrowheads="1"/>
              </p:cNvSpPr>
              <p:nvPr/>
            </p:nvSpPr>
            <p:spPr bwMode="auto">
              <a:xfrm>
                <a:off x="1383" y="3081"/>
                <a:ext cx="564" cy="696"/>
              </a:xfrm>
              <a:prstGeom prst="cube">
                <a:avLst>
                  <a:gd name="adj" fmla="val 9250"/>
                </a:avLst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10" name="Freeform 548"/>
              <p:cNvSpPr>
                <a:spLocks/>
              </p:cNvSpPr>
              <p:nvPr/>
            </p:nvSpPr>
            <p:spPr bwMode="auto">
              <a:xfrm>
                <a:off x="1383" y="3491"/>
                <a:ext cx="564" cy="75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11" name="Rectangle 549"/>
              <p:cNvSpPr>
                <a:spLocks noChangeArrowheads="1"/>
              </p:cNvSpPr>
              <p:nvPr/>
            </p:nvSpPr>
            <p:spPr bwMode="auto">
              <a:xfrm>
                <a:off x="1408" y="3353"/>
                <a:ext cx="476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12" name="Freeform 550"/>
              <p:cNvSpPr>
                <a:spLocks/>
              </p:cNvSpPr>
              <p:nvPr/>
            </p:nvSpPr>
            <p:spPr bwMode="auto">
              <a:xfrm>
                <a:off x="1383" y="3273"/>
                <a:ext cx="564" cy="75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13" name="Text Box 551"/>
              <p:cNvSpPr txBox="1">
                <a:spLocks noChangeArrowheads="1"/>
              </p:cNvSpPr>
              <p:nvPr/>
            </p:nvSpPr>
            <p:spPr bwMode="auto">
              <a:xfrm>
                <a:off x="1379" y="3330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链路层</a:t>
                </a:r>
              </a:p>
            </p:txBody>
          </p:sp>
          <p:sp>
            <p:nvSpPr>
              <p:cNvPr id="614" name="Text Box 552"/>
              <p:cNvSpPr txBox="1">
                <a:spLocks noChangeArrowheads="1"/>
              </p:cNvSpPr>
              <p:nvPr/>
            </p:nvSpPr>
            <p:spPr bwMode="auto">
              <a:xfrm>
                <a:off x="1379" y="3112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网络层</a:t>
                </a:r>
              </a:p>
            </p:txBody>
          </p:sp>
          <p:sp>
            <p:nvSpPr>
              <p:cNvPr id="615" name="Text Box 553"/>
              <p:cNvSpPr txBox="1">
                <a:spLocks noChangeArrowheads="1"/>
              </p:cNvSpPr>
              <p:nvPr/>
            </p:nvSpPr>
            <p:spPr bwMode="auto">
              <a:xfrm>
                <a:off x="1379" y="3548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物理层</a:t>
                </a:r>
              </a:p>
            </p:txBody>
          </p:sp>
          <p:sp>
            <p:nvSpPr>
              <p:cNvPr id="616" name="AutoShape 554"/>
              <p:cNvSpPr>
                <a:spLocks noChangeArrowheads="1"/>
              </p:cNvSpPr>
              <p:nvPr/>
            </p:nvSpPr>
            <p:spPr bwMode="auto">
              <a:xfrm>
                <a:off x="2710" y="3081"/>
                <a:ext cx="564" cy="696"/>
              </a:xfrm>
              <a:prstGeom prst="cube">
                <a:avLst>
                  <a:gd name="adj" fmla="val 9250"/>
                </a:avLst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17" name="Freeform 555"/>
              <p:cNvSpPr>
                <a:spLocks/>
              </p:cNvSpPr>
              <p:nvPr/>
            </p:nvSpPr>
            <p:spPr bwMode="auto">
              <a:xfrm>
                <a:off x="2710" y="3491"/>
                <a:ext cx="564" cy="75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18" name="Rectangle 556"/>
              <p:cNvSpPr>
                <a:spLocks noChangeArrowheads="1"/>
              </p:cNvSpPr>
              <p:nvPr/>
            </p:nvSpPr>
            <p:spPr bwMode="auto">
              <a:xfrm>
                <a:off x="2722" y="3353"/>
                <a:ext cx="49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19" name="Freeform 557"/>
              <p:cNvSpPr>
                <a:spLocks/>
              </p:cNvSpPr>
              <p:nvPr/>
            </p:nvSpPr>
            <p:spPr bwMode="auto">
              <a:xfrm>
                <a:off x="2710" y="3273"/>
                <a:ext cx="564" cy="75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0" name="Text Box 558"/>
              <p:cNvSpPr txBox="1">
                <a:spLocks noChangeArrowheads="1"/>
              </p:cNvSpPr>
              <p:nvPr/>
            </p:nvSpPr>
            <p:spPr bwMode="auto">
              <a:xfrm>
                <a:off x="2699" y="3330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链路层</a:t>
                </a:r>
              </a:p>
            </p:txBody>
          </p:sp>
          <p:sp>
            <p:nvSpPr>
              <p:cNvPr id="621" name="Text Box 559"/>
              <p:cNvSpPr txBox="1">
                <a:spLocks noChangeArrowheads="1"/>
              </p:cNvSpPr>
              <p:nvPr/>
            </p:nvSpPr>
            <p:spPr bwMode="auto">
              <a:xfrm>
                <a:off x="2699" y="3112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网络层</a:t>
                </a:r>
              </a:p>
            </p:txBody>
          </p:sp>
          <p:sp>
            <p:nvSpPr>
              <p:cNvPr id="622" name="Text Box 560"/>
              <p:cNvSpPr txBox="1">
                <a:spLocks noChangeArrowheads="1"/>
              </p:cNvSpPr>
              <p:nvPr/>
            </p:nvSpPr>
            <p:spPr bwMode="auto">
              <a:xfrm>
                <a:off x="2699" y="3548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物理层</a:t>
                </a:r>
              </a:p>
            </p:txBody>
          </p:sp>
          <p:sp>
            <p:nvSpPr>
              <p:cNvPr id="623" name="AutoShape 561"/>
              <p:cNvSpPr>
                <a:spLocks noChangeArrowheads="1"/>
              </p:cNvSpPr>
              <p:nvPr/>
            </p:nvSpPr>
            <p:spPr bwMode="auto">
              <a:xfrm>
                <a:off x="3901" y="3081"/>
                <a:ext cx="564" cy="696"/>
              </a:xfrm>
              <a:prstGeom prst="cube">
                <a:avLst>
                  <a:gd name="adj" fmla="val 9250"/>
                </a:avLst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4" name="Freeform 562"/>
              <p:cNvSpPr>
                <a:spLocks/>
              </p:cNvSpPr>
              <p:nvPr/>
            </p:nvSpPr>
            <p:spPr bwMode="auto">
              <a:xfrm>
                <a:off x="3901" y="3491"/>
                <a:ext cx="564" cy="75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5" name="Rectangle 563"/>
              <p:cNvSpPr>
                <a:spLocks noChangeArrowheads="1"/>
              </p:cNvSpPr>
              <p:nvPr/>
            </p:nvSpPr>
            <p:spPr bwMode="auto">
              <a:xfrm>
                <a:off x="3910" y="3353"/>
                <a:ext cx="498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" name="Freeform 564"/>
              <p:cNvSpPr>
                <a:spLocks/>
              </p:cNvSpPr>
              <p:nvPr/>
            </p:nvSpPr>
            <p:spPr bwMode="auto">
              <a:xfrm>
                <a:off x="3901" y="3273"/>
                <a:ext cx="564" cy="75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7" name="Text Box 565"/>
              <p:cNvSpPr txBox="1">
                <a:spLocks noChangeArrowheads="1"/>
              </p:cNvSpPr>
              <p:nvPr/>
            </p:nvSpPr>
            <p:spPr bwMode="auto">
              <a:xfrm>
                <a:off x="3878" y="3330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链路层</a:t>
                </a:r>
              </a:p>
            </p:txBody>
          </p:sp>
          <p:sp>
            <p:nvSpPr>
              <p:cNvPr id="628" name="Text Box 566"/>
              <p:cNvSpPr txBox="1">
                <a:spLocks noChangeArrowheads="1"/>
              </p:cNvSpPr>
              <p:nvPr/>
            </p:nvSpPr>
            <p:spPr bwMode="auto">
              <a:xfrm>
                <a:off x="3878" y="3112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网络层</a:t>
                </a:r>
              </a:p>
            </p:txBody>
          </p:sp>
          <p:sp>
            <p:nvSpPr>
              <p:cNvPr id="629" name="Text Box 567"/>
              <p:cNvSpPr txBox="1">
                <a:spLocks noChangeArrowheads="1"/>
              </p:cNvSpPr>
              <p:nvPr/>
            </p:nvSpPr>
            <p:spPr bwMode="auto">
              <a:xfrm>
                <a:off x="3878" y="3548"/>
                <a:ext cx="5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物理层</a:t>
                </a:r>
              </a:p>
            </p:txBody>
          </p:sp>
          <p:sp>
            <p:nvSpPr>
              <p:cNvPr id="630" name="Freeform 572"/>
              <p:cNvSpPr>
                <a:spLocks/>
              </p:cNvSpPr>
              <p:nvPr/>
            </p:nvSpPr>
            <p:spPr bwMode="auto">
              <a:xfrm>
                <a:off x="568" y="3777"/>
                <a:ext cx="1072" cy="15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31" name="Freeform 573"/>
              <p:cNvSpPr>
                <a:spLocks/>
              </p:cNvSpPr>
              <p:nvPr/>
            </p:nvSpPr>
            <p:spPr bwMode="auto">
              <a:xfrm>
                <a:off x="4264" y="3777"/>
                <a:ext cx="1072" cy="15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32" name="Freeform 574"/>
              <p:cNvSpPr>
                <a:spLocks/>
              </p:cNvSpPr>
              <p:nvPr/>
            </p:nvSpPr>
            <p:spPr bwMode="auto">
              <a:xfrm>
                <a:off x="1896" y="3769"/>
                <a:ext cx="920" cy="160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33" name="Freeform 575"/>
              <p:cNvSpPr>
                <a:spLocks/>
              </p:cNvSpPr>
              <p:nvPr/>
            </p:nvSpPr>
            <p:spPr bwMode="auto">
              <a:xfrm>
                <a:off x="3112" y="3777"/>
                <a:ext cx="928" cy="15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34" name="Text Box 576"/>
              <p:cNvSpPr txBox="1">
                <a:spLocks noChangeArrowheads="1"/>
              </p:cNvSpPr>
              <p:nvPr/>
            </p:nvSpPr>
            <p:spPr bwMode="auto">
              <a:xfrm>
                <a:off x="1531" y="2837"/>
                <a:ext cx="2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R</a:t>
                </a:r>
                <a:r>
                  <a:rPr kumimoji="1" lang="en-US" altLang="zh-CN" sz="1800" b="1" baseline="-2500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635" name="Text Box 577"/>
              <p:cNvSpPr txBox="1">
                <a:spLocks noChangeArrowheads="1"/>
              </p:cNvSpPr>
              <p:nvPr/>
            </p:nvSpPr>
            <p:spPr bwMode="auto">
              <a:xfrm>
                <a:off x="2872" y="2837"/>
                <a:ext cx="2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R</a:t>
                </a:r>
                <a:r>
                  <a:rPr kumimoji="1" lang="en-US" altLang="zh-CN" sz="1800" b="1" baseline="-2500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636" name="Text Box 578"/>
              <p:cNvSpPr txBox="1">
                <a:spLocks noChangeArrowheads="1"/>
              </p:cNvSpPr>
              <p:nvPr/>
            </p:nvSpPr>
            <p:spPr bwMode="auto">
              <a:xfrm>
                <a:off x="4067" y="2837"/>
                <a:ext cx="2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R</a:t>
                </a:r>
                <a:r>
                  <a:rPr kumimoji="1" lang="en-US" altLang="zh-CN" sz="1800" b="1" baseline="-2500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3</a:t>
                </a:r>
              </a:p>
            </p:txBody>
          </p:sp>
          <p:sp>
            <p:nvSpPr>
              <p:cNvPr id="637" name="Text Box 579"/>
              <p:cNvSpPr txBox="1">
                <a:spLocks noChangeArrowheads="1"/>
              </p:cNvSpPr>
              <p:nvPr/>
            </p:nvSpPr>
            <p:spPr bwMode="auto">
              <a:xfrm>
                <a:off x="326" y="2405"/>
                <a:ext cx="2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H</a:t>
                </a:r>
                <a:r>
                  <a:rPr kumimoji="1" lang="en-US" altLang="zh-CN" sz="1800" b="1" baseline="-2500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638" name="Text Box 580"/>
              <p:cNvSpPr txBox="1">
                <a:spLocks noChangeArrowheads="1"/>
              </p:cNvSpPr>
              <p:nvPr/>
            </p:nvSpPr>
            <p:spPr bwMode="auto">
              <a:xfrm>
                <a:off x="5272" y="2405"/>
                <a:ext cx="2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H</a:t>
                </a:r>
                <a:r>
                  <a:rPr kumimoji="1" lang="en-US" altLang="zh-CN" sz="1800" b="1" baseline="-2500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2</a:t>
                </a:r>
              </a:p>
            </p:txBody>
          </p:sp>
        </p:grpSp>
        <p:sp>
          <p:nvSpPr>
            <p:cNvPr id="639" name="Freeform 583"/>
            <p:cNvSpPr>
              <a:spLocks/>
            </p:cNvSpPr>
            <p:nvPr/>
          </p:nvSpPr>
          <p:spPr bwMode="auto">
            <a:xfrm>
              <a:off x="1280592" y="3897214"/>
              <a:ext cx="7560204" cy="1871662"/>
            </a:xfrm>
            <a:custGeom>
              <a:avLst/>
              <a:gdLst>
                <a:gd name="T0" fmla="*/ 12 w 4396"/>
                <a:gd name="T1" fmla="*/ 30 h 1179"/>
                <a:gd name="T2" fmla="*/ 12 w 4396"/>
                <a:gd name="T3" fmla="*/ 909 h 1179"/>
                <a:gd name="T4" fmla="*/ 84 w 4396"/>
                <a:gd name="T5" fmla="*/ 1137 h 1179"/>
                <a:gd name="T6" fmla="*/ 408 w 4396"/>
                <a:gd name="T7" fmla="*/ 1161 h 1179"/>
                <a:gd name="T8" fmla="*/ 567 w 4396"/>
                <a:gd name="T9" fmla="*/ 1158 h 1179"/>
                <a:gd name="T10" fmla="*/ 768 w 4396"/>
                <a:gd name="T11" fmla="*/ 1140 h 1179"/>
                <a:gd name="T12" fmla="*/ 804 w 4396"/>
                <a:gd name="T13" fmla="*/ 1050 h 1179"/>
                <a:gd name="T14" fmla="*/ 804 w 4396"/>
                <a:gd name="T15" fmla="*/ 666 h 1179"/>
                <a:gd name="T16" fmla="*/ 855 w 4396"/>
                <a:gd name="T17" fmla="*/ 477 h 1179"/>
                <a:gd name="T18" fmla="*/ 1182 w 4396"/>
                <a:gd name="T19" fmla="*/ 483 h 1179"/>
                <a:gd name="T20" fmla="*/ 1212 w 4396"/>
                <a:gd name="T21" fmla="*/ 663 h 1179"/>
                <a:gd name="T22" fmla="*/ 1209 w 4396"/>
                <a:gd name="T23" fmla="*/ 906 h 1179"/>
                <a:gd name="T24" fmla="*/ 1236 w 4396"/>
                <a:gd name="T25" fmla="*/ 1122 h 1179"/>
                <a:gd name="T26" fmla="*/ 1488 w 4396"/>
                <a:gd name="T27" fmla="*/ 1161 h 1179"/>
                <a:gd name="T28" fmla="*/ 1866 w 4396"/>
                <a:gd name="T29" fmla="*/ 1143 h 1179"/>
                <a:gd name="T30" fmla="*/ 1977 w 4396"/>
                <a:gd name="T31" fmla="*/ 1050 h 1179"/>
                <a:gd name="T32" fmla="*/ 1992 w 4396"/>
                <a:gd name="T33" fmla="*/ 750 h 1179"/>
                <a:gd name="T34" fmla="*/ 2016 w 4396"/>
                <a:gd name="T35" fmla="*/ 459 h 1179"/>
                <a:gd name="T36" fmla="*/ 2370 w 4396"/>
                <a:gd name="T37" fmla="*/ 453 h 1179"/>
                <a:gd name="T38" fmla="*/ 2409 w 4396"/>
                <a:gd name="T39" fmla="*/ 663 h 1179"/>
                <a:gd name="T40" fmla="*/ 2412 w 4396"/>
                <a:gd name="T41" fmla="*/ 867 h 1179"/>
                <a:gd name="T42" fmla="*/ 2436 w 4396"/>
                <a:gd name="T43" fmla="*/ 1098 h 1179"/>
                <a:gd name="T44" fmla="*/ 2565 w 4396"/>
                <a:gd name="T45" fmla="*/ 1158 h 1179"/>
                <a:gd name="T46" fmla="*/ 3024 w 4396"/>
                <a:gd name="T47" fmla="*/ 1146 h 1179"/>
                <a:gd name="T48" fmla="*/ 3165 w 4396"/>
                <a:gd name="T49" fmla="*/ 1041 h 1179"/>
                <a:gd name="T50" fmla="*/ 3172 w 4396"/>
                <a:gd name="T51" fmla="*/ 662 h 1179"/>
                <a:gd name="T52" fmla="*/ 3207 w 4396"/>
                <a:gd name="T53" fmla="*/ 462 h 1179"/>
                <a:gd name="T54" fmla="*/ 3492 w 4396"/>
                <a:gd name="T55" fmla="*/ 438 h 1179"/>
                <a:gd name="T56" fmla="*/ 3585 w 4396"/>
                <a:gd name="T57" fmla="*/ 540 h 1179"/>
                <a:gd name="T58" fmla="*/ 3591 w 4396"/>
                <a:gd name="T59" fmla="*/ 894 h 1179"/>
                <a:gd name="T60" fmla="*/ 3609 w 4396"/>
                <a:gd name="T61" fmla="*/ 1101 h 1179"/>
                <a:gd name="T62" fmla="*/ 3708 w 4396"/>
                <a:gd name="T63" fmla="*/ 1149 h 1179"/>
                <a:gd name="T64" fmla="*/ 4155 w 4396"/>
                <a:gd name="T65" fmla="*/ 1158 h 1179"/>
                <a:gd name="T66" fmla="*/ 4335 w 4396"/>
                <a:gd name="T67" fmla="*/ 1125 h 1179"/>
                <a:gd name="T68" fmla="*/ 4389 w 4396"/>
                <a:gd name="T69" fmla="*/ 945 h 1179"/>
                <a:gd name="T70" fmla="*/ 4380 w 4396"/>
                <a:gd name="T71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96" h="1179">
                  <a:moveTo>
                    <a:pt x="12" y="30"/>
                  </a:moveTo>
                  <a:cubicBezTo>
                    <a:pt x="13" y="176"/>
                    <a:pt x="0" y="725"/>
                    <a:pt x="12" y="909"/>
                  </a:cubicBezTo>
                  <a:cubicBezTo>
                    <a:pt x="24" y="1093"/>
                    <a:pt x="18" y="1095"/>
                    <a:pt x="84" y="1137"/>
                  </a:cubicBezTo>
                  <a:cubicBezTo>
                    <a:pt x="150" y="1179"/>
                    <a:pt x="328" y="1158"/>
                    <a:pt x="408" y="1161"/>
                  </a:cubicBezTo>
                  <a:cubicBezTo>
                    <a:pt x="488" y="1164"/>
                    <a:pt x="507" y="1162"/>
                    <a:pt x="567" y="1158"/>
                  </a:cubicBezTo>
                  <a:cubicBezTo>
                    <a:pt x="627" y="1154"/>
                    <a:pt x="728" y="1158"/>
                    <a:pt x="768" y="1140"/>
                  </a:cubicBezTo>
                  <a:cubicBezTo>
                    <a:pt x="808" y="1122"/>
                    <a:pt x="798" y="1129"/>
                    <a:pt x="804" y="1050"/>
                  </a:cubicBezTo>
                  <a:cubicBezTo>
                    <a:pt x="810" y="971"/>
                    <a:pt x="796" y="761"/>
                    <a:pt x="804" y="666"/>
                  </a:cubicBezTo>
                  <a:cubicBezTo>
                    <a:pt x="812" y="571"/>
                    <a:pt x="792" y="507"/>
                    <a:pt x="855" y="477"/>
                  </a:cubicBezTo>
                  <a:cubicBezTo>
                    <a:pt x="918" y="447"/>
                    <a:pt x="1122" y="452"/>
                    <a:pt x="1182" y="483"/>
                  </a:cubicBezTo>
                  <a:cubicBezTo>
                    <a:pt x="1242" y="514"/>
                    <a:pt x="1208" y="592"/>
                    <a:pt x="1212" y="663"/>
                  </a:cubicBezTo>
                  <a:cubicBezTo>
                    <a:pt x="1216" y="734"/>
                    <a:pt x="1205" y="830"/>
                    <a:pt x="1209" y="906"/>
                  </a:cubicBezTo>
                  <a:cubicBezTo>
                    <a:pt x="1213" y="982"/>
                    <a:pt x="1190" y="1080"/>
                    <a:pt x="1236" y="1122"/>
                  </a:cubicBezTo>
                  <a:cubicBezTo>
                    <a:pt x="1282" y="1164"/>
                    <a:pt x="1383" y="1158"/>
                    <a:pt x="1488" y="1161"/>
                  </a:cubicBezTo>
                  <a:cubicBezTo>
                    <a:pt x="1593" y="1164"/>
                    <a:pt x="1785" y="1161"/>
                    <a:pt x="1866" y="1143"/>
                  </a:cubicBezTo>
                  <a:cubicBezTo>
                    <a:pt x="1947" y="1125"/>
                    <a:pt x="1956" y="1115"/>
                    <a:pt x="1977" y="1050"/>
                  </a:cubicBezTo>
                  <a:cubicBezTo>
                    <a:pt x="1998" y="985"/>
                    <a:pt x="1986" y="848"/>
                    <a:pt x="1992" y="750"/>
                  </a:cubicBezTo>
                  <a:cubicBezTo>
                    <a:pt x="1998" y="652"/>
                    <a:pt x="1953" y="508"/>
                    <a:pt x="2016" y="459"/>
                  </a:cubicBezTo>
                  <a:cubicBezTo>
                    <a:pt x="2079" y="410"/>
                    <a:pt x="2305" y="419"/>
                    <a:pt x="2370" y="453"/>
                  </a:cubicBezTo>
                  <a:cubicBezTo>
                    <a:pt x="2435" y="487"/>
                    <a:pt x="2402" y="594"/>
                    <a:pt x="2409" y="663"/>
                  </a:cubicBezTo>
                  <a:cubicBezTo>
                    <a:pt x="2416" y="732"/>
                    <a:pt x="2408" y="794"/>
                    <a:pt x="2412" y="867"/>
                  </a:cubicBezTo>
                  <a:cubicBezTo>
                    <a:pt x="2416" y="940"/>
                    <a:pt x="2411" y="1050"/>
                    <a:pt x="2436" y="1098"/>
                  </a:cubicBezTo>
                  <a:cubicBezTo>
                    <a:pt x="2461" y="1146"/>
                    <a:pt x="2467" y="1150"/>
                    <a:pt x="2565" y="1158"/>
                  </a:cubicBezTo>
                  <a:cubicBezTo>
                    <a:pt x="2663" y="1166"/>
                    <a:pt x="2924" y="1165"/>
                    <a:pt x="3024" y="1146"/>
                  </a:cubicBezTo>
                  <a:cubicBezTo>
                    <a:pt x="3124" y="1127"/>
                    <a:pt x="3140" y="1122"/>
                    <a:pt x="3165" y="1041"/>
                  </a:cubicBezTo>
                  <a:cubicBezTo>
                    <a:pt x="3190" y="960"/>
                    <a:pt x="3165" y="758"/>
                    <a:pt x="3172" y="662"/>
                  </a:cubicBezTo>
                  <a:cubicBezTo>
                    <a:pt x="3179" y="566"/>
                    <a:pt x="3154" y="499"/>
                    <a:pt x="3207" y="462"/>
                  </a:cubicBezTo>
                  <a:cubicBezTo>
                    <a:pt x="3260" y="425"/>
                    <a:pt x="3429" y="425"/>
                    <a:pt x="3492" y="438"/>
                  </a:cubicBezTo>
                  <a:cubicBezTo>
                    <a:pt x="3555" y="451"/>
                    <a:pt x="3568" y="464"/>
                    <a:pt x="3585" y="540"/>
                  </a:cubicBezTo>
                  <a:cubicBezTo>
                    <a:pt x="3602" y="616"/>
                    <a:pt x="3587" y="801"/>
                    <a:pt x="3591" y="894"/>
                  </a:cubicBezTo>
                  <a:cubicBezTo>
                    <a:pt x="3595" y="987"/>
                    <a:pt x="3590" y="1059"/>
                    <a:pt x="3609" y="1101"/>
                  </a:cubicBezTo>
                  <a:cubicBezTo>
                    <a:pt x="3628" y="1143"/>
                    <a:pt x="3617" y="1140"/>
                    <a:pt x="3708" y="1149"/>
                  </a:cubicBezTo>
                  <a:cubicBezTo>
                    <a:pt x="3799" y="1158"/>
                    <a:pt x="4051" y="1162"/>
                    <a:pt x="4155" y="1158"/>
                  </a:cubicBezTo>
                  <a:cubicBezTo>
                    <a:pt x="4259" y="1154"/>
                    <a:pt x="4296" y="1160"/>
                    <a:pt x="4335" y="1125"/>
                  </a:cubicBezTo>
                  <a:cubicBezTo>
                    <a:pt x="4374" y="1090"/>
                    <a:pt x="4382" y="1132"/>
                    <a:pt x="4389" y="945"/>
                  </a:cubicBezTo>
                  <a:cubicBezTo>
                    <a:pt x="4396" y="758"/>
                    <a:pt x="4382" y="197"/>
                    <a:pt x="4380" y="0"/>
                  </a:cubicBezTo>
                </a:path>
              </a:pathLst>
            </a:custGeom>
            <a:noFill/>
            <a:ln w="76200" cmpd="sng">
              <a:solidFill>
                <a:srgbClr val="FF0000"/>
              </a:solidFill>
              <a:prstDash val="solid"/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19428" name="Rectangle 644"/>
          <p:cNvSpPr>
            <a:spLocks noChangeArrowheads="1"/>
          </p:cNvSpPr>
          <p:nvPr/>
        </p:nvSpPr>
        <p:spPr bwMode="auto">
          <a:xfrm>
            <a:off x="322121" y="4905350"/>
            <a:ext cx="9360827" cy="32385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9414" name="Line 630"/>
          <p:cNvSpPr>
            <a:spLocks noChangeShapeType="1"/>
          </p:cNvSpPr>
          <p:nvPr/>
        </p:nvSpPr>
        <p:spPr bwMode="auto">
          <a:xfrm>
            <a:off x="1398711" y="5081489"/>
            <a:ext cx="1320800" cy="0"/>
          </a:xfrm>
          <a:prstGeom prst="line">
            <a:avLst/>
          </a:prstGeom>
          <a:noFill/>
          <a:ln w="76200">
            <a:solidFill>
              <a:srgbClr val="0000CC">
                <a:alpha val="70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9415" name="Line 631"/>
          <p:cNvSpPr>
            <a:spLocks noChangeShapeType="1"/>
          </p:cNvSpPr>
          <p:nvPr/>
        </p:nvSpPr>
        <p:spPr bwMode="auto">
          <a:xfrm>
            <a:off x="3503736" y="5081489"/>
            <a:ext cx="1320800" cy="0"/>
          </a:xfrm>
          <a:prstGeom prst="line">
            <a:avLst/>
          </a:prstGeom>
          <a:noFill/>
          <a:ln w="76200">
            <a:solidFill>
              <a:srgbClr val="0000CC">
                <a:alpha val="70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9416" name="Line 632"/>
          <p:cNvSpPr>
            <a:spLocks noChangeShapeType="1"/>
          </p:cNvSpPr>
          <p:nvPr/>
        </p:nvSpPr>
        <p:spPr bwMode="auto">
          <a:xfrm>
            <a:off x="5567486" y="5081489"/>
            <a:ext cx="1320800" cy="0"/>
          </a:xfrm>
          <a:prstGeom prst="line">
            <a:avLst/>
          </a:prstGeom>
          <a:noFill/>
          <a:ln w="76200">
            <a:solidFill>
              <a:srgbClr val="0000CC">
                <a:alpha val="70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9417" name="Line 633"/>
          <p:cNvSpPr>
            <a:spLocks noChangeShapeType="1"/>
          </p:cNvSpPr>
          <p:nvPr/>
        </p:nvSpPr>
        <p:spPr bwMode="auto">
          <a:xfrm>
            <a:off x="7631236" y="5081489"/>
            <a:ext cx="1320800" cy="0"/>
          </a:xfrm>
          <a:prstGeom prst="line">
            <a:avLst/>
          </a:prstGeom>
          <a:noFill/>
          <a:ln w="76200">
            <a:solidFill>
              <a:srgbClr val="0000CC">
                <a:alpha val="70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40" name="矩形 639"/>
          <p:cNvSpPr/>
          <p:nvPr/>
        </p:nvSpPr>
        <p:spPr>
          <a:xfrm>
            <a:off x="2989741" y="2998910"/>
            <a:ext cx="4338047" cy="400110"/>
          </a:xfrm>
          <a:prstGeom prst="rect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H</a:t>
            </a:r>
            <a:r>
              <a:rPr lang="en-US" altLang="zh-CN" sz="2000" b="1" baseline="-25000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0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到</a:t>
            </a:r>
            <a:r>
              <a:rPr lang="en-US" altLang="zh-CN" sz="20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H</a:t>
            </a:r>
            <a:r>
              <a:rPr lang="en-US" altLang="zh-CN" sz="2000" b="1" baseline="-25000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20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0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所</a:t>
            </a:r>
            <a:r>
              <a:rPr lang="zh-CN" altLang="zh-CN" sz="20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经过的网络可以是多种的</a:t>
            </a:r>
            <a:endParaRPr lang="zh-CN" altLang="en-US" sz="2000" b="1" dirty="0">
              <a:solidFill>
                <a:schemeClr val="bg1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86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29" grpId="0"/>
      <p:bldP spid="2" grpId="0" animBg="1"/>
      <p:bldP spid="119428" grpId="0" animBg="1"/>
      <p:bldP spid="119414" grpId="0" animBg="1"/>
      <p:bldP spid="119415" grpId="0" animBg="1"/>
      <p:bldP spid="119416" grpId="0" animBg="1"/>
      <p:bldP spid="119417" grpId="0" animBg="1"/>
      <p:bldP spid="64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以太网采取的实现措施 </a:t>
            </a:r>
            <a:endParaRPr lang="zh-CN" altLang="en-US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96753"/>
            <a:ext cx="9066212" cy="4176464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zh-CN" altLang="en-US" dirty="0">
                <a:solidFill>
                  <a:srgbClr val="FF0000"/>
                </a:solidFill>
              </a:rPr>
              <a:t>连接的工作</a:t>
            </a:r>
            <a:r>
              <a:rPr lang="zh-CN" altLang="en-US" dirty="0" smtClean="0">
                <a:solidFill>
                  <a:srgbClr val="FF0000"/>
                </a:solidFill>
              </a:rPr>
              <a:t>方式  </a:t>
            </a:r>
            <a:r>
              <a:rPr lang="zh-CN" altLang="en-US" dirty="0" smtClean="0"/>
              <a:t>不必</a:t>
            </a:r>
            <a:r>
              <a:rPr lang="zh-CN" altLang="en-US" dirty="0"/>
              <a:t>先建立连接就可以直接发送数据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不可靠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交付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尽力交付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当</a:t>
            </a:r>
            <a:r>
              <a:rPr lang="zh-CN" altLang="en-US" dirty="0"/>
              <a:t>目的站收到有差错的数据帧时就丢弃此帧，其他什么也不做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差错</a:t>
            </a:r>
            <a:r>
              <a:rPr lang="zh-CN" altLang="en-US" dirty="0">
                <a:solidFill>
                  <a:srgbClr val="FF0000"/>
                </a:solidFill>
              </a:rPr>
              <a:t>的纠正由高层来决定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/>
              <a:t>以太网发送的</a:t>
            </a:r>
            <a:r>
              <a:rPr lang="zh-CN" altLang="en-US" dirty="0" smtClean="0"/>
              <a:t>数据使用</a:t>
            </a:r>
            <a:r>
              <a:rPr lang="zh-CN" altLang="en-US" dirty="0" smtClean="0">
                <a:solidFill>
                  <a:srgbClr val="FF0000"/>
                </a:solidFill>
              </a:rPr>
              <a:t>曼彻斯特编码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941918" y="553307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如何共享信道？</a:t>
            </a:r>
            <a:endParaRPr lang="en-US" altLang="zh-CN" sz="36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68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en-US" altLang="zh-CN" dirty="0" smtClean="0"/>
              <a:t> CSMA/CD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233511" y="3897089"/>
            <a:ext cx="4351073" cy="2628900"/>
            <a:chOff x="2996" y="1956"/>
            <a:chExt cx="2530" cy="170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2996" y="1956"/>
              <a:ext cx="2530" cy="1701"/>
              <a:chOff x="0" y="0"/>
              <a:chExt cx="2530" cy="2054"/>
            </a:xfrm>
          </p:grpSpPr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 flipH="1" flipV="1">
                <a:off x="969" y="0"/>
                <a:ext cx="357" cy="24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AutoShape 5"/>
              <p:cNvSpPr>
                <a:spLocks noChangeArrowheads="1"/>
              </p:cNvSpPr>
              <p:nvPr/>
            </p:nvSpPr>
            <p:spPr bwMode="auto">
              <a:xfrm>
                <a:off x="0" y="247"/>
                <a:ext cx="2530" cy="1807"/>
              </a:xfrm>
              <a:prstGeom prst="roundRect">
                <a:avLst>
                  <a:gd name="adj" fmla="val 7815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01" y="2276"/>
              <a:ext cx="2347" cy="1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pPr marL="0" lvl="2" algn="l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zh-CN" sz="2000" dirty="0">
                  <a:latin typeface="黑体" pitchFamily="49" charset="-122"/>
                  <a:ea typeface="黑体" pitchFamily="49" charset="-122"/>
                </a:rPr>
                <a:t>    在</a:t>
              </a:r>
              <a:r>
                <a:rPr lang="zh-CN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发送数据的同时，进行冲突检测</a:t>
              </a:r>
              <a:r>
                <a:rPr lang="zh-CN" sz="2000" dirty="0">
                  <a:latin typeface="黑体" pitchFamily="49" charset="-122"/>
                  <a:ea typeface="黑体" pitchFamily="49" charset="-122"/>
                </a:rPr>
                <a:t>，一旦发现冲突则立刻停止发送，并等待冲突平息以后，再执行</a:t>
              </a:r>
              <a:r>
                <a:rPr lang="en-US" altLang="zh-CN" sz="2000" dirty="0">
                  <a:latin typeface="黑体" pitchFamily="49" charset="-122"/>
                  <a:ea typeface="黑体" pitchFamily="49" charset="-122"/>
                </a:rPr>
                <a:t>CSMA/CD</a:t>
              </a:r>
              <a:r>
                <a:rPr lang="zh-CN" sz="2000" dirty="0">
                  <a:latin typeface="黑体" pitchFamily="49" charset="-122"/>
                  <a:ea typeface="黑体" pitchFamily="49" charset="-122"/>
                </a:rPr>
                <a:t>协议，直至将数据成功地发送出去为止。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997782" y="2612803"/>
            <a:ext cx="4027752" cy="1087437"/>
            <a:chOff x="0" y="0"/>
            <a:chExt cx="2342" cy="685"/>
          </a:xfrm>
        </p:grpSpPr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0" y="206"/>
              <a:ext cx="2342" cy="479"/>
              <a:chOff x="0" y="0"/>
              <a:chExt cx="2112" cy="960"/>
            </a:xfrm>
          </p:grpSpPr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V="1">
                <a:off x="0" y="144"/>
                <a:ext cx="1056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 flipV="1">
                <a:off x="0" y="144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 flipV="1">
                <a:off x="1056" y="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H="1" flipV="1">
                <a:off x="1056" y="144"/>
                <a:ext cx="1056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V="1">
                <a:off x="2112" y="144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1170" y="0"/>
              <a:ext cx="0" cy="217"/>
            </a:xfrm>
            <a:prstGeom prst="line">
              <a:avLst/>
            </a:prstGeom>
            <a:noFill/>
            <a:ln w="19050" cap="sq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3656463" y="2287365"/>
            <a:ext cx="2727590" cy="5746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933FF">
                  <a:gamma/>
                  <a:shade val="46275"/>
                  <a:invGamma/>
                </a:srgbClr>
              </a:gs>
              <a:gs pos="50000">
                <a:srgbClr val="9933FF"/>
              </a:gs>
              <a:gs pos="100000">
                <a:srgbClr val="9933FF">
                  <a:gamma/>
                  <a:shade val="46275"/>
                  <a:invGamma/>
                </a:srgbClr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/>
            <a:r>
              <a:rPr lang="zh-CN" sz="2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包含两方面内容</a:t>
            </a:r>
          </a:p>
        </p:txBody>
      </p:sp>
      <p:grpSp>
        <p:nvGrpSpPr>
          <p:cNvPr id="19" name="Group 35"/>
          <p:cNvGrpSpPr>
            <a:grpSpLocks/>
          </p:cNvGrpSpPr>
          <p:nvPr/>
        </p:nvGrpSpPr>
        <p:grpSpPr bwMode="auto">
          <a:xfrm>
            <a:off x="744855" y="3887565"/>
            <a:ext cx="4351073" cy="2638425"/>
            <a:chOff x="386" y="1995"/>
            <a:chExt cx="2530" cy="1662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91" y="2244"/>
              <a:ext cx="2347" cy="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pPr marL="0" lvl="2" algn="l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zh-CN" sz="2000" dirty="0">
                  <a:latin typeface="黑体" pitchFamily="49" charset="-122"/>
                  <a:ea typeface="黑体" pitchFamily="49" charset="-122"/>
                </a:rPr>
                <a:t>    当某一个结点要发送数据时，它</a:t>
              </a:r>
              <a:r>
                <a:rPr lang="zh-CN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首先要侦听</a:t>
              </a:r>
              <a:r>
                <a:rPr lang="zh-CN" sz="2000" dirty="0">
                  <a:latin typeface="黑体" pitchFamily="49" charset="-122"/>
                  <a:ea typeface="黑体" pitchFamily="49" charset="-122"/>
                </a:rPr>
                <a:t>信道有无其它结点正在发送数据，</a:t>
              </a:r>
              <a:r>
                <a:rPr lang="zh-CN" sz="2000" dirty="0" smtClean="0">
                  <a:latin typeface="黑体" pitchFamily="49" charset="-122"/>
                  <a:ea typeface="黑体" pitchFamily="49" charset="-122"/>
                </a:rPr>
                <a:t>若</a:t>
              </a:r>
              <a:r>
                <a:rPr lang="zh-CN" altLang="en-US" sz="2000" dirty="0" smtClean="0">
                  <a:latin typeface="黑体" pitchFamily="49" charset="-122"/>
                  <a:ea typeface="黑体" pitchFamily="49" charset="-122"/>
                </a:rPr>
                <a:t>信道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空闲</a:t>
              </a:r>
              <a:r>
                <a:rPr lang="zh-CN" sz="2000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则发送</a:t>
              </a:r>
              <a:r>
                <a:rPr lang="zh-CN" sz="2000" dirty="0">
                  <a:latin typeface="黑体" pitchFamily="49" charset="-122"/>
                  <a:ea typeface="黑体" pitchFamily="49" charset="-122"/>
                </a:rPr>
                <a:t>数据；如果侦听到</a:t>
              </a:r>
              <a:r>
                <a:rPr lang="zh-CN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信道正忙</a:t>
              </a:r>
              <a:r>
                <a:rPr lang="zh-CN" sz="2000" dirty="0"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则</a:t>
              </a:r>
              <a:r>
                <a:rPr lang="zh-CN" sz="2000" dirty="0">
                  <a:latin typeface="黑体" pitchFamily="49" charset="-122"/>
                  <a:ea typeface="黑体" pitchFamily="49" charset="-122"/>
                </a:rPr>
                <a:t>需要</a:t>
              </a:r>
              <a:r>
                <a:rPr lang="zh-CN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等待</a:t>
              </a:r>
              <a:r>
                <a:rPr lang="zh-CN" sz="2000" dirty="0">
                  <a:latin typeface="黑体" pitchFamily="49" charset="-122"/>
                  <a:ea typeface="黑体" pitchFamily="49" charset="-122"/>
                </a:rPr>
                <a:t>一段时间，直至信道空闲再发数据。 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86" y="2205"/>
              <a:ext cx="2530" cy="1452"/>
            </a:xfrm>
            <a:prstGeom prst="roundRect">
              <a:avLst>
                <a:gd name="adj" fmla="val 7815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1388" y="1995"/>
              <a:ext cx="347" cy="20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744855" y="3406552"/>
            <a:ext cx="4495535" cy="487363"/>
            <a:chOff x="0" y="0"/>
            <a:chExt cx="2535" cy="307"/>
          </a:xfrm>
        </p:grpSpPr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0" y="0"/>
              <a:ext cx="2535" cy="301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1" algn="l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73" y="16"/>
              <a:ext cx="21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400">
                  <a:solidFill>
                    <a:srgbClr val="0000C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载波侦听多路访问（</a:t>
              </a:r>
              <a:r>
                <a:rPr lang="en-US" altLang="zh-CN" sz="2400">
                  <a:solidFill>
                    <a:srgbClr val="0000C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CSMA</a:t>
              </a:r>
              <a:r>
                <a:rPr lang="zh-CN" sz="2400">
                  <a:solidFill>
                    <a:srgbClr val="0000C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5476002" y="3406552"/>
            <a:ext cx="3185054" cy="485774"/>
            <a:chOff x="0" y="0"/>
            <a:chExt cx="1713" cy="306"/>
          </a:xfrm>
        </p:grpSpPr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>
              <a:off x="0" y="0"/>
              <a:ext cx="1713" cy="2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eaLnBrk="1" hangingPunct="1"/>
              <a:endPara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5" y="15"/>
              <a:ext cx="12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4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冲突检测（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CD</a:t>
              </a:r>
              <a:r>
                <a:rPr lang="zh-CN" sz="24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</p:grp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2345981" y="3381152"/>
            <a:ext cx="1429146" cy="5381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989065" y="2155603"/>
            <a:ext cx="2380192" cy="771525"/>
          </a:xfrm>
          <a:prstGeom prst="wedgeRectCallout">
            <a:avLst>
              <a:gd name="adj1" fmla="val 18282"/>
              <a:gd name="adj2" fmla="val 120167"/>
            </a:avLst>
          </a:prstGeom>
          <a:gradFill rotWithShape="1">
            <a:gsLst>
              <a:gs pos="0">
                <a:srgbClr val="FFCC99"/>
              </a:gs>
              <a:gs pos="100000">
                <a:srgbClr val="FFCC99">
                  <a:gamma/>
                  <a:tint val="30588"/>
                  <a:invGamma/>
                </a:srgbClr>
              </a:gs>
            </a:gsLst>
            <a:path path="rect">
              <a:fillToRect l="100000" t="100000"/>
            </a:path>
          </a:gradFill>
          <a:ln w="9525">
            <a:solidFill>
              <a:srgbClr val="EEE7A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sz="2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同时有多个结点</a:t>
            </a:r>
          </a:p>
          <a:p>
            <a:pPr algn="l"/>
            <a:r>
              <a:rPr lang="zh-CN" sz="2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在侦听信道</a:t>
            </a:r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977027" y="1196752"/>
            <a:ext cx="7410582" cy="762000"/>
          </a:xfrm>
          <a:prstGeom prst="rect">
            <a:avLst/>
          </a:prstGeom>
          <a:noFill/>
          <a:ln>
            <a:noFill/>
          </a:ln>
          <a:effectLst/>
          <a:scene3d>
            <a:camera prst="legacyObliqueBottomRight"/>
            <a:lightRig rig="legacyNormal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+mj-lt"/>
                <a:ea typeface="黑体" pitchFamily="49" charset="-122"/>
              </a:rPr>
              <a:t>CSMA/CD</a:t>
            </a:r>
            <a:r>
              <a:rPr lang="zh-CN" sz="2400" b="1">
                <a:solidFill>
                  <a:srgbClr val="FF0000"/>
                </a:solidFill>
                <a:latin typeface="+mj-lt"/>
                <a:ea typeface="黑体" pitchFamily="49" charset="-122"/>
              </a:rPr>
              <a:t/>
            </a:r>
            <a:br>
              <a:rPr lang="zh-CN" sz="2400" b="1">
                <a:solidFill>
                  <a:srgbClr val="FF0000"/>
                </a:solidFill>
                <a:latin typeface="+mj-lt"/>
                <a:ea typeface="黑体" pitchFamily="49" charset="-122"/>
              </a:rPr>
            </a:br>
            <a:r>
              <a:rPr lang="en-US" altLang="zh-CN" sz="2000" b="1">
                <a:solidFill>
                  <a:srgbClr val="FF0000"/>
                </a:solidFill>
                <a:latin typeface="+mj-lt"/>
                <a:ea typeface="黑体" pitchFamily="49" charset="-122"/>
              </a:rPr>
              <a:t>—Carrier Sense Multiple Access/Collision Detect</a:t>
            </a:r>
            <a:endParaRPr lang="zh-CN" altLang="en-US" sz="2000" b="1">
              <a:solidFill>
                <a:srgbClr val="FF000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3" name="矩形标注 2"/>
          <p:cNvSpPr/>
          <p:nvPr/>
        </p:nvSpPr>
        <p:spPr bwMode="auto">
          <a:xfrm>
            <a:off x="4435527" y="3795914"/>
            <a:ext cx="1320801" cy="515089"/>
          </a:xfrm>
          <a:prstGeom prst="wedgeRectCallout">
            <a:avLst>
              <a:gd name="adj1" fmla="val -34452"/>
              <a:gd name="adj2" fmla="val 106153"/>
            </a:avLst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72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先听后发</a:t>
            </a:r>
          </a:p>
        </p:txBody>
      </p:sp>
      <p:sp>
        <p:nvSpPr>
          <p:cNvPr id="33" name="矩形标注 32"/>
          <p:cNvSpPr/>
          <p:nvPr/>
        </p:nvSpPr>
        <p:spPr bwMode="auto">
          <a:xfrm>
            <a:off x="8519188" y="3723780"/>
            <a:ext cx="1320801" cy="515089"/>
          </a:xfrm>
          <a:prstGeom prst="wedgeRectCallout">
            <a:avLst>
              <a:gd name="adj1" fmla="val 8675"/>
              <a:gd name="adj2" fmla="val 85782"/>
            </a:avLst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72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rgbClr val="FF0000"/>
                </a:solidFill>
              </a:rPr>
              <a:t>边发边听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 autoUpdateAnimBg="0"/>
      <p:bldP spid="3" grpId="0" animBg="1"/>
      <p:bldP spid="3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碰撞检测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2"/>
            <a:ext cx="9066212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“</a:t>
            </a:r>
            <a:r>
              <a:rPr lang="zh-CN" altLang="en-US" sz="2800" dirty="0">
                <a:solidFill>
                  <a:srgbClr val="FF0000"/>
                </a:solidFill>
              </a:rPr>
              <a:t>碰撞检测</a:t>
            </a:r>
            <a:r>
              <a:rPr lang="zh-CN" altLang="en-US" sz="2800" dirty="0"/>
              <a:t>”就是计算机边发送数据边检测信道上的信号电压大小。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当几个站同时在总线上发送数据时，总线上的信号电压摆动值将会增大（互相叠加）。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当一个站检测到的信号电压摆动值超过一定的门限值时，就认为总线上至少有两个站同时在发送数据，表明产生了碰撞。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0000FF"/>
                </a:solidFill>
              </a:rPr>
              <a:t>所谓“碰撞”就是发生了冲突。因此“碰撞检测”也称为“冲突检测”</a:t>
            </a:r>
            <a:r>
              <a:rPr lang="zh-CN" altLang="en-US" sz="2800" dirty="0">
                <a:solidFill>
                  <a:srgbClr val="0000CC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254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检测到碰撞后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在发生碰撞时，总线上传输的信号产生了严重的失真，无法从中恢复出有用的信息来。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每一个正在发送数据的站，一旦发现总线上出现了碰撞，就要</a:t>
            </a:r>
            <a:r>
              <a:rPr lang="zh-CN" altLang="en-US" dirty="0">
                <a:solidFill>
                  <a:srgbClr val="FF0000"/>
                </a:solidFill>
              </a:rPr>
              <a:t>立即停止发送，</a:t>
            </a:r>
            <a:r>
              <a:rPr lang="zh-CN" altLang="en-US" dirty="0">
                <a:solidFill>
                  <a:srgbClr val="0000FF"/>
                </a:solidFill>
              </a:rPr>
              <a:t>免得继续浪费网络资源，然后</a:t>
            </a:r>
            <a:r>
              <a:rPr lang="zh-CN" altLang="en-US" dirty="0">
                <a:solidFill>
                  <a:srgbClr val="FF0000"/>
                </a:solidFill>
              </a:rPr>
              <a:t>等待一段随机</a:t>
            </a:r>
            <a:r>
              <a:rPr lang="zh-CN" altLang="en-US" dirty="0">
                <a:solidFill>
                  <a:srgbClr val="0000FF"/>
                </a:solidFill>
              </a:rPr>
              <a:t>时间后再次发送。</a:t>
            </a:r>
          </a:p>
        </p:txBody>
      </p:sp>
    </p:spTree>
    <p:extLst>
      <p:ext uri="{BB962C8B-B14F-4D97-AF65-F5344CB8AC3E}">
        <p14:creationId xmlns:p14="http://schemas.microsoft.com/office/powerpoint/2010/main" val="202862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为什么要进行碰撞检测？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268760"/>
            <a:ext cx="9361040" cy="532859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由于电磁波</a:t>
            </a:r>
            <a:r>
              <a:rPr lang="zh-CN" altLang="en-US" sz="2800" dirty="0">
                <a:solidFill>
                  <a:srgbClr val="FF0000"/>
                </a:solidFill>
              </a:rPr>
              <a:t>在总线上</a:t>
            </a:r>
            <a:r>
              <a:rPr lang="zh-CN" altLang="en-US" sz="2800" dirty="0" smtClean="0">
                <a:solidFill>
                  <a:srgbClr val="FF0000"/>
                </a:solidFill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传播</a:t>
            </a:r>
            <a:r>
              <a:rPr lang="zh-CN" altLang="en-US" sz="2800" dirty="0" smtClean="0">
                <a:solidFill>
                  <a:srgbClr val="FF0000"/>
                </a:solidFill>
              </a:rPr>
              <a:t>速率是有限的，</a:t>
            </a:r>
            <a:r>
              <a:rPr lang="zh-CN" altLang="en-US" sz="2800" dirty="0" smtClean="0"/>
              <a:t>当</a:t>
            </a:r>
            <a:r>
              <a:rPr lang="zh-CN" altLang="en-US" sz="2800" dirty="0"/>
              <a:t>某个站监听到总线是空闲时，也可能总线并非真正是空闲的。 </a:t>
            </a:r>
          </a:p>
          <a:p>
            <a:pPr>
              <a:lnSpc>
                <a:spcPct val="140000"/>
              </a:lnSpc>
            </a:pPr>
            <a:r>
              <a:rPr lang="en-US" altLang="zh-CN" sz="2800" dirty="0"/>
              <a:t>A </a:t>
            </a:r>
            <a:r>
              <a:rPr lang="zh-CN" altLang="en-US" sz="2800" dirty="0"/>
              <a:t>向 </a:t>
            </a:r>
            <a:r>
              <a:rPr lang="en-US" altLang="zh-CN" sz="2800" dirty="0"/>
              <a:t>B </a:t>
            </a:r>
            <a:r>
              <a:rPr lang="zh-CN" altLang="en-US" sz="2800" dirty="0"/>
              <a:t>发出的信息，要经过一定的时间后才能传送到 </a:t>
            </a:r>
            <a:r>
              <a:rPr lang="en-US" altLang="zh-CN" sz="2800" dirty="0"/>
              <a:t>B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40000"/>
              </a:lnSpc>
            </a:pPr>
            <a:r>
              <a:rPr lang="en-US" altLang="zh-CN" sz="2800" dirty="0" smtClean="0"/>
              <a:t>B </a:t>
            </a:r>
            <a:r>
              <a:rPr lang="zh-CN" altLang="en-US" sz="2800" dirty="0"/>
              <a:t>若在 </a:t>
            </a:r>
            <a:r>
              <a:rPr lang="en-US" altLang="zh-CN" sz="2800" dirty="0"/>
              <a:t>A </a:t>
            </a:r>
            <a:r>
              <a:rPr lang="zh-CN" altLang="en-US" sz="2800" dirty="0"/>
              <a:t>发送的信息到达 </a:t>
            </a:r>
            <a:r>
              <a:rPr lang="en-US" altLang="zh-CN" sz="2800" dirty="0"/>
              <a:t>B </a:t>
            </a:r>
            <a:r>
              <a:rPr lang="zh-CN" altLang="en-US" sz="2800" dirty="0"/>
              <a:t>之前发送自己的</a:t>
            </a:r>
            <a:r>
              <a:rPr lang="zh-CN" altLang="en-US" sz="2800" dirty="0" smtClean="0"/>
              <a:t>帧 </a:t>
            </a:r>
            <a:r>
              <a:rPr lang="en-US" altLang="zh-CN" sz="2800" dirty="0" smtClean="0"/>
              <a:t>(</a:t>
            </a:r>
            <a:r>
              <a:rPr lang="zh-CN" altLang="en-US" sz="2800" dirty="0"/>
              <a:t>因为这时 </a:t>
            </a:r>
            <a:r>
              <a:rPr lang="en-US" altLang="zh-CN" sz="2800" dirty="0"/>
              <a:t>B </a:t>
            </a:r>
            <a:r>
              <a:rPr lang="zh-CN" altLang="en-US" sz="2800" dirty="0"/>
              <a:t>的载波监听检测不到 </a:t>
            </a:r>
            <a:r>
              <a:rPr lang="en-US" altLang="zh-CN" sz="2800" dirty="0"/>
              <a:t>A </a:t>
            </a:r>
            <a:r>
              <a:rPr lang="zh-CN" altLang="en-US" sz="2800" dirty="0"/>
              <a:t>所发送的信息</a:t>
            </a:r>
            <a:r>
              <a:rPr lang="en-US" altLang="zh-CN" sz="2800" dirty="0"/>
              <a:t>)</a:t>
            </a:r>
            <a:r>
              <a:rPr lang="zh-CN" altLang="en-US" sz="2800" dirty="0"/>
              <a:t>，则必然要在某个时间和 </a:t>
            </a:r>
            <a:r>
              <a:rPr lang="en-US" altLang="zh-CN" sz="2800" dirty="0"/>
              <a:t>A </a:t>
            </a:r>
            <a:r>
              <a:rPr lang="zh-CN" altLang="en-US" sz="2800" dirty="0"/>
              <a:t>发送的帧发生碰撞。</a:t>
            </a:r>
          </a:p>
          <a:p>
            <a:pPr>
              <a:lnSpc>
                <a:spcPct val="140000"/>
              </a:lnSpc>
            </a:pPr>
            <a:r>
              <a:rPr lang="zh-CN" altLang="en-US" sz="2800" dirty="0"/>
              <a:t>碰撞的结果是两个帧都变得无用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所以需要在发送</a:t>
            </a:r>
            <a:r>
              <a:rPr lang="zh-CN" altLang="en-US" sz="2800" dirty="0" smtClean="0">
                <a:solidFill>
                  <a:srgbClr val="FF0000"/>
                </a:solidFill>
              </a:rPr>
              <a:t>期间进行</a:t>
            </a:r>
            <a:r>
              <a:rPr lang="zh-CN" altLang="en-US" sz="2800" dirty="0">
                <a:solidFill>
                  <a:srgbClr val="FF0000"/>
                </a:solidFill>
              </a:rPr>
              <a:t>碰撞</a:t>
            </a:r>
            <a:r>
              <a:rPr lang="zh-CN" altLang="en-US" sz="2800" dirty="0" smtClean="0">
                <a:solidFill>
                  <a:srgbClr val="FF0000"/>
                </a:solidFill>
              </a:rPr>
              <a:t>检测，以检测冲突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9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Line 2"/>
          <p:cNvSpPr>
            <a:spLocks noChangeShapeType="1"/>
          </p:cNvSpPr>
          <p:nvPr/>
        </p:nvSpPr>
        <p:spPr bwMode="auto">
          <a:xfrm>
            <a:off x="2181054" y="2055266"/>
            <a:ext cx="5049308" cy="0"/>
          </a:xfrm>
          <a:prstGeom prst="line">
            <a:avLst/>
          </a:prstGeom>
          <a:noFill/>
          <a:ln w="57150" cmpd="dbl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2675" name="Line 3"/>
          <p:cNvSpPr>
            <a:spLocks noChangeShapeType="1"/>
          </p:cNvSpPr>
          <p:nvPr/>
        </p:nvSpPr>
        <p:spPr bwMode="auto">
          <a:xfrm>
            <a:off x="2174174" y="1766341"/>
            <a:ext cx="5063067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4198370" y="1556792"/>
            <a:ext cx="708528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1 km</a:t>
            </a:r>
          </a:p>
        </p:txBody>
      </p:sp>
      <p:sp>
        <p:nvSpPr>
          <p:cNvPr id="412677" name="Line 5"/>
          <p:cNvSpPr>
            <a:spLocks noChangeShapeType="1"/>
          </p:cNvSpPr>
          <p:nvPr/>
        </p:nvSpPr>
        <p:spPr bwMode="auto">
          <a:xfrm>
            <a:off x="2169016" y="2060029"/>
            <a:ext cx="0" cy="180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2678" name="Line 6"/>
          <p:cNvSpPr>
            <a:spLocks noChangeShapeType="1"/>
          </p:cNvSpPr>
          <p:nvPr/>
        </p:nvSpPr>
        <p:spPr bwMode="auto">
          <a:xfrm>
            <a:off x="2174174" y="2060029"/>
            <a:ext cx="5035550" cy="8683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1790661" y="1558378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8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7189087" y="1558378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800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412681" name="Line 9"/>
          <p:cNvSpPr>
            <a:spLocks noChangeShapeType="1"/>
          </p:cNvSpPr>
          <p:nvPr/>
        </p:nvSpPr>
        <p:spPr bwMode="auto">
          <a:xfrm flipH="1">
            <a:off x="2041751" y="2402929"/>
            <a:ext cx="6879" cy="109061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2682" name="Rectangle 10"/>
          <p:cNvSpPr>
            <a:spLocks noChangeArrowheads="1"/>
          </p:cNvSpPr>
          <p:nvPr/>
        </p:nvSpPr>
        <p:spPr bwMode="auto">
          <a:xfrm>
            <a:off x="1804420" y="2734716"/>
            <a:ext cx="25968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</a:p>
        </p:txBody>
      </p:sp>
      <p:sp>
        <p:nvSpPr>
          <p:cNvPr id="412683" name="Line 11"/>
          <p:cNvSpPr>
            <a:spLocks noChangeShapeType="1"/>
          </p:cNvSpPr>
          <p:nvPr/>
        </p:nvSpPr>
        <p:spPr bwMode="auto">
          <a:xfrm>
            <a:off x="7230362" y="2048916"/>
            <a:ext cx="0" cy="148431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2684" name="Line 12"/>
          <p:cNvSpPr>
            <a:spLocks noChangeShapeType="1"/>
          </p:cNvSpPr>
          <p:nvPr/>
        </p:nvSpPr>
        <p:spPr bwMode="auto">
          <a:xfrm flipH="1">
            <a:off x="2169016" y="2763292"/>
            <a:ext cx="5059627" cy="879475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412685" name="Group 13"/>
          <p:cNvGrpSpPr>
            <a:grpSpLocks/>
          </p:cNvGrpSpPr>
          <p:nvPr/>
        </p:nvGrpSpPr>
        <p:grpSpPr bwMode="auto">
          <a:xfrm>
            <a:off x="5899243" y="2055266"/>
            <a:ext cx="1045633" cy="793750"/>
            <a:chOff x="3364" y="411"/>
            <a:chExt cx="608" cy="500"/>
          </a:xfrm>
        </p:grpSpPr>
        <p:sp>
          <p:nvSpPr>
            <p:cNvPr id="412686" name="Line 14"/>
            <p:cNvSpPr>
              <a:spLocks noChangeShapeType="1"/>
            </p:cNvSpPr>
            <p:nvPr/>
          </p:nvSpPr>
          <p:spPr bwMode="auto">
            <a:xfrm>
              <a:off x="3755" y="728"/>
              <a:ext cx="112" cy="18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2687" name="AutoShape 15"/>
            <p:cNvSpPr>
              <a:spLocks noChangeArrowheads="1"/>
            </p:cNvSpPr>
            <p:nvPr/>
          </p:nvSpPr>
          <p:spPr bwMode="auto">
            <a:xfrm>
              <a:off x="3364" y="411"/>
              <a:ext cx="608" cy="454"/>
            </a:xfrm>
            <a:prstGeom prst="irregularSeal1">
              <a:avLst/>
            </a:prstGeom>
            <a:solidFill>
              <a:srgbClr val="FFCCFF"/>
            </a:solidFill>
            <a:ln w="12700">
              <a:solidFill>
                <a:srgbClr val="FFCC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 eaLnBrk="0" hangingPunct="0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碰撞</a:t>
              </a:r>
            </a:p>
          </p:txBody>
        </p:sp>
      </p:grpSp>
      <p:grpSp>
        <p:nvGrpSpPr>
          <p:cNvPr id="412688" name="Group 16"/>
          <p:cNvGrpSpPr>
            <a:grpSpLocks/>
          </p:cNvGrpSpPr>
          <p:nvPr/>
        </p:nvGrpSpPr>
        <p:grpSpPr bwMode="auto">
          <a:xfrm>
            <a:off x="385592" y="3417342"/>
            <a:ext cx="4345914" cy="1176338"/>
            <a:chOff x="158" y="1269"/>
            <a:chExt cx="2527" cy="741"/>
          </a:xfrm>
        </p:grpSpPr>
        <p:sp>
          <p:nvSpPr>
            <p:cNvPr id="412689" name="Text Box 17"/>
            <p:cNvSpPr txBox="1">
              <a:spLocks noChangeArrowheads="1"/>
            </p:cNvSpPr>
            <p:nvPr/>
          </p:nvSpPr>
          <p:spPr bwMode="auto">
            <a:xfrm>
              <a:off x="158" y="1269"/>
              <a:ext cx="6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= 2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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 </a:t>
              </a:r>
            </a:p>
          </p:txBody>
        </p:sp>
        <p:sp>
          <p:nvSpPr>
            <p:cNvPr id="412690" name="Line 18"/>
            <p:cNvSpPr>
              <a:spLocks noChangeShapeType="1"/>
            </p:cNvSpPr>
            <p:nvPr/>
          </p:nvSpPr>
          <p:spPr bwMode="auto">
            <a:xfrm>
              <a:off x="913" y="1417"/>
              <a:ext cx="26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412691" name="Group 19"/>
            <p:cNvGrpSpPr>
              <a:grpSpLocks/>
            </p:cNvGrpSpPr>
            <p:nvPr/>
          </p:nvGrpSpPr>
          <p:grpSpPr bwMode="auto">
            <a:xfrm>
              <a:off x="1264" y="1738"/>
              <a:ext cx="1421" cy="272"/>
              <a:chOff x="1264" y="1738"/>
              <a:chExt cx="1421" cy="272"/>
            </a:xfrm>
          </p:grpSpPr>
          <p:sp>
            <p:nvSpPr>
              <p:cNvPr id="412692" name="AutoShape 20"/>
              <p:cNvSpPr>
                <a:spLocks noChangeArrowheads="1"/>
              </p:cNvSpPr>
              <p:nvPr/>
            </p:nvSpPr>
            <p:spPr bwMode="auto">
              <a:xfrm>
                <a:off x="1264" y="1738"/>
                <a:ext cx="1406" cy="272"/>
              </a:xfrm>
              <a:prstGeom prst="wedgeRoundRectCallout">
                <a:avLst>
                  <a:gd name="adj1" fmla="val -52986"/>
                  <a:gd name="adj2" fmla="val -161331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12693" name="Text Box 21"/>
              <p:cNvSpPr txBox="1">
                <a:spLocks noChangeArrowheads="1"/>
              </p:cNvSpPr>
              <p:nvPr/>
            </p:nvSpPr>
            <p:spPr bwMode="auto">
              <a:xfrm>
                <a:off x="1298" y="1770"/>
                <a:ext cx="138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A </a:t>
                </a:r>
                <a:r>
                  <a:rPr kumimoji="1" lang="zh-CN" altLang="en-US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检测到发生碰撞</a:t>
                </a:r>
              </a:p>
            </p:txBody>
          </p:sp>
        </p:grpSp>
      </p:grpSp>
      <p:grpSp>
        <p:nvGrpSpPr>
          <p:cNvPr id="412694" name="Group 22"/>
          <p:cNvGrpSpPr>
            <a:grpSpLocks/>
          </p:cNvGrpSpPr>
          <p:nvPr/>
        </p:nvGrpSpPr>
        <p:grpSpPr bwMode="auto">
          <a:xfrm>
            <a:off x="7280237" y="1936204"/>
            <a:ext cx="1998398" cy="942975"/>
            <a:chOff x="4167" y="336"/>
            <a:chExt cx="1162" cy="594"/>
          </a:xfrm>
        </p:grpSpPr>
        <p:grpSp>
          <p:nvGrpSpPr>
            <p:cNvPr id="412695" name="Group 23"/>
            <p:cNvGrpSpPr>
              <a:grpSpLocks/>
            </p:cNvGrpSpPr>
            <p:nvPr/>
          </p:nvGrpSpPr>
          <p:grpSpPr bwMode="auto">
            <a:xfrm>
              <a:off x="4167" y="697"/>
              <a:ext cx="922" cy="233"/>
              <a:chOff x="4167" y="697"/>
              <a:chExt cx="922" cy="233"/>
            </a:xfrm>
          </p:grpSpPr>
          <p:sp>
            <p:nvSpPr>
              <p:cNvPr id="412696" name="Line 24"/>
              <p:cNvSpPr>
                <a:spLocks noChangeShapeType="1"/>
              </p:cNvSpPr>
              <p:nvPr/>
            </p:nvSpPr>
            <p:spPr bwMode="auto">
              <a:xfrm flipH="1">
                <a:off x="4167" y="847"/>
                <a:ext cx="261" cy="0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54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12697" name="Text Box 25"/>
              <p:cNvSpPr txBox="1">
                <a:spLocks noChangeArrowheads="1"/>
              </p:cNvSpPr>
              <p:nvPr/>
            </p:nvSpPr>
            <p:spPr bwMode="auto">
              <a:xfrm>
                <a:off x="4411" y="697"/>
                <a:ext cx="6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54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b="1" i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  t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 = 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itchFamily="2" charset="-122"/>
                    <a:sym typeface="Symbol" pitchFamily="18" charset="2"/>
                  </a:rPr>
                  <a:t>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itchFamily="2" charset="-122"/>
                    <a:sym typeface="Symbol" pitchFamily="18" charset="2"/>
                  </a:rPr>
                  <a:t> </a:t>
                </a:r>
                <a:r>
                  <a:rPr kumimoji="1" lang="en-US" altLang="zh-CN" b="1" baseline="3000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 </a:t>
                </a:r>
              </a:p>
            </p:txBody>
          </p:sp>
        </p:grpSp>
        <p:grpSp>
          <p:nvGrpSpPr>
            <p:cNvPr id="412698" name="Group 26"/>
            <p:cNvGrpSpPr>
              <a:grpSpLocks/>
            </p:cNvGrpSpPr>
            <p:nvPr/>
          </p:nvGrpSpPr>
          <p:grpSpPr bwMode="auto">
            <a:xfrm>
              <a:off x="4286" y="336"/>
              <a:ext cx="1043" cy="256"/>
              <a:chOff x="4286" y="336"/>
              <a:chExt cx="1043" cy="256"/>
            </a:xfrm>
          </p:grpSpPr>
          <p:sp>
            <p:nvSpPr>
              <p:cNvPr id="412699" name="AutoShape 27"/>
              <p:cNvSpPr>
                <a:spLocks noChangeArrowheads="1"/>
              </p:cNvSpPr>
              <p:nvPr/>
            </p:nvSpPr>
            <p:spPr bwMode="auto">
              <a:xfrm>
                <a:off x="4341" y="346"/>
                <a:ext cx="988" cy="246"/>
              </a:xfrm>
              <a:prstGeom prst="wedgeRoundRectCallout">
                <a:avLst>
                  <a:gd name="adj1" fmla="val -70042"/>
                  <a:gd name="adj2" fmla="val 145528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54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12700" name="Text Box 28"/>
              <p:cNvSpPr txBox="1">
                <a:spLocks noChangeArrowheads="1"/>
              </p:cNvSpPr>
              <p:nvPr/>
            </p:nvSpPr>
            <p:spPr bwMode="auto">
              <a:xfrm>
                <a:off x="4286" y="336"/>
                <a:ext cx="8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54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  B </a:t>
                </a:r>
                <a:r>
                  <a:rPr kumimoji="1"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发送数据</a:t>
                </a:r>
              </a:p>
            </p:txBody>
          </p:sp>
        </p:grpSp>
      </p:grpSp>
      <p:grpSp>
        <p:nvGrpSpPr>
          <p:cNvPr id="412701" name="Group 29"/>
          <p:cNvGrpSpPr>
            <a:grpSpLocks/>
          </p:cNvGrpSpPr>
          <p:nvPr/>
        </p:nvGrpSpPr>
        <p:grpSpPr bwMode="auto">
          <a:xfrm>
            <a:off x="4519972" y="2775991"/>
            <a:ext cx="3931445" cy="1006475"/>
            <a:chOff x="2562" y="865"/>
            <a:chExt cx="2286" cy="634"/>
          </a:xfrm>
        </p:grpSpPr>
        <p:grpSp>
          <p:nvGrpSpPr>
            <p:cNvPr id="412702" name="Group 30"/>
            <p:cNvGrpSpPr>
              <a:grpSpLocks/>
            </p:cNvGrpSpPr>
            <p:nvPr/>
          </p:nvGrpSpPr>
          <p:grpSpPr bwMode="auto">
            <a:xfrm>
              <a:off x="2562" y="1240"/>
              <a:ext cx="1546" cy="259"/>
              <a:chOff x="2562" y="1240"/>
              <a:chExt cx="1546" cy="259"/>
            </a:xfrm>
          </p:grpSpPr>
          <p:sp>
            <p:nvSpPr>
              <p:cNvPr id="412703" name="AutoShape 31"/>
              <p:cNvSpPr>
                <a:spLocks noChangeArrowheads="1"/>
              </p:cNvSpPr>
              <p:nvPr/>
            </p:nvSpPr>
            <p:spPr bwMode="auto">
              <a:xfrm>
                <a:off x="2562" y="1253"/>
                <a:ext cx="1407" cy="246"/>
              </a:xfrm>
              <a:prstGeom prst="wedgeRoundRectCallout">
                <a:avLst>
                  <a:gd name="adj1" fmla="val 61231"/>
                  <a:gd name="adj2" fmla="val -165449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12704" name="Text Box 32"/>
              <p:cNvSpPr txBox="1">
                <a:spLocks noChangeArrowheads="1"/>
              </p:cNvSpPr>
              <p:nvPr/>
            </p:nvSpPr>
            <p:spPr bwMode="auto">
              <a:xfrm>
                <a:off x="2562" y="1240"/>
                <a:ext cx="154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B </a:t>
                </a:r>
                <a:r>
                  <a:rPr kumimoji="1"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检测到发生碰撞</a:t>
                </a:r>
              </a:p>
            </p:txBody>
          </p:sp>
        </p:grpSp>
        <p:sp>
          <p:nvSpPr>
            <p:cNvPr id="412705" name="Line 33"/>
            <p:cNvSpPr>
              <a:spLocks noChangeShapeType="1"/>
            </p:cNvSpPr>
            <p:nvPr/>
          </p:nvSpPr>
          <p:spPr bwMode="auto">
            <a:xfrm flipH="1">
              <a:off x="4167" y="964"/>
              <a:ext cx="26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2706" name="Text Box 34"/>
            <p:cNvSpPr txBox="1">
              <a:spLocks noChangeArrowheads="1"/>
            </p:cNvSpPr>
            <p:nvPr/>
          </p:nvSpPr>
          <p:spPr bwMode="auto">
            <a:xfrm>
              <a:off x="4410" y="865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t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= 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</a:t>
              </a:r>
            </a:p>
          </p:txBody>
        </p:sp>
      </p:grpSp>
      <p:sp>
        <p:nvSpPr>
          <p:cNvPr id="412707" name="Text Box 35"/>
          <p:cNvSpPr txBox="1">
            <a:spLocks noChangeArrowheads="1"/>
          </p:cNvSpPr>
          <p:nvPr/>
        </p:nvSpPr>
        <p:spPr bwMode="auto">
          <a:xfrm>
            <a:off x="958283" y="1850479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 = 0</a:t>
            </a:r>
            <a:endParaRPr kumimoji="1" lang="en-US" altLang="zh-CN" b="1" baseline="30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2708" name="Line 36"/>
          <p:cNvSpPr>
            <a:spLocks noChangeShapeType="1"/>
          </p:cNvSpPr>
          <p:nvPr/>
        </p:nvSpPr>
        <p:spPr bwMode="auto">
          <a:xfrm>
            <a:off x="1684034" y="2055266"/>
            <a:ext cx="44714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2709" name="Text Box 37"/>
          <p:cNvSpPr txBox="1">
            <a:spLocks noChangeArrowheads="1"/>
          </p:cNvSpPr>
          <p:nvPr/>
        </p:nvSpPr>
        <p:spPr bwMode="auto">
          <a:xfrm>
            <a:off x="7374441" y="3183979"/>
            <a:ext cx="23310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单程端到端</a:t>
            </a:r>
          </a:p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传播时延记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为 </a:t>
            </a:r>
            <a:r>
              <a:rPr lang="zh-CN" altLang="en-US" sz="2400" b="1" i="1" dirty="0" smtClean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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endParaRPr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/>
              <a:t>信号传播</a:t>
            </a:r>
            <a:r>
              <a:rPr lang="zh-CN" altLang="en-US" sz="4000" dirty="0"/>
              <a:t>时延对载波监听的影响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4464" y="4959452"/>
            <a:ext cx="7266759" cy="954107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A</a:t>
            </a:r>
            <a:r>
              <a:rPr lang="zh-CN" altLang="en-US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需要单程传播时延的 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2 </a:t>
            </a:r>
            <a:r>
              <a:rPr lang="zh-CN" altLang="en-US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倍的时间，</a:t>
            </a:r>
            <a:endParaRPr lang="en-US" altLang="zh-CN" sz="2800" b="1" dirty="0" smtClean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才能检测到与 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的发送产生了冲突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51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8" grpId="0" animBg="1"/>
      <p:bldP spid="41268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5884374" y="5233641"/>
            <a:ext cx="1239970" cy="142875"/>
          </a:xfrm>
          <a:prstGeom prst="rect">
            <a:avLst/>
          </a:prstGeom>
          <a:solidFill>
            <a:srgbClr val="99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2372560" y="5017741"/>
            <a:ext cx="4751785" cy="14287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3700" name="Line 4"/>
          <p:cNvSpPr>
            <a:spLocks noChangeShapeType="1"/>
          </p:cNvSpPr>
          <p:nvPr/>
        </p:nvSpPr>
        <p:spPr bwMode="auto">
          <a:xfrm>
            <a:off x="2181054" y="543098"/>
            <a:ext cx="5049308" cy="0"/>
          </a:xfrm>
          <a:prstGeom prst="line">
            <a:avLst/>
          </a:prstGeom>
          <a:noFill/>
          <a:ln w="57150" cmpd="dbl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3701" name="Line 5"/>
          <p:cNvSpPr>
            <a:spLocks noChangeShapeType="1"/>
          </p:cNvSpPr>
          <p:nvPr/>
        </p:nvSpPr>
        <p:spPr bwMode="auto">
          <a:xfrm>
            <a:off x="2174174" y="254173"/>
            <a:ext cx="5063067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3702" name="Rectangle 6"/>
          <p:cNvSpPr>
            <a:spLocks noChangeArrowheads="1"/>
          </p:cNvSpPr>
          <p:nvPr/>
        </p:nvSpPr>
        <p:spPr bwMode="auto">
          <a:xfrm>
            <a:off x="4198370" y="44624"/>
            <a:ext cx="708528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1 km</a:t>
            </a:r>
          </a:p>
        </p:txBody>
      </p:sp>
      <p:sp>
        <p:nvSpPr>
          <p:cNvPr id="413703" name="Line 7"/>
          <p:cNvSpPr>
            <a:spLocks noChangeShapeType="1"/>
          </p:cNvSpPr>
          <p:nvPr/>
        </p:nvSpPr>
        <p:spPr bwMode="auto">
          <a:xfrm>
            <a:off x="2169016" y="547861"/>
            <a:ext cx="0" cy="180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3704" name="Line 8"/>
          <p:cNvSpPr>
            <a:spLocks noChangeShapeType="1"/>
          </p:cNvSpPr>
          <p:nvPr/>
        </p:nvSpPr>
        <p:spPr bwMode="auto">
          <a:xfrm>
            <a:off x="2174174" y="547861"/>
            <a:ext cx="5035550" cy="8683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3705" name="Rectangle 9"/>
          <p:cNvSpPr>
            <a:spLocks noChangeArrowheads="1"/>
          </p:cNvSpPr>
          <p:nvPr/>
        </p:nvSpPr>
        <p:spPr bwMode="auto">
          <a:xfrm>
            <a:off x="1892128" y="198610"/>
            <a:ext cx="34945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413706" name="Rectangle 10"/>
          <p:cNvSpPr>
            <a:spLocks noChangeArrowheads="1"/>
          </p:cNvSpPr>
          <p:nvPr/>
        </p:nvSpPr>
        <p:spPr bwMode="auto">
          <a:xfrm>
            <a:off x="7116855" y="198610"/>
            <a:ext cx="34945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413707" name="Line 11"/>
          <p:cNvSpPr>
            <a:spLocks noChangeShapeType="1"/>
          </p:cNvSpPr>
          <p:nvPr/>
        </p:nvSpPr>
        <p:spPr bwMode="auto">
          <a:xfrm flipH="1">
            <a:off x="2041751" y="890761"/>
            <a:ext cx="6879" cy="109061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3708" name="Rectangle 12"/>
          <p:cNvSpPr>
            <a:spLocks noChangeArrowheads="1"/>
          </p:cNvSpPr>
          <p:nvPr/>
        </p:nvSpPr>
        <p:spPr bwMode="auto">
          <a:xfrm>
            <a:off x="1804420" y="1222548"/>
            <a:ext cx="25968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</a:p>
        </p:txBody>
      </p:sp>
      <p:sp>
        <p:nvSpPr>
          <p:cNvPr id="413709" name="Line 13"/>
          <p:cNvSpPr>
            <a:spLocks noChangeShapeType="1"/>
          </p:cNvSpPr>
          <p:nvPr/>
        </p:nvSpPr>
        <p:spPr bwMode="auto">
          <a:xfrm>
            <a:off x="7230362" y="536748"/>
            <a:ext cx="0" cy="148431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3710" name="Line 14"/>
          <p:cNvSpPr>
            <a:spLocks noChangeShapeType="1"/>
          </p:cNvSpPr>
          <p:nvPr/>
        </p:nvSpPr>
        <p:spPr bwMode="auto">
          <a:xfrm flipH="1">
            <a:off x="2169016" y="1251124"/>
            <a:ext cx="5059627" cy="879475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413711" name="Group 15"/>
          <p:cNvGrpSpPr>
            <a:grpSpLocks/>
          </p:cNvGrpSpPr>
          <p:nvPr/>
        </p:nvGrpSpPr>
        <p:grpSpPr bwMode="auto">
          <a:xfrm>
            <a:off x="5899243" y="543098"/>
            <a:ext cx="1045633" cy="793750"/>
            <a:chOff x="3364" y="411"/>
            <a:chExt cx="608" cy="500"/>
          </a:xfrm>
        </p:grpSpPr>
        <p:sp>
          <p:nvSpPr>
            <p:cNvPr id="413712" name="Line 16"/>
            <p:cNvSpPr>
              <a:spLocks noChangeShapeType="1"/>
            </p:cNvSpPr>
            <p:nvPr/>
          </p:nvSpPr>
          <p:spPr bwMode="auto">
            <a:xfrm>
              <a:off x="3755" y="728"/>
              <a:ext cx="112" cy="18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3713" name="AutoShape 17"/>
            <p:cNvSpPr>
              <a:spLocks noChangeArrowheads="1"/>
            </p:cNvSpPr>
            <p:nvPr/>
          </p:nvSpPr>
          <p:spPr bwMode="auto">
            <a:xfrm>
              <a:off x="3364" y="411"/>
              <a:ext cx="608" cy="454"/>
            </a:xfrm>
            <a:prstGeom prst="irregularSeal1">
              <a:avLst/>
            </a:prstGeom>
            <a:solidFill>
              <a:srgbClr val="FFCCFF"/>
            </a:solidFill>
            <a:ln w="12700">
              <a:solidFill>
                <a:srgbClr val="FFCC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 eaLnBrk="0" hangingPunct="0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碰撞</a:t>
              </a:r>
            </a:p>
          </p:txBody>
        </p:sp>
      </p:grpSp>
      <p:sp>
        <p:nvSpPr>
          <p:cNvPr id="413714" name="Text Box 18"/>
          <p:cNvSpPr txBox="1">
            <a:spLocks noChangeArrowheads="1"/>
          </p:cNvSpPr>
          <p:nvPr/>
        </p:nvSpPr>
        <p:spPr bwMode="auto">
          <a:xfrm>
            <a:off x="7590408" y="3285480"/>
            <a:ext cx="2042547" cy="84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kumimoji="1" lang="en-US" altLang="zh-CN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 = 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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 </a:t>
            </a:r>
            <a:endParaRPr kumimoji="1" lang="en-US" altLang="zh-CN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检测到信道空闲</a:t>
            </a:r>
          </a:p>
          <a:p>
            <a:pPr eaLnBrk="0" hangingPunct="0">
              <a:lnSpc>
                <a:spcPct val="90000"/>
              </a:lnSpc>
            </a:pPr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发送数据</a:t>
            </a:r>
          </a:p>
        </p:txBody>
      </p:sp>
      <p:sp>
        <p:nvSpPr>
          <p:cNvPr id="413715" name="Text Box 19"/>
          <p:cNvSpPr txBox="1">
            <a:spLocks noChangeArrowheads="1"/>
          </p:cNvSpPr>
          <p:nvPr/>
        </p:nvSpPr>
        <p:spPr bwMode="auto">
          <a:xfrm>
            <a:off x="7590407" y="4102843"/>
            <a:ext cx="1314784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kumimoji="1" lang="en-US" altLang="zh-CN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 = 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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  / 2</a:t>
            </a:r>
            <a:endParaRPr kumimoji="1" lang="en-US" altLang="zh-CN" b="1" baseline="3000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发生碰撞</a:t>
            </a:r>
          </a:p>
        </p:txBody>
      </p:sp>
      <p:grpSp>
        <p:nvGrpSpPr>
          <p:cNvPr id="413716" name="Group 20"/>
          <p:cNvGrpSpPr>
            <a:grpSpLocks/>
          </p:cNvGrpSpPr>
          <p:nvPr/>
        </p:nvGrpSpPr>
        <p:grpSpPr bwMode="auto">
          <a:xfrm>
            <a:off x="385592" y="1087610"/>
            <a:ext cx="4290881" cy="1187450"/>
            <a:chOff x="158" y="754"/>
            <a:chExt cx="2495" cy="748"/>
          </a:xfrm>
        </p:grpSpPr>
        <p:sp>
          <p:nvSpPr>
            <p:cNvPr id="413717" name="Text Box 21"/>
            <p:cNvSpPr txBox="1">
              <a:spLocks noChangeArrowheads="1"/>
            </p:cNvSpPr>
            <p:nvPr/>
          </p:nvSpPr>
          <p:spPr bwMode="auto">
            <a:xfrm>
              <a:off x="158" y="1269"/>
              <a:ext cx="6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= 2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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 </a:t>
              </a:r>
            </a:p>
          </p:txBody>
        </p:sp>
        <p:sp>
          <p:nvSpPr>
            <p:cNvPr id="413718" name="Line 22"/>
            <p:cNvSpPr>
              <a:spLocks noChangeShapeType="1"/>
            </p:cNvSpPr>
            <p:nvPr/>
          </p:nvSpPr>
          <p:spPr bwMode="auto">
            <a:xfrm>
              <a:off x="913" y="1417"/>
              <a:ext cx="26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413719" name="Group 23"/>
            <p:cNvGrpSpPr>
              <a:grpSpLocks/>
            </p:cNvGrpSpPr>
            <p:nvPr/>
          </p:nvGrpSpPr>
          <p:grpSpPr bwMode="auto">
            <a:xfrm>
              <a:off x="1247" y="754"/>
              <a:ext cx="1406" cy="272"/>
              <a:chOff x="1247" y="754"/>
              <a:chExt cx="1406" cy="272"/>
            </a:xfrm>
          </p:grpSpPr>
          <p:sp>
            <p:nvSpPr>
              <p:cNvPr id="413720" name="AutoShape 24"/>
              <p:cNvSpPr>
                <a:spLocks noChangeArrowheads="1"/>
              </p:cNvSpPr>
              <p:nvPr/>
            </p:nvSpPr>
            <p:spPr bwMode="auto">
              <a:xfrm>
                <a:off x="1247" y="754"/>
                <a:ext cx="1406" cy="272"/>
              </a:xfrm>
              <a:prstGeom prst="wedgeRoundRectCallout">
                <a:avLst>
                  <a:gd name="adj1" fmla="val -52986"/>
                  <a:gd name="adj2" fmla="val 182352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13721" name="Text Box 25"/>
              <p:cNvSpPr txBox="1">
                <a:spLocks noChangeArrowheads="1"/>
              </p:cNvSpPr>
              <p:nvPr/>
            </p:nvSpPr>
            <p:spPr bwMode="auto">
              <a:xfrm>
                <a:off x="1247" y="754"/>
                <a:ext cx="138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A </a:t>
                </a:r>
                <a:r>
                  <a:rPr kumimoji="1"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检测到发生碰撞</a:t>
                </a:r>
              </a:p>
            </p:txBody>
          </p:sp>
        </p:grpSp>
      </p:grpSp>
      <p:grpSp>
        <p:nvGrpSpPr>
          <p:cNvPr id="413722" name="Group 26"/>
          <p:cNvGrpSpPr>
            <a:grpSpLocks/>
          </p:cNvGrpSpPr>
          <p:nvPr/>
        </p:nvGrpSpPr>
        <p:grpSpPr bwMode="auto">
          <a:xfrm>
            <a:off x="7280237" y="424036"/>
            <a:ext cx="1998398" cy="942975"/>
            <a:chOff x="4167" y="336"/>
            <a:chExt cx="1162" cy="594"/>
          </a:xfrm>
        </p:grpSpPr>
        <p:grpSp>
          <p:nvGrpSpPr>
            <p:cNvPr id="413723" name="Group 27"/>
            <p:cNvGrpSpPr>
              <a:grpSpLocks/>
            </p:cNvGrpSpPr>
            <p:nvPr/>
          </p:nvGrpSpPr>
          <p:grpSpPr bwMode="auto">
            <a:xfrm>
              <a:off x="4167" y="697"/>
              <a:ext cx="922" cy="233"/>
              <a:chOff x="4167" y="697"/>
              <a:chExt cx="922" cy="233"/>
            </a:xfrm>
          </p:grpSpPr>
          <p:sp>
            <p:nvSpPr>
              <p:cNvPr id="413724" name="Line 28"/>
              <p:cNvSpPr>
                <a:spLocks noChangeShapeType="1"/>
              </p:cNvSpPr>
              <p:nvPr/>
            </p:nvSpPr>
            <p:spPr bwMode="auto">
              <a:xfrm flipH="1">
                <a:off x="4167" y="847"/>
                <a:ext cx="261" cy="0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13725" name="Text Box 29"/>
              <p:cNvSpPr txBox="1">
                <a:spLocks noChangeArrowheads="1"/>
              </p:cNvSpPr>
              <p:nvPr/>
            </p:nvSpPr>
            <p:spPr bwMode="auto">
              <a:xfrm>
                <a:off x="4411" y="697"/>
                <a:ext cx="6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b="1" i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  t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 = 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itchFamily="2" charset="-122"/>
                    <a:sym typeface="Symbol" pitchFamily="18" charset="2"/>
                  </a:rPr>
                  <a:t>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itchFamily="2" charset="-122"/>
                    <a:sym typeface="Symbol" pitchFamily="18" charset="2"/>
                  </a:rPr>
                  <a:t> </a:t>
                </a:r>
                <a:r>
                  <a:rPr kumimoji="1" lang="en-US" altLang="zh-CN" b="1" baseline="3000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 </a:t>
                </a:r>
              </a:p>
            </p:txBody>
          </p:sp>
        </p:grpSp>
        <p:grpSp>
          <p:nvGrpSpPr>
            <p:cNvPr id="413726" name="Group 30"/>
            <p:cNvGrpSpPr>
              <a:grpSpLocks/>
            </p:cNvGrpSpPr>
            <p:nvPr/>
          </p:nvGrpSpPr>
          <p:grpSpPr bwMode="auto">
            <a:xfrm>
              <a:off x="4286" y="336"/>
              <a:ext cx="1043" cy="256"/>
              <a:chOff x="4286" y="336"/>
              <a:chExt cx="1043" cy="256"/>
            </a:xfrm>
          </p:grpSpPr>
          <p:sp>
            <p:nvSpPr>
              <p:cNvPr id="413727" name="AutoShape 31"/>
              <p:cNvSpPr>
                <a:spLocks noChangeArrowheads="1"/>
              </p:cNvSpPr>
              <p:nvPr/>
            </p:nvSpPr>
            <p:spPr bwMode="auto">
              <a:xfrm>
                <a:off x="4341" y="346"/>
                <a:ext cx="988" cy="246"/>
              </a:xfrm>
              <a:prstGeom prst="wedgeRoundRectCallout">
                <a:avLst>
                  <a:gd name="adj1" fmla="val -70042"/>
                  <a:gd name="adj2" fmla="val 145528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13728" name="Text Box 32"/>
              <p:cNvSpPr txBox="1">
                <a:spLocks noChangeArrowheads="1"/>
              </p:cNvSpPr>
              <p:nvPr/>
            </p:nvSpPr>
            <p:spPr bwMode="auto">
              <a:xfrm>
                <a:off x="4286" y="336"/>
                <a:ext cx="8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  B </a:t>
                </a:r>
                <a:r>
                  <a:rPr kumimoji="1"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发送数据</a:t>
                </a:r>
              </a:p>
            </p:txBody>
          </p:sp>
        </p:grpSp>
      </p:grpSp>
      <p:grpSp>
        <p:nvGrpSpPr>
          <p:cNvPr id="413729" name="Group 33"/>
          <p:cNvGrpSpPr>
            <a:grpSpLocks/>
          </p:cNvGrpSpPr>
          <p:nvPr/>
        </p:nvGrpSpPr>
        <p:grpSpPr bwMode="auto">
          <a:xfrm>
            <a:off x="4519972" y="1263824"/>
            <a:ext cx="3931445" cy="1006475"/>
            <a:chOff x="2562" y="865"/>
            <a:chExt cx="2286" cy="634"/>
          </a:xfrm>
        </p:grpSpPr>
        <p:grpSp>
          <p:nvGrpSpPr>
            <p:cNvPr id="413730" name="Group 34"/>
            <p:cNvGrpSpPr>
              <a:grpSpLocks/>
            </p:cNvGrpSpPr>
            <p:nvPr/>
          </p:nvGrpSpPr>
          <p:grpSpPr bwMode="auto">
            <a:xfrm>
              <a:off x="2562" y="1240"/>
              <a:ext cx="1546" cy="259"/>
              <a:chOff x="2562" y="1240"/>
              <a:chExt cx="1546" cy="259"/>
            </a:xfrm>
          </p:grpSpPr>
          <p:sp>
            <p:nvSpPr>
              <p:cNvPr id="413731" name="AutoShape 35"/>
              <p:cNvSpPr>
                <a:spLocks noChangeArrowheads="1"/>
              </p:cNvSpPr>
              <p:nvPr/>
            </p:nvSpPr>
            <p:spPr bwMode="auto">
              <a:xfrm>
                <a:off x="2562" y="1253"/>
                <a:ext cx="1407" cy="246"/>
              </a:xfrm>
              <a:prstGeom prst="wedgeRoundRectCallout">
                <a:avLst>
                  <a:gd name="adj1" fmla="val 61231"/>
                  <a:gd name="adj2" fmla="val -165449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13732" name="Text Box 36"/>
              <p:cNvSpPr txBox="1">
                <a:spLocks noChangeArrowheads="1"/>
              </p:cNvSpPr>
              <p:nvPr/>
            </p:nvSpPr>
            <p:spPr bwMode="auto">
              <a:xfrm>
                <a:off x="2562" y="1240"/>
                <a:ext cx="154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B </a:t>
                </a:r>
                <a:r>
                  <a:rPr kumimoji="1"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检测到发生碰撞</a:t>
                </a:r>
              </a:p>
            </p:txBody>
          </p:sp>
        </p:grpSp>
        <p:sp>
          <p:nvSpPr>
            <p:cNvPr id="413733" name="Line 37"/>
            <p:cNvSpPr>
              <a:spLocks noChangeShapeType="1"/>
            </p:cNvSpPr>
            <p:nvPr/>
          </p:nvSpPr>
          <p:spPr bwMode="auto">
            <a:xfrm flipH="1">
              <a:off x="4167" y="964"/>
              <a:ext cx="26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3734" name="Text Box 38"/>
            <p:cNvSpPr txBox="1">
              <a:spLocks noChangeArrowheads="1"/>
            </p:cNvSpPr>
            <p:nvPr/>
          </p:nvSpPr>
          <p:spPr bwMode="auto">
            <a:xfrm>
              <a:off x="4410" y="865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t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= 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</a:t>
              </a:r>
            </a:p>
          </p:txBody>
        </p:sp>
      </p:grpSp>
      <p:sp>
        <p:nvSpPr>
          <p:cNvPr id="413735" name="Rectangle 39"/>
          <p:cNvSpPr>
            <a:spLocks noChangeArrowheads="1"/>
          </p:cNvSpPr>
          <p:nvPr/>
        </p:nvSpPr>
        <p:spPr bwMode="auto">
          <a:xfrm>
            <a:off x="1973568" y="4220319"/>
            <a:ext cx="433388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413736" name="Rectangle 40"/>
          <p:cNvSpPr>
            <a:spLocks noChangeArrowheads="1"/>
          </p:cNvSpPr>
          <p:nvPr/>
        </p:nvSpPr>
        <p:spPr bwMode="auto">
          <a:xfrm>
            <a:off x="7077909" y="4946303"/>
            <a:ext cx="433388" cy="5016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grpSp>
        <p:nvGrpSpPr>
          <p:cNvPr id="413737" name="Group 41"/>
          <p:cNvGrpSpPr>
            <a:grpSpLocks/>
          </p:cNvGrpSpPr>
          <p:nvPr/>
        </p:nvGrpSpPr>
        <p:grpSpPr bwMode="auto">
          <a:xfrm>
            <a:off x="2406956" y="4293344"/>
            <a:ext cx="4442222" cy="142875"/>
            <a:chOff x="1318" y="2795"/>
            <a:chExt cx="2583" cy="90"/>
          </a:xfrm>
          <a:solidFill>
            <a:srgbClr val="FF0000"/>
          </a:solidFill>
        </p:grpSpPr>
        <p:sp>
          <p:nvSpPr>
            <p:cNvPr id="413738" name="Rectangle 42"/>
            <p:cNvSpPr>
              <a:spLocks noChangeArrowheads="1"/>
            </p:cNvSpPr>
            <p:nvPr/>
          </p:nvSpPr>
          <p:spPr bwMode="auto">
            <a:xfrm>
              <a:off x="1318" y="2795"/>
              <a:ext cx="2462" cy="9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3739" name="Line 43"/>
            <p:cNvSpPr>
              <a:spLocks noChangeShapeType="1"/>
            </p:cNvSpPr>
            <p:nvPr/>
          </p:nvSpPr>
          <p:spPr bwMode="auto">
            <a:xfrm>
              <a:off x="3780" y="2841"/>
              <a:ext cx="121" cy="0"/>
            </a:xfrm>
            <a:prstGeom prst="line">
              <a:avLst/>
            </a:prstGeom>
            <a:grpFill/>
            <a:ln w="1270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413740" name="Group 44"/>
          <p:cNvGrpSpPr>
            <a:grpSpLocks/>
          </p:cNvGrpSpPr>
          <p:nvPr/>
        </p:nvGrpSpPr>
        <p:grpSpPr bwMode="auto">
          <a:xfrm>
            <a:off x="6434708" y="4507655"/>
            <a:ext cx="689637" cy="146050"/>
            <a:chOff x="3660" y="2930"/>
            <a:chExt cx="401" cy="92"/>
          </a:xfrm>
        </p:grpSpPr>
        <p:sp>
          <p:nvSpPr>
            <p:cNvPr id="413741" name="Rectangle 45"/>
            <p:cNvSpPr>
              <a:spLocks noChangeArrowheads="1"/>
            </p:cNvSpPr>
            <p:nvPr/>
          </p:nvSpPr>
          <p:spPr bwMode="auto">
            <a:xfrm>
              <a:off x="3780" y="2930"/>
              <a:ext cx="281" cy="92"/>
            </a:xfrm>
            <a:prstGeom prst="rec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3742" name="Line 46"/>
            <p:cNvSpPr>
              <a:spLocks noChangeShapeType="1"/>
            </p:cNvSpPr>
            <p:nvPr/>
          </p:nvSpPr>
          <p:spPr bwMode="auto">
            <a:xfrm flipH="1">
              <a:off x="3660" y="2976"/>
              <a:ext cx="120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13743" name="Line 47"/>
          <p:cNvSpPr>
            <a:spLocks noChangeShapeType="1"/>
          </p:cNvSpPr>
          <p:nvPr/>
        </p:nvSpPr>
        <p:spPr bwMode="auto">
          <a:xfrm>
            <a:off x="7014278" y="5089178"/>
            <a:ext cx="206375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413744" name="Group 48"/>
          <p:cNvGrpSpPr>
            <a:grpSpLocks/>
          </p:cNvGrpSpPr>
          <p:nvPr/>
        </p:nvGrpSpPr>
        <p:grpSpPr bwMode="auto">
          <a:xfrm>
            <a:off x="1973568" y="5616601"/>
            <a:ext cx="5537729" cy="503237"/>
            <a:chOff x="1066" y="3719"/>
            <a:chExt cx="3220" cy="317"/>
          </a:xfrm>
        </p:grpSpPr>
        <p:sp>
          <p:nvSpPr>
            <p:cNvPr id="413745" name="Rectangle 49"/>
            <p:cNvSpPr>
              <a:spLocks noChangeArrowheads="1"/>
            </p:cNvSpPr>
            <p:nvPr/>
          </p:nvSpPr>
          <p:spPr bwMode="auto">
            <a:xfrm>
              <a:off x="1298" y="3900"/>
              <a:ext cx="720" cy="92"/>
            </a:xfrm>
            <a:prstGeom prst="rec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3746" name="Rectangle 50"/>
            <p:cNvSpPr>
              <a:spLocks noChangeArrowheads="1"/>
            </p:cNvSpPr>
            <p:nvPr/>
          </p:nvSpPr>
          <p:spPr bwMode="auto">
            <a:xfrm>
              <a:off x="1298" y="3765"/>
              <a:ext cx="2763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3747" name="Rectangle 51"/>
            <p:cNvSpPr>
              <a:spLocks noChangeArrowheads="1"/>
            </p:cNvSpPr>
            <p:nvPr/>
          </p:nvSpPr>
          <p:spPr bwMode="auto">
            <a:xfrm>
              <a:off x="1066" y="3719"/>
              <a:ext cx="252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 eaLnBrk="0" hangingPunct="0"/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413748" name="Rectangle 52"/>
            <p:cNvSpPr>
              <a:spLocks noChangeArrowheads="1"/>
            </p:cNvSpPr>
            <p:nvPr/>
          </p:nvSpPr>
          <p:spPr bwMode="auto">
            <a:xfrm>
              <a:off x="4034" y="3719"/>
              <a:ext cx="252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 eaLnBrk="0" hangingPunct="0"/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413749" name="Line 53"/>
            <p:cNvSpPr>
              <a:spLocks noChangeShapeType="1"/>
            </p:cNvSpPr>
            <p:nvPr/>
          </p:nvSpPr>
          <p:spPr bwMode="auto">
            <a:xfrm flipH="1">
              <a:off x="1217" y="3946"/>
              <a:ext cx="120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13750" name="Rectangle 54"/>
          <p:cNvSpPr>
            <a:spLocks noChangeArrowheads="1"/>
          </p:cNvSpPr>
          <p:nvPr/>
        </p:nvSpPr>
        <p:spPr bwMode="auto">
          <a:xfrm>
            <a:off x="6986761" y="3828404"/>
            <a:ext cx="137583" cy="146050"/>
          </a:xfrm>
          <a:prstGeom prst="rect">
            <a:avLst/>
          </a:prstGeom>
          <a:solidFill>
            <a:srgbClr val="99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3751" name="Rectangle 55"/>
          <p:cNvSpPr>
            <a:spLocks noChangeArrowheads="1"/>
          </p:cNvSpPr>
          <p:nvPr/>
        </p:nvSpPr>
        <p:spPr bwMode="auto">
          <a:xfrm>
            <a:off x="2406956" y="3612504"/>
            <a:ext cx="3683794" cy="144462"/>
          </a:xfrm>
          <a:prstGeom prst="rect">
            <a:avLst/>
          </a:prstGeom>
          <a:solidFill>
            <a:srgbClr val="FF0000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3752" name="Rectangle 56"/>
          <p:cNvSpPr>
            <a:spLocks noChangeArrowheads="1"/>
          </p:cNvSpPr>
          <p:nvPr/>
        </p:nvSpPr>
        <p:spPr bwMode="auto">
          <a:xfrm>
            <a:off x="1973568" y="3541067"/>
            <a:ext cx="433388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413753" name="Rectangle 57"/>
          <p:cNvSpPr>
            <a:spLocks noChangeArrowheads="1"/>
          </p:cNvSpPr>
          <p:nvPr/>
        </p:nvSpPr>
        <p:spPr bwMode="auto">
          <a:xfrm>
            <a:off x="7077909" y="3541067"/>
            <a:ext cx="433388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413754" name="Line 58"/>
          <p:cNvSpPr>
            <a:spLocks noChangeShapeType="1"/>
          </p:cNvSpPr>
          <p:nvPr/>
        </p:nvSpPr>
        <p:spPr bwMode="auto">
          <a:xfrm>
            <a:off x="6090749" y="3685529"/>
            <a:ext cx="206375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3755" name="Line 59"/>
          <p:cNvSpPr>
            <a:spLocks noChangeShapeType="1"/>
          </p:cNvSpPr>
          <p:nvPr/>
        </p:nvSpPr>
        <p:spPr bwMode="auto">
          <a:xfrm flipH="1">
            <a:off x="6780386" y="3899841"/>
            <a:ext cx="206375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3756" name="Text Box 60"/>
          <p:cNvSpPr txBox="1">
            <a:spLocks noChangeArrowheads="1"/>
          </p:cNvSpPr>
          <p:nvPr/>
        </p:nvSpPr>
        <p:spPr bwMode="auto">
          <a:xfrm>
            <a:off x="564515" y="2519412"/>
            <a:ext cx="1114408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kumimoji="1" lang="en-US" altLang="zh-CN" b="1" i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  <a:r>
              <a:rPr kumimoji="1" lang="en-US" altLang="zh-CN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= 0</a:t>
            </a:r>
            <a:endParaRPr kumimoji="1" lang="en-US" altLang="zh-CN" b="1" baseline="30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eaLnBrk="0" hangingPunct="0">
              <a:lnSpc>
                <a:spcPct val="95000"/>
              </a:lnSpc>
            </a:pPr>
            <a:r>
              <a:rPr kumimoji="1" lang="en-US" altLang="zh-CN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检测到</a:t>
            </a:r>
          </a:p>
          <a:p>
            <a:pPr eaLnBrk="0" hangingPunct="0">
              <a:lnSpc>
                <a:spcPct val="95000"/>
              </a:lnSpc>
            </a:pPr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信道空闲</a:t>
            </a:r>
          </a:p>
          <a:p>
            <a:pPr eaLnBrk="0" hangingPunct="0">
              <a:lnSpc>
                <a:spcPct val="95000"/>
              </a:lnSpc>
            </a:pPr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发送数据</a:t>
            </a:r>
          </a:p>
        </p:txBody>
      </p:sp>
      <p:grpSp>
        <p:nvGrpSpPr>
          <p:cNvPr id="413757" name="Group 61"/>
          <p:cNvGrpSpPr>
            <a:grpSpLocks/>
          </p:cNvGrpSpPr>
          <p:nvPr/>
        </p:nvGrpSpPr>
        <p:grpSpPr bwMode="auto">
          <a:xfrm>
            <a:off x="2302049" y="2952801"/>
            <a:ext cx="483261" cy="142875"/>
            <a:chOff x="1176" y="1872"/>
            <a:chExt cx="336" cy="96"/>
          </a:xfrm>
        </p:grpSpPr>
        <p:sp>
          <p:nvSpPr>
            <p:cNvPr id="413758" name="Rectangle 62"/>
            <p:cNvSpPr>
              <a:spLocks noChangeArrowheads="1"/>
            </p:cNvSpPr>
            <p:nvPr/>
          </p:nvSpPr>
          <p:spPr bwMode="auto">
            <a:xfrm>
              <a:off x="1176" y="1872"/>
              <a:ext cx="192" cy="9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3759" name="Line 63"/>
            <p:cNvSpPr>
              <a:spLocks noChangeShapeType="1"/>
            </p:cNvSpPr>
            <p:nvPr/>
          </p:nvSpPr>
          <p:spPr bwMode="auto">
            <a:xfrm>
              <a:off x="1368" y="192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13760" name="Rectangle 64"/>
          <p:cNvSpPr>
            <a:spLocks noChangeArrowheads="1"/>
          </p:cNvSpPr>
          <p:nvPr/>
        </p:nvSpPr>
        <p:spPr bwMode="auto">
          <a:xfrm>
            <a:off x="1973568" y="2881362"/>
            <a:ext cx="433388" cy="5032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413761" name="Rectangle 65"/>
          <p:cNvSpPr>
            <a:spLocks noChangeArrowheads="1"/>
          </p:cNvSpPr>
          <p:nvPr/>
        </p:nvSpPr>
        <p:spPr bwMode="auto">
          <a:xfrm>
            <a:off x="7077909" y="2881362"/>
            <a:ext cx="433388" cy="5032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413762" name="Text Box 66"/>
          <p:cNvSpPr txBox="1">
            <a:spLocks noChangeArrowheads="1"/>
          </p:cNvSpPr>
          <p:nvPr/>
        </p:nvSpPr>
        <p:spPr bwMode="auto">
          <a:xfrm>
            <a:off x="958283" y="33831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 = 0</a:t>
            </a:r>
            <a:endParaRPr kumimoji="1" lang="en-US" altLang="zh-CN" b="1" baseline="30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3763" name="Line 67"/>
          <p:cNvSpPr>
            <a:spLocks noChangeShapeType="1"/>
          </p:cNvSpPr>
          <p:nvPr/>
        </p:nvSpPr>
        <p:spPr bwMode="auto">
          <a:xfrm>
            <a:off x="1684034" y="543098"/>
            <a:ext cx="44714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413764" name="Group 68"/>
          <p:cNvGrpSpPr>
            <a:grpSpLocks/>
          </p:cNvGrpSpPr>
          <p:nvPr/>
        </p:nvGrpSpPr>
        <p:grpSpPr bwMode="auto">
          <a:xfrm>
            <a:off x="5015880" y="4725640"/>
            <a:ext cx="4617640" cy="839788"/>
            <a:chOff x="2835" y="3100"/>
            <a:chExt cx="2685" cy="529"/>
          </a:xfrm>
        </p:grpSpPr>
        <p:sp>
          <p:nvSpPr>
            <p:cNvPr id="413765" name="Text Box 69"/>
            <p:cNvSpPr txBox="1">
              <a:spLocks noChangeArrowheads="1"/>
            </p:cNvSpPr>
            <p:nvPr/>
          </p:nvSpPr>
          <p:spPr bwMode="auto">
            <a:xfrm>
              <a:off x="4332" y="3100"/>
              <a:ext cx="1188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kumimoji="1" lang="en-US" altLang="zh-CN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= </a:t>
              </a:r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</a:t>
              </a:r>
              <a:endParaRPr kumimoji="1" lang="en-US" altLang="zh-CN" b="1" baseline="30000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 </a:t>
              </a:r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检测到发生碰撞</a:t>
              </a:r>
            </a:p>
            <a:p>
              <a:pPr eaLnBrk="0" hangingPunct="0">
                <a:lnSpc>
                  <a:spcPct val="90000"/>
                </a:lnSpc>
              </a:pPr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停止发送</a:t>
              </a:r>
            </a:p>
          </p:txBody>
        </p:sp>
        <p:sp>
          <p:nvSpPr>
            <p:cNvPr id="413766" name="Text Box 70"/>
            <p:cNvSpPr txBox="1">
              <a:spLocks noChangeArrowheads="1"/>
            </p:cNvSpPr>
            <p:nvPr/>
          </p:nvSpPr>
          <p:spPr bwMode="auto">
            <a:xfrm>
              <a:off x="2835" y="3339"/>
              <a:ext cx="4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STOP</a:t>
              </a:r>
            </a:p>
          </p:txBody>
        </p:sp>
      </p:grpSp>
      <p:grpSp>
        <p:nvGrpSpPr>
          <p:cNvPr id="413767" name="Group 71"/>
          <p:cNvGrpSpPr>
            <a:grpSpLocks/>
          </p:cNvGrpSpPr>
          <p:nvPr/>
        </p:nvGrpSpPr>
        <p:grpSpPr bwMode="auto">
          <a:xfrm>
            <a:off x="491108" y="5373712"/>
            <a:ext cx="2682875" cy="863600"/>
            <a:chOff x="204" y="3566"/>
            <a:chExt cx="1560" cy="544"/>
          </a:xfrm>
        </p:grpSpPr>
        <p:sp>
          <p:nvSpPr>
            <p:cNvPr id="413768" name="Text Box 72"/>
            <p:cNvSpPr txBox="1">
              <a:spLocks noChangeArrowheads="1"/>
            </p:cNvSpPr>
            <p:nvPr/>
          </p:nvSpPr>
          <p:spPr bwMode="auto">
            <a:xfrm>
              <a:off x="204" y="3581"/>
              <a:ext cx="653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kumimoji="1" lang="en-US" altLang="zh-CN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= 2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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 </a:t>
              </a:r>
              <a:endParaRPr kumimoji="1" lang="en-US" altLang="zh-CN" b="1" baseline="30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 </a:t>
              </a:r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检测到</a:t>
              </a:r>
            </a:p>
            <a:p>
              <a:pPr eaLnBrk="0" hangingPunct="0">
                <a:lnSpc>
                  <a:spcPct val="90000"/>
                </a:lnSpc>
              </a:pPr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发生碰撞</a:t>
              </a:r>
            </a:p>
          </p:txBody>
        </p:sp>
        <p:sp>
          <p:nvSpPr>
            <p:cNvPr id="413769" name="Text Box 73"/>
            <p:cNvSpPr txBox="1">
              <a:spLocks noChangeArrowheads="1"/>
            </p:cNvSpPr>
            <p:nvPr/>
          </p:nvSpPr>
          <p:spPr bwMode="auto">
            <a:xfrm>
              <a:off x="1294" y="3566"/>
              <a:ext cx="4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STOP</a:t>
              </a:r>
            </a:p>
          </p:txBody>
        </p:sp>
      </p:grpSp>
      <p:sp>
        <p:nvSpPr>
          <p:cNvPr id="413770" name="Rectangle 74"/>
          <p:cNvSpPr>
            <a:spLocks noChangeArrowheads="1"/>
          </p:cNvSpPr>
          <p:nvPr/>
        </p:nvSpPr>
        <p:spPr bwMode="auto">
          <a:xfrm>
            <a:off x="1973568" y="4946303"/>
            <a:ext cx="433388" cy="5016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413771" name="Rectangle 75"/>
          <p:cNvSpPr>
            <a:spLocks noChangeArrowheads="1"/>
          </p:cNvSpPr>
          <p:nvPr/>
        </p:nvSpPr>
        <p:spPr bwMode="auto">
          <a:xfrm>
            <a:off x="7077909" y="4220319"/>
            <a:ext cx="433388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413772" name="Text Box 76"/>
          <p:cNvSpPr txBox="1">
            <a:spLocks noChangeArrowheads="1"/>
          </p:cNvSpPr>
          <p:nvPr/>
        </p:nvSpPr>
        <p:spPr bwMode="auto">
          <a:xfrm>
            <a:off x="7374441" y="1671811"/>
            <a:ext cx="23310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单程端到端</a:t>
            </a:r>
          </a:p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传播时延记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为 </a:t>
            </a:r>
            <a:r>
              <a:rPr lang="zh-CN" altLang="en-US" sz="2400" b="1" i="1" dirty="0" smtClean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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endParaRPr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3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4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3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4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000"/>
                                        <p:tgtEl>
                                          <p:spTgt spid="4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41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8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4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4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nimBg="1"/>
      <p:bldP spid="413699" grpId="0" animBg="1"/>
      <p:bldP spid="413714" grpId="0"/>
      <p:bldP spid="413714" grpId="1"/>
      <p:bldP spid="413715" grpId="0"/>
      <p:bldP spid="413715" grpId="1"/>
      <p:bldP spid="413735" grpId="0" animBg="1"/>
      <p:bldP spid="413736" grpId="0" animBg="1"/>
      <p:bldP spid="413743" grpId="0" animBg="1"/>
      <p:bldP spid="413750" grpId="0" animBg="1"/>
      <p:bldP spid="413750" grpId="1" animBg="1"/>
      <p:bldP spid="413750" grpId="2" animBg="1"/>
      <p:bldP spid="413751" grpId="0" animBg="1"/>
      <p:bldP spid="413752" grpId="0" animBg="1"/>
      <p:bldP spid="413753" grpId="0" animBg="1"/>
      <p:bldP spid="413754" grpId="0" animBg="1"/>
      <p:bldP spid="413755" grpId="0" animBg="1"/>
      <p:bldP spid="413755" grpId="1" animBg="1"/>
      <p:bldP spid="413756" grpId="0"/>
      <p:bldP spid="413756" grpId="1"/>
      <p:bldP spid="413760" grpId="0" animBg="1"/>
      <p:bldP spid="413761" grpId="0" animBg="1"/>
      <p:bldP spid="413770" grpId="0" animBg="1"/>
      <p:bldP spid="41377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CSMA/CD </a:t>
            </a:r>
            <a:r>
              <a:rPr lang="zh-CN" altLang="en-US" dirty="0" smtClean="0"/>
              <a:t>重要</a:t>
            </a:r>
            <a:r>
              <a:rPr lang="zh-CN" altLang="en-US" dirty="0"/>
              <a:t>特性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CSMA/CD </a:t>
            </a:r>
            <a:r>
              <a:rPr lang="zh-CN" altLang="en-US" dirty="0"/>
              <a:t>协议的以太网不能进行全双工通信而</a:t>
            </a:r>
            <a:r>
              <a:rPr lang="zh-CN" altLang="en-US" dirty="0" smtClean="0">
                <a:solidFill>
                  <a:srgbClr val="FF0000"/>
                </a:solidFill>
              </a:rPr>
              <a:t>只能进行半双工通信。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每个站在发送数据之后的一小段时间内，存在着遭遇碰撞的可能性。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这种</a:t>
            </a:r>
            <a:r>
              <a:rPr lang="zh-CN" altLang="en-US" dirty="0">
                <a:solidFill>
                  <a:srgbClr val="FF0000"/>
                </a:solidFill>
              </a:rPr>
              <a:t>发送的不确定性</a:t>
            </a:r>
            <a:r>
              <a:rPr lang="zh-CN" altLang="en-US" dirty="0"/>
              <a:t>使整个以太网的平均通信量远小于以太网的最高数据率。  </a:t>
            </a:r>
          </a:p>
        </p:txBody>
      </p:sp>
    </p:spTree>
    <p:extLst>
      <p:ext uri="{BB962C8B-B14F-4D97-AF65-F5344CB8AC3E}">
        <p14:creationId xmlns:p14="http://schemas.microsoft.com/office/powerpoint/2010/main" val="344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争用期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最先发送数据帧的站，在发送数据帧后</a:t>
            </a:r>
            <a:r>
              <a:rPr lang="zh-CN" altLang="en-US" dirty="0">
                <a:solidFill>
                  <a:srgbClr val="FF0000"/>
                </a:solidFill>
              </a:rPr>
              <a:t>至多</a:t>
            </a:r>
            <a:r>
              <a:rPr lang="zh-CN" altLang="en-US" dirty="0"/>
              <a:t>经过时间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i="1" dirty="0">
                <a:solidFill>
                  <a:srgbClr val="FF0000"/>
                </a:solidFill>
                <a:sym typeface="Symbol" pitchFamily="18" charset="2"/>
              </a:rPr>
              <a:t> 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（两倍的端到端往返时延）</a:t>
            </a:r>
            <a:r>
              <a:rPr lang="zh-CN" altLang="en-US" dirty="0"/>
              <a:t>就可知道发送的数据帧是否遭受了碰撞。</a:t>
            </a:r>
          </a:p>
          <a:p>
            <a:r>
              <a:rPr lang="zh-CN" altLang="en-US" dirty="0"/>
              <a:t>以太网的端到端往返时延 </a:t>
            </a: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FF0000"/>
                </a:solidFill>
              </a:rPr>
              <a:t>争用期，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碰撞窗口。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经过争用期这段时间还没有检测到碰撞，才能肯定这次发送不会发生碰撞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4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9066212" cy="1440160"/>
          </a:xfrm>
        </p:spPr>
        <p:txBody>
          <a:bodyPr/>
          <a:lstStyle/>
          <a:p>
            <a:pPr algn="ctr"/>
            <a:r>
              <a:rPr lang="zh-CN" altLang="en-US" sz="4000" dirty="0"/>
              <a:t>二进制指数类型退避算法 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(</a:t>
            </a:r>
            <a:r>
              <a:rPr lang="en-US" altLang="zh-CN" sz="4000" dirty="0"/>
              <a:t>truncated binary exponential type)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00808"/>
            <a:ext cx="9066212" cy="4430117"/>
          </a:xfrm>
        </p:spPr>
        <p:txBody>
          <a:bodyPr/>
          <a:lstStyle/>
          <a:p>
            <a:r>
              <a:rPr lang="zh-CN" altLang="en-US" sz="2800" dirty="0"/>
              <a:t>发生碰撞的站在停止发送数据后，要推迟（退避）一个</a:t>
            </a:r>
            <a:r>
              <a:rPr lang="zh-CN" altLang="en-US" sz="2800" dirty="0">
                <a:solidFill>
                  <a:srgbClr val="FF0000"/>
                </a:solidFill>
              </a:rPr>
              <a:t>随机时间</a:t>
            </a:r>
            <a:r>
              <a:rPr lang="zh-CN" altLang="en-US" sz="2800" dirty="0"/>
              <a:t>才能再发送数据。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基本退避时间取为争用期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 sz="2400" i="1" dirty="0">
                <a:solidFill>
                  <a:srgbClr val="0000FF"/>
                </a:solidFill>
                <a:latin typeface="Arial" charset="0"/>
                <a:ea typeface="黑体" pitchFamily="2" charset="-122"/>
                <a:sym typeface="Symbol" pitchFamily="18" charset="2"/>
              </a:rPr>
              <a:t>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。</a:t>
            </a:r>
          </a:p>
          <a:p>
            <a:pPr lvl="1"/>
            <a:r>
              <a:rPr lang="zh-CN" altLang="en-US" sz="2400" dirty="0">
                <a:latin typeface="Arial" charset="0"/>
                <a:ea typeface="黑体" pitchFamily="2" charset="-122"/>
              </a:rPr>
              <a:t>从整数</a:t>
            </a:r>
            <a:r>
              <a:rPr lang="zh-CN" altLang="en-US" sz="2400" dirty="0" smtClean="0">
                <a:latin typeface="Arial" charset="0"/>
                <a:ea typeface="黑体" pitchFamily="2" charset="-122"/>
              </a:rPr>
              <a:t>集合 </a:t>
            </a:r>
            <a:r>
              <a:rPr lang="en-US" altLang="zh-CN" sz="2400" dirty="0" smtClean="0">
                <a:latin typeface="Arial" charset="0"/>
                <a:ea typeface="黑体" pitchFamily="2" charset="-122"/>
              </a:rPr>
              <a:t>[</a:t>
            </a:r>
            <a:r>
              <a:rPr lang="en-US" altLang="zh-CN" sz="24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sz="2400" dirty="0" smtClean="0">
                <a:latin typeface="Arial" charset="0"/>
                <a:ea typeface="黑体" pitchFamily="2" charset="-122"/>
              </a:rPr>
              <a:t>, 1, … , </a:t>
            </a:r>
            <a:r>
              <a:rPr lang="en-US" altLang="zh-CN" sz="2400" dirty="0">
                <a:latin typeface="Arial" charset="0"/>
                <a:ea typeface="黑体" pitchFamily="2" charset="-122"/>
              </a:rPr>
              <a:t>(2</a:t>
            </a:r>
            <a:r>
              <a:rPr lang="en-US" altLang="zh-CN" sz="2400" i="1" baseline="30000" dirty="0">
                <a:latin typeface="Arial" charset="0"/>
                <a:ea typeface="黑体" pitchFamily="2" charset="-122"/>
              </a:rPr>
              <a:t>k</a:t>
            </a:r>
            <a:r>
              <a:rPr lang="en-US" altLang="zh-CN" sz="2400" i="1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2400" dirty="0">
                <a:latin typeface="Arial" charset="0"/>
                <a:ea typeface="黑体" pitchFamily="2" charset="-122"/>
                <a:sym typeface="Symbol" pitchFamily="18" charset="2"/>
              </a:rPr>
              <a:t></a:t>
            </a:r>
            <a:r>
              <a:rPr lang="en-US" altLang="zh-CN" sz="2400" dirty="0">
                <a:latin typeface="Arial" charset="0"/>
                <a:ea typeface="黑体" pitchFamily="2" charset="-122"/>
              </a:rPr>
              <a:t>1</a:t>
            </a:r>
            <a:r>
              <a:rPr lang="en-US" altLang="zh-CN" sz="2400" dirty="0" smtClean="0">
                <a:latin typeface="Arial" charset="0"/>
                <a:ea typeface="黑体" pitchFamily="2" charset="-122"/>
              </a:rPr>
              <a:t>)] </a:t>
            </a:r>
            <a:r>
              <a:rPr lang="zh-CN" altLang="en-US" sz="2400" dirty="0" smtClean="0">
                <a:latin typeface="Arial" charset="0"/>
                <a:ea typeface="黑体" pitchFamily="2" charset="-122"/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随机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地取出一个数，记为 </a:t>
            </a:r>
            <a:r>
              <a:rPr lang="en-US" altLang="zh-CN" sz="2400" i="1" dirty="0">
                <a:latin typeface="Arial" charset="0"/>
                <a:ea typeface="黑体" pitchFamily="2" charset="-122"/>
              </a:rPr>
              <a:t>r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。重传所需的时延就是 </a:t>
            </a:r>
            <a:r>
              <a:rPr lang="en-US" altLang="zh-CN" sz="2400" i="1" dirty="0">
                <a:latin typeface="Arial" charset="0"/>
                <a:ea typeface="黑体" pitchFamily="2" charset="-122"/>
              </a:rPr>
              <a:t>r 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倍的基本退避时间。</a:t>
            </a:r>
          </a:p>
          <a:p>
            <a:pPr lvl="1"/>
            <a:r>
              <a:rPr lang="zh-CN" altLang="en-US" sz="2400" dirty="0">
                <a:latin typeface="Arial" charset="0"/>
                <a:ea typeface="黑体" pitchFamily="2" charset="-122"/>
              </a:rPr>
              <a:t>参数 </a:t>
            </a:r>
            <a:r>
              <a:rPr lang="en-US" altLang="zh-CN" sz="2400" i="1" dirty="0">
                <a:latin typeface="Arial" charset="0"/>
                <a:ea typeface="黑体" pitchFamily="2" charset="-122"/>
              </a:rPr>
              <a:t>k</a:t>
            </a:r>
            <a:r>
              <a:rPr lang="en-US" altLang="zh-CN" sz="240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按下面的公式计算：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                 </a:t>
            </a:r>
            <a:r>
              <a:rPr lang="en-US" altLang="zh-CN" i="1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 = Min[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重传次数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, 10]</a:t>
            </a:r>
          </a:p>
          <a:p>
            <a:pPr lvl="1"/>
            <a:r>
              <a:rPr lang="zh-CN" altLang="en-US" sz="2400" dirty="0">
                <a:latin typeface="Arial" charset="0"/>
                <a:ea typeface="黑体" pitchFamily="2" charset="-122"/>
              </a:rPr>
              <a:t>当 </a:t>
            </a:r>
            <a:r>
              <a:rPr lang="en-US" altLang="zh-CN" sz="2400" i="1" dirty="0">
                <a:latin typeface="Arial" charset="0"/>
                <a:ea typeface="黑体" pitchFamily="2" charset="-122"/>
              </a:rPr>
              <a:t>k </a:t>
            </a:r>
            <a:r>
              <a:rPr lang="en-US" altLang="zh-CN" sz="2400" dirty="0">
                <a:latin typeface="Arial" charset="0"/>
                <a:ea typeface="黑体" pitchFamily="2" charset="-122"/>
                <a:sym typeface="Symbol" pitchFamily="18" charset="2"/>
              </a:rPr>
              <a:t> </a:t>
            </a:r>
            <a:r>
              <a:rPr lang="en-US" altLang="zh-CN" sz="2400" dirty="0">
                <a:latin typeface="Arial" charset="0"/>
                <a:ea typeface="黑体" pitchFamily="2" charset="-122"/>
              </a:rPr>
              <a:t>10 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时，参数 </a:t>
            </a:r>
            <a:r>
              <a:rPr lang="en-US" altLang="zh-CN" sz="2400" i="1" dirty="0">
                <a:latin typeface="Arial" charset="0"/>
                <a:ea typeface="黑体" pitchFamily="2" charset="-122"/>
              </a:rPr>
              <a:t>k</a:t>
            </a:r>
            <a:r>
              <a:rPr lang="en-US" altLang="zh-CN" sz="240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等于重传次数。</a:t>
            </a:r>
          </a:p>
          <a:p>
            <a:pPr lvl="1"/>
            <a:r>
              <a:rPr lang="zh-CN" altLang="en-US" sz="2400" dirty="0">
                <a:latin typeface="Arial" charset="0"/>
                <a:ea typeface="黑体" pitchFamily="2" charset="-122"/>
              </a:rPr>
              <a:t>当重传达 </a:t>
            </a:r>
            <a:r>
              <a:rPr lang="en-US" altLang="zh-CN" sz="2400" dirty="0">
                <a:latin typeface="Arial" charset="0"/>
                <a:ea typeface="黑体" pitchFamily="2" charset="-122"/>
              </a:rPr>
              <a:t>16 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次仍不能成功时即丢弃该帧，并向高层报告。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800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数据链路</a:t>
            </a:r>
            <a:r>
              <a:rPr lang="zh-CN" altLang="en-US" dirty="0"/>
              <a:t>和帧 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链路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link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一条无源的点到点的物理线路段，中间没有任何其他的交换结点。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一条链路只是一条通路的一个</a:t>
            </a:r>
            <a:r>
              <a:rPr lang="zh-CN" altLang="en-US" sz="2400" dirty="0" smtClean="0">
                <a:solidFill>
                  <a:srgbClr val="0000CC"/>
                </a:solidFill>
              </a:rPr>
              <a:t>组成部分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数据链路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data link) </a:t>
            </a:r>
            <a:r>
              <a:rPr lang="en-US" altLang="zh-CN" sz="2800" dirty="0" smtClean="0"/>
              <a:t>   </a:t>
            </a:r>
            <a:r>
              <a:rPr lang="zh-CN" altLang="en-US" sz="2800" dirty="0" smtClean="0">
                <a:solidFill>
                  <a:srgbClr val="0000FF"/>
                </a:solidFill>
              </a:rPr>
              <a:t>协议</a:t>
            </a:r>
            <a:r>
              <a:rPr lang="en-US" altLang="zh-CN" sz="2800" dirty="0" smtClean="0">
                <a:solidFill>
                  <a:srgbClr val="0000FF"/>
                </a:solidFill>
              </a:rPr>
              <a:t>+</a:t>
            </a:r>
            <a:r>
              <a:rPr lang="zh-CN" altLang="en-US" sz="2800" dirty="0" smtClean="0">
                <a:solidFill>
                  <a:srgbClr val="0000FF"/>
                </a:solidFill>
              </a:rPr>
              <a:t>链路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把实现这些协议的硬件和软件加到链路上，就构成了数据链路。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现在</a:t>
            </a:r>
            <a:r>
              <a:rPr lang="zh-CN" altLang="en-US" sz="2400" dirty="0"/>
              <a:t>最常用的方法是使用</a:t>
            </a:r>
            <a:r>
              <a:rPr lang="zh-CN" altLang="en-US" sz="2400" dirty="0">
                <a:solidFill>
                  <a:srgbClr val="0000FF"/>
                </a:solidFill>
              </a:rPr>
              <a:t>适配器</a:t>
            </a:r>
            <a:r>
              <a:rPr lang="zh-CN" altLang="en-US" sz="2400" dirty="0"/>
              <a:t>（即网卡）来实现这些协议的硬件和软件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一般</a:t>
            </a:r>
            <a:r>
              <a:rPr lang="zh-CN" altLang="en-US" sz="2400" dirty="0"/>
              <a:t>的适配器都包括了数据链路层和物理层这两层的功能。   </a:t>
            </a:r>
          </a:p>
        </p:txBody>
      </p:sp>
    </p:spTree>
    <p:extLst>
      <p:ext uri="{BB962C8B-B14F-4D97-AF65-F5344CB8AC3E}">
        <p14:creationId xmlns:p14="http://schemas.microsoft.com/office/powerpoint/2010/main" val="10392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争用期的长度 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/>
              <a:t>10 </a:t>
            </a:r>
            <a:r>
              <a:rPr lang="en-US" altLang="zh-CN" dirty="0" smtClean="0"/>
              <a:t>Mbit/s </a:t>
            </a:r>
            <a:r>
              <a:rPr lang="zh-CN" altLang="en-US" dirty="0" smtClean="0"/>
              <a:t>以太网</a:t>
            </a:r>
            <a:r>
              <a:rPr lang="zh-CN" altLang="en-US" dirty="0"/>
              <a:t>取 </a:t>
            </a:r>
            <a:r>
              <a:rPr lang="en-US" altLang="zh-CN" dirty="0"/>
              <a:t>51.2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s </a:t>
            </a:r>
            <a:r>
              <a:rPr lang="zh-CN" altLang="en-US" dirty="0"/>
              <a:t>为争用期的长度。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对于 </a:t>
            </a:r>
            <a:r>
              <a:rPr lang="en-US" altLang="zh-CN" dirty="0"/>
              <a:t>10 </a:t>
            </a:r>
            <a:r>
              <a:rPr lang="en-US" altLang="zh-CN" dirty="0" smtClean="0"/>
              <a:t>Mbit/s </a:t>
            </a:r>
            <a:r>
              <a:rPr lang="zh-CN" altLang="en-US" dirty="0"/>
              <a:t>以太网，在争用期内可</a:t>
            </a:r>
            <a:r>
              <a:rPr lang="zh-CN" altLang="en-US" dirty="0" smtClean="0"/>
              <a:t>发送 </a:t>
            </a:r>
            <a:r>
              <a:rPr lang="en-US" altLang="zh-CN" dirty="0" smtClean="0"/>
              <a:t>512 </a:t>
            </a:r>
            <a:r>
              <a:rPr lang="en-US" altLang="zh-CN" dirty="0"/>
              <a:t>bit</a:t>
            </a:r>
            <a:r>
              <a:rPr lang="zh-CN" altLang="en-US" dirty="0"/>
              <a:t>，即 </a:t>
            </a:r>
            <a:r>
              <a:rPr lang="en-US" altLang="zh-CN" dirty="0"/>
              <a:t>64 </a:t>
            </a:r>
            <a:r>
              <a:rPr lang="zh-CN" altLang="en-US" dirty="0"/>
              <a:t>字节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76536" y="4005064"/>
            <a:ext cx="8280920" cy="2212722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这意味着：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以太网</a:t>
            </a:r>
            <a:r>
              <a:rPr lang="zh-CN" altLang="en-US" sz="32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在发送数据时，若前 </a:t>
            </a:r>
            <a:r>
              <a:rPr lang="en-US" altLang="zh-CN" sz="32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64 </a:t>
            </a:r>
            <a:r>
              <a:rPr lang="zh-CN" altLang="en-US" sz="32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字节没有发生冲突，则后续的数据就不会发生冲突。</a:t>
            </a:r>
          </a:p>
        </p:txBody>
      </p:sp>
    </p:spTree>
    <p:extLst>
      <p:ext uri="{BB962C8B-B14F-4D97-AF65-F5344CB8AC3E}">
        <p14:creationId xmlns:p14="http://schemas.microsoft.com/office/powerpoint/2010/main" val="2745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260648"/>
            <a:ext cx="7286758" cy="8461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b="1" dirty="0" smtClean="0">
                <a:ea typeface="楷体_GB2312" pitchFamily="49" charset="-122"/>
              </a:rPr>
              <a:t>帧的最小长度</a:t>
            </a:r>
          </a:p>
        </p:txBody>
      </p:sp>
      <p:sp>
        <p:nvSpPr>
          <p:cNvPr id="83972" name="Oval 3"/>
          <p:cNvSpPr>
            <a:spLocks noChangeArrowheads="1"/>
          </p:cNvSpPr>
          <p:nvPr/>
        </p:nvSpPr>
        <p:spPr bwMode="auto">
          <a:xfrm>
            <a:off x="2559050" y="1752600"/>
            <a:ext cx="330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400" b="1"/>
              <a:t>A</a:t>
            </a:r>
          </a:p>
        </p:txBody>
      </p:sp>
      <p:sp>
        <p:nvSpPr>
          <p:cNvPr id="83973" name="Oval 4"/>
          <p:cNvSpPr>
            <a:spLocks noChangeArrowheads="1"/>
          </p:cNvSpPr>
          <p:nvPr/>
        </p:nvSpPr>
        <p:spPr bwMode="auto">
          <a:xfrm>
            <a:off x="7016750" y="1752600"/>
            <a:ext cx="330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400" b="1"/>
              <a:t>B</a:t>
            </a: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2476500" y="2209800"/>
            <a:ext cx="4953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6934200" y="2209800"/>
            <a:ext cx="4953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3976" name="Line 7"/>
          <p:cNvSpPr>
            <a:spLocks noChangeShapeType="1"/>
          </p:cNvSpPr>
          <p:nvPr/>
        </p:nvSpPr>
        <p:spPr bwMode="auto">
          <a:xfrm>
            <a:off x="272415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83977" name="Line 8"/>
          <p:cNvSpPr>
            <a:spLocks noChangeShapeType="1"/>
          </p:cNvSpPr>
          <p:nvPr/>
        </p:nvSpPr>
        <p:spPr bwMode="auto">
          <a:xfrm>
            <a:off x="718185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83978" name="AutoShape 9"/>
          <p:cNvSpPr>
            <a:spLocks noChangeArrowheads="1"/>
          </p:cNvSpPr>
          <p:nvPr/>
        </p:nvSpPr>
        <p:spPr bwMode="auto">
          <a:xfrm rot="-8039945">
            <a:off x="1442046" y="1989999"/>
            <a:ext cx="515937" cy="514217"/>
          </a:xfrm>
          <a:prstGeom prst="rtTriangle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3979" name="AutoShape 10"/>
          <p:cNvSpPr>
            <a:spLocks noChangeArrowheads="1"/>
          </p:cNvSpPr>
          <p:nvPr/>
        </p:nvSpPr>
        <p:spPr bwMode="auto">
          <a:xfrm rot="2769849">
            <a:off x="8112125" y="2035175"/>
            <a:ext cx="533400" cy="577850"/>
          </a:xfrm>
          <a:prstGeom prst="rtTriangle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3980" name="Line 11"/>
          <p:cNvSpPr>
            <a:spLocks noChangeShapeType="1"/>
          </p:cNvSpPr>
          <p:nvPr/>
        </p:nvSpPr>
        <p:spPr bwMode="auto">
          <a:xfrm>
            <a:off x="2063750" y="22860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83981" name="Line 12"/>
          <p:cNvSpPr>
            <a:spLocks noChangeShapeType="1"/>
          </p:cNvSpPr>
          <p:nvPr/>
        </p:nvSpPr>
        <p:spPr bwMode="auto">
          <a:xfrm>
            <a:off x="2724150" y="2438400"/>
            <a:ext cx="0" cy="2438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83982" name="Line 13"/>
          <p:cNvSpPr>
            <a:spLocks noChangeShapeType="1"/>
          </p:cNvSpPr>
          <p:nvPr/>
        </p:nvSpPr>
        <p:spPr bwMode="auto">
          <a:xfrm>
            <a:off x="7181850" y="2438400"/>
            <a:ext cx="0" cy="2438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83983" name="Line 14"/>
          <p:cNvSpPr>
            <a:spLocks noChangeShapeType="1"/>
          </p:cNvSpPr>
          <p:nvPr/>
        </p:nvSpPr>
        <p:spPr bwMode="auto">
          <a:xfrm>
            <a:off x="2228850" y="2971800"/>
            <a:ext cx="5530850" cy="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83984" name="Line 15"/>
          <p:cNvSpPr>
            <a:spLocks noChangeShapeType="1"/>
          </p:cNvSpPr>
          <p:nvPr/>
        </p:nvSpPr>
        <p:spPr bwMode="auto">
          <a:xfrm>
            <a:off x="2228850" y="4038600"/>
            <a:ext cx="56134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83985" name="Line 16"/>
          <p:cNvSpPr>
            <a:spLocks noChangeShapeType="1"/>
          </p:cNvSpPr>
          <p:nvPr/>
        </p:nvSpPr>
        <p:spPr bwMode="auto">
          <a:xfrm>
            <a:off x="2228850" y="3505200"/>
            <a:ext cx="5695950" cy="0"/>
          </a:xfrm>
          <a:prstGeom prst="line">
            <a:avLst/>
          </a:prstGeom>
          <a:noFill/>
          <a:ln w="9525">
            <a:solidFill>
              <a:srgbClr val="800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83986" name="Line 17"/>
          <p:cNvSpPr>
            <a:spLocks noChangeShapeType="1"/>
          </p:cNvSpPr>
          <p:nvPr/>
        </p:nvSpPr>
        <p:spPr bwMode="auto">
          <a:xfrm>
            <a:off x="2228850" y="4572000"/>
            <a:ext cx="5530850" cy="0"/>
          </a:xfrm>
          <a:prstGeom prst="line">
            <a:avLst/>
          </a:prstGeom>
          <a:noFill/>
          <a:ln w="9525">
            <a:solidFill>
              <a:srgbClr val="FF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83987" name="Rectangle 18"/>
          <p:cNvSpPr>
            <a:spLocks noChangeArrowheads="1"/>
          </p:cNvSpPr>
          <p:nvPr/>
        </p:nvSpPr>
        <p:spPr bwMode="auto">
          <a:xfrm>
            <a:off x="2476500" y="2590800"/>
            <a:ext cx="2476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3988" name="Line 19"/>
          <p:cNvSpPr>
            <a:spLocks noChangeShapeType="1"/>
          </p:cNvSpPr>
          <p:nvPr/>
        </p:nvSpPr>
        <p:spPr bwMode="auto">
          <a:xfrm>
            <a:off x="2724150" y="2743200"/>
            <a:ext cx="3302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83989" name="Rectangle 20"/>
          <p:cNvSpPr>
            <a:spLocks noChangeArrowheads="1"/>
          </p:cNvSpPr>
          <p:nvPr/>
        </p:nvSpPr>
        <p:spPr bwMode="auto">
          <a:xfrm>
            <a:off x="6934200" y="3124200"/>
            <a:ext cx="2476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3990" name="Rectangle 21"/>
          <p:cNvSpPr>
            <a:spLocks noChangeArrowheads="1"/>
          </p:cNvSpPr>
          <p:nvPr/>
        </p:nvSpPr>
        <p:spPr bwMode="auto">
          <a:xfrm>
            <a:off x="7181850" y="3124200"/>
            <a:ext cx="247650" cy="3810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3991" name="Text Box 22"/>
          <p:cNvSpPr txBox="1">
            <a:spLocks noChangeArrowheads="1"/>
          </p:cNvSpPr>
          <p:nvPr/>
        </p:nvSpPr>
        <p:spPr bwMode="auto">
          <a:xfrm>
            <a:off x="412750" y="2819401"/>
            <a:ext cx="173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solidFill>
                  <a:srgbClr val="FF0066"/>
                </a:solidFill>
              </a:rPr>
              <a:t>1</a:t>
            </a:r>
            <a:r>
              <a:rPr kumimoji="1" lang="en-US" altLang="zh-CN" sz="1800"/>
              <a:t>.A</a:t>
            </a:r>
            <a:r>
              <a:rPr kumimoji="1" lang="zh-CN" altLang="en-US" sz="1800"/>
              <a:t>开始发送</a:t>
            </a:r>
          </a:p>
        </p:txBody>
      </p:sp>
      <p:sp>
        <p:nvSpPr>
          <p:cNvPr id="83992" name="Text Box 23"/>
          <p:cNvSpPr txBox="1">
            <a:spLocks noChangeArrowheads="1"/>
          </p:cNvSpPr>
          <p:nvPr/>
        </p:nvSpPr>
        <p:spPr bwMode="auto">
          <a:xfrm>
            <a:off x="8007350" y="3352801"/>
            <a:ext cx="156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solidFill>
                  <a:srgbClr val="FF0066"/>
                </a:solidFill>
              </a:rPr>
              <a:t>2</a:t>
            </a:r>
            <a:r>
              <a:rPr kumimoji="1" lang="en-US" altLang="zh-CN" sz="1800"/>
              <a:t>.B</a:t>
            </a:r>
            <a:r>
              <a:rPr kumimoji="1" lang="zh-CN" altLang="en-US" sz="1800"/>
              <a:t>开始发送</a:t>
            </a:r>
          </a:p>
        </p:txBody>
      </p:sp>
      <p:sp>
        <p:nvSpPr>
          <p:cNvPr id="83993" name="Rectangle 24"/>
          <p:cNvSpPr>
            <a:spLocks noChangeArrowheads="1"/>
          </p:cNvSpPr>
          <p:nvPr/>
        </p:nvSpPr>
        <p:spPr bwMode="auto">
          <a:xfrm>
            <a:off x="7016750" y="3657600"/>
            <a:ext cx="1651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3994" name="Line 25"/>
          <p:cNvSpPr>
            <a:spLocks noChangeShapeType="1"/>
          </p:cNvSpPr>
          <p:nvPr/>
        </p:nvSpPr>
        <p:spPr bwMode="auto">
          <a:xfrm flipH="1">
            <a:off x="6604000" y="3810000"/>
            <a:ext cx="41275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83995" name="Text Box 26"/>
          <p:cNvSpPr txBox="1">
            <a:spLocks noChangeArrowheads="1"/>
          </p:cNvSpPr>
          <p:nvPr/>
        </p:nvSpPr>
        <p:spPr bwMode="auto">
          <a:xfrm>
            <a:off x="7924800" y="3886201"/>
            <a:ext cx="1852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66"/>
                </a:solidFill>
              </a:rPr>
              <a:t>3</a:t>
            </a:r>
            <a:r>
              <a:rPr kumimoji="1" lang="en-US" altLang="zh-CN" sz="1800" dirty="0"/>
              <a:t>.B</a:t>
            </a:r>
            <a:r>
              <a:rPr kumimoji="1" lang="zh-CN" altLang="en-US" sz="1800" dirty="0"/>
              <a:t>检测出冲突</a:t>
            </a:r>
          </a:p>
        </p:txBody>
      </p:sp>
      <p:sp>
        <p:nvSpPr>
          <p:cNvPr id="83996" name="Rectangle 27"/>
          <p:cNvSpPr>
            <a:spLocks noChangeArrowheads="1"/>
          </p:cNvSpPr>
          <p:nvPr/>
        </p:nvSpPr>
        <p:spPr bwMode="auto">
          <a:xfrm>
            <a:off x="2724150" y="4191000"/>
            <a:ext cx="1651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3997" name="Line 28"/>
          <p:cNvSpPr>
            <a:spLocks noChangeShapeType="1"/>
          </p:cNvSpPr>
          <p:nvPr/>
        </p:nvSpPr>
        <p:spPr bwMode="auto">
          <a:xfrm flipH="1">
            <a:off x="2393950" y="4343400"/>
            <a:ext cx="3302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83998" name="Text Box 29"/>
          <p:cNvSpPr txBox="1">
            <a:spLocks noChangeArrowheads="1"/>
          </p:cNvSpPr>
          <p:nvPr/>
        </p:nvSpPr>
        <p:spPr bwMode="auto">
          <a:xfrm>
            <a:off x="412750" y="4343401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solidFill>
                  <a:srgbClr val="FF0066"/>
                </a:solidFill>
              </a:rPr>
              <a:t>4</a:t>
            </a:r>
            <a:r>
              <a:rPr kumimoji="1" lang="en-US" altLang="zh-CN" sz="1800"/>
              <a:t>.A</a:t>
            </a:r>
            <a:r>
              <a:rPr kumimoji="1" lang="zh-CN" altLang="en-US" sz="1800"/>
              <a:t>检测出冲突</a:t>
            </a:r>
          </a:p>
        </p:txBody>
      </p:sp>
      <p:sp>
        <p:nvSpPr>
          <p:cNvPr id="684062" name="Text Box 30"/>
          <p:cNvSpPr txBox="1">
            <a:spLocks noChangeArrowheads="1"/>
          </p:cNvSpPr>
          <p:nvPr/>
        </p:nvSpPr>
        <p:spPr bwMode="auto">
          <a:xfrm>
            <a:off x="990600" y="5410201"/>
            <a:ext cx="206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/>
              <a:t>最短数据帧长</a:t>
            </a:r>
            <a:r>
              <a:rPr kumimoji="1" lang="en-US" altLang="zh-CN" sz="2000" dirty="0"/>
              <a:t>=</a:t>
            </a:r>
          </a:p>
        </p:txBody>
      </p:sp>
      <p:sp>
        <p:nvSpPr>
          <p:cNvPr id="84000" name="Text Box 31"/>
          <p:cNvSpPr txBox="1">
            <a:spLocks noChangeArrowheads="1"/>
          </p:cNvSpPr>
          <p:nvPr/>
        </p:nvSpPr>
        <p:spPr bwMode="auto">
          <a:xfrm>
            <a:off x="3797300" y="5257800"/>
            <a:ext cx="231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1400"/>
          </a:p>
        </p:txBody>
      </p:sp>
      <p:sp>
        <p:nvSpPr>
          <p:cNvPr id="684064" name="Text Box 32"/>
          <p:cNvSpPr txBox="1">
            <a:spLocks noChangeArrowheads="1"/>
          </p:cNvSpPr>
          <p:nvPr/>
        </p:nvSpPr>
        <p:spPr bwMode="auto">
          <a:xfrm>
            <a:off x="3219450" y="5181601"/>
            <a:ext cx="363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/>
              <a:t>任意两站点间的最大距离</a:t>
            </a:r>
          </a:p>
        </p:txBody>
      </p:sp>
      <p:sp>
        <p:nvSpPr>
          <p:cNvPr id="684065" name="Line 33"/>
          <p:cNvSpPr>
            <a:spLocks noChangeShapeType="1"/>
          </p:cNvSpPr>
          <p:nvPr/>
        </p:nvSpPr>
        <p:spPr bwMode="auto">
          <a:xfrm>
            <a:off x="3136900" y="5638800"/>
            <a:ext cx="330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84066" name="Text Box 34"/>
          <p:cNvSpPr txBox="1">
            <a:spLocks noChangeArrowheads="1"/>
          </p:cNvSpPr>
          <p:nvPr/>
        </p:nvSpPr>
        <p:spPr bwMode="auto">
          <a:xfrm>
            <a:off x="3054350" y="5715001"/>
            <a:ext cx="354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/>
              <a:t>信号传播速度</a:t>
            </a:r>
          </a:p>
        </p:txBody>
      </p:sp>
      <p:sp>
        <p:nvSpPr>
          <p:cNvPr id="684067" name="Text Box 35"/>
          <p:cNvSpPr txBox="1">
            <a:spLocks noChangeArrowheads="1"/>
          </p:cNvSpPr>
          <p:nvPr/>
        </p:nvSpPr>
        <p:spPr bwMode="auto">
          <a:xfrm>
            <a:off x="6521450" y="5486401"/>
            <a:ext cx="247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/>
              <a:t>×2×</a:t>
            </a:r>
            <a:r>
              <a:rPr kumimoji="1" lang="zh-CN" altLang="en-US" sz="2000"/>
              <a:t>数据传输率</a:t>
            </a:r>
          </a:p>
        </p:txBody>
      </p:sp>
    </p:spTree>
    <p:extLst>
      <p:ext uri="{BB962C8B-B14F-4D97-AF65-F5344CB8AC3E}">
        <p14:creationId xmlns:p14="http://schemas.microsoft.com/office/powerpoint/2010/main" val="25187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62" grpId="0" build="p" autoUpdateAnimBg="0"/>
      <p:bldP spid="684064" grpId="0" build="p" autoUpdateAnimBg="0"/>
      <p:bldP spid="684065" grpId="0" animBg="1"/>
      <p:bldP spid="684066" grpId="0" build="p" autoUpdateAnimBg="0"/>
      <p:bldP spid="684067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最短有效帧长 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如果发生冲突，就一定是在发送的前 </a:t>
            </a:r>
            <a:r>
              <a:rPr lang="en-US" altLang="zh-CN" dirty="0"/>
              <a:t>64 </a:t>
            </a:r>
            <a:r>
              <a:rPr lang="zh-CN" altLang="en-US" dirty="0"/>
              <a:t>字节之内。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由于一检测到冲突就立即中止发送，这时已经发送出去的数据一定小于 </a:t>
            </a:r>
            <a:r>
              <a:rPr lang="en-US" altLang="zh-CN" dirty="0"/>
              <a:t>64 </a:t>
            </a:r>
            <a:r>
              <a:rPr lang="zh-CN" altLang="en-US" dirty="0"/>
              <a:t>字节。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以太网规定了最短有效帧长为 </a:t>
            </a:r>
            <a:r>
              <a:rPr lang="en-US" altLang="zh-CN" dirty="0"/>
              <a:t>64 </a:t>
            </a:r>
            <a:r>
              <a:rPr lang="zh-CN" altLang="en-US" dirty="0"/>
              <a:t>字节，凡长度小于 </a:t>
            </a:r>
            <a:r>
              <a:rPr lang="en-US" altLang="zh-CN" dirty="0"/>
              <a:t>64 </a:t>
            </a:r>
            <a:r>
              <a:rPr lang="zh-CN" altLang="en-US" dirty="0"/>
              <a:t>字节的帧都是由于冲突而异常中止的</a:t>
            </a:r>
            <a:r>
              <a:rPr lang="zh-CN" altLang="en-US" dirty="0">
                <a:solidFill>
                  <a:srgbClr val="FF0000"/>
                </a:solidFill>
              </a:rPr>
              <a:t>无效帧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强化碰撞 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当</a:t>
            </a:r>
            <a:r>
              <a:rPr lang="zh-CN" altLang="en-US" dirty="0"/>
              <a:t>发送数据的站一旦发现发生了碰撞时：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charset="0"/>
              </a:rPr>
              <a:t>(1)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立即</a:t>
            </a:r>
            <a:r>
              <a:rPr lang="zh-CN" altLang="en-US" dirty="0">
                <a:latin typeface="Arial" charset="0"/>
                <a:ea typeface="黑体" pitchFamily="2" charset="-122"/>
              </a:rPr>
              <a:t>停止发送数据；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charset="0"/>
                <a:ea typeface="黑体" pitchFamily="2" charset="-122"/>
              </a:rPr>
              <a:t>(2)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再</a:t>
            </a:r>
            <a:r>
              <a:rPr lang="zh-CN" altLang="en-US" dirty="0">
                <a:latin typeface="Arial" charset="0"/>
                <a:ea typeface="黑体" pitchFamily="2" charset="-122"/>
              </a:rPr>
              <a:t>继续发送若干比特的</a:t>
            </a:r>
            <a:r>
              <a:rPr lang="zh-CN" altLang="en-US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人为干扰信号 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dirty="0">
                <a:latin typeface="Arial" charset="0"/>
                <a:ea typeface="黑体" pitchFamily="2" charset="-122"/>
              </a:rPr>
              <a:t>jamming signal)</a:t>
            </a:r>
            <a:r>
              <a:rPr lang="zh-CN" altLang="en-US" dirty="0">
                <a:latin typeface="Arial" charset="0"/>
                <a:ea typeface="黑体" pitchFamily="2" charset="-122"/>
              </a:rPr>
              <a:t>，以便让所有用户都知道现在已经发生了碰撞。</a:t>
            </a:r>
            <a:r>
              <a:rPr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239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ChangeArrowheads="1"/>
          </p:cNvSpPr>
          <p:nvPr/>
        </p:nvSpPr>
        <p:spPr bwMode="auto">
          <a:xfrm>
            <a:off x="1284685" y="4463255"/>
            <a:ext cx="316442" cy="300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1320800" y="3618706"/>
            <a:ext cx="228733" cy="284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420868" name="Group 4"/>
          <p:cNvGrpSpPr>
            <a:grpSpLocks/>
          </p:cNvGrpSpPr>
          <p:nvPr/>
        </p:nvGrpSpPr>
        <p:grpSpPr bwMode="auto">
          <a:xfrm>
            <a:off x="1157420" y="1850230"/>
            <a:ext cx="7090701" cy="3309938"/>
            <a:chOff x="673" y="1619"/>
            <a:chExt cx="4123" cy="2085"/>
          </a:xfrm>
        </p:grpSpPr>
        <p:grpSp>
          <p:nvGrpSpPr>
            <p:cNvPr id="420869" name="Group 5"/>
            <p:cNvGrpSpPr>
              <a:grpSpLocks/>
            </p:cNvGrpSpPr>
            <p:nvPr/>
          </p:nvGrpSpPr>
          <p:grpSpPr bwMode="auto">
            <a:xfrm>
              <a:off x="992" y="1619"/>
              <a:ext cx="3804" cy="1645"/>
              <a:chOff x="992" y="1619"/>
              <a:chExt cx="3804" cy="1645"/>
            </a:xfrm>
          </p:grpSpPr>
          <p:sp>
            <p:nvSpPr>
              <p:cNvPr id="420870" name="AutoShape 6"/>
              <p:cNvSpPr>
                <a:spLocks noChangeArrowheads="1"/>
              </p:cNvSpPr>
              <p:nvPr/>
            </p:nvSpPr>
            <p:spPr bwMode="auto">
              <a:xfrm rot="5400000">
                <a:off x="2071" y="540"/>
                <a:ext cx="1645" cy="3804"/>
              </a:xfrm>
              <a:prstGeom prst="parallelogram">
                <a:avLst>
                  <a:gd name="adj" fmla="val 37968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20871" name="AutoShape 7"/>
              <p:cNvSpPr>
                <a:spLocks noChangeArrowheads="1"/>
              </p:cNvSpPr>
              <p:nvPr/>
            </p:nvSpPr>
            <p:spPr bwMode="auto">
              <a:xfrm rot="601221">
                <a:off x="2228" y="2087"/>
                <a:ext cx="1066" cy="424"/>
              </a:xfrm>
              <a:prstGeom prst="rightArrow">
                <a:avLst>
                  <a:gd name="adj1" fmla="val 49370"/>
                  <a:gd name="adj2" fmla="val 80790"/>
                </a:avLst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62000" eaLnBrk="0" hangingPunct="0"/>
                <a:r>
                  <a:rPr kumimoji="1" lang="zh-CN" altLang="en-US" sz="2000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数据帧</a:t>
                </a:r>
              </a:p>
            </p:txBody>
          </p:sp>
        </p:grpSp>
        <p:grpSp>
          <p:nvGrpSpPr>
            <p:cNvPr id="420872" name="Group 8"/>
            <p:cNvGrpSpPr>
              <a:grpSpLocks/>
            </p:cNvGrpSpPr>
            <p:nvPr/>
          </p:nvGrpSpPr>
          <p:grpSpPr bwMode="auto">
            <a:xfrm>
              <a:off x="673" y="2614"/>
              <a:ext cx="4123" cy="1090"/>
              <a:chOff x="673" y="2606"/>
              <a:chExt cx="4123" cy="1090"/>
            </a:xfrm>
          </p:grpSpPr>
          <p:grpSp>
            <p:nvGrpSpPr>
              <p:cNvPr id="420873" name="Group 9"/>
              <p:cNvGrpSpPr>
                <a:grpSpLocks/>
              </p:cNvGrpSpPr>
              <p:nvPr/>
            </p:nvGrpSpPr>
            <p:grpSpPr bwMode="auto">
              <a:xfrm>
                <a:off x="992" y="2627"/>
                <a:ext cx="3804" cy="1061"/>
                <a:chOff x="992" y="2627"/>
                <a:chExt cx="3804" cy="1061"/>
              </a:xfrm>
            </p:grpSpPr>
            <p:grpSp>
              <p:nvGrpSpPr>
                <p:cNvPr id="420874" name="Group 10"/>
                <p:cNvGrpSpPr>
                  <a:grpSpLocks/>
                </p:cNvGrpSpPr>
                <p:nvPr/>
              </p:nvGrpSpPr>
              <p:grpSpPr bwMode="auto">
                <a:xfrm>
                  <a:off x="992" y="2627"/>
                  <a:ext cx="3804" cy="1061"/>
                  <a:chOff x="992" y="2627"/>
                  <a:chExt cx="3804" cy="1061"/>
                </a:xfrm>
              </p:grpSpPr>
              <p:sp>
                <p:nvSpPr>
                  <p:cNvPr id="420875" name="AutoShape 1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363" y="1256"/>
                    <a:ext cx="1061" cy="3804"/>
                  </a:xfrm>
                  <a:prstGeom prst="parallelogram">
                    <a:avLst>
                      <a:gd name="adj" fmla="val 59685"/>
                    </a:avLst>
                  </a:prstGeom>
                  <a:solidFill>
                    <a:srgbClr val="FF33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solidFill>
                        <a:srgbClr val="0000CC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0876" name="AutoShape 12"/>
                  <p:cNvSpPr>
                    <a:spLocks noChangeArrowheads="1"/>
                  </p:cNvSpPr>
                  <p:nvPr/>
                </p:nvSpPr>
                <p:spPr bwMode="auto">
                  <a:xfrm rot="601221">
                    <a:off x="2272" y="2973"/>
                    <a:ext cx="1737" cy="469"/>
                  </a:xfrm>
                  <a:prstGeom prst="rightArrow">
                    <a:avLst>
                      <a:gd name="adj1" fmla="val 49370"/>
                      <a:gd name="adj2" fmla="val 119013"/>
                    </a:avLst>
                  </a:prstGeom>
                  <a:solidFill>
                    <a:srgbClr val="FFFF00"/>
                  </a:solidFill>
                  <a:ln w="38100" cmpd="dbl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solidFill>
                        <a:srgbClr val="0000CC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420877" name="Text Box 13"/>
                <p:cNvSpPr txBox="1">
                  <a:spLocks noChangeArrowheads="1"/>
                </p:cNvSpPr>
                <p:nvPr/>
              </p:nvSpPr>
              <p:spPr bwMode="auto">
                <a:xfrm rot="595815">
                  <a:off x="2555" y="3034"/>
                  <a:ext cx="708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0" hangingPunct="0"/>
                  <a:r>
                    <a:rPr kumimoji="1" lang="zh-CN" altLang="en-US" sz="2000" b="1" dirty="0">
                      <a:solidFill>
                        <a:srgbClr val="0000CC"/>
                      </a:solidFill>
                      <a:latin typeface="+mn-lt"/>
                      <a:ea typeface="黑体" pitchFamily="2" charset="-122"/>
                    </a:rPr>
                    <a:t>干扰信号</a:t>
                  </a:r>
                  <a:endParaRPr kumimoji="1" lang="zh-CN" altLang="en-US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420878" name="Group 14"/>
              <p:cNvGrpSpPr>
                <a:grpSpLocks/>
              </p:cNvGrpSpPr>
              <p:nvPr/>
            </p:nvGrpSpPr>
            <p:grpSpPr bwMode="auto">
              <a:xfrm>
                <a:off x="673" y="2606"/>
                <a:ext cx="319" cy="1090"/>
                <a:chOff x="673" y="2606"/>
                <a:chExt cx="319" cy="1090"/>
              </a:xfrm>
            </p:grpSpPr>
            <p:sp>
              <p:nvSpPr>
                <p:cNvPr id="420879" name="Line 15"/>
                <p:cNvSpPr>
                  <a:spLocks noChangeShapeType="1"/>
                </p:cNvSpPr>
                <p:nvPr/>
              </p:nvSpPr>
              <p:spPr bwMode="auto">
                <a:xfrm>
                  <a:off x="823" y="3057"/>
                  <a:ext cx="0" cy="639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 type="triangle" w="sm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20880" name="Line 16"/>
                <p:cNvSpPr>
                  <a:spLocks noChangeShapeType="1"/>
                </p:cNvSpPr>
                <p:nvPr/>
              </p:nvSpPr>
              <p:spPr bwMode="auto">
                <a:xfrm>
                  <a:off x="814" y="2606"/>
                  <a:ext cx="9" cy="445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 type="triangle" w="sm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20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728" y="3259"/>
                  <a:ext cx="165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CC"/>
                      </a:solidFill>
                      <a:latin typeface="+mn-lt"/>
                      <a:ea typeface="黑体" pitchFamily="2" charset="-122"/>
                      <a:sym typeface="Symbol" pitchFamily="18" charset="2"/>
                    </a:rPr>
                    <a:t></a:t>
                  </a:r>
                </a:p>
              </p:txBody>
            </p:sp>
            <p:sp>
              <p:nvSpPr>
                <p:cNvPr id="420882" name="Line 18"/>
                <p:cNvSpPr>
                  <a:spLocks noChangeShapeType="1"/>
                </p:cNvSpPr>
                <p:nvPr/>
              </p:nvSpPr>
              <p:spPr bwMode="auto">
                <a:xfrm>
                  <a:off x="739" y="3051"/>
                  <a:ext cx="25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20883" name="Line 19"/>
                <p:cNvSpPr>
                  <a:spLocks noChangeShapeType="1"/>
                </p:cNvSpPr>
                <p:nvPr/>
              </p:nvSpPr>
              <p:spPr bwMode="auto">
                <a:xfrm>
                  <a:off x="739" y="3696"/>
                  <a:ext cx="25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208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73" y="2722"/>
                  <a:ext cx="239" cy="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b="1" i="1">
                      <a:solidFill>
                        <a:srgbClr val="0000CC"/>
                      </a:solidFill>
                      <a:latin typeface="+mn-lt"/>
                      <a:ea typeface="黑体" pitchFamily="2" charset="-122"/>
                    </a:rPr>
                    <a:t>T</a:t>
                  </a:r>
                  <a:r>
                    <a:rPr kumimoji="1" lang="en-US" altLang="zh-CN" b="1" i="1" baseline="-25000">
                      <a:solidFill>
                        <a:srgbClr val="0000CC"/>
                      </a:solidFill>
                      <a:latin typeface="+mn-lt"/>
                      <a:ea typeface="黑体" pitchFamily="2" charset="-122"/>
                    </a:rPr>
                    <a:t>J</a:t>
                  </a:r>
                  <a:endParaRPr kumimoji="1" lang="en-US" altLang="zh-CN" b="1">
                    <a:solidFill>
                      <a:srgbClr val="0000CC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420885" name="Rectangle 21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人为干扰信号 </a:t>
            </a:r>
          </a:p>
        </p:txBody>
      </p:sp>
      <p:sp>
        <p:nvSpPr>
          <p:cNvPr id="420886" name="Line 22"/>
          <p:cNvSpPr>
            <a:spLocks noChangeShapeType="1"/>
          </p:cNvSpPr>
          <p:nvPr/>
        </p:nvSpPr>
        <p:spPr bwMode="auto">
          <a:xfrm>
            <a:off x="1721513" y="1850230"/>
            <a:ext cx="6523169" cy="0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887" name="Line 23"/>
          <p:cNvSpPr>
            <a:spLocks noChangeShapeType="1"/>
          </p:cNvSpPr>
          <p:nvPr/>
        </p:nvSpPr>
        <p:spPr bwMode="auto">
          <a:xfrm>
            <a:off x="1706033" y="1858168"/>
            <a:ext cx="0" cy="343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888" name="Line 24"/>
          <p:cNvSpPr>
            <a:spLocks noChangeShapeType="1"/>
          </p:cNvSpPr>
          <p:nvPr/>
        </p:nvSpPr>
        <p:spPr bwMode="auto">
          <a:xfrm>
            <a:off x="8299715" y="1850230"/>
            <a:ext cx="10215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889" name="Line 25"/>
          <p:cNvSpPr>
            <a:spLocks noChangeShapeType="1"/>
          </p:cNvSpPr>
          <p:nvPr/>
        </p:nvSpPr>
        <p:spPr bwMode="auto">
          <a:xfrm>
            <a:off x="8299715" y="2861468"/>
            <a:ext cx="43510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890" name="Line 26"/>
          <p:cNvSpPr>
            <a:spLocks noChangeShapeType="1"/>
          </p:cNvSpPr>
          <p:nvPr/>
        </p:nvSpPr>
        <p:spPr bwMode="auto">
          <a:xfrm>
            <a:off x="8502650" y="1858168"/>
            <a:ext cx="0" cy="10033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891" name="Rectangle 27"/>
          <p:cNvSpPr>
            <a:spLocks noChangeArrowheads="1"/>
          </p:cNvSpPr>
          <p:nvPr/>
        </p:nvSpPr>
        <p:spPr bwMode="auto">
          <a:xfrm>
            <a:off x="1301883" y="1412080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800" b="1">
                <a:solidFill>
                  <a:srgbClr val="0000CC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420892" name="Rectangle 28"/>
          <p:cNvSpPr>
            <a:spLocks noChangeArrowheads="1"/>
          </p:cNvSpPr>
          <p:nvPr/>
        </p:nvSpPr>
        <p:spPr bwMode="auto">
          <a:xfrm>
            <a:off x="8072703" y="1412080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800" b="1">
                <a:solidFill>
                  <a:srgbClr val="0000CC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420893" name="Line 29"/>
          <p:cNvSpPr>
            <a:spLocks noChangeShapeType="1"/>
          </p:cNvSpPr>
          <p:nvPr/>
        </p:nvSpPr>
        <p:spPr bwMode="auto">
          <a:xfrm>
            <a:off x="935567" y="2055018"/>
            <a:ext cx="0" cy="2322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894" name="Line 30"/>
          <p:cNvSpPr>
            <a:spLocks noChangeShapeType="1"/>
          </p:cNvSpPr>
          <p:nvPr/>
        </p:nvSpPr>
        <p:spPr bwMode="auto">
          <a:xfrm>
            <a:off x="8244681" y="1843881"/>
            <a:ext cx="0" cy="3457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895" name="Line 31"/>
          <p:cNvSpPr>
            <a:spLocks noChangeShapeType="1"/>
          </p:cNvSpPr>
          <p:nvPr/>
        </p:nvSpPr>
        <p:spPr bwMode="auto">
          <a:xfrm>
            <a:off x="1219333" y="3432968"/>
            <a:ext cx="433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896" name="Line 32"/>
          <p:cNvSpPr>
            <a:spLocks noChangeShapeType="1"/>
          </p:cNvSpPr>
          <p:nvPr/>
        </p:nvSpPr>
        <p:spPr bwMode="auto">
          <a:xfrm>
            <a:off x="1193535" y="1850230"/>
            <a:ext cx="433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897" name="Line 33"/>
          <p:cNvSpPr>
            <a:spLocks noChangeShapeType="1"/>
          </p:cNvSpPr>
          <p:nvPr/>
        </p:nvSpPr>
        <p:spPr bwMode="auto">
          <a:xfrm>
            <a:off x="1415389" y="1850230"/>
            <a:ext cx="0" cy="15700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420898" name="Group 34"/>
          <p:cNvGrpSpPr>
            <a:grpSpLocks/>
          </p:cNvGrpSpPr>
          <p:nvPr/>
        </p:nvGrpSpPr>
        <p:grpSpPr bwMode="auto">
          <a:xfrm>
            <a:off x="1186652" y="2374108"/>
            <a:ext cx="440253" cy="391442"/>
            <a:chOff x="4272" y="1968"/>
            <a:chExt cx="218" cy="223"/>
          </a:xfrm>
        </p:grpSpPr>
        <p:sp>
          <p:nvSpPr>
            <p:cNvPr id="420899" name="Rectangle 35"/>
            <p:cNvSpPr>
              <a:spLocks noChangeArrowheads="1"/>
            </p:cNvSpPr>
            <p:nvPr/>
          </p:nvSpPr>
          <p:spPr bwMode="auto">
            <a:xfrm>
              <a:off x="4309" y="2009"/>
              <a:ext cx="181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20900" name="Text Box 36"/>
            <p:cNvSpPr txBox="1">
              <a:spLocks noChangeArrowheads="1"/>
            </p:cNvSpPr>
            <p:nvPr/>
          </p:nvSpPr>
          <p:spPr bwMode="auto">
            <a:xfrm>
              <a:off x="4272" y="1968"/>
              <a:ext cx="21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b="1" i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T</a:t>
              </a:r>
              <a:r>
                <a:rPr kumimoji="1" lang="en-US" altLang="zh-CN" b="1" i="1" baseline="-2500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B</a:t>
              </a:r>
              <a:endPara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20901" name="Text Box 37"/>
          <p:cNvSpPr txBox="1">
            <a:spLocks noChangeArrowheads="1"/>
          </p:cNvSpPr>
          <p:nvPr/>
        </p:nvSpPr>
        <p:spPr bwMode="auto">
          <a:xfrm>
            <a:off x="741231" y="4347369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b="1" i="1">
                <a:solidFill>
                  <a:srgbClr val="0000CC"/>
                </a:solidFill>
                <a:latin typeface="+mn-lt"/>
                <a:ea typeface="黑体" pitchFamily="2" charset="-122"/>
              </a:rPr>
              <a:t>t</a:t>
            </a:r>
          </a:p>
        </p:txBody>
      </p:sp>
      <p:sp>
        <p:nvSpPr>
          <p:cNvPr id="420902" name="Line 38"/>
          <p:cNvSpPr>
            <a:spLocks noChangeShapeType="1"/>
          </p:cNvSpPr>
          <p:nvPr/>
        </p:nvSpPr>
        <p:spPr bwMode="auto">
          <a:xfrm>
            <a:off x="1706033" y="5147468"/>
            <a:ext cx="655584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903" name="Rectangle 39"/>
          <p:cNvSpPr>
            <a:spLocks noChangeArrowheads="1"/>
          </p:cNvSpPr>
          <p:nvPr/>
        </p:nvSpPr>
        <p:spPr bwMode="auto">
          <a:xfrm>
            <a:off x="8366787" y="2124868"/>
            <a:ext cx="283733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  <a:sym typeface="Symbol" pitchFamily="18" charset="2"/>
              </a:rPr>
              <a:t></a:t>
            </a:r>
          </a:p>
        </p:txBody>
      </p:sp>
      <p:grpSp>
        <p:nvGrpSpPr>
          <p:cNvPr id="420904" name="Group 40"/>
          <p:cNvGrpSpPr>
            <a:grpSpLocks/>
          </p:cNvGrpSpPr>
          <p:nvPr/>
        </p:nvGrpSpPr>
        <p:grpSpPr bwMode="auto">
          <a:xfrm>
            <a:off x="6640116" y="1124744"/>
            <a:ext cx="1621763" cy="1316037"/>
            <a:chOff x="3861" y="1162"/>
            <a:chExt cx="943" cy="829"/>
          </a:xfrm>
        </p:grpSpPr>
        <p:sp>
          <p:nvSpPr>
            <p:cNvPr id="420905" name="AutoShape 41"/>
            <p:cNvSpPr>
              <a:spLocks noChangeArrowheads="1"/>
            </p:cNvSpPr>
            <p:nvPr/>
          </p:nvSpPr>
          <p:spPr bwMode="auto">
            <a:xfrm flipH="1">
              <a:off x="3861" y="1171"/>
              <a:ext cx="924" cy="225"/>
            </a:xfrm>
            <a:prstGeom prst="roundRect">
              <a:avLst>
                <a:gd name="adj" fmla="val 35417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20906" name="Text Box 42"/>
            <p:cNvSpPr txBox="1">
              <a:spLocks noChangeArrowheads="1"/>
            </p:cNvSpPr>
            <p:nvPr/>
          </p:nvSpPr>
          <p:spPr bwMode="auto">
            <a:xfrm>
              <a:off x="3878" y="1162"/>
              <a:ext cx="7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B </a:t>
              </a:r>
              <a:r>
                <a:rPr kumimoji="1"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发送数据</a:t>
              </a:r>
            </a:p>
          </p:txBody>
        </p:sp>
        <p:sp>
          <p:nvSpPr>
            <p:cNvPr id="420907" name="Line 43"/>
            <p:cNvSpPr>
              <a:spLocks noChangeShapeType="1"/>
            </p:cNvSpPr>
            <p:nvPr/>
          </p:nvSpPr>
          <p:spPr bwMode="auto">
            <a:xfrm>
              <a:off x="4377" y="1389"/>
              <a:ext cx="427" cy="60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20909" name="Line 45"/>
          <p:cNvSpPr>
            <a:spLocks noChangeShapeType="1"/>
          </p:cNvSpPr>
          <p:nvPr/>
        </p:nvSpPr>
        <p:spPr bwMode="auto">
          <a:xfrm flipH="1">
            <a:off x="1699154" y="2861469"/>
            <a:ext cx="584729" cy="579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910" name="AutoShape 46"/>
          <p:cNvSpPr>
            <a:spLocks noChangeArrowheads="1"/>
          </p:cNvSpPr>
          <p:nvPr/>
        </p:nvSpPr>
        <p:spPr bwMode="auto">
          <a:xfrm>
            <a:off x="1706033" y="2061369"/>
            <a:ext cx="1843617" cy="1584325"/>
          </a:xfrm>
          <a:prstGeom prst="irregularSeal1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911" name="Text Box 47"/>
          <p:cNvSpPr txBox="1">
            <a:spLocks noChangeArrowheads="1"/>
          </p:cNvSpPr>
          <p:nvPr/>
        </p:nvSpPr>
        <p:spPr bwMode="auto">
          <a:xfrm>
            <a:off x="2010437" y="2509044"/>
            <a:ext cx="1107996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85000"/>
              </a:lnSpc>
            </a:pPr>
            <a:r>
              <a:rPr kumimoji="1" lang="en-US" altLang="zh-CN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A </a:t>
            </a:r>
            <a:r>
              <a: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检测</a:t>
            </a:r>
          </a:p>
          <a:p>
            <a:pPr eaLnBrk="0" hangingPunct="0">
              <a:lnSpc>
                <a:spcPct val="85000"/>
              </a:lnSpc>
            </a:pPr>
            <a:r>
              <a: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到冲突</a:t>
            </a:r>
          </a:p>
        </p:txBody>
      </p:sp>
      <p:grpSp>
        <p:nvGrpSpPr>
          <p:cNvPr id="420912" name="Group 48"/>
          <p:cNvGrpSpPr>
            <a:grpSpLocks/>
          </p:cNvGrpSpPr>
          <p:nvPr/>
        </p:nvGrpSpPr>
        <p:grpSpPr bwMode="auto">
          <a:xfrm>
            <a:off x="5028671" y="1254918"/>
            <a:ext cx="1927887" cy="1397000"/>
            <a:chOff x="2925" y="1207"/>
            <a:chExt cx="1121" cy="880"/>
          </a:xfrm>
        </p:grpSpPr>
        <p:sp>
          <p:nvSpPr>
            <p:cNvPr id="420913" name="Line 49"/>
            <p:cNvSpPr>
              <a:spLocks noChangeShapeType="1"/>
            </p:cNvSpPr>
            <p:nvPr/>
          </p:nvSpPr>
          <p:spPr bwMode="auto">
            <a:xfrm>
              <a:off x="3787" y="1706"/>
              <a:ext cx="232" cy="381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420914" name="Group 50"/>
            <p:cNvGrpSpPr>
              <a:grpSpLocks/>
            </p:cNvGrpSpPr>
            <p:nvPr/>
          </p:nvGrpSpPr>
          <p:grpSpPr bwMode="auto">
            <a:xfrm>
              <a:off x="2925" y="1207"/>
              <a:ext cx="1121" cy="681"/>
              <a:chOff x="3514" y="2256"/>
              <a:chExt cx="1121" cy="681"/>
            </a:xfrm>
          </p:grpSpPr>
          <p:sp>
            <p:nvSpPr>
              <p:cNvPr id="420915" name="AutoShape 51"/>
              <p:cNvSpPr>
                <a:spLocks noChangeArrowheads="1"/>
              </p:cNvSpPr>
              <p:nvPr/>
            </p:nvSpPr>
            <p:spPr bwMode="auto">
              <a:xfrm>
                <a:off x="3514" y="2256"/>
                <a:ext cx="1121" cy="681"/>
              </a:xfrm>
              <a:prstGeom prst="irregularSeal1">
                <a:avLst/>
              </a:prstGeom>
              <a:solidFill>
                <a:srgbClr val="FF00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20916" name="Text Box 52"/>
              <p:cNvSpPr txBox="1">
                <a:spLocks noChangeArrowheads="1"/>
              </p:cNvSpPr>
              <p:nvPr/>
            </p:nvSpPr>
            <p:spPr bwMode="auto">
              <a:xfrm>
                <a:off x="3721" y="2446"/>
                <a:ext cx="6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zh-CN" altLang="en-US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开始冲突</a:t>
                </a:r>
              </a:p>
            </p:txBody>
          </p:sp>
        </p:grpSp>
      </p:grpSp>
      <p:sp>
        <p:nvSpPr>
          <p:cNvPr id="420918" name="Line 54"/>
          <p:cNvSpPr>
            <a:spLocks noChangeShapeType="1"/>
          </p:cNvSpPr>
          <p:nvPr/>
        </p:nvSpPr>
        <p:spPr bwMode="auto">
          <a:xfrm>
            <a:off x="8330671" y="5147468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919" name="Line 55"/>
          <p:cNvSpPr>
            <a:spLocks noChangeShapeType="1"/>
          </p:cNvSpPr>
          <p:nvPr/>
        </p:nvSpPr>
        <p:spPr bwMode="auto">
          <a:xfrm>
            <a:off x="9008269" y="1828006"/>
            <a:ext cx="0" cy="3306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920" name="Text Box 56"/>
          <p:cNvSpPr txBox="1">
            <a:spLocks noChangeArrowheads="1"/>
          </p:cNvSpPr>
          <p:nvPr/>
        </p:nvSpPr>
        <p:spPr bwMode="auto">
          <a:xfrm>
            <a:off x="8755460" y="2456656"/>
            <a:ext cx="492443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信</a:t>
            </a:r>
          </a:p>
          <a:p>
            <a:pPr eaLnBrk="0" hangingPunct="0"/>
            <a:r>
              <a: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道</a:t>
            </a:r>
          </a:p>
          <a:p>
            <a:pPr eaLnBrk="0" hangingPunct="0"/>
            <a:r>
              <a: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占</a:t>
            </a:r>
          </a:p>
          <a:p>
            <a:pPr eaLnBrk="0" hangingPunct="0"/>
            <a:r>
              <a: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用</a:t>
            </a:r>
          </a:p>
          <a:p>
            <a:pPr eaLnBrk="0" hangingPunct="0"/>
            <a:r>
              <a: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时</a:t>
            </a:r>
          </a:p>
          <a:p>
            <a:pPr eaLnBrk="0" hangingPunct="0"/>
            <a:r>
              <a: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间</a:t>
            </a:r>
          </a:p>
        </p:txBody>
      </p:sp>
      <p:grpSp>
        <p:nvGrpSpPr>
          <p:cNvPr id="420921" name="Group 57"/>
          <p:cNvGrpSpPr>
            <a:grpSpLocks/>
          </p:cNvGrpSpPr>
          <p:nvPr/>
        </p:nvGrpSpPr>
        <p:grpSpPr bwMode="auto">
          <a:xfrm>
            <a:off x="1754188" y="1124744"/>
            <a:ext cx="1745589" cy="720725"/>
            <a:chOff x="1020" y="1162"/>
            <a:chExt cx="1015" cy="454"/>
          </a:xfrm>
        </p:grpSpPr>
        <p:sp>
          <p:nvSpPr>
            <p:cNvPr id="420922" name="AutoShape 58"/>
            <p:cNvSpPr>
              <a:spLocks noChangeArrowheads="1"/>
            </p:cNvSpPr>
            <p:nvPr/>
          </p:nvSpPr>
          <p:spPr bwMode="auto">
            <a:xfrm flipH="1">
              <a:off x="1111" y="1171"/>
              <a:ext cx="924" cy="225"/>
            </a:xfrm>
            <a:prstGeom prst="roundRect">
              <a:avLst>
                <a:gd name="adj" fmla="val 35417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20923" name="Text Box 59"/>
            <p:cNvSpPr txBox="1">
              <a:spLocks noChangeArrowheads="1"/>
            </p:cNvSpPr>
            <p:nvPr/>
          </p:nvSpPr>
          <p:spPr bwMode="auto">
            <a:xfrm>
              <a:off x="1111" y="1162"/>
              <a:ext cx="7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A </a:t>
              </a:r>
              <a:r>
                <a:rPr kumimoji="1"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发送数据</a:t>
              </a:r>
            </a:p>
          </p:txBody>
        </p:sp>
        <p:sp>
          <p:nvSpPr>
            <p:cNvPr id="420924" name="Line 60"/>
            <p:cNvSpPr>
              <a:spLocks noChangeShapeType="1"/>
            </p:cNvSpPr>
            <p:nvPr/>
          </p:nvSpPr>
          <p:spPr bwMode="auto">
            <a:xfrm flipH="1">
              <a:off x="1020" y="1389"/>
              <a:ext cx="409" cy="22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20925" name="Line 61"/>
          <p:cNvSpPr>
            <a:spLocks noChangeShapeType="1"/>
          </p:cNvSpPr>
          <p:nvPr/>
        </p:nvSpPr>
        <p:spPr bwMode="auto">
          <a:xfrm flipH="1">
            <a:off x="1692275" y="2440781"/>
            <a:ext cx="6528329" cy="10080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926" name="Rectangle 62"/>
          <p:cNvSpPr>
            <a:spLocks noChangeArrowheads="1"/>
          </p:cNvSpPr>
          <p:nvPr/>
        </p:nvSpPr>
        <p:spPr bwMode="auto">
          <a:xfrm>
            <a:off x="1288125" y="5092378"/>
            <a:ext cx="466063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0927" name="Text Box 63"/>
          <p:cNvSpPr txBox="1">
            <a:spLocks noChangeArrowheads="1"/>
          </p:cNvSpPr>
          <p:nvPr/>
        </p:nvSpPr>
        <p:spPr bwMode="auto">
          <a:xfrm>
            <a:off x="708089" y="5445224"/>
            <a:ext cx="8915400" cy="830997"/>
          </a:xfrm>
          <a:prstGeom prst="rect">
            <a:avLst/>
          </a:prstGeom>
          <a:solidFill>
            <a:srgbClr val="00FF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也能够检测到冲突，并立即停止发送数据帧，接着就发送干扰信号。这里为了简单起见，只画出 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发送干扰信号的情况。</a:t>
            </a:r>
          </a:p>
        </p:txBody>
      </p:sp>
    </p:spTree>
    <p:extLst>
      <p:ext uri="{BB962C8B-B14F-4D97-AF65-F5344CB8AC3E}">
        <p14:creationId xmlns:p14="http://schemas.microsoft.com/office/powerpoint/2010/main" val="27981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80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0"/>
                                        <p:tgtEl>
                                          <p:spTgt spid="4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4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5" grpId="0" animBg="1"/>
      <p:bldP spid="4209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CSMA/CD</a:t>
            </a:r>
            <a:r>
              <a:rPr lang="zh-CN" altLang="zh-CN" dirty="0"/>
              <a:t>协议的要点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066212" cy="5400600"/>
          </a:xfrm>
        </p:spPr>
        <p:txBody>
          <a:bodyPr/>
          <a:lstStyle/>
          <a:p>
            <a:r>
              <a:rPr lang="en-US" altLang="zh-CN" sz="2600" dirty="0">
                <a:solidFill>
                  <a:srgbClr val="0000FF"/>
                </a:solidFill>
              </a:rPr>
              <a:t>(1) </a:t>
            </a:r>
            <a:r>
              <a:rPr lang="zh-CN" altLang="zh-CN" sz="2600" dirty="0">
                <a:solidFill>
                  <a:srgbClr val="0000FF"/>
                </a:solidFill>
              </a:rPr>
              <a:t>准备</a:t>
            </a:r>
            <a:r>
              <a:rPr lang="zh-CN" altLang="zh-CN" sz="2600" dirty="0" smtClean="0">
                <a:solidFill>
                  <a:srgbClr val="0000FF"/>
                </a:solidFill>
              </a:rPr>
              <a:t>发送</a:t>
            </a:r>
            <a:r>
              <a:rPr lang="zh-CN" altLang="en-US" sz="2600" dirty="0">
                <a:solidFill>
                  <a:srgbClr val="0000FF"/>
                </a:solidFill>
              </a:rPr>
              <a:t>。</a:t>
            </a:r>
            <a:r>
              <a:rPr lang="zh-CN" altLang="zh-CN" sz="2600" dirty="0" smtClean="0"/>
              <a:t>但</a:t>
            </a:r>
            <a:r>
              <a:rPr lang="zh-CN" altLang="zh-CN" sz="2600" dirty="0"/>
              <a:t>在发送之前，必须先检测信道。</a:t>
            </a:r>
          </a:p>
          <a:p>
            <a:r>
              <a:rPr lang="en-US" altLang="zh-CN" sz="2600" dirty="0" smtClean="0">
                <a:solidFill>
                  <a:srgbClr val="0000FF"/>
                </a:solidFill>
              </a:rPr>
              <a:t>(</a:t>
            </a:r>
            <a:r>
              <a:rPr lang="en-US" altLang="zh-CN" sz="2600" dirty="0">
                <a:solidFill>
                  <a:srgbClr val="0000FF"/>
                </a:solidFill>
              </a:rPr>
              <a:t>2) </a:t>
            </a:r>
            <a:r>
              <a:rPr lang="zh-CN" altLang="zh-CN" sz="2600" dirty="0">
                <a:solidFill>
                  <a:srgbClr val="0000FF"/>
                </a:solidFill>
              </a:rPr>
              <a:t>检测</a:t>
            </a:r>
            <a:r>
              <a:rPr lang="zh-CN" altLang="zh-CN" sz="2600" dirty="0" smtClean="0">
                <a:solidFill>
                  <a:srgbClr val="0000FF"/>
                </a:solidFill>
              </a:rPr>
              <a:t>信道</a:t>
            </a:r>
            <a:r>
              <a:rPr lang="zh-CN" altLang="en-US" sz="2600" dirty="0" smtClean="0">
                <a:solidFill>
                  <a:srgbClr val="0000FF"/>
                </a:solidFill>
              </a:rPr>
              <a:t>。</a:t>
            </a:r>
            <a:r>
              <a:rPr lang="zh-CN" altLang="zh-CN" sz="2600" dirty="0" smtClean="0"/>
              <a:t>若</a:t>
            </a:r>
            <a:r>
              <a:rPr lang="zh-CN" altLang="zh-CN" sz="2600" dirty="0"/>
              <a:t>检测到信道忙，则应不停地检测，一直等待信道转为空闲。若检测到信道空闲，并</a:t>
            </a:r>
            <a:r>
              <a:rPr lang="zh-CN" altLang="zh-CN" sz="2600" dirty="0" smtClean="0"/>
              <a:t>在</a:t>
            </a:r>
            <a:r>
              <a:rPr lang="en-US" altLang="zh-CN" sz="2600" dirty="0" smtClean="0"/>
              <a:t> 96 </a:t>
            </a:r>
            <a:r>
              <a:rPr lang="zh-CN" altLang="zh-CN" sz="2600" dirty="0" smtClean="0">
                <a:solidFill>
                  <a:srgbClr val="0070C0"/>
                </a:solidFill>
              </a:rPr>
              <a:t>比特</a:t>
            </a:r>
            <a:r>
              <a:rPr lang="zh-CN" altLang="zh-CN" sz="2600" dirty="0">
                <a:solidFill>
                  <a:srgbClr val="0070C0"/>
                </a:solidFill>
              </a:rPr>
              <a:t>时间</a:t>
            </a:r>
            <a:r>
              <a:rPr lang="zh-CN" altLang="zh-CN" sz="2600" dirty="0"/>
              <a:t>内信道保持空闲（保证了帧间最小间隔），就发送这个帧。</a:t>
            </a:r>
          </a:p>
          <a:p>
            <a:r>
              <a:rPr lang="en-US" altLang="zh-CN" sz="2600" dirty="0">
                <a:solidFill>
                  <a:srgbClr val="0000FF"/>
                </a:solidFill>
              </a:rPr>
              <a:t>(3) </a:t>
            </a:r>
            <a:r>
              <a:rPr lang="zh-CN" altLang="en-US" sz="2600" dirty="0" smtClean="0">
                <a:solidFill>
                  <a:srgbClr val="0000FF"/>
                </a:solidFill>
              </a:rPr>
              <a:t>检查碰撞。</a:t>
            </a:r>
            <a:r>
              <a:rPr lang="zh-CN" altLang="zh-CN" sz="2600" dirty="0" smtClean="0"/>
              <a:t>在</a:t>
            </a:r>
            <a:r>
              <a:rPr lang="zh-CN" altLang="zh-CN" sz="2600" dirty="0"/>
              <a:t>发送过程中仍不停地检测信道，即网络适配器要边发送边监听。这里只有</a:t>
            </a:r>
            <a:r>
              <a:rPr lang="zh-CN" altLang="zh-CN" sz="2600" dirty="0">
                <a:solidFill>
                  <a:srgbClr val="FF0000"/>
                </a:solidFill>
              </a:rPr>
              <a:t>两种可能性</a:t>
            </a:r>
            <a:r>
              <a:rPr lang="zh-CN" altLang="zh-CN" sz="2600" dirty="0" smtClean="0">
                <a:solidFill>
                  <a:srgbClr val="FF0000"/>
                </a:solidFill>
              </a:rPr>
              <a:t>：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2200" dirty="0">
                <a:solidFill>
                  <a:srgbClr val="FF0000"/>
                </a:solidFill>
              </a:rPr>
              <a:t>①发送成功：</a:t>
            </a:r>
            <a:r>
              <a:rPr lang="zh-CN" altLang="zh-CN" sz="2200" dirty="0"/>
              <a:t>在争用期内一直未检测到碰撞。这个帧肯定能够发送成功。发送完毕后</a:t>
            </a:r>
            <a:r>
              <a:rPr lang="zh-CN" altLang="zh-CN" sz="2200" dirty="0"/>
              <a:t>，回到步骤</a:t>
            </a:r>
            <a:r>
              <a:rPr lang="en-US" altLang="zh-CN" sz="2200" dirty="0" smtClean="0"/>
              <a:t>(</a:t>
            </a:r>
            <a:r>
              <a:rPr lang="en-US" altLang="zh-CN" sz="2200" dirty="0"/>
              <a:t>1)</a:t>
            </a:r>
            <a:r>
              <a:rPr lang="zh-CN" altLang="zh-CN" sz="2200" dirty="0"/>
              <a:t>。</a:t>
            </a:r>
          </a:p>
          <a:p>
            <a:pPr lvl="1"/>
            <a:r>
              <a:rPr lang="zh-CN" altLang="zh-CN" sz="2200" dirty="0">
                <a:solidFill>
                  <a:srgbClr val="FF0000"/>
                </a:solidFill>
              </a:rPr>
              <a:t>②发送失败：</a:t>
            </a:r>
            <a:r>
              <a:rPr lang="zh-CN" altLang="zh-CN" sz="2200" dirty="0"/>
              <a:t>在争用期内检测到碰撞。这时立即停止发送数据，并按规定发送人为干扰信号</a:t>
            </a:r>
            <a:r>
              <a:rPr lang="zh-CN" altLang="zh-CN" sz="2200" dirty="0" smtClean="0"/>
              <a:t>。接着执行</a:t>
            </a:r>
            <a:r>
              <a:rPr lang="zh-CN" altLang="zh-CN" sz="2200" dirty="0"/>
              <a:t>指数退避算法，</a:t>
            </a:r>
            <a:r>
              <a:rPr lang="zh-CN" altLang="zh-CN" sz="2200" dirty="0" smtClean="0"/>
              <a:t>等待</a:t>
            </a:r>
            <a:r>
              <a:rPr lang="en-US" altLang="zh-CN" sz="2200" dirty="0" smtClean="0"/>
              <a:t> </a:t>
            </a:r>
            <a:r>
              <a:rPr lang="en-US" altLang="zh-CN" sz="2200" i="1" dirty="0" smtClean="0"/>
              <a:t>r </a:t>
            </a:r>
            <a:r>
              <a:rPr lang="zh-CN" altLang="zh-CN" sz="2200" dirty="0" smtClean="0"/>
              <a:t>倍</a:t>
            </a:r>
            <a:r>
              <a:rPr lang="en-US" altLang="zh-CN" sz="2200" dirty="0" smtClean="0"/>
              <a:t> 512 </a:t>
            </a:r>
            <a:r>
              <a:rPr lang="zh-CN" altLang="zh-CN" sz="2200" dirty="0" smtClean="0">
                <a:solidFill>
                  <a:srgbClr val="0000FF"/>
                </a:solidFill>
              </a:rPr>
              <a:t>比特</a:t>
            </a:r>
            <a:r>
              <a:rPr lang="zh-CN" altLang="zh-CN" sz="2200" dirty="0">
                <a:solidFill>
                  <a:srgbClr val="0000FF"/>
                </a:solidFill>
              </a:rPr>
              <a:t>时间</a:t>
            </a:r>
            <a:r>
              <a:rPr lang="zh-CN" altLang="zh-CN" sz="2200" dirty="0"/>
              <a:t>后，返回到</a:t>
            </a:r>
            <a:r>
              <a:rPr lang="zh-CN" altLang="zh-CN" sz="2200" dirty="0" smtClean="0"/>
              <a:t>步骤</a:t>
            </a:r>
            <a:r>
              <a:rPr lang="en-US" altLang="zh-CN" sz="2200" dirty="0" smtClean="0"/>
              <a:t> (</a:t>
            </a:r>
            <a:r>
              <a:rPr lang="en-US" altLang="zh-CN" sz="2200" dirty="0"/>
              <a:t>2)</a:t>
            </a:r>
            <a:r>
              <a:rPr lang="zh-CN" altLang="zh-CN" sz="2200" dirty="0"/>
              <a:t>，继续检测信道</a:t>
            </a:r>
            <a:r>
              <a:rPr lang="zh-CN" altLang="zh-CN" sz="2200" dirty="0" smtClean="0"/>
              <a:t>。若</a:t>
            </a:r>
            <a:r>
              <a:rPr lang="zh-CN" altLang="zh-CN" sz="2200" dirty="0"/>
              <a:t>重</a:t>
            </a:r>
            <a:r>
              <a:rPr lang="zh-CN" altLang="zh-CN" sz="2200" dirty="0" smtClean="0"/>
              <a:t>传达</a:t>
            </a:r>
            <a:r>
              <a:rPr lang="en-US" altLang="zh-CN" sz="2200" dirty="0" smtClean="0"/>
              <a:t> 16 </a:t>
            </a:r>
            <a:r>
              <a:rPr lang="zh-CN" altLang="zh-CN" sz="2200" dirty="0" smtClean="0"/>
              <a:t>次</a:t>
            </a:r>
            <a:r>
              <a:rPr lang="zh-CN" altLang="zh-CN" sz="2200" dirty="0"/>
              <a:t>仍不能成功，则停止</a:t>
            </a:r>
            <a:r>
              <a:rPr lang="zh-CN" altLang="zh-CN" sz="2200" dirty="0" smtClean="0"/>
              <a:t>重传</a:t>
            </a:r>
            <a:r>
              <a:rPr lang="zh-CN" altLang="en-US" sz="2200" dirty="0" smtClean="0"/>
              <a:t>并</a:t>
            </a:r>
            <a:r>
              <a:rPr lang="zh-CN" altLang="zh-CN" sz="2200" dirty="0" smtClean="0"/>
              <a:t>向</a:t>
            </a:r>
            <a:r>
              <a:rPr lang="zh-CN" altLang="zh-CN" sz="2200" dirty="0"/>
              <a:t>上报错。</a:t>
            </a:r>
          </a:p>
          <a:p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35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3.3.3  </a:t>
            </a:r>
            <a:r>
              <a:rPr lang="zh-CN" altLang="zh-CN" dirty="0"/>
              <a:t>使用集线器的星形拓扑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282236" cy="4934173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zh-CN" dirty="0"/>
              <a:t>传统</a:t>
            </a:r>
            <a:r>
              <a:rPr lang="zh-CN" altLang="zh-CN" dirty="0" smtClean="0"/>
              <a:t>以太网</a:t>
            </a:r>
            <a:endParaRPr lang="en-US" altLang="zh-CN" dirty="0" smtClean="0"/>
          </a:p>
          <a:p>
            <a:pPr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zh-CN" sz="2800" dirty="0" smtClean="0"/>
              <a:t>最初</a:t>
            </a:r>
            <a:r>
              <a:rPr lang="zh-CN" altLang="zh-CN" sz="2800" dirty="0"/>
              <a:t>是使用</a:t>
            </a:r>
            <a:r>
              <a:rPr lang="zh-CN" altLang="zh-CN" sz="2800" dirty="0">
                <a:solidFill>
                  <a:srgbClr val="FF0000"/>
                </a:solidFill>
              </a:rPr>
              <a:t>粗</a:t>
            </a:r>
            <a:r>
              <a:rPr lang="zh-CN" altLang="zh-CN" sz="2800" dirty="0" smtClean="0">
                <a:solidFill>
                  <a:srgbClr val="FF0000"/>
                </a:solidFill>
              </a:rPr>
              <a:t>同轴电缆</a:t>
            </a:r>
            <a:r>
              <a:rPr lang="en-US" altLang="zh-CN" sz="2800" dirty="0" smtClean="0">
                <a:solidFill>
                  <a:srgbClr val="FF0000"/>
                </a:solidFill>
              </a:rPr>
              <a:t>     10BASE-5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zh-CN" sz="2800" dirty="0" smtClean="0"/>
              <a:t>后来</a:t>
            </a:r>
            <a:r>
              <a:rPr lang="zh-CN" altLang="zh-CN" sz="2800" dirty="0"/>
              <a:t>演进到使用比较便宜的</a:t>
            </a:r>
            <a:r>
              <a:rPr lang="zh-CN" altLang="zh-CN" sz="2800" dirty="0">
                <a:solidFill>
                  <a:srgbClr val="FF0000"/>
                </a:solidFill>
              </a:rPr>
              <a:t>细</a:t>
            </a:r>
            <a:r>
              <a:rPr lang="zh-CN" altLang="zh-CN" sz="2800" dirty="0" smtClean="0">
                <a:solidFill>
                  <a:srgbClr val="FF0000"/>
                </a:solidFill>
              </a:rPr>
              <a:t>同轴电缆</a:t>
            </a:r>
            <a:r>
              <a:rPr lang="en-US" altLang="zh-CN" sz="2800" dirty="0">
                <a:solidFill>
                  <a:srgbClr val="FF0000"/>
                </a:solidFill>
              </a:rPr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10BASE-2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zh-CN" sz="2800" dirty="0" smtClean="0"/>
              <a:t>最后</a:t>
            </a:r>
            <a:r>
              <a:rPr lang="zh-CN" altLang="zh-CN" sz="2800" dirty="0"/>
              <a:t>发展为使用更便宜和更灵活的</a:t>
            </a:r>
            <a:r>
              <a:rPr lang="zh-CN" altLang="zh-CN" sz="2800" dirty="0" smtClean="0">
                <a:solidFill>
                  <a:srgbClr val="FF0000"/>
                </a:solidFill>
              </a:rPr>
              <a:t>双绞线</a:t>
            </a:r>
            <a:r>
              <a:rPr lang="en-US" altLang="zh-CN" sz="2800" dirty="0" smtClean="0">
                <a:solidFill>
                  <a:srgbClr val="FF0000"/>
                </a:solidFill>
              </a:rPr>
              <a:t>   10BASE-T</a:t>
            </a:r>
            <a:endParaRPr lang="en-US" altLang="zh-CN" sz="2800" dirty="0" smtClean="0"/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dirty="0" smtClean="0"/>
              <a:t>采用</a:t>
            </a:r>
            <a:r>
              <a:rPr lang="zh-CN" altLang="zh-CN" dirty="0" smtClean="0"/>
              <a:t>双绞线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以太网</a:t>
            </a:r>
            <a:r>
              <a:rPr lang="zh-CN" altLang="zh-CN" dirty="0"/>
              <a:t>采用星形拓扑，在星形的中心则增加了一种可靠性非常高的设备，叫做</a:t>
            </a:r>
            <a:r>
              <a:rPr lang="zh-CN" altLang="zh-CN" dirty="0" smtClean="0">
                <a:solidFill>
                  <a:srgbClr val="FF0000"/>
                </a:solidFill>
              </a:rPr>
              <a:t>集线器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hub</a:t>
            </a:r>
            <a:r>
              <a:rPr lang="en-US" altLang="zh-CN" dirty="0" smtClean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85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使用集线器的双绞线以太网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87005" y="1411388"/>
            <a:ext cx="6157714" cy="3313756"/>
            <a:chOff x="896012" y="1340768"/>
            <a:chExt cx="7255800" cy="3830637"/>
          </a:xfrm>
        </p:grpSpPr>
        <p:sp>
          <p:nvSpPr>
            <p:cNvPr id="637957" name="Text Box 5"/>
            <p:cNvSpPr txBox="1">
              <a:spLocks noChangeArrowheads="1"/>
            </p:cNvSpPr>
            <p:nvPr/>
          </p:nvSpPr>
          <p:spPr bwMode="auto">
            <a:xfrm>
              <a:off x="3860933" y="2434555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集线器</a:t>
              </a:r>
            </a:p>
          </p:txBody>
        </p:sp>
        <p:sp>
          <p:nvSpPr>
            <p:cNvPr id="637958" name="Line 6"/>
            <p:cNvSpPr>
              <a:spLocks noChangeShapeType="1"/>
            </p:cNvSpPr>
            <p:nvPr/>
          </p:nvSpPr>
          <p:spPr bwMode="auto">
            <a:xfrm flipV="1">
              <a:off x="1317360" y="3272755"/>
              <a:ext cx="2806700" cy="3873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37959" name="Line 7"/>
            <p:cNvSpPr>
              <a:spLocks noChangeShapeType="1"/>
            </p:cNvSpPr>
            <p:nvPr/>
          </p:nvSpPr>
          <p:spPr bwMode="auto">
            <a:xfrm>
              <a:off x="2440386" y="1986881"/>
              <a:ext cx="1824698" cy="115887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37960" name="Line 8"/>
            <p:cNvSpPr>
              <a:spLocks noChangeShapeType="1"/>
            </p:cNvSpPr>
            <p:nvPr/>
          </p:nvSpPr>
          <p:spPr bwMode="auto">
            <a:xfrm flipV="1">
              <a:off x="4124061" y="3401342"/>
              <a:ext cx="423069" cy="16764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37961" name="Line 9"/>
            <p:cNvSpPr>
              <a:spLocks noChangeShapeType="1"/>
            </p:cNvSpPr>
            <p:nvPr/>
          </p:nvSpPr>
          <p:spPr bwMode="auto">
            <a:xfrm flipH="1">
              <a:off x="4686433" y="1855117"/>
              <a:ext cx="1683676" cy="14176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37962" name="Line 10"/>
            <p:cNvSpPr>
              <a:spLocks noChangeShapeType="1"/>
            </p:cNvSpPr>
            <p:nvPr/>
          </p:nvSpPr>
          <p:spPr bwMode="auto">
            <a:xfrm>
              <a:off x="4825735" y="3401343"/>
              <a:ext cx="2806700" cy="13017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37963" name="Picture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712" y="2886993"/>
              <a:ext cx="1685396" cy="912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7964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773" y="1597942"/>
              <a:ext cx="797983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7965" name="Picture 1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9456" y="1340768"/>
              <a:ext cx="797983" cy="739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7966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450" y="4433217"/>
              <a:ext cx="797983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7967" name="Picture 1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3829" y="3015581"/>
              <a:ext cx="797983" cy="738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7968" name="Picture 1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012" y="3145756"/>
              <a:ext cx="797983" cy="738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7969" name="Text Box 17"/>
            <p:cNvSpPr txBox="1">
              <a:spLocks noChangeArrowheads="1"/>
            </p:cNvSpPr>
            <p:nvPr/>
          </p:nvSpPr>
          <p:spPr bwMode="auto">
            <a:xfrm>
              <a:off x="5236766" y="4423692"/>
              <a:ext cx="17235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两对双绞线</a:t>
              </a:r>
            </a:p>
          </p:txBody>
        </p:sp>
        <p:sp>
          <p:nvSpPr>
            <p:cNvPr id="637970" name="Line 18"/>
            <p:cNvSpPr>
              <a:spLocks noChangeShapeType="1"/>
            </p:cNvSpPr>
            <p:nvPr/>
          </p:nvSpPr>
          <p:spPr bwMode="auto">
            <a:xfrm flipV="1">
              <a:off x="6110420" y="3531517"/>
              <a:ext cx="259688" cy="9413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37971" name="Text Box 19"/>
            <p:cNvSpPr txBox="1">
              <a:spLocks noChangeArrowheads="1"/>
            </p:cNvSpPr>
            <p:nvPr/>
          </p:nvSpPr>
          <p:spPr bwMode="auto">
            <a:xfrm>
              <a:off x="6512851" y="1499517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站点</a:t>
              </a:r>
            </a:p>
          </p:txBody>
        </p:sp>
        <p:sp>
          <p:nvSpPr>
            <p:cNvPr id="637972" name="Text Box 20"/>
            <p:cNvSpPr txBox="1">
              <a:spLocks noChangeArrowheads="1"/>
            </p:cNvSpPr>
            <p:nvPr/>
          </p:nvSpPr>
          <p:spPr bwMode="auto">
            <a:xfrm>
              <a:off x="5616840" y="2553617"/>
              <a:ext cx="17283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RJ-45 </a:t>
              </a:r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插头</a:t>
              </a:r>
            </a:p>
          </p:txBody>
        </p:sp>
        <p:sp>
          <p:nvSpPr>
            <p:cNvPr id="637973" name="Line 21"/>
            <p:cNvSpPr>
              <a:spLocks noChangeShapeType="1"/>
            </p:cNvSpPr>
            <p:nvPr/>
          </p:nvSpPr>
          <p:spPr bwMode="auto">
            <a:xfrm>
              <a:off x="6753623" y="3001293"/>
              <a:ext cx="600207" cy="5302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37974" name="Line 22"/>
            <p:cNvSpPr>
              <a:spLocks noChangeShapeType="1"/>
            </p:cNvSpPr>
            <p:nvPr/>
          </p:nvSpPr>
          <p:spPr bwMode="auto">
            <a:xfrm flipH="1">
              <a:off x="5388108" y="3001293"/>
              <a:ext cx="718873" cy="4032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4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星形以太网 </a:t>
            </a:r>
            <a:r>
              <a:rPr lang="en-US" altLang="zh-CN" dirty="0"/>
              <a:t>10BASE-T 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567308" y="1196752"/>
            <a:ext cx="9066212" cy="4934173"/>
          </a:xfrm>
        </p:spPr>
        <p:txBody>
          <a:bodyPr/>
          <a:lstStyle/>
          <a:p>
            <a:r>
              <a:rPr lang="en-US" altLang="zh-CN" dirty="0" smtClean="0"/>
              <a:t>1990 </a:t>
            </a:r>
            <a:r>
              <a:rPr lang="zh-CN" altLang="zh-CN" dirty="0" smtClean="0"/>
              <a:t>年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IEEE </a:t>
            </a:r>
            <a:r>
              <a:rPr lang="zh-CN" altLang="zh-CN" dirty="0" smtClean="0"/>
              <a:t>制定</a:t>
            </a:r>
            <a:r>
              <a:rPr lang="zh-CN" altLang="zh-CN" dirty="0"/>
              <a:t>出星形</a:t>
            </a:r>
            <a:r>
              <a:rPr lang="zh-CN" altLang="zh-CN" dirty="0" smtClean="0"/>
              <a:t>以太网</a:t>
            </a:r>
            <a:r>
              <a:rPr lang="en-US" altLang="zh-CN" dirty="0" smtClean="0"/>
              <a:t> 10BASE-T </a:t>
            </a:r>
            <a:r>
              <a:rPr lang="zh-CN" altLang="zh-CN" dirty="0" smtClean="0"/>
              <a:t>的标准</a:t>
            </a:r>
            <a:r>
              <a:rPr lang="en-US" altLang="zh-CN" dirty="0" smtClean="0"/>
              <a:t> 802.3i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18" name="组合 17"/>
          <p:cNvGrpSpPr/>
          <p:nvPr/>
        </p:nvGrpSpPr>
        <p:grpSpPr>
          <a:xfrm>
            <a:off x="2504728" y="2636912"/>
            <a:ext cx="5400473" cy="2088232"/>
            <a:chOff x="2504728" y="2420888"/>
            <a:chExt cx="5400473" cy="2088232"/>
          </a:xfrm>
        </p:grpSpPr>
        <p:sp>
          <p:nvSpPr>
            <p:cNvPr id="3" name="矩形 2"/>
            <p:cNvSpPr/>
            <p:nvPr/>
          </p:nvSpPr>
          <p:spPr>
            <a:xfrm>
              <a:off x="2504728" y="2420888"/>
              <a:ext cx="639919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3200" b="1" u="sng" dirty="0"/>
                <a:t>10</a:t>
              </a:r>
              <a:endParaRPr lang="zh-CN" altLang="en-US" sz="3200" b="1" u="sng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008784" y="2420888"/>
              <a:ext cx="132600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3200" b="1" u="sng" dirty="0" smtClean="0"/>
                <a:t>BASE</a:t>
              </a:r>
              <a:endParaRPr lang="zh-CN" altLang="en-US" sz="3200" b="1" u="sng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205882" y="2463279"/>
              <a:ext cx="3828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/>
                <a:t>—</a:t>
              </a:r>
              <a:endParaRPr lang="zh-CN" altLang="en-US" sz="28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592960" y="2420888"/>
              <a:ext cx="548548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3200" b="1" u="sng" dirty="0" smtClean="0"/>
                <a:t>T </a:t>
              </a:r>
              <a:endParaRPr lang="zh-CN" altLang="en-US" sz="3200" b="1" u="sng" dirty="0"/>
            </a:p>
          </p:txBody>
        </p:sp>
        <p:cxnSp>
          <p:nvCxnSpPr>
            <p:cNvPr id="10" name="肘形连接符 9"/>
            <p:cNvCxnSpPr>
              <a:stCxn id="9" idx="2"/>
            </p:cNvCxnSpPr>
            <p:nvPr/>
          </p:nvCxnSpPr>
          <p:spPr bwMode="auto">
            <a:xfrm rot="16200000" flipH="1">
              <a:off x="5634553" y="2238344"/>
              <a:ext cx="279321" cy="1813958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矩形 10"/>
            <p:cNvSpPr/>
            <p:nvPr/>
          </p:nvSpPr>
          <p:spPr>
            <a:xfrm>
              <a:off x="6638508" y="2996952"/>
              <a:ext cx="12666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双绞线</a:t>
              </a:r>
              <a:endPara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cxnSp>
          <p:nvCxnSpPr>
            <p:cNvPr id="14" name="肘形连接符 13"/>
            <p:cNvCxnSpPr>
              <a:stCxn id="7" idx="2"/>
            </p:cNvCxnSpPr>
            <p:nvPr/>
          </p:nvCxnSpPr>
          <p:spPr bwMode="auto">
            <a:xfrm rot="16200000" flipH="1">
              <a:off x="4216967" y="2460481"/>
              <a:ext cx="737791" cy="1828153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矩形 14"/>
            <p:cNvSpPr/>
            <p:nvPr/>
          </p:nvSpPr>
          <p:spPr>
            <a:xfrm>
              <a:off x="5499939" y="3481844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基带</a:t>
              </a:r>
              <a:endPara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cxnSp>
          <p:nvCxnSpPr>
            <p:cNvPr id="19" name="肘形连接符 18"/>
            <p:cNvCxnSpPr>
              <a:stCxn id="3" idx="2"/>
            </p:cNvCxnSpPr>
            <p:nvPr/>
          </p:nvCxnSpPr>
          <p:spPr bwMode="auto">
            <a:xfrm rot="16200000" flipH="1">
              <a:off x="3130546" y="2699804"/>
              <a:ext cx="1241846" cy="1853563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 19"/>
            <p:cNvSpPr/>
            <p:nvPr/>
          </p:nvSpPr>
          <p:spPr>
            <a:xfrm>
              <a:off x="4678251" y="3985900"/>
              <a:ext cx="29049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速率为</a:t>
              </a:r>
              <a:r>
                <a:rPr lang="en-US" altLang="zh-CN" sz="28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10 </a:t>
              </a:r>
              <a:r>
                <a:rPr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Mbit/s </a:t>
              </a:r>
              <a:endPara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4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星形以太网 </a:t>
            </a:r>
            <a:r>
              <a:rPr lang="en-US" altLang="zh-CN" dirty="0"/>
              <a:t>10BASE-T 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dirty="0" smtClean="0"/>
              <a:t>使用</a:t>
            </a:r>
            <a:r>
              <a:rPr lang="zh-CN" altLang="en-US" sz="2800" dirty="0"/>
              <a:t>无屏蔽</a:t>
            </a:r>
            <a:r>
              <a:rPr lang="zh-CN" altLang="en-US" sz="2800" dirty="0" smtClean="0"/>
              <a:t>双绞线，采用星形拓扑。</a:t>
            </a:r>
            <a:endParaRPr lang="en-US" altLang="zh-CN" sz="2800" dirty="0" smtClean="0"/>
          </a:p>
          <a:p>
            <a:pPr>
              <a:lnSpc>
                <a:spcPct val="140000"/>
              </a:lnSpc>
            </a:pPr>
            <a:r>
              <a:rPr lang="zh-CN" altLang="en-US" sz="2800" dirty="0" smtClean="0"/>
              <a:t>每个</a:t>
            </a:r>
            <a:r>
              <a:rPr lang="zh-CN" altLang="en-US" sz="2800" dirty="0"/>
              <a:t>站需要用两对双绞线，分别用于发送和接收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40000"/>
              </a:lnSpc>
            </a:pPr>
            <a:r>
              <a:rPr lang="zh-CN" altLang="zh-CN" sz="2800" dirty="0" smtClean="0"/>
              <a:t>双绞线</a:t>
            </a:r>
            <a:r>
              <a:rPr lang="zh-CN" altLang="zh-CN" sz="2800" dirty="0"/>
              <a:t>的两端</a:t>
            </a:r>
            <a:r>
              <a:rPr lang="zh-CN" altLang="zh-CN" sz="2800" dirty="0" smtClean="0"/>
              <a:t>使用</a:t>
            </a:r>
            <a:r>
              <a:rPr lang="en-US" altLang="zh-CN" sz="2800" dirty="0" smtClean="0"/>
              <a:t> RJ-45 </a:t>
            </a:r>
            <a:r>
              <a:rPr lang="zh-CN" altLang="zh-CN" sz="2800" dirty="0" smtClean="0"/>
              <a:t>插头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>
              <a:lnSpc>
                <a:spcPct val="140000"/>
              </a:lnSpc>
            </a:pPr>
            <a:r>
              <a:rPr lang="zh-CN" altLang="en-US" sz="2800" dirty="0"/>
              <a:t>集线器使用了大规模集成电路芯片，</a:t>
            </a:r>
            <a:r>
              <a:rPr lang="zh-CN" altLang="en-US" sz="2800" dirty="0" smtClean="0"/>
              <a:t>因此</a:t>
            </a:r>
            <a:r>
              <a:rPr lang="zh-CN" altLang="zh-CN" sz="2800" dirty="0"/>
              <a:t>集线器的</a:t>
            </a:r>
            <a:r>
              <a:rPr lang="zh-CN" altLang="zh-CN" sz="2800" dirty="0" smtClean="0"/>
              <a:t>可靠性提高</a:t>
            </a:r>
            <a:r>
              <a:rPr lang="zh-CN" altLang="en-US" sz="2800" dirty="0" smtClean="0"/>
              <a:t>。 </a:t>
            </a:r>
            <a:endParaRPr lang="en-US" altLang="zh-CN" sz="2800" dirty="0" smtClean="0"/>
          </a:p>
          <a:p>
            <a:pPr>
              <a:lnSpc>
                <a:spcPct val="140000"/>
              </a:lnSpc>
            </a:pPr>
            <a:r>
              <a:rPr lang="en-US" altLang="zh-CN" sz="2800" dirty="0"/>
              <a:t>10BASE-T </a:t>
            </a:r>
            <a:r>
              <a:rPr lang="zh-CN" altLang="en-US" sz="2800" dirty="0"/>
              <a:t>的通信距离稍短，每个站到集线器的距离不超过 </a:t>
            </a:r>
            <a:r>
              <a:rPr lang="en-US" altLang="zh-CN" sz="2800" dirty="0">
                <a:solidFill>
                  <a:srgbClr val="FF0000"/>
                </a:solidFill>
              </a:rPr>
              <a:t>100 m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82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62070" y="4509120"/>
            <a:ext cx="9372927" cy="1872208"/>
            <a:chOff x="362070" y="4509120"/>
            <a:chExt cx="9372927" cy="1872208"/>
          </a:xfrm>
        </p:grpSpPr>
        <p:sp>
          <p:nvSpPr>
            <p:cNvPr id="284691" name="Freeform 19"/>
            <p:cNvSpPr>
              <a:spLocks/>
            </p:cNvSpPr>
            <p:nvPr/>
          </p:nvSpPr>
          <p:spPr bwMode="auto">
            <a:xfrm>
              <a:off x="3416482" y="5586241"/>
              <a:ext cx="5162815" cy="4763"/>
            </a:xfrm>
            <a:custGeom>
              <a:avLst/>
              <a:gdLst>
                <a:gd name="T0" fmla="*/ 0 w 3002"/>
                <a:gd name="T1" fmla="*/ 0 h 3"/>
                <a:gd name="T2" fmla="*/ 3002 w 3002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2" h="3">
                  <a:moveTo>
                    <a:pt x="0" y="0"/>
                  </a:moveTo>
                  <a:lnTo>
                    <a:pt x="3002" y="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692" name="Rectangle 20"/>
            <p:cNvSpPr>
              <a:spLocks noChangeArrowheads="1"/>
            </p:cNvSpPr>
            <p:nvPr/>
          </p:nvSpPr>
          <p:spPr bwMode="auto">
            <a:xfrm>
              <a:off x="7556020" y="4971879"/>
              <a:ext cx="2178977" cy="75882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19" name="Rectangle 47"/>
            <p:cNvSpPr>
              <a:spLocks noChangeArrowheads="1"/>
            </p:cNvSpPr>
            <p:nvPr/>
          </p:nvSpPr>
          <p:spPr bwMode="auto">
            <a:xfrm>
              <a:off x="362070" y="4948066"/>
              <a:ext cx="956994" cy="705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数据</a:t>
              </a:r>
            </a:p>
            <a:p>
              <a:pPr algn="ctr" defTabSz="762000" eaLnBrk="0" hangingPunct="0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链路层</a:t>
              </a:r>
            </a:p>
          </p:txBody>
        </p:sp>
        <p:sp>
          <p:nvSpPr>
            <p:cNvPr id="284720" name="Rectangle 48"/>
            <p:cNvSpPr>
              <a:spLocks noChangeArrowheads="1"/>
            </p:cNvSpPr>
            <p:nvPr/>
          </p:nvSpPr>
          <p:spPr bwMode="auto">
            <a:xfrm>
              <a:off x="1344132" y="4971879"/>
              <a:ext cx="2178977" cy="75882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21" name="Rectangle 49"/>
            <p:cNvSpPr>
              <a:spLocks noChangeArrowheads="1"/>
            </p:cNvSpPr>
            <p:nvPr/>
          </p:nvSpPr>
          <p:spPr bwMode="auto">
            <a:xfrm>
              <a:off x="1928664" y="4509120"/>
              <a:ext cx="1097866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结点 </a:t>
              </a:r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284722" name="Rectangle 50"/>
            <p:cNvSpPr>
              <a:spLocks noChangeArrowheads="1"/>
            </p:cNvSpPr>
            <p:nvPr/>
          </p:nvSpPr>
          <p:spPr bwMode="auto">
            <a:xfrm>
              <a:off x="8121352" y="4509120"/>
              <a:ext cx="1109279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结点 </a:t>
              </a:r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grpSp>
          <p:nvGrpSpPr>
            <p:cNvPr id="284723" name="Group 51"/>
            <p:cNvGrpSpPr>
              <a:grpSpLocks/>
            </p:cNvGrpSpPr>
            <p:nvPr/>
          </p:nvGrpSpPr>
          <p:grpSpPr bwMode="auto">
            <a:xfrm>
              <a:off x="2948698" y="5165553"/>
              <a:ext cx="1059392" cy="369887"/>
              <a:chOff x="1701" y="2666"/>
              <a:chExt cx="616" cy="233"/>
            </a:xfrm>
          </p:grpSpPr>
          <p:grpSp>
            <p:nvGrpSpPr>
              <p:cNvPr id="284724" name="Group 52"/>
              <p:cNvGrpSpPr>
                <a:grpSpLocks/>
              </p:cNvGrpSpPr>
              <p:nvPr/>
            </p:nvGrpSpPr>
            <p:grpSpPr bwMode="auto">
              <a:xfrm>
                <a:off x="1701" y="2694"/>
                <a:ext cx="616" cy="192"/>
                <a:chOff x="1701" y="2694"/>
                <a:chExt cx="616" cy="192"/>
              </a:xfrm>
            </p:grpSpPr>
            <p:sp>
              <p:nvSpPr>
                <p:cNvPr id="284725" name="AutoShape 53"/>
                <p:cNvSpPr>
                  <a:spLocks noChangeArrowheads="1"/>
                </p:cNvSpPr>
                <p:nvPr/>
              </p:nvSpPr>
              <p:spPr bwMode="auto">
                <a:xfrm>
                  <a:off x="2045" y="2731"/>
                  <a:ext cx="272" cy="136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84726" name="Rectangle 54"/>
                <p:cNvSpPr>
                  <a:spLocks noChangeArrowheads="1"/>
                </p:cNvSpPr>
                <p:nvPr/>
              </p:nvSpPr>
              <p:spPr bwMode="auto">
                <a:xfrm>
                  <a:off x="1701" y="2694"/>
                  <a:ext cx="408" cy="192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 defTabSz="762000" eaLnBrk="0" hangingPunct="0"/>
                  <a:endParaRPr kumimoji="1" lang="zh-CN" altLang="zh-CN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284727" name="Text Box 55"/>
              <p:cNvSpPr txBox="1">
                <a:spLocks noChangeArrowheads="1"/>
              </p:cNvSpPr>
              <p:nvPr/>
            </p:nvSpPr>
            <p:spPr bwMode="auto">
              <a:xfrm>
                <a:off x="1784" y="2666"/>
                <a:ext cx="24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zh-CN" altLang="en-US" sz="1800" b="1" dirty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帧</a:t>
                </a:r>
              </a:p>
            </p:txBody>
          </p:sp>
        </p:grpSp>
        <p:sp>
          <p:nvSpPr>
            <p:cNvPr id="284729" name="Rectangle 57"/>
            <p:cNvSpPr>
              <a:spLocks noChangeArrowheads="1"/>
            </p:cNvSpPr>
            <p:nvPr/>
          </p:nvSpPr>
          <p:spPr bwMode="auto">
            <a:xfrm>
              <a:off x="3728864" y="6014561"/>
              <a:ext cx="3904397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(b</a:t>
              </a:r>
              <a:r>
                <a:rPr kumimoji="1" lang="en-US" altLang="zh-CN" sz="18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) </a:t>
              </a:r>
              <a:r>
                <a:rPr kumimoji="1" lang="zh-CN" altLang="en-US" sz="18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只考虑数据链路层</a:t>
              </a:r>
              <a:endPara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30" name="Rectangle 58"/>
            <p:cNvSpPr>
              <a:spLocks noChangeArrowheads="1"/>
            </p:cNvSpPr>
            <p:nvPr/>
          </p:nvSpPr>
          <p:spPr bwMode="auto">
            <a:xfrm>
              <a:off x="3572983" y="4867104"/>
              <a:ext cx="64440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发送</a:t>
              </a:r>
            </a:p>
          </p:txBody>
        </p:sp>
        <p:grpSp>
          <p:nvGrpSpPr>
            <p:cNvPr id="284731" name="Group 59"/>
            <p:cNvGrpSpPr>
              <a:grpSpLocks/>
            </p:cNvGrpSpPr>
            <p:nvPr/>
          </p:nvGrpSpPr>
          <p:grpSpPr bwMode="auto">
            <a:xfrm>
              <a:off x="7115753" y="5165553"/>
              <a:ext cx="1059392" cy="369887"/>
              <a:chOff x="1701" y="2666"/>
              <a:chExt cx="616" cy="233"/>
            </a:xfrm>
          </p:grpSpPr>
          <p:grpSp>
            <p:nvGrpSpPr>
              <p:cNvPr id="284732" name="Group 60"/>
              <p:cNvGrpSpPr>
                <a:grpSpLocks/>
              </p:cNvGrpSpPr>
              <p:nvPr/>
            </p:nvGrpSpPr>
            <p:grpSpPr bwMode="auto">
              <a:xfrm>
                <a:off x="1701" y="2694"/>
                <a:ext cx="616" cy="192"/>
                <a:chOff x="1701" y="2694"/>
                <a:chExt cx="616" cy="192"/>
              </a:xfrm>
            </p:grpSpPr>
            <p:sp>
              <p:nvSpPr>
                <p:cNvPr id="284733" name="AutoShape 61"/>
                <p:cNvSpPr>
                  <a:spLocks noChangeArrowheads="1"/>
                </p:cNvSpPr>
                <p:nvPr/>
              </p:nvSpPr>
              <p:spPr bwMode="auto">
                <a:xfrm>
                  <a:off x="2045" y="2731"/>
                  <a:ext cx="272" cy="136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84734" name="Rectangle 62"/>
                <p:cNvSpPr>
                  <a:spLocks noChangeArrowheads="1"/>
                </p:cNvSpPr>
                <p:nvPr/>
              </p:nvSpPr>
              <p:spPr bwMode="auto">
                <a:xfrm>
                  <a:off x="1701" y="2694"/>
                  <a:ext cx="408" cy="192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 defTabSz="762000" eaLnBrk="0" hangingPunct="0"/>
                  <a:endParaRPr kumimoji="1" lang="zh-CN" altLang="zh-CN" sz="18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284735" name="Text Box 63"/>
              <p:cNvSpPr txBox="1">
                <a:spLocks noChangeArrowheads="1"/>
              </p:cNvSpPr>
              <p:nvPr/>
            </p:nvSpPr>
            <p:spPr bwMode="auto">
              <a:xfrm>
                <a:off x="1784" y="2666"/>
                <a:ext cx="24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zh-CN" altLang="en-US" sz="1800" b="1" dirty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帧</a:t>
                </a:r>
              </a:p>
            </p:txBody>
          </p:sp>
        </p:grpSp>
        <p:sp>
          <p:nvSpPr>
            <p:cNvPr id="284736" name="Rectangle 64"/>
            <p:cNvSpPr>
              <a:spLocks noChangeArrowheads="1"/>
            </p:cNvSpPr>
            <p:nvPr/>
          </p:nvSpPr>
          <p:spPr bwMode="auto">
            <a:xfrm>
              <a:off x="6837147" y="4867104"/>
              <a:ext cx="64440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接收</a:t>
              </a:r>
            </a:p>
          </p:txBody>
        </p:sp>
        <p:sp>
          <p:nvSpPr>
            <p:cNvPr id="284737" name="Rectangle 65"/>
            <p:cNvSpPr>
              <a:spLocks noChangeArrowheads="1"/>
            </p:cNvSpPr>
            <p:nvPr/>
          </p:nvSpPr>
          <p:spPr bwMode="auto">
            <a:xfrm>
              <a:off x="5210224" y="5586240"/>
              <a:ext cx="801502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2070" y="1052736"/>
            <a:ext cx="9402162" cy="3463111"/>
            <a:chOff x="362070" y="1052736"/>
            <a:chExt cx="9402162" cy="3463111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7585256" y="1498030"/>
              <a:ext cx="2178976" cy="1828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7605894" y="2107630"/>
              <a:ext cx="2146300" cy="6096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678" name="Line 6"/>
            <p:cNvSpPr>
              <a:spLocks noChangeShapeType="1"/>
            </p:cNvSpPr>
            <p:nvPr/>
          </p:nvSpPr>
          <p:spPr bwMode="auto">
            <a:xfrm>
              <a:off x="7585257" y="2106042"/>
              <a:ext cx="2175536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7917176" y="2260030"/>
              <a:ext cx="1506538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 eaLnBrk="0" hangingPunct="0"/>
              <a:endParaRPr kumimoji="1" lang="zh-CN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7585257" y="2715642"/>
              <a:ext cx="2175536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681" name="Rectangle 9"/>
            <p:cNvSpPr>
              <a:spLocks noChangeArrowheads="1"/>
            </p:cNvSpPr>
            <p:nvPr/>
          </p:nvSpPr>
          <p:spPr bwMode="auto">
            <a:xfrm>
              <a:off x="8139029" y="1650430"/>
              <a:ext cx="1073150" cy="3048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 eaLnBrk="0" hangingPunct="0"/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数据报</a:t>
              </a:r>
            </a:p>
          </p:txBody>
        </p:sp>
        <p:sp>
          <p:nvSpPr>
            <p:cNvPr id="284682" name="Rectangle 10"/>
            <p:cNvSpPr>
              <a:spLocks noChangeArrowheads="1"/>
            </p:cNvSpPr>
            <p:nvPr/>
          </p:nvSpPr>
          <p:spPr bwMode="auto">
            <a:xfrm>
              <a:off x="7910297" y="2869630"/>
              <a:ext cx="1520296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 eaLnBrk="0" hangingPunct="0"/>
              <a:endParaRPr kumimoji="1" lang="zh-CN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683" name="Rectangle 11"/>
            <p:cNvSpPr>
              <a:spLocks noChangeArrowheads="1"/>
            </p:cNvSpPr>
            <p:nvPr/>
          </p:nvSpPr>
          <p:spPr bwMode="auto">
            <a:xfrm>
              <a:off x="7841505" y="2882330"/>
              <a:ext cx="1638270" cy="299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8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1010…  …0110</a:t>
              </a:r>
            </a:p>
          </p:txBody>
        </p:sp>
        <p:sp>
          <p:nvSpPr>
            <p:cNvPr id="284684" name="AutoShape 12"/>
            <p:cNvSpPr>
              <a:spLocks noChangeArrowheads="1"/>
            </p:cNvSpPr>
            <p:nvPr/>
          </p:nvSpPr>
          <p:spPr bwMode="auto">
            <a:xfrm flipV="1">
              <a:off x="8529422" y="2612455"/>
              <a:ext cx="330200" cy="334962"/>
            </a:xfrm>
            <a:prstGeom prst="downArrow">
              <a:avLst>
                <a:gd name="adj1" fmla="val 50000"/>
                <a:gd name="adj2" fmla="val 4323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685" name="Rectangle 13"/>
            <p:cNvSpPr>
              <a:spLocks noChangeArrowheads="1"/>
            </p:cNvSpPr>
            <p:nvPr/>
          </p:nvSpPr>
          <p:spPr bwMode="auto">
            <a:xfrm>
              <a:off x="8132150" y="2269556"/>
              <a:ext cx="1073150" cy="28098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686" name="AutoShape 14"/>
            <p:cNvSpPr>
              <a:spLocks noChangeArrowheads="1"/>
            </p:cNvSpPr>
            <p:nvPr/>
          </p:nvSpPr>
          <p:spPr bwMode="auto">
            <a:xfrm flipV="1">
              <a:off x="8128711" y="1901256"/>
              <a:ext cx="1073150" cy="369887"/>
            </a:xfrm>
            <a:prstGeom prst="downArrow">
              <a:avLst>
                <a:gd name="adj1" fmla="val 65389"/>
                <a:gd name="adj2" fmla="val 39394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687" name="Text Box 15"/>
            <p:cNvSpPr txBox="1">
              <a:spLocks noChangeArrowheads="1"/>
            </p:cNvSpPr>
            <p:nvPr/>
          </p:nvSpPr>
          <p:spPr bwMode="auto">
            <a:xfrm>
              <a:off x="7550861" y="2213993"/>
              <a:ext cx="4154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1800" b="1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284688" name="Rectangle 16"/>
            <p:cNvSpPr>
              <a:spLocks noChangeArrowheads="1"/>
            </p:cNvSpPr>
            <p:nvPr/>
          </p:nvSpPr>
          <p:spPr bwMode="auto">
            <a:xfrm>
              <a:off x="8355724" y="1928242"/>
              <a:ext cx="64440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取出</a:t>
              </a:r>
            </a:p>
          </p:txBody>
        </p:sp>
        <p:sp>
          <p:nvSpPr>
            <p:cNvPr id="284689" name="Line 17"/>
            <p:cNvSpPr>
              <a:spLocks noChangeShapeType="1"/>
            </p:cNvSpPr>
            <p:nvPr/>
          </p:nvSpPr>
          <p:spPr bwMode="auto">
            <a:xfrm>
              <a:off x="8126990" y="2264792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690" name="Line 18"/>
            <p:cNvSpPr>
              <a:spLocks noChangeShapeType="1"/>
            </p:cNvSpPr>
            <p:nvPr/>
          </p:nvSpPr>
          <p:spPr bwMode="auto">
            <a:xfrm>
              <a:off x="9200140" y="2266380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693" name="Freeform 21"/>
            <p:cNvSpPr>
              <a:spLocks/>
            </p:cNvSpPr>
            <p:nvPr/>
          </p:nvSpPr>
          <p:spPr bwMode="auto">
            <a:xfrm>
              <a:off x="2417282" y="3158555"/>
              <a:ext cx="6273800" cy="609600"/>
            </a:xfrm>
            <a:custGeom>
              <a:avLst/>
              <a:gdLst>
                <a:gd name="T0" fmla="*/ 0 w 2736"/>
                <a:gd name="T1" fmla="*/ 0 h 480"/>
                <a:gd name="T2" fmla="*/ 0 w 2736"/>
                <a:gd name="T3" fmla="*/ 480 h 480"/>
                <a:gd name="T4" fmla="*/ 2736 w 2736"/>
                <a:gd name="T5" fmla="*/ 480 h 480"/>
                <a:gd name="T6" fmla="*/ 2736 w 2736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36" h="480">
                  <a:moveTo>
                    <a:pt x="0" y="0"/>
                  </a:moveTo>
                  <a:lnTo>
                    <a:pt x="0" y="480"/>
                  </a:lnTo>
                  <a:lnTo>
                    <a:pt x="2736" y="480"/>
                  </a:lnTo>
                  <a:lnTo>
                    <a:pt x="2736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694" name="Rectangle 22"/>
            <p:cNvSpPr>
              <a:spLocks noChangeArrowheads="1"/>
            </p:cNvSpPr>
            <p:nvPr/>
          </p:nvSpPr>
          <p:spPr bwMode="auto">
            <a:xfrm>
              <a:off x="362070" y="2029843"/>
              <a:ext cx="956994" cy="705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数据</a:t>
              </a:r>
            </a:p>
            <a:p>
              <a:pPr algn="ctr"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链路层</a:t>
              </a:r>
            </a:p>
          </p:txBody>
        </p:sp>
        <p:sp>
          <p:nvSpPr>
            <p:cNvPr id="284695" name="Rectangle 23"/>
            <p:cNvSpPr>
              <a:spLocks noChangeArrowheads="1"/>
            </p:cNvSpPr>
            <p:nvPr/>
          </p:nvSpPr>
          <p:spPr bwMode="auto">
            <a:xfrm>
              <a:off x="362070" y="1634555"/>
              <a:ext cx="956994" cy="351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85000"/>
                </a:lnSpc>
              </a:pP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网络层</a:t>
              </a:r>
            </a:p>
          </p:txBody>
        </p:sp>
        <p:sp>
          <p:nvSpPr>
            <p:cNvPr id="284696" name="Rectangle 24"/>
            <p:cNvSpPr>
              <a:spLocks noChangeArrowheads="1"/>
            </p:cNvSpPr>
            <p:nvPr/>
          </p:nvSpPr>
          <p:spPr bwMode="auto">
            <a:xfrm>
              <a:off x="5141433" y="3768156"/>
              <a:ext cx="801502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链路</a:t>
              </a:r>
            </a:p>
          </p:txBody>
        </p:sp>
        <p:sp>
          <p:nvSpPr>
            <p:cNvPr id="284697" name="Rectangle 25"/>
            <p:cNvSpPr>
              <a:spLocks noChangeArrowheads="1"/>
            </p:cNvSpPr>
            <p:nvPr/>
          </p:nvSpPr>
          <p:spPr bwMode="auto">
            <a:xfrm>
              <a:off x="1928664" y="1052736"/>
              <a:ext cx="1097866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结点 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284698" name="Rectangle 26"/>
            <p:cNvSpPr>
              <a:spLocks noChangeArrowheads="1"/>
            </p:cNvSpPr>
            <p:nvPr/>
          </p:nvSpPr>
          <p:spPr bwMode="auto">
            <a:xfrm>
              <a:off x="8121352" y="1052736"/>
              <a:ext cx="1109279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结点 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284699" name="Rectangle 27"/>
            <p:cNvSpPr>
              <a:spLocks noChangeArrowheads="1"/>
            </p:cNvSpPr>
            <p:nvPr/>
          </p:nvSpPr>
          <p:spPr bwMode="auto">
            <a:xfrm>
              <a:off x="362070" y="2853755"/>
              <a:ext cx="956994" cy="351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85000"/>
                </a:lnSpc>
              </a:pP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物理层</a:t>
              </a:r>
            </a:p>
          </p:txBody>
        </p:sp>
        <p:sp>
          <p:nvSpPr>
            <p:cNvPr id="284700" name="Rectangle 28"/>
            <p:cNvSpPr>
              <a:spLocks noChangeArrowheads="1"/>
            </p:cNvSpPr>
            <p:nvPr/>
          </p:nvSpPr>
          <p:spPr bwMode="auto">
            <a:xfrm>
              <a:off x="2499832" y="3539555"/>
              <a:ext cx="8255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01" name="Rectangle 29"/>
            <p:cNvSpPr>
              <a:spLocks noChangeArrowheads="1"/>
            </p:cNvSpPr>
            <p:nvPr/>
          </p:nvSpPr>
          <p:spPr bwMode="auto">
            <a:xfrm>
              <a:off x="2664932" y="3539555"/>
              <a:ext cx="8255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02" name="Rectangle 30"/>
            <p:cNvSpPr>
              <a:spLocks noChangeArrowheads="1"/>
            </p:cNvSpPr>
            <p:nvPr/>
          </p:nvSpPr>
          <p:spPr bwMode="auto">
            <a:xfrm>
              <a:off x="4150832" y="3539555"/>
              <a:ext cx="8255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03" name="Rectangle 31"/>
            <p:cNvSpPr>
              <a:spLocks noChangeArrowheads="1"/>
            </p:cNvSpPr>
            <p:nvPr/>
          </p:nvSpPr>
          <p:spPr bwMode="auto">
            <a:xfrm>
              <a:off x="4315932" y="3539555"/>
              <a:ext cx="8255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04" name="Rectangle 32"/>
            <p:cNvSpPr>
              <a:spLocks noChangeArrowheads="1"/>
            </p:cNvSpPr>
            <p:nvPr/>
          </p:nvSpPr>
          <p:spPr bwMode="auto">
            <a:xfrm>
              <a:off x="6214582" y="3539555"/>
              <a:ext cx="8255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05" name="Rectangle 33"/>
            <p:cNvSpPr>
              <a:spLocks noChangeArrowheads="1"/>
            </p:cNvSpPr>
            <p:nvPr/>
          </p:nvSpPr>
          <p:spPr bwMode="auto">
            <a:xfrm>
              <a:off x="6379682" y="3539555"/>
              <a:ext cx="8255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06" name="Rectangle 34"/>
            <p:cNvSpPr>
              <a:spLocks noChangeArrowheads="1"/>
            </p:cNvSpPr>
            <p:nvPr/>
          </p:nvSpPr>
          <p:spPr bwMode="auto">
            <a:xfrm>
              <a:off x="8030682" y="3539555"/>
              <a:ext cx="8255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07" name="Rectangle 35"/>
            <p:cNvSpPr>
              <a:spLocks noChangeArrowheads="1"/>
            </p:cNvSpPr>
            <p:nvPr/>
          </p:nvSpPr>
          <p:spPr bwMode="auto">
            <a:xfrm>
              <a:off x="8195782" y="3539555"/>
              <a:ext cx="8255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08" name="Rectangle 36"/>
            <p:cNvSpPr>
              <a:spLocks noChangeArrowheads="1"/>
            </p:cNvSpPr>
            <p:nvPr/>
          </p:nvSpPr>
          <p:spPr bwMode="auto">
            <a:xfrm>
              <a:off x="8360882" y="3539555"/>
              <a:ext cx="8255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09" name="Rectangle 37"/>
            <p:cNvSpPr>
              <a:spLocks noChangeArrowheads="1"/>
            </p:cNvSpPr>
            <p:nvPr/>
          </p:nvSpPr>
          <p:spPr bwMode="auto">
            <a:xfrm>
              <a:off x="8525982" y="3539555"/>
              <a:ext cx="82550" cy="152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10" name="Line 38"/>
            <p:cNvSpPr>
              <a:spLocks noChangeShapeType="1"/>
            </p:cNvSpPr>
            <p:nvPr/>
          </p:nvSpPr>
          <p:spPr bwMode="auto">
            <a:xfrm>
              <a:off x="4481032" y="3615755"/>
              <a:ext cx="33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11" name="Line 39"/>
            <p:cNvSpPr>
              <a:spLocks noChangeShapeType="1"/>
            </p:cNvSpPr>
            <p:nvPr/>
          </p:nvSpPr>
          <p:spPr bwMode="auto">
            <a:xfrm rot="5400000">
              <a:off x="2388707" y="3349055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12" name="Line 40"/>
            <p:cNvSpPr>
              <a:spLocks noChangeShapeType="1"/>
            </p:cNvSpPr>
            <p:nvPr/>
          </p:nvSpPr>
          <p:spPr bwMode="auto">
            <a:xfrm rot="16200000" flipV="1">
              <a:off x="8414857" y="3387155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284713" name="Group 41"/>
            <p:cNvGrpSpPr>
              <a:grpSpLocks/>
            </p:cNvGrpSpPr>
            <p:nvPr/>
          </p:nvGrpSpPr>
          <p:grpSpPr bwMode="auto">
            <a:xfrm>
              <a:off x="2830032" y="3539555"/>
              <a:ext cx="1155700" cy="152400"/>
              <a:chOff x="1344" y="912"/>
              <a:chExt cx="672" cy="96"/>
            </a:xfrm>
            <a:solidFill>
              <a:srgbClr val="FFC000"/>
            </a:solidFill>
          </p:grpSpPr>
          <p:sp>
            <p:nvSpPr>
              <p:cNvPr id="284714" name="Line 42"/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672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84715" name="Freeform 43"/>
              <p:cNvSpPr>
                <a:spLocks/>
              </p:cNvSpPr>
              <p:nvPr/>
            </p:nvSpPr>
            <p:spPr bwMode="auto">
              <a:xfrm>
                <a:off x="1392" y="912"/>
                <a:ext cx="576" cy="96"/>
              </a:xfrm>
              <a:custGeom>
                <a:avLst/>
                <a:gdLst>
                  <a:gd name="T0" fmla="*/ 0 w 576"/>
                  <a:gd name="T1" fmla="*/ 96 h 192"/>
                  <a:gd name="T2" fmla="*/ 0 w 576"/>
                  <a:gd name="T3" fmla="*/ 0 h 192"/>
                  <a:gd name="T4" fmla="*/ 192 w 576"/>
                  <a:gd name="T5" fmla="*/ 0 h 192"/>
                  <a:gd name="T6" fmla="*/ 192 w 576"/>
                  <a:gd name="T7" fmla="*/ 192 h 192"/>
                  <a:gd name="T8" fmla="*/ 288 w 576"/>
                  <a:gd name="T9" fmla="*/ 192 h 192"/>
                  <a:gd name="T10" fmla="*/ 288 w 576"/>
                  <a:gd name="T11" fmla="*/ 0 h 192"/>
                  <a:gd name="T12" fmla="*/ 336 w 576"/>
                  <a:gd name="T13" fmla="*/ 0 h 192"/>
                  <a:gd name="T14" fmla="*/ 336 w 576"/>
                  <a:gd name="T15" fmla="*/ 192 h 192"/>
                  <a:gd name="T16" fmla="*/ 480 w 576"/>
                  <a:gd name="T17" fmla="*/ 192 h 192"/>
                  <a:gd name="T18" fmla="*/ 480 w 576"/>
                  <a:gd name="T19" fmla="*/ 0 h 192"/>
                  <a:gd name="T20" fmla="*/ 576 w 576"/>
                  <a:gd name="T21" fmla="*/ 0 h 192"/>
                  <a:gd name="T22" fmla="*/ 576 w 576"/>
                  <a:gd name="T23" fmla="*/ 96 h 192"/>
                  <a:gd name="T24" fmla="*/ 0 w 576"/>
                  <a:gd name="T25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6" h="192">
                    <a:moveTo>
                      <a:pt x="0" y="96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288" y="192"/>
                    </a:lnTo>
                    <a:lnTo>
                      <a:pt x="288" y="0"/>
                    </a:lnTo>
                    <a:lnTo>
                      <a:pt x="336" y="0"/>
                    </a:lnTo>
                    <a:lnTo>
                      <a:pt x="336" y="192"/>
                    </a:lnTo>
                    <a:lnTo>
                      <a:pt x="480" y="192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96"/>
                    </a:lnTo>
                    <a:lnTo>
                      <a:pt x="0" y="96"/>
                    </a:lnTo>
                    <a:close/>
                  </a:path>
                </a:pathLst>
              </a:cu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284716" name="Group 44"/>
            <p:cNvGrpSpPr>
              <a:grpSpLocks/>
            </p:cNvGrpSpPr>
            <p:nvPr/>
          </p:nvGrpSpPr>
          <p:grpSpPr bwMode="auto">
            <a:xfrm>
              <a:off x="6627332" y="3539555"/>
              <a:ext cx="1155700" cy="157162"/>
              <a:chOff x="4080" y="3676"/>
              <a:chExt cx="672" cy="99"/>
            </a:xfrm>
            <a:solidFill>
              <a:srgbClr val="FFC000"/>
            </a:solidFill>
          </p:grpSpPr>
          <p:sp>
            <p:nvSpPr>
              <p:cNvPr id="284717" name="Line 45"/>
              <p:cNvSpPr>
                <a:spLocks noChangeShapeType="1"/>
              </p:cNvSpPr>
              <p:nvPr/>
            </p:nvSpPr>
            <p:spPr bwMode="auto">
              <a:xfrm>
                <a:off x="4080" y="3727"/>
                <a:ext cx="672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84718" name="Freeform 46"/>
              <p:cNvSpPr>
                <a:spLocks/>
              </p:cNvSpPr>
              <p:nvPr/>
            </p:nvSpPr>
            <p:spPr bwMode="auto">
              <a:xfrm>
                <a:off x="4128" y="3676"/>
                <a:ext cx="576" cy="99"/>
              </a:xfrm>
              <a:custGeom>
                <a:avLst/>
                <a:gdLst>
                  <a:gd name="T0" fmla="*/ 0 w 576"/>
                  <a:gd name="T1" fmla="*/ 51 h 99"/>
                  <a:gd name="T2" fmla="*/ 0 w 576"/>
                  <a:gd name="T3" fmla="*/ 3 h 99"/>
                  <a:gd name="T4" fmla="*/ 135 w 576"/>
                  <a:gd name="T5" fmla="*/ 3 h 99"/>
                  <a:gd name="T6" fmla="*/ 138 w 576"/>
                  <a:gd name="T7" fmla="*/ 99 h 99"/>
                  <a:gd name="T8" fmla="*/ 264 w 576"/>
                  <a:gd name="T9" fmla="*/ 98 h 99"/>
                  <a:gd name="T10" fmla="*/ 264 w 576"/>
                  <a:gd name="T11" fmla="*/ 0 h 99"/>
                  <a:gd name="T12" fmla="*/ 426 w 576"/>
                  <a:gd name="T13" fmla="*/ 0 h 99"/>
                  <a:gd name="T14" fmla="*/ 426 w 576"/>
                  <a:gd name="T15" fmla="*/ 99 h 99"/>
                  <a:gd name="T16" fmla="*/ 480 w 576"/>
                  <a:gd name="T17" fmla="*/ 99 h 99"/>
                  <a:gd name="T18" fmla="*/ 480 w 576"/>
                  <a:gd name="T19" fmla="*/ 3 h 99"/>
                  <a:gd name="T20" fmla="*/ 576 w 576"/>
                  <a:gd name="T21" fmla="*/ 3 h 99"/>
                  <a:gd name="T22" fmla="*/ 576 w 576"/>
                  <a:gd name="T23" fmla="*/ 51 h 99"/>
                  <a:gd name="T24" fmla="*/ 0 w 576"/>
                  <a:gd name="T25" fmla="*/ 5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6" h="99">
                    <a:moveTo>
                      <a:pt x="0" y="51"/>
                    </a:moveTo>
                    <a:lnTo>
                      <a:pt x="0" y="3"/>
                    </a:lnTo>
                    <a:lnTo>
                      <a:pt x="135" y="3"/>
                    </a:lnTo>
                    <a:lnTo>
                      <a:pt x="138" y="99"/>
                    </a:lnTo>
                    <a:lnTo>
                      <a:pt x="264" y="98"/>
                    </a:lnTo>
                    <a:lnTo>
                      <a:pt x="264" y="0"/>
                    </a:lnTo>
                    <a:lnTo>
                      <a:pt x="426" y="0"/>
                    </a:lnTo>
                    <a:lnTo>
                      <a:pt x="426" y="99"/>
                    </a:lnTo>
                    <a:lnTo>
                      <a:pt x="480" y="99"/>
                    </a:lnTo>
                    <a:lnTo>
                      <a:pt x="480" y="3"/>
                    </a:lnTo>
                    <a:lnTo>
                      <a:pt x="576" y="3"/>
                    </a:lnTo>
                    <a:lnTo>
                      <a:pt x="576" y="51"/>
                    </a:lnTo>
                    <a:lnTo>
                      <a:pt x="0" y="51"/>
                    </a:lnTo>
                    <a:close/>
                  </a:path>
                </a:pathLst>
              </a:custGeom>
              <a:grp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284728" name="Rectangle 56"/>
            <p:cNvSpPr>
              <a:spLocks noChangeArrowheads="1"/>
            </p:cNvSpPr>
            <p:nvPr/>
          </p:nvSpPr>
          <p:spPr bwMode="auto">
            <a:xfrm>
              <a:off x="3774198" y="4149080"/>
              <a:ext cx="359501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(a</a:t>
              </a:r>
              <a:r>
                <a:rPr kumimoji="1" lang="en-US" altLang="zh-CN" sz="18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) </a:t>
              </a:r>
              <a:r>
                <a:rPr kumimoji="1" lang="zh-CN" altLang="en-US" sz="18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三层的简化模型</a:t>
              </a:r>
              <a:endPara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39" name="Rectangle 67"/>
            <p:cNvSpPr>
              <a:spLocks noChangeArrowheads="1"/>
            </p:cNvSpPr>
            <p:nvPr/>
          </p:nvSpPr>
          <p:spPr bwMode="auto">
            <a:xfrm>
              <a:off x="1344132" y="1482155"/>
              <a:ext cx="2178977" cy="1828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40" name="Rectangle 68"/>
            <p:cNvSpPr>
              <a:spLocks noChangeArrowheads="1"/>
            </p:cNvSpPr>
            <p:nvPr/>
          </p:nvSpPr>
          <p:spPr bwMode="auto">
            <a:xfrm>
              <a:off x="1364770" y="2091755"/>
              <a:ext cx="2146300" cy="6096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41" name="Line 69"/>
            <p:cNvSpPr>
              <a:spLocks noChangeShapeType="1"/>
            </p:cNvSpPr>
            <p:nvPr/>
          </p:nvSpPr>
          <p:spPr bwMode="auto">
            <a:xfrm>
              <a:off x="1344132" y="2090167"/>
              <a:ext cx="2175537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42" name="Rectangle 70"/>
            <p:cNvSpPr>
              <a:spLocks noChangeArrowheads="1"/>
            </p:cNvSpPr>
            <p:nvPr/>
          </p:nvSpPr>
          <p:spPr bwMode="auto">
            <a:xfrm>
              <a:off x="1676052" y="2244155"/>
              <a:ext cx="1506538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 eaLnBrk="0" hangingPunct="0"/>
              <a:endParaRPr kumimoji="1" lang="zh-CN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43" name="Line 71"/>
            <p:cNvSpPr>
              <a:spLocks noChangeShapeType="1"/>
            </p:cNvSpPr>
            <p:nvPr/>
          </p:nvSpPr>
          <p:spPr bwMode="auto">
            <a:xfrm>
              <a:off x="1344132" y="2699767"/>
              <a:ext cx="2175537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44" name="Rectangle 72"/>
            <p:cNvSpPr>
              <a:spLocks noChangeArrowheads="1"/>
            </p:cNvSpPr>
            <p:nvPr/>
          </p:nvSpPr>
          <p:spPr bwMode="auto">
            <a:xfrm>
              <a:off x="1897905" y="1634555"/>
              <a:ext cx="1073150" cy="3048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 eaLnBrk="0" hangingPunct="0"/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数据报</a:t>
              </a:r>
            </a:p>
          </p:txBody>
        </p:sp>
        <p:sp>
          <p:nvSpPr>
            <p:cNvPr id="284745" name="Rectangle 73"/>
            <p:cNvSpPr>
              <a:spLocks noChangeArrowheads="1"/>
            </p:cNvSpPr>
            <p:nvPr/>
          </p:nvSpPr>
          <p:spPr bwMode="auto">
            <a:xfrm>
              <a:off x="1669173" y="2853755"/>
              <a:ext cx="1520296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 eaLnBrk="0" hangingPunct="0"/>
              <a:endParaRPr kumimoji="1" lang="zh-CN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46" name="Rectangle 74"/>
            <p:cNvSpPr>
              <a:spLocks noChangeArrowheads="1"/>
            </p:cNvSpPr>
            <p:nvPr/>
          </p:nvSpPr>
          <p:spPr bwMode="auto">
            <a:xfrm>
              <a:off x="1600382" y="2866455"/>
              <a:ext cx="1638270" cy="299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85000"/>
                </a:lnSpc>
              </a:pPr>
              <a:r>
                <a:rPr kumimoji="1"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1010…  …0110</a:t>
              </a:r>
            </a:p>
          </p:txBody>
        </p:sp>
        <p:sp>
          <p:nvSpPr>
            <p:cNvPr id="284747" name="AutoShape 75"/>
            <p:cNvSpPr>
              <a:spLocks noChangeArrowheads="1"/>
            </p:cNvSpPr>
            <p:nvPr/>
          </p:nvSpPr>
          <p:spPr bwMode="auto">
            <a:xfrm>
              <a:off x="2267661" y="2701355"/>
              <a:ext cx="330200" cy="334962"/>
            </a:xfrm>
            <a:prstGeom prst="downArrow">
              <a:avLst>
                <a:gd name="adj1" fmla="val 50000"/>
                <a:gd name="adj2" fmla="val 4323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48" name="Rectangle 76"/>
            <p:cNvSpPr>
              <a:spLocks noChangeArrowheads="1"/>
            </p:cNvSpPr>
            <p:nvPr/>
          </p:nvSpPr>
          <p:spPr bwMode="auto">
            <a:xfrm>
              <a:off x="1891026" y="2253681"/>
              <a:ext cx="1073150" cy="28098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49" name="AutoShape 77"/>
            <p:cNvSpPr>
              <a:spLocks noChangeArrowheads="1"/>
            </p:cNvSpPr>
            <p:nvPr/>
          </p:nvSpPr>
          <p:spPr bwMode="auto">
            <a:xfrm>
              <a:off x="1897905" y="1948881"/>
              <a:ext cx="1073150" cy="369887"/>
            </a:xfrm>
            <a:prstGeom prst="downArrow">
              <a:avLst>
                <a:gd name="adj1" fmla="val 65389"/>
                <a:gd name="adj2" fmla="val 39394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50" name="Text Box 78"/>
            <p:cNvSpPr txBox="1">
              <a:spLocks noChangeArrowheads="1"/>
            </p:cNvSpPr>
            <p:nvPr/>
          </p:nvSpPr>
          <p:spPr bwMode="auto">
            <a:xfrm>
              <a:off x="1309736" y="2198118"/>
              <a:ext cx="4154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18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284751" name="Rectangle 79"/>
            <p:cNvSpPr>
              <a:spLocks noChangeArrowheads="1"/>
            </p:cNvSpPr>
            <p:nvPr/>
          </p:nvSpPr>
          <p:spPr bwMode="auto">
            <a:xfrm>
              <a:off x="2114599" y="1912367"/>
              <a:ext cx="64440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装入</a:t>
              </a:r>
            </a:p>
          </p:txBody>
        </p:sp>
        <p:sp>
          <p:nvSpPr>
            <p:cNvPr id="284752" name="Line 80"/>
            <p:cNvSpPr>
              <a:spLocks noChangeShapeType="1"/>
            </p:cNvSpPr>
            <p:nvPr/>
          </p:nvSpPr>
          <p:spPr bwMode="auto">
            <a:xfrm>
              <a:off x="1885867" y="2248917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4753" name="Line 81"/>
            <p:cNvSpPr>
              <a:spLocks noChangeShapeType="1"/>
            </p:cNvSpPr>
            <p:nvPr/>
          </p:nvSpPr>
          <p:spPr bwMode="auto">
            <a:xfrm>
              <a:off x="2959017" y="2250505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数据链路层传送的是帧</a:t>
            </a:r>
          </a:p>
        </p:txBody>
      </p:sp>
      <p:sp>
        <p:nvSpPr>
          <p:cNvPr id="6" name="矩形 5"/>
          <p:cNvSpPr/>
          <p:nvPr/>
        </p:nvSpPr>
        <p:spPr>
          <a:xfrm>
            <a:off x="2114599" y="6381328"/>
            <a:ext cx="6579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使用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点对点信道的数据链路层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1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8634164" cy="792088"/>
          </a:xfrm>
        </p:spPr>
        <p:txBody>
          <a:bodyPr/>
          <a:lstStyle/>
          <a:p>
            <a:pPr algn="ctr"/>
            <a:r>
              <a:rPr lang="en-US" altLang="zh-CN" sz="3600" dirty="0" smtClean="0"/>
              <a:t>10BASE-T </a:t>
            </a:r>
            <a:r>
              <a:rPr lang="zh-CN" altLang="en-US" sz="3600" dirty="0" smtClean="0"/>
              <a:t>以太网</a:t>
            </a:r>
            <a:r>
              <a:rPr lang="zh-CN" altLang="en-US" sz="3600" dirty="0"/>
              <a:t>在局域网中的统治地位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这种 </a:t>
            </a:r>
            <a:r>
              <a:rPr lang="en-US" altLang="zh-CN" sz="2800" dirty="0"/>
              <a:t>10 </a:t>
            </a:r>
            <a:r>
              <a:rPr lang="en-US" altLang="zh-CN" sz="2800" dirty="0" smtClean="0"/>
              <a:t>Mbit/s </a:t>
            </a:r>
            <a:r>
              <a:rPr lang="zh-CN" altLang="en-US" sz="2800" dirty="0"/>
              <a:t>速率的无屏蔽双绞线星形网的出现，既降低了成本，又提高了可靠性。 </a:t>
            </a:r>
            <a:r>
              <a:rPr lang="zh-CN" altLang="en-US" sz="2800" dirty="0" smtClean="0"/>
              <a:t>具有很高的性价比。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10BASE-T </a:t>
            </a:r>
            <a:r>
              <a:rPr lang="zh-CN" altLang="en-US" sz="2800" dirty="0"/>
              <a:t>双绞线以太网的出现，是局域网发展史上的一个非常重要的里程碑，它为以太网在局域网中的统治地位奠定了牢固的基础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从此以太网的拓扑就从</a:t>
            </a:r>
            <a:r>
              <a:rPr lang="zh-CN" altLang="zh-CN" sz="2800" dirty="0" smtClean="0"/>
              <a:t>总线</a:t>
            </a:r>
            <a:r>
              <a:rPr lang="zh-CN" altLang="en-US" sz="2800" dirty="0" smtClean="0"/>
              <a:t>形</a:t>
            </a:r>
            <a:r>
              <a:rPr lang="zh-CN" altLang="zh-CN" sz="2800" dirty="0" smtClean="0"/>
              <a:t>变为</a:t>
            </a:r>
            <a:r>
              <a:rPr lang="zh-CN" altLang="zh-CN" sz="2800" dirty="0"/>
              <a:t>更加方便的</a:t>
            </a:r>
            <a:r>
              <a:rPr lang="zh-CN" altLang="zh-CN" sz="2800" dirty="0" smtClean="0"/>
              <a:t>星</a:t>
            </a:r>
            <a:r>
              <a:rPr lang="zh-CN" altLang="en-US" sz="2800" dirty="0" smtClean="0"/>
              <a:t>形</a:t>
            </a:r>
            <a:r>
              <a:rPr lang="zh-CN" altLang="zh-CN" sz="2800" dirty="0" smtClean="0"/>
              <a:t>网络</a:t>
            </a:r>
            <a:r>
              <a:rPr lang="zh-CN" altLang="zh-CN" sz="2800" dirty="0"/>
              <a:t>，而以太网也就在局域网中占据了统治地位。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38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集线器的一些特点 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196752"/>
            <a:ext cx="9289032" cy="511256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2800" dirty="0" smtClean="0"/>
              <a:t>(1) </a:t>
            </a:r>
            <a:r>
              <a:rPr lang="zh-CN" altLang="en-US" sz="2800" dirty="0" smtClean="0"/>
              <a:t>集线器</a:t>
            </a:r>
            <a:r>
              <a:rPr lang="zh-CN" altLang="en-US" sz="2800" dirty="0"/>
              <a:t>是使用电子器件来模拟实际电缆线的工作，因此整个系统仍然像一个传统的以太网那样运行。 </a:t>
            </a:r>
          </a:p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0000CC"/>
                </a:solidFill>
              </a:rPr>
              <a:t>(2) </a:t>
            </a:r>
            <a:r>
              <a:rPr lang="zh-CN" altLang="en-US" sz="2800" dirty="0" smtClean="0">
                <a:solidFill>
                  <a:srgbClr val="0000CC"/>
                </a:solidFill>
              </a:rPr>
              <a:t>使用</a:t>
            </a:r>
            <a:r>
              <a:rPr lang="zh-CN" altLang="en-US" sz="2800" dirty="0">
                <a:solidFill>
                  <a:srgbClr val="0000CC"/>
                </a:solidFill>
              </a:rPr>
              <a:t>集线器的以太网在</a:t>
            </a:r>
            <a:r>
              <a:rPr lang="zh-CN" altLang="en-US" sz="2800" dirty="0">
                <a:solidFill>
                  <a:srgbClr val="FF0000"/>
                </a:solidFill>
              </a:rPr>
              <a:t>逻辑上仍是一个总线网，</a:t>
            </a:r>
            <a:r>
              <a:rPr lang="zh-CN" altLang="en-US" sz="2800" dirty="0">
                <a:solidFill>
                  <a:srgbClr val="0000CC"/>
                </a:solidFill>
              </a:rPr>
              <a:t>各工作站使用的还是 </a:t>
            </a:r>
            <a:r>
              <a:rPr lang="en-US" altLang="zh-CN" sz="2800" dirty="0">
                <a:solidFill>
                  <a:srgbClr val="0000CC"/>
                </a:solidFill>
              </a:rPr>
              <a:t>CSMA/CD</a:t>
            </a:r>
            <a:r>
              <a:rPr lang="en-US" altLang="zh-CN" sz="2800" b="1" dirty="0">
                <a:solidFill>
                  <a:srgbClr val="0000CC"/>
                </a:solidFill>
              </a:rPr>
              <a:t> </a:t>
            </a:r>
            <a:r>
              <a:rPr lang="zh-CN" altLang="en-US" sz="2800" dirty="0">
                <a:solidFill>
                  <a:srgbClr val="0000CC"/>
                </a:solidFill>
              </a:rPr>
              <a:t>协议，并</a:t>
            </a:r>
            <a:r>
              <a:rPr lang="zh-CN" altLang="en-US" sz="2800" dirty="0">
                <a:solidFill>
                  <a:srgbClr val="FF0000"/>
                </a:solidFill>
              </a:rPr>
              <a:t>共享逻辑上的总线。</a:t>
            </a:r>
            <a:r>
              <a:rPr lang="zh-CN" altLang="en-US" sz="2800" dirty="0">
                <a:solidFill>
                  <a:srgbClr val="0000CC"/>
                </a:solidFill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800" dirty="0" smtClean="0"/>
              <a:t>(3) </a:t>
            </a:r>
            <a:r>
              <a:rPr lang="zh-CN" altLang="en-US" sz="2800" dirty="0" smtClean="0"/>
              <a:t>集线器</a:t>
            </a:r>
            <a:r>
              <a:rPr lang="zh-CN" altLang="en-US" sz="2800" dirty="0"/>
              <a:t>很像一个多接口的转发器，</a:t>
            </a:r>
            <a:r>
              <a:rPr lang="zh-CN" altLang="en-US" sz="2800" dirty="0">
                <a:solidFill>
                  <a:srgbClr val="FF0000"/>
                </a:solidFill>
              </a:rPr>
              <a:t>工作在物理层。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800" dirty="0"/>
              <a:t>(4) </a:t>
            </a:r>
            <a:r>
              <a:rPr lang="zh-CN" altLang="zh-CN" sz="2800" dirty="0"/>
              <a:t>集线器采用了专门的芯片，进行自适应串音回波</a:t>
            </a:r>
            <a:r>
              <a:rPr lang="zh-CN" altLang="zh-CN" sz="2800" dirty="0" smtClean="0"/>
              <a:t>抵消</a:t>
            </a:r>
            <a:r>
              <a:rPr lang="zh-CN" altLang="en-US" sz="2800" dirty="0" smtClean="0"/>
              <a:t>，减少了</a:t>
            </a:r>
            <a:r>
              <a:rPr lang="zh-CN" altLang="zh-CN" sz="2800" dirty="0" smtClean="0"/>
              <a:t>近端串音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01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具有三个接口的集线器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99406" y="1801019"/>
            <a:ext cx="6708907" cy="3160712"/>
            <a:chOff x="1442906" y="2212976"/>
            <a:chExt cx="6708907" cy="3160712"/>
          </a:xfrm>
        </p:grpSpPr>
        <p:grpSp>
          <p:nvGrpSpPr>
            <p:cNvPr id="430083" name="Group 3"/>
            <p:cNvGrpSpPr>
              <a:grpSpLocks/>
            </p:cNvGrpSpPr>
            <p:nvPr/>
          </p:nvGrpSpPr>
          <p:grpSpPr bwMode="auto">
            <a:xfrm rot="-3098467">
              <a:off x="2022145" y="3956249"/>
              <a:ext cx="1127125" cy="98028"/>
              <a:chOff x="1548" y="1476"/>
              <a:chExt cx="1338" cy="120"/>
            </a:xfrm>
          </p:grpSpPr>
          <p:sp>
            <p:nvSpPr>
              <p:cNvPr id="430084" name="Freeform 4"/>
              <p:cNvSpPr>
                <a:spLocks/>
              </p:cNvSpPr>
              <p:nvPr/>
            </p:nvSpPr>
            <p:spPr bwMode="auto">
              <a:xfrm>
                <a:off x="1555" y="1484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0085" name="Freeform 5"/>
              <p:cNvSpPr>
                <a:spLocks/>
              </p:cNvSpPr>
              <p:nvPr/>
            </p:nvSpPr>
            <p:spPr bwMode="auto">
              <a:xfrm flipV="1">
                <a:off x="1548" y="1476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430086" name="Group 6"/>
            <p:cNvGrpSpPr>
              <a:grpSpLocks/>
            </p:cNvGrpSpPr>
            <p:nvPr/>
          </p:nvGrpSpPr>
          <p:grpSpPr bwMode="auto">
            <a:xfrm rot="-3098467">
              <a:off x="2458972" y="3956249"/>
              <a:ext cx="1127125" cy="98028"/>
              <a:chOff x="1548" y="1476"/>
              <a:chExt cx="1338" cy="120"/>
            </a:xfrm>
          </p:grpSpPr>
          <p:sp>
            <p:nvSpPr>
              <p:cNvPr id="430087" name="Freeform 7"/>
              <p:cNvSpPr>
                <a:spLocks/>
              </p:cNvSpPr>
              <p:nvPr/>
            </p:nvSpPr>
            <p:spPr bwMode="auto">
              <a:xfrm>
                <a:off x="1555" y="1484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0088" name="Freeform 8"/>
              <p:cNvSpPr>
                <a:spLocks/>
              </p:cNvSpPr>
              <p:nvPr/>
            </p:nvSpPr>
            <p:spPr bwMode="auto">
              <a:xfrm flipV="1">
                <a:off x="1548" y="1476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430089" name="Group 9"/>
            <p:cNvGrpSpPr>
              <a:grpSpLocks/>
            </p:cNvGrpSpPr>
            <p:nvPr/>
          </p:nvGrpSpPr>
          <p:grpSpPr bwMode="auto">
            <a:xfrm rot="3701259" flipH="1">
              <a:off x="6306079" y="3949965"/>
              <a:ext cx="1001712" cy="96308"/>
              <a:chOff x="1548" y="1476"/>
              <a:chExt cx="1338" cy="120"/>
            </a:xfrm>
          </p:grpSpPr>
          <p:sp>
            <p:nvSpPr>
              <p:cNvPr id="430090" name="Freeform 10"/>
              <p:cNvSpPr>
                <a:spLocks/>
              </p:cNvSpPr>
              <p:nvPr/>
            </p:nvSpPr>
            <p:spPr bwMode="auto">
              <a:xfrm>
                <a:off x="1555" y="1484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0091" name="Freeform 11"/>
              <p:cNvSpPr>
                <a:spLocks/>
              </p:cNvSpPr>
              <p:nvPr/>
            </p:nvSpPr>
            <p:spPr bwMode="auto">
              <a:xfrm flipV="1">
                <a:off x="1548" y="1476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430092" name="Group 12"/>
            <p:cNvGrpSpPr>
              <a:grpSpLocks/>
            </p:cNvGrpSpPr>
            <p:nvPr/>
          </p:nvGrpSpPr>
          <p:grpSpPr bwMode="auto">
            <a:xfrm rot="3701259" flipH="1">
              <a:off x="6817718" y="3969743"/>
              <a:ext cx="1001713" cy="98028"/>
              <a:chOff x="1548" y="1476"/>
              <a:chExt cx="1338" cy="120"/>
            </a:xfrm>
          </p:grpSpPr>
          <p:sp>
            <p:nvSpPr>
              <p:cNvPr id="430093" name="Freeform 13"/>
              <p:cNvSpPr>
                <a:spLocks/>
              </p:cNvSpPr>
              <p:nvPr/>
            </p:nvSpPr>
            <p:spPr bwMode="auto">
              <a:xfrm>
                <a:off x="1555" y="1484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0094" name="Freeform 14"/>
              <p:cNvSpPr>
                <a:spLocks/>
              </p:cNvSpPr>
              <p:nvPr/>
            </p:nvSpPr>
            <p:spPr bwMode="auto">
              <a:xfrm flipV="1">
                <a:off x="1548" y="1476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1969162" y="2212976"/>
              <a:ext cx="5969396" cy="1344613"/>
            </a:xfrm>
            <a:prstGeom prst="rect">
              <a:avLst/>
            </a:prstGeom>
            <a:solidFill>
              <a:srgbClr val="FF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096" name="AutoShape 16"/>
            <p:cNvSpPr>
              <a:spLocks noChangeArrowheads="1"/>
            </p:cNvSpPr>
            <p:nvPr/>
          </p:nvSpPr>
          <p:spPr bwMode="auto">
            <a:xfrm>
              <a:off x="2772305" y="3189289"/>
              <a:ext cx="479822" cy="350837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097" name="AutoShape 17"/>
            <p:cNvSpPr>
              <a:spLocks noChangeArrowheads="1"/>
            </p:cNvSpPr>
            <p:nvPr/>
          </p:nvSpPr>
          <p:spPr bwMode="auto">
            <a:xfrm>
              <a:off x="6213608" y="3192464"/>
              <a:ext cx="483261" cy="352425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098" name="AutoShape 18"/>
            <p:cNvSpPr>
              <a:spLocks noChangeArrowheads="1"/>
            </p:cNvSpPr>
            <p:nvPr/>
          </p:nvSpPr>
          <p:spPr bwMode="auto">
            <a:xfrm>
              <a:off x="4407827" y="3189289"/>
              <a:ext cx="483261" cy="350837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099" name="AutoShape 19"/>
            <p:cNvSpPr>
              <a:spLocks noChangeArrowheads="1"/>
            </p:cNvSpPr>
            <p:nvPr/>
          </p:nvSpPr>
          <p:spPr bwMode="auto">
            <a:xfrm rot="10800000" flipH="1">
              <a:off x="6702029" y="3192464"/>
              <a:ext cx="479821" cy="352425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00" name="AutoShape 20"/>
            <p:cNvSpPr>
              <a:spLocks noChangeArrowheads="1"/>
            </p:cNvSpPr>
            <p:nvPr/>
          </p:nvSpPr>
          <p:spPr bwMode="auto">
            <a:xfrm rot="10800000" flipH="1">
              <a:off x="3245247" y="3189289"/>
              <a:ext cx="481542" cy="350837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01" name="AutoShape 21"/>
            <p:cNvSpPr>
              <a:spLocks noChangeArrowheads="1"/>
            </p:cNvSpPr>
            <p:nvPr/>
          </p:nvSpPr>
          <p:spPr bwMode="auto">
            <a:xfrm rot="10800000" flipH="1">
              <a:off x="4903127" y="3206750"/>
              <a:ext cx="483261" cy="349250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02" name="Freeform 22"/>
            <p:cNvSpPr>
              <a:spLocks/>
            </p:cNvSpPr>
            <p:nvPr/>
          </p:nvSpPr>
          <p:spPr bwMode="auto">
            <a:xfrm>
              <a:off x="3609843" y="2863850"/>
              <a:ext cx="2854854" cy="325438"/>
            </a:xfrm>
            <a:custGeom>
              <a:avLst/>
              <a:gdLst>
                <a:gd name="T0" fmla="*/ 1374 w 1375"/>
                <a:gd name="T1" fmla="*/ 186 h 187"/>
                <a:gd name="T2" fmla="*/ 1374 w 1375"/>
                <a:gd name="T3" fmla="*/ 0 h 187"/>
                <a:gd name="T4" fmla="*/ 0 w 1375"/>
                <a:gd name="T5" fmla="*/ 0 h 187"/>
                <a:gd name="T6" fmla="*/ 0 w 1375"/>
                <a:gd name="T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5" h="187">
                  <a:moveTo>
                    <a:pt x="1374" y="186"/>
                  </a:moveTo>
                  <a:lnTo>
                    <a:pt x="1374" y="0"/>
                  </a:lnTo>
                  <a:lnTo>
                    <a:pt x="0" y="0"/>
                  </a:lnTo>
                  <a:lnTo>
                    <a:pt x="0" y="1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03" name="Freeform 23"/>
            <p:cNvSpPr>
              <a:spLocks/>
            </p:cNvSpPr>
            <p:nvPr/>
          </p:nvSpPr>
          <p:spPr bwMode="auto">
            <a:xfrm>
              <a:off x="4643438" y="2624139"/>
              <a:ext cx="2199614" cy="585787"/>
            </a:xfrm>
            <a:custGeom>
              <a:avLst/>
              <a:gdLst>
                <a:gd name="T0" fmla="*/ 0 w 1060"/>
                <a:gd name="T1" fmla="*/ 336 h 337"/>
                <a:gd name="T2" fmla="*/ 0 w 1060"/>
                <a:gd name="T3" fmla="*/ 0 h 337"/>
                <a:gd name="T4" fmla="*/ 1059 w 1060"/>
                <a:gd name="T5" fmla="*/ 0 h 337"/>
                <a:gd name="T6" fmla="*/ 1059 w 1060"/>
                <a:gd name="T7" fmla="*/ 33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0" h="337">
                  <a:moveTo>
                    <a:pt x="0" y="336"/>
                  </a:moveTo>
                  <a:lnTo>
                    <a:pt x="0" y="0"/>
                  </a:lnTo>
                  <a:lnTo>
                    <a:pt x="1059" y="0"/>
                  </a:lnTo>
                  <a:lnTo>
                    <a:pt x="1059" y="33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04" name="Freeform 24"/>
            <p:cNvSpPr>
              <a:spLocks/>
            </p:cNvSpPr>
            <p:nvPr/>
          </p:nvSpPr>
          <p:spPr bwMode="auto">
            <a:xfrm>
              <a:off x="3412067" y="2624138"/>
              <a:ext cx="1234810" cy="576262"/>
            </a:xfrm>
            <a:custGeom>
              <a:avLst/>
              <a:gdLst>
                <a:gd name="T0" fmla="*/ 594 w 595"/>
                <a:gd name="T1" fmla="*/ 0 h 331"/>
                <a:gd name="T2" fmla="*/ 0 w 595"/>
                <a:gd name="T3" fmla="*/ 0 h 331"/>
                <a:gd name="T4" fmla="*/ 0 w 595"/>
                <a:gd name="T5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5" h="331">
                  <a:moveTo>
                    <a:pt x="594" y="0"/>
                  </a:move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05" name="Freeform 25"/>
            <p:cNvSpPr>
              <a:spLocks/>
            </p:cNvSpPr>
            <p:nvPr/>
          </p:nvSpPr>
          <p:spPr bwMode="auto">
            <a:xfrm>
              <a:off x="3013075" y="2416175"/>
              <a:ext cx="4048390" cy="793750"/>
            </a:xfrm>
            <a:custGeom>
              <a:avLst/>
              <a:gdLst>
                <a:gd name="T0" fmla="*/ 0 w 1951"/>
                <a:gd name="T1" fmla="*/ 456 h 457"/>
                <a:gd name="T2" fmla="*/ 0 w 1951"/>
                <a:gd name="T3" fmla="*/ 0 h 457"/>
                <a:gd name="T4" fmla="*/ 1950 w 1951"/>
                <a:gd name="T5" fmla="*/ 0 h 457"/>
                <a:gd name="T6" fmla="*/ 1950 w 1951"/>
                <a:gd name="T7" fmla="*/ 450 h 457"/>
                <a:gd name="T8" fmla="*/ 1950 w 1951"/>
                <a:gd name="T9" fmla="*/ 45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1" h="457">
                  <a:moveTo>
                    <a:pt x="0" y="456"/>
                  </a:moveTo>
                  <a:lnTo>
                    <a:pt x="0" y="0"/>
                  </a:lnTo>
                  <a:lnTo>
                    <a:pt x="1950" y="0"/>
                  </a:lnTo>
                  <a:lnTo>
                    <a:pt x="1950" y="450"/>
                  </a:lnTo>
                  <a:lnTo>
                    <a:pt x="1950" y="45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06" name="Line 26"/>
            <p:cNvSpPr>
              <a:spLocks noChangeShapeType="1"/>
            </p:cNvSpPr>
            <p:nvPr/>
          </p:nvSpPr>
          <p:spPr bwMode="auto">
            <a:xfrm>
              <a:off x="5229887" y="2870201"/>
              <a:ext cx="0" cy="341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07" name="Line 27"/>
            <p:cNvSpPr>
              <a:spLocks noChangeShapeType="1"/>
            </p:cNvSpPr>
            <p:nvPr/>
          </p:nvSpPr>
          <p:spPr bwMode="auto">
            <a:xfrm>
              <a:off x="5056188" y="2433638"/>
              <a:ext cx="0" cy="78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08" name="Rectangle 28"/>
            <p:cNvSpPr>
              <a:spLocks noChangeArrowheads="1"/>
            </p:cNvSpPr>
            <p:nvPr/>
          </p:nvSpPr>
          <p:spPr bwMode="auto">
            <a:xfrm>
              <a:off x="1442906" y="2308225"/>
              <a:ext cx="543420" cy="1253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zh-CN" altLang="en-US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集</a:t>
              </a:r>
            </a:p>
            <a:p>
              <a:pPr defTabSz="762000" eaLnBrk="0" hangingPunct="0">
                <a:lnSpc>
                  <a:spcPct val="90000"/>
                </a:lnSpc>
              </a:pPr>
              <a:r>
                <a:rPr kumimoji="1" lang="zh-CN" altLang="en-US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线</a:t>
              </a:r>
            </a:p>
            <a:p>
              <a:pPr defTabSz="762000" eaLnBrk="0" hangingPunct="0">
                <a:lnSpc>
                  <a:spcPct val="90000"/>
                </a:lnSpc>
              </a:pPr>
              <a:r>
                <a:rPr kumimoji="1" lang="zh-CN" altLang="en-US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器</a:t>
              </a:r>
            </a:p>
          </p:txBody>
        </p:sp>
        <p:sp>
          <p:nvSpPr>
            <p:cNvPr id="430109" name="Rectangle 29"/>
            <p:cNvSpPr>
              <a:spLocks noChangeArrowheads="1"/>
            </p:cNvSpPr>
            <p:nvPr/>
          </p:nvSpPr>
          <p:spPr bwMode="auto">
            <a:xfrm>
              <a:off x="4063868" y="4527550"/>
              <a:ext cx="1608005" cy="846138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10" name="Rectangle 30"/>
            <p:cNvSpPr>
              <a:spLocks noChangeArrowheads="1"/>
            </p:cNvSpPr>
            <p:nvPr/>
          </p:nvSpPr>
          <p:spPr bwMode="auto">
            <a:xfrm>
              <a:off x="4375151" y="4529138"/>
              <a:ext cx="1028435" cy="3984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4515613" y="4516634"/>
              <a:ext cx="69891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网卡</a:t>
              </a:r>
            </a:p>
          </p:txBody>
        </p:sp>
        <p:sp>
          <p:nvSpPr>
            <p:cNvPr id="430112" name="Rectangle 32"/>
            <p:cNvSpPr>
              <a:spLocks noChangeArrowheads="1"/>
            </p:cNvSpPr>
            <p:nvPr/>
          </p:nvSpPr>
          <p:spPr bwMode="auto">
            <a:xfrm>
              <a:off x="4313238" y="4894263"/>
              <a:ext cx="956994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工作站</a:t>
              </a:r>
            </a:p>
          </p:txBody>
        </p:sp>
        <p:sp>
          <p:nvSpPr>
            <p:cNvPr id="430113" name="Rectangle 33"/>
            <p:cNvSpPr>
              <a:spLocks noChangeArrowheads="1"/>
            </p:cNvSpPr>
            <p:nvPr/>
          </p:nvSpPr>
          <p:spPr bwMode="auto">
            <a:xfrm>
              <a:off x="4488657" y="4435475"/>
              <a:ext cx="782506" cy="825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1571890" y="4527550"/>
              <a:ext cx="1611445" cy="846138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15" name="Rectangle 35"/>
            <p:cNvSpPr>
              <a:spLocks noChangeArrowheads="1"/>
            </p:cNvSpPr>
            <p:nvPr/>
          </p:nvSpPr>
          <p:spPr bwMode="auto">
            <a:xfrm>
              <a:off x="1865975" y="4529138"/>
              <a:ext cx="1031875" cy="3984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16" name="Rectangle 36"/>
            <p:cNvSpPr>
              <a:spLocks noChangeArrowheads="1"/>
            </p:cNvSpPr>
            <p:nvPr/>
          </p:nvSpPr>
          <p:spPr bwMode="auto">
            <a:xfrm>
              <a:off x="2042553" y="4516634"/>
              <a:ext cx="69891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网卡</a:t>
              </a:r>
            </a:p>
          </p:txBody>
        </p:sp>
        <p:sp>
          <p:nvSpPr>
            <p:cNvPr id="430117" name="Rectangle 37"/>
            <p:cNvSpPr>
              <a:spLocks noChangeArrowheads="1"/>
            </p:cNvSpPr>
            <p:nvPr/>
          </p:nvSpPr>
          <p:spPr bwMode="auto">
            <a:xfrm>
              <a:off x="1807502" y="4894263"/>
              <a:ext cx="956994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工作站</a:t>
              </a:r>
            </a:p>
          </p:txBody>
        </p:sp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2000119" y="4435475"/>
              <a:ext cx="779065" cy="825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19" name="Rectangle 39"/>
            <p:cNvSpPr>
              <a:spLocks noChangeArrowheads="1"/>
            </p:cNvSpPr>
            <p:nvPr/>
          </p:nvSpPr>
          <p:spPr bwMode="auto">
            <a:xfrm>
              <a:off x="6540369" y="4527550"/>
              <a:ext cx="1611444" cy="846138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20" name="Rectangle 40"/>
            <p:cNvSpPr>
              <a:spLocks noChangeArrowheads="1"/>
            </p:cNvSpPr>
            <p:nvPr/>
          </p:nvSpPr>
          <p:spPr bwMode="auto">
            <a:xfrm>
              <a:off x="6843051" y="4529138"/>
              <a:ext cx="1030155" cy="3984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21" name="Rectangle 41"/>
            <p:cNvSpPr>
              <a:spLocks noChangeArrowheads="1"/>
            </p:cNvSpPr>
            <p:nvPr/>
          </p:nvSpPr>
          <p:spPr bwMode="auto">
            <a:xfrm>
              <a:off x="6990394" y="4516634"/>
              <a:ext cx="69891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网卡</a:t>
              </a:r>
            </a:p>
          </p:txBody>
        </p:sp>
        <p:sp>
          <p:nvSpPr>
            <p:cNvPr id="430122" name="Rectangle 42"/>
            <p:cNvSpPr>
              <a:spLocks noChangeArrowheads="1"/>
            </p:cNvSpPr>
            <p:nvPr/>
          </p:nvSpPr>
          <p:spPr bwMode="auto">
            <a:xfrm>
              <a:off x="6762222" y="4894263"/>
              <a:ext cx="956994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工作站</a:t>
              </a:r>
            </a:p>
          </p:txBody>
        </p:sp>
        <p:sp>
          <p:nvSpPr>
            <p:cNvPr id="430123" name="Rectangle 43"/>
            <p:cNvSpPr>
              <a:spLocks noChangeArrowheads="1"/>
            </p:cNvSpPr>
            <p:nvPr/>
          </p:nvSpPr>
          <p:spPr bwMode="auto">
            <a:xfrm>
              <a:off x="6968597" y="4435475"/>
              <a:ext cx="780785" cy="825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24" name="Oval 44"/>
            <p:cNvSpPr>
              <a:spLocks noChangeArrowheads="1"/>
            </p:cNvSpPr>
            <p:nvPr/>
          </p:nvSpPr>
          <p:spPr bwMode="auto">
            <a:xfrm>
              <a:off x="4590125" y="2579689"/>
              <a:ext cx="94588" cy="793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25" name="Oval 45"/>
            <p:cNvSpPr>
              <a:spLocks noChangeArrowheads="1"/>
            </p:cNvSpPr>
            <p:nvPr/>
          </p:nvSpPr>
          <p:spPr bwMode="auto">
            <a:xfrm>
              <a:off x="5013193" y="2381251"/>
              <a:ext cx="96308" cy="793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26" name="Oval 46"/>
            <p:cNvSpPr>
              <a:spLocks noChangeArrowheads="1"/>
            </p:cNvSpPr>
            <p:nvPr/>
          </p:nvSpPr>
          <p:spPr bwMode="auto">
            <a:xfrm>
              <a:off x="5186892" y="2819401"/>
              <a:ext cx="96308" cy="793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27" name="Line 47"/>
            <p:cNvSpPr>
              <a:spLocks noChangeShapeType="1"/>
            </p:cNvSpPr>
            <p:nvPr/>
          </p:nvSpPr>
          <p:spPr bwMode="auto">
            <a:xfrm flipV="1">
              <a:off x="4531652" y="3605213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28" name="Line 48"/>
            <p:cNvSpPr>
              <a:spLocks noChangeShapeType="1"/>
            </p:cNvSpPr>
            <p:nvPr/>
          </p:nvSpPr>
          <p:spPr bwMode="auto">
            <a:xfrm>
              <a:off x="5018352" y="3616325"/>
              <a:ext cx="0" cy="592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29" name="Line 49"/>
            <p:cNvSpPr>
              <a:spLocks noChangeShapeType="1"/>
            </p:cNvSpPr>
            <p:nvPr/>
          </p:nvSpPr>
          <p:spPr bwMode="auto">
            <a:xfrm rot="236364" flipV="1">
              <a:off x="2187575" y="3729038"/>
              <a:ext cx="467783" cy="514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30" name="Line 50"/>
            <p:cNvSpPr>
              <a:spLocks noChangeShapeType="1"/>
            </p:cNvSpPr>
            <p:nvPr/>
          </p:nvSpPr>
          <p:spPr bwMode="auto">
            <a:xfrm flipH="1">
              <a:off x="2667398" y="3722688"/>
              <a:ext cx="476382" cy="474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31" name="Line 51"/>
            <p:cNvSpPr>
              <a:spLocks noChangeShapeType="1"/>
            </p:cNvSpPr>
            <p:nvPr/>
          </p:nvSpPr>
          <p:spPr bwMode="auto">
            <a:xfrm>
              <a:off x="6419983" y="3636964"/>
              <a:ext cx="433388" cy="59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32" name="Line 52"/>
            <p:cNvSpPr>
              <a:spLocks noChangeShapeType="1"/>
            </p:cNvSpPr>
            <p:nvPr/>
          </p:nvSpPr>
          <p:spPr bwMode="auto">
            <a:xfrm>
              <a:off x="6932481" y="3649664"/>
              <a:ext cx="393832" cy="5476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0133" name="Rectangle 53"/>
            <p:cNvSpPr>
              <a:spLocks noChangeArrowheads="1"/>
            </p:cNvSpPr>
            <p:nvPr/>
          </p:nvSpPr>
          <p:spPr bwMode="auto">
            <a:xfrm>
              <a:off x="5210269" y="3725863"/>
              <a:ext cx="1110883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双绞线</a:t>
              </a:r>
            </a:p>
          </p:txBody>
        </p:sp>
        <p:grpSp>
          <p:nvGrpSpPr>
            <p:cNvPr id="430134" name="Group 54"/>
            <p:cNvGrpSpPr>
              <a:grpSpLocks/>
            </p:cNvGrpSpPr>
            <p:nvPr/>
          </p:nvGrpSpPr>
          <p:grpSpPr bwMode="auto">
            <a:xfrm rot="5400000" flipH="1">
              <a:off x="4703168" y="3946724"/>
              <a:ext cx="876300" cy="98028"/>
              <a:chOff x="1548" y="1476"/>
              <a:chExt cx="1338" cy="120"/>
            </a:xfrm>
          </p:grpSpPr>
          <p:sp>
            <p:nvSpPr>
              <p:cNvPr id="430135" name="Freeform 55"/>
              <p:cNvSpPr>
                <a:spLocks/>
              </p:cNvSpPr>
              <p:nvPr/>
            </p:nvSpPr>
            <p:spPr bwMode="auto">
              <a:xfrm>
                <a:off x="1555" y="1484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0136" name="Freeform 56"/>
              <p:cNvSpPr>
                <a:spLocks/>
              </p:cNvSpPr>
              <p:nvPr/>
            </p:nvSpPr>
            <p:spPr bwMode="auto">
              <a:xfrm flipV="1">
                <a:off x="1548" y="1476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430137" name="Group 57"/>
            <p:cNvGrpSpPr>
              <a:grpSpLocks/>
            </p:cNvGrpSpPr>
            <p:nvPr/>
          </p:nvGrpSpPr>
          <p:grpSpPr bwMode="auto">
            <a:xfrm rot="5400000" flipH="1">
              <a:off x="4206942" y="3958630"/>
              <a:ext cx="874712" cy="98029"/>
              <a:chOff x="1548" y="1476"/>
              <a:chExt cx="1338" cy="120"/>
            </a:xfrm>
          </p:grpSpPr>
          <p:sp>
            <p:nvSpPr>
              <p:cNvPr id="430138" name="Freeform 58"/>
              <p:cNvSpPr>
                <a:spLocks/>
              </p:cNvSpPr>
              <p:nvPr/>
            </p:nvSpPr>
            <p:spPr bwMode="auto">
              <a:xfrm>
                <a:off x="1555" y="1484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0139" name="Freeform 59"/>
              <p:cNvSpPr>
                <a:spLocks/>
              </p:cNvSpPr>
              <p:nvPr/>
            </p:nvSpPr>
            <p:spPr bwMode="auto">
              <a:xfrm flipV="1">
                <a:off x="1548" y="1476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12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3.3.4  </a:t>
            </a:r>
            <a:r>
              <a:rPr lang="zh-CN" altLang="en-US" dirty="0"/>
              <a:t>以太网的信道利用率 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2"/>
            <a:ext cx="9066212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sz="2800" dirty="0"/>
              <a:t>多个站在以太网上同时工作就可能会发生碰撞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30000"/>
              </a:lnSpc>
            </a:pPr>
            <a:r>
              <a:rPr lang="zh-CN" altLang="zh-CN" sz="2800" dirty="0" smtClean="0"/>
              <a:t>当</a:t>
            </a:r>
            <a:r>
              <a:rPr lang="zh-CN" altLang="zh-CN" sz="2800" dirty="0"/>
              <a:t>发生碰撞时，信道资源实际上是被浪费了。因此，当扣除碰撞所造成的信道损失后，</a:t>
            </a:r>
            <a:r>
              <a:rPr lang="zh-CN" altLang="zh-CN" sz="2800" dirty="0">
                <a:solidFill>
                  <a:srgbClr val="FF0000"/>
                </a:solidFill>
              </a:rPr>
              <a:t>以太网总的信道利用率并不能</a:t>
            </a:r>
            <a:r>
              <a:rPr lang="zh-CN" altLang="zh-CN" sz="2800" dirty="0" smtClean="0">
                <a:solidFill>
                  <a:srgbClr val="FF0000"/>
                </a:solidFill>
              </a:rPr>
              <a:t>达到</a:t>
            </a:r>
            <a:r>
              <a:rPr lang="en-US" altLang="zh-CN" sz="2800" dirty="0" smtClean="0">
                <a:solidFill>
                  <a:srgbClr val="FF0000"/>
                </a:solidFill>
              </a:rPr>
              <a:t> 100</a:t>
            </a:r>
            <a:r>
              <a:rPr lang="en-US" altLang="zh-CN" sz="2800" dirty="0">
                <a:solidFill>
                  <a:srgbClr val="FF0000"/>
                </a:solidFill>
              </a:rPr>
              <a:t>%</a:t>
            </a:r>
            <a:r>
              <a:rPr lang="zh-CN" altLang="zh-CN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sym typeface="Symbol"/>
              </a:rPr>
              <a:t>假设</a:t>
            </a:r>
            <a:r>
              <a:rPr lang="zh-CN" altLang="en-US" sz="2800" i="1" dirty="0" smtClean="0">
                <a:sym typeface="Symbol"/>
              </a:rPr>
              <a:t> </a:t>
            </a:r>
            <a:r>
              <a:rPr lang="en-US" altLang="zh-CN" sz="2800" i="1" dirty="0">
                <a:sym typeface="Symbol"/>
              </a:rPr>
              <a:t> </a:t>
            </a:r>
            <a:r>
              <a:rPr lang="zh-CN" altLang="zh-CN" sz="2800" dirty="0"/>
              <a:t>是以太网单程端到端传播时延</a:t>
            </a:r>
            <a:r>
              <a:rPr lang="zh-CN" altLang="en-US" sz="2800" dirty="0" smtClean="0"/>
              <a:t>。则争用</a:t>
            </a:r>
            <a:r>
              <a:rPr lang="zh-CN" altLang="en-US" sz="2800" dirty="0"/>
              <a:t>期长度为 </a:t>
            </a:r>
            <a:r>
              <a:rPr lang="en-US" altLang="zh-CN" sz="2800" dirty="0"/>
              <a:t>2</a:t>
            </a:r>
            <a:r>
              <a:rPr lang="en-US" altLang="zh-CN" sz="2800" i="1" dirty="0">
                <a:sym typeface="Symbol" pitchFamily="18" charset="2"/>
              </a:rPr>
              <a:t></a:t>
            </a:r>
            <a:r>
              <a:rPr lang="zh-CN" altLang="en-US" sz="2800" dirty="0"/>
              <a:t>，即端到端传播时延的两倍。检测到碰撞后不发送干扰信号。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 smtClean="0"/>
              <a:t>设帧</a:t>
            </a:r>
            <a:r>
              <a:rPr lang="zh-CN" altLang="en-US" sz="2800" dirty="0"/>
              <a:t>长为 </a:t>
            </a:r>
            <a:r>
              <a:rPr lang="en-US" altLang="zh-CN" sz="2800" i="1" dirty="0">
                <a:latin typeface="Times New Roman" pitchFamily="18" charset="0"/>
              </a:rPr>
              <a:t>L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Times New Roman" pitchFamily="18" charset="0"/>
              </a:rPr>
              <a:t>(bit)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zh-CN" altLang="en-US" sz="2800" dirty="0"/>
              <a:t>数据发送速率为 </a:t>
            </a:r>
            <a:r>
              <a:rPr lang="en-US" altLang="zh-CN" sz="2800" i="1" dirty="0">
                <a:latin typeface="Times New Roman" pitchFamily="18" charset="0"/>
              </a:rPr>
              <a:t>C 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 smtClean="0">
                <a:latin typeface="Times New Roman" pitchFamily="18" charset="0"/>
              </a:rPr>
              <a:t>bit/s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</a:rPr>
              <a:t>，则</a:t>
            </a:r>
            <a:r>
              <a:rPr lang="zh-CN" altLang="en-US" sz="2800" dirty="0" smtClean="0"/>
              <a:t>帧</a:t>
            </a:r>
            <a:r>
              <a:rPr lang="zh-CN" altLang="en-US" sz="2800" dirty="0"/>
              <a:t>的发送时间为 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</a:rPr>
              <a:t>T</a:t>
            </a:r>
            <a:r>
              <a:rPr lang="en-US" altLang="zh-CN" sz="2800" baseline="-25000" dirty="0">
                <a:latin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= </a:t>
            </a:r>
            <a:r>
              <a:rPr lang="en-US" altLang="zh-CN" sz="2800" i="1" dirty="0" smtClean="0">
                <a:latin typeface="Times New Roman" pitchFamily="18" charset="0"/>
              </a:rPr>
              <a:t>L</a:t>
            </a:r>
            <a:r>
              <a:rPr lang="en-US" altLang="zh-CN" sz="2800" dirty="0" smtClean="0">
                <a:latin typeface="Times New Roman" pitchFamily="18" charset="0"/>
              </a:rPr>
              <a:t>/</a:t>
            </a:r>
            <a:r>
              <a:rPr lang="en-US" altLang="zh-CN" sz="2800" i="1" dirty="0" smtClean="0">
                <a:latin typeface="Times New Roman" pitchFamily="18" charset="0"/>
              </a:rPr>
              <a:t>C</a:t>
            </a:r>
            <a:r>
              <a:rPr lang="en-US" altLang="zh-CN" sz="2800" dirty="0" smtClean="0">
                <a:latin typeface="Times New Roman" pitchFamily="18" charset="0"/>
              </a:rPr>
              <a:t> (</a:t>
            </a:r>
            <a:r>
              <a:rPr lang="en-US" altLang="zh-CN" sz="2800" dirty="0">
                <a:latin typeface="Times New Roman" pitchFamily="18" charset="0"/>
              </a:rPr>
              <a:t>s)</a:t>
            </a:r>
            <a:r>
              <a:rPr lang="zh-CN" altLang="en-US" sz="2800" dirty="0">
                <a:latin typeface="Times New Roman" pitchFamily="18" charset="0"/>
              </a:rPr>
              <a:t>。</a:t>
            </a:r>
            <a:r>
              <a:rPr lang="zh-CN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6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以太网信道</a:t>
            </a:r>
            <a:r>
              <a:rPr lang="zh-CN" altLang="en-US" dirty="0"/>
              <a:t>被占用的情况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一</a:t>
            </a:r>
            <a:r>
              <a:rPr lang="zh-CN" altLang="zh-CN" sz="2800" dirty="0"/>
              <a:t>个站在发送帧时出现了碰撞。经过一个争用</a:t>
            </a:r>
            <a:r>
              <a:rPr lang="zh-CN" altLang="zh-CN" sz="2800" dirty="0" smtClean="0"/>
              <a:t>期</a:t>
            </a:r>
            <a:r>
              <a:rPr lang="en-US" altLang="zh-CN" sz="2800" dirty="0" smtClean="0"/>
              <a:t> 2</a:t>
            </a:r>
            <a:r>
              <a:rPr lang="en-US" altLang="zh-CN" sz="2800" i="1" dirty="0" smtClean="0">
                <a:sym typeface="Symbol"/>
              </a:rPr>
              <a:t> </a:t>
            </a:r>
            <a:r>
              <a:rPr lang="zh-CN" altLang="zh-CN" sz="2800" dirty="0" smtClean="0"/>
              <a:t>后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可能</a:t>
            </a:r>
            <a:r>
              <a:rPr lang="zh-CN" altLang="zh-CN" sz="2800" dirty="0"/>
              <a:t>又出现了碰撞。这样经过若干个争用期后，一个站发送成功了</a:t>
            </a:r>
            <a:r>
              <a:rPr lang="zh-CN" altLang="zh-CN" sz="2800" dirty="0" smtClean="0"/>
              <a:t>。</a:t>
            </a:r>
            <a:r>
              <a:rPr lang="zh-CN" altLang="zh-CN" sz="2800" dirty="0"/>
              <a:t>假定发送帧需要的时间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T</a:t>
            </a:r>
            <a:r>
              <a:rPr lang="en-US" altLang="zh-CN" sz="2800" baseline="-25000" dirty="0" smtClean="0"/>
              <a:t>0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435650" y="2981299"/>
            <a:ext cx="9269878" cy="2247901"/>
            <a:chOff x="330201" y="3284984"/>
            <a:chExt cx="9269878" cy="2247901"/>
          </a:xfrm>
        </p:grpSpPr>
        <p:grpSp>
          <p:nvGrpSpPr>
            <p:cNvPr id="2" name="组合 1"/>
            <p:cNvGrpSpPr/>
            <p:nvPr/>
          </p:nvGrpSpPr>
          <p:grpSpPr>
            <a:xfrm>
              <a:off x="818621" y="3284984"/>
              <a:ext cx="8781458" cy="2247901"/>
              <a:chOff x="818621" y="3284984"/>
              <a:chExt cx="8781458" cy="2247901"/>
            </a:xfrm>
          </p:grpSpPr>
          <p:sp>
            <p:nvSpPr>
              <p:cNvPr id="432132" name="Line 4"/>
              <p:cNvSpPr>
                <a:spLocks noChangeShapeType="1"/>
              </p:cNvSpPr>
              <p:nvPr/>
            </p:nvSpPr>
            <p:spPr bwMode="auto">
              <a:xfrm>
                <a:off x="878815" y="5293172"/>
                <a:ext cx="823092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33" name="Rectangle 5"/>
              <p:cNvSpPr>
                <a:spLocks noChangeArrowheads="1"/>
              </p:cNvSpPr>
              <p:nvPr/>
            </p:nvSpPr>
            <p:spPr bwMode="auto">
              <a:xfrm>
                <a:off x="4995996" y="5134422"/>
                <a:ext cx="455744" cy="398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34" name="Line 6"/>
              <p:cNvSpPr>
                <a:spLocks noChangeShapeType="1"/>
              </p:cNvSpPr>
              <p:nvPr/>
            </p:nvSpPr>
            <p:spPr bwMode="auto">
              <a:xfrm>
                <a:off x="878814" y="3531047"/>
                <a:ext cx="438890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35" name="Line 7"/>
              <p:cNvSpPr>
                <a:spLocks noChangeShapeType="1"/>
              </p:cNvSpPr>
              <p:nvPr/>
            </p:nvSpPr>
            <p:spPr bwMode="auto">
              <a:xfrm>
                <a:off x="5267723" y="3531047"/>
                <a:ext cx="3842015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36" name="Line 8"/>
              <p:cNvSpPr>
                <a:spLocks noChangeShapeType="1"/>
              </p:cNvSpPr>
              <p:nvPr/>
            </p:nvSpPr>
            <p:spPr bwMode="auto">
              <a:xfrm>
                <a:off x="8561124" y="4812159"/>
                <a:ext cx="54861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37" name="Rectangle 9"/>
              <p:cNvSpPr>
                <a:spLocks noChangeArrowheads="1"/>
              </p:cNvSpPr>
              <p:nvPr/>
            </p:nvSpPr>
            <p:spPr bwMode="auto">
              <a:xfrm>
                <a:off x="8757179" y="4712147"/>
                <a:ext cx="180579" cy="209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38" name="Line 10"/>
              <p:cNvSpPr>
                <a:spLocks noChangeShapeType="1"/>
              </p:cNvSpPr>
              <p:nvPr/>
            </p:nvSpPr>
            <p:spPr bwMode="auto">
              <a:xfrm>
                <a:off x="5267722" y="4812159"/>
                <a:ext cx="3293401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39" name="Line 11"/>
              <p:cNvSpPr>
                <a:spLocks noChangeShapeType="1"/>
              </p:cNvSpPr>
              <p:nvPr/>
            </p:nvSpPr>
            <p:spPr bwMode="auto">
              <a:xfrm>
                <a:off x="4170496" y="4812159"/>
                <a:ext cx="109722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40" name="Rectangle 12"/>
              <p:cNvSpPr>
                <a:spLocks noChangeArrowheads="1"/>
              </p:cNvSpPr>
              <p:nvPr/>
            </p:nvSpPr>
            <p:spPr bwMode="auto">
              <a:xfrm>
                <a:off x="4490377" y="4702622"/>
                <a:ext cx="333640" cy="260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41" name="Line 13"/>
              <p:cNvSpPr>
                <a:spLocks noChangeShapeType="1"/>
              </p:cNvSpPr>
              <p:nvPr/>
            </p:nvSpPr>
            <p:spPr bwMode="auto">
              <a:xfrm>
                <a:off x="1976041" y="4812159"/>
                <a:ext cx="109894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42" name="Rectangle 14"/>
              <p:cNvSpPr>
                <a:spLocks noChangeArrowheads="1"/>
              </p:cNvSpPr>
              <p:nvPr/>
            </p:nvSpPr>
            <p:spPr bwMode="auto">
              <a:xfrm>
                <a:off x="2295923" y="4628009"/>
                <a:ext cx="331919" cy="2301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43" name="Line 15"/>
              <p:cNvSpPr>
                <a:spLocks noChangeShapeType="1"/>
              </p:cNvSpPr>
              <p:nvPr/>
            </p:nvSpPr>
            <p:spPr bwMode="auto">
              <a:xfrm>
                <a:off x="878815" y="4812159"/>
                <a:ext cx="109722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44" name="Freeform 16"/>
              <p:cNvSpPr>
                <a:spLocks/>
              </p:cNvSpPr>
              <p:nvPr/>
            </p:nvSpPr>
            <p:spPr bwMode="auto">
              <a:xfrm>
                <a:off x="5267722" y="3851723"/>
                <a:ext cx="3293401" cy="720725"/>
              </a:xfrm>
              <a:custGeom>
                <a:avLst/>
                <a:gdLst>
                  <a:gd name="T0" fmla="*/ 0 w 1728"/>
                  <a:gd name="T1" fmla="*/ 432 h 432"/>
                  <a:gd name="T2" fmla="*/ 0 w 1728"/>
                  <a:gd name="T3" fmla="*/ 0 h 432"/>
                  <a:gd name="T4" fmla="*/ 1728 w 1728"/>
                  <a:gd name="T5" fmla="*/ 0 h 432"/>
                  <a:gd name="T6" fmla="*/ 1728 w 1728"/>
                  <a:gd name="T7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8" h="432">
                    <a:moveTo>
                      <a:pt x="0" y="432"/>
                    </a:moveTo>
                    <a:lnTo>
                      <a:pt x="0" y="0"/>
                    </a:lnTo>
                    <a:lnTo>
                      <a:pt x="1728" y="0"/>
                    </a:lnTo>
                    <a:lnTo>
                      <a:pt x="1728" y="432"/>
                    </a:lnTo>
                  </a:path>
                </a:pathLst>
              </a:custGeom>
              <a:solidFill>
                <a:srgbClr val="FFCCFF"/>
              </a:solidFill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45" name="Text Box 17"/>
              <p:cNvSpPr txBox="1">
                <a:spLocks noChangeArrowheads="1"/>
              </p:cNvSpPr>
              <p:nvPr/>
            </p:nvSpPr>
            <p:spPr bwMode="auto">
              <a:xfrm>
                <a:off x="6000354" y="3978722"/>
                <a:ext cx="201689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发  送  成  功 </a:t>
                </a:r>
              </a:p>
            </p:txBody>
          </p:sp>
          <p:sp>
            <p:nvSpPr>
              <p:cNvPr id="432146" name="Text Box 18"/>
              <p:cNvSpPr txBox="1">
                <a:spLocks noChangeArrowheads="1"/>
              </p:cNvSpPr>
              <p:nvPr/>
            </p:nvSpPr>
            <p:spPr bwMode="auto">
              <a:xfrm>
                <a:off x="818621" y="3954909"/>
                <a:ext cx="119776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争用期 </a:t>
                </a:r>
              </a:p>
            </p:txBody>
          </p:sp>
          <p:sp>
            <p:nvSpPr>
              <p:cNvPr id="432147" name="Text Box 19"/>
              <p:cNvSpPr txBox="1">
                <a:spLocks noChangeArrowheads="1"/>
              </p:cNvSpPr>
              <p:nvPr/>
            </p:nvSpPr>
            <p:spPr bwMode="auto">
              <a:xfrm>
                <a:off x="1910689" y="3940622"/>
                <a:ext cx="119776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争用期 </a:t>
                </a:r>
              </a:p>
            </p:txBody>
          </p:sp>
          <p:sp>
            <p:nvSpPr>
              <p:cNvPr id="432148" name="Text Box 20"/>
              <p:cNvSpPr txBox="1">
                <a:spLocks noChangeArrowheads="1"/>
              </p:cNvSpPr>
              <p:nvPr/>
            </p:nvSpPr>
            <p:spPr bwMode="auto">
              <a:xfrm>
                <a:off x="4148137" y="3954909"/>
                <a:ext cx="119776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争用期 </a:t>
                </a:r>
              </a:p>
            </p:txBody>
          </p:sp>
          <p:sp>
            <p:nvSpPr>
              <p:cNvPr id="432149" name="Line 21"/>
              <p:cNvSpPr>
                <a:spLocks noChangeShapeType="1"/>
              </p:cNvSpPr>
              <p:nvPr/>
            </p:nvSpPr>
            <p:spPr bwMode="auto">
              <a:xfrm>
                <a:off x="4170495" y="3851723"/>
                <a:ext cx="0" cy="7207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50" name="Line 22"/>
              <p:cNvSpPr>
                <a:spLocks noChangeShapeType="1"/>
              </p:cNvSpPr>
              <p:nvPr/>
            </p:nvSpPr>
            <p:spPr bwMode="auto">
              <a:xfrm>
                <a:off x="3074988" y="3851723"/>
                <a:ext cx="0" cy="7207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51" name="Line 23"/>
              <p:cNvSpPr>
                <a:spLocks noChangeShapeType="1"/>
              </p:cNvSpPr>
              <p:nvPr/>
            </p:nvSpPr>
            <p:spPr bwMode="auto">
              <a:xfrm>
                <a:off x="1976041" y="3851723"/>
                <a:ext cx="0" cy="7207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52" name="Line 24"/>
              <p:cNvSpPr>
                <a:spLocks noChangeShapeType="1"/>
              </p:cNvSpPr>
              <p:nvPr/>
            </p:nvSpPr>
            <p:spPr bwMode="auto">
              <a:xfrm>
                <a:off x="878814" y="3851723"/>
                <a:ext cx="0" cy="7207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53" name="Line 25"/>
              <p:cNvSpPr>
                <a:spLocks noChangeShapeType="1"/>
              </p:cNvSpPr>
              <p:nvPr/>
            </p:nvSpPr>
            <p:spPr bwMode="auto">
              <a:xfrm>
                <a:off x="878814" y="4572448"/>
                <a:ext cx="0" cy="960437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54" name="Line 26"/>
              <p:cNvSpPr>
                <a:spLocks noChangeShapeType="1"/>
              </p:cNvSpPr>
              <p:nvPr/>
            </p:nvSpPr>
            <p:spPr bwMode="auto">
              <a:xfrm>
                <a:off x="3074988" y="4572448"/>
                <a:ext cx="0" cy="401637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55" name="Line 27"/>
              <p:cNvSpPr>
                <a:spLocks noChangeShapeType="1"/>
              </p:cNvSpPr>
              <p:nvPr/>
            </p:nvSpPr>
            <p:spPr bwMode="auto">
              <a:xfrm>
                <a:off x="4170495" y="4572448"/>
                <a:ext cx="0" cy="401637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56" name="Line 28"/>
              <p:cNvSpPr>
                <a:spLocks noChangeShapeType="1"/>
              </p:cNvSpPr>
              <p:nvPr/>
            </p:nvSpPr>
            <p:spPr bwMode="auto">
              <a:xfrm>
                <a:off x="5267722" y="4572448"/>
                <a:ext cx="0" cy="4016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57" name="Line 29"/>
              <p:cNvSpPr>
                <a:spLocks noChangeShapeType="1"/>
              </p:cNvSpPr>
              <p:nvPr/>
            </p:nvSpPr>
            <p:spPr bwMode="auto">
              <a:xfrm>
                <a:off x="8561123" y="4572448"/>
                <a:ext cx="0" cy="4016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58" name="Line 30"/>
              <p:cNvSpPr>
                <a:spLocks noChangeShapeType="1"/>
              </p:cNvSpPr>
              <p:nvPr/>
            </p:nvSpPr>
            <p:spPr bwMode="auto">
              <a:xfrm>
                <a:off x="9109737" y="4572447"/>
                <a:ext cx="0" cy="88106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59" name="Line 31"/>
              <p:cNvSpPr>
                <a:spLocks noChangeShapeType="1"/>
              </p:cNvSpPr>
              <p:nvPr/>
            </p:nvSpPr>
            <p:spPr bwMode="auto">
              <a:xfrm>
                <a:off x="1976041" y="4572448"/>
                <a:ext cx="0" cy="401637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60" name="Rectangle 32"/>
              <p:cNvSpPr>
                <a:spLocks noChangeArrowheads="1"/>
              </p:cNvSpPr>
              <p:nvPr/>
            </p:nvSpPr>
            <p:spPr bwMode="auto">
              <a:xfrm>
                <a:off x="1210734" y="4580384"/>
                <a:ext cx="342239" cy="330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62" name="Text Box 34"/>
              <p:cNvSpPr txBox="1">
                <a:spLocks noChangeArrowheads="1"/>
              </p:cNvSpPr>
              <p:nvPr/>
            </p:nvSpPr>
            <p:spPr bwMode="auto">
              <a:xfrm>
                <a:off x="1173292" y="4581128"/>
                <a:ext cx="48842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000" b="1" kern="0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2</a:t>
                </a:r>
                <a:r>
                  <a:rPr kumimoji="1" lang="en-US" altLang="zh-CN" sz="2000" b="1" i="1" kern="0" dirty="0">
                    <a:solidFill>
                      <a:srgbClr val="000099"/>
                    </a:solidFill>
                    <a:latin typeface="+mn-lt"/>
                    <a:ea typeface="黑体" pitchFamily="2" charset="-122"/>
                    <a:sym typeface="Symbol"/>
                  </a:rPr>
                  <a:t></a:t>
                </a:r>
                <a:endParaRPr kumimoji="1" lang="en-US" altLang="zh-CN" sz="2000" b="1" i="1" kern="0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67" name="Rectangle 39"/>
              <p:cNvSpPr>
                <a:spLocks noChangeArrowheads="1"/>
              </p:cNvSpPr>
              <p:nvPr/>
            </p:nvSpPr>
            <p:spPr bwMode="auto">
              <a:xfrm>
                <a:off x="6801777" y="4651822"/>
                <a:ext cx="273446" cy="322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68" name="Text Box 40"/>
              <p:cNvSpPr txBox="1">
                <a:spLocks noChangeArrowheads="1"/>
              </p:cNvSpPr>
              <p:nvPr/>
            </p:nvSpPr>
            <p:spPr bwMode="auto">
              <a:xfrm>
                <a:off x="6724385" y="4607373"/>
                <a:ext cx="41069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i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T</a:t>
                </a:r>
                <a:r>
                  <a:rPr kumimoji="1" lang="en-US" altLang="zh-CN" b="1" baseline="-2500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0</a:t>
                </a:r>
                <a:endPara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69" name="Text Box 41"/>
              <p:cNvSpPr txBox="1">
                <a:spLocks noChangeArrowheads="1"/>
              </p:cNvSpPr>
              <p:nvPr/>
            </p:nvSpPr>
            <p:spPr bwMode="auto">
              <a:xfrm>
                <a:off x="8625408" y="4581128"/>
                <a:ext cx="29687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 i="1" kern="0" dirty="0">
                    <a:solidFill>
                      <a:srgbClr val="000099"/>
                    </a:solidFill>
                    <a:ea typeface="黑体" pitchFamily="2" charset="-122"/>
                    <a:sym typeface="Symbol"/>
                  </a:rPr>
                  <a:t></a:t>
                </a:r>
                <a:endParaRPr kumimoji="1" lang="en-US" altLang="zh-CN" sz="2000" b="1" i="1" kern="0" dirty="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32170" name="Text Box 42"/>
              <p:cNvSpPr txBox="1">
                <a:spLocks noChangeArrowheads="1"/>
              </p:cNvSpPr>
              <p:nvPr/>
            </p:nvSpPr>
            <p:spPr bwMode="auto">
              <a:xfrm>
                <a:off x="9338469" y="4199385"/>
                <a:ext cx="2616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i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t</a:t>
                </a:r>
              </a:p>
            </p:txBody>
          </p:sp>
          <p:sp>
            <p:nvSpPr>
              <p:cNvPr id="432171" name="Line 43"/>
              <p:cNvSpPr>
                <a:spLocks noChangeShapeType="1"/>
              </p:cNvSpPr>
              <p:nvPr/>
            </p:nvSpPr>
            <p:spPr bwMode="auto">
              <a:xfrm>
                <a:off x="5267722" y="3370709"/>
                <a:ext cx="0" cy="40005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72" name="Line 44"/>
              <p:cNvSpPr>
                <a:spLocks noChangeShapeType="1"/>
              </p:cNvSpPr>
              <p:nvPr/>
            </p:nvSpPr>
            <p:spPr bwMode="auto">
              <a:xfrm>
                <a:off x="9109737" y="3370709"/>
                <a:ext cx="0" cy="120173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73" name="Text Box 45"/>
              <p:cNvSpPr txBox="1">
                <a:spLocks noChangeArrowheads="1"/>
              </p:cNvSpPr>
              <p:nvPr/>
            </p:nvSpPr>
            <p:spPr bwMode="auto">
              <a:xfrm>
                <a:off x="6548967" y="3284984"/>
                <a:ext cx="1197764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占用期 </a:t>
                </a:r>
              </a:p>
            </p:txBody>
          </p:sp>
          <p:sp>
            <p:nvSpPr>
              <p:cNvPr id="432174" name="Text Box 46"/>
              <p:cNvSpPr txBox="1">
                <a:spLocks noChangeArrowheads="1"/>
              </p:cNvSpPr>
              <p:nvPr/>
            </p:nvSpPr>
            <p:spPr bwMode="auto">
              <a:xfrm>
                <a:off x="2335477" y="3284984"/>
                <a:ext cx="1507144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发生碰撞 </a:t>
                </a:r>
              </a:p>
            </p:txBody>
          </p:sp>
          <p:sp>
            <p:nvSpPr>
              <p:cNvPr id="432175" name="Line 47"/>
              <p:cNvSpPr>
                <a:spLocks noChangeShapeType="1"/>
              </p:cNvSpPr>
              <p:nvPr/>
            </p:nvSpPr>
            <p:spPr bwMode="auto">
              <a:xfrm>
                <a:off x="878814" y="3370709"/>
                <a:ext cx="0" cy="38100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76" name="Text Box 48"/>
              <p:cNvSpPr txBox="1">
                <a:spLocks noChangeArrowheads="1"/>
              </p:cNvSpPr>
              <p:nvPr/>
            </p:nvSpPr>
            <p:spPr bwMode="auto">
              <a:xfrm>
                <a:off x="3236648" y="5028059"/>
                <a:ext cx="3570208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zh-CN" sz="24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发送一帧所需的平均时间</a:t>
                </a:r>
                <a:endParaRPr kumimoji="1"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2177" name="Text Box 49"/>
              <p:cNvSpPr txBox="1">
                <a:spLocks noChangeArrowheads="1"/>
              </p:cNvSpPr>
              <p:nvPr/>
            </p:nvSpPr>
            <p:spPr bwMode="auto">
              <a:xfrm>
                <a:off x="3430985" y="3959673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…</a:t>
                </a:r>
              </a:p>
            </p:txBody>
          </p:sp>
          <p:sp>
            <p:nvSpPr>
              <p:cNvPr id="53" name="Text Box 34"/>
              <p:cNvSpPr txBox="1">
                <a:spLocks noChangeArrowheads="1"/>
              </p:cNvSpPr>
              <p:nvPr/>
            </p:nvSpPr>
            <p:spPr bwMode="auto">
              <a:xfrm>
                <a:off x="2281303" y="4581128"/>
                <a:ext cx="48842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000" b="1" kern="0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2</a:t>
                </a:r>
                <a:r>
                  <a:rPr kumimoji="1" lang="en-US" altLang="zh-CN" sz="2000" b="1" i="1" kern="0" dirty="0">
                    <a:solidFill>
                      <a:srgbClr val="000099"/>
                    </a:solidFill>
                    <a:latin typeface="+mn-lt"/>
                    <a:ea typeface="黑体" pitchFamily="2" charset="-122"/>
                    <a:sym typeface="Symbol"/>
                  </a:rPr>
                  <a:t></a:t>
                </a:r>
                <a:endParaRPr kumimoji="1" lang="en-US" altLang="zh-CN" sz="2000" b="1" i="1" kern="0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/>
            </p:nvSpPr>
            <p:spPr bwMode="auto">
              <a:xfrm>
                <a:off x="4474898" y="4581128"/>
                <a:ext cx="48842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000" b="1" kern="0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2</a:t>
                </a:r>
                <a:r>
                  <a:rPr kumimoji="1" lang="en-US" altLang="zh-CN" sz="2000" b="1" i="1" kern="0" dirty="0">
                    <a:solidFill>
                      <a:srgbClr val="000099"/>
                    </a:solidFill>
                    <a:latin typeface="+mn-lt"/>
                    <a:ea typeface="黑体" pitchFamily="2" charset="-122"/>
                    <a:sym typeface="Symbol"/>
                  </a:rPr>
                  <a:t></a:t>
                </a:r>
                <a:endParaRPr kumimoji="1" lang="en-US" altLang="zh-CN" sz="2000" b="1" i="1" kern="0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432178" name="Line 50"/>
            <p:cNvSpPr>
              <a:spLocks noChangeShapeType="1"/>
            </p:cNvSpPr>
            <p:nvPr/>
          </p:nvSpPr>
          <p:spPr bwMode="auto">
            <a:xfrm>
              <a:off x="330201" y="4572447"/>
              <a:ext cx="914585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0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以太网信道被占用的情况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zh-CN" sz="2800" dirty="0"/>
              <a:t>注意到，成功发送一个帧需要占用信道的时间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+ </a:t>
            </a:r>
            <a:r>
              <a:rPr lang="en-US" altLang="zh-CN" sz="2800" i="1" dirty="0">
                <a:solidFill>
                  <a:srgbClr val="FF0000"/>
                </a:solidFill>
                <a:sym typeface="Symbol"/>
              </a:rPr>
              <a:t></a:t>
            </a:r>
            <a:r>
              <a:rPr lang="zh-CN" altLang="zh-CN" sz="2800" dirty="0">
                <a:solidFill>
                  <a:srgbClr val="FF0000"/>
                </a:solidFill>
              </a:rPr>
              <a:t>，</a:t>
            </a:r>
            <a:r>
              <a:rPr lang="zh-CN" altLang="zh-CN" sz="2800" dirty="0"/>
              <a:t>比这个帧的发送时间要多一个单程端到端时延</a:t>
            </a:r>
            <a:r>
              <a:rPr lang="en-US" altLang="zh-CN" sz="2800" i="1" dirty="0">
                <a:sym typeface="Symbol"/>
              </a:rPr>
              <a:t>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40000"/>
              </a:lnSpc>
            </a:pPr>
            <a:r>
              <a:rPr lang="zh-CN" altLang="zh-CN" sz="2800" dirty="0" smtClean="0"/>
              <a:t>这</a:t>
            </a:r>
            <a:r>
              <a:rPr lang="zh-CN" altLang="zh-CN" sz="2800" dirty="0"/>
              <a:t>是因为当一个站发送完最后一个比特时，这个比特还要在以太网上传播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40000"/>
              </a:lnSpc>
            </a:pPr>
            <a:r>
              <a:rPr lang="zh-CN" altLang="zh-CN" sz="2800" dirty="0"/>
              <a:t>在最极端的情况下，发送站在传输媒体的一端，而比特在媒体上传输到另一端所需的时间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>
                <a:sym typeface="Symbol"/>
              </a:rPr>
              <a:t></a:t>
            </a:r>
            <a:r>
              <a:rPr lang="en-US" altLang="zh-CN" sz="2800" dirty="0" smtClean="0">
                <a:sym typeface="Symbol"/>
              </a:rPr>
              <a:t> </a:t>
            </a:r>
            <a:r>
              <a:rPr lang="zh-CN" altLang="en-US" sz="2800" dirty="0" smtClean="0">
                <a:sym typeface="Symbol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71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参数 </a:t>
            </a:r>
            <a:r>
              <a:rPr lang="el-GR" altLang="zh-CN" i="1" dirty="0" smtClean="0">
                <a:ea typeface="宋体"/>
              </a:rPr>
              <a:t>α</a:t>
            </a:r>
            <a:r>
              <a:rPr lang="en-US" altLang="zh-CN" i="1" dirty="0" smtClean="0">
                <a:ea typeface="宋体"/>
              </a:rPr>
              <a:t> </a:t>
            </a:r>
            <a:r>
              <a:rPr lang="zh-CN" altLang="en-US" dirty="0" smtClean="0"/>
              <a:t>与利用率</a:t>
            </a:r>
            <a:endParaRPr lang="en-US" altLang="zh-CN" dirty="0"/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3"/>
            <a:ext cx="9066212" cy="316835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dirty="0"/>
              <a:t>要提高以太网的信道利用率，就必须减小 </a:t>
            </a:r>
            <a:r>
              <a:rPr lang="zh-CN" altLang="en-US" sz="2800" i="1" dirty="0">
                <a:sym typeface="Symbol" pitchFamily="18" charset="2"/>
              </a:rPr>
              <a:t> </a:t>
            </a:r>
            <a:r>
              <a:rPr lang="zh-CN" altLang="en-US" sz="2800" dirty="0"/>
              <a:t>与 </a:t>
            </a:r>
            <a:r>
              <a:rPr lang="en-US" altLang="zh-CN" sz="2800" i="1" dirty="0"/>
              <a:t>T</a:t>
            </a:r>
            <a:r>
              <a:rPr lang="en-US" altLang="zh-CN" sz="2800" baseline="-25000" dirty="0"/>
              <a:t>0 </a:t>
            </a:r>
            <a:r>
              <a:rPr lang="zh-CN" altLang="en-US" sz="2800" dirty="0"/>
              <a:t>之比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40000"/>
              </a:lnSpc>
            </a:pPr>
            <a:r>
              <a:rPr lang="zh-CN" altLang="en-US" sz="2800" dirty="0" smtClean="0"/>
              <a:t>在</a:t>
            </a:r>
            <a:r>
              <a:rPr lang="zh-CN" altLang="en-US" sz="2800" dirty="0"/>
              <a:t>以太网中定义了参数 </a:t>
            </a:r>
            <a:r>
              <a:rPr lang="el-GR" altLang="zh-CN" sz="2800" i="1" dirty="0" smtClean="0">
                <a:ea typeface="宋体"/>
              </a:rPr>
              <a:t>α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它是以太网单程端到端时延 </a:t>
            </a:r>
            <a:r>
              <a:rPr lang="zh-CN" altLang="en-US" sz="2800" i="1" dirty="0">
                <a:sym typeface="Symbol" pitchFamily="18" charset="2"/>
              </a:rPr>
              <a:t> </a:t>
            </a:r>
            <a:r>
              <a:rPr lang="zh-CN" altLang="en-US" sz="2800" dirty="0"/>
              <a:t>与帧的发送时间 </a:t>
            </a:r>
            <a:r>
              <a:rPr lang="en-US" altLang="zh-CN" sz="2800" i="1" dirty="0"/>
              <a:t>T</a:t>
            </a:r>
            <a:r>
              <a:rPr lang="en-US" altLang="zh-CN" sz="2800" baseline="-25000" dirty="0"/>
              <a:t>0 </a:t>
            </a:r>
            <a:r>
              <a:rPr lang="zh-CN" altLang="en-US" sz="2800" dirty="0"/>
              <a:t>之比： </a:t>
            </a:r>
          </a:p>
        </p:txBody>
      </p:sp>
      <p:graphicFrame>
        <p:nvGraphicFramePr>
          <p:cNvPr id="64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611335"/>
              </p:ext>
            </p:extLst>
          </p:nvPr>
        </p:nvGraphicFramePr>
        <p:xfrm>
          <a:off x="3512840" y="3356992"/>
          <a:ext cx="204604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公式" r:id="rId3" imgW="545863" imgH="228501" progId="Equation.3">
                  <p:embed/>
                </p:oleObj>
              </mc:Choice>
              <mc:Fallback>
                <p:oleObj name="公式" r:id="rId3" imgW="545863" imgH="228501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840" y="3356992"/>
                        <a:ext cx="2046044" cy="792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33" name="Text Box 9"/>
          <p:cNvSpPr txBox="1">
            <a:spLocks noChangeArrowheads="1"/>
          </p:cNvSpPr>
          <p:nvPr/>
        </p:nvSpPr>
        <p:spPr bwMode="auto">
          <a:xfrm>
            <a:off x="992561" y="4437112"/>
            <a:ext cx="8208912" cy="2036520"/>
          </a:xfrm>
          <a:prstGeom prst="rect">
            <a:avLst/>
          </a:prstGeom>
          <a:solidFill>
            <a:srgbClr val="FFFF66"/>
          </a:solidFill>
          <a:ln>
            <a:solidFill>
              <a:srgbClr val="000066"/>
            </a:solidFill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</a:pPr>
            <a:r>
              <a:rPr lang="el-GR" altLang="zh-CN" sz="2400" i="1" dirty="0">
                <a:solidFill>
                  <a:srgbClr val="000066"/>
                </a:solidFill>
                <a:ea typeface="宋体"/>
              </a:rPr>
              <a:t>α </a:t>
            </a:r>
            <a:r>
              <a:rPr lang="en-US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→0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，表示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一发生碰撞就立即可以检测出来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，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并立即停止发送，因而信道利用率很高。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</a:pPr>
            <a:r>
              <a:rPr lang="el-GR" altLang="zh-CN" sz="2400" i="1" dirty="0">
                <a:solidFill>
                  <a:srgbClr val="000066"/>
                </a:solidFill>
                <a:ea typeface="宋体"/>
              </a:rPr>
              <a:t>α</a:t>
            </a:r>
            <a:r>
              <a:rPr lang="en-US" altLang="zh-CN" sz="2400" b="1" i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越大，表明争用期所占的比例增大，每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发生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一次碰撞就浪费许多信道资源，使得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信道利用率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明显降低。 </a:t>
            </a:r>
          </a:p>
        </p:txBody>
      </p:sp>
    </p:spTree>
    <p:extLst>
      <p:ext uri="{BB962C8B-B14F-4D97-AF65-F5344CB8AC3E}">
        <p14:creationId xmlns:p14="http://schemas.microsoft.com/office/powerpoint/2010/main" val="33648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  <p:bldP spid="64103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对以太网</a:t>
            </a:r>
            <a:r>
              <a:rPr lang="zh-CN" altLang="en-US" dirty="0" smtClean="0"/>
              <a:t>参数 </a:t>
            </a:r>
            <a:r>
              <a:rPr lang="el-GR" altLang="zh-CN" i="1" dirty="0" smtClean="0">
                <a:ea typeface="宋体"/>
              </a:rPr>
              <a:t>α</a:t>
            </a:r>
            <a:r>
              <a:rPr lang="en-US" altLang="zh-CN" i="1" dirty="0" smtClean="0">
                <a:ea typeface="宋体"/>
              </a:rPr>
              <a:t> </a:t>
            </a:r>
            <a:r>
              <a:rPr lang="zh-CN" altLang="en-US" dirty="0" smtClean="0"/>
              <a:t>的</a:t>
            </a:r>
            <a:r>
              <a:rPr lang="zh-CN" altLang="en-US" dirty="0"/>
              <a:t>要求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为提高利用率，</a:t>
            </a:r>
            <a:r>
              <a:rPr lang="zh-CN" altLang="zh-CN" dirty="0" smtClean="0"/>
              <a:t>以太网</a:t>
            </a:r>
            <a:r>
              <a:rPr lang="zh-CN" altLang="zh-CN" dirty="0"/>
              <a:t>的参数</a:t>
            </a:r>
            <a:r>
              <a:rPr lang="en-US" altLang="zh-CN" i="1" dirty="0"/>
              <a:t>a</a:t>
            </a:r>
            <a:r>
              <a:rPr lang="zh-CN" altLang="zh-CN" dirty="0"/>
              <a:t>的值应当尽可能小</a:t>
            </a:r>
            <a:r>
              <a:rPr lang="zh-CN" altLang="zh-CN" dirty="0" smtClean="0"/>
              <a:t>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对以太网参数 </a:t>
            </a:r>
            <a:r>
              <a:rPr lang="el-GR" altLang="zh-CN" i="1" dirty="0">
                <a:solidFill>
                  <a:srgbClr val="FF0000"/>
                </a:solidFill>
                <a:ea typeface="宋体"/>
              </a:rPr>
              <a:t>α</a:t>
            </a:r>
            <a:r>
              <a:rPr lang="en-US" altLang="zh-CN" i="1" dirty="0">
                <a:solidFill>
                  <a:srgbClr val="FF0000"/>
                </a:solidFill>
                <a:ea typeface="宋体"/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的要</a:t>
            </a:r>
            <a:r>
              <a:rPr lang="zh-CN" altLang="en-US" dirty="0" smtClean="0">
                <a:solidFill>
                  <a:srgbClr val="FF0000"/>
                </a:solidFill>
              </a:rPr>
              <a:t>求是：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当</a:t>
            </a:r>
            <a:r>
              <a:rPr lang="zh-CN" altLang="en-US" dirty="0"/>
              <a:t>数据率一定时，以太网的连线的长度受到限制，否则 </a:t>
            </a:r>
            <a:r>
              <a:rPr lang="zh-CN" altLang="en-US" i="1" dirty="0">
                <a:sym typeface="Symbol" pitchFamily="18" charset="2"/>
              </a:rPr>
              <a:t> </a:t>
            </a:r>
            <a:r>
              <a:rPr lang="zh-CN" altLang="en-US" dirty="0"/>
              <a:t>的数值会太大。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以太网的帧长不能太短，否则 </a:t>
            </a:r>
            <a:r>
              <a:rPr lang="en-US" altLang="zh-CN" i="1" dirty="0"/>
              <a:t>T</a:t>
            </a:r>
            <a:r>
              <a:rPr lang="en-US" altLang="zh-CN" baseline="-25000" dirty="0"/>
              <a:t>0 </a:t>
            </a:r>
            <a:r>
              <a:rPr lang="zh-CN" altLang="en-US" dirty="0"/>
              <a:t>的值会太小，使 </a:t>
            </a:r>
            <a:r>
              <a:rPr lang="el-GR" altLang="zh-CN" i="1" dirty="0">
                <a:ea typeface="宋体"/>
              </a:rPr>
              <a:t>α</a:t>
            </a:r>
            <a:r>
              <a:rPr lang="en-US" altLang="zh-CN" i="1" dirty="0" smtClean="0"/>
              <a:t> </a:t>
            </a:r>
            <a:r>
              <a:rPr lang="zh-CN" altLang="en-US" dirty="0"/>
              <a:t>值太大。 </a:t>
            </a:r>
          </a:p>
        </p:txBody>
      </p:sp>
    </p:spTree>
    <p:extLst>
      <p:ext uri="{BB962C8B-B14F-4D97-AF65-F5344CB8AC3E}">
        <p14:creationId xmlns:p14="http://schemas.microsoft.com/office/powerpoint/2010/main" val="7839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信道利用率的最大值 </a:t>
            </a:r>
            <a:r>
              <a:rPr lang="en-US" altLang="zh-CN" i="1" dirty="0" err="1"/>
              <a:t>S</a:t>
            </a:r>
            <a:r>
              <a:rPr lang="en-US" altLang="zh-CN" baseline="-25000" dirty="0" err="1"/>
              <a:t>max</a:t>
            </a:r>
            <a:r>
              <a:rPr lang="en-US" altLang="zh-CN" dirty="0"/>
              <a:t> </a:t>
            </a:r>
          </a:p>
        </p:txBody>
      </p:sp>
      <p:sp>
        <p:nvSpPr>
          <p:cNvPr id="436226" name="Rectangle 2"/>
          <p:cNvSpPr>
            <a:spLocks noGrp="1" noChangeArrowheads="1"/>
          </p:cNvSpPr>
          <p:nvPr>
            <p:ph idx="1"/>
          </p:nvPr>
        </p:nvSpPr>
        <p:spPr>
          <a:xfrm>
            <a:off x="344488" y="1124744"/>
            <a:ext cx="9217024" cy="4934173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2800" dirty="0"/>
              <a:t>在</a:t>
            </a:r>
            <a:r>
              <a:rPr lang="zh-CN" altLang="en-US" sz="2800" dirty="0">
                <a:solidFill>
                  <a:srgbClr val="FF0000"/>
                </a:solidFill>
              </a:rPr>
              <a:t>理想化</a:t>
            </a:r>
            <a:r>
              <a:rPr lang="zh-CN" altLang="en-US" sz="2800" dirty="0"/>
              <a:t>的情况下，以太网上的各站发送数据都不会产生碰撞（这显然已经不是 </a:t>
            </a:r>
            <a:r>
              <a:rPr lang="en-US" altLang="zh-CN" sz="2800" dirty="0"/>
              <a:t>CSMA/CD</a:t>
            </a:r>
            <a:r>
              <a:rPr lang="zh-CN" altLang="en-US" sz="2800" dirty="0"/>
              <a:t>，而是需要使用一种特殊的调度方法），即总线一旦空闲就有某一个站立即发送数据。</a:t>
            </a:r>
          </a:p>
          <a:p>
            <a:pPr algn="just">
              <a:lnSpc>
                <a:spcPct val="130000"/>
              </a:lnSpc>
            </a:pPr>
            <a:r>
              <a:rPr lang="zh-CN" altLang="en-US" sz="2800" dirty="0"/>
              <a:t>发送一帧占用线路的时间是 </a:t>
            </a:r>
            <a:r>
              <a:rPr lang="en-US" altLang="zh-CN" sz="2800" i="1" dirty="0"/>
              <a:t>T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 + </a:t>
            </a:r>
            <a:r>
              <a:rPr lang="en-US" altLang="zh-CN" sz="2800" i="1" dirty="0">
                <a:sym typeface="Symbol" pitchFamily="18" charset="2"/>
              </a:rPr>
              <a:t></a:t>
            </a:r>
            <a:r>
              <a:rPr lang="zh-CN" altLang="en-US" sz="2800" dirty="0"/>
              <a:t>，而帧本身的发送时间是 </a:t>
            </a:r>
            <a:r>
              <a:rPr lang="en-US" altLang="zh-CN" sz="2800" i="1" dirty="0"/>
              <a:t>T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。于是我们可计算出</a:t>
            </a:r>
            <a:r>
              <a:rPr lang="zh-CN" altLang="en-US" sz="2800" dirty="0">
                <a:solidFill>
                  <a:srgbClr val="FF0000"/>
                </a:solidFill>
              </a:rPr>
              <a:t>理想情况下的极限信道利用率 </a:t>
            </a:r>
            <a:r>
              <a:rPr lang="en-US" altLang="zh-CN" sz="2800" i="1" dirty="0" err="1" smtClean="0">
                <a:solidFill>
                  <a:srgbClr val="FF0000"/>
                </a:solidFill>
              </a:rPr>
              <a:t>S</a:t>
            </a:r>
            <a:r>
              <a:rPr lang="en-US" altLang="zh-CN" sz="2800" baseline="-25000" dirty="0" err="1" smtClean="0">
                <a:solidFill>
                  <a:srgbClr val="FF0000"/>
                </a:solidFill>
              </a:rPr>
              <a:t>max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zh-CN" altLang="en-US" sz="2800" dirty="0"/>
              <a:t> </a:t>
            </a:r>
          </a:p>
        </p:txBody>
      </p:sp>
      <p:graphicFrame>
        <p:nvGraphicFramePr>
          <p:cNvPr id="436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752393"/>
              </p:ext>
            </p:extLst>
          </p:nvPr>
        </p:nvGraphicFramePr>
        <p:xfrm>
          <a:off x="820774" y="5372702"/>
          <a:ext cx="330269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公式" r:id="rId4" imgW="1282700" imgH="431800" progId="Equation.3">
                  <p:embed/>
                </p:oleObj>
              </mc:Choice>
              <mc:Fallback>
                <p:oleObj name="公式" r:id="rId4" imgW="1282700" imgH="431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74" y="5372702"/>
                        <a:ext cx="3302696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304928" y="4797152"/>
            <a:ext cx="5400600" cy="1938992"/>
          </a:xfrm>
          <a:prstGeom prst="rect">
            <a:avLst/>
          </a:prstGeom>
          <a:solidFill>
            <a:srgbClr val="FFFF66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 marL="179388" indent="-179388">
              <a:buSzPct val="80000"/>
              <a:buFont typeface="Wingdings" pitchFamily="2" charset="2"/>
              <a:buChar char="l"/>
            </a:pP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只有当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参数</a:t>
            </a:r>
            <a:r>
              <a:rPr lang="en-US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远小于</a:t>
            </a:r>
            <a:r>
              <a:rPr lang="en-US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1 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才能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得到尽可能高的极限信道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利用率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2400" b="1" dirty="0" smtClean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179388" indent="-179388">
              <a:buSzPct val="80000"/>
              <a:buFont typeface="Wingdings" pitchFamily="2" charset="2"/>
              <a:buChar char="l"/>
            </a:pP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据统计，当以太网的利用率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达到</a:t>
            </a:r>
            <a:r>
              <a:rPr lang="en-US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30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%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时就已经处于重载的情况。很多的网络容量被网上的碰撞消耗掉了。</a:t>
            </a:r>
            <a:endParaRPr lang="zh-CN" altLang="en-US" sz="24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6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build="p"/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3.3.5  </a:t>
            </a:r>
            <a:r>
              <a:rPr lang="zh-CN" altLang="zh-CN" dirty="0"/>
              <a:t>以太网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MAC </a:t>
            </a:r>
            <a:r>
              <a:rPr lang="zh-CN" altLang="zh-CN" dirty="0" smtClean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504" y="1556792"/>
            <a:ext cx="9145016" cy="42861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  MAC </a:t>
            </a:r>
            <a:r>
              <a:rPr lang="zh-CN" altLang="zh-CN" dirty="0" smtClean="0"/>
              <a:t>层</a:t>
            </a:r>
            <a:r>
              <a:rPr lang="zh-CN" altLang="zh-CN" dirty="0"/>
              <a:t>的硬件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 MAC </a:t>
            </a:r>
            <a:r>
              <a:rPr lang="zh-CN" altLang="zh-CN" dirty="0" smtClean="0"/>
              <a:t>帧</a:t>
            </a:r>
            <a:r>
              <a:rPr lang="zh-CN" altLang="zh-CN" dirty="0"/>
              <a:t>的格式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9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数据链路层像个数字管道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813663" y="3501008"/>
            <a:ext cx="9066212" cy="2304256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 smtClean="0"/>
              <a:t>在</a:t>
            </a:r>
            <a:r>
              <a:rPr lang="zh-CN" altLang="en-US" dirty="0"/>
              <a:t>这条数字管道上传输的数据单位是帧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 smtClean="0"/>
              <a:t>数据链路层只考虑封装帧的问题，</a:t>
            </a:r>
            <a:r>
              <a:rPr lang="zh-CN" altLang="zh-CN" dirty="0" smtClean="0"/>
              <a:t>不必</a:t>
            </a:r>
            <a:r>
              <a:rPr lang="zh-CN" altLang="zh-CN" dirty="0"/>
              <a:t>考虑物理层如何实现比特传输的细节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grpSp>
        <p:nvGrpSpPr>
          <p:cNvPr id="126991" name="Group 15"/>
          <p:cNvGrpSpPr>
            <a:grpSpLocks/>
          </p:cNvGrpSpPr>
          <p:nvPr/>
        </p:nvGrpSpPr>
        <p:grpSpPr bwMode="auto">
          <a:xfrm>
            <a:off x="936428" y="1834859"/>
            <a:ext cx="8268758" cy="863600"/>
            <a:chOff x="567" y="2251"/>
            <a:chExt cx="4808" cy="544"/>
          </a:xfrm>
        </p:grpSpPr>
        <p:sp>
          <p:nvSpPr>
            <p:cNvPr id="126980" name="Oval 4"/>
            <p:cNvSpPr>
              <a:spLocks noChangeArrowheads="1"/>
            </p:cNvSpPr>
            <p:nvPr/>
          </p:nvSpPr>
          <p:spPr bwMode="auto">
            <a:xfrm>
              <a:off x="567" y="2251"/>
              <a:ext cx="499" cy="49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ea typeface="黑体" pitchFamily="2" charset="-122"/>
                </a:rPr>
                <a:t>结点</a:t>
              </a:r>
            </a:p>
          </p:txBody>
        </p:sp>
        <p:sp>
          <p:nvSpPr>
            <p:cNvPr id="126982" name="Oval 6"/>
            <p:cNvSpPr>
              <a:spLocks noChangeArrowheads="1"/>
            </p:cNvSpPr>
            <p:nvPr/>
          </p:nvSpPr>
          <p:spPr bwMode="auto">
            <a:xfrm>
              <a:off x="4876" y="2251"/>
              <a:ext cx="499" cy="49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ea typeface="黑体" pitchFamily="2" charset="-122"/>
                </a:rPr>
                <a:t>结点</a:t>
              </a:r>
            </a:p>
          </p:txBody>
        </p:sp>
        <p:sp>
          <p:nvSpPr>
            <p:cNvPr id="126984" name="Line 8"/>
            <p:cNvSpPr>
              <a:spLocks noChangeShapeType="1"/>
            </p:cNvSpPr>
            <p:nvPr/>
          </p:nvSpPr>
          <p:spPr bwMode="auto">
            <a:xfrm>
              <a:off x="1066" y="2523"/>
              <a:ext cx="381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</a:endParaRPr>
            </a:p>
          </p:txBody>
        </p:sp>
        <p:sp>
          <p:nvSpPr>
            <p:cNvPr id="126983" name="AutoShape 7"/>
            <p:cNvSpPr>
              <a:spLocks noChangeArrowheads="1"/>
            </p:cNvSpPr>
            <p:nvPr/>
          </p:nvSpPr>
          <p:spPr bwMode="auto">
            <a:xfrm rot="16200000">
              <a:off x="2676" y="686"/>
              <a:ext cx="544" cy="3674"/>
            </a:xfrm>
            <a:prstGeom prst="can">
              <a:avLst>
                <a:gd name="adj" fmla="val 22418"/>
              </a:avLst>
            </a:prstGeom>
            <a:gradFill rotWithShape="1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</a:endParaRPr>
            </a:p>
          </p:txBody>
        </p:sp>
        <p:sp>
          <p:nvSpPr>
            <p:cNvPr id="126985" name="Rectangle 9"/>
            <p:cNvSpPr>
              <a:spLocks noChangeArrowheads="1"/>
            </p:cNvSpPr>
            <p:nvPr/>
          </p:nvSpPr>
          <p:spPr bwMode="auto">
            <a:xfrm>
              <a:off x="1383" y="2387"/>
              <a:ext cx="1043" cy="2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ea typeface="黑体" pitchFamily="2" charset="-122"/>
                </a:rPr>
                <a:t>帧</a:t>
              </a:r>
            </a:p>
          </p:txBody>
        </p:sp>
        <p:sp>
          <p:nvSpPr>
            <p:cNvPr id="126986" name="Line 10"/>
            <p:cNvSpPr>
              <a:spLocks noChangeShapeType="1"/>
            </p:cNvSpPr>
            <p:nvPr/>
          </p:nvSpPr>
          <p:spPr bwMode="auto">
            <a:xfrm>
              <a:off x="1066" y="2523"/>
              <a:ext cx="117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</a:endParaRPr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>
              <a:off x="3243" y="2387"/>
              <a:ext cx="1043" cy="2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帧</a:t>
              </a:r>
            </a:p>
          </p:txBody>
        </p:sp>
        <p:sp>
          <p:nvSpPr>
            <p:cNvPr id="126989" name="Line 13"/>
            <p:cNvSpPr>
              <a:spLocks noChangeShapeType="1"/>
            </p:cNvSpPr>
            <p:nvPr/>
          </p:nvSpPr>
          <p:spPr bwMode="auto">
            <a:xfrm>
              <a:off x="2426" y="2523"/>
              <a:ext cx="273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</a:endParaRPr>
            </a:p>
          </p:txBody>
        </p:sp>
        <p:sp>
          <p:nvSpPr>
            <p:cNvPr id="126990" name="Line 14"/>
            <p:cNvSpPr>
              <a:spLocks noChangeShapeType="1"/>
            </p:cNvSpPr>
            <p:nvPr/>
          </p:nvSpPr>
          <p:spPr bwMode="auto">
            <a:xfrm>
              <a:off x="4285" y="2523"/>
              <a:ext cx="273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4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 MAC </a:t>
            </a:r>
            <a:r>
              <a:rPr lang="zh-CN" altLang="en-US" dirty="0"/>
              <a:t>层的硬件地址 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3"/>
            <a:ext cx="9066212" cy="29523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在局域网中，</a:t>
            </a:r>
            <a:r>
              <a:rPr lang="zh-CN" altLang="en-US" sz="2800" dirty="0">
                <a:solidFill>
                  <a:srgbClr val="FF0000"/>
                </a:solidFill>
              </a:rPr>
              <a:t>硬件地址</a:t>
            </a:r>
            <a:r>
              <a:rPr lang="zh-CN" altLang="en-US" sz="2800" dirty="0"/>
              <a:t>又称为</a:t>
            </a:r>
            <a:r>
              <a:rPr lang="zh-CN" altLang="en-US" sz="2800" dirty="0">
                <a:solidFill>
                  <a:srgbClr val="FF0000"/>
                </a:solidFill>
              </a:rPr>
              <a:t>物理地址，</a:t>
            </a:r>
            <a:r>
              <a:rPr lang="zh-CN" altLang="en-US" sz="2800" dirty="0"/>
              <a:t>或 </a:t>
            </a:r>
            <a:r>
              <a:rPr lang="en-US" altLang="zh-CN" sz="2800" dirty="0">
                <a:solidFill>
                  <a:srgbClr val="FF0000"/>
                </a:solidFill>
              </a:rPr>
              <a:t>MAC </a:t>
            </a:r>
            <a:r>
              <a:rPr lang="zh-CN" altLang="en-US" sz="2800" dirty="0">
                <a:solidFill>
                  <a:srgbClr val="FF0000"/>
                </a:solidFill>
              </a:rPr>
              <a:t>地址。</a:t>
            </a:r>
            <a:r>
              <a:rPr lang="zh-CN" altLang="en-US" sz="28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802</a:t>
            </a:r>
            <a:r>
              <a:rPr lang="en-US" altLang="zh-CN" sz="2800" b="1" dirty="0" smtClean="0"/>
              <a:t> </a:t>
            </a:r>
            <a:r>
              <a:rPr lang="zh-CN" altLang="en-US" sz="2800" dirty="0"/>
              <a:t>标准所说的“地址”严格地讲应当是每一个站的“</a:t>
            </a:r>
            <a:r>
              <a:rPr lang="zh-CN" altLang="en-US" sz="2800" dirty="0">
                <a:solidFill>
                  <a:srgbClr val="FF0000"/>
                </a:solidFill>
              </a:rPr>
              <a:t>名字</a:t>
            </a:r>
            <a:r>
              <a:rPr lang="zh-CN" altLang="en-US" sz="2800" dirty="0"/>
              <a:t>”或</a:t>
            </a:r>
            <a:r>
              <a:rPr lang="zh-CN" altLang="en-US" sz="2800" dirty="0">
                <a:solidFill>
                  <a:srgbClr val="FF0000"/>
                </a:solidFill>
              </a:rPr>
              <a:t>标识符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网卡</a:t>
            </a:r>
            <a:r>
              <a:rPr lang="zh-CN" altLang="en-US" sz="2800" dirty="0" smtClean="0">
                <a:solidFill>
                  <a:srgbClr val="FF0000"/>
                </a:solidFill>
              </a:rPr>
              <a:t>号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488" y="4293096"/>
            <a:ext cx="9217024" cy="2012859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请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注意：</a:t>
            </a:r>
            <a:endParaRPr lang="en-US" altLang="zh-CN" sz="2400" b="1" dirty="0" smtClean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如果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连接在局域网上的主机或路由器安装有多个适配器，那么这样的主机或路由器就有多个“地址”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2400" b="1" dirty="0" smtClean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更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准确些说，</a:t>
            </a:r>
            <a:r>
              <a:rPr lang="zh-CN" altLang="en-US" sz="24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这种 </a:t>
            </a:r>
            <a:r>
              <a:rPr lang="en-US" altLang="zh-CN" sz="24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48 </a:t>
            </a:r>
            <a:r>
              <a:rPr lang="zh-CN" altLang="en-US" sz="24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位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“地址”应当是某个接口的标识符。</a:t>
            </a:r>
          </a:p>
        </p:txBody>
      </p:sp>
    </p:spTree>
    <p:extLst>
      <p:ext uri="{BB962C8B-B14F-4D97-AF65-F5344CB8AC3E}">
        <p14:creationId xmlns:p14="http://schemas.microsoft.com/office/powerpoint/2010/main" val="25729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755" y="242889"/>
            <a:ext cx="5071665" cy="737839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400" dirty="0" smtClean="0">
                <a:latin typeface="+mj-ea"/>
                <a:ea typeface="+mj-ea"/>
              </a:rPr>
              <a:t>48</a:t>
            </a:r>
            <a:r>
              <a:rPr lang="zh-CN" altLang="en-US" sz="4400" dirty="0" smtClean="0">
                <a:latin typeface="+mj-ea"/>
                <a:ea typeface="+mj-ea"/>
              </a:rPr>
              <a:t>位的</a:t>
            </a:r>
            <a:r>
              <a:rPr lang="en-US" altLang="zh-CN" sz="4400" dirty="0" smtClean="0">
                <a:latin typeface="+mj-ea"/>
                <a:ea typeface="+mj-ea"/>
              </a:rPr>
              <a:t>MAC</a:t>
            </a:r>
            <a:r>
              <a:rPr lang="zh-CN" altLang="en-US" sz="4400" dirty="0">
                <a:latin typeface="+mj-ea"/>
                <a:ea typeface="+mj-ea"/>
              </a:rPr>
              <a:t>地址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268414"/>
            <a:ext cx="6769100" cy="1152525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地址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每一个站的</a:t>
            </a:r>
            <a:r>
              <a:rPr lang="zh-CN" altLang="en-US" sz="2400" b="1" dirty="0">
                <a:solidFill>
                  <a:srgbClr val="FF0000"/>
                </a:solidFill>
              </a:rPr>
              <a:t>名字</a:t>
            </a:r>
            <a:r>
              <a:rPr lang="zh-CN" altLang="en-US" sz="2400" b="1" dirty="0"/>
              <a:t>或</a:t>
            </a:r>
            <a:r>
              <a:rPr lang="zh-CN" altLang="en-US" sz="2400" b="1" dirty="0">
                <a:solidFill>
                  <a:srgbClr val="FF0000"/>
                </a:solidFill>
              </a:rPr>
              <a:t>标识符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IEEE</a:t>
            </a:r>
            <a:r>
              <a:rPr lang="zh-CN" altLang="en-US" sz="2400" b="1" dirty="0"/>
              <a:t>广泛采用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字节作为</a:t>
            </a:r>
            <a:r>
              <a:rPr lang="en-US" altLang="zh-CN" sz="2400" b="1" dirty="0"/>
              <a:t>MAC</a:t>
            </a:r>
            <a:r>
              <a:rPr lang="zh-CN" altLang="en-US" sz="2400" b="1" dirty="0"/>
              <a:t>地址</a:t>
            </a:r>
          </a:p>
        </p:txBody>
      </p:sp>
      <p:graphicFrame>
        <p:nvGraphicFramePr>
          <p:cNvPr id="18522" name="Group 90"/>
          <p:cNvGraphicFramePr>
            <a:graphicFrameLocks noGrp="1"/>
          </p:cNvGraphicFramePr>
          <p:nvPr/>
        </p:nvGraphicFramePr>
        <p:xfrm>
          <a:off x="1676797" y="2636839"/>
          <a:ext cx="5695950" cy="792163"/>
        </p:xfrm>
        <a:graphic>
          <a:graphicData uri="http://schemas.openxmlformats.org/drawingml/2006/table">
            <a:tbl>
              <a:tblPr/>
              <a:tblGrid>
                <a:gridCol w="4677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03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8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5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650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667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650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I/G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L/G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1052513" y="2924176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ahoma" pitchFamily="34" charset="0"/>
              </a:rPr>
              <a:t>低</a:t>
            </a:r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7761420" y="2997201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ahoma" pitchFamily="34" charset="0"/>
              </a:rPr>
              <a:t>高</a:t>
            </a:r>
          </a:p>
        </p:txBody>
      </p: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1238250" y="4953001"/>
            <a:ext cx="90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ahoma" pitchFamily="34" charset="0"/>
              </a:rPr>
              <a:t>I/G=</a:t>
            </a:r>
          </a:p>
        </p:txBody>
      </p:sp>
      <p:sp>
        <p:nvSpPr>
          <p:cNvPr id="18487" name="Text Box 55"/>
          <p:cNvSpPr txBox="1">
            <a:spLocks noChangeArrowheads="1"/>
          </p:cNvSpPr>
          <p:nvPr/>
        </p:nvSpPr>
        <p:spPr bwMode="auto">
          <a:xfrm>
            <a:off x="5118100" y="4953001"/>
            <a:ext cx="90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ahoma" pitchFamily="34" charset="0"/>
              </a:rPr>
              <a:t>L/G=</a:t>
            </a:r>
          </a:p>
        </p:txBody>
      </p:sp>
      <p:sp>
        <p:nvSpPr>
          <p:cNvPr id="18488" name="AutoShape 56"/>
          <p:cNvSpPr>
            <a:spLocks/>
          </p:cNvSpPr>
          <p:nvPr/>
        </p:nvSpPr>
        <p:spPr bwMode="auto">
          <a:xfrm>
            <a:off x="1981200" y="4724400"/>
            <a:ext cx="1651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9" name="AutoShape 57"/>
          <p:cNvSpPr>
            <a:spLocks/>
          </p:cNvSpPr>
          <p:nvPr/>
        </p:nvSpPr>
        <p:spPr bwMode="auto">
          <a:xfrm>
            <a:off x="5861050" y="4724400"/>
            <a:ext cx="1651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2228851" y="4724401"/>
            <a:ext cx="241286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ahoma" pitchFamily="34" charset="0"/>
              </a:rPr>
              <a:t>0</a:t>
            </a:r>
            <a:r>
              <a:rPr kumimoji="1" lang="en-US" altLang="zh-CN" sz="2000" b="1">
                <a:latin typeface="Times New Roman"/>
              </a:rPr>
              <a:t>——</a:t>
            </a:r>
            <a:r>
              <a:rPr kumimoji="1" lang="zh-CN" altLang="en-US" sz="2000" b="1">
                <a:latin typeface="Tahoma" pitchFamily="34" charset="0"/>
              </a:rPr>
              <a:t>单个站地址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ahoma" pitchFamily="34" charset="0"/>
              </a:rPr>
              <a:t>1</a:t>
            </a:r>
            <a:r>
              <a:rPr kumimoji="1" lang="en-US" altLang="zh-CN" sz="2000" b="1">
                <a:latin typeface="Times New Roman"/>
              </a:rPr>
              <a:t>——</a:t>
            </a:r>
            <a:r>
              <a:rPr kumimoji="1" lang="zh-CN" altLang="en-US" sz="2000" b="1">
                <a:latin typeface="Tahoma" pitchFamily="34" charset="0"/>
              </a:rPr>
              <a:t>组地址</a:t>
            </a:r>
          </a:p>
        </p:txBody>
      </p:sp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6191250" y="4724401"/>
            <a:ext cx="22288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ahoma" pitchFamily="34" charset="0"/>
              </a:rPr>
              <a:t>0</a:t>
            </a:r>
            <a:r>
              <a:rPr kumimoji="1" lang="en-US" altLang="zh-CN" sz="2000" b="1">
                <a:latin typeface="Times New Roman"/>
              </a:rPr>
              <a:t>——</a:t>
            </a:r>
            <a:r>
              <a:rPr kumimoji="1" lang="zh-CN" altLang="en-US" sz="2000" b="1">
                <a:latin typeface="Tahoma" pitchFamily="34" charset="0"/>
              </a:rPr>
              <a:t>局部管理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ahoma" pitchFamily="34" charset="0"/>
              </a:rPr>
              <a:t>1</a:t>
            </a:r>
            <a:r>
              <a:rPr kumimoji="1" lang="en-US" altLang="zh-CN" sz="2000" b="1">
                <a:latin typeface="Times New Roman"/>
              </a:rPr>
              <a:t>——</a:t>
            </a:r>
            <a:r>
              <a:rPr kumimoji="1" lang="zh-CN" altLang="en-US" sz="2000" b="1">
                <a:latin typeface="Tahoma" pitchFamily="34" charset="0"/>
              </a:rPr>
              <a:t>全局管理</a:t>
            </a:r>
          </a:p>
        </p:txBody>
      </p:sp>
      <p:sp>
        <p:nvSpPr>
          <p:cNvPr id="18497" name="Text Box 65"/>
          <p:cNvSpPr txBox="1">
            <a:spLocks noChangeArrowheads="1"/>
          </p:cNvSpPr>
          <p:nvPr/>
        </p:nvSpPr>
        <p:spPr bwMode="auto">
          <a:xfrm>
            <a:off x="1906825" y="4056528"/>
            <a:ext cx="36058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ahoma" pitchFamily="34" charset="0"/>
              </a:rPr>
              <a:t>块地址（制造商标识符）</a:t>
            </a:r>
          </a:p>
        </p:txBody>
      </p:sp>
      <p:sp>
        <p:nvSpPr>
          <p:cNvPr id="18498" name="AutoShape 66"/>
          <p:cNvSpPr>
            <a:spLocks/>
          </p:cNvSpPr>
          <p:nvPr/>
        </p:nvSpPr>
        <p:spPr bwMode="auto">
          <a:xfrm rot="-5364684">
            <a:off x="3097279" y="2385153"/>
            <a:ext cx="431800" cy="2808420"/>
          </a:xfrm>
          <a:prstGeom prst="leftBrace">
            <a:avLst>
              <a:gd name="adj1" fmla="val 5003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99" name="Text Box 67"/>
          <p:cNvSpPr txBox="1">
            <a:spLocks noChangeArrowheads="1"/>
          </p:cNvSpPr>
          <p:nvPr/>
        </p:nvSpPr>
        <p:spPr bwMode="auto">
          <a:xfrm>
            <a:off x="350837" y="5876926"/>
            <a:ext cx="92826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0066"/>
                </a:solidFill>
                <a:latin typeface="Tahoma" pitchFamily="34" charset="0"/>
              </a:rPr>
              <a:t>单播帧</a:t>
            </a:r>
            <a:r>
              <a:rPr kumimoji="1" lang="zh-CN" altLang="en-US" sz="2000" b="1" dirty="0">
                <a:latin typeface="Tahoma" pitchFamily="34" charset="0"/>
              </a:rPr>
              <a:t> </a:t>
            </a:r>
            <a:r>
              <a:rPr kumimoji="1" lang="en-US" altLang="zh-CN" sz="2000" b="1" dirty="0">
                <a:latin typeface="Times New Roman"/>
              </a:rPr>
              <a:t>——</a:t>
            </a:r>
            <a:r>
              <a:rPr kumimoji="1" lang="en-US" altLang="zh-CN" sz="2000" b="1" dirty="0">
                <a:latin typeface="Tahoma" pitchFamily="34" charset="0"/>
              </a:rPr>
              <a:t> </a:t>
            </a:r>
            <a:r>
              <a:rPr kumimoji="1" lang="zh-CN" altLang="en-US" sz="2000" b="1" dirty="0">
                <a:latin typeface="Tahoma" pitchFamily="34" charset="0"/>
              </a:rPr>
              <a:t>发给一个站    </a:t>
            </a:r>
            <a:r>
              <a:rPr kumimoji="1" lang="zh-CN" altLang="en-US" sz="2000" b="1" dirty="0">
                <a:solidFill>
                  <a:srgbClr val="FF0066"/>
                </a:solidFill>
                <a:latin typeface="Tahoma" pitchFamily="34" charset="0"/>
              </a:rPr>
              <a:t>广播帧</a:t>
            </a:r>
            <a:r>
              <a:rPr kumimoji="1" lang="zh-CN" altLang="en-US" sz="2000" b="1" dirty="0">
                <a:latin typeface="Tahoma" pitchFamily="34" charset="0"/>
              </a:rPr>
              <a:t> </a:t>
            </a:r>
            <a:r>
              <a:rPr kumimoji="1" lang="en-US" altLang="zh-CN" sz="2000" b="1" dirty="0">
                <a:latin typeface="Times New Roman"/>
              </a:rPr>
              <a:t>——</a:t>
            </a:r>
            <a:r>
              <a:rPr kumimoji="1" lang="en-US" altLang="zh-CN" sz="2000" b="1" dirty="0">
                <a:latin typeface="Tahoma" pitchFamily="34" charset="0"/>
              </a:rPr>
              <a:t> </a:t>
            </a:r>
            <a:r>
              <a:rPr kumimoji="1" lang="zh-CN" altLang="en-US" sz="2000" b="1" dirty="0" smtClean="0">
                <a:latin typeface="Tahoma" pitchFamily="34" charset="0"/>
              </a:rPr>
              <a:t>发给所有站    </a:t>
            </a:r>
            <a:r>
              <a:rPr kumimoji="1" lang="zh-CN" altLang="en-US" sz="2000" b="1" dirty="0">
                <a:solidFill>
                  <a:srgbClr val="FF0066"/>
                </a:solidFill>
                <a:latin typeface="Tahoma" pitchFamily="34" charset="0"/>
              </a:rPr>
              <a:t>多播帧</a:t>
            </a:r>
            <a:r>
              <a:rPr kumimoji="1" lang="zh-CN" altLang="en-US" sz="2000" b="1" dirty="0">
                <a:latin typeface="Tahoma" pitchFamily="34" charset="0"/>
              </a:rPr>
              <a:t> </a:t>
            </a:r>
            <a:r>
              <a:rPr kumimoji="1" lang="en-US" altLang="zh-CN" sz="2000" b="1" dirty="0">
                <a:latin typeface="Times New Roman"/>
              </a:rPr>
              <a:t>——</a:t>
            </a:r>
            <a:r>
              <a:rPr kumimoji="1" lang="en-US" altLang="zh-CN" sz="2000" b="1" dirty="0">
                <a:latin typeface="Tahoma" pitchFamily="34" charset="0"/>
              </a:rPr>
              <a:t> </a:t>
            </a:r>
            <a:r>
              <a:rPr kumimoji="1" lang="zh-CN" altLang="en-US" sz="2000" b="1" dirty="0">
                <a:latin typeface="Tahoma" pitchFamily="34" charset="0"/>
              </a:rPr>
              <a:t>发给一部分站</a:t>
            </a:r>
          </a:p>
        </p:txBody>
      </p:sp>
    </p:spTree>
    <p:extLst>
      <p:ext uri="{BB962C8B-B14F-4D97-AF65-F5344CB8AC3E}">
        <p14:creationId xmlns:p14="http://schemas.microsoft.com/office/powerpoint/2010/main" val="60789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/>
              <a:t>适配器检查 </a:t>
            </a:r>
            <a:r>
              <a:rPr lang="en-US" altLang="zh-CN" sz="4800"/>
              <a:t>MAC </a:t>
            </a:r>
            <a:r>
              <a:rPr lang="zh-CN" altLang="en-US" sz="4800"/>
              <a:t>地址 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zh-CN" altLang="zh-CN" sz="2800" dirty="0" smtClean="0"/>
              <a:t>所有</a:t>
            </a:r>
            <a:r>
              <a:rPr lang="zh-CN" altLang="zh-CN" sz="2800" dirty="0"/>
              <a:t>的适配器都</a:t>
            </a:r>
            <a:r>
              <a:rPr lang="zh-CN" altLang="zh-CN" sz="2800" dirty="0" smtClean="0"/>
              <a:t>至少</a:t>
            </a:r>
            <a:r>
              <a:rPr lang="zh-CN" altLang="zh-CN" sz="2800" dirty="0"/>
              <a:t>能够识别前两种帧，即</a:t>
            </a:r>
            <a:r>
              <a:rPr lang="zh-CN" altLang="zh-CN" sz="2800" dirty="0">
                <a:solidFill>
                  <a:srgbClr val="FF0000"/>
                </a:solidFill>
              </a:rPr>
              <a:t>能够识别单</a:t>
            </a:r>
            <a:r>
              <a:rPr lang="zh-CN" altLang="zh-CN" sz="2800" dirty="0" smtClean="0">
                <a:solidFill>
                  <a:srgbClr val="FF0000"/>
                </a:solidFill>
              </a:rPr>
              <a:t>播</a:t>
            </a:r>
            <a:r>
              <a:rPr lang="zh-CN" altLang="en-US" sz="2800" dirty="0" smtClean="0">
                <a:solidFill>
                  <a:srgbClr val="FF0000"/>
                </a:solidFill>
              </a:rPr>
              <a:t>地址</a:t>
            </a:r>
            <a:r>
              <a:rPr lang="zh-CN" altLang="zh-CN" sz="2800" dirty="0" smtClean="0">
                <a:solidFill>
                  <a:srgbClr val="FF0000"/>
                </a:solidFill>
              </a:rPr>
              <a:t>和广播地址。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zh-CN" sz="2800" dirty="0" smtClean="0"/>
              <a:t>有</a:t>
            </a:r>
            <a:r>
              <a:rPr lang="zh-CN" altLang="zh-CN" sz="2800" dirty="0"/>
              <a:t>的适配器可用编程方法识别多播</a:t>
            </a:r>
            <a:r>
              <a:rPr lang="zh-CN" altLang="zh-CN" sz="2800" dirty="0" smtClean="0"/>
              <a:t>地址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40000"/>
              </a:lnSpc>
            </a:pPr>
            <a:r>
              <a:rPr lang="zh-CN" altLang="zh-CN" sz="2800" dirty="0" smtClean="0">
                <a:solidFill>
                  <a:srgbClr val="0000FF"/>
                </a:solidFill>
              </a:rPr>
              <a:t>只有</a:t>
            </a:r>
            <a:r>
              <a:rPr lang="zh-CN" altLang="zh-CN" sz="2800" dirty="0">
                <a:solidFill>
                  <a:srgbClr val="0000FF"/>
                </a:solidFill>
              </a:rPr>
              <a:t>目的地址才能使用广播地址和多播地址</a:t>
            </a:r>
            <a:r>
              <a:rPr lang="zh-CN" altLang="zh-CN" sz="2800" dirty="0" smtClean="0">
                <a:solidFill>
                  <a:srgbClr val="0000FF"/>
                </a:solidFill>
              </a:rPr>
              <a:t>。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 smtClean="0"/>
              <a:t>以</a:t>
            </a:r>
            <a:r>
              <a:rPr lang="zh-CN" altLang="zh-CN" sz="2800" dirty="0">
                <a:solidFill>
                  <a:srgbClr val="FF0000"/>
                </a:solidFill>
              </a:rPr>
              <a:t>混杂</a:t>
            </a:r>
            <a:r>
              <a:rPr lang="zh-CN" altLang="zh-CN" sz="2800" dirty="0" smtClean="0">
                <a:solidFill>
                  <a:srgbClr val="FF0000"/>
                </a:solidFill>
              </a:rPr>
              <a:t>方式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promiscuous mode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工作的</a:t>
            </a:r>
            <a:r>
              <a:rPr lang="zh-CN" altLang="zh-CN" sz="2800" dirty="0" smtClean="0"/>
              <a:t>以太网适配器只要</a:t>
            </a:r>
            <a:r>
              <a:rPr lang="zh-CN" altLang="zh-CN" sz="2800" dirty="0"/>
              <a:t>“听到”有帧在以太网上传输就</a:t>
            </a:r>
            <a:r>
              <a:rPr lang="zh-CN" altLang="zh-CN" sz="2800" dirty="0" smtClean="0"/>
              <a:t>都接收下来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402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MAC</a:t>
            </a:r>
            <a:r>
              <a:rPr lang="en-US" altLang="zh-CN" b="1" dirty="0"/>
              <a:t> </a:t>
            </a:r>
            <a:r>
              <a:rPr lang="zh-CN" altLang="en-US" dirty="0"/>
              <a:t>帧的格式 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12776"/>
            <a:ext cx="9066212" cy="47181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常用的</a:t>
            </a:r>
            <a:r>
              <a:rPr lang="zh-CN" altLang="en-US" dirty="0" smtClean="0"/>
              <a:t>以太网 </a:t>
            </a:r>
            <a:r>
              <a:rPr lang="en-US" altLang="zh-CN" dirty="0" smtClean="0"/>
              <a:t>MAC </a:t>
            </a:r>
            <a:r>
              <a:rPr lang="zh-CN" altLang="en-US" dirty="0" smtClean="0"/>
              <a:t>帧格式</a:t>
            </a:r>
            <a:r>
              <a:rPr lang="zh-CN" altLang="en-US" dirty="0"/>
              <a:t>有两种标准 ：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IEEE 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的 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802.3 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标准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DIX 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Ethernet V2 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标准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</a:t>
            </a:r>
            <a:r>
              <a:rPr lang="zh-CN" altLang="en-US" dirty="0"/>
              <a:t>常用的 </a:t>
            </a:r>
            <a:r>
              <a:rPr lang="en-US" altLang="zh-CN" dirty="0"/>
              <a:t>MAC </a:t>
            </a:r>
            <a:r>
              <a:rPr lang="zh-CN" altLang="en-US" dirty="0"/>
              <a:t>帧是</a:t>
            </a:r>
            <a:r>
              <a:rPr lang="zh-CN" altLang="en-US" dirty="0">
                <a:solidFill>
                  <a:srgbClr val="FF0000"/>
                </a:solidFill>
              </a:rPr>
              <a:t>以太网 </a:t>
            </a:r>
            <a:r>
              <a:rPr lang="en-US" altLang="zh-CN" dirty="0">
                <a:solidFill>
                  <a:srgbClr val="FF0000"/>
                </a:solidFill>
              </a:rPr>
              <a:t>V2 </a:t>
            </a:r>
            <a:r>
              <a:rPr lang="zh-CN" altLang="en-US" dirty="0">
                <a:solidFill>
                  <a:srgbClr val="FF0000"/>
                </a:solidFill>
              </a:rPr>
              <a:t>的格式。</a:t>
            </a:r>
          </a:p>
        </p:txBody>
      </p:sp>
    </p:spTree>
    <p:extLst>
      <p:ext uri="{BB962C8B-B14F-4D97-AF65-F5344CB8AC3E}">
        <p14:creationId xmlns:p14="http://schemas.microsoft.com/office/powerpoint/2010/main" val="367330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rial" charset="0"/>
              </a:rPr>
              <a:t>以太网</a:t>
            </a:r>
            <a:r>
              <a:rPr lang="en-US" altLang="zh-CN" dirty="0">
                <a:latin typeface="Arial" charset="0"/>
              </a:rPr>
              <a:t>V2</a:t>
            </a:r>
            <a:r>
              <a:rPr lang="zh-CN" altLang="en-US" dirty="0">
                <a:latin typeface="Arial" charset="0"/>
              </a:rPr>
              <a:t>的 </a:t>
            </a:r>
            <a:r>
              <a:rPr lang="en-US" altLang="zh-CN" dirty="0">
                <a:latin typeface="Arial" charset="0"/>
              </a:rPr>
              <a:t>MAC </a:t>
            </a:r>
            <a:r>
              <a:rPr lang="zh-CN" altLang="en-US" dirty="0">
                <a:latin typeface="Arial" charset="0"/>
              </a:rPr>
              <a:t>帧格式</a:t>
            </a:r>
            <a:endParaRPr lang="zh-CN" altLang="en-US" dirty="0"/>
          </a:p>
        </p:txBody>
      </p:sp>
      <p:sp>
        <p:nvSpPr>
          <p:cNvPr id="445443" name="Line 3"/>
          <p:cNvSpPr>
            <a:spLocks noChangeShapeType="1"/>
          </p:cNvSpPr>
          <p:nvPr/>
        </p:nvSpPr>
        <p:spPr bwMode="auto">
          <a:xfrm>
            <a:off x="263202" y="3343746"/>
            <a:ext cx="9658350" cy="0"/>
          </a:xfrm>
          <a:prstGeom prst="line">
            <a:avLst/>
          </a:prstGeom>
          <a:noFill/>
          <a:ln w="57150" cmpd="dbl">
            <a:solidFill>
              <a:srgbClr val="00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81779" y="3566782"/>
            <a:ext cx="6947958" cy="495300"/>
          </a:xfrm>
          <a:prstGeom prst="rect">
            <a:avLst/>
          </a:prstGeom>
          <a:solidFill>
            <a:srgbClr val="FFCCFF"/>
          </a:solidFill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1774899" y="3578696"/>
            <a:ext cx="6954838" cy="48895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4394142" y="3634557"/>
            <a:ext cx="19412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以太网 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MAC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帧</a:t>
            </a:r>
          </a:p>
        </p:txBody>
      </p:sp>
      <p:sp>
        <p:nvSpPr>
          <p:cNvPr id="445453" name="Rectangle 13"/>
          <p:cNvSpPr>
            <a:spLocks noChangeArrowheads="1"/>
          </p:cNvSpPr>
          <p:nvPr/>
        </p:nvSpPr>
        <p:spPr bwMode="auto">
          <a:xfrm>
            <a:off x="8846683" y="3645024"/>
            <a:ext cx="95699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  <p:sp>
        <p:nvSpPr>
          <p:cNvPr id="445466" name="Rectangle 26"/>
          <p:cNvSpPr>
            <a:spLocks noChangeArrowheads="1"/>
          </p:cNvSpPr>
          <p:nvPr/>
        </p:nvSpPr>
        <p:spPr bwMode="auto">
          <a:xfrm>
            <a:off x="8803688" y="2708746"/>
            <a:ext cx="102592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MAC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层</a:t>
            </a:r>
          </a:p>
        </p:txBody>
      </p:sp>
      <p:sp>
        <p:nvSpPr>
          <p:cNvPr id="445467" name="Line 27"/>
          <p:cNvSpPr>
            <a:spLocks noChangeShapeType="1"/>
          </p:cNvSpPr>
          <p:nvPr/>
        </p:nvSpPr>
        <p:spPr bwMode="auto">
          <a:xfrm flipH="1">
            <a:off x="1773179" y="3069109"/>
            <a:ext cx="1720" cy="5143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468" name="Line 28"/>
          <p:cNvSpPr>
            <a:spLocks noChangeShapeType="1"/>
          </p:cNvSpPr>
          <p:nvPr/>
        </p:nvSpPr>
        <p:spPr bwMode="auto">
          <a:xfrm>
            <a:off x="8717698" y="3140546"/>
            <a:ext cx="12039" cy="431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469" name="Rectangle 29"/>
          <p:cNvSpPr>
            <a:spLocks noChangeArrowheads="1"/>
          </p:cNvSpPr>
          <p:nvPr/>
        </p:nvSpPr>
        <p:spPr bwMode="auto">
          <a:xfrm>
            <a:off x="309636" y="4572472"/>
            <a:ext cx="4571355" cy="415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470" name="Rectangle 30"/>
          <p:cNvSpPr>
            <a:spLocks noChangeArrowheads="1"/>
          </p:cNvSpPr>
          <p:nvPr/>
        </p:nvSpPr>
        <p:spPr bwMode="auto">
          <a:xfrm>
            <a:off x="261482" y="4615335"/>
            <a:ext cx="4830895" cy="33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10101010101010      </a:t>
            </a:r>
            <a:r>
              <a:rPr kumimoji="1" lang="en-US" altLang="zh-CN" sz="16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    101010101010 10101011</a:t>
            </a:r>
            <a:endParaRPr kumimoji="1" lang="en-US" altLang="zh-CN" sz="16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471" name="Line 31"/>
          <p:cNvSpPr>
            <a:spLocks noChangeShapeType="1"/>
          </p:cNvSpPr>
          <p:nvPr/>
        </p:nvSpPr>
        <p:spPr bwMode="auto">
          <a:xfrm>
            <a:off x="3944888" y="4569296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472" name="Rectangle 32"/>
          <p:cNvSpPr>
            <a:spLocks noChangeArrowheads="1"/>
          </p:cNvSpPr>
          <p:nvPr/>
        </p:nvSpPr>
        <p:spPr bwMode="auto">
          <a:xfrm>
            <a:off x="1544448" y="5026496"/>
            <a:ext cx="11124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前同步码</a:t>
            </a:r>
          </a:p>
        </p:txBody>
      </p:sp>
      <p:sp>
        <p:nvSpPr>
          <p:cNvPr id="445473" name="Rectangle 33"/>
          <p:cNvSpPr>
            <a:spLocks noChangeArrowheads="1"/>
          </p:cNvSpPr>
          <p:nvPr/>
        </p:nvSpPr>
        <p:spPr bwMode="auto">
          <a:xfrm>
            <a:off x="4000942" y="4997921"/>
            <a:ext cx="880050" cy="53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帧开始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定界符</a:t>
            </a:r>
          </a:p>
        </p:txBody>
      </p:sp>
      <p:sp>
        <p:nvSpPr>
          <p:cNvPr id="445474" name="Rectangle 34"/>
          <p:cNvSpPr>
            <a:spLocks noChangeArrowheads="1"/>
          </p:cNvSpPr>
          <p:nvPr/>
        </p:nvSpPr>
        <p:spPr bwMode="auto">
          <a:xfrm>
            <a:off x="1618398" y="4235922"/>
            <a:ext cx="76784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7 </a:t>
            </a:r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  <p:sp>
        <p:nvSpPr>
          <p:cNvPr id="445475" name="Rectangle 35"/>
          <p:cNvSpPr>
            <a:spLocks noChangeArrowheads="1"/>
          </p:cNvSpPr>
          <p:nvPr/>
        </p:nvSpPr>
        <p:spPr bwMode="auto">
          <a:xfrm>
            <a:off x="4041144" y="4179060"/>
            <a:ext cx="76784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 </a:t>
            </a:r>
            <a:r>
              <a:rPr kumimoji="1"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  <p:sp>
        <p:nvSpPr>
          <p:cNvPr id="445476" name="Line 36"/>
          <p:cNvSpPr>
            <a:spLocks noChangeShapeType="1"/>
          </p:cNvSpPr>
          <p:nvPr/>
        </p:nvSpPr>
        <p:spPr bwMode="auto">
          <a:xfrm flipV="1">
            <a:off x="323395" y="4077172"/>
            <a:ext cx="316442" cy="49212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477" name="Line 37"/>
          <p:cNvSpPr>
            <a:spLocks noChangeShapeType="1"/>
          </p:cNvSpPr>
          <p:nvPr/>
        </p:nvSpPr>
        <p:spPr bwMode="auto">
          <a:xfrm>
            <a:off x="1764581" y="4089872"/>
            <a:ext cx="3116410" cy="479424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478" name="Text Box 38"/>
          <p:cNvSpPr txBox="1">
            <a:spLocks noChangeArrowheads="1"/>
          </p:cNvSpPr>
          <p:nvPr/>
        </p:nvSpPr>
        <p:spPr bwMode="auto">
          <a:xfrm>
            <a:off x="2144688" y="458041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445481" name="Rectangle 41"/>
          <p:cNvSpPr>
            <a:spLocks noChangeArrowheads="1"/>
          </p:cNvSpPr>
          <p:nvPr/>
        </p:nvSpPr>
        <p:spPr bwMode="auto">
          <a:xfrm>
            <a:off x="670794" y="3573016"/>
            <a:ext cx="1104106" cy="48895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482" name="Rectangle 42"/>
          <p:cNvSpPr>
            <a:spLocks noChangeArrowheads="1"/>
          </p:cNvSpPr>
          <p:nvPr/>
        </p:nvSpPr>
        <p:spPr bwMode="auto">
          <a:xfrm>
            <a:off x="818696" y="3664422"/>
            <a:ext cx="76784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  <p:sp>
        <p:nvSpPr>
          <p:cNvPr id="445483" name="AutoShape 43"/>
          <p:cNvSpPr>
            <a:spLocks noChangeArrowheads="1"/>
          </p:cNvSpPr>
          <p:nvPr/>
        </p:nvSpPr>
        <p:spPr bwMode="auto">
          <a:xfrm>
            <a:off x="392187" y="3216746"/>
            <a:ext cx="687917" cy="266700"/>
          </a:xfrm>
          <a:prstGeom prst="wedgeRoundRectCallout">
            <a:avLst>
              <a:gd name="adj1" fmla="val 48000"/>
              <a:gd name="adj2" fmla="val 13988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762000" eaLnBrk="0" hangingPunct="0"/>
            <a:endParaRPr kumimoji="1" lang="zh-CN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484" name="Rectangle 44"/>
          <p:cNvSpPr>
            <a:spLocks noChangeArrowheads="1"/>
          </p:cNvSpPr>
          <p:nvPr/>
        </p:nvSpPr>
        <p:spPr bwMode="auto">
          <a:xfrm>
            <a:off x="419704" y="3191347"/>
            <a:ext cx="63632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插入</a:t>
            </a:r>
          </a:p>
        </p:txBody>
      </p:sp>
      <p:sp>
        <p:nvSpPr>
          <p:cNvPr id="445487" name="Rectangle 47"/>
          <p:cNvSpPr>
            <a:spLocks noChangeArrowheads="1"/>
          </p:cNvSpPr>
          <p:nvPr/>
        </p:nvSpPr>
        <p:spPr bwMode="auto">
          <a:xfrm>
            <a:off x="8960190" y="1819746"/>
            <a:ext cx="68288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层</a:t>
            </a:r>
          </a:p>
        </p:txBody>
      </p:sp>
      <p:sp>
        <p:nvSpPr>
          <p:cNvPr id="445488" name="Line 48"/>
          <p:cNvSpPr>
            <a:spLocks noChangeShapeType="1"/>
          </p:cNvSpPr>
          <p:nvPr/>
        </p:nvSpPr>
        <p:spPr bwMode="auto">
          <a:xfrm flipV="1">
            <a:off x="8795088" y="2353146"/>
            <a:ext cx="949564" cy="0"/>
          </a:xfrm>
          <a:prstGeom prst="line">
            <a:avLst/>
          </a:prstGeom>
          <a:noFill/>
          <a:ln w="19050">
            <a:solidFill>
              <a:srgbClr val="000099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504" name="AutoShape 64"/>
          <p:cNvSpPr>
            <a:spLocks noChangeArrowheads="1"/>
          </p:cNvSpPr>
          <p:nvPr/>
        </p:nvSpPr>
        <p:spPr bwMode="auto">
          <a:xfrm rot="16200000" flipH="1">
            <a:off x="4989653" y="3295261"/>
            <a:ext cx="609600" cy="249369"/>
          </a:xfrm>
          <a:prstGeom prst="rightArrow">
            <a:avLst>
              <a:gd name="adj1" fmla="val 50000"/>
              <a:gd name="adj2" fmla="val 13242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506" name="Rectangle 66"/>
          <p:cNvSpPr>
            <a:spLocks noChangeArrowheads="1"/>
          </p:cNvSpPr>
          <p:nvPr/>
        </p:nvSpPr>
        <p:spPr bwMode="auto">
          <a:xfrm>
            <a:off x="1773179" y="2637309"/>
            <a:ext cx="6956558" cy="457200"/>
          </a:xfrm>
          <a:prstGeom prst="rect">
            <a:avLst/>
          </a:prstGeom>
          <a:solidFill>
            <a:srgbClr val="FFCCFF"/>
          </a:solidFill>
          <a:ln w="12700" algn="ctr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507" name="Line 67"/>
          <p:cNvSpPr>
            <a:spLocks noChangeShapeType="1"/>
          </p:cNvSpPr>
          <p:nvPr/>
        </p:nvSpPr>
        <p:spPr bwMode="auto">
          <a:xfrm>
            <a:off x="2786137" y="2637309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508" name="Line 68"/>
          <p:cNvSpPr>
            <a:spLocks noChangeShapeType="1"/>
          </p:cNvSpPr>
          <p:nvPr/>
        </p:nvSpPr>
        <p:spPr bwMode="auto">
          <a:xfrm>
            <a:off x="3776737" y="2637309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509" name="Line 69"/>
          <p:cNvSpPr>
            <a:spLocks noChangeShapeType="1"/>
          </p:cNvSpPr>
          <p:nvPr/>
        </p:nvSpPr>
        <p:spPr bwMode="auto">
          <a:xfrm>
            <a:off x="4767337" y="2637309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510" name="Line 70"/>
          <p:cNvSpPr>
            <a:spLocks noChangeShapeType="1"/>
          </p:cNvSpPr>
          <p:nvPr/>
        </p:nvSpPr>
        <p:spPr bwMode="auto">
          <a:xfrm>
            <a:off x="8151887" y="2637309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511" name="Rectangle 71"/>
          <p:cNvSpPr>
            <a:spLocks noChangeArrowheads="1"/>
          </p:cNvSpPr>
          <p:nvPr/>
        </p:nvSpPr>
        <p:spPr bwMode="auto">
          <a:xfrm>
            <a:off x="1697509" y="2683346"/>
            <a:ext cx="11124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目的地址</a:t>
            </a:r>
          </a:p>
        </p:txBody>
      </p:sp>
      <p:sp>
        <p:nvSpPr>
          <p:cNvPr id="445512" name="Rectangle 72"/>
          <p:cNvSpPr>
            <a:spLocks noChangeArrowheads="1"/>
          </p:cNvSpPr>
          <p:nvPr/>
        </p:nvSpPr>
        <p:spPr bwMode="auto">
          <a:xfrm>
            <a:off x="2789577" y="2683346"/>
            <a:ext cx="8800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源地址</a:t>
            </a:r>
          </a:p>
        </p:txBody>
      </p:sp>
      <p:sp>
        <p:nvSpPr>
          <p:cNvPr id="445513" name="Rectangle 73"/>
          <p:cNvSpPr>
            <a:spLocks noChangeArrowheads="1"/>
          </p:cNvSpPr>
          <p:nvPr/>
        </p:nvSpPr>
        <p:spPr bwMode="auto">
          <a:xfrm>
            <a:off x="3952156" y="2683346"/>
            <a:ext cx="64761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b="1">
                <a:solidFill>
                  <a:srgbClr val="000099"/>
                </a:solidFill>
                <a:latin typeface="+mn-lt"/>
                <a:ea typeface="黑体" pitchFamily="2" charset="-122"/>
              </a:rPr>
              <a:t>类型</a:t>
            </a:r>
          </a:p>
        </p:txBody>
      </p:sp>
      <p:sp>
        <p:nvSpPr>
          <p:cNvPr id="445514" name="Rectangle 74"/>
          <p:cNvSpPr>
            <a:spLocks noChangeArrowheads="1"/>
          </p:cNvSpPr>
          <p:nvPr/>
        </p:nvSpPr>
        <p:spPr bwMode="auto">
          <a:xfrm>
            <a:off x="5955713" y="2683346"/>
            <a:ext cx="11605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        据</a:t>
            </a:r>
          </a:p>
        </p:txBody>
      </p:sp>
      <p:sp>
        <p:nvSpPr>
          <p:cNvPr id="445515" name="Rectangle 75"/>
          <p:cNvSpPr>
            <a:spLocks noChangeArrowheads="1"/>
          </p:cNvSpPr>
          <p:nvPr/>
        </p:nvSpPr>
        <p:spPr bwMode="auto">
          <a:xfrm>
            <a:off x="8093415" y="2683346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FCS</a:t>
            </a:r>
          </a:p>
        </p:txBody>
      </p:sp>
      <p:sp>
        <p:nvSpPr>
          <p:cNvPr id="445516" name="Rectangle 76"/>
          <p:cNvSpPr>
            <a:spLocks noChangeArrowheads="1"/>
          </p:cNvSpPr>
          <p:nvPr/>
        </p:nvSpPr>
        <p:spPr bwMode="auto">
          <a:xfrm>
            <a:off x="2149815" y="2310211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6</a:t>
            </a:r>
          </a:p>
        </p:txBody>
      </p:sp>
      <p:sp>
        <p:nvSpPr>
          <p:cNvPr id="445517" name="Rectangle 77"/>
          <p:cNvSpPr>
            <a:spLocks noChangeArrowheads="1"/>
          </p:cNvSpPr>
          <p:nvPr/>
        </p:nvSpPr>
        <p:spPr bwMode="auto">
          <a:xfrm>
            <a:off x="3210925" y="2310211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6</a:t>
            </a:r>
          </a:p>
        </p:txBody>
      </p:sp>
      <p:sp>
        <p:nvSpPr>
          <p:cNvPr id="445518" name="Rectangle 78"/>
          <p:cNvSpPr>
            <a:spLocks noChangeArrowheads="1"/>
          </p:cNvSpPr>
          <p:nvPr/>
        </p:nvSpPr>
        <p:spPr bwMode="auto">
          <a:xfrm>
            <a:off x="4189487" y="2310211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445519" name="Rectangle 79"/>
          <p:cNvSpPr>
            <a:spLocks noChangeArrowheads="1"/>
          </p:cNvSpPr>
          <p:nvPr/>
        </p:nvSpPr>
        <p:spPr bwMode="auto">
          <a:xfrm>
            <a:off x="8329025" y="2310211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4</a:t>
            </a:r>
          </a:p>
        </p:txBody>
      </p:sp>
      <p:sp>
        <p:nvSpPr>
          <p:cNvPr id="445520" name="Rectangle 80"/>
          <p:cNvSpPr>
            <a:spLocks noChangeArrowheads="1"/>
          </p:cNvSpPr>
          <p:nvPr/>
        </p:nvSpPr>
        <p:spPr bwMode="auto">
          <a:xfrm>
            <a:off x="1231446" y="2372931"/>
            <a:ext cx="64761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  <p:sp>
        <p:nvSpPr>
          <p:cNvPr id="445521" name="Text Box 81"/>
          <p:cNvSpPr txBox="1">
            <a:spLocks noChangeArrowheads="1"/>
          </p:cNvSpPr>
          <p:nvPr/>
        </p:nvSpPr>
        <p:spPr bwMode="auto">
          <a:xfrm>
            <a:off x="6593756" y="2276872"/>
            <a:ext cx="121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46 ~ 1500</a:t>
            </a:r>
          </a:p>
        </p:txBody>
      </p:sp>
      <p:sp>
        <p:nvSpPr>
          <p:cNvPr id="445547" name="Line 107"/>
          <p:cNvSpPr>
            <a:spLocks noChangeShapeType="1"/>
          </p:cNvSpPr>
          <p:nvPr/>
        </p:nvSpPr>
        <p:spPr bwMode="auto">
          <a:xfrm flipH="1">
            <a:off x="1774899" y="1484784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5548" name="Line 108"/>
          <p:cNvSpPr>
            <a:spLocks noChangeShapeType="1"/>
          </p:cNvSpPr>
          <p:nvPr/>
        </p:nvSpPr>
        <p:spPr bwMode="auto">
          <a:xfrm>
            <a:off x="8717698" y="1484785"/>
            <a:ext cx="12039" cy="11525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445549" name="Group 109"/>
          <p:cNvGrpSpPr>
            <a:grpSpLocks/>
          </p:cNvGrpSpPr>
          <p:nvPr/>
        </p:nvGrpSpPr>
        <p:grpSpPr bwMode="auto">
          <a:xfrm>
            <a:off x="4767337" y="1819746"/>
            <a:ext cx="3384550" cy="990600"/>
            <a:chOff x="2715" y="1872"/>
            <a:chExt cx="1968" cy="624"/>
          </a:xfrm>
        </p:grpSpPr>
        <p:sp>
          <p:nvSpPr>
            <p:cNvPr id="445550" name="AutoShape 110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5551" name="Rectangle 111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 eaLnBrk="0" hangingPunct="0"/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数据报</a:t>
              </a:r>
            </a:p>
          </p:txBody>
        </p:sp>
      </p:grpSp>
      <p:sp>
        <p:nvSpPr>
          <p:cNvPr id="445552" name="Rectangle 112"/>
          <p:cNvSpPr>
            <a:spLocks noChangeArrowheads="1"/>
          </p:cNvSpPr>
          <p:nvPr/>
        </p:nvSpPr>
        <p:spPr bwMode="auto">
          <a:xfrm>
            <a:off x="488504" y="2675409"/>
            <a:ext cx="109645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MAC </a:t>
            </a:r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帧</a:t>
            </a:r>
          </a:p>
        </p:txBody>
      </p:sp>
    </p:spTree>
    <p:extLst>
      <p:ext uri="{BB962C8B-B14F-4D97-AF65-F5344CB8AC3E}">
        <p14:creationId xmlns:p14="http://schemas.microsoft.com/office/powerpoint/2010/main" val="121762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45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45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4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547" grpId="0" animBg="1"/>
      <p:bldP spid="44554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01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以太网 </a:t>
            </a:r>
            <a:r>
              <a:rPr lang="en-US" altLang="zh-CN"/>
              <a:t>V2 </a:t>
            </a:r>
            <a:r>
              <a:rPr lang="zh-CN" altLang="en-US"/>
              <a:t>的 </a:t>
            </a:r>
            <a:r>
              <a:rPr lang="en-US" altLang="zh-CN"/>
              <a:t>MAC </a:t>
            </a:r>
            <a:r>
              <a:rPr lang="zh-CN" altLang="en-US"/>
              <a:t>帧格式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88504" y="2971800"/>
            <a:ext cx="9414782" cy="2254250"/>
            <a:chOff x="488504" y="2971800"/>
            <a:chExt cx="9414782" cy="2254250"/>
          </a:xfrm>
        </p:grpSpPr>
        <p:sp>
          <p:nvSpPr>
            <p:cNvPr id="446466" name="Line 2"/>
            <p:cNvSpPr>
              <a:spLocks noChangeShapeType="1"/>
            </p:cNvSpPr>
            <p:nvPr/>
          </p:nvSpPr>
          <p:spPr bwMode="auto">
            <a:xfrm flipV="1">
              <a:off x="488504" y="4478338"/>
              <a:ext cx="9361040" cy="17266"/>
            </a:xfrm>
            <a:prstGeom prst="line">
              <a:avLst/>
            </a:prstGeom>
            <a:noFill/>
            <a:ln w="57150" cmpd="dbl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6467" name="Rectangle 3"/>
            <p:cNvSpPr>
              <a:spLocks noChangeArrowheads="1"/>
            </p:cNvSpPr>
            <p:nvPr/>
          </p:nvSpPr>
          <p:spPr bwMode="auto">
            <a:xfrm>
              <a:off x="1683677" y="4730750"/>
              <a:ext cx="6947958" cy="4953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6468" name="Rectangle 4"/>
            <p:cNvSpPr>
              <a:spLocks noChangeArrowheads="1"/>
            </p:cNvSpPr>
            <p:nvPr/>
          </p:nvSpPr>
          <p:spPr bwMode="auto">
            <a:xfrm>
              <a:off x="1676797" y="4730750"/>
              <a:ext cx="6954838" cy="48895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6469" name="Rectangle 5"/>
            <p:cNvSpPr>
              <a:spLocks noChangeArrowheads="1"/>
            </p:cNvSpPr>
            <p:nvPr/>
          </p:nvSpPr>
          <p:spPr bwMode="auto">
            <a:xfrm>
              <a:off x="4610762" y="4759647"/>
              <a:ext cx="109645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446470" name="Rectangle 6"/>
            <p:cNvSpPr>
              <a:spLocks noChangeArrowheads="1"/>
            </p:cNvSpPr>
            <p:nvPr/>
          </p:nvSpPr>
          <p:spPr bwMode="auto">
            <a:xfrm>
              <a:off x="8930879" y="4814889"/>
              <a:ext cx="88005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物理层</a:t>
              </a:r>
            </a:p>
          </p:txBody>
        </p:sp>
        <p:sp>
          <p:nvSpPr>
            <p:cNvPr id="446471" name="Rectangle 7"/>
            <p:cNvSpPr>
              <a:spLocks noChangeArrowheads="1"/>
            </p:cNvSpPr>
            <p:nvPr/>
          </p:nvSpPr>
          <p:spPr bwMode="auto">
            <a:xfrm>
              <a:off x="8898202" y="3886201"/>
              <a:ext cx="1005084" cy="366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446472" name="Line 8"/>
            <p:cNvSpPr>
              <a:spLocks noChangeShapeType="1"/>
            </p:cNvSpPr>
            <p:nvPr/>
          </p:nvSpPr>
          <p:spPr bwMode="auto">
            <a:xfrm flipH="1">
              <a:off x="1675077" y="4221163"/>
              <a:ext cx="1720" cy="514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6473" name="Line 9"/>
            <p:cNvSpPr>
              <a:spLocks noChangeShapeType="1"/>
            </p:cNvSpPr>
            <p:nvPr/>
          </p:nvSpPr>
          <p:spPr bwMode="auto">
            <a:xfrm>
              <a:off x="8619596" y="4292600"/>
              <a:ext cx="12039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6474" name="Rectangle 10"/>
            <p:cNvSpPr>
              <a:spLocks noChangeArrowheads="1"/>
            </p:cNvSpPr>
            <p:nvPr/>
          </p:nvSpPr>
          <p:spPr bwMode="auto">
            <a:xfrm>
              <a:off x="9044385" y="2971801"/>
              <a:ext cx="69313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446475" name="Line 11"/>
            <p:cNvSpPr>
              <a:spLocks noChangeShapeType="1"/>
            </p:cNvSpPr>
            <p:nvPr/>
          </p:nvSpPr>
          <p:spPr bwMode="auto">
            <a:xfrm flipV="1">
              <a:off x="8879285" y="3505202"/>
              <a:ext cx="88913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446479" name="Group 15"/>
            <p:cNvGrpSpPr>
              <a:grpSpLocks/>
            </p:cNvGrpSpPr>
            <p:nvPr/>
          </p:nvGrpSpPr>
          <p:grpSpPr bwMode="auto">
            <a:xfrm>
              <a:off x="1133344" y="3490915"/>
              <a:ext cx="7565363" cy="1385888"/>
              <a:chOff x="659" y="2199"/>
              <a:chExt cx="4399" cy="873"/>
            </a:xfrm>
          </p:grpSpPr>
          <p:sp>
            <p:nvSpPr>
              <p:cNvPr id="446480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2830" y="2807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446481" name="Group 17"/>
              <p:cNvGrpSpPr>
                <a:grpSpLocks/>
              </p:cNvGrpSpPr>
              <p:nvPr/>
            </p:nvGrpSpPr>
            <p:grpSpPr bwMode="auto">
              <a:xfrm>
                <a:off x="659" y="2199"/>
                <a:ext cx="4399" cy="489"/>
                <a:chOff x="659" y="2199"/>
                <a:chExt cx="4399" cy="489"/>
              </a:xfrm>
            </p:grpSpPr>
            <p:sp>
              <p:nvSpPr>
                <p:cNvPr id="446482" name="Rectangle 18"/>
                <p:cNvSpPr>
                  <a:spLocks noChangeArrowheads="1"/>
                </p:cNvSpPr>
                <p:nvPr/>
              </p:nvSpPr>
              <p:spPr bwMode="auto">
                <a:xfrm>
                  <a:off x="974" y="2400"/>
                  <a:ext cx="4045" cy="288"/>
                </a:xfrm>
                <a:prstGeom prst="rect">
                  <a:avLst/>
                </a:prstGeom>
                <a:solidFill>
                  <a:srgbClr val="FFCCFF"/>
                </a:solidFill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46483" name="Line 19"/>
                <p:cNvSpPr>
                  <a:spLocks noChangeShapeType="1"/>
                </p:cNvSpPr>
                <p:nvPr/>
              </p:nvSpPr>
              <p:spPr bwMode="auto">
                <a:xfrm>
                  <a:off x="1563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46484" name="Line 20"/>
                <p:cNvSpPr>
                  <a:spLocks noChangeShapeType="1"/>
                </p:cNvSpPr>
                <p:nvPr/>
              </p:nvSpPr>
              <p:spPr bwMode="auto">
                <a:xfrm>
                  <a:off x="2139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46485" name="Line 21"/>
                <p:cNvSpPr>
                  <a:spLocks noChangeShapeType="1"/>
                </p:cNvSpPr>
                <p:nvPr/>
              </p:nvSpPr>
              <p:spPr bwMode="auto">
                <a:xfrm>
                  <a:off x="2715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46486" name="Line 22"/>
                <p:cNvSpPr>
                  <a:spLocks noChangeShapeType="1"/>
                </p:cNvSpPr>
                <p:nvPr/>
              </p:nvSpPr>
              <p:spPr bwMode="auto">
                <a:xfrm>
                  <a:off x="4683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46487" name="Rectangle 23"/>
                <p:cNvSpPr>
                  <a:spLocks noChangeArrowheads="1"/>
                </p:cNvSpPr>
                <p:nvPr/>
              </p:nvSpPr>
              <p:spPr bwMode="auto">
                <a:xfrm>
                  <a:off x="963" y="2445"/>
                  <a:ext cx="64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目的地址</a:t>
                  </a:r>
                </a:p>
              </p:txBody>
            </p:sp>
            <p:sp>
              <p:nvSpPr>
                <p:cNvPr id="446488" name="Rectangle 24"/>
                <p:cNvSpPr>
                  <a:spLocks noChangeArrowheads="1"/>
                </p:cNvSpPr>
                <p:nvPr/>
              </p:nvSpPr>
              <p:spPr bwMode="auto">
                <a:xfrm>
                  <a:off x="1609" y="2445"/>
                  <a:ext cx="5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源地址</a:t>
                  </a:r>
                </a:p>
              </p:txBody>
            </p:sp>
            <p:sp>
              <p:nvSpPr>
                <p:cNvPr id="446489" name="Rectangle 25"/>
                <p:cNvSpPr>
                  <a:spLocks noChangeArrowheads="1"/>
                </p:cNvSpPr>
                <p:nvPr/>
              </p:nvSpPr>
              <p:spPr bwMode="auto">
                <a:xfrm>
                  <a:off x="2241" y="2445"/>
                  <a:ext cx="37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类型</a:t>
                  </a:r>
                </a:p>
              </p:txBody>
            </p:sp>
            <p:sp>
              <p:nvSpPr>
                <p:cNvPr id="4464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406" y="2445"/>
                  <a:ext cx="6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数        据</a:t>
                  </a:r>
                </a:p>
              </p:txBody>
            </p:sp>
            <p:sp>
              <p:nvSpPr>
                <p:cNvPr id="446491" name="Rectangle 27"/>
                <p:cNvSpPr>
                  <a:spLocks noChangeArrowheads="1"/>
                </p:cNvSpPr>
                <p:nvPr/>
              </p:nvSpPr>
              <p:spPr bwMode="auto">
                <a:xfrm>
                  <a:off x="4683" y="244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FCS</a:t>
                  </a:r>
                </a:p>
              </p:txBody>
            </p:sp>
            <p:sp>
              <p:nvSpPr>
                <p:cNvPr id="446492" name="Rectangle 28"/>
                <p:cNvSpPr>
                  <a:spLocks noChangeArrowheads="1"/>
                </p:cNvSpPr>
                <p:nvPr/>
              </p:nvSpPr>
              <p:spPr bwMode="auto">
                <a:xfrm>
                  <a:off x="1193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446493" name="Rectangle 29"/>
                <p:cNvSpPr>
                  <a:spLocks noChangeArrowheads="1"/>
                </p:cNvSpPr>
                <p:nvPr/>
              </p:nvSpPr>
              <p:spPr bwMode="auto">
                <a:xfrm>
                  <a:off x="1810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446494" name="Rectangle 30"/>
                <p:cNvSpPr>
                  <a:spLocks noChangeArrowheads="1"/>
                </p:cNvSpPr>
                <p:nvPr/>
              </p:nvSpPr>
              <p:spPr bwMode="auto">
                <a:xfrm>
                  <a:off x="2379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2</a:t>
                  </a:r>
                </a:p>
              </p:txBody>
            </p:sp>
            <p:sp>
              <p:nvSpPr>
                <p:cNvPr id="446495" name="Rectangle 31"/>
                <p:cNvSpPr>
                  <a:spLocks noChangeArrowheads="1"/>
                </p:cNvSpPr>
                <p:nvPr/>
              </p:nvSpPr>
              <p:spPr bwMode="auto">
                <a:xfrm>
                  <a:off x="4786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4</a:t>
                  </a:r>
                </a:p>
              </p:txBody>
            </p:sp>
            <p:sp>
              <p:nvSpPr>
                <p:cNvPr id="446496" name="Rectangle 32"/>
                <p:cNvSpPr>
                  <a:spLocks noChangeArrowheads="1"/>
                </p:cNvSpPr>
                <p:nvPr/>
              </p:nvSpPr>
              <p:spPr bwMode="auto">
                <a:xfrm>
                  <a:off x="659" y="2220"/>
                  <a:ext cx="37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字节</a:t>
                  </a:r>
                  <a:endParaRPr kumimoji="1" lang="zh-CN" altLang="en-US" sz="16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464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77" y="2199"/>
                  <a:ext cx="70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46 ~ 1500</a:t>
                  </a:r>
                </a:p>
              </p:txBody>
            </p:sp>
          </p:grpSp>
        </p:grpSp>
        <p:grpSp>
          <p:nvGrpSpPr>
            <p:cNvPr id="446498" name="Group 34"/>
            <p:cNvGrpSpPr>
              <a:grpSpLocks/>
            </p:cNvGrpSpPr>
            <p:nvPr/>
          </p:nvGrpSpPr>
          <p:grpSpPr bwMode="auto">
            <a:xfrm>
              <a:off x="4669235" y="2971800"/>
              <a:ext cx="3384550" cy="990600"/>
              <a:chOff x="2715" y="1872"/>
              <a:chExt cx="1968" cy="624"/>
            </a:xfrm>
          </p:grpSpPr>
          <p:sp>
            <p:nvSpPr>
              <p:cNvPr id="446499" name="AutoShape 35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chemeClr val="accent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46500" name="Rectangle 36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defTabSz="762000" eaLnBrk="0" hangingPunct="0"/>
                <a:r>
                  <a:rPr kumimoji="1" lang="en-US" altLang="zh-CN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IP </a:t>
                </a:r>
                <a:r>
                  <a:rPr kumimoji="1" lang="zh-CN" altLang="en-US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数据报</a:t>
                </a:r>
              </a:p>
            </p:txBody>
          </p:sp>
        </p:grpSp>
      </p:grpSp>
      <p:sp>
        <p:nvSpPr>
          <p:cNvPr id="446502" name="AutoShape 38"/>
          <p:cNvSpPr>
            <a:spLocks noChangeArrowheads="1"/>
          </p:cNvSpPr>
          <p:nvPr/>
        </p:nvSpPr>
        <p:spPr bwMode="auto">
          <a:xfrm>
            <a:off x="3080147" y="2133601"/>
            <a:ext cx="3666596" cy="504825"/>
          </a:xfrm>
          <a:prstGeom prst="wedgeRoundRectCallout">
            <a:avLst>
              <a:gd name="adj1" fmla="val -75375"/>
              <a:gd name="adj2" fmla="val 30691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目的地址字段 </a:t>
            </a:r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6 </a:t>
            </a:r>
            <a:r>
              <a: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6086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525" name="Rectangle 37"/>
          <p:cNvSpPr>
            <a:spLocks noGrp="1" noChangeArrowheads="1"/>
          </p:cNvSpPr>
          <p:nvPr>
            <p:ph type="title"/>
          </p:nvPr>
        </p:nvSpPr>
        <p:spPr>
          <a:xfrm>
            <a:off x="975123" y="188913"/>
            <a:ext cx="8442457" cy="768350"/>
          </a:xfrm>
        </p:spPr>
        <p:txBody>
          <a:bodyPr/>
          <a:lstStyle/>
          <a:p>
            <a:pPr algn="ctr"/>
            <a:r>
              <a:rPr lang="zh-CN" altLang="en-US"/>
              <a:t>以太网 </a:t>
            </a:r>
            <a:r>
              <a:rPr lang="en-US" altLang="zh-CN"/>
              <a:t>V2 </a:t>
            </a:r>
            <a:r>
              <a:rPr lang="zh-CN" altLang="en-US"/>
              <a:t>的 </a:t>
            </a:r>
            <a:r>
              <a:rPr lang="en-US" altLang="zh-CN"/>
              <a:t>MAC </a:t>
            </a:r>
            <a:r>
              <a:rPr lang="zh-CN" altLang="en-US"/>
              <a:t>帧格式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88504" y="2971800"/>
            <a:ext cx="9414782" cy="2254250"/>
            <a:chOff x="488504" y="2971800"/>
            <a:chExt cx="9414782" cy="2254250"/>
          </a:xfrm>
        </p:grpSpPr>
        <p:sp>
          <p:nvSpPr>
            <p:cNvPr id="39" name="Line 2"/>
            <p:cNvSpPr>
              <a:spLocks noChangeShapeType="1"/>
            </p:cNvSpPr>
            <p:nvPr/>
          </p:nvSpPr>
          <p:spPr bwMode="auto">
            <a:xfrm flipV="1">
              <a:off x="488504" y="4478338"/>
              <a:ext cx="9361040" cy="17266"/>
            </a:xfrm>
            <a:prstGeom prst="line">
              <a:avLst/>
            </a:prstGeom>
            <a:noFill/>
            <a:ln w="57150" cmpd="dbl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0" name="Rectangle 3"/>
            <p:cNvSpPr>
              <a:spLocks noChangeArrowheads="1"/>
            </p:cNvSpPr>
            <p:nvPr/>
          </p:nvSpPr>
          <p:spPr bwMode="auto">
            <a:xfrm>
              <a:off x="1683677" y="4730750"/>
              <a:ext cx="6947958" cy="4953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1676797" y="4730750"/>
              <a:ext cx="6954838" cy="48895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4610762" y="4759647"/>
              <a:ext cx="109645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8930879" y="4814889"/>
              <a:ext cx="88005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物理层</a:t>
              </a:r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8898202" y="3886201"/>
              <a:ext cx="1005084" cy="366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 flipH="1">
              <a:off x="1675077" y="4221163"/>
              <a:ext cx="1720" cy="514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8619596" y="4292600"/>
              <a:ext cx="12039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9044385" y="2971801"/>
              <a:ext cx="69313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V="1">
              <a:off x="8879285" y="3505202"/>
              <a:ext cx="88913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49" name="Group 15"/>
            <p:cNvGrpSpPr>
              <a:grpSpLocks/>
            </p:cNvGrpSpPr>
            <p:nvPr/>
          </p:nvGrpSpPr>
          <p:grpSpPr bwMode="auto">
            <a:xfrm>
              <a:off x="1133344" y="3490915"/>
              <a:ext cx="7565363" cy="1385888"/>
              <a:chOff x="659" y="2199"/>
              <a:chExt cx="4399" cy="873"/>
            </a:xfrm>
          </p:grpSpPr>
          <p:sp>
            <p:nvSpPr>
              <p:cNvPr id="53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2830" y="2807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54" name="Group 17"/>
              <p:cNvGrpSpPr>
                <a:grpSpLocks/>
              </p:cNvGrpSpPr>
              <p:nvPr/>
            </p:nvGrpSpPr>
            <p:grpSpPr bwMode="auto">
              <a:xfrm>
                <a:off x="659" y="2199"/>
                <a:ext cx="4399" cy="489"/>
                <a:chOff x="659" y="2199"/>
                <a:chExt cx="4399" cy="489"/>
              </a:xfrm>
            </p:grpSpPr>
            <p:sp>
              <p:nvSpPr>
                <p:cNvPr id="55" name="Rectangle 18"/>
                <p:cNvSpPr>
                  <a:spLocks noChangeArrowheads="1"/>
                </p:cNvSpPr>
                <p:nvPr/>
              </p:nvSpPr>
              <p:spPr bwMode="auto">
                <a:xfrm>
                  <a:off x="974" y="2400"/>
                  <a:ext cx="4045" cy="288"/>
                </a:xfrm>
                <a:prstGeom prst="rect">
                  <a:avLst/>
                </a:prstGeom>
                <a:solidFill>
                  <a:srgbClr val="FFCCFF"/>
                </a:solidFill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6" name="Line 19"/>
                <p:cNvSpPr>
                  <a:spLocks noChangeShapeType="1"/>
                </p:cNvSpPr>
                <p:nvPr/>
              </p:nvSpPr>
              <p:spPr bwMode="auto">
                <a:xfrm>
                  <a:off x="1563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7" name="Line 20"/>
                <p:cNvSpPr>
                  <a:spLocks noChangeShapeType="1"/>
                </p:cNvSpPr>
                <p:nvPr/>
              </p:nvSpPr>
              <p:spPr bwMode="auto">
                <a:xfrm>
                  <a:off x="2139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8" name="Line 21"/>
                <p:cNvSpPr>
                  <a:spLocks noChangeShapeType="1"/>
                </p:cNvSpPr>
                <p:nvPr/>
              </p:nvSpPr>
              <p:spPr bwMode="auto">
                <a:xfrm>
                  <a:off x="2715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9" name="Line 22"/>
                <p:cNvSpPr>
                  <a:spLocks noChangeShapeType="1"/>
                </p:cNvSpPr>
                <p:nvPr/>
              </p:nvSpPr>
              <p:spPr bwMode="auto">
                <a:xfrm>
                  <a:off x="4683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" name="Rectangle 23"/>
                <p:cNvSpPr>
                  <a:spLocks noChangeArrowheads="1"/>
                </p:cNvSpPr>
                <p:nvPr/>
              </p:nvSpPr>
              <p:spPr bwMode="auto">
                <a:xfrm>
                  <a:off x="963" y="2445"/>
                  <a:ext cx="64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目的地址</a:t>
                  </a:r>
                </a:p>
              </p:txBody>
            </p:sp>
            <p:sp>
              <p:nvSpPr>
                <p:cNvPr id="61" name="Rectangle 24"/>
                <p:cNvSpPr>
                  <a:spLocks noChangeArrowheads="1"/>
                </p:cNvSpPr>
                <p:nvPr/>
              </p:nvSpPr>
              <p:spPr bwMode="auto">
                <a:xfrm>
                  <a:off x="1609" y="2445"/>
                  <a:ext cx="5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源地址</a:t>
                  </a:r>
                </a:p>
              </p:txBody>
            </p:sp>
            <p:sp>
              <p:nvSpPr>
                <p:cNvPr id="62" name="Rectangle 25"/>
                <p:cNvSpPr>
                  <a:spLocks noChangeArrowheads="1"/>
                </p:cNvSpPr>
                <p:nvPr/>
              </p:nvSpPr>
              <p:spPr bwMode="auto">
                <a:xfrm>
                  <a:off x="2241" y="2445"/>
                  <a:ext cx="37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类型</a:t>
                  </a:r>
                </a:p>
              </p:txBody>
            </p:sp>
            <p:sp>
              <p:nvSpPr>
                <p:cNvPr id="63" name="Rectangle 26"/>
                <p:cNvSpPr>
                  <a:spLocks noChangeArrowheads="1"/>
                </p:cNvSpPr>
                <p:nvPr/>
              </p:nvSpPr>
              <p:spPr bwMode="auto">
                <a:xfrm>
                  <a:off x="3406" y="2445"/>
                  <a:ext cx="6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数        据</a:t>
                  </a:r>
                </a:p>
              </p:txBody>
            </p:sp>
            <p:sp>
              <p:nvSpPr>
                <p:cNvPr id="64" name="Rectangle 27"/>
                <p:cNvSpPr>
                  <a:spLocks noChangeArrowheads="1"/>
                </p:cNvSpPr>
                <p:nvPr/>
              </p:nvSpPr>
              <p:spPr bwMode="auto">
                <a:xfrm>
                  <a:off x="4683" y="244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FCS</a:t>
                  </a:r>
                </a:p>
              </p:txBody>
            </p:sp>
            <p:sp>
              <p:nvSpPr>
                <p:cNvPr id="65" name="Rectangle 28"/>
                <p:cNvSpPr>
                  <a:spLocks noChangeArrowheads="1"/>
                </p:cNvSpPr>
                <p:nvPr/>
              </p:nvSpPr>
              <p:spPr bwMode="auto">
                <a:xfrm>
                  <a:off x="1193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66" name="Rectangle 29"/>
                <p:cNvSpPr>
                  <a:spLocks noChangeArrowheads="1"/>
                </p:cNvSpPr>
                <p:nvPr/>
              </p:nvSpPr>
              <p:spPr bwMode="auto">
                <a:xfrm>
                  <a:off x="1810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67" name="Rectangle 30"/>
                <p:cNvSpPr>
                  <a:spLocks noChangeArrowheads="1"/>
                </p:cNvSpPr>
                <p:nvPr/>
              </p:nvSpPr>
              <p:spPr bwMode="auto">
                <a:xfrm>
                  <a:off x="2379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2</a:t>
                  </a:r>
                </a:p>
              </p:txBody>
            </p:sp>
            <p:sp>
              <p:nvSpPr>
                <p:cNvPr id="68" name="Rectangle 31"/>
                <p:cNvSpPr>
                  <a:spLocks noChangeArrowheads="1"/>
                </p:cNvSpPr>
                <p:nvPr/>
              </p:nvSpPr>
              <p:spPr bwMode="auto">
                <a:xfrm>
                  <a:off x="4786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4</a:t>
                  </a:r>
                </a:p>
              </p:txBody>
            </p:sp>
            <p:sp>
              <p:nvSpPr>
                <p:cNvPr id="69" name="Rectangle 32"/>
                <p:cNvSpPr>
                  <a:spLocks noChangeArrowheads="1"/>
                </p:cNvSpPr>
                <p:nvPr/>
              </p:nvSpPr>
              <p:spPr bwMode="auto">
                <a:xfrm>
                  <a:off x="659" y="2220"/>
                  <a:ext cx="37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字节</a:t>
                  </a:r>
                  <a:endParaRPr kumimoji="1" lang="zh-CN" altLang="en-US" sz="16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77" y="2199"/>
                  <a:ext cx="70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46 ~ 1500</a:t>
                  </a:r>
                </a:p>
              </p:txBody>
            </p:sp>
          </p:grpSp>
        </p:grpSp>
        <p:grpSp>
          <p:nvGrpSpPr>
            <p:cNvPr id="50" name="Group 34"/>
            <p:cNvGrpSpPr>
              <a:grpSpLocks/>
            </p:cNvGrpSpPr>
            <p:nvPr/>
          </p:nvGrpSpPr>
          <p:grpSpPr bwMode="auto">
            <a:xfrm>
              <a:off x="4669235" y="2971800"/>
              <a:ext cx="3384550" cy="990600"/>
              <a:chOff x="2715" y="1872"/>
              <a:chExt cx="1968" cy="624"/>
            </a:xfrm>
          </p:grpSpPr>
          <p:sp>
            <p:nvSpPr>
              <p:cNvPr id="51" name="AutoShape 35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chemeClr val="accent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2" name="Rectangle 36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defTabSz="762000" eaLnBrk="0" hangingPunct="0"/>
                <a:r>
                  <a:rPr kumimoji="1" lang="en-US" altLang="zh-CN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IP </a:t>
                </a:r>
                <a:r>
                  <a:rPr kumimoji="1" lang="zh-CN" altLang="en-US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数据报</a:t>
                </a:r>
              </a:p>
            </p:txBody>
          </p:sp>
        </p:grpSp>
      </p:grpSp>
      <p:sp>
        <p:nvSpPr>
          <p:cNvPr id="447526" name="AutoShape 38"/>
          <p:cNvSpPr>
            <a:spLocks noChangeArrowheads="1"/>
          </p:cNvSpPr>
          <p:nvPr/>
        </p:nvSpPr>
        <p:spPr bwMode="auto">
          <a:xfrm>
            <a:off x="3080147" y="2133601"/>
            <a:ext cx="3198813" cy="504825"/>
          </a:xfrm>
          <a:prstGeom prst="wedgeRoundRectCallout">
            <a:avLst>
              <a:gd name="adj1" fmla="val -43278"/>
              <a:gd name="adj2" fmla="val 31415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源地址字段 </a:t>
            </a:r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6 </a:t>
            </a:r>
            <a:r>
              <a: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8206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49" name="Rectangle 37"/>
          <p:cNvSpPr>
            <a:spLocks noGrp="1" noChangeArrowheads="1"/>
          </p:cNvSpPr>
          <p:nvPr>
            <p:ph type="title"/>
          </p:nvPr>
        </p:nvSpPr>
        <p:spPr>
          <a:xfrm>
            <a:off x="975123" y="188913"/>
            <a:ext cx="8442457" cy="768350"/>
          </a:xfrm>
        </p:spPr>
        <p:txBody>
          <a:bodyPr/>
          <a:lstStyle/>
          <a:p>
            <a:pPr algn="ctr"/>
            <a:r>
              <a:rPr lang="zh-CN" altLang="en-US"/>
              <a:t>以太网 </a:t>
            </a:r>
            <a:r>
              <a:rPr lang="en-US" altLang="zh-CN"/>
              <a:t>V2 </a:t>
            </a:r>
            <a:r>
              <a:rPr lang="zh-CN" altLang="en-US"/>
              <a:t>的 </a:t>
            </a:r>
            <a:r>
              <a:rPr lang="en-US" altLang="zh-CN"/>
              <a:t>MAC </a:t>
            </a:r>
            <a:r>
              <a:rPr lang="zh-CN" altLang="en-US"/>
              <a:t>帧格式</a:t>
            </a:r>
          </a:p>
        </p:txBody>
      </p:sp>
      <p:sp>
        <p:nvSpPr>
          <p:cNvPr id="448551" name="Text Box 39"/>
          <p:cNvSpPr txBox="1">
            <a:spLocks noChangeArrowheads="1"/>
          </p:cNvSpPr>
          <p:nvPr/>
        </p:nvSpPr>
        <p:spPr bwMode="auto">
          <a:xfrm>
            <a:off x="1060478" y="1123950"/>
            <a:ext cx="7895110" cy="830997"/>
          </a:xfrm>
          <a:prstGeom prst="rect">
            <a:avLst/>
          </a:prstGeom>
          <a:solidFill>
            <a:srgbClr val="66FF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类型字段用来标志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上一层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使用的是什么协议，</a:t>
            </a:r>
          </a:p>
          <a:p>
            <a:pPr algn="ctr"/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以便把收到的 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MAC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帧的数据上交给上一层的这个协议。 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88504" y="2971800"/>
            <a:ext cx="9414782" cy="2254250"/>
            <a:chOff x="488504" y="2971800"/>
            <a:chExt cx="9414782" cy="2254250"/>
          </a:xfrm>
        </p:grpSpPr>
        <p:sp>
          <p:nvSpPr>
            <p:cNvPr id="40" name="Line 2"/>
            <p:cNvSpPr>
              <a:spLocks noChangeShapeType="1"/>
            </p:cNvSpPr>
            <p:nvPr/>
          </p:nvSpPr>
          <p:spPr bwMode="auto">
            <a:xfrm flipV="1">
              <a:off x="488504" y="4478338"/>
              <a:ext cx="9361040" cy="17266"/>
            </a:xfrm>
            <a:prstGeom prst="line">
              <a:avLst/>
            </a:prstGeom>
            <a:noFill/>
            <a:ln w="57150" cmpd="dbl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683677" y="4730750"/>
              <a:ext cx="6947958" cy="4953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1676797" y="4730750"/>
              <a:ext cx="6954838" cy="48895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4610762" y="4759647"/>
              <a:ext cx="109645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8930879" y="4814889"/>
              <a:ext cx="88005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物理层</a:t>
              </a:r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8898202" y="3886201"/>
              <a:ext cx="1005084" cy="366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H="1">
              <a:off x="1675077" y="4221163"/>
              <a:ext cx="1720" cy="514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8619596" y="4292600"/>
              <a:ext cx="12039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9044385" y="2971801"/>
              <a:ext cx="69313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 flipV="1">
              <a:off x="8879285" y="3505202"/>
              <a:ext cx="88913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50" name="Group 15"/>
            <p:cNvGrpSpPr>
              <a:grpSpLocks/>
            </p:cNvGrpSpPr>
            <p:nvPr/>
          </p:nvGrpSpPr>
          <p:grpSpPr bwMode="auto">
            <a:xfrm>
              <a:off x="1133344" y="3490915"/>
              <a:ext cx="7565363" cy="1385888"/>
              <a:chOff x="659" y="2199"/>
              <a:chExt cx="4399" cy="873"/>
            </a:xfrm>
          </p:grpSpPr>
          <p:sp>
            <p:nvSpPr>
              <p:cNvPr id="54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2830" y="2807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55" name="Group 17"/>
              <p:cNvGrpSpPr>
                <a:grpSpLocks/>
              </p:cNvGrpSpPr>
              <p:nvPr/>
            </p:nvGrpSpPr>
            <p:grpSpPr bwMode="auto">
              <a:xfrm>
                <a:off x="659" y="2199"/>
                <a:ext cx="4399" cy="489"/>
                <a:chOff x="659" y="2199"/>
                <a:chExt cx="4399" cy="489"/>
              </a:xfrm>
            </p:grpSpPr>
            <p:sp>
              <p:nvSpPr>
                <p:cNvPr id="56" name="Rectangle 18"/>
                <p:cNvSpPr>
                  <a:spLocks noChangeArrowheads="1"/>
                </p:cNvSpPr>
                <p:nvPr/>
              </p:nvSpPr>
              <p:spPr bwMode="auto">
                <a:xfrm>
                  <a:off x="974" y="2400"/>
                  <a:ext cx="4045" cy="288"/>
                </a:xfrm>
                <a:prstGeom prst="rect">
                  <a:avLst/>
                </a:prstGeom>
                <a:solidFill>
                  <a:srgbClr val="FFCCFF"/>
                </a:solidFill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7" name="Line 19"/>
                <p:cNvSpPr>
                  <a:spLocks noChangeShapeType="1"/>
                </p:cNvSpPr>
                <p:nvPr/>
              </p:nvSpPr>
              <p:spPr bwMode="auto">
                <a:xfrm>
                  <a:off x="1563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8" name="Line 20"/>
                <p:cNvSpPr>
                  <a:spLocks noChangeShapeType="1"/>
                </p:cNvSpPr>
                <p:nvPr/>
              </p:nvSpPr>
              <p:spPr bwMode="auto">
                <a:xfrm>
                  <a:off x="2139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9" name="Line 21"/>
                <p:cNvSpPr>
                  <a:spLocks noChangeShapeType="1"/>
                </p:cNvSpPr>
                <p:nvPr/>
              </p:nvSpPr>
              <p:spPr bwMode="auto">
                <a:xfrm>
                  <a:off x="2715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" name="Line 22"/>
                <p:cNvSpPr>
                  <a:spLocks noChangeShapeType="1"/>
                </p:cNvSpPr>
                <p:nvPr/>
              </p:nvSpPr>
              <p:spPr bwMode="auto">
                <a:xfrm>
                  <a:off x="4683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3" y="2445"/>
                  <a:ext cx="64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目的地址</a:t>
                  </a:r>
                </a:p>
              </p:txBody>
            </p:sp>
            <p:sp>
              <p:nvSpPr>
                <p:cNvPr id="62" name="Rectangle 24"/>
                <p:cNvSpPr>
                  <a:spLocks noChangeArrowheads="1"/>
                </p:cNvSpPr>
                <p:nvPr/>
              </p:nvSpPr>
              <p:spPr bwMode="auto">
                <a:xfrm>
                  <a:off x="1609" y="2445"/>
                  <a:ext cx="5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源地址</a:t>
                  </a:r>
                </a:p>
              </p:txBody>
            </p:sp>
            <p:sp>
              <p:nvSpPr>
                <p:cNvPr id="6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41" y="2445"/>
                  <a:ext cx="37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类型</a:t>
                  </a:r>
                </a:p>
              </p:txBody>
            </p:sp>
            <p:sp>
              <p:nvSpPr>
                <p:cNvPr id="64" name="Rectangle 26"/>
                <p:cNvSpPr>
                  <a:spLocks noChangeArrowheads="1"/>
                </p:cNvSpPr>
                <p:nvPr/>
              </p:nvSpPr>
              <p:spPr bwMode="auto">
                <a:xfrm>
                  <a:off x="3406" y="2445"/>
                  <a:ext cx="6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数        据</a:t>
                  </a:r>
                </a:p>
              </p:txBody>
            </p:sp>
            <p:sp>
              <p:nvSpPr>
                <p:cNvPr id="65" name="Rectangle 27"/>
                <p:cNvSpPr>
                  <a:spLocks noChangeArrowheads="1"/>
                </p:cNvSpPr>
                <p:nvPr/>
              </p:nvSpPr>
              <p:spPr bwMode="auto">
                <a:xfrm>
                  <a:off x="4683" y="244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FCS</a:t>
                  </a:r>
                </a:p>
              </p:txBody>
            </p:sp>
            <p:sp>
              <p:nvSpPr>
                <p:cNvPr id="66" name="Rectangle 28"/>
                <p:cNvSpPr>
                  <a:spLocks noChangeArrowheads="1"/>
                </p:cNvSpPr>
                <p:nvPr/>
              </p:nvSpPr>
              <p:spPr bwMode="auto">
                <a:xfrm>
                  <a:off x="1193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67" name="Rectangle 29"/>
                <p:cNvSpPr>
                  <a:spLocks noChangeArrowheads="1"/>
                </p:cNvSpPr>
                <p:nvPr/>
              </p:nvSpPr>
              <p:spPr bwMode="auto">
                <a:xfrm>
                  <a:off x="1810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68" name="Rectangle 30"/>
                <p:cNvSpPr>
                  <a:spLocks noChangeArrowheads="1"/>
                </p:cNvSpPr>
                <p:nvPr/>
              </p:nvSpPr>
              <p:spPr bwMode="auto">
                <a:xfrm>
                  <a:off x="2379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2</a:t>
                  </a:r>
                </a:p>
              </p:txBody>
            </p:sp>
            <p:sp>
              <p:nvSpPr>
                <p:cNvPr id="69" name="Rectangle 31"/>
                <p:cNvSpPr>
                  <a:spLocks noChangeArrowheads="1"/>
                </p:cNvSpPr>
                <p:nvPr/>
              </p:nvSpPr>
              <p:spPr bwMode="auto">
                <a:xfrm>
                  <a:off x="4786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4</a:t>
                  </a:r>
                </a:p>
              </p:txBody>
            </p:sp>
            <p:sp>
              <p:nvSpPr>
                <p:cNvPr id="70" name="Rectangle 32"/>
                <p:cNvSpPr>
                  <a:spLocks noChangeArrowheads="1"/>
                </p:cNvSpPr>
                <p:nvPr/>
              </p:nvSpPr>
              <p:spPr bwMode="auto">
                <a:xfrm>
                  <a:off x="659" y="2220"/>
                  <a:ext cx="37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字节</a:t>
                  </a:r>
                  <a:endParaRPr kumimoji="1" lang="zh-CN" altLang="en-US" sz="16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77" y="2199"/>
                  <a:ext cx="70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46 ~ 1500</a:t>
                  </a:r>
                </a:p>
              </p:txBody>
            </p:sp>
          </p:grpSp>
        </p:grpSp>
        <p:grpSp>
          <p:nvGrpSpPr>
            <p:cNvPr id="51" name="Group 34"/>
            <p:cNvGrpSpPr>
              <a:grpSpLocks/>
            </p:cNvGrpSpPr>
            <p:nvPr/>
          </p:nvGrpSpPr>
          <p:grpSpPr bwMode="auto">
            <a:xfrm>
              <a:off x="4669235" y="2971800"/>
              <a:ext cx="3384550" cy="990600"/>
              <a:chOff x="2715" y="1872"/>
              <a:chExt cx="1968" cy="624"/>
            </a:xfrm>
          </p:grpSpPr>
          <p:sp>
            <p:nvSpPr>
              <p:cNvPr id="52" name="AutoShape 35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chemeClr val="accent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3" name="Rectangle 36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defTabSz="762000" eaLnBrk="0" hangingPunct="0"/>
                <a:r>
                  <a:rPr kumimoji="1" lang="en-US" altLang="zh-CN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IP </a:t>
                </a:r>
                <a:r>
                  <a:rPr kumimoji="1" lang="zh-CN" altLang="en-US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数据报</a:t>
                </a:r>
              </a:p>
            </p:txBody>
          </p:sp>
        </p:grpSp>
      </p:grpSp>
      <p:sp>
        <p:nvSpPr>
          <p:cNvPr id="448550" name="AutoShape 38"/>
          <p:cNvSpPr>
            <a:spLocks noChangeArrowheads="1"/>
          </p:cNvSpPr>
          <p:nvPr/>
        </p:nvSpPr>
        <p:spPr bwMode="auto">
          <a:xfrm>
            <a:off x="3236648" y="2133601"/>
            <a:ext cx="2963202" cy="504825"/>
          </a:xfrm>
          <a:prstGeom prst="wedgeRoundRectCallout">
            <a:avLst>
              <a:gd name="adj1" fmla="val -23130"/>
              <a:gd name="adj2" fmla="val 31038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类型字段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0221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5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73" name="Rectangle 37"/>
          <p:cNvSpPr>
            <a:spLocks noGrp="1" noChangeArrowheads="1"/>
          </p:cNvSpPr>
          <p:nvPr>
            <p:ph type="title"/>
          </p:nvPr>
        </p:nvSpPr>
        <p:spPr>
          <a:xfrm>
            <a:off x="975123" y="188913"/>
            <a:ext cx="8442457" cy="768350"/>
          </a:xfrm>
        </p:spPr>
        <p:txBody>
          <a:bodyPr/>
          <a:lstStyle/>
          <a:p>
            <a:pPr algn="ctr"/>
            <a:r>
              <a:rPr lang="zh-CN" altLang="en-US"/>
              <a:t>以太网 </a:t>
            </a:r>
            <a:r>
              <a:rPr lang="en-US" altLang="zh-CN"/>
              <a:t>V2 </a:t>
            </a:r>
            <a:r>
              <a:rPr lang="zh-CN" altLang="en-US"/>
              <a:t>的 </a:t>
            </a:r>
            <a:r>
              <a:rPr lang="en-US" altLang="zh-CN"/>
              <a:t>MAC </a:t>
            </a:r>
            <a:r>
              <a:rPr lang="zh-CN" altLang="en-US"/>
              <a:t>帧格式</a:t>
            </a:r>
          </a:p>
        </p:txBody>
      </p:sp>
      <p:sp>
        <p:nvSpPr>
          <p:cNvPr id="449575" name="Text Box 39"/>
          <p:cNvSpPr txBox="1">
            <a:spLocks noChangeArrowheads="1"/>
          </p:cNvSpPr>
          <p:nvPr/>
        </p:nvSpPr>
        <p:spPr bwMode="auto">
          <a:xfrm>
            <a:off x="474015" y="1136650"/>
            <a:ext cx="9074921" cy="769441"/>
          </a:xfrm>
          <a:prstGeom prst="rect">
            <a:avLst/>
          </a:prstGeom>
          <a:solidFill>
            <a:srgbClr val="66FF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C00000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>
                <a:solidFill>
                  <a:srgbClr val="000066"/>
                </a:solidFill>
              </a:rPr>
              <a:t>数据字段的正式名称是 </a:t>
            </a:r>
            <a:r>
              <a:rPr lang="en-US" altLang="zh-CN" dirty="0"/>
              <a:t>MAC </a:t>
            </a:r>
            <a:r>
              <a:rPr lang="zh-CN" altLang="en-US" dirty="0"/>
              <a:t>客户数据字段。</a:t>
            </a:r>
          </a:p>
          <a:p>
            <a:r>
              <a:rPr lang="zh-CN" altLang="en-US" sz="2000" dirty="0">
                <a:solidFill>
                  <a:srgbClr val="000066"/>
                </a:solidFill>
              </a:rPr>
              <a:t>最小长度 </a:t>
            </a:r>
            <a:r>
              <a:rPr lang="en-US" altLang="zh-CN" sz="2000" dirty="0">
                <a:solidFill>
                  <a:srgbClr val="000066"/>
                </a:solidFill>
              </a:rPr>
              <a:t>64 </a:t>
            </a:r>
            <a:r>
              <a:rPr lang="zh-CN" altLang="en-US" sz="2000" dirty="0">
                <a:solidFill>
                  <a:srgbClr val="000066"/>
                </a:solidFill>
              </a:rPr>
              <a:t>字节 </a:t>
            </a:r>
            <a:r>
              <a:rPr lang="zh-CN" altLang="en-US" sz="2000" dirty="0">
                <a:solidFill>
                  <a:srgbClr val="000066"/>
                </a:solidFill>
                <a:sym typeface="Symbol" pitchFamily="18" charset="2"/>
              </a:rPr>
              <a:t></a:t>
            </a:r>
            <a:r>
              <a:rPr lang="zh-CN" altLang="en-US" sz="2000" dirty="0">
                <a:solidFill>
                  <a:srgbClr val="000066"/>
                </a:solidFill>
              </a:rPr>
              <a:t> </a:t>
            </a:r>
            <a:r>
              <a:rPr lang="en-US" altLang="zh-CN" sz="2000" dirty="0">
                <a:solidFill>
                  <a:srgbClr val="000066"/>
                </a:solidFill>
              </a:rPr>
              <a:t>18 </a:t>
            </a:r>
            <a:r>
              <a:rPr lang="zh-CN" altLang="en-US" sz="2000" dirty="0">
                <a:solidFill>
                  <a:srgbClr val="000066"/>
                </a:solidFill>
              </a:rPr>
              <a:t>字节的首部和尾部 </a:t>
            </a:r>
            <a:r>
              <a:rPr lang="zh-CN" altLang="en-US" sz="2000" dirty="0" smtClean="0">
                <a:solidFill>
                  <a:srgbClr val="000066"/>
                </a:solidFill>
              </a:rPr>
              <a:t> </a:t>
            </a:r>
            <a:r>
              <a:rPr lang="en-US" altLang="zh-CN" sz="2000" dirty="0" smtClean="0">
                <a:solidFill>
                  <a:srgbClr val="000066"/>
                </a:solidFill>
              </a:rPr>
              <a:t>=  </a:t>
            </a:r>
            <a:r>
              <a:rPr lang="zh-CN" altLang="en-US" sz="2000" dirty="0" smtClean="0">
                <a:solidFill>
                  <a:srgbClr val="000066"/>
                </a:solidFill>
              </a:rPr>
              <a:t>数据</a:t>
            </a:r>
            <a:r>
              <a:rPr lang="zh-CN" altLang="en-US" sz="2000" dirty="0">
                <a:solidFill>
                  <a:srgbClr val="000066"/>
                </a:solidFill>
              </a:rPr>
              <a:t>字段的最小</a:t>
            </a:r>
            <a:r>
              <a:rPr lang="zh-CN" altLang="en-US" sz="2000" dirty="0" smtClean="0">
                <a:solidFill>
                  <a:srgbClr val="000066"/>
                </a:solidFill>
              </a:rPr>
              <a:t>长度（</a:t>
            </a:r>
            <a:r>
              <a:rPr lang="en-US" altLang="zh-CN" sz="2000" dirty="0" smtClean="0">
                <a:solidFill>
                  <a:srgbClr val="000066"/>
                </a:solidFill>
              </a:rPr>
              <a:t>46</a:t>
            </a:r>
            <a:r>
              <a:rPr lang="zh-CN" altLang="en-US" sz="2000" dirty="0" smtClean="0">
                <a:solidFill>
                  <a:srgbClr val="000066"/>
                </a:solidFill>
              </a:rPr>
              <a:t>字节）  </a:t>
            </a:r>
            <a:endParaRPr lang="zh-CN" altLang="en-US" sz="2000" dirty="0">
              <a:solidFill>
                <a:srgbClr val="000066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88504" y="2971800"/>
            <a:ext cx="9414782" cy="2254250"/>
            <a:chOff x="488504" y="2971800"/>
            <a:chExt cx="9414782" cy="2254250"/>
          </a:xfrm>
        </p:grpSpPr>
        <p:sp>
          <p:nvSpPr>
            <p:cNvPr id="40" name="Line 2"/>
            <p:cNvSpPr>
              <a:spLocks noChangeShapeType="1"/>
            </p:cNvSpPr>
            <p:nvPr/>
          </p:nvSpPr>
          <p:spPr bwMode="auto">
            <a:xfrm flipV="1">
              <a:off x="488504" y="4478338"/>
              <a:ext cx="9361040" cy="17266"/>
            </a:xfrm>
            <a:prstGeom prst="line">
              <a:avLst/>
            </a:prstGeom>
            <a:noFill/>
            <a:ln w="57150" cmpd="dbl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683677" y="4730750"/>
              <a:ext cx="6947958" cy="4953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1676797" y="4730750"/>
              <a:ext cx="6954838" cy="48895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4610762" y="4759647"/>
              <a:ext cx="109645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8930879" y="4814889"/>
              <a:ext cx="88005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物理层</a:t>
              </a:r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8898202" y="3886201"/>
              <a:ext cx="1005084" cy="366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H="1">
              <a:off x="1675077" y="4221163"/>
              <a:ext cx="1720" cy="514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8619596" y="4292600"/>
              <a:ext cx="12039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9044385" y="2971801"/>
              <a:ext cx="69313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 flipV="1">
              <a:off x="8879285" y="3505202"/>
              <a:ext cx="88913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50" name="Group 15"/>
            <p:cNvGrpSpPr>
              <a:grpSpLocks/>
            </p:cNvGrpSpPr>
            <p:nvPr/>
          </p:nvGrpSpPr>
          <p:grpSpPr bwMode="auto">
            <a:xfrm>
              <a:off x="1133344" y="3490915"/>
              <a:ext cx="7565363" cy="1385888"/>
              <a:chOff x="659" y="2199"/>
              <a:chExt cx="4399" cy="873"/>
            </a:xfrm>
          </p:grpSpPr>
          <p:sp>
            <p:nvSpPr>
              <p:cNvPr id="54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2830" y="2807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55" name="Group 17"/>
              <p:cNvGrpSpPr>
                <a:grpSpLocks/>
              </p:cNvGrpSpPr>
              <p:nvPr/>
            </p:nvGrpSpPr>
            <p:grpSpPr bwMode="auto">
              <a:xfrm>
                <a:off x="659" y="2199"/>
                <a:ext cx="4399" cy="489"/>
                <a:chOff x="659" y="2199"/>
                <a:chExt cx="4399" cy="489"/>
              </a:xfrm>
            </p:grpSpPr>
            <p:sp>
              <p:nvSpPr>
                <p:cNvPr id="56" name="Rectangle 18"/>
                <p:cNvSpPr>
                  <a:spLocks noChangeArrowheads="1"/>
                </p:cNvSpPr>
                <p:nvPr/>
              </p:nvSpPr>
              <p:spPr bwMode="auto">
                <a:xfrm>
                  <a:off x="974" y="2400"/>
                  <a:ext cx="4045" cy="288"/>
                </a:xfrm>
                <a:prstGeom prst="rect">
                  <a:avLst/>
                </a:prstGeom>
                <a:solidFill>
                  <a:srgbClr val="FFCCFF"/>
                </a:solidFill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7" name="Line 19"/>
                <p:cNvSpPr>
                  <a:spLocks noChangeShapeType="1"/>
                </p:cNvSpPr>
                <p:nvPr/>
              </p:nvSpPr>
              <p:spPr bwMode="auto">
                <a:xfrm>
                  <a:off x="1563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8" name="Line 20"/>
                <p:cNvSpPr>
                  <a:spLocks noChangeShapeType="1"/>
                </p:cNvSpPr>
                <p:nvPr/>
              </p:nvSpPr>
              <p:spPr bwMode="auto">
                <a:xfrm>
                  <a:off x="2139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9" name="Line 21"/>
                <p:cNvSpPr>
                  <a:spLocks noChangeShapeType="1"/>
                </p:cNvSpPr>
                <p:nvPr/>
              </p:nvSpPr>
              <p:spPr bwMode="auto">
                <a:xfrm>
                  <a:off x="2715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" name="Line 22"/>
                <p:cNvSpPr>
                  <a:spLocks noChangeShapeType="1"/>
                </p:cNvSpPr>
                <p:nvPr/>
              </p:nvSpPr>
              <p:spPr bwMode="auto">
                <a:xfrm>
                  <a:off x="4683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3" y="2445"/>
                  <a:ext cx="64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目的地址</a:t>
                  </a:r>
                </a:p>
              </p:txBody>
            </p:sp>
            <p:sp>
              <p:nvSpPr>
                <p:cNvPr id="62" name="Rectangle 24"/>
                <p:cNvSpPr>
                  <a:spLocks noChangeArrowheads="1"/>
                </p:cNvSpPr>
                <p:nvPr/>
              </p:nvSpPr>
              <p:spPr bwMode="auto">
                <a:xfrm>
                  <a:off x="1609" y="2445"/>
                  <a:ext cx="5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源地址</a:t>
                  </a:r>
                </a:p>
              </p:txBody>
            </p:sp>
            <p:sp>
              <p:nvSpPr>
                <p:cNvPr id="6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41" y="2445"/>
                  <a:ext cx="37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类型</a:t>
                  </a:r>
                </a:p>
              </p:txBody>
            </p:sp>
            <p:sp>
              <p:nvSpPr>
                <p:cNvPr id="64" name="Rectangle 26"/>
                <p:cNvSpPr>
                  <a:spLocks noChangeArrowheads="1"/>
                </p:cNvSpPr>
                <p:nvPr/>
              </p:nvSpPr>
              <p:spPr bwMode="auto">
                <a:xfrm>
                  <a:off x="3406" y="2445"/>
                  <a:ext cx="6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数        据</a:t>
                  </a:r>
                </a:p>
              </p:txBody>
            </p:sp>
            <p:sp>
              <p:nvSpPr>
                <p:cNvPr id="65" name="Rectangle 27"/>
                <p:cNvSpPr>
                  <a:spLocks noChangeArrowheads="1"/>
                </p:cNvSpPr>
                <p:nvPr/>
              </p:nvSpPr>
              <p:spPr bwMode="auto">
                <a:xfrm>
                  <a:off x="4683" y="244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FCS</a:t>
                  </a:r>
                </a:p>
              </p:txBody>
            </p:sp>
            <p:sp>
              <p:nvSpPr>
                <p:cNvPr id="66" name="Rectangle 28"/>
                <p:cNvSpPr>
                  <a:spLocks noChangeArrowheads="1"/>
                </p:cNvSpPr>
                <p:nvPr/>
              </p:nvSpPr>
              <p:spPr bwMode="auto">
                <a:xfrm>
                  <a:off x="1193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67" name="Rectangle 29"/>
                <p:cNvSpPr>
                  <a:spLocks noChangeArrowheads="1"/>
                </p:cNvSpPr>
                <p:nvPr/>
              </p:nvSpPr>
              <p:spPr bwMode="auto">
                <a:xfrm>
                  <a:off x="1810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68" name="Rectangle 30"/>
                <p:cNvSpPr>
                  <a:spLocks noChangeArrowheads="1"/>
                </p:cNvSpPr>
                <p:nvPr/>
              </p:nvSpPr>
              <p:spPr bwMode="auto">
                <a:xfrm>
                  <a:off x="2379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2</a:t>
                  </a:r>
                </a:p>
              </p:txBody>
            </p:sp>
            <p:sp>
              <p:nvSpPr>
                <p:cNvPr id="69" name="Rectangle 31"/>
                <p:cNvSpPr>
                  <a:spLocks noChangeArrowheads="1"/>
                </p:cNvSpPr>
                <p:nvPr/>
              </p:nvSpPr>
              <p:spPr bwMode="auto">
                <a:xfrm>
                  <a:off x="4786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4</a:t>
                  </a:r>
                </a:p>
              </p:txBody>
            </p:sp>
            <p:sp>
              <p:nvSpPr>
                <p:cNvPr id="70" name="Rectangle 32"/>
                <p:cNvSpPr>
                  <a:spLocks noChangeArrowheads="1"/>
                </p:cNvSpPr>
                <p:nvPr/>
              </p:nvSpPr>
              <p:spPr bwMode="auto">
                <a:xfrm>
                  <a:off x="659" y="2220"/>
                  <a:ext cx="37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字节</a:t>
                  </a:r>
                  <a:endParaRPr kumimoji="1" lang="zh-CN" altLang="en-US" sz="16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77" y="2199"/>
                  <a:ext cx="70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46 ~ 1500</a:t>
                  </a:r>
                </a:p>
              </p:txBody>
            </p:sp>
          </p:grpSp>
        </p:grpSp>
        <p:grpSp>
          <p:nvGrpSpPr>
            <p:cNvPr id="51" name="Group 34"/>
            <p:cNvGrpSpPr>
              <a:grpSpLocks/>
            </p:cNvGrpSpPr>
            <p:nvPr/>
          </p:nvGrpSpPr>
          <p:grpSpPr bwMode="auto">
            <a:xfrm>
              <a:off x="4669235" y="2971800"/>
              <a:ext cx="3384550" cy="990600"/>
              <a:chOff x="2715" y="1872"/>
              <a:chExt cx="1968" cy="624"/>
            </a:xfrm>
          </p:grpSpPr>
          <p:sp>
            <p:nvSpPr>
              <p:cNvPr id="52" name="AutoShape 35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chemeClr val="accent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3" name="Rectangle 36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defTabSz="762000" eaLnBrk="0" hangingPunct="0"/>
                <a:r>
                  <a:rPr kumimoji="1" lang="en-US" altLang="zh-CN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IP </a:t>
                </a:r>
                <a:r>
                  <a:rPr kumimoji="1" lang="zh-CN" altLang="en-US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数据报</a:t>
                </a:r>
              </a:p>
            </p:txBody>
          </p:sp>
        </p:grpSp>
      </p:grpSp>
      <p:sp>
        <p:nvSpPr>
          <p:cNvPr id="449574" name="AutoShape 38"/>
          <p:cNvSpPr>
            <a:spLocks noChangeArrowheads="1"/>
          </p:cNvSpPr>
          <p:nvPr/>
        </p:nvSpPr>
        <p:spPr bwMode="auto">
          <a:xfrm>
            <a:off x="2768864" y="2133601"/>
            <a:ext cx="3977879" cy="504825"/>
          </a:xfrm>
          <a:prstGeom prst="wedgeRoundRectCallout">
            <a:avLst>
              <a:gd name="adj1" fmla="val 12042"/>
              <a:gd name="adj2" fmla="val 31038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数据字段 </a:t>
            </a:r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46 ~ 1500 </a:t>
            </a:r>
            <a:r>
              <a: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83235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7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7" name="Rectangle 37"/>
          <p:cNvSpPr>
            <a:spLocks noGrp="1" noChangeArrowheads="1"/>
          </p:cNvSpPr>
          <p:nvPr>
            <p:ph type="title"/>
          </p:nvPr>
        </p:nvSpPr>
        <p:spPr>
          <a:xfrm>
            <a:off x="975123" y="188913"/>
            <a:ext cx="8442457" cy="768350"/>
          </a:xfrm>
        </p:spPr>
        <p:txBody>
          <a:bodyPr/>
          <a:lstStyle/>
          <a:p>
            <a:pPr algn="ctr"/>
            <a:r>
              <a:rPr lang="zh-CN" altLang="en-US"/>
              <a:t>以太网 </a:t>
            </a:r>
            <a:r>
              <a:rPr lang="en-US" altLang="zh-CN"/>
              <a:t>V2 </a:t>
            </a:r>
            <a:r>
              <a:rPr lang="zh-CN" altLang="en-US"/>
              <a:t>的 </a:t>
            </a:r>
            <a:r>
              <a:rPr lang="en-US" altLang="zh-CN"/>
              <a:t>MAC </a:t>
            </a:r>
            <a:r>
              <a:rPr lang="zh-CN" altLang="en-US"/>
              <a:t>帧格式</a:t>
            </a:r>
          </a:p>
        </p:txBody>
      </p:sp>
      <p:sp>
        <p:nvSpPr>
          <p:cNvPr id="450599" name="Text Box 39"/>
          <p:cNvSpPr txBox="1">
            <a:spLocks noChangeArrowheads="1"/>
          </p:cNvSpPr>
          <p:nvPr/>
        </p:nvSpPr>
        <p:spPr bwMode="auto">
          <a:xfrm>
            <a:off x="1679588" y="1138238"/>
            <a:ext cx="6667210" cy="830997"/>
          </a:xfrm>
          <a:prstGeom prst="rect">
            <a:avLst/>
          </a:prstGeom>
          <a:solidFill>
            <a:srgbClr val="66FF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0000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>
                <a:solidFill>
                  <a:srgbClr val="000066"/>
                </a:solidFill>
              </a:rPr>
              <a:t>当传输媒体的误码率为 </a:t>
            </a:r>
            <a:r>
              <a:rPr lang="en-US" altLang="zh-CN" dirty="0">
                <a:solidFill>
                  <a:srgbClr val="000066"/>
                </a:solidFill>
              </a:rPr>
              <a:t>1</a:t>
            </a:r>
            <a:r>
              <a:rPr lang="en-US" altLang="zh-CN" dirty="0">
                <a:solidFill>
                  <a:srgbClr val="000066"/>
                </a:solidFill>
                <a:sym typeface="Symbol" pitchFamily="18" charset="2"/>
              </a:rPr>
              <a:t></a:t>
            </a:r>
            <a:r>
              <a:rPr lang="en-US" altLang="zh-CN" dirty="0">
                <a:solidFill>
                  <a:srgbClr val="000066"/>
                </a:solidFill>
              </a:rPr>
              <a:t>10</a:t>
            </a:r>
            <a:r>
              <a:rPr lang="en-US" altLang="zh-CN" baseline="30000" dirty="0">
                <a:solidFill>
                  <a:srgbClr val="000066"/>
                </a:solidFill>
                <a:sym typeface="Symbol" pitchFamily="18" charset="2"/>
              </a:rPr>
              <a:t></a:t>
            </a:r>
            <a:r>
              <a:rPr lang="en-US" altLang="zh-CN" baseline="30000" dirty="0">
                <a:solidFill>
                  <a:srgbClr val="000066"/>
                </a:solidFill>
              </a:rPr>
              <a:t>8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  <a:r>
              <a:rPr lang="zh-CN" altLang="en-US" dirty="0">
                <a:solidFill>
                  <a:srgbClr val="000066"/>
                </a:solidFill>
              </a:rPr>
              <a:t>时，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MAC </a:t>
            </a:r>
            <a:r>
              <a:rPr lang="zh-CN" altLang="en-US" dirty="0">
                <a:solidFill>
                  <a:srgbClr val="000066"/>
                </a:solidFill>
              </a:rPr>
              <a:t>子层可使未检测到的差错小于 </a:t>
            </a:r>
            <a:r>
              <a:rPr lang="en-US" altLang="zh-CN" dirty="0">
                <a:solidFill>
                  <a:srgbClr val="000066"/>
                </a:solidFill>
              </a:rPr>
              <a:t>1</a:t>
            </a:r>
            <a:r>
              <a:rPr lang="en-US" altLang="zh-CN" dirty="0">
                <a:solidFill>
                  <a:srgbClr val="000066"/>
                </a:solidFill>
                <a:sym typeface="Symbol" pitchFamily="18" charset="2"/>
              </a:rPr>
              <a:t></a:t>
            </a:r>
            <a:r>
              <a:rPr lang="en-US" altLang="zh-CN" dirty="0">
                <a:solidFill>
                  <a:srgbClr val="000066"/>
                </a:solidFill>
              </a:rPr>
              <a:t>10</a:t>
            </a:r>
            <a:r>
              <a:rPr lang="en-US" altLang="zh-CN" baseline="30000" dirty="0">
                <a:solidFill>
                  <a:srgbClr val="000066"/>
                </a:solidFill>
                <a:sym typeface="Symbol" pitchFamily="18" charset="2"/>
              </a:rPr>
              <a:t></a:t>
            </a:r>
            <a:r>
              <a:rPr lang="en-US" altLang="zh-CN" baseline="30000" dirty="0">
                <a:solidFill>
                  <a:srgbClr val="000066"/>
                </a:solidFill>
              </a:rPr>
              <a:t>14</a:t>
            </a:r>
            <a:r>
              <a:rPr lang="zh-CN" altLang="en-US" dirty="0">
                <a:solidFill>
                  <a:srgbClr val="000066"/>
                </a:solidFill>
              </a:rPr>
              <a:t>。 </a:t>
            </a:r>
          </a:p>
        </p:txBody>
      </p:sp>
      <p:sp>
        <p:nvSpPr>
          <p:cNvPr id="450600" name="Text Box 40"/>
          <p:cNvSpPr txBox="1">
            <a:spLocks noChangeArrowheads="1"/>
          </p:cNvSpPr>
          <p:nvPr/>
        </p:nvSpPr>
        <p:spPr bwMode="auto">
          <a:xfrm>
            <a:off x="1847427" y="5301208"/>
            <a:ext cx="6647974" cy="1200329"/>
          </a:xfrm>
          <a:prstGeom prst="rect">
            <a:avLst/>
          </a:prstGeom>
          <a:solidFill>
            <a:srgbClr val="FFC0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0000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当数据字段的长度小于 </a:t>
            </a:r>
            <a:r>
              <a:rPr lang="en-US" altLang="zh-CN" dirty="0"/>
              <a:t>46 </a:t>
            </a:r>
            <a:r>
              <a:rPr lang="zh-CN" altLang="en-US" dirty="0"/>
              <a:t>字节时，</a:t>
            </a:r>
          </a:p>
          <a:p>
            <a:r>
              <a:rPr lang="zh-CN" altLang="en-US" dirty="0"/>
              <a:t>应在数据字段的后面加入整数字节的</a:t>
            </a:r>
            <a:r>
              <a:rPr lang="zh-CN" altLang="en-US" dirty="0">
                <a:solidFill>
                  <a:srgbClr val="FF0000"/>
                </a:solidFill>
              </a:rPr>
              <a:t>填充字段，</a:t>
            </a:r>
          </a:p>
          <a:p>
            <a:r>
              <a:rPr lang="zh-CN" altLang="en-US" dirty="0"/>
              <a:t>以保证以太网的 </a:t>
            </a:r>
            <a:r>
              <a:rPr lang="en-US" altLang="zh-CN" dirty="0"/>
              <a:t>MAC </a:t>
            </a:r>
            <a:r>
              <a:rPr lang="zh-CN" altLang="en-US" dirty="0"/>
              <a:t>帧长不小于 </a:t>
            </a:r>
            <a:r>
              <a:rPr lang="en-US" altLang="zh-CN" dirty="0"/>
              <a:t>64 </a:t>
            </a:r>
            <a:r>
              <a:rPr lang="zh-CN" altLang="en-US" dirty="0"/>
              <a:t>字节。 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88504" y="2971800"/>
            <a:ext cx="9414782" cy="2254250"/>
            <a:chOff x="488504" y="2971800"/>
            <a:chExt cx="9414782" cy="2254250"/>
          </a:xfrm>
        </p:grpSpPr>
        <p:sp>
          <p:nvSpPr>
            <p:cNvPr id="41" name="Line 2"/>
            <p:cNvSpPr>
              <a:spLocks noChangeShapeType="1"/>
            </p:cNvSpPr>
            <p:nvPr/>
          </p:nvSpPr>
          <p:spPr bwMode="auto">
            <a:xfrm flipV="1">
              <a:off x="488504" y="4478338"/>
              <a:ext cx="9361040" cy="17266"/>
            </a:xfrm>
            <a:prstGeom prst="line">
              <a:avLst/>
            </a:prstGeom>
            <a:noFill/>
            <a:ln w="57150" cmpd="dbl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1683677" y="4730750"/>
              <a:ext cx="6947958" cy="4953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1676797" y="4730750"/>
              <a:ext cx="6954838" cy="48895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4610762" y="4759647"/>
              <a:ext cx="109645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8930879" y="4814889"/>
              <a:ext cx="88005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物理层</a:t>
              </a: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8898202" y="3886201"/>
              <a:ext cx="1005084" cy="366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47" name="Line 8"/>
            <p:cNvSpPr>
              <a:spLocks noChangeShapeType="1"/>
            </p:cNvSpPr>
            <p:nvPr/>
          </p:nvSpPr>
          <p:spPr bwMode="auto">
            <a:xfrm flipH="1">
              <a:off x="1675077" y="4221163"/>
              <a:ext cx="1720" cy="514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8619596" y="4292600"/>
              <a:ext cx="12039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9044385" y="2971801"/>
              <a:ext cx="69313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V="1">
              <a:off x="8879285" y="3505202"/>
              <a:ext cx="88913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51" name="Group 15"/>
            <p:cNvGrpSpPr>
              <a:grpSpLocks/>
            </p:cNvGrpSpPr>
            <p:nvPr/>
          </p:nvGrpSpPr>
          <p:grpSpPr bwMode="auto">
            <a:xfrm>
              <a:off x="1133344" y="3490915"/>
              <a:ext cx="7565363" cy="1385888"/>
              <a:chOff x="659" y="2199"/>
              <a:chExt cx="4399" cy="873"/>
            </a:xfrm>
          </p:grpSpPr>
          <p:sp>
            <p:nvSpPr>
              <p:cNvPr id="55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2830" y="2807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56" name="Group 17"/>
              <p:cNvGrpSpPr>
                <a:grpSpLocks/>
              </p:cNvGrpSpPr>
              <p:nvPr/>
            </p:nvGrpSpPr>
            <p:grpSpPr bwMode="auto">
              <a:xfrm>
                <a:off x="659" y="2199"/>
                <a:ext cx="4399" cy="489"/>
                <a:chOff x="659" y="2199"/>
                <a:chExt cx="4399" cy="489"/>
              </a:xfrm>
            </p:grpSpPr>
            <p:sp>
              <p:nvSpPr>
                <p:cNvPr id="57" name="Rectangle 18"/>
                <p:cNvSpPr>
                  <a:spLocks noChangeArrowheads="1"/>
                </p:cNvSpPr>
                <p:nvPr/>
              </p:nvSpPr>
              <p:spPr bwMode="auto">
                <a:xfrm>
                  <a:off x="974" y="2400"/>
                  <a:ext cx="4045" cy="288"/>
                </a:xfrm>
                <a:prstGeom prst="rect">
                  <a:avLst/>
                </a:prstGeom>
                <a:solidFill>
                  <a:srgbClr val="FFCCFF"/>
                </a:solidFill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8" name="Line 19"/>
                <p:cNvSpPr>
                  <a:spLocks noChangeShapeType="1"/>
                </p:cNvSpPr>
                <p:nvPr/>
              </p:nvSpPr>
              <p:spPr bwMode="auto">
                <a:xfrm>
                  <a:off x="1563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9" name="Line 20"/>
                <p:cNvSpPr>
                  <a:spLocks noChangeShapeType="1"/>
                </p:cNvSpPr>
                <p:nvPr/>
              </p:nvSpPr>
              <p:spPr bwMode="auto">
                <a:xfrm>
                  <a:off x="2139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" name="Line 21"/>
                <p:cNvSpPr>
                  <a:spLocks noChangeShapeType="1"/>
                </p:cNvSpPr>
                <p:nvPr/>
              </p:nvSpPr>
              <p:spPr bwMode="auto">
                <a:xfrm>
                  <a:off x="2715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1" name="Line 22"/>
                <p:cNvSpPr>
                  <a:spLocks noChangeShapeType="1"/>
                </p:cNvSpPr>
                <p:nvPr/>
              </p:nvSpPr>
              <p:spPr bwMode="auto">
                <a:xfrm>
                  <a:off x="4683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2" name="Rectangle 23"/>
                <p:cNvSpPr>
                  <a:spLocks noChangeArrowheads="1"/>
                </p:cNvSpPr>
                <p:nvPr/>
              </p:nvSpPr>
              <p:spPr bwMode="auto">
                <a:xfrm>
                  <a:off x="963" y="2445"/>
                  <a:ext cx="64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目的地址</a:t>
                  </a:r>
                </a:p>
              </p:txBody>
            </p:sp>
            <p:sp>
              <p:nvSpPr>
                <p:cNvPr id="63" name="Rectangle 24"/>
                <p:cNvSpPr>
                  <a:spLocks noChangeArrowheads="1"/>
                </p:cNvSpPr>
                <p:nvPr/>
              </p:nvSpPr>
              <p:spPr bwMode="auto">
                <a:xfrm>
                  <a:off x="1609" y="2445"/>
                  <a:ext cx="5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源地址</a:t>
                  </a:r>
                </a:p>
              </p:txBody>
            </p:sp>
            <p:sp>
              <p:nvSpPr>
                <p:cNvPr id="6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41" y="2445"/>
                  <a:ext cx="37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类型</a:t>
                  </a:r>
                </a:p>
              </p:txBody>
            </p:sp>
            <p:sp>
              <p:nvSpPr>
                <p:cNvPr id="65" name="Rectangle 26"/>
                <p:cNvSpPr>
                  <a:spLocks noChangeArrowheads="1"/>
                </p:cNvSpPr>
                <p:nvPr/>
              </p:nvSpPr>
              <p:spPr bwMode="auto">
                <a:xfrm>
                  <a:off x="3406" y="2445"/>
                  <a:ext cx="6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数        据</a:t>
                  </a:r>
                </a:p>
              </p:txBody>
            </p:sp>
            <p:sp>
              <p:nvSpPr>
                <p:cNvPr id="66" name="Rectangle 27"/>
                <p:cNvSpPr>
                  <a:spLocks noChangeArrowheads="1"/>
                </p:cNvSpPr>
                <p:nvPr/>
              </p:nvSpPr>
              <p:spPr bwMode="auto">
                <a:xfrm>
                  <a:off x="4683" y="244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FCS</a:t>
                  </a:r>
                </a:p>
              </p:txBody>
            </p:sp>
            <p:sp>
              <p:nvSpPr>
                <p:cNvPr id="67" name="Rectangle 28"/>
                <p:cNvSpPr>
                  <a:spLocks noChangeArrowheads="1"/>
                </p:cNvSpPr>
                <p:nvPr/>
              </p:nvSpPr>
              <p:spPr bwMode="auto">
                <a:xfrm>
                  <a:off x="1193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68" name="Rectangle 29"/>
                <p:cNvSpPr>
                  <a:spLocks noChangeArrowheads="1"/>
                </p:cNvSpPr>
                <p:nvPr/>
              </p:nvSpPr>
              <p:spPr bwMode="auto">
                <a:xfrm>
                  <a:off x="1810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69" name="Rectangle 30"/>
                <p:cNvSpPr>
                  <a:spLocks noChangeArrowheads="1"/>
                </p:cNvSpPr>
                <p:nvPr/>
              </p:nvSpPr>
              <p:spPr bwMode="auto">
                <a:xfrm>
                  <a:off x="2379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2</a:t>
                  </a:r>
                </a:p>
              </p:txBody>
            </p:sp>
            <p:sp>
              <p:nvSpPr>
                <p:cNvPr id="70" name="Rectangle 31"/>
                <p:cNvSpPr>
                  <a:spLocks noChangeArrowheads="1"/>
                </p:cNvSpPr>
                <p:nvPr/>
              </p:nvSpPr>
              <p:spPr bwMode="auto">
                <a:xfrm>
                  <a:off x="4786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4</a:t>
                  </a:r>
                </a:p>
              </p:txBody>
            </p:sp>
            <p:sp>
              <p:nvSpPr>
                <p:cNvPr id="71" name="Rectangle 32"/>
                <p:cNvSpPr>
                  <a:spLocks noChangeArrowheads="1"/>
                </p:cNvSpPr>
                <p:nvPr/>
              </p:nvSpPr>
              <p:spPr bwMode="auto">
                <a:xfrm>
                  <a:off x="659" y="2220"/>
                  <a:ext cx="37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字节</a:t>
                  </a:r>
                  <a:endParaRPr kumimoji="1" lang="zh-CN" altLang="en-US" sz="16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77" y="2199"/>
                  <a:ext cx="70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46 ~ 1500</a:t>
                  </a:r>
                </a:p>
              </p:txBody>
            </p:sp>
          </p:grpSp>
        </p:grpSp>
        <p:grpSp>
          <p:nvGrpSpPr>
            <p:cNvPr id="52" name="Group 34"/>
            <p:cNvGrpSpPr>
              <a:grpSpLocks/>
            </p:cNvGrpSpPr>
            <p:nvPr/>
          </p:nvGrpSpPr>
          <p:grpSpPr bwMode="auto">
            <a:xfrm>
              <a:off x="4669235" y="2971800"/>
              <a:ext cx="3384550" cy="990600"/>
              <a:chOff x="2715" y="1872"/>
              <a:chExt cx="1968" cy="624"/>
            </a:xfrm>
          </p:grpSpPr>
          <p:sp>
            <p:nvSpPr>
              <p:cNvPr id="53" name="AutoShape 35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chemeClr val="accent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defTabSz="762000" eaLnBrk="0" hangingPunct="0"/>
                <a:r>
                  <a:rPr kumimoji="1" lang="en-US" altLang="zh-CN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IP </a:t>
                </a:r>
                <a:r>
                  <a:rPr kumimoji="1" lang="zh-CN" altLang="en-US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数据报</a:t>
                </a:r>
              </a:p>
            </p:txBody>
          </p:sp>
        </p:grpSp>
      </p:grpSp>
      <p:sp>
        <p:nvSpPr>
          <p:cNvPr id="450598" name="AutoShape 38"/>
          <p:cNvSpPr>
            <a:spLocks noChangeArrowheads="1"/>
          </p:cNvSpPr>
          <p:nvPr/>
        </p:nvSpPr>
        <p:spPr bwMode="auto">
          <a:xfrm>
            <a:off x="3393149" y="2133601"/>
            <a:ext cx="2963201" cy="504825"/>
          </a:xfrm>
          <a:prstGeom prst="wedgeRoundRectCallout">
            <a:avLst>
              <a:gd name="adj1" fmla="val 116454"/>
              <a:gd name="adj2" fmla="val 31038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FCS </a:t>
            </a:r>
            <a:r>
              <a: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字段 </a:t>
            </a:r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4 </a:t>
            </a:r>
            <a:r>
              <a: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78215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9" grpId="0" animBg="1"/>
      <p:bldP spid="4506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数据链路层要解决三</a:t>
            </a:r>
            <a:r>
              <a:rPr lang="zh-CN" altLang="en-US" sz="4000" dirty="0"/>
              <a:t>个基本问题 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2648744" y="1628800"/>
            <a:ext cx="5328592" cy="41420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</a:rPr>
              <a:t>封装</a:t>
            </a:r>
            <a:r>
              <a:rPr lang="zh-CN" altLang="en-US" dirty="0">
                <a:solidFill>
                  <a:srgbClr val="FF0000"/>
                </a:solidFill>
              </a:rPr>
              <a:t>成帧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</a:rPr>
              <a:t>差错控制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3. </a:t>
            </a:r>
            <a:r>
              <a:rPr lang="zh-CN" altLang="en-US" dirty="0" smtClean="0">
                <a:solidFill>
                  <a:srgbClr val="FF0000"/>
                </a:solidFill>
              </a:rPr>
              <a:t>透明传输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56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21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以太网 </a:t>
            </a:r>
            <a:r>
              <a:rPr lang="en-US" altLang="zh-CN"/>
              <a:t>V2 </a:t>
            </a:r>
            <a:r>
              <a:rPr lang="zh-CN" altLang="en-US"/>
              <a:t>的 </a:t>
            </a:r>
            <a:r>
              <a:rPr lang="en-US" altLang="zh-CN"/>
              <a:t>MAC </a:t>
            </a:r>
            <a:r>
              <a:rPr lang="zh-CN" altLang="en-US"/>
              <a:t>帧格式</a:t>
            </a:r>
          </a:p>
        </p:txBody>
      </p:sp>
      <p:sp>
        <p:nvSpPr>
          <p:cNvPr id="451639" name="Text Box 55"/>
          <p:cNvSpPr txBox="1">
            <a:spLocks noChangeArrowheads="1"/>
          </p:cNvSpPr>
          <p:nvPr/>
        </p:nvSpPr>
        <p:spPr bwMode="auto">
          <a:xfrm>
            <a:off x="632520" y="1211268"/>
            <a:ext cx="9016929" cy="1200329"/>
          </a:xfrm>
          <a:prstGeom prst="rect">
            <a:avLst/>
          </a:prstGeom>
          <a:solidFill>
            <a:srgbClr val="66FF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000099"/>
                </a:solidFill>
                <a:latin typeface="+mn-lt"/>
                <a:ea typeface="黑体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000066"/>
                </a:solidFill>
              </a:rPr>
              <a:t>在帧的前面</a:t>
            </a:r>
            <a:r>
              <a:rPr lang="zh-CN" altLang="en-US" dirty="0" smtClean="0">
                <a:solidFill>
                  <a:srgbClr val="000066"/>
                </a:solidFill>
              </a:rPr>
              <a:t>插入（硬件生成）的 </a:t>
            </a:r>
            <a:r>
              <a:rPr lang="en-US" altLang="zh-CN" dirty="0">
                <a:solidFill>
                  <a:srgbClr val="000066"/>
                </a:solidFill>
              </a:rPr>
              <a:t>8 </a:t>
            </a:r>
            <a:r>
              <a:rPr lang="zh-CN" altLang="en-US" dirty="0">
                <a:solidFill>
                  <a:srgbClr val="000066"/>
                </a:solidFill>
              </a:rPr>
              <a:t>字节</a:t>
            </a:r>
            <a:r>
              <a:rPr lang="zh-CN" altLang="en-US" dirty="0" smtClean="0">
                <a:solidFill>
                  <a:srgbClr val="000066"/>
                </a:solidFill>
              </a:rPr>
              <a:t>中，第一</a:t>
            </a:r>
            <a:r>
              <a:rPr lang="zh-CN" altLang="en-US" dirty="0">
                <a:solidFill>
                  <a:srgbClr val="000066"/>
                </a:solidFill>
              </a:rPr>
              <a:t>个字段共 </a:t>
            </a:r>
            <a:r>
              <a:rPr lang="en-US" altLang="zh-CN" dirty="0">
                <a:solidFill>
                  <a:srgbClr val="000066"/>
                </a:solidFill>
              </a:rPr>
              <a:t>7 </a:t>
            </a:r>
            <a:r>
              <a:rPr lang="zh-CN" altLang="en-US" dirty="0">
                <a:solidFill>
                  <a:srgbClr val="000066"/>
                </a:solidFill>
              </a:rPr>
              <a:t>个字节</a:t>
            </a:r>
            <a:r>
              <a:rPr lang="zh-CN" altLang="en-US" dirty="0" smtClean="0">
                <a:solidFill>
                  <a:srgbClr val="000066"/>
                </a:solidFill>
              </a:rPr>
              <a:t>，是</a:t>
            </a:r>
            <a:r>
              <a:rPr lang="zh-CN" altLang="en-US" dirty="0">
                <a:solidFill>
                  <a:srgbClr val="000066"/>
                </a:solidFill>
              </a:rPr>
              <a:t>前同步码，用来迅速实现 </a:t>
            </a:r>
            <a:r>
              <a:rPr lang="en-US" altLang="zh-CN" dirty="0">
                <a:solidFill>
                  <a:srgbClr val="000066"/>
                </a:solidFill>
              </a:rPr>
              <a:t>MAC </a:t>
            </a:r>
            <a:r>
              <a:rPr lang="zh-CN" altLang="en-US" dirty="0">
                <a:solidFill>
                  <a:srgbClr val="000066"/>
                </a:solidFill>
              </a:rPr>
              <a:t>帧的比特同步</a:t>
            </a:r>
            <a:r>
              <a:rPr lang="zh-CN" altLang="en-US" dirty="0" smtClean="0">
                <a:solidFill>
                  <a:srgbClr val="000066"/>
                </a:solidFill>
              </a:rPr>
              <a:t>。第二</a:t>
            </a:r>
            <a:r>
              <a:rPr lang="zh-CN" altLang="en-US" dirty="0">
                <a:solidFill>
                  <a:srgbClr val="000066"/>
                </a:solidFill>
              </a:rPr>
              <a:t>个</a:t>
            </a:r>
            <a:r>
              <a:rPr lang="zh-CN" altLang="en-US" dirty="0" smtClean="0">
                <a:solidFill>
                  <a:srgbClr val="000066"/>
                </a:solidFill>
              </a:rPr>
              <a:t>字段 </a:t>
            </a:r>
            <a:r>
              <a:rPr lang="en-US" altLang="zh-CN" dirty="0" smtClean="0">
                <a:solidFill>
                  <a:srgbClr val="000066"/>
                </a:solidFill>
              </a:rPr>
              <a:t>1 </a:t>
            </a:r>
            <a:r>
              <a:rPr lang="zh-CN" altLang="en-US" dirty="0" smtClean="0">
                <a:solidFill>
                  <a:srgbClr val="000066"/>
                </a:solidFill>
              </a:rPr>
              <a:t>个字节是</a:t>
            </a:r>
            <a:r>
              <a:rPr lang="zh-CN" altLang="en-US" dirty="0">
                <a:solidFill>
                  <a:srgbClr val="000066"/>
                </a:solidFill>
              </a:rPr>
              <a:t>帧开始定界符，表示后面的信息</a:t>
            </a:r>
            <a:r>
              <a:rPr lang="zh-CN" altLang="en-US" dirty="0" smtClean="0">
                <a:solidFill>
                  <a:srgbClr val="000066"/>
                </a:solidFill>
              </a:rPr>
              <a:t>就是 </a:t>
            </a:r>
            <a:r>
              <a:rPr lang="en-US" altLang="zh-CN" dirty="0" smtClean="0">
                <a:solidFill>
                  <a:srgbClr val="000066"/>
                </a:solidFill>
              </a:rPr>
              <a:t>MAC </a:t>
            </a:r>
            <a:r>
              <a:rPr lang="zh-CN" altLang="en-US" dirty="0">
                <a:solidFill>
                  <a:srgbClr val="000066"/>
                </a:solidFill>
              </a:rPr>
              <a:t>帧。 </a:t>
            </a:r>
          </a:p>
        </p:txBody>
      </p:sp>
      <p:sp>
        <p:nvSpPr>
          <p:cNvPr id="451640" name="Text Box 56"/>
          <p:cNvSpPr txBox="1">
            <a:spLocks noChangeArrowheads="1"/>
          </p:cNvSpPr>
          <p:nvPr/>
        </p:nvSpPr>
        <p:spPr bwMode="auto">
          <a:xfrm>
            <a:off x="5616327" y="5373216"/>
            <a:ext cx="4033121" cy="1200329"/>
          </a:xfrm>
          <a:prstGeom prst="rect">
            <a:avLst/>
          </a:prstGeom>
          <a:solidFill>
            <a:srgbClr val="FFFF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为了达到比特同步，</a:t>
            </a:r>
          </a:p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在传输媒体上实际传送的</a:t>
            </a:r>
          </a:p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要比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MAC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帧还多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个字节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488504" y="2971800"/>
            <a:ext cx="9414782" cy="2254250"/>
            <a:chOff x="488504" y="2971800"/>
            <a:chExt cx="9414782" cy="2254250"/>
          </a:xfrm>
        </p:grpSpPr>
        <p:sp>
          <p:nvSpPr>
            <p:cNvPr id="57" name="Line 2"/>
            <p:cNvSpPr>
              <a:spLocks noChangeShapeType="1"/>
            </p:cNvSpPr>
            <p:nvPr/>
          </p:nvSpPr>
          <p:spPr bwMode="auto">
            <a:xfrm flipV="1">
              <a:off x="488504" y="4478338"/>
              <a:ext cx="9361040" cy="17266"/>
            </a:xfrm>
            <a:prstGeom prst="line">
              <a:avLst/>
            </a:prstGeom>
            <a:noFill/>
            <a:ln w="57150" cmpd="dbl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8" name="Rectangle 3"/>
            <p:cNvSpPr>
              <a:spLocks noChangeArrowheads="1"/>
            </p:cNvSpPr>
            <p:nvPr/>
          </p:nvSpPr>
          <p:spPr bwMode="auto">
            <a:xfrm>
              <a:off x="1683677" y="4730750"/>
              <a:ext cx="6947958" cy="4953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1676797" y="4730750"/>
              <a:ext cx="6954838" cy="48895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4610762" y="4759647"/>
              <a:ext cx="109645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8930879" y="4814889"/>
              <a:ext cx="88005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物理层</a:t>
              </a:r>
            </a:p>
          </p:txBody>
        </p:sp>
        <p:sp>
          <p:nvSpPr>
            <p:cNvPr id="62" name="Rectangle 7"/>
            <p:cNvSpPr>
              <a:spLocks noChangeArrowheads="1"/>
            </p:cNvSpPr>
            <p:nvPr/>
          </p:nvSpPr>
          <p:spPr bwMode="auto">
            <a:xfrm>
              <a:off x="8898202" y="3886201"/>
              <a:ext cx="1005084" cy="366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MAC </a:t>
              </a:r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>
              <a:off x="1675077" y="4221163"/>
              <a:ext cx="1720" cy="514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>
              <a:off x="8619596" y="4292600"/>
              <a:ext cx="12039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>
              <a:off x="9044385" y="2971801"/>
              <a:ext cx="69313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V="1">
              <a:off x="8879285" y="3505202"/>
              <a:ext cx="88913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67" name="Group 15"/>
            <p:cNvGrpSpPr>
              <a:grpSpLocks/>
            </p:cNvGrpSpPr>
            <p:nvPr/>
          </p:nvGrpSpPr>
          <p:grpSpPr bwMode="auto">
            <a:xfrm>
              <a:off x="1133344" y="3490915"/>
              <a:ext cx="7565363" cy="1385888"/>
              <a:chOff x="659" y="2199"/>
              <a:chExt cx="4399" cy="873"/>
            </a:xfrm>
          </p:grpSpPr>
          <p:sp>
            <p:nvSpPr>
              <p:cNvPr id="71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2830" y="2807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72" name="Group 17"/>
              <p:cNvGrpSpPr>
                <a:grpSpLocks/>
              </p:cNvGrpSpPr>
              <p:nvPr/>
            </p:nvGrpSpPr>
            <p:grpSpPr bwMode="auto">
              <a:xfrm>
                <a:off x="659" y="2199"/>
                <a:ext cx="4399" cy="489"/>
                <a:chOff x="659" y="2199"/>
                <a:chExt cx="4399" cy="489"/>
              </a:xfrm>
            </p:grpSpPr>
            <p:sp>
              <p:nvSpPr>
                <p:cNvPr id="73" name="Rectangle 18"/>
                <p:cNvSpPr>
                  <a:spLocks noChangeArrowheads="1"/>
                </p:cNvSpPr>
                <p:nvPr/>
              </p:nvSpPr>
              <p:spPr bwMode="auto">
                <a:xfrm>
                  <a:off x="974" y="2400"/>
                  <a:ext cx="4045" cy="288"/>
                </a:xfrm>
                <a:prstGeom prst="rect">
                  <a:avLst/>
                </a:prstGeom>
                <a:solidFill>
                  <a:srgbClr val="FFCCFF"/>
                </a:solidFill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4" name="Line 19"/>
                <p:cNvSpPr>
                  <a:spLocks noChangeShapeType="1"/>
                </p:cNvSpPr>
                <p:nvPr/>
              </p:nvSpPr>
              <p:spPr bwMode="auto">
                <a:xfrm>
                  <a:off x="1563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5" name="Line 20"/>
                <p:cNvSpPr>
                  <a:spLocks noChangeShapeType="1"/>
                </p:cNvSpPr>
                <p:nvPr/>
              </p:nvSpPr>
              <p:spPr bwMode="auto">
                <a:xfrm>
                  <a:off x="2139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6" name="Line 21"/>
                <p:cNvSpPr>
                  <a:spLocks noChangeShapeType="1"/>
                </p:cNvSpPr>
                <p:nvPr/>
              </p:nvSpPr>
              <p:spPr bwMode="auto">
                <a:xfrm>
                  <a:off x="2715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7" name="Line 22"/>
                <p:cNvSpPr>
                  <a:spLocks noChangeShapeType="1"/>
                </p:cNvSpPr>
                <p:nvPr/>
              </p:nvSpPr>
              <p:spPr bwMode="auto">
                <a:xfrm>
                  <a:off x="4683" y="240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8" name="Rectangle 23"/>
                <p:cNvSpPr>
                  <a:spLocks noChangeArrowheads="1"/>
                </p:cNvSpPr>
                <p:nvPr/>
              </p:nvSpPr>
              <p:spPr bwMode="auto">
                <a:xfrm>
                  <a:off x="963" y="2445"/>
                  <a:ext cx="64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目的地址</a:t>
                  </a:r>
                </a:p>
              </p:txBody>
            </p:sp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1609" y="2445"/>
                  <a:ext cx="5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源地址</a:t>
                  </a: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241" y="2445"/>
                  <a:ext cx="37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类型</a:t>
                  </a: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3406" y="2445"/>
                  <a:ext cx="6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数        据</a:t>
                  </a:r>
                </a:p>
              </p:txBody>
            </p:sp>
            <p:sp>
              <p:nvSpPr>
                <p:cNvPr id="82" name="Rectangle 27"/>
                <p:cNvSpPr>
                  <a:spLocks noChangeArrowheads="1"/>
                </p:cNvSpPr>
                <p:nvPr/>
              </p:nvSpPr>
              <p:spPr bwMode="auto">
                <a:xfrm>
                  <a:off x="4683" y="244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FCS</a:t>
                  </a:r>
                </a:p>
              </p:txBody>
            </p:sp>
            <p:sp>
              <p:nvSpPr>
                <p:cNvPr id="83" name="Rectangle 28"/>
                <p:cNvSpPr>
                  <a:spLocks noChangeArrowheads="1"/>
                </p:cNvSpPr>
                <p:nvPr/>
              </p:nvSpPr>
              <p:spPr bwMode="auto">
                <a:xfrm>
                  <a:off x="1193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84" name="Rectangle 29"/>
                <p:cNvSpPr>
                  <a:spLocks noChangeArrowheads="1"/>
                </p:cNvSpPr>
                <p:nvPr/>
              </p:nvSpPr>
              <p:spPr bwMode="auto">
                <a:xfrm>
                  <a:off x="1810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85" name="Rectangle 30"/>
                <p:cNvSpPr>
                  <a:spLocks noChangeArrowheads="1"/>
                </p:cNvSpPr>
                <p:nvPr/>
              </p:nvSpPr>
              <p:spPr bwMode="auto">
                <a:xfrm>
                  <a:off x="2379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2</a:t>
                  </a:r>
                </a:p>
              </p:txBody>
            </p:sp>
            <p:sp>
              <p:nvSpPr>
                <p:cNvPr id="86" name="Rectangle 31"/>
                <p:cNvSpPr>
                  <a:spLocks noChangeArrowheads="1"/>
                </p:cNvSpPr>
                <p:nvPr/>
              </p:nvSpPr>
              <p:spPr bwMode="auto">
                <a:xfrm>
                  <a:off x="4786" y="2205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4</a:t>
                  </a:r>
                </a:p>
              </p:txBody>
            </p:sp>
            <p:sp>
              <p:nvSpPr>
                <p:cNvPr id="87" name="Rectangle 32"/>
                <p:cNvSpPr>
                  <a:spLocks noChangeArrowheads="1"/>
                </p:cNvSpPr>
                <p:nvPr/>
              </p:nvSpPr>
              <p:spPr bwMode="auto">
                <a:xfrm>
                  <a:off x="659" y="2220"/>
                  <a:ext cx="37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字节</a:t>
                  </a:r>
                  <a:endParaRPr kumimoji="1" lang="zh-CN" altLang="en-US" sz="16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77" y="2199"/>
                  <a:ext cx="70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46 ~ 1500</a:t>
                  </a:r>
                </a:p>
              </p:txBody>
            </p:sp>
          </p:grpSp>
        </p:grpSp>
        <p:grpSp>
          <p:nvGrpSpPr>
            <p:cNvPr id="68" name="Group 34"/>
            <p:cNvGrpSpPr>
              <a:grpSpLocks/>
            </p:cNvGrpSpPr>
            <p:nvPr/>
          </p:nvGrpSpPr>
          <p:grpSpPr bwMode="auto">
            <a:xfrm>
              <a:off x="4669235" y="2971800"/>
              <a:ext cx="3384550" cy="990600"/>
              <a:chOff x="2715" y="1872"/>
              <a:chExt cx="1968" cy="624"/>
            </a:xfrm>
          </p:grpSpPr>
          <p:sp>
            <p:nvSpPr>
              <p:cNvPr id="69" name="AutoShape 35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chemeClr val="accent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" name="Rectangle 36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defTabSz="762000" eaLnBrk="0" hangingPunct="0"/>
                <a:r>
                  <a:rPr kumimoji="1" lang="en-US" altLang="zh-CN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IP </a:t>
                </a:r>
                <a:r>
                  <a:rPr kumimoji="1" lang="zh-CN" altLang="en-US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数据报</a:t>
                </a:r>
              </a:p>
            </p:txBody>
          </p:sp>
        </p:grpSp>
      </p:grpSp>
      <p:grpSp>
        <p:nvGrpSpPr>
          <p:cNvPr id="451622" name="Group 38"/>
          <p:cNvGrpSpPr>
            <a:grpSpLocks/>
          </p:cNvGrpSpPr>
          <p:nvPr/>
        </p:nvGrpSpPr>
        <p:grpSpPr bwMode="auto">
          <a:xfrm>
            <a:off x="128985" y="4221165"/>
            <a:ext cx="4915165" cy="2462214"/>
            <a:chOff x="75" y="2659"/>
            <a:chExt cx="2858" cy="1551"/>
          </a:xfrm>
        </p:grpSpPr>
        <p:sp>
          <p:nvSpPr>
            <p:cNvPr id="451623" name="Rectangle 39"/>
            <p:cNvSpPr>
              <a:spLocks noChangeArrowheads="1"/>
            </p:cNvSpPr>
            <p:nvPr/>
          </p:nvSpPr>
          <p:spPr bwMode="auto">
            <a:xfrm>
              <a:off x="123" y="3606"/>
              <a:ext cx="2757" cy="2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1624" name="Rectangle 40"/>
            <p:cNvSpPr>
              <a:spLocks noChangeArrowheads="1"/>
            </p:cNvSpPr>
            <p:nvPr/>
          </p:nvSpPr>
          <p:spPr bwMode="auto">
            <a:xfrm>
              <a:off x="75" y="3633"/>
              <a:ext cx="28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10101010101010     </a:t>
              </a:r>
              <a:r>
                <a:rPr kumimoji="1" lang="en-US" altLang="zh-CN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101010101010 10101011</a:t>
              </a:r>
              <a:endParaRPr kumimoji="1" lang="en-US" altLang="zh-CN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1625" name="Line 41"/>
            <p:cNvSpPr>
              <a:spLocks noChangeShapeType="1"/>
            </p:cNvSpPr>
            <p:nvPr/>
          </p:nvSpPr>
          <p:spPr bwMode="auto">
            <a:xfrm>
              <a:off x="2252" y="360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1626" name="Rectangle 42"/>
            <p:cNvSpPr>
              <a:spLocks noChangeArrowheads="1"/>
            </p:cNvSpPr>
            <p:nvPr/>
          </p:nvSpPr>
          <p:spPr bwMode="auto">
            <a:xfrm>
              <a:off x="841" y="3892"/>
              <a:ext cx="6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前同步码</a:t>
              </a:r>
            </a:p>
          </p:txBody>
        </p:sp>
        <p:sp>
          <p:nvSpPr>
            <p:cNvPr id="451627" name="Rectangle 43"/>
            <p:cNvSpPr>
              <a:spLocks noChangeArrowheads="1"/>
            </p:cNvSpPr>
            <p:nvPr/>
          </p:nvSpPr>
          <p:spPr bwMode="auto">
            <a:xfrm>
              <a:off x="2294" y="3874"/>
              <a:ext cx="51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帧开始</a:t>
              </a:r>
            </a:p>
            <a:p>
              <a:pPr defTabSz="762000" eaLnBrk="0" hangingPunct="0">
                <a:lnSpc>
                  <a:spcPct val="80000"/>
                </a:lnSpc>
              </a:pPr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定界符</a:t>
              </a:r>
            </a:p>
          </p:txBody>
        </p:sp>
        <p:sp>
          <p:nvSpPr>
            <p:cNvPr id="451628" name="Rectangle 44"/>
            <p:cNvSpPr>
              <a:spLocks noChangeArrowheads="1"/>
            </p:cNvSpPr>
            <p:nvPr/>
          </p:nvSpPr>
          <p:spPr bwMode="auto">
            <a:xfrm>
              <a:off x="884" y="3394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7 </a:t>
              </a:r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字节</a:t>
              </a:r>
            </a:p>
          </p:txBody>
        </p:sp>
        <p:sp>
          <p:nvSpPr>
            <p:cNvPr id="451629" name="Rectangle 45"/>
            <p:cNvSpPr>
              <a:spLocks noChangeArrowheads="1"/>
            </p:cNvSpPr>
            <p:nvPr/>
          </p:nvSpPr>
          <p:spPr bwMode="auto">
            <a:xfrm>
              <a:off x="2266" y="3380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 </a:t>
              </a:r>
              <a:r>
                <a:rPr kumimoji="1"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字节</a:t>
              </a:r>
            </a:p>
          </p:txBody>
        </p:sp>
        <p:sp>
          <p:nvSpPr>
            <p:cNvPr id="451630" name="Line 46"/>
            <p:cNvSpPr>
              <a:spLocks noChangeShapeType="1"/>
            </p:cNvSpPr>
            <p:nvPr/>
          </p:nvSpPr>
          <p:spPr bwMode="auto">
            <a:xfrm flipV="1">
              <a:off x="131" y="3294"/>
              <a:ext cx="184" cy="31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1631" name="Line 47"/>
            <p:cNvSpPr>
              <a:spLocks noChangeShapeType="1"/>
            </p:cNvSpPr>
            <p:nvPr/>
          </p:nvSpPr>
          <p:spPr bwMode="auto">
            <a:xfrm>
              <a:off x="969" y="3302"/>
              <a:ext cx="1911" cy="302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1632" name="Text Box 48"/>
            <p:cNvSpPr txBox="1">
              <a:spLocks noChangeArrowheads="1"/>
            </p:cNvSpPr>
            <p:nvPr/>
          </p:nvSpPr>
          <p:spPr bwMode="auto">
            <a:xfrm>
              <a:off x="1158" y="3613"/>
              <a:ext cx="2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…</a:t>
              </a:r>
            </a:p>
          </p:txBody>
        </p:sp>
        <p:grpSp>
          <p:nvGrpSpPr>
            <p:cNvPr id="451633" name="Group 49"/>
            <p:cNvGrpSpPr>
              <a:grpSpLocks/>
            </p:cNvGrpSpPr>
            <p:nvPr/>
          </p:nvGrpSpPr>
          <p:grpSpPr bwMode="auto">
            <a:xfrm>
              <a:off x="158" y="2659"/>
              <a:ext cx="817" cy="625"/>
              <a:chOff x="158" y="2659"/>
              <a:chExt cx="817" cy="625"/>
            </a:xfrm>
          </p:grpSpPr>
          <p:grpSp>
            <p:nvGrpSpPr>
              <p:cNvPr id="451634" name="Group 50"/>
              <p:cNvGrpSpPr>
                <a:grpSpLocks/>
              </p:cNvGrpSpPr>
              <p:nvPr/>
            </p:nvGrpSpPr>
            <p:grpSpPr bwMode="auto">
              <a:xfrm>
                <a:off x="333" y="2976"/>
                <a:ext cx="642" cy="308"/>
                <a:chOff x="333" y="2976"/>
                <a:chExt cx="642" cy="308"/>
              </a:xfrm>
            </p:grpSpPr>
            <p:sp>
              <p:nvSpPr>
                <p:cNvPr id="451635" name="Rectangle 51"/>
                <p:cNvSpPr>
                  <a:spLocks noChangeArrowheads="1"/>
                </p:cNvSpPr>
                <p:nvPr/>
              </p:nvSpPr>
              <p:spPr bwMode="auto">
                <a:xfrm>
                  <a:off x="333" y="2976"/>
                  <a:ext cx="642" cy="308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51636" name="Rectangle 52"/>
                <p:cNvSpPr>
                  <a:spLocks noChangeArrowheads="1"/>
                </p:cNvSpPr>
                <p:nvPr/>
              </p:nvSpPr>
              <p:spPr bwMode="auto">
                <a:xfrm>
                  <a:off x="419" y="3034"/>
                  <a:ext cx="4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/>
                  <a:r>
                    <a:rPr kumimoji="1" lang="en-US" altLang="zh-CN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8 </a:t>
                  </a:r>
                  <a:r>
                    <a:rPr kumimoji="1"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字节</a:t>
                  </a:r>
                </a:p>
              </p:txBody>
            </p:sp>
          </p:grpSp>
          <p:sp>
            <p:nvSpPr>
              <p:cNvPr id="451637" name="AutoShape 53"/>
              <p:cNvSpPr>
                <a:spLocks noChangeArrowheads="1"/>
              </p:cNvSpPr>
              <p:nvPr/>
            </p:nvSpPr>
            <p:spPr bwMode="auto">
              <a:xfrm>
                <a:off x="171" y="2679"/>
                <a:ext cx="400" cy="241"/>
              </a:xfrm>
              <a:prstGeom prst="wedgeRoundRectCallout">
                <a:avLst>
                  <a:gd name="adj1" fmla="val 48000"/>
                  <a:gd name="adj2" fmla="val 139880"/>
                  <a:gd name="adj3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638" name="Rectangle 54"/>
              <p:cNvSpPr>
                <a:spLocks noChangeArrowheads="1"/>
              </p:cNvSpPr>
              <p:nvPr/>
            </p:nvSpPr>
            <p:spPr bwMode="auto">
              <a:xfrm>
                <a:off x="158" y="2659"/>
                <a:ext cx="4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/>
              <a:p>
                <a:pPr defTabSz="762000" eaLnBrk="0" hangingPunct="0"/>
                <a:r>
                  <a:rPr kumimoji="1" lang="zh-CN" altLang="en-US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插入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2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4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39" grpId="0" animBg="1"/>
      <p:bldP spid="45164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无效的 </a:t>
            </a:r>
            <a:r>
              <a:rPr lang="en-US" altLang="zh-CN"/>
              <a:t>MAC </a:t>
            </a:r>
            <a:r>
              <a:rPr lang="zh-CN" altLang="en-US"/>
              <a:t>帧 </a:t>
            </a:r>
          </a:p>
        </p:txBody>
      </p:sp>
      <p:sp>
        <p:nvSpPr>
          <p:cNvPr id="452610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753"/>
            <a:ext cx="9066212" cy="33843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数据字段的长度与长度字段的值不</a:t>
            </a:r>
            <a:r>
              <a:rPr lang="zh-CN" altLang="en-US" sz="2800" dirty="0" smtClean="0"/>
              <a:t>一致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帧的长度不是整数个</a:t>
            </a:r>
            <a:r>
              <a:rPr lang="zh-CN" altLang="en-US" sz="2800" dirty="0" smtClean="0"/>
              <a:t>字节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用收到的帧检验序列 </a:t>
            </a:r>
            <a:r>
              <a:rPr lang="en-US" altLang="zh-CN" sz="2800" dirty="0"/>
              <a:t>FCS </a:t>
            </a:r>
            <a:r>
              <a:rPr lang="zh-CN" altLang="en-US" sz="2800" dirty="0"/>
              <a:t>查出有</a:t>
            </a:r>
            <a:r>
              <a:rPr lang="zh-CN" altLang="en-US" sz="2800" dirty="0" smtClean="0"/>
              <a:t>差错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数据字段的长度不在 </a:t>
            </a:r>
            <a:r>
              <a:rPr lang="en-US" altLang="zh-CN" sz="2800" dirty="0"/>
              <a:t>46 ~ 1500 </a:t>
            </a:r>
            <a:r>
              <a:rPr lang="zh-CN" altLang="en-US" sz="2800" dirty="0"/>
              <a:t>字节</a:t>
            </a:r>
            <a:r>
              <a:rPr lang="zh-CN" altLang="en-US" sz="2800" dirty="0" smtClean="0"/>
              <a:t>之间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有效的 </a:t>
            </a:r>
            <a:r>
              <a:rPr lang="en-US" altLang="zh-CN" sz="2800" dirty="0"/>
              <a:t>MAC </a:t>
            </a:r>
            <a:r>
              <a:rPr lang="zh-CN" altLang="en-US" sz="2800" dirty="0"/>
              <a:t>帧长度为 </a:t>
            </a:r>
            <a:r>
              <a:rPr lang="en-US" altLang="zh-CN" sz="2800" dirty="0"/>
              <a:t>64 ~ 1518 </a:t>
            </a:r>
            <a:r>
              <a:rPr lang="zh-CN" altLang="en-US" sz="2800" dirty="0"/>
              <a:t>字节</a:t>
            </a:r>
            <a:r>
              <a:rPr lang="zh-CN" altLang="en-US" sz="2800" dirty="0" smtClean="0"/>
              <a:t>之间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776536" y="4941168"/>
            <a:ext cx="8019737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对于检查出的无效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MAC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帧就简单地丢弃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2800" b="1" dirty="0" smtClean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以太网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不负责重传丢弃的帧。 </a:t>
            </a:r>
          </a:p>
        </p:txBody>
      </p:sp>
    </p:spTree>
    <p:extLst>
      <p:ext uri="{BB962C8B-B14F-4D97-AF65-F5344CB8AC3E}">
        <p14:creationId xmlns:p14="http://schemas.microsoft.com/office/powerpoint/2010/main" val="9401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帧间最小间隔 </a:t>
            </a:r>
          </a:p>
        </p:txBody>
      </p:sp>
      <p:sp>
        <p:nvSpPr>
          <p:cNvPr id="4536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帧间最小间隔为 </a:t>
            </a:r>
            <a:r>
              <a:rPr lang="en-US" altLang="zh-CN" sz="2800" dirty="0"/>
              <a:t>9.6 </a:t>
            </a:r>
            <a:r>
              <a:rPr lang="en-US" altLang="zh-CN" sz="2800" dirty="0">
                <a:sym typeface="Symbol" pitchFamily="18" charset="2"/>
              </a:rPr>
              <a:t></a:t>
            </a:r>
            <a:r>
              <a:rPr lang="en-US" altLang="zh-CN" sz="2800" dirty="0"/>
              <a:t>s</a:t>
            </a:r>
            <a:r>
              <a:rPr lang="zh-CN" altLang="en-US" sz="2800" dirty="0"/>
              <a:t>，相当于 </a:t>
            </a:r>
            <a:r>
              <a:rPr lang="en-US" altLang="zh-CN" sz="2800" dirty="0"/>
              <a:t>96 bit </a:t>
            </a:r>
            <a:r>
              <a:rPr lang="zh-CN" altLang="en-US" sz="2800" dirty="0"/>
              <a:t>的发送时间。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一个站在检测到总线开始空闲后，还要等待 </a:t>
            </a:r>
            <a:r>
              <a:rPr lang="en-US" altLang="zh-CN" sz="2800" dirty="0"/>
              <a:t>9.6 </a:t>
            </a:r>
            <a:r>
              <a:rPr lang="en-US" altLang="zh-CN" sz="2800" dirty="0">
                <a:sym typeface="Symbol" pitchFamily="18" charset="2"/>
              </a:rPr>
              <a:t></a:t>
            </a:r>
            <a:r>
              <a:rPr lang="en-US" altLang="zh-CN" sz="2800" dirty="0"/>
              <a:t>s </a:t>
            </a:r>
            <a:r>
              <a:rPr lang="zh-CN" altLang="en-US" sz="2800" dirty="0"/>
              <a:t>才能再次发送数据。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这样做是为了使刚刚收到数据帧的站的接收缓存来得及清理，做好接收下一帧的准备。 </a:t>
            </a:r>
          </a:p>
        </p:txBody>
      </p:sp>
    </p:spTree>
    <p:extLst>
      <p:ext uri="{BB962C8B-B14F-4D97-AF65-F5344CB8AC3E}">
        <p14:creationId xmlns:p14="http://schemas.microsoft.com/office/powerpoint/2010/main" val="29872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扩展的以太网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3.4.1  </a:t>
            </a:r>
            <a:r>
              <a:rPr lang="zh-CN" altLang="zh-CN" dirty="0"/>
              <a:t>在物理层扩展以太网</a:t>
            </a:r>
          </a:p>
          <a:p>
            <a:r>
              <a:rPr lang="en-US" altLang="zh-CN" dirty="0"/>
              <a:t>3.4.2  </a:t>
            </a:r>
            <a:r>
              <a:rPr lang="zh-CN" altLang="zh-CN" dirty="0"/>
              <a:t>在数据链路层扩展以太网</a:t>
            </a:r>
          </a:p>
          <a:p>
            <a:r>
              <a:rPr lang="en-US" altLang="zh-CN" dirty="0" smtClean="0"/>
              <a:t>3.4.3  </a:t>
            </a:r>
            <a:r>
              <a:rPr lang="zh-CN" altLang="zh-CN" dirty="0"/>
              <a:t>虚拟局域网</a:t>
            </a:r>
          </a:p>
        </p:txBody>
      </p:sp>
    </p:spTree>
    <p:extLst>
      <p:ext uri="{BB962C8B-B14F-4D97-AF65-F5344CB8AC3E}">
        <p14:creationId xmlns:p14="http://schemas.microsoft.com/office/powerpoint/2010/main" val="41352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  </a:t>
            </a:r>
            <a:r>
              <a:rPr lang="zh-CN" altLang="en-US" dirty="0"/>
              <a:t>在物理层</a:t>
            </a:r>
            <a:r>
              <a:rPr lang="zh-CN" altLang="en-US" dirty="0" smtClean="0"/>
              <a:t>扩展</a:t>
            </a:r>
            <a:r>
              <a:rPr lang="zh-CN" altLang="en-US" dirty="0"/>
              <a:t>以太</a:t>
            </a:r>
            <a:r>
              <a:rPr lang="zh-CN" altLang="en-US" dirty="0" smtClean="0"/>
              <a:t>网</a:t>
            </a:r>
            <a:endParaRPr lang="zh-CN" altLang="en-US" dirty="0"/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使用光纤扩展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主机</a:t>
            </a:r>
            <a:r>
              <a:rPr lang="zh-CN" altLang="en-US" dirty="0"/>
              <a:t>使用</a:t>
            </a:r>
            <a:r>
              <a:rPr lang="zh-CN" altLang="en-US" dirty="0" smtClean="0"/>
              <a:t>光纤</a:t>
            </a:r>
            <a:r>
              <a:rPr lang="zh-CN" altLang="zh-CN" dirty="0"/>
              <a:t>（通常是一对光纤）</a:t>
            </a:r>
            <a:r>
              <a:rPr lang="zh-CN" altLang="en-US" dirty="0" smtClean="0"/>
              <a:t>和</a:t>
            </a:r>
            <a:r>
              <a:rPr lang="zh-CN" altLang="en-US" dirty="0"/>
              <a:t>一对光纤调制解调器连接到</a:t>
            </a:r>
            <a:r>
              <a:rPr lang="zh-CN" altLang="en-US" dirty="0" smtClean="0"/>
              <a:t>集线器。 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很容易使</a:t>
            </a:r>
            <a:r>
              <a:rPr lang="zh-CN" altLang="zh-CN" dirty="0"/>
              <a:t>主机和几公里以外的集线器相</a:t>
            </a:r>
            <a:r>
              <a:rPr lang="zh-CN" altLang="zh-CN" dirty="0" smtClean="0"/>
              <a:t>连接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53318" name="Text Box 6"/>
          <p:cNvSpPr txBox="1">
            <a:spLocks noChangeArrowheads="1"/>
          </p:cNvSpPr>
          <p:nvPr/>
        </p:nvSpPr>
        <p:spPr bwMode="auto">
          <a:xfrm>
            <a:off x="8045185" y="271621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991" y="5631631"/>
            <a:ext cx="8217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主机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使用光纤和一对光纤调制解调器连接到集线器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08584" y="3399383"/>
            <a:ext cx="8128345" cy="2168095"/>
            <a:chOff x="1414830" y="3421145"/>
            <a:chExt cx="8128345" cy="2168095"/>
          </a:xfrm>
        </p:grpSpPr>
        <p:pic>
          <p:nvPicPr>
            <p:cNvPr id="65331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51086">
              <a:off x="8299293" y="4124085"/>
              <a:ext cx="1243882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3319" name="Text Box 7"/>
            <p:cNvSpPr txBox="1">
              <a:spLocks noChangeArrowheads="1"/>
            </p:cNvSpPr>
            <p:nvPr/>
          </p:nvSpPr>
          <p:spPr bwMode="auto">
            <a:xfrm>
              <a:off x="8378631" y="3421145"/>
              <a:ext cx="1068876" cy="757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以太网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集线器</a:t>
              </a:r>
            </a:p>
          </p:txBody>
        </p:sp>
        <p:sp>
          <p:nvSpPr>
            <p:cNvPr id="653320" name="Line 8"/>
            <p:cNvSpPr>
              <a:spLocks noChangeShapeType="1"/>
            </p:cNvSpPr>
            <p:nvPr/>
          </p:nvSpPr>
          <p:spPr bwMode="auto">
            <a:xfrm>
              <a:off x="1844248" y="4598748"/>
              <a:ext cx="676725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53321" name="Text Box 9"/>
            <p:cNvSpPr txBox="1">
              <a:spLocks noChangeArrowheads="1"/>
            </p:cNvSpPr>
            <p:nvPr/>
          </p:nvSpPr>
          <p:spPr bwMode="auto">
            <a:xfrm>
              <a:off x="4733900" y="4054236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光纤</a:t>
              </a:r>
            </a:p>
          </p:txBody>
        </p:sp>
        <p:sp>
          <p:nvSpPr>
            <p:cNvPr id="653322" name="Text Box 10"/>
            <p:cNvSpPr txBox="1">
              <a:spLocks noChangeArrowheads="1"/>
            </p:cNvSpPr>
            <p:nvPr/>
          </p:nvSpPr>
          <p:spPr bwMode="auto">
            <a:xfrm>
              <a:off x="6977073" y="4832110"/>
              <a:ext cx="1663209" cy="757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光纤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调制解调器</a:t>
              </a:r>
            </a:p>
          </p:txBody>
        </p:sp>
        <p:pic>
          <p:nvPicPr>
            <p:cNvPr id="653323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175" y="4027249"/>
              <a:ext cx="692147" cy="725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3324" name="Picture 1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9701" y="4400311"/>
              <a:ext cx="626070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53325" name="Picture 1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109" y="4400311"/>
              <a:ext cx="624418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53326" name="Text Box 14"/>
            <p:cNvSpPr txBox="1">
              <a:spLocks noChangeArrowheads="1"/>
            </p:cNvSpPr>
            <p:nvPr/>
          </p:nvSpPr>
          <p:spPr bwMode="auto">
            <a:xfrm>
              <a:off x="1705615" y="4789248"/>
              <a:ext cx="1663209" cy="757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光纤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调制解调器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414830" y="3580332"/>
              <a:ext cx="803425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主机</a:t>
              </a:r>
              <a:endPara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0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  </a:t>
            </a:r>
            <a:r>
              <a:rPr lang="zh-CN" altLang="en-US" dirty="0"/>
              <a:t>在物理层</a:t>
            </a:r>
            <a:r>
              <a:rPr lang="zh-CN" altLang="en-US" dirty="0" smtClean="0"/>
              <a:t>扩展</a:t>
            </a:r>
            <a:r>
              <a:rPr lang="zh-CN" altLang="en-US" dirty="0"/>
              <a:t>以太</a:t>
            </a:r>
            <a:r>
              <a:rPr lang="zh-CN" altLang="en-US" dirty="0" smtClean="0"/>
              <a:t>网</a:t>
            </a:r>
            <a:endParaRPr lang="zh-CN" alt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使用集线器扩展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使用多</a:t>
            </a:r>
            <a:r>
              <a:rPr lang="zh-CN" altLang="en-US" dirty="0"/>
              <a:t>个集线器可连成更大</a:t>
            </a:r>
            <a:r>
              <a:rPr lang="zh-CN" altLang="en-US" dirty="0" smtClean="0"/>
              <a:t>的、</a:t>
            </a:r>
            <a:r>
              <a:rPr lang="zh-CN" altLang="zh-CN" dirty="0" smtClean="0"/>
              <a:t>多级</a:t>
            </a:r>
            <a:r>
              <a:rPr lang="zh-CN" altLang="en-US" dirty="0" smtClean="0"/>
              <a:t>星形</a:t>
            </a:r>
            <a:r>
              <a:rPr lang="zh-CN" altLang="zh-CN" dirty="0" smtClean="0"/>
              <a:t>结构</a:t>
            </a:r>
            <a:r>
              <a:rPr lang="zh-CN" altLang="zh-CN" dirty="0"/>
              <a:t>的</a:t>
            </a:r>
            <a:r>
              <a:rPr lang="zh-CN" altLang="zh-CN" dirty="0" smtClean="0"/>
              <a:t>以太网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/>
              <a:t>例如，一个学院的三个系各有一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10BASE-T </a:t>
            </a:r>
            <a:r>
              <a:rPr lang="zh-CN" altLang="zh-CN" dirty="0" smtClean="0"/>
              <a:t>以太网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可</a:t>
            </a:r>
            <a:r>
              <a:rPr lang="zh-CN" altLang="zh-CN" dirty="0"/>
              <a:t>通过一个主干集线器把各系的以太网连接起来，成为一个更大的</a:t>
            </a:r>
            <a:r>
              <a:rPr lang="zh-CN" altLang="zh-CN" dirty="0" smtClean="0"/>
              <a:t>以太网</a:t>
            </a:r>
            <a:r>
              <a:rPr lang="zh-CN" altLang="en-US" dirty="0" smtClean="0"/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352600" y="116632"/>
            <a:ext cx="7416824" cy="2736304"/>
            <a:chOff x="1162682" y="1927687"/>
            <a:chExt cx="7819909" cy="3403695"/>
          </a:xfrm>
        </p:grpSpPr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3620302" y="1927687"/>
              <a:ext cx="2659702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C00000"/>
                  </a:solidFill>
                  <a:latin typeface="Times New Roman" pitchFamily="18" charset="0"/>
                  <a:ea typeface="黑体" pitchFamily="2" charset="-122"/>
                </a:rPr>
                <a:t>三个独立的碰撞域</a:t>
              </a:r>
            </a:p>
          </p:txBody>
        </p:sp>
        <p:sp>
          <p:nvSpPr>
            <p:cNvPr id="47" name="AutoShape 77"/>
            <p:cNvSpPr>
              <a:spLocks/>
            </p:cNvSpPr>
            <p:nvPr/>
          </p:nvSpPr>
          <p:spPr bwMode="auto">
            <a:xfrm rot="5400000" flipV="1">
              <a:off x="4872443" y="-442162"/>
              <a:ext cx="415925" cy="6163733"/>
            </a:xfrm>
            <a:prstGeom prst="leftBrace">
              <a:avLst>
                <a:gd name="adj1" fmla="val 11399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162682" y="2787352"/>
              <a:ext cx="7819909" cy="2544030"/>
              <a:chOff x="1012116" y="2787352"/>
              <a:chExt cx="8333372" cy="2730585"/>
            </a:xfrm>
          </p:grpSpPr>
          <p:sp>
            <p:nvSpPr>
              <p:cNvPr id="49" name="AutoShape 44"/>
              <p:cNvSpPr>
                <a:spLocks noChangeArrowheads="1"/>
              </p:cNvSpPr>
              <p:nvPr/>
            </p:nvSpPr>
            <p:spPr bwMode="auto">
              <a:xfrm>
                <a:off x="1012116" y="2787352"/>
                <a:ext cx="2672844" cy="2730585"/>
              </a:xfrm>
              <a:prstGeom prst="roundRect">
                <a:avLst>
                  <a:gd name="adj" fmla="val 16667"/>
                </a:avLst>
              </a:prstGeom>
              <a:solidFill>
                <a:srgbClr val="FF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 flipH="1">
                <a:off x="1431354" y="4102593"/>
                <a:ext cx="667796" cy="7837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pic>
            <p:nvPicPr>
              <p:cNvPr id="51" name="Picture 4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538" y="4685321"/>
                <a:ext cx="502089" cy="543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2476960" y="4249542"/>
                <a:ext cx="185591" cy="61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3" name="Line 48"/>
              <p:cNvSpPr>
                <a:spLocks noChangeShapeType="1"/>
              </p:cNvSpPr>
              <p:nvPr/>
            </p:nvSpPr>
            <p:spPr bwMode="auto">
              <a:xfrm>
                <a:off x="2662552" y="4224207"/>
                <a:ext cx="657855" cy="61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4" name="Line 49"/>
              <p:cNvSpPr>
                <a:spLocks noChangeShapeType="1"/>
              </p:cNvSpPr>
              <p:nvPr/>
            </p:nvSpPr>
            <p:spPr bwMode="auto">
              <a:xfrm flipH="1">
                <a:off x="2054410" y="4114416"/>
                <a:ext cx="178963" cy="7904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pic>
            <p:nvPicPr>
              <p:cNvPr id="55" name="Picture 50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9223" y="4685321"/>
                <a:ext cx="500433" cy="543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51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249" y="4685321"/>
                <a:ext cx="500433" cy="543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5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276" y="4685321"/>
                <a:ext cx="502089" cy="543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58" name="Text Box 53"/>
              <p:cNvSpPr txBox="1">
                <a:spLocks noChangeArrowheads="1"/>
              </p:cNvSpPr>
              <p:nvPr/>
            </p:nvSpPr>
            <p:spPr bwMode="auto">
              <a:xfrm>
                <a:off x="2000672" y="2996952"/>
                <a:ext cx="927010" cy="534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000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 一系 </a:t>
                </a:r>
                <a:endParaRPr kumimoji="1" lang="zh-CN" altLang="en-US" sz="2000" b="1" dirty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pic>
            <p:nvPicPr>
              <p:cNvPr id="59" name="Picture 5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497188">
                <a:off x="1850590" y="3719176"/>
                <a:ext cx="1156631" cy="6536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0" name="AutoShape 55"/>
              <p:cNvSpPr>
                <a:spLocks noChangeArrowheads="1"/>
              </p:cNvSpPr>
              <p:nvPr/>
            </p:nvSpPr>
            <p:spPr bwMode="auto">
              <a:xfrm>
                <a:off x="3842381" y="2787352"/>
                <a:ext cx="2671186" cy="2730585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1" name="Line 56"/>
              <p:cNvSpPr>
                <a:spLocks noChangeShapeType="1"/>
              </p:cNvSpPr>
              <p:nvPr/>
            </p:nvSpPr>
            <p:spPr bwMode="auto">
              <a:xfrm flipH="1">
                <a:off x="4259960" y="4102593"/>
                <a:ext cx="669454" cy="7837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pic>
            <p:nvPicPr>
              <p:cNvPr id="62" name="Picture 5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8145" y="4685321"/>
                <a:ext cx="502090" cy="543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Line 58"/>
              <p:cNvSpPr>
                <a:spLocks noChangeShapeType="1"/>
              </p:cNvSpPr>
              <p:nvPr/>
            </p:nvSpPr>
            <p:spPr bwMode="auto">
              <a:xfrm>
                <a:off x="5305568" y="4249542"/>
                <a:ext cx="185591" cy="61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>
                <a:off x="5491160" y="4224207"/>
                <a:ext cx="659511" cy="61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 flipH="1">
                <a:off x="4883017" y="4114416"/>
                <a:ext cx="180621" cy="7904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pic>
            <p:nvPicPr>
              <p:cNvPr id="66" name="Picture 61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7830" y="4685321"/>
                <a:ext cx="500433" cy="543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6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5857" y="4685321"/>
                <a:ext cx="500433" cy="543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6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3884" y="4685321"/>
                <a:ext cx="502090" cy="543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69" name="Text Box 64"/>
              <p:cNvSpPr txBox="1">
                <a:spLocks noChangeArrowheads="1"/>
              </p:cNvSpPr>
              <p:nvPr/>
            </p:nvSpPr>
            <p:spPr bwMode="auto">
              <a:xfrm>
                <a:off x="4849891" y="2996952"/>
                <a:ext cx="922225" cy="534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000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 二系 </a:t>
                </a:r>
                <a:endParaRPr kumimoji="1" lang="zh-CN" altLang="en-US" sz="2000" b="1" dirty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pic>
            <p:nvPicPr>
              <p:cNvPr id="70" name="Picture 6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497188">
                <a:off x="4679198" y="3719176"/>
                <a:ext cx="1156631" cy="6536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1" name="AutoShape 66"/>
              <p:cNvSpPr>
                <a:spLocks noChangeArrowheads="1"/>
              </p:cNvSpPr>
              <p:nvPr/>
            </p:nvSpPr>
            <p:spPr bwMode="auto">
              <a:xfrm>
                <a:off x="6674302" y="2787352"/>
                <a:ext cx="2671186" cy="2730585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2" name="Line 67"/>
              <p:cNvSpPr>
                <a:spLocks noChangeShapeType="1"/>
              </p:cNvSpPr>
              <p:nvPr/>
            </p:nvSpPr>
            <p:spPr bwMode="auto">
              <a:xfrm flipH="1">
                <a:off x="7093539" y="4102593"/>
                <a:ext cx="667797" cy="7837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pic>
            <p:nvPicPr>
              <p:cNvPr id="73" name="Picture 6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1723" y="4685321"/>
                <a:ext cx="500433" cy="543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74" name="Line 69"/>
              <p:cNvSpPr>
                <a:spLocks noChangeShapeType="1"/>
              </p:cNvSpPr>
              <p:nvPr/>
            </p:nvSpPr>
            <p:spPr bwMode="auto">
              <a:xfrm>
                <a:off x="8137489" y="4249542"/>
                <a:ext cx="187249" cy="61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5" name="Line 70"/>
              <p:cNvSpPr>
                <a:spLocks noChangeShapeType="1"/>
              </p:cNvSpPr>
              <p:nvPr/>
            </p:nvSpPr>
            <p:spPr bwMode="auto">
              <a:xfrm>
                <a:off x="8324738" y="4224207"/>
                <a:ext cx="657854" cy="61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6" name="Line 71"/>
              <p:cNvSpPr>
                <a:spLocks noChangeShapeType="1"/>
              </p:cNvSpPr>
              <p:nvPr/>
            </p:nvSpPr>
            <p:spPr bwMode="auto">
              <a:xfrm flipH="1">
                <a:off x="7714939" y="4114416"/>
                <a:ext cx="180620" cy="7904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pic>
            <p:nvPicPr>
              <p:cNvPr id="77" name="Picture 7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59751" y="4685321"/>
                <a:ext cx="500433" cy="543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78" name="Picture 7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7778" y="4685321"/>
                <a:ext cx="502090" cy="543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79" name="Picture 7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17461" y="4685321"/>
                <a:ext cx="500433" cy="543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80" name="Text Box 75"/>
              <p:cNvSpPr txBox="1">
                <a:spLocks noChangeArrowheads="1"/>
              </p:cNvSpPr>
              <p:nvPr/>
            </p:nvSpPr>
            <p:spPr bwMode="auto">
              <a:xfrm>
                <a:off x="7630443" y="2996952"/>
                <a:ext cx="959426" cy="534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000" b="1" dirty="0" smtClean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 三系 </a:t>
                </a:r>
                <a:endParaRPr kumimoji="1" lang="zh-CN" altLang="en-US" sz="2000" b="1" dirty="0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pic>
            <p:nvPicPr>
              <p:cNvPr id="81" name="Picture 7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497188">
                <a:off x="7512777" y="3719176"/>
                <a:ext cx="1154972" cy="6536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1280592" y="3399383"/>
            <a:ext cx="7488831" cy="2776373"/>
            <a:chOff x="1280592" y="3399383"/>
            <a:chExt cx="7488831" cy="2776373"/>
          </a:xfrm>
        </p:grpSpPr>
        <p:grpSp>
          <p:nvGrpSpPr>
            <p:cNvPr id="3" name="组合 2"/>
            <p:cNvGrpSpPr/>
            <p:nvPr/>
          </p:nvGrpSpPr>
          <p:grpSpPr>
            <a:xfrm>
              <a:off x="1280592" y="3823082"/>
              <a:ext cx="7488831" cy="2352674"/>
              <a:chOff x="53314" y="2681288"/>
              <a:chExt cx="9658350" cy="3078162"/>
            </a:xfrm>
          </p:grpSpPr>
          <p:sp>
            <p:nvSpPr>
              <p:cNvPr id="455722" name="AutoShape 42"/>
              <p:cNvSpPr>
                <a:spLocks noChangeArrowheads="1"/>
              </p:cNvSpPr>
              <p:nvPr/>
            </p:nvSpPr>
            <p:spPr bwMode="auto">
              <a:xfrm>
                <a:off x="53314" y="2681288"/>
                <a:ext cx="9658350" cy="3078162"/>
              </a:xfrm>
              <a:prstGeom prst="roundRect">
                <a:avLst>
                  <a:gd name="adj" fmla="val 16667"/>
                </a:avLst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5723" name="Line 43"/>
              <p:cNvSpPr>
                <a:spLocks noChangeShapeType="1"/>
              </p:cNvSpPr>
              <p:nvPr/>
            </p:nvSpPr>
            <p:spPr bwMode="auto">
              <a:xfrm flipH="1">
                <a:off x="2135981" y="3351214"/>
                <a:ext cx="2326879" cy="962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724" name="Line 44"/>
              <p:cNvSpPr>
                <a:spLocks noChangeShapeType="1"/>
              </p:cNvSpPr>
              <p:nvPr/>
            </p:nvSpPr>
            <p:spPr bwMode="auto">
              <a:xfrm>
                <a:off x="5207530" y="3359151"/>
                <a:ext cx="2894410" cy="9191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725" name="Line 45"/>
              <p:cNvSpPr>
                <a:spLocks noChangeShapeType="1"/>
              </p:cNvSpPr>
              <p:nvPr/>
            </p:nvSpPr>
            <p:spPr bwMode="auto">
              <a:xfrm>
                <a:off x="4825735" y="3406776"/>
                <a:ext cx="227013" cy="8921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726" name="Text Box 46"/>
              <p:cNvSpPr txBox="1">
                <a:spLocks noChangeArrowheads="1"/>
              </p:cNvSpPr>
              <p:nvPr/>
            </p:nvSpPr>
            <p:spPr bwMode="auto">
              <a:xfrm>
                <a:off x="662120" y="4076700"/>
                <a:ext cx="70083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一系</a:t>
                </a:r>
              </a:p>
            </p:txBody>
          </p:sp>
          <p:sp>
            <p:nvSpPr>
              <p:cNvPr id="455727" name="Text Box 47"/>
              <p:cNvSpPr txBox="1">
                <a:spLocks noChangeArrowheads="1"/>
              </p:cNvSpPr>
              <p:nvPr/>
            </p:nvSpPr>
            <p:spPr bwMode="auto">
              <a:xfrm>
                <a:off x="6822415" y="4076700"/>
                <a:ext cx="70083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三系</a:t>
                </a:r>
              </a:p>
            </p:txBody>
          </p:sp>
          <p:sp>
            <p:nvSpPr>
              <p:cNvPr id="455728" name="Text Box 48"/>
              <p:cNvSpPr txBox="1">
                <a:spLocks noChangeArrowheads="1"/>
              </p:cNvSpPr>
              <p:nvPr/>
            </p:nvSpPr>
            <p:spPr bwMode="auto">
              <a:xfrm>
                <a:off x="3702712" y="4076700"/>
                <a:ext cx="70083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二系</a:t>
                </a:r>
              </a:p>
            </p:txBody>
          </p:sp>
          <p:sp>
            <p:nvSpPr>
              <p:cNvPr id="455729" name="Text Box 49"/>
              <p:cNvSpPr txBox="1">
                <a:spLocks noChangeArrowheads="1"/>
              </p:cNvSpPr>
              <p:nvPr/>
            </p:nvSpPr>
            <p:spPr bwMode="auto">
              <a:xfrm>
                <a:off x="1857726" y="2825174"/>
                <a:ext cx="2281813" cy="6040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b="1" dirty="0">
                    <a:solidFill>
                      <a:srgbClr val="0000CC"/>
                    </a:solidFill>
                    <a:latin typeface="+mn-lt"/>
                    <a:ea typeface="黑体" pitchFamily="2" charset="-122"/>
                  </a:rPr>
                  <a:t>主干集线器</a:t>
                </a:r>
              </a:p>
            </p:txBody>
          </p:sp>
          <p:sp>
            <p:nvSpPr>
              <p:cNvPr id="455731" name="Line 51"/>
              <p:cNvSpPr>
                <a:spLocks noChangeShapeType="1"/>
              </p:cNvSpPr>
              <p:nvPr/>
            </p:nvSpPr>
            <p:spPr bwMode="auto">
              <a:xfrm flipH="1">
                <a:off x="945886" y="4446589"/>
                <a:ext cx="720593" cy="6810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55732" name="Picture 5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840" y="4953000"/>
                <a:ext cx="540015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455733" name="Line 53"/>
              <p:cNvSpPr>
                <a:spLocks noChangeShapeType="1"/>
              </p:cNvSpPr>
              <p:nvPr/>
            </p:nvSpPr>
            <p:spPr bwMode="auto">
              <a:xfrm>
                <a:off x="2072350" y="4575176"/>
                <a:ext cx="201215" cy="530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734" name="Line 54"/>
              <p:cNvSpPr>
                <a:spLocks noChangeShapeType="1"/>
              </p:cNvSpPr>
              <p:nvPr/>
            </p:nvSpPr>
            <p:spPr bwMode="auto">
              <a:xfrm>
                <a:off x="2273564" y="4552951"/>
                <a:ext cx="710275" cy="530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735" name="Line 55"/>
              <p:cNvSpPr>
                <a:spLocks noChangeShapeType="1"/>
              </p:cNvSpPr>
              <p:nvPr/>
            </p:nvSpPr>
            <p:spPr bwMode="auto">
              <a:xfrm flipH="1">
                <a:off x="1616604" y="4457700"/>
                <a:ext cx="194337" cy="685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55736" name="Picture 5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1438" y="4953000"/>
                <a:ext cx="540015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55737" name="Picture 5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9036" y="4953000"/>
                <a:ext cx="540015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55738" name="Picture 5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6634" y="4953000"/>
                <a:ext cx="540015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55739" name="Picture 5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102812">
                <a:off x="1398192" y="4114800"/>
                <a:ext cx="1246848" cy="5667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55740" name="Line 60"/>
              <p:cNvSpPr>
                <a:spLocks noChangeShapeType="1"/>
              </p:cNvSpPr>
              <p:nvPr/>
            </p:nvSpPr>
            <p:spPr bwMode="auto">
              <a:xfrm flipH="1">
                <a:off x="3996797" y="4446589"/>
                <a:ext cx="720593" cy="6810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55741" name="Picture 61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4750" y="4953000"/>
                <a:ext cx="540015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455742" name="Line 62"/>
              <p:cNvSpPr>
                <a:spLocks noChangeShapeType="1"/>
              </p:cNvSpPr>
              <p:nvPr/>
            </p:nvSpPr>
            <p:spPr bwMode="auto">
              <a:xfrm>
                <a:off x="5123260" y="4575176"/>
                <a:ext cx="201215" cy="530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743" name="Line 63"/>
              <p:cNvSpPr>
                <a:spLocks noChangeShapeType="1"/>
              </p:cNvSpPr>
              <p:nvPr/>
            </p:nvSpPr>
            <p:spPr bwMode="auto">
              <a:xfrm>
                <a:off x="5324475" y="4552951"/>
                <a:ext cx="708554" cy="530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744" name="Line 64"/>
              <p:cNvSpPr>
                <a:spLocks noChangeShapeType="1"/>
              </p:cNvSpPr>
              <p:nvPr/>
            </p:nvSpPr>
            <p:spPr bwMode="auto">
              <a:xfrm flipH="1">
                <a:off x="4667515" y="4457700"/>
                <a:ext cx="194337" cy="685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55745" name="Picture 65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2348" y="4953000"/>
                <a:ext cx="540015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55746" name="Picture 6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9946" y="4953000"/>
                <a:ext cx="540015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55747" name="Picture 6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7544" y="4953000"/>
                <a:ext cx="540015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55748" name="Picture 6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102812">
                <a:off x="4449102" y="4114800"/>
                <a:ext cx="1245129" cy="5667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55749" name="Line 69"/>
              <p:cNvSpPr>
                <a:spLocks noChangeShapeType="1"/>
              </p:cNvSpPr>
              <p:nvPr/>
            </p:nvSpPr>
            <p:spPr bwMode="auto">
              <a:xfrm flipH="1">
                <a:off x="7049427" y="4446589"/>
                <a:ext cx="720592" cy="6810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55750" name="Picture 70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7381" y="4953000"/>
                <a:ext cx="540015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455751" name="Line 71"/>
              <p:cNvSpPr>
                <a:spLocks noChangeShapeType="1"/>
              </p:cNvSpPr>
              <p:nvPr/>
            </p:nvSpPr>
            <p:spPr bwMode="auto">
              <a:xfrm>
                <a:off x="8175890" y="4575176"/>
                <a:ext cx="201216" cy="530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752" name="Line 72"/>
              <p:cNvSpPr>
                <a:spLocks noChangeShapeType="1"/>
              </p:cNvSpPr>
              <p:nvPr/>
            </p:nvSpPr>
            <p:spPr bwMode="auto">
              <a:xfrm>
                <a:off x="8377107" y="4552951"/>
                <a:ext cx="710273" cy="530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5753" name="Line 73"/>
              <p:cNvSpPr>
                <a:spLocks noChangeShapeType="1"/>
              </p:cNvSpPr>
              <p:nvPr/>
            </p:nvSpPr>
            <p:spPr bwMode="auto">
              <a:xfrm flipH="1">
                <a:off x="7720146" y="4457700"/>
                <a:ext cx="194336" cy="685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55754" name="Picture 7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4979" y="4953000"/>
                <a:ext cx="540015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55755" name="Picture 75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2577" y="4953000"/>
                <a:ext cx="540015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55756" name="Picture 7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0175" y="4953000"/>
                <a:ext cx="540015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55757" name="Picture 7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102812">
                <a:off x="7501731" y="4114800"/>
                <a:ext cx="1246850" cy="5667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5758" name="Picture 7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102812">
                <a:off x="4081067" y="2840039"/>
                <a:ext cx="1666478" cy="757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2" name="Text Box 50"/>
            <p:cNvSpPr txBox="1">
              <a:spLocks noChangeArrowheads="1"/>
            </p:cNvSpPr>
            <p:nvPr/>
          </p:nvSpPr>
          <p:spPr bwMode="auto">
            <a:xfrm>
              <a:off x="3621403" y="3399383"/>
              <a:ext cx="26468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一个更大的碰撞域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3392317" y="2852936"/>
            <a:ext cx="3121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三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个独立的以太网</a:t>
            </a:r>
            <a:endParaRPr lang="en-US" altLang="zh-CN" sz="2400" b="1" dirty="0">
              <a:latin typeface="+mn-lt"/>
              <a:ea typeface="黑体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80772" y="6135687"/>
            <a:ext cx="3137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一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个扩展的以太网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3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用集线器</a:t>
            </a:r>
            <a:r>
              <a:rPr lang="zh-CN" altLang="en-US" dirty="0" smtClean="0"/>
              <a:t>扩展</a:t>
            </a:r>
            <a:r>
              <a:rPr lang="zh-CN" altLang="en-US" dirty="0"/>
              <a:t>以太</a:t>
            </a:r>
            <a:r>
              <a:rPr lang="zh-CN" altLang="en-US" dirty="0" smtClean="0"/>
              <a:t>网 </a:t>
            </a:r>
            <a:endParaRPr lang="zh-CN" altLang="en-US" dirty="0"/>
          </a:p>
        </p:txBody>
      </p:sp>
      <p:sp>
        <p:nvSpPr>
          <p:cNvPr id="4567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优点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黑体" pitchFamily="2" charset="-122"/>
              </a:rPr>
              <a:t>使原来属于不同碰撞域</a:t>
            </a:r>
            <a:r>
              <a:rPr lang="zh-CN" altLang="en-US" dirty="0" smtClean="0">
                <a:ea typeface="黑体" pitchFamily="2" charset="-122"/>
              </a:rPr>
              <a:t>的</a:t>
            </a:r>
            <a:r>
              <a:rPr lang="zh-CN" altLang="en-US" dirty="0"/>
              <a:t>以太网</a:t>
            </a:r>
            <a:r>
              <a:rPr lang="zh-CN" altLang="en-US" dirty="0" smtClean="0">
                <a:ea typeface="黑体" pitchFamily="2" charset="-122"/>
              </a:rPr>
              <a:t>上</a:t>
            </a:r>
            <a:r>
              <a:rPr lang="zh-CN" altLang="en-US" dirty="0">
                <a:ea typeface="黑体" pitchFamily="2" charset="-122"/>
              </a:rPr>
              <a:t>的计算机能够进行跨碰撞域的通信。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黑体" pitchFamily="2" charset="-122"/>
              </a:rPr>
              <a:t>扩大</a:t>
            </a:r>
            <a:r>
              <a:rPr lang="zh-CN" altLang="en-US" dirty="0" smtClean="0">
                <a:ea typeface="黑体" pitchFamily="2" charset="-122"/>
              </a:rPr>
              <a:t>了</a:t>
            </a:r>
            <a:r>
              <a:rPr lang="zh-CN" altLang="en-US" dirty="0"/>
              <a:t>以太网覆</a:t>
            </a:r>
            <a:r>
              <a:rPr lang="zh-CN" altLang="en-US" dirty="0">
                <a:ea typeface="黑体" pitchFamily="2" charset="-122"/>
              </a:rPr>
              <a:t>盖的地理范围。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缺点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碰撞域</a:t>
            </a:r>
            <a:r>
              <a:rPr lang="zh-CN" altLang="en-US" dirty="0"/>
              <a:t>增大了，但总的吞吐量并未提高。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如果不同的碰撞域使用不同的数据率，那么就不能用集线器将它们互连起来。   </a:t>
            </a:r>
          </a:p>
        </p:txBody>
      </p:sp>
    </p:spTree>
    <p:extLst>
      <p:ext uri="{BB962C8B-B14F-4D97-AF65-F5344CB8AC3E}">
        <p14:creationId xmlns:p14="http://schemas.microsoft.com/office/powerpoint/2010/main" val="217700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3.4.2  </a:t>
            </a:r>
            <a:r>
              <a:rPr lang="zh-CN" altLang="en-US" dirty="0"/>
              <a:t>在数据链路层扩展以太网 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扩展以太网更常用的方法是在数据链路层</a:t>
            </a:r>
            <a:r>
              <a:rPr lang="zh-CN" altLang="zh-CN" sz="2800" dirty="0" smtClean="0"/>
              <a:t>进行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早期使用</a:t>
            </a:r>
            <a:r>
              <a:rPr lang="zh-CN" altLang="en-US" sz="2800" dirty="0">
                <a:solidFill>
                  <a:srgbClr val="FF0000"/>
                </a:solidFill>
              </a:rPr>
              <a:t>网桥，</a:t>
            </a:r>
            <a:r>
              <a:rPr lang="zh-CN" altLang="en-US" sz="2800" dirty="0" smtClean="0"/>
              <a:t>现在使用以太网</a:t>
            </a:r>
            <a:r>
              <a:rPr lang="zh-CN" altLang="en-US" sz="2800" dirty="0" smtClean="0">
                <a:solidFill>
                  <a:srgbClr val="FF0000"/>
                </a:solidFill>
              </a:rPr>
              <a:t>交换机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8544" y="2348880"/>
            <a:ext cx="8640960" cy="2123658"/>
          </a:xfrm>
          <a:prstGeom prst="rect">
            <a:avLst/>
          </a:prstGeom>
          <a:solidFill>
            <a:srgbClr val="FFFF66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 marL="360363" indent="-360363">
              <a:lnSpc>
                <a:spcPct val="110000"/>
              </a:lnSpc>
              <a:buSzPct val="80000"/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网桥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工作在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数据链路层。</a:t>
            </a:r>
            <a:endParaRPr lang="en-US" altLang="zh-CN" sz="2400" b="1" dirty="0" smtClean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marL="360363" indent="-360363">
              <a:lnSpc>
                <a:spcPct val="110000"/>
              </a:lnSpc>
              <a:buSzPct val="80000"/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它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根据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MAC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帧的目的地址对收到的帧进行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转发和过滤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。</a:t>
            </a:r>
          </a:p>
          <a:p>
            <a:pPr marL="360363" indent="-360363">
              <a:lnSpc>
                <a:spcPct val="110000"/>
              </a:lnSpc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当网桥收到一个帧时，并不是向所有的接口转发此帧，而是先检查此帧的目的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MAC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地址，然后再确定将该帧转发到哪一个接口，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或</a:t>
            </a:r>
            <a:r>
              <a:rPr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把它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丢弃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。 </a:t>
            </a:r>
          </a:p>
        </p:txBody>
      </p:sp>
      <p:sp>
        <p:nvSpPr>
          <p:cNvPr id="3" name="矩形 2"/>
          <p:cNvSpPr/>
          <p:nvPr/>
        </p:nvSpPr>
        <p:spPr>
          <a:xfrm>
            <a:off x="848544" y="4509120"/>
            <a:ext cx="8640960" cy="1717393"/>
          </a:xfrm>
          <a:prstGeom prst="rect">
            <a:avLst/>
          </a:prstGeom>
          <a:solidFill>
            <a:srgbClr val="66FF66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 marL="360363" indent="-360363">
              <a:lnSpc>
                <a:spcPct val="110000"/>
              </a:lnSpc>
              <a:buSzPct val="80000"/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1990 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年问世的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交换式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集线器 </a:t>
            </a:r>
            <a:r>
              <a:rPr lang="en-US" altLang="zh-CN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switching hub</a:t>
            </a:r>
            <a:r>
              <a:rPr lang="en-US" altLang="zh-CN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) 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可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明显地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提高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以太网的性能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2400" b="1" dirty="0" smtClean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marL="360363" indent="-360363">
              <a:lnSpc>
                <a:spcPct val="110000"/>
              </a:lnSpc>
              <a:buSzPct val="80000"/>
              <a:buFont typeface="Wingdings" pitchFamily="2" charset="2"/>
              <a:buChar char="l"/>
            </a:pPr>
            <a:r>
              <a:rPr lang="zh-CN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交换式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集线器</a:t>
            </a:r>
            <a:r>
              <a:rPr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常称为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以太网</a:t>
            </a:r>
            <a:r>
              <a:rPr lang="zh-CN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交换机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switch</a:t>
            </a:r>
            <a:r>
              <a:rPr lang="en-US" altLang="zh-CN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) </a:t>
            </a:r>
            <a:r>
              <a:rPr lang="zh-CN" altLang="zh-CN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或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第二层</a:t>
            </a:r>
            <a:r>
              <a:rPr lang="zh-CN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交换机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L2 switch)</a:t>
            </a:r>
            <a:r>
              <a:rPr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，强调这种交换机工作在</a:t>
            </a:r>
            <a:r>
              <a:rPr lang="zh-CN" altLang="zh-CN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6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4808" y="2924944"/>
            <a:ext cx="4248472" cy="9361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 smtClean="0">
                <a:solidFill>
                  <a:srgbClr val="FF0000"/>
                </a:solidFill>
                <a:hlinkClick r:id="rId2" action="ppaction://hlinkpres?slideindex=1&amp;slidetitle="/>
              </a:rPr>
              <a:t>3-1 </a:t>
            </a:r>
            <a:r>
              <a:rPr lang="zh-CN" altLang="en-US" sz="4000" dirty="0" smtClean="0">
                <a:solidFill>
                  <a:srgbClr val="FF0000"/>
                </a:solidFill>
                <a:hlinkClick r:id="rId2" action="ppaction://hlinkpres?slideindex=1&amp;slidetitle="/>
              </a:rPr>
              <a:t>以太网交换机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N(myzh)Ic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CN(myzh)Icon</Template>
  <TotalTime>1392</TotalTime>
  <Words>8234</Words>
  <Application>Microsoft Office PowerPoint</Application>
  <PresentationFormat>A4 纸张(210x297 毫米)</PresentationFormat>
  <Paragraphs>1342</Paragraphs>
  <Slides>122</Slides>
  <Notes>96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122</vt:i4>
      </vt:variant>
    </vt:vector>
  </HeadingPairs>
  <TitlesOfParts>
    <vt:vector size="133" baseType="lpstr">
      <vt:lpstr>黑体</vt:lpstr>
      <vt:lpstr>楷体_GB2312</vt:lpstr>
      <vt:lpstr>宋体</vt:lpstr>
      <vt:lpstr>Arial</vt:lpstr>
      <vt:lpstr>Courier New</vt:lpstr>
      <vt:lpstr>Symbol</vt:lpstr>
      <vt:lpstr>Tahoma</vt:lpstr>
      <vt:lpstr>Times New Roman</vt:lpstr>
      <vt:lpstr>Wingdings</vt:lpstr>
      <vt:lpstr>CN(myzh)Icon</vt:lpstr>
      <vt:lpstr>公式</vt:lpstr>
      <vt:lpstr>第 3 章  数据链路层</vt:lpstr>
      <vt:lpstr>第 3 章  数据链路层</vt:lpstr>
      <vt:lpstr>3.1  数据链路层的功能</vt:lpstr>
      <vt:lpstr>数据链路层的简单模型</vt:lpstr>
      <vt:lpstr>数据链路层的简单模型( 续）</vt:lpstr>
      <vt:lpstr>数据链路和帧  </vt:lpstr>
      <vt:lpstr>数据链路层传送的是帧</vt:lpstr>
      <vt:lpstr>数据链路层像个数字管道 </vt:lpstr>
      <vt:lpstr>数据链路层要解决三个基本问题 </vt:lpstr>
      <vt:lpstr>1.  封装成帧</vt:lpstr>
      <vt:lpstr>用控制字符进行帧定界的方法举例 </vt:lpstr>
      <vt:lpstr>2.  差错控制</vt:lpstr>
      <vt:lpstr>循环冗余检验CRC的原理 </vt:lpstr>
      <vt:lpstr>冗余码的计算 </vt:lpstr>
      <vt:lpstr>冗余码的计算举例 </vt:lpstr>
      <vt:lpstr>循环冗余检验的原理说明 </vt:lpstr>
      <vt:lpstr>除数——生成多项式</vt:lpstr>
      <vt:lpstr>帧检验序列 FCS </vt:lpstr>
      <vt:lpstr>接收端对收到的每一帧进行 CRC 检验 </vt:lpstr>
      <vt:lpstr>应当注意 </vt:lpstr>
      <vt:lpstr>3.  透明传输</vt:lpstr>
      <vt:lpstr>解决透明传输问题</vt:lpstr>
      <vt:lpstr>用字节填充法解决透明传输的问题 </vt:lpstr>
      <vt:lpstr>数据链路层使用的信道</vt:lpstr>
      <vt:lpstr>3.2  点对点协议 PPP</vt:lpstr>
      <vt:lpstr>3.2.1  PPP 协议的特点 </vt:lpstr>
      <vt:lpstr>用户到 ISP 的链路使用 PPP 协议 </vt:lpstr>
      <vt:lpstr>PPP 协议应满足的需求 </vt:lpstr>
      <vt:lpstr>PPP 协议的三个组成 部分</vt:lpstr>
      <vt:lpstr>3.2.2   PPP 协议的帧格式</vt:lpstr>
      <vt:lpstr>透明传输问题 </vt:lpstr>
      <vt:lpstr>零比特填充 </vt:lpstr>
      <vt:lpstr>零比特填充 </vt:lpstr>
      <vt:lpstr>零比特填充 </vt:lpstr>
      <vt:lpstr>字符填充 </vt:lpstr>
      <vt:lpstr> 不提供使用序号和确认的可靠传输 </vt:lpstr>
      <vt:lpstr> 3.2.3   PPP 协议的工作状态 </vt:lpstr>
      <vt:lpstr>PowerPoint 演示文稿</vt:lpstr>
      <vt:lpstr>3.3  使用广播信道的数据链路层</vt:lpstr>
      <vt:lpstr>3.3.1  局域网的数据链路层 </vt:lpstr>
      <vt:lpstr>局域网拓扑结构</vt:lpstr>
      <vt:lpstr>媒体共享技术</vt:lpstr>
      <vt:lpstr> 1.  以太网的两个标准  </vt:lpstr>
      <vt:lpstr>IEEE802.3的两个子层 </vt:lpstr>
      <vt:lpstr>局域网对 LLC 子层是透明的 </vt:lpstr>
      <vt:lpstr>DIX Ethernet V2不考虑 LLC 子层 </vt:lpstr>
      <vt:lpstr>2.  适配器的作用  </vt:lpstr>
      <vt:lpstr>计算机通过适配器和局域网进行通信 </vt:lpstr>
      <vt:lpstr>以太网的工作原理</vt:lpstr>
      <vt:lpstr>以太网采取的实现措施 </vt:lpstr>
      <vt:lpstr>3.3.2  CSMA/CD协议 </vt:lpstr>
      <vt:lpstr>碰撞检测</vt:lpstr>
      <vt:lpstr>检测到碰撞后</vt:lpstr>
      <vt:lpstr>为什么要进行碰撞检测？</vt:lpstr>
      <vt:lpstr>信号传播时延对载波监听的影响 </vt:lpstr>
      <vt:lpstr>PowerPoint 演示文稿</vt:lpstr>
      <vt:lpstr>CSMA/CD 重要特性</vt:lpstr>
      <vt:lpstr>争用期</vt:lpstr>
      <vt:lpstr>二进制指数类型退避算法  (truncated binary exponential type)</vt:lpstr>
      <vt:lpstr>争用期的长度 </vt:lpstr>
      <vt:lpstr>帧的最小长度</vt:lpstr>
      <vt:lpstr>最短有效帧长 </vt:lpstr>
      <vt:lpstr>强化碰撞 </vt:lpstr>
      <vt:lpstr>人为干扰信号 </vt:lpstr>
      <vt:lpstr>CSMA/CD协议的要点</vt:lpstr>
      <vt:lpstr>3.3.3  使用集线器的星形拓扑</vt:lpstr>
      <vt:lpstr>使用集线器的双绞线以太网 </vt:lpstr>
      <vt:lpstr>星形以太网 10BASE-T </vt:lpstr>
      <vt:lpstr>星形以太网 10BASE-T </vt:lpstr>
      <vt:lpstr>10BASE-T 以太网在局域网中的统治地位</vt:lpstr>
      <vt:lpstr>集线器的一些特点 </vt:lpstr>
      <vt:lpstr>具有三个接口的集线器 </vt:lpstr>
      <vt:lpstr>3.3.4  以太网的信道利用率 </vt:lpstr>
      <vt:lpstr>以太网信道被占用的情况</vt:lpstr>
      <vt:lpstr>以太网信道被占用的情况</vt:lpstr>
      <vt:lpstr>参数 α 与利用率</vt:lpstr>
      <vt:lpstr>对以太网参数 α 的要求</vt:lpstr>
      <vt:lpstr>信道利用率的最大值 Smax </vt:lpstr>
      <vt:lpstr>3.3.5  以太网的 MAC 层</vt:lpstr>
      <vt:lpstr>1.  MAC 层的硬件地址 </vt:lpstr>
      <vt:lpstr>48位的MAC地址</vt:lpstr>
      <vt:lpstr>适配器检查 MAC 地址 </vt:lpstr>
      <vt:lpstr>2. MAC 帧的格式 </vt:lpstr>
      <vt:lpstr>以太网V2的 MAC 帧格式</vt:lpstr>
      <vt:lpstr>以太网 V2 的 MAC 帧格式</vt:lpstr>
      <vt:lpstr>以太网 V2 的 MAC 帧格式</vt:lpstr>
      <vt:lpstr>以太网 V2 的 MAC 帧格式</vt:lpstr>
      <vt:lpstr>以太网 V2 的 MAC 帧格式</vt:lpstr>
      <vt:lpstr>以太网 V2 的 MAC 帧格式</vt:lpstr>
      <vt:lpstr>以太网 V2 的 MAC 帧格式</vt:lpstr>
      <vt:lpstr>无效的 MAC 帧 </vt:lpstr>
      <vt:lpstr>帧间最小间隔 </vt:lpstr>
      <vt:lpstr>3.4  扩展的以太网</vt:lpstr>
      <vt:lpstr>3.4.1  在物理层扩展以太网</vt:lpstr>
      <vt:lpstr>3.4.1  在物理层扩展以太网</vt:lpstr>
      <vt:lpstr>PowerPoint 演示文稿</vt:lpstr>
      <vt:lpstr>用集线器扩展以太网 </vt:lpstr>
      <vt:lpstr>3.4.2  在数据链路层扩展以太网 </vt:lpstr>
      <vt:lpstr>PowerPoint 演示文稿</vt:lpstr>
      <vt:lpstr>3.4.3  虚拟局域网</vt:lpstr>
      <vt:lpstr>PowerPoint 演示文稿</vt:lpstr>
      <vt:lpstr>虚拟局域网使用的以太网帧格式</vt:lpstr>
      <vt:lpstr>虚拟局域网使用的以太网帧格式</vt:lpstr>
      <vt:lpstr>3.5  高速以太网</vt:lpstr>
      <vt:lpstr>3.5.1  100BASE-T 以太网</vt:lpstr>
      <vt:lpstr>100BASE-T 以太网的特点</vt:lpstr>
      <vt:lpstr>100 Mbit/s 以太网的三种不同的物理层标准 </vt:lpstr>
      <vt:lpstr>3.5.2  吉比特以太网</vt:lpstr>
      <vt:lpstr>吉比特以太网的物理层 </vt:lpstr>
      <vt:lpstr>半双工方式工作的吉比特以太网</vt:lpstr>
      <vt:lpstr>载波延伸</vt:lpstr>
      <vt:lpstr>分组突发</vt:lpstr>
      <vt:lpstr>全双工方式工作的吉比特以太网</vt:lpstr>
      <vt:lpstr>吉比特以太网的配置举例 </vt:lpstr>
      <vt:lpstr>3.5.3   10 吉比特以太网和更快的以太网</vt:lpstr>
      <vt:lpstr>10 吉比特以太网的物理层</vt:lpstr>
      <vt:lpstr>更快的以太网</vt:lpstr>
      <vt:lpstr>40GE/100GE 的物理层</vt:lpstr>
      <vt:lpstr>端到端的以太网传输 </vt:lpstr>
      <vt:lpstr>以太网从 10 Mbit/s 到100 Gbit/s 的演进 </vt:lpstr>
      <vt:lpstr>3.5.4  使用以太网进行宽带接入</vt:lpstr>
      <vt:lpstr>PPPoE</vt:lpstr>
    </vt:vector>
  </TitlesOfParts>
  <Company>920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2 章  物理层</dc:title>
  <dc:creator>920</dc:creator>
  <cp:lastModifiedBy>HUAWEI</cp:lastModifiedBy>
  <cp:revision>87</cp:revision>
  <dcterms:created xsi:type="dcterms:W3CDTF">2016-10-04T02:36:21Z</dcterms:created>
  <dcterms:modified xsi:type="dcterms:W3CDTF">2020-09-21T03:14:59Z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