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0"/>
  </p:notesMasterIdLst>
  <p:handoutMasterIdLst>
    <p:handoutMasterId r:id="rId171"/>
  </p:handoutMasterIdLst>
  <p:sldIdLst>
    <p:sldId id="256" r:id="rId2"/>
    <p:sldId id="257" r:id="rId3"/>
    <p:sldId id="258" r:id="rId4"/>
    <p:sldId id="259" r:id="rId5"/>
    <p:sldId id="260" r:id="rId6"/>
    <p:sldId id="262" r:id="rId7"/>
    <p:sldId id="263" r:id="rId8"/>
    <p:sldId id="264" r:id="rId9"/>
    <p:sldId id="277" r:id="rId10"/>
    <p:sldId id="278" r:id="rId11"/>
    <p:sldId id="279" r:id="rId12"/>
    <p:sldId id="268" r:id="rId13"/>
    <p:sldId id="269" r:id="rId14"/>
    <p:sldId id="270" r:id="rId15"/>
    <p:sldId id="271" r:id="rId16"/>
    <p:sldId id="266"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 id="685" r:id="rId58"/>
    <p:sldId id="686" r:id="rId59"/>
    <p:sldId id="560" r:id="rId60"/>
    <p:sldId id="561" r:id="rId61"/>
    <p:sldId id="562" r:id="rId62"/>
    <p:sldId id="563" r:id="rId63"/>
    <p:sldId id="564" r:id="rId64"/>
    <p:sldId id="565" r:id="rId65"/>
    <p:sldId id="566" r:id="rId66"/>
    <p:sldId id="567" r:id="rId67"/>
    <p:sldId id="568" r:id="rId68"/>
    <p:sldId id="569" r:id="rId69"/>
    <p:sldId id="570" r:id="rId70"/>
    <p:sldId id="571" r:id="rId71"/>
    <p:sldId id="572" r:id="rId72"/>
    <p:sldId id="573" r:id="rId73"/>
    <p:sldId id="574" r:id="rId74"/>
    <p:sldId id="575" r:id="rId75"/>
    <p:sldId id="576" r:id="rId76"/>
    <p:sldId id="577" r:id="rId77"/>
    <p:sldId id="578" r:id="rId78"/>
    <p:sldId id="579" r:id="rId79"/>
    <p:sldId id="582" r:id="rId80"/>
    <p:sldId id="684" r:id="rId81"/>
    <p:sldId id="583" r:id="rId82"/>
    <p:sldId id="584" r:id="rId83"/>
    <p:sldId id="585" r:id="rId84"/>
    <p:sldId id="586" r:id="rId85"/>
    <p:sldId id="587" r:id="rId86"/>
    <p:sldId id="588" r:id="rId87"/>
    <p:sldId id="589" r:id="rId88"/>
    <p:sldId id="590" r:id="rId89"/>
    <p:sldId id="591" r:id="rId90"/>
    <p:sldId id="592" r:id="rId91"/>
    <p:sldId id="601" r:id="rId92"/>
    <p:sldId id="602" r:id="rId93"/>
    <p:sldId id="603" r:id="rId94"/>
    <p:sldId id="604" r:id="rId95"/>
    <p:sldId id="687" r:id="rId96"/>
    <p:sldId id="605" r:id="rId97"/>
    <p:sldId id="606" r:id="rId98"/>
    <p:sldId id="607" r:id="rId99"/>
    <p:sldId id="608" r:id="rId100"/>
    <p:sldId id="609" r:id="rId101"/>
    <p:sldId id="614" r:id="rId102"/>
    <p:sldId id="688" r:id="rId103"/>
    <p:sldId id="615" r:id="rId104"/>
    <p:sldId id="616" r:id="rId105"/>
    <p:sldId id="617" r:id="rId106"/>
    <p:sldId id="618" r:id="rId107"/>
    <p:sldId id="619" r:id="rId108"/>
    <p:sldId id="620" r:id="rId109"/>
    <p:sldId id="621" r:id="rId110"/>
    <p:sldId id="622" r:id="rId111"/>
    <p:sldId id="623" r:id="rId112"/>
    <p:sldId id="624" r:id="rId113"/>
    <p:sldId id="625" r:id="rId114"/>
    <p:sldId id="626" r:id="rId115"/>
    <p:sldId id="627" r:id="rId116"/>
    <p:sldId id="628" r:id="rId117"/>
    <p:sldId id="629" r:id="rId118"/>
    <p:sldId id="630" r:id="rId119"/>
    <p:sldId id="631" r:id="rId120"/>
    <p:sldId id="632" r:id="rId121"/>
    <p:sldId id="633" r:id="rId122"/>
    <p:sldId id="634" r:id="rId123"/>
    <p:sldId id="635" r:id="rId124"/>
    <p:sldId id="636" r:id="rId125"/>
    <p:sldId id="637" r:id="rId126"/>
    <p:sldId id="638" r:id="rId127"/>
    <p:sldId id="639" r:id="rId128"/>
    <p:sldId id="640" r:id="rId129"/>
    <p:sldId id="641" r:id="rId130"/>
    <p:sldId id="642" r:id="rId131"/>
    <p:sldId id="643" r:id="rId132"/>
    <p:sldId id="644" r:id="rId133"/>
    <p:sldId id="645" r:id="rId134"/>
    <p:sldId id="646" r:id="rId135"/>
    <p:sldId id="647" r:id="rId136"/>
    <p:sldId id="648" r:id="rId137"/>
    <p:sldId id="649" r:id="rId138"/>
    <p:sldId id="650" r:id="rId139"/>
    <p:sldId id="651" r:id="rId140"/>
    <p:sldId id="652" r:id="rId141"/>
    <p:sldId id="653" r:id="rId142"/>
    <p:sldId id="654" r:id="rId143"/>
    <p:sldId id="689" r:id="rId144"/>
    <p:sldId id="690" r:id="rId145"/>
    <p:sldId id="691" r:id="rId146"/>
    <p:sldId id="692" r:id="rId147"/>
    <p:sldId id="663" r:id="rId148"/>
    <p:sldId id="664" r:id="rId149"/>
    <p:sldId id="665" r:id="rId150"/>
    <p:sldId id="666" r:id="rId151"/>
    <p:sldId id="667" r:id="rId152"/>
    <p:sldId id="668" r:id="rId153"/>
    <p:sldId id="669" r:id="rId154"/>
    <p:sldId id="670" r:id="rId155"/>
    <p:sldId id="671" r:id="rId156"/>
    <p:sldId id="672" r:id="rId157"/>
    <p:sldId id="695" r:id="rId158"/>
    <p:sldId id="696" r:id="rId159"/>
    <p:sldId id="673" r:id="rId160"/>
    <p:sldId id="674" r:id="rId161"/>
    <p:sldId id="675" r:id="rId162"/>
    <p:sldId id="676" r:id="rId163"/>
    <p:sldId id="677" r:id="rId164"/>
    <p:sldId id="678" r:id="rId165"/>
    <p:sldId id="679" r:id="rId166"/>
    <p:sldId id="680" r:id="rId167"/>
    <p:sldId id="693" r:id="rId168"/>
    <p:sldId id="694" r:id="rId16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214" autoAdjust="0"/>
    <p:restoredTop sz="75068" autoAdjust="0"/>
  </p:normalViewPr>
  <p:slideViewPr>
    <p:cSldViewPr>
      <p:cViewPr varScale="1">
        <p:scale>
          <a:sx n="56" d="100"/>
          <a:sy n="56" d="100"/>
        </p:scale>
        <p:origin x="624" y="39"/>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_rels/viewProps.xml.rels><?xml version="1.0" encoding="UTF-8" standalone="yes"?>
<Relationships xmlns="http://schemas.openxmlformats.org/package/2006/relationships"><Relationship Id="rId3" Type="http://schemas.openxmlformats.org/officeDocument/2006/relationships/slide" Target="slides/slide115.xml"/><Relationship Id="rId2" Type="http://schemas.openxmlformats.org/officeDocument/2006/relationships/slide" Target="slides/slide114.xml"/><Relationship Id="rId1" Type="http://schemas.openxmlformats.org/officeDocument/2006/relationships/slide" Target="slides/slide113.xml"/><Relationship Id="rId5" Type="http://schemas.openxmlformats.org/officeDocument/2006/relationships/slide" Target="slides/slide117.xml"/><Relationship Id="rId4" Type="http://schemas.openxmlformats.org/officeDocument/2006/relationships/slide" Target="slides/slide1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algn="l"/>
            <a:r>
              <a:rPr lang="zh-CN" altLang="en-US" b="0" i="0" u="none" strike="noStrike" dirty="0">
                <a:solidFill>
                  <a:srgbClr val="4D4D4D"/>
                </a:solidFill>
                <a:effectLst/>
                <a:latin typeface="-apple-system"/>
              </a:rPr>
              <a:t>传输层的由来：网络层的</a:t>
            </a:r>
            <a:r>
              <a:rPr lang="en-US" altLang="zh-CN" b="0" i="0" u="none" strike="noStrike" dirty="0" err="1">
                <a:solidFill>
                  <a:srgbClr val="4D4D4D"/>
                </a:solidFill>
                <a:effectLst/>
                <a:latin typeface="-apple-system"/>
              </a:rPr>
              <a:t>ip</a:t>
            </a:r>
            <a:r>
              <a:rPr lang="zh-CN" altLang="en-US" b="0" i="0" u="none" strike="noStrike" dirty="0">
                <a:solidFill>
                  <a:srgbClr val="4D4D4D"/>
                </a:solidFill>
                <a:effectLst/>
                <a:latin typeface="-apple-system"/>
              </a:rPr>
              <a:t>帮我们区分子网，以太网层的</a:t>
            </a:r>
            <a:r>
              <a:rPr lang="en-US" altLang="zh-CN" b="0" i="0" u="none" strike="noStrike" dirty="0">
                <a:solidFill>
                  <a:srgbClr val="4D4D4D"/>
                </a:solidFill>
                <a:effectLst/>
                <a:latin typeface="-apple-system"/>
              </a:rPr>
              <a:t>mac</a:t>
            </a:r>
            <a:r>
              <a:rPr lang="zh-CN" altLang="en-US" b="0" i="0" u="none" strike="noStrike" dirty="0">
                <a:solidFill>
                  <a:srgbClr val="4D4D4D"/>
                </a:solidFill>
                <a:effectLst/>
                <a:latin typeface="-apple-system"/>
              </a:rPr>
              <a:t>帮我们找到主机，然后大家使用的都是应用程序，你的电脑上可能同时开启</a:t>
            </a:r>
            <a:r>
              <a:rPr lang="en-US" altLang="zh-CN" b="0" i="0" u="none" strike="noStrike" dirty="0" err="1">
                <a:solidFill>
                  <a:srgbClr val="4D4D4D"/>
                </a:solidFill>
                <a:effectLst/>
                <a:latin typeface="-apple-system"/>
              </a:rPr>
              <a:t>qq</a:t>
            </a:r>
            <a:r>
              <a:rPr lang="zh-CN" altLang="en-US" b="0" i="0" u="none" strike="noStrike" dirty="0">
                <a:solidFill>
                  <a:srgbClr val="4D4D4D"/>
                </a:solidFill>
                <a:effectLst/>
                <a:latin typeface="-apple-system"/>
              </a:rPr>
              <a:t>，暴风影音，等多个应用程序，</a:t>
            </a:r>
          </a:p>
          <a:p>
            <a:pPr algn="l"/>
            <a:r>
              <a:rPr lang="zh-CN" altLang="en-US" b="0" i="0" u="none" strike="noStrike" dirty="0">
                <a:solidFill>
                  <a:srgbClr val="4D4D4D"/>
                </a:solidFill>
                <a:effectLst/>
                <a:latin typeface="-apple-system"/>
              </a:rPr>
              <a:t>那么我们通过</a:t>
            </a:r>
            <a:r>
              <a:rPr lang="en-US" altLang="zh-CN" b="0" i="0" u="none" strike="noStrike" dirty="0" err="1">
                <a:solidFill>
                  <a:srgbClr val="4D4D4D"/>
                </a:solidFill>
                <a:effectLst/>
                <a:latin typeface="-apple-system"/>
              </a:rPr>
              <a:t>ip</a:t>
            </a:r>
            <a:r>
              <a:rPr lang="zh-CN" altLang="en-US" b="0" i="0" u="none" strike="noStrike" dirty="0">
                <a:solidFill>
                  <a:srgbClr val="4D4D4D"/>
                </a:solidFill>
                <a:effectLst/>
                <a:latin typeface="-apple-system"/>
              </a:rPr>
              <a:t>和</a:t>
            </a:r>
            <a:r>
              <a:rPr lang="en-US" altLang="zh-CN" b="0" i="0" u="none" strike="noStrike" dirty="0">
                <a:solidFill>
                  <a:srgbClr val="4D4D4D"/>
                </a:solidFill>
                <a:effectLst/>
                <a:latin typeface="-apple-system"/>
              </a:rPr>
              <a:t>mac</a:t>
            </a:r>
            <a:r>
              <a:rPr lang="zh-CN" altLang="en-US" b="0" i="0" u="none" strike="noStrike" dirty="0">
                <a:solidFill>
                  <a:srgbClr val="4D4D4D"/>
                </a:solidFill>
                <a:effectLst/>
                <a:latin typeface="-apple-system"/>
              </a:rPr>
              <a:t>找到了一台特定的主机，如何标识这台主机上的应用程序，答案就是端口，端口即应用程序与网卡关联的编号。</a:t>
            </a:r>
          </a:p>
          <a:p>
            <a:pPr algn="l"/>
            <a:r>
              <a:rPr lang="zh-CN" altLang="en-US" b="0" i="0" u="none" strike="noStrike" dirty="0">
                <a:solidFill>
                  <a:srgbClr val="4D4D4D"/>
                </a:solidFill>
                <a:effectLst/>
                <a:latin typeface="-apple-system"/>
              </a:rPr>
              <a:t>传输层功能：建立端口到端口的通信</a:t>
            </a:r>
          </a:p>
          <a:p>
            <a:pPr algn="l"/>
            <a:r>
              <a:rPr lang="zh-CN" altLang="en-US" b="0" i="0" u="none" strike="noStrike" dirty="0">
                <a:solidFill>
                  <a:srgbClr val="4D4D4D"/>
                </a:solidFill>
                <a:effectLst/>
                <a:latin typeface="-apple-system"/>
              </a:rPr>
              <a:t>补充：端口范围</a:t>
            </a:r>
            <a:r>
              <a:rPr lang="en-US" altLang="zh-CN" b="0" i="0" u="none" strike="noStrike" dirty="0">
                <a:solidFill>
                  <a:srgbClr val="4D4D4D"/>
                </a:solidFill>
                <a:effectLst/>
                <a:latin typeface="-apple-system"/>
              </a:rPr>
              <a:t>0-65535</a:t>
            </a:r>
            <a:r>
              <a:rPr lang="zh-CN" altLang="en-US" b="0" i="0" u="none" strike="noStrike" dirty="0">
                <a:solidFill>
                  <a:srgbClr val="4D4D4D"/>
                </a:solidFill>
                <a:effectLst/>
                <a:latin typeface="-apple-system"/>
              </a:rPr>
              <a:t>，</a:t>
            </a:r>
            <a:r>
              <a:rPr lang="en-US" altLang="zh-CN" b="0" i="0" u="none" strike="noStrike" dirty="0">
                <a:solidFill>
                  <a:srgbClr val="4D4D4D"/>
                </a:solidFill>
                <a:effectLst/>
                <a:latin typeface="-apple-system"/>
              </a:rPr>
              <a:t>0-1023</a:t>
            </a:r>
            <a:r>
              <a:rPr lang="zh-CN" altLang="en-US" b="0" i="0" u="none" strike="noStrike" dirty="0">
                <a:solidFill>
                  <a:srgbClr val="4D4D4D"/>
                </a:solidFill>
                <a:effectLst/>
                <a:latin typeface="-apple-system"/>
              </a:rPr>
              <a:t>为系统占用端口</a:t>
            </a:r>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可靠性    “可靠性”是指能否保证将传送的数据送达对方。</a:t>
            </a:r>
          </a:p>
          <a:p>
            <a:r>
              <a:rPr lang="en-US" altLang="zh-CN" dirty="0"/>
              <a:t>TCP</a:t>
            </a:r>
            <a:r>
              <a:rPr lang="zh-CN" altLang="en-US" dirty="0"/>
              <a:t>中采用超时重发与确认响应的措施来提供可靠的传输，而</a:t>
            </a:r>
            <a:r>
              <a:rPr lang="en-US" altLang="zh-CN" dirty="0"/>
              <a:t>UDP</a:t>
            </a:r>
            <a:r>
              <a:rPr lang="zh-CN" altLang="en-US" dirty="0"/>
              <a:t>则不提供可靠性保证。</a:t>
            </a:r>
          </a:p>
          <a:p>
            <a:r>
              <a:rPr lang="zh-CN" altLang="en-US" dirty="0"/>
              <a:t>如果采用</a:t>
            </a:r>
            <a:r>
              <a:rPr lang="en-US" altLang="zh-CN" dirty="0"/>
              <a:t>UDP</a:t>
            </a:r>
            <a:r>
              <a:rPr lang="zh-CN" altLang="en-US" dirty="0"/>
              <a:t>又要保证可靠性，就要通过应用程序去确认数据的到达与否。这样一来，势必增加应用软件开发人员的负担。</a:t>
            </a:r>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12</a:t>
            </a:fld>
            <a:endParaRPr lang="en-US" altLang="zh-CN"/>
          </a:p>
        </p:txBody>
      </p:sp>
    </p:spTree>
    <p:extLst>
      <p:ext uri="{BB962C8B-B14F-4D97-AF65-F5344CB8AC3E}">
        <p14:creationId xmlns:p14="http://schemas.microsoft.com/office/powerpoint/2010/main" val="23112223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17101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31655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8070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pPr eaLnBrk="1" hangingPunct="1">
              <a:lnSpc>
                <a:spcPct val="140000"/>
              </a:lnSpc>
            </a:pPr>
            <a:r>
              <a:rPr lang="zh-CN" altLang="en-US" sz="1200" b="1" dirty="0"/>
              <a:t>在连接建立过程中要解决三个问题：</a:t>
            </a:r>
          </a:p>
          <a:p>
            <a:pPr eaLnBrk="1" hangingPunct="1">
              <a:lnSpc>
                <a:spcPct val="140000"/>
              </a:lnSpc>
              <a:buClr>
                <a:srgbClr val="D52B09"/>
              </a:buClr>
              <a:buFont typeface="Wingdings" panose="05000000000000000000" pitchFamily="2" charset="2"/>
              <a:buChar char="Ø"/>
            </a:pPr>
            <a:r>
              <a:rPr lang="zh-CN" altLang="en-US" sz="1200" b="1" dirty="0"/>
              <a:t>要使每一方能够确知对方的存在</a:t>
            </a:r>
          </a:p>
          <a:p>
            <a:pPr eaLnBrk="1" hangingPunct="1">
              <a:lnSpc>
                <a:spcPct val="140000"/>
              </a:lnSpc>
              <a:buClr>
                <a:srgbClr val="D52B09"/>
              </a:buClr>
              <a:buFont typeface="Wingdings" panose="05000000000000000000" pitchFamily="2" charset="2"/>
              <a:buChar char="Ø"/>
            </a:pPr>
            <a:r>
              <a:rPr lang="zh-CN" altLang="en-US" sz="1200" b="1" dirty="0"/>
              <a:t>要允许双方协商一些参数，如：</a:t>
            </a:r>
            <a:r>
              <a:rPr lang="en-US" altLang="zh-CN" sz="1200" b="1" dirty="0"/>
              <a:t>MTU</a:t>
            </a:r>
            <a:r>
              <a:rPr lang="zh-CN" altLang="en-US" sz="1200" b="1" dirty="0"/>
              <a:t>、</a:t>
            </a:r>
            <a:r>
              <a:rPr lang="en-US" altLang="zh-CN" sz="1200" b="1" dirty="0" err="1"/>
              <a:t>W</a:t>
            </a:r>
            <a:r>
              <a:rPr lang="en-US" altLang="zh-CN" sz="1200" b="1" baseline="-25000" dirty="0" err="1"/>
              <a:t>max</a:t>
            </a:r>
            <a:r>
              <a:rPr lang="zh-CN" altLang="en-US" sz="1200" b="1" dirty="0"/>
              <a:t>、</a:t>
            </a:r>
            <a:r>
              <a:rPr lang="en-US" altLang="zh-CN" sz="1200" b="1" dirty="0"/>
              <a:t>QoS</a:t>
            </a:r>
            <a:r>
              <a:rPr lang="zh-CN" altLang="en-US" sz="1200" b="1" dirty="0"/>
              <a:t>、窗口值、</a:t>
            </a:r>
            <a:r>
              <a:rPr lang="en-US" altLang="zh-CN" sz="1200" b="1" dirty="0"/>
              <a:t>MSS</a:t>
            </a:r>
            <a:r>
              <a:rPr lang="zh-CN" altLang="en-US" sz="1200" b="1" dirty="0"/>
              <a:t>等</a:t>
            </a:r>
          </a:p>
          <a:p>
            <a:pPr eaLnBrk="1" hangingPunct="1">
              <a:lnSpc>
                <a:spcPct val="140000"/>
              </a:lnSpc>
              <a:buClr>
                <a:srgbClr val="D52B09"/>
              </a:buClr>
              <a:buFont typeface="Wingdings" panose="05000000000000000000" pitchFamily="2" charset="2"/>
              <a:buChar char="Ø"/>
            </a:pPr>
            <a:r>
              <a:rPr lang="zh-CN" altLang="en-US" sz="1200" b="1" dirty="0"/>
              <a:t>能对运输实体的资源进行分配，如：缓存大小、连接表中的项目等。</a:t>
            </a:r>
          </a:p>
          <a:p>
            <a:pPr eaLnBrk="1" hangingPunct="1">
              <a:lnSpc>
                <a:spcPct val="140000"/>
              </a:lnSpc>
            </a:pPr>
            <a:r>
              <a:rPr lang="zh-CN" altLang="en-US" sz="1200" b="1" dirty="0"/>
              <a:t>采用</a:t>
            </a:r>
            <a:r>
              <a:rPr lang="en-US" altLang="zh-CN" sz="1200" b="1" dirty="0"/>
              <a:t>Client/Server</a:t>
            </a:r>
            <a:r>
              <a:rPr lang="zh-CN" altLang="en-US" sz="1200" b="1" dirty="0"/>
              <a:t>方式工作</a:t>
            </a:r>
            <a:endParaRPr lang="zh-CN"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150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客户机的</a:t>
            </a:r>
            <a:r>
              <a:rPr lang="en-US" altLang="zh-CN" dirty="0"/>
              <a:t>TCP</a:t>
            </a:r>
            <a:r>
              <a:rPr lang="zh-CN" altLang="en-US" dirty="0"/>
              <a:t>首先向服务器的</a:t>
            </a:r>
            <a:r>
              <a:rPr lang="en-US" altLang="zh-CN" dirty="0"/>
              <a:t>TCP</a:t>
            </a:r>
            <a:r>
              <a:rPr lang="zh-CN" altLang="en-US" dirty="0"/>
              <a:t>发送一个链接请求报文段，这个特殊的报文段不含应用层数据，其首部的</a:t>
            </a:r>
            <a:r>
              <a:rPr lang="en-US" altLang="zh-CN" dirty="0"/>
              <a:t>SYN</a:t>
            </a:r>
            <a:r>
              <a:rPr lang="zh-CN" altLang="en-US" dirty="0"/>
              <a:t>标志位被置为</a:t>
            </a:r>
            <a:r>
              <a:rPr lang="en-US" altLang="zh-CN" dirty="0"/>
              <a:t>1.</a:t>
            </a:r>
            <a:r>
              <a:rPr lang="zh-CN" altLang="en-US" dirty="0"/>
              <a:t>另外，客户机会随机选择一个起始序号，确认号是</a:t>
            </a:r>
            <a:r>
              <a:rPr lang="en-US" altLang="zh-CN" dirty="0"/>
              <a:t>0</a:t>
            </a:r>
            <a:r>
              <a:rPr lang="zh-CN" altLang="en-US" dirty="0"/>
              <a:t>；</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152</a:t>
            </a:fld>
            <a:endParaRPr lang="en-US" altLang="zh-CN"/>
          </a:p>
        </p:txBody>
      </p:sp>
    </p:spTree>
    <p:extLst>
      <p:ext uri="{BB962C8B-B14F-4D97-AF65-F5344CB8AC3E}">
        <p14:creationId xmlns:p14="http://schemas.microsoft.com/office/powerpoint/2010/main" val="41680235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333333"/>
                </a:solidFill>
                <a:effectLst/>
                <a:latin typeface="-apple-system"/>
              </a:rPr>
              <a:t>服务器收到这个同步请求数据包后，会对客户端进行一个同步确认。这个数据包中，序列号（</a:t>
            </a:r>
            <a:r>
              <a:rPr lang="en-US" altLang="zh-CN" b="0" i="0" u="none" strike="noStrike" dirty="0">
                <a:solidFill>
                  <a:srgbClr val="333333"/>
                </a:solidFill>
                <a:effectLst/>
                <a:latin typeface="-apple-system"/>
              </a:rPr>
              <a:t>ISN</a:t>
            </a:r>
            <a:r>
              <a:rPr lang="zh-CN" altLang="en-US" b="0" i="0" u="none" strike="noStrike" dirty="0">
                <a:solidFill>
                  <a:srgbClr val="333333"/>
                </a:solidFill>
                <a:effectLst/>
                <a:latin typeface="-apple-system"/>
              </a:rPr>
              <a:t>）是服务器随机产生的一个值，确认号是客户端的初始序列号</a:t>
            </a:r>
            <a:r>
              <a:rPr lang="en-US" altLang="zh-CN" b="0" i="0" u="none" strike="noStrike" dirty="0">
                <a:solidFill>
                  <a:srgbClr val="333333"/>
                </a:solidFill>
                <a:effectLst/>
                <a:latin typeface="-apple-system"/>
              </a:rPr>
              <a:t>+1</a:t>
            </a:r>
            <a:r>
              <a:rPr lang="zh-CN" altLang="en-US" b="0" i="0" u="none" strike="noStrike" dirty="0">
                <a:solidFill>
                  <a:srgbClr val="333333"/>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153</a:t>
            </a:fld>
            <a:endParaRPr lang="en-US" altLang="zh-CN"/>
          </a:p>
        </p:txBody>
      </p:sp>
    </p:spTree>
    <p:extLst>
      <p:ext uri="{BB962C8B-B14F-4D97-AF65-F5344CB8AC3E}">
        <p14:creationId xmlns:p14="http://schemas.microsoft.com/office/powerpoint/2010/main" val="40577344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客户端收到这个同步确认数据包后，再对服务器进行一个确认。该数据包中，序列号是上一个同步请求数据包中的确认号值，确认号是服务器的初始序列号</a:t>
            </a:r>
            <a:r>
              <a:rPr lang="en-US" altLang="zh-CN" dirty="0"/>
              <a:t>+1</a:t>
            </a:r>
            <a:r>
              <a:rPr lang="zh-CN" altLang="en-US" dirty="0"/>
              <a:t>。</a:t>
            </a:r>
            <a:endParaRPr lang="en-US" altLang="zh-CN" dirty="0"/>
          </a:p>
          <a:p>
            <a:r>
              <a:rPr lang="zh-CN" altLang="en-US" b="1" i="0" u="none" strike="noStrike" dirty="0">
                <a:solidFill>
                  <a:srgbClr val="333333"/>
                </a:solidFill>
                <a:effectLst/>
                <a:latin typeface="&amp;quot"/>
              </a:rPr>
              <a:t>注意</a:t>
            </a:r>
            <a:r>
              <a:rPr lang="zh-CN" altLang="en-US" b="0" i="0" u="none" strike="noStrike" dirty="0">
                <a:solidFill>
                  <a:srgbClr val="333333"/>
                </a:solidFill>
                <a:effectLst/>
                <a:latin typeface="-apple-system"/>
              </a:rPr>
              <a:t> </a:t>
            </a:r>
            <a:r>
              <a:rPr lang="zh-CN" altLang="en-US" b="0" i="0" u="none" strike="noStrike" dirty="0">
                <a:solidFill>
                  <a:srgbClr val="333333"/>
                </a:solidFill>
                <a:effectLst/>
                <a:latin typeface="&amp;quot"/>
              </a:rPr>
              <a:t>：因为一个</a:t>
            </a:r>
            <a:r>
              <a:rPr lang="en-US" altLang="zh-CN" b="0" i="0" u="none" strike="noStrike" dirty="0">
                <a:solidFill>
                  <a:srgbClr val="333333"/>
                </a:solidFill>
                <a:effectLst/>
                <a:latin typeface="&amp;quot"/>
              </a:rPr>
              <a:t>SYN</a:t>
            </a:r>
            <a:r>
              <a:rPr lang="zh-CN" altLang="en-US" b="0" i="0" u="none" strike="noStrike" dirty="0">
                <a:solidFill>
                  <a:srgbClr val="333333"/>
                </a:solidFill>
                <a:effectLst/>
                <a:latin typeface="&amp;quot"/>
              </a:rPr>
              <a:t>将占用一个序号，所以要加</a:t>
            </a:r>
            <a:r>
              <a:rPr lang="en-US" altLang="zh-CN" b="0" i="0" u="none" strike="noStrike" dirty="0">
                <a:solidFill>
                  <a:srgbClr val="333333"/>
                </a:solidFill>
                <a:effectLst/>
                <a:latin typeface="&amp;quot"/>
              </a:rPr>
              <a:t>1</a:t>
            </a:r>
            <a:r>
              <a:rPr lang="zh-CN" altLang="en-US" b="0" i="0" u="none" strike="noStrike" dirty="0">
                <a:solidFill>
                  <a:srgbClr val="333333"/>
                </a:solidFill>
                <a:effectLst/>
                <a:latin typeface="&amp;quot"/>
              </a:rPr>
              <a:t>。</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154</a:t>
            </a:fld>
            <a:endParaRPr lang="en-US" altLang="zh-CN"/>
          </a:p>
        </p:txBody>
      </p:sp>
    </p:spTree>
    <p:extLst>
      <p:ext uri="{BB962C8B-B14F-4D97-AF65-F5344CB8AC3E}">
        <p14:creationId xmlns:p14="http://schemas.microsoft.com/office/powerpoint/2010/main" val="4250971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28452-5584-4757-8317-6AE8D4CD4CD2}" type="slidenum">
              <a:rPr lang="en-US" altLang="zh-CN"/>
              <a:pPr/>
              <a:t>13</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你很漂亮，做我女朋友吧；</a:t>
            </a:r>
            <a:endParaRPr lang="en-US" altLang="zh-CN" dirty="0"/>
          </a:p>
          <a:p>
            <a:r>
              <a:rPr lang="zh-CN" altLang="en-US" dirty="0"/>
              <a:t>我也很欣赏你，好呀；</a:t>
            </a:r>
            <a:endParaRPr lang="en-US" altLang="zh-CN" dirty="0"/>
          </a:p>
          <a:p>
            <a:r>
              <a:rPr lang="zh-CN" altLang="en-US" dirty="0"/>
              <a:t>太棒了，咱俩吃个烛光晚餐去吧</a:t>
            </a:r>
            <a:endParaRPr lang="en-US" altLang="zh-CN" dirty="0"/>
          </a:p>
          <a:p>
            <a:r>
              <a:rPr lang="zh-CN" altLang="en-US" dirty="0"/>
              <a:t>之后开始亲密交往（数据传输）</a:t>
            </a:r>
            <a:endParaRPr lang="en-US" altLang="zh-CN" dirty="0"/>
          </a:p>
          <a:p>
            <a:r>
              <a:rPr lang="zh-CN" altLang="en-US" b="0" i="0" u="none" strike="noStrike" dirty="0">
                <a:solidFill>
                  <a:srgbClr val="333333"/>
                </a:solidFill>
                <a:effectLst/>
                <a:latin typeface="&amp;quot"/>
              </a:rPr>
              <a:t>初始序列号（</a:t>
            </a:r>
            <a:r>
              <a:rPr lang="en-US" altLang="zh-CN" b="0" i="0" u="none" strike="noStrike" dirty="0">
                <a:solidFill>
                  <a:srgbClr val="333333"/>
                </a:solidFill>
                <a:effectLst/>
                <a:latin typeface="&amp;quot"/>
              </a:rPr>
              <a:t>ISN</a:t>
            </a:r>
            <a:r>
              <a:rPr lang="zh-CN" altLang="en-US" b="0" i="0" u="none" strike="noStrike" dirty="0">
                <a:solidFill>
                  <a:srgbClr val="333333"/>
                </a:solidFill>
                <a:effectLst/>
                <a:latin typeface="&amp;quot"/>
              </a:rPr>
              <a:t>）随时间而变化的，而且不同的操作系统也会有不同的实现方式，所以每个连接的初始序列号是不同的。</a:t>
            </a:r>
            <a:r>
              <a:rPr lang="en-US" altLang="zh-CN" b="0" i="0" u="none" strike="noStrike" dirty="0">
                <a:solidFill>
                  <a:srgbClr val="333333"/>
                </a:solidFill>
                <a:effectLst/>
                <a:latin typeface="&amp;quot"/>
              </a:rPr>
              <a:t>TCP</a:t>
            </a:r>
            <a:r>
              <a:rPr lang="zh-CN" altLang="en-US" b="0" i="0" u="none" strike="noStrike" dirty="0">
                <a:solidFill>
                  <a:srgbClr val="333333"/>
                </a:solidFill>
                <a:effectLst/>
                <a:latin typeface="&amp;quot"/>
              </a:rPr>
              <a:t>连接两端会在建立连接时，交互一些信息，如窗口大小、</a:t>
            </a:r>
            <a:r>
              <a:rPr lang="en-US" altLang="zh-CN" b="0" i="0" u="none" strike="noStrike" dirty="0">
                <a:solidFill>
                  <a:srgbClr val="333333"/>
                </a:solidFill>
                <a:effectLst/>
                <a:latin typeface="&amp;quot"/>
              </a:rPr>
              <a:t>MSS</a:t>
            </a:r>
            <a:r>
              <a:rPr lang="zh-CN" altLang="en-US" b="0" i="0" u="none" strike="noStrike" dirty="0">
                <a:solidFill>
                  <a:srgbClr val="333333"/>
                </a:solidFill>
                <a:effectLst/>
                <a:latin typeface="&amp;quot"/>
              </a:rPr>
              <a:t>等，以便为接着的数据传输做准备。</a:t>
            </a:r>
            <a:r>
              <a:rPr lang="zh-CN" altLang="en-US" b="0" i="0" u="none" strike="noStrike" dirty="0">
                <a:solidFill>
                  <a:srgbClr val="333333"/>
                </a:solidFill>
                <a:effectLst/>
                <a:latin typeface="-apple-system"/>
              </a:rPr>
              <a:t> </a:t>
            </a:r>
            <a:br>
              <a:rPr lang="zh-CN" altLang="en-US" dirty="0"/>
            </a:br>
            <a:br>
              <a:rPr lang="zh-CN" altLang="en-US" dirty="0"/>
            </a:br>
            <a:r>
              <a:rPr lang="en-US" altLang="zh-CN" b="0" i="0" u="none" strike="noStrike" dirty="0">
                <a:solidFill>
                  <a:srgbClr val="333333"/>
                </a:solidFill>
                <a:effectLst/>
                <a:latin typeface="&amp;quot"/>
              </a:rPr>
              <a:t>RFC793</a:t>
            </a:r>
            <a:r>
              <a:rPr lang="zh-CN" altLang="en-US" b="0" i="0" u="none" strike="noStrike" dirty="0">
                <a:solidFill>
                  <a:srgbClr val="333333"/>
                </a:solidFill>
                <a:effectLst/>
                <a:latin typeface="&amp;quot"/>
              </a:rPr>
              <a:t>指出</a:t>
            </a:r>
            <a:r>
              <a:rPr lang="en-US" altLang="zh-CN" b="0" i="0" u="none" strike="noStrike" dirty="0">
                <a:solidFill>
                  <a:srgbClr val="333333"/>
                </a:solidFill>
                <a:effectLst/>
                <a:latin typeface="&amp;quot"/>
              </a:rPr>
              <a:t>ISN</a:t>
            </a:r>
            <a:r>
              <a:rPr lang="zh-CN" altLang="en-US" b="0" i="0" u="none" strike="noStrike" dirty="0">
                <a:solidFill>
                  <a:srgbClr val="333333"/>
                </a:solidFill>
                <a:effectLst/>
                <a:latin typeface="&amp;quot"/>
              </a:rPr>
              <a:t>可以看作是一个</a:t>
            </a:r>
            <a:r>
              <a:rPr lang="en-US" altLang="zh-CN" b="0" i="0" u="none" strike="noStrike" dirty="0">
                <a:solidFill>
                  <a:srgbClr val="333333"/>
                </a:solidFill>
                <a:effectLst/>
                <a:latin typeface="&amp;quot"/>
              </a:rPr>
              <a:t>32bit</a:t>
            </a:r>
            <a:r>
              <a:rPr lang="zh-CN" altLang="en-US" b="0" i="0" u="none" strike="noStrike" dirty="0">
                <a:solidFill>
                  <a:srgbClr val="333333"/>
                </a:solidFill>
                <a:effectLst/>
                <a:latin typeface="&amp;quot"/>
              </a:rPr>
              <a:t>的计数器，每</a:t>
            </a:r>
            <a:r>
              <a:rPr lang="en-US" altLang="zh-CN" b="0" i="0" u="none" strike="noStrike" dirty="0">
                <a:solidFill>
                  <a:srgbClr val="333333"/>
                </a:solidFill>
                <a:effectLst/>
                <a:latin typeface="&amp;quot"/>
              </a:rPr>
              <a:t>4ms</a:t>
            </a:r>
            <a:r>
              <a:rPr lang="zh-CN" altLang="en-US" b="0" i="0" u="none" strike="noStrike" dirty="0">
                <a:solidFill>
                  <a:srgbClr val="333333"/>
                </a:solidFill>
                <a:effectLst/>
                <a:latin typeface="&amp;quot"/>
              </a:rPr>
              <a:t>加</a:t>
            </a:r>
            <a:r>
              <a:rPr lang="en-US" altLang="zh-CN" b="0" i="0" u="none" strike="noStrike" dirty="0">
                <a:solidFill>
                  <a:srgbClr val="333333"/>
                </a:solidFill>
                <a:effectLst/>
                <a:latin typeface="&amp;quot"/>
              </a:rPr>
              <a:t>1</a:t>
            </a:r>
            <a:r>
              <a:rPr lang="zh-CN" altLang="en-US" b="0" i="0" u="none" strike="noStrike" dirty="0">
                <a:solidFill>
                  <a:srgbClr val="333333"/>
                </a:solidFill>
                <a:effectLst/>
                <a:latin typeface="&amp;quot"/>
              </a:rPr>
              <a:t>，这样选择序号的目的在于防止在网络中被延迟的分组在以后被重复传输，而导致某个连接的一端对它作错误的判断。</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155</a:t>
            </a:fld>
            <a:endParaRPr lang="en-US" altLang="zh-CN"/>
          </a:p>
        </p:txBody>
      </p:sp>
    </p:spTree>
    <p:extLst>
      <p:ext uri="{BB962C8B-B14F-4D97-AF65-F5344CB8AC3E}">
        <p14:creationId xmlns:p14="http://schemas.microsoft.com/office/powerpoint/2010/main" val="269056978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156</a:t>
            </a:fld>
            <a:endParaRPr lang="en-US" altLang="zh-CN"/>
          </a:p>
        </p:txBody>
      </p:sp>
    </p:spTree>
    <p:extLst>
      <p:ext uri="{BB962C8B-B14F-4D97-AF65-F5344CB8AC3E}">
        <p14:creationId xmlns:p14="http://schemas.microsoft.com/office/powerpoint/2010/main" val="82593167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157</a:t>
            </a:fld>
            <a:endParaRPr lang="en-US" altLang="zh-CN"/>
          </a:p>
        </p:txBody>
      </p:sp>
    </p:spTree>
    <p:extLst>
      <p:ext uri="{BB962C8B-B14F-4D97-AF65-F5344CB8AC3E}">
        <p14:creationId xmlns:p14="http://schemas.microsoft.com/office/powerpoint/2010/main" val="29732789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158</a:t>
            </a:fld>
            <a:endParaRPr lang="en-US" altLang="zh-CN"/>
          </a:p>
        </p:txBody>
      </p:sp>
    </p:spTree>
    <p:extLst>
      <p:ext uri="{BB962C8B-B14F-4D97-AF65-F5344CB8AC3E}">
        <p14:creationId xmlns:p14="http://schemas.microsoft.com/office/powerpoint/2010/main" val="1922938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你太懒了，每天就知道化妆买衣服，我要和你分手；</a:t>
            </a:r>
            <a:endParaRPr lang="en-US" altLang="zh-CN" dirty="0"/>
          </a:p>
          <a:p>
            <a:r>
              <a:rPr lang="zh-CN" altLang="en-US" dirty="0"/>
              <a:t>好的，你这个钢铁直男，等我把我的东西收拾完；</a:t>
            </a:r>
            <a:endParaRPr lang="en-US" altLang="zh-CN" dirty="0"/>
          </a:p>
          <a:p>
            <a:r>
              <a:rPr lang="zh-CN" altLang="en-US" dirty="0"/>
              <a:t>直男，我的东西收拾完了，咱们分手吧；</a:t>
            </a:r>
            <a:endParaRPr lang="en-US" altLang="zh-CN" dirty="0"/>
          </a:p>
          <a:p>
            <a:r>
              <a:rPr lang="zh-CN" altLang="en-US" dirty="0"/>
              <a:t>好的，拜拜</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164</a:t>
            </a:fld>
            <a:endParaRPr lang="en-US" altLang="zh-CN"/>
          </a:p>
        </p:txBody>
      </p:sp>
    </p:spTree>
    <p:extLst>
      <p:ext uri="{BB962C8B-B14F-4D97-AF65-F5344CB8AC3E}">
        <p14:creationId xmlns:p14="http://schemas.microsoft.com/office/powerpoint/2010/main" val="325343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14</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BAD96-C274-4BFB-9DD8-CB4304A9B2F3}" type="slidenum">
              <a:rPr lang="en-US" altLang="zh-CN"/>
              <a:pPr/>
              <a:t>16</a:t>
            </a:fld>
            <a:endParaRPr lang="en-US" altLang="zh-CN"/>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963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r>
              <a:rPr lang="en-US" altLang="zh-CN" dirty="0"/>
              <a:t>UDP</a:t>
            </a:r>
            <a:r>
              <a:rPr lang="zh-CN" altLang="en-US" dirty="0"/>
              <a:t>是一种无连接，不可靠的协议。</a:t>
            </a:r>
          </a:p>
          <a:p>
            <a:r>
              <a:rPr lang="zh-CN" altLang="en-US" dirty="0"/>
              <a:t>并且它是将应用程序发来的数据在收到的那一刻，立即按照原样发送到网络上的一种机制。即使是出现网络拥堵的情况，</a:t>
            </a:r>
            <a:r>
              <a:rPr lang="en-US" altLang="zh-CN" dirty="0"/>
              <a:t>UDP </a:t>
            </a:r>
            <a:r>
              <a:rPr lang="zh-CN" altLang="en-US" dirty="0"/>
              <a:t>也无法进行流量控制等避免网络拥塞行为。</a:t>
            </a:r>
          </a:p>
          <a:p>
            <a:r>
              <a:rPr lang="zh-CN" altLang="en-US" dirty="0"/>
              <a:t>此外，传输途中出现丢包，</a:t>
            </a:r>
            <a:r>
              <a:rPr lang="en-US" altLang="zh-CN" dirty="0"/>
              <a:t>UDP </a:t>
            </a:r>
            <a:r>
              <a:rPr lang="zh-CN" altLang="en-US" dirty="0"/>
              <a:t>也不负责重发。甚至当包的到达顺序出现乱序时也没有纠正的功能。</a:t>
            </a:r>
          </a:p>
          <a:p>
            <a:r>
              <a:rPr lang="en-US" altLang="zh-CN" dirty="0"/>
              <a:t>UDP </a:t>
            </a:r>
            <a:r>
              <a:rPr lang="zh-CN" altLang="en-US" dirty="0"/>
              <a:t>常用于一下几个方面：</a:t>
            </a:r>
            <a:r>
              <a:rPr lang="en-US" altLang="zh-CN" dirty="0"/>
              <a:t>1.</a:t>
            </a:r>
            <a:r>
              <a:rPr lang="zh-CN" altLang="en-US" dirty="0"/>
              <a:t>包总量较少的通信（</a:t>
            </a:r>
            <a:r>
              <a:rPr lang="en-US" altLang="zh-CN" dirty="0"/>
              <a:t>DNS</a:t>
            </a:r>
            <a:r>
              <a:rPr lang="zh-CN" altLang="en-US" dirty="0"/>
              <a:t>、</a:t>
            </a:r>
            <a:r>
              <a:rPr lang="en-US" altLang="zh-CN" dirty="0"/>
              <a:t>SNMP</a:t>
            </a:r>
            <a:r>
              <a:rPr lang="zh-CN" altLang="en-US" dirty="0"/>
              <a:t>等）；</a:t>
            </a:r>
            <a:r>
              <a:rPr lang="en-US" altLang="zh-CN" dirty="0"/>
              <a:t>2.</a:t>
            </a:r>
            <a:r>
              <a:rPr lang="zh-CN" altLang="en-US" dirty="0"/>
              <a:t>视频、音频等多媒体通信（即时通信）；</a:t>
            </a:r>
            <a:r>
              <a:rPr lang="en-US" altLang="zh-CN" dirty="0"/>
              <a:t>3.</a:t>
            </a:r>
            <a:r>
              <a:rPr lang="zh-CN" altLang="en-US" dirty="0"/>
              <a:t>限定于 </a:t>
            </a:r>
            <a:r>
              <a:rPr lang="en-US" altLang="zh-CN" dirty="0"/>
              <a:t>LAN </a:t>
            </a:r>
            <a:r>
              <a:rPr lang="zh-CN" altLang="en-US" dirty="0"/>
              <a:t>等特定网络中的应用通信；</a:t>
            </a:r>
            <a:r>
              <a:rPr lang="en-US" altLang="zh-CN" dirty="0"/>
              <a:t>4.</a:t>
            </a:r>
            <a:r>
              <a:rPr lang="zh-CN" altLang="en-US" dirty="0"/>
              <a:t>广播通信（广播、多播）</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19</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20</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21</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传输层为应用进程之间提供端到端的逻辑通信（但网络层是为主机之间提供逻辑通信）</a:t>
            </a:r>
            <a:endParaRPr lang="en-US" altLang="zh-CN" dirty="0"/>
          </a:p>
          <a:p>
            <a:r>
              <a:rPr lang="zh-CN" altLang="en-US" dirty="0"/>
              <a:t>传输层还要对收到的报文进行差错检测</a:t>
            </a:r>
          </a:p>
          <a:p>
            <a:r>
              <a:rPr lang="zh-CN" altLang="en-US" dirty="0"/>
              <a:t>传输层需要有两种不同的运输协议</a:t>
            </a:r>
            <a:r>
              <a:rPr lang="en-US" altLang="zh-CN" dirty="0"/>
              <a:t>: </a:t>
            </a:r>
            <a:r>
              <a:rPr lang="zh-CN" altLang="en-US" dirty="0"/>
              <a:t>面向连接的 </a:t>
            </a:r>
            <a:r>
              <a:rPr lang="en-US" altLang="zh-CN" dirty="0"/>
              <a:t>TCP</a:t>
            </a:r>
            <a:r>
              <a:rPr lang="zh-CN" altLang="en-US" dirty="0"/>
              <a:t>和无连接的 </a:t>
            </a:r>
            <a:r>
              <a:rPr lang="en-US" altLang="zh-CN" dirty="0"/>
              <a:t>UDP</a:t>
            </a:r>
            <a:r>
              <a:rPr lang="zh-CN" altLang="en-US" dirty="0"/>
              <a:t>。 </a:t>
            </a:r>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a:t>
            </a:fld>
            <a:endParaRPr lang="en-US" altLang="zh-CN"/>
          </a:p>
        </p:txBody>
      </p:sp>
    </p:spTree>
    <p:extLst>
      <p:ext uri="{BB962C8B-B14F-4D97-AF65-F5344CB8AC3E}">
        <p14:creationId xmlns:p14="http://schemas.microsoft.com/office/powerpoint/2010/main" val="4041758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22</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FED2C-0372-4D07-AA33-E41B2A520D43}" type="slidenum">
              <a:rPr lang="en-US" altLang="zh-CN"/>
              <a:pPr/>
              <a:t>23</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r>
              <a:rPr lang="zh-CN" altLang="en-US" dirty="0"/>
              <a:t>进行数据分发时，</a:t>
            </a:r>
            <a:r>
              <a:rPr lang="en-US" altLang="zh-CN" dirty="0"/>
              <a:t>TCP</a:t>
            </a:r>
            <a:r>
              <a:rPr lang="zh-CN" altLang="en-US" dirty="0"/>
              <a:t>采用数据流（</a:t>
            </a:r>
            <a:r>
              <a:rPr lang="en-US" altLang="zh-CN" dirty="0"/>
              <a:t>stream</a:t>
            </a:r>
            <a:r>
              <a:rPr lang="zh-CN" altLang="en-US" dirty="0"/>
              <a:t>）的形式，而</a:t>
            </a:r>
            <a:r>
              <a:rPr lang="en-US" altLang="zh-CN" dirty="0"/>
              <a:t>UDP</a:t>
            </a:r>
            <a:r>
              <a:rPr lang="zh-CN" altLang="en-US" dirty="0"/>
              <a:t>则采用数据报（</a:t>
            </a:r>
            <a:r>
              <a:rPr lang="en-US" altLang="zh-CN" dirty="0"/>
              <a:t>data gram</a:t>
            </a:r>
            <a:r>
              <a:rPr lang="zh-CN" altLang="en-US" dirty="0"/>
              <a:t>）的形式。 </a:t>
            </a:r>
          </a:p>
          <a:p>
            <a:r>
              <a:rPr lang="zh-CN" altLang="en-US" dirty="0"/>
              <a:t>当采用</a:t>
            </a:r>
            <a:r>
              <a:rPr lang="en-US" altLang="zh-CN" dirty="0"/>
              <a:t>UDP </a:t>
            </a:r>
            <a:r>
              <a:rPr lang="zh-CN" altLang="en-US" dirty="0"/>
              <a:t>协议时，它只是把应用程序传送的数据原封不动地附加上</a:t>
            </a:r>
            <a:r>
              <a:rPr lang="en-US" altLang="zh-CN" dirty="0"/>
              <a:t>UDP</a:t>
            </a:r>
            <a:r>
              <a:rPr lang="zh-CN" altLang="en-US" dirty="0"/>
              <a:t>的报头以及</a:t>
            </a:r>
            <a:r>
              <a:rPr lang="en-US" altLang="zh-CN" dirty="0"/>
              <a:t>IP</a:t>
            </a:r>
            <a:r>
              <a:rPr lang="zh-CN" altLang="en-US" dirty="0"/>
              <a:t>报头，然后传送到网上。</a:t>
            </a:r>
          </a:p>
          <a:p>
            <a:r>
              <a:rPr lang="zh-CN" altLang="en-US" dirty="0"/>
              <a:t>在</a:t>
            </a:r>
            <a:r>
              <a:rPr lang="en-US" altLang="zh-CN" dirty="0"/>
              <a:t>TCP</a:t>
            </a:r>
            <a:r>
              <a:rPr lang="zh-CN" altLang="en-US" dirty="0"/>
              <a:t>中，要对应用程序传送过来的数据进行一些加工、控制后，再传送到网上去。 </a:t>
            </a:r>
          </a:p>
          <a:p>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FDF2B-74A5-4778-BF85-8B7D68C1DDBB}" type="slidenum">
              <a:rPr lang="en-US" altLang="zh-CN"/>
              <a:pPr/>
              <a:t>24</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37FC6-953E-4088-8232-F5FDB7832C24}" type="slidenum">
              <a:rPr lang="en-US" altLang="zh-CN"/>
              <a:pPr/>
              <a:t>25</a:t>
            </a:fld>
            <a:endParaRPr lang="en-US" altLang="zh-CN"/>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DA3F-7750-432E-982A-E6048AEFE2FE}" type="slidenum">
              <a:rPr lang="en-US" altLang="zh-CN"/>
              <a:pPr/>
              <a:t>26</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B1B2A-5382-4ADB-AA0A-659B688E4701}" type="slidenum">
              <a:rPr lang="en-US" altLang="zh-CN"/>
              <a:pPr/>
              <a:t>27</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9263-B8A4-4274-B299-21E4FCC7B481}" type="slidenum">
              <a:rPr lang="en-US" altLang="zh-CN"/>
              <a:pPr/>
              <a:t>28</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2DD6-788D-40AA-B1FF-7C81A8CF076F}" type="slidenum">
              <a:rPr lang="en-US" altLang="zh-CN"/>
              <a:pPr/>
              <a:t>30</a:t>
            </a:fld>
            <a:endParaRPr lang="en-US" altLang="zh-CN"/>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31</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r>
              <a:rPr lang="en-US" altLang="zh-CN" dirty="0"/>
              <a:t>TCP</a:t>
            </a:r>
            <a:r>
              <a:rPr lang="zh-CN" altLang="en-US" dirty="0"/>
              <a:t>创建一个套接字，同时在内核创建一个接收缓冲区与发送缓冲区。由于缓冲区的存在，</a:t>
            </a:r>
            <a:r>
              <a:rPr lang="en-US" altLang="zh-CN" dirty="0"/>
              <a:t>TCP</a:t>
            </a:r>
            <a:r>
              <a:rPr lang="zh-CN" altLang="en-US" dirty="0"/>
              <a:t>的读写不需要一一匹配。如在写</a:t>
            </a:r>
            <a:r>
              <a:rPr lang="en-US" altLang="zh-CN" dirty="0"/>
              <a:t>100</a:t>
            </a:r>
            <a:r>
              <a:rPr lang="zh-CN" altLang="en-US" dirty="0"/>
              <a:t>个字节的数据时，可以一次性写</a:t>
            </a:r>
            <a:r>
              <a:rPr lang="en-US" altLang="zh-CN" dirty="0"/>
              <a:t>100</a:t>
            </a:r>
            <a:r>
              <a:rPr lang="zh-CN" altLang="en-US" dirty="0"/>
              <a:t>个字节，也可以每次写一个字节写</a:t>
            </a:r>
            <a:r>
              <a:rPr lang="en-US" altLang="zh-CN" dirty="0"/>
              <a:t>100</a:t>
            </a:r>
            <a:r>
              <a:rPr lang="zh-CN" altLang="en-US" dirty="0"/>
              <a:t>次，只要最终将数据写完就可以</a:t>
            </a:r>
          </a:p>
          <a:p>
            <a:r>
              <a:rPr lang="zh-CN" altLang="en-US" dirty="0"/>
              <a:t>因为</a:t>
            </a:r>
            <a:r>
              <a:rPr lang="en-US" altLang="zh-CN" dirty="0"/>
              <a:t>TCP</a:t>
            </a:r>
            <a:r>
              <a:rPr lang="zh-CN" altLang="en-US" dirty="0"/>
              <a:t>面向字节流，读写数据较灵活，一次可读一个也可以读多个，有可能导致无法读取完整的应用成数据包，这种现象为粘包问题。</a:t>
            </a:r>
          </a:p>
          <a:p>
            <a:r>
              <a:rPr lang="zh-CN" altLang="en-US" dirty="0"/>
              <a:t>粘包问题的解决办法：明确边界（使用分隔符、指定数据包长度等）</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32</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33</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08BBD-56B7-4C51-BD28-2083D6EB09D0}" type="slidenum">
              <a:rPr lang="en-US" altLang="zh-CN"/>
              <a:pPr/>
              <a:t>34</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80921-F6AA-4BC8-BAB2-6A7A5437A91E}" type="slidenum">
              <a:rPr lang="en-US" altLang="zh-CN"/>
              <a:pPr/>
              <a:t>35</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F8B7-D3E1-4534-996E-D31BB97513E6}" type="slidenum">
              <a:rPr lang="en-US" altLang="zh-CN"/>
              <a:pPr/>
              <a:t>36</a:t>
            </a:fld>
            <a:endParaRPr lang="en-US" altLang="zh-CN"/>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47</a:t>
            </a:fld>
            <a:endParaRPr lang="en-US"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882FA-A8EA-4307-AF4E-62184877E18C}" type="slidenum">
              <a:rPr lang="en-US" altLang="zh-CN"/>
              <a:pPr/>
              <a:t>55</a:t>
            </a:fld>
            <a:endParaRPr lang="en-US"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pPr algn="l"/>
            <a:r>
              <a:rPr lang="en-US" altLang="zh-CN" b="0" i="0" u="none" strike="noStrike" dirty="0">
                <a:solidFill>
                  <a:srgbClr val="4D4D4D"/>
                </a:solidFill>
                <a:effectLst/>
                <a:latin typeface="-apple-system"/>
              </a:rPr>
              <a:t>4.3 </a:t>
            </a:r>
            <a:r>
              <a:rPr lang="zh-CN" altLang="en-US" b="0" i="0" u="none" strike="noStrike" dirty="0">
                <a:solidFill>
                  <a:srgbClr val="4D4D4D"/>
                </a:solidFill>
                <a:effectLst/>
                <a:latin typeface="-apple-system"/>
              </a:rPr>
              <a:t>捎带应答</a:t>
            </a:r>
          </a:p>
          <a:p>
            <a:pPr algn="l"/>
            <a:r>
              <a:rPr lang="zh-CN" altLang="en-US" b="0" i="0" u="none" strike="noStrike" dirty="0">
                <a:solidFill>
                  <a:srgbClr val="4F4F4F"/>
                </a:solidFill>
                <a:effectLst/>
                <a:latin typeface="-apple-system"/>
              </a:rPr>
              <a:t>（</a:t>
            </a:r>
            <a:r>
              <a:rPr lang="en-US" altLang="zh-CN" b="0" i="0" u="none" strike="noStrike" dirty="0">
                <a:solidFill>
                  <a:srgbClr val="4F4F4F"/>
                </a:solidFill>
                <a:effectLst/>
                <a:latin typeface="-apple-system"/>
              </a:rPr>
              <a:t>1</a:t>
            </a:r>
            <a:r>
              <a:rPr lang="zh-CN" altLang="en-US" b="0" i="0" u="none" strike="noStrike" dirty="0">
                <a:solidFill>
                  <a:srgbClr val="4F4F4F"/>
                </a:solidFill>
                <a:effectLst/>
                <a:latin typeface="-apple-system"/>
              </a:rPr>
              <a:t>）在延迟应答的基础上的，客户端服务器一收一发意味发送方给接收端发数据时，接收端也会给服务器回数据。因为没有延迟应答那么</a:t>
            </a:r>
            <a:r>
              <a:rPr lang="en-US" altLang="zh-CN" b="0" i="0" u="none" strike="noStrike" dirty="0">
                <a:solidFill>
                  <a:srgbClr val="4F4F4F"/>
                </a:solidFill>
                <a:effectLst/>
                <a:latin typeface="-apple-system"/>
              </a:rPr>
              <a:t>ACK</a:t>
            </a:r>
            <a:r>
              <a:rPr lang="zh-CN" altLang="en-US" b="0" i="0" u="none" strike="noStrike" dirty="0">
                <a:solidFill>
                  <a:srgbClr val="4F4F4F"/>
                </a:solidFill>
                <a:effectLst/>
                <a:latin typeface="-apple-system"/>
              </a:rPr>
              <a:t>就要立即被返回</a:t>
            </a:r>
            <a:endParaRPr lang="zh-CN" altLang="en-US" b="0" i="0" u="none" strike="noStrike" dirty="0">
              <a:solidFill>
                <a:srgbClr val="4D4D4D"/>
              </a:solidFill>
              <a:effectLst/>
              <a:latin typeface="-apple-system"/>
            </a:endParaRPr>
          </a:p>
          <a:p>
            <a:pPr algn="l"/>
            <a:r>
              <a:rPr lang="zh-CN" altLang="en-US" b="0" i="0" u="none" strike="noStrike" dirty="0">
                <a:solidFill>
                  <a:srgbClr val="4F4F4F"/>
                </a:solidFill>
                <a:effectLst/>
                <a:latin typeface="-apple-system"/>
              </a:rPr>
              <a:t>（</a:t>
            </a:r>
            <a:r>
              <a:rPr lang="en-US" altLang="zh-CN" b="0" i="0" u="none" strike="noStrike" dirty="0">
                <a:solidFill>
                  <a:srgbClr val="4F4F4F"/>
                </a:solidFill>
                <a:effectLst/>
                <a:latin typeface="-apple-system"/>
              </a:rPr>
              <a:t>2</a:t>
            </a:r>
            <a:r>
              <a:rPr lang="zh-CN" altLang="en-US" b="0" i="0" u="none" strike="noStrike" dirty="0">
                <a:solidFill>
                  <a:srgbClr val="4F4F4F"/>
                </a:solidFill>
                <a:effectLst/>
                <a:latin typeface="-apple-system"/>
              </a:rPr>
              <a:t>）当发送方给接收方发送数据时，接收方会给发送方发送一个</a:t>
            </a:r>
            <a:r>
              <a:rPr lang="en-US" altLang="zh-CN" b="0" i="0" u="none" strike="noStrike" dirty="0">
                <a:solidFill>
                  <a:srgbClr val="4F4F4F"/>
                </a:solidFill>
                <a:effectLst/>
                <a:latin typeface="-apple-system"/>
              </a:rPr>
              <a:t>ACK</a:t>
            </a:r>
            <a:r>
              <a:rPr lang="zh-CN" altLang="en-US" b="0" i="0" u="none" strike="noStrike" dirty="0">
                <a:solidFill>
                  <a:srgbClr val="4F4F4F"/>
                </a:solidFill>
                <a:effectLst/>
                <a:latin typeface="-apple-system"/>
              </a:rPr>
              <a:t>报文，有时候接收方也会给发送方发送一些数据包，此时我们的</a:t>
            </a:r>
            <a:r>
              <a:rPr lang="en-US" altLang="zh-CN" b="0" i="0" u="none" strike="noStrike" dirty="0">
                <a:solidFill>
                  <a:srgbClr val="4F4F4F"/>
                </a:solidFill>
                <a:effectLst/>
                <a:latin typeface="-apple-system"/>
              </a:rPr>
              <a:t>ACK</a:t>
            </a:r>
            <a:r>
              <a:rPr lang="zh-CN" altLang="en-US" b="0" i="0" u="none" strike="noStrike" dirty="0">
                <a:solidFill>
                  <a:srgbClr val="4F4F4F"/>
                </a:solidFill>
                <a:effectLst/>
                <a:latin typeface="-apple-system"/>
              </a:rPr>
              <a:t>就可以乘着接收方发送的数据包回来，这样就将两次发送数据包只用一次发送就可以，这样就可以提升效率。</a:t>
            </a:r>
            <a:r>
              <a:rPr lang="zh-CN" altLang="en-US" b="0" i="0" u="none" strike="noStrike" dirty="0">
                <a:solidFill>
                  <a:srgbClr val="4D4D4D"/>
                </a:solidFill>
                <a:effectLst/>
                <a:latin typeface="-apple-system"/>
              </a:rPr>
              <a:t> </a:t>
            </a:r>
          </a:p>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r>
              <a:rPr lang="zh-CN" altLang="en-US" dirty="0"/>
              <a:t>传输层向上面的应用层提供通信服务，属于面向通信部分的最高层，也是用户功能中的最底层。传输层为相互通信的应用进程提供了逻辑通信。主要包括两个协议：</a:t>
            </a:r>
            <a:r>
              <a:rPr lang="en-US" altLang="zh-CN" dirty="0"/>
              <a:t>TCP</a:t>
            </a:r>
            <a:r>
              <a:rPr lang="zh-CN" altLang="en-US" dirty="0"/>
              <a:t>协议和</a:t>
            </a:r>
            <a:r>
              <a:rPr lang="en-US" altLang="zh-CN" dirty="0"/>
              <a:t>UDP</a:t>
            </a:r>
            <a:r>
              <a:rPr lang="zh-CN" altLang="en-US" dirty="0"/>
              <a:t>协议。</a:t>
            </a:r>
          </a:p>
          <a:p>
            <a:r>
              <a:rPr lang="zh-CN" altLang="en-US" dirty="0"/>
              <a:t>传输层的主要作用：分段及封装应用层送来的数据；提供端到端的传输服务；在发送主机与接收主机之间构建逻辑通信。</a:t>
            </a:r>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56</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57</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3162772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58</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3162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59</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37E6-46C7-460E-BFEF-7FC5727A09CC}" type="slidenum">
              <a:rPr lang="en-US" altLang="zh-CN"/>
              <a:pPr/>
              <a:t>61</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1AD-BFF6-431E-90BA-C5A62739B645}" type="slidenum">
              <a:rPr lang="en-US" altLang="zh-CN"/>
              <a:pPr/>
              <a:t>62</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412F-1853-4F52-8E66-908A82BAB6BB}" type="slidenum">
              <a:rPr lang="en-US" altLang="zh-CN"/>
              <a:pPr/>
              <a:t>63</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9DA0D-1415-4D66-B2C3-C8B79BDD1937}" type="slidenum">
              <a:rPr lang="en-US" altLang="zh-CN"/>
              <a:pPr/>
              <a:t>64</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47988-EDFC-4BA5-B64F-F6673BC47277}" type="slidenum">
              <a:rPr lang="en-US" altLang="zh-CN"/>
              <a:pPr/>
              <a:t>65</a:t>
            </a:fld>
            <a:endParaRPr lang="en-US" altLang="zh-CN"/>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zh-CN" altLang="en-US" dirty="0"/>
              <a:t>那么规定这些端口有什么用呢？我们知道，一台拥有</a:t>
            </a:r>
            <a:r>
              <a:rPr lang="en-US" altLang="zh-CN" dirty="0"/>
              <a:t>IP</a:t>
            </a:r>
            <a:r>
              <a:rPr lang="zh-CN" altLang="en-US" dirty="0"/>
              <a:t>地址的主机可以提供许多服务，比如</a:t>
            </a:r>
            <a:r>
              <a:rPr lang="en-US" altLang="zh-CN" dirty="0"/>
              <a:t>Web</a:t>
            </a:r>
            <a:r>
              <a:rPr lang="zh-CN" altLang="en-US" dirty="0"/>
              <a:t>服务、</a:t>
            </a:r>
            <a:r>
              <a:rPr lang="en-US" altLang="zh-CN" dirty="0"/>
              <a:t>FTP</a:t>
            </a:r>
            <a:r>
              <a:rPr lang="zh-CN" altLang="en-US" dirty="0"/>
              <a:t>服务、</a:t>
            </a:r>
            <a:r>
              <a:rPr lang="en-US" altLang="zh-CN" dirty="0"/>
              <a:t>SMTP</a:t>
            </a:r>
            <a:r>
              <a:rPr lang="zh-CN" altLang="en-US" dirty="0"/>
              <a:t>服务等，这些服务完全可以通过</a:t>
            </a:r>
            <a:r>
              <a:rPr lang="en-US" altLang="zh-CN" dirty="0"/>
              <a:t>1</a:t>
            </a:r>
            <a:r>
              <a:rPr lang="zh-CN" altLang="en-US" dirty="0"/>
              <a:t>个</a:t>
            </a:r>
            <a:r>
              <a:rPr lang="en-US" altLang="zh-CN" dirty="0"/>
              <a:t>IP</a:t>
            </a:r>
            <a:r>
              <a:rPr lang="zh-CN" altLang="en-US" dirty="0"/>
              <a:t>地址来实现。那么，主机对于这些服务是怎样区分的呢？显然不能只靠</a:t>
            </a:r>
            <a:r>
              <a:rPr lang="en-US" altLang="zh-CN" dirty="0"/>
              <a:t>IP</a:t>
            </a:r>
            <a:r>
              <a:rPr lang="zh-CN" altLang="en-US" dirty="0"/>
              <a:t>地址，因为</a:t>
            </a:r>
            <a:r>
              <a:rPr lang="en-US" altLang="zh-CN" dirty="0"/>
              <a:t>IP </a:t>
            </a:r>
            <a:r>
              <a:rPr lang="zh-CN" altLang="en-US" dirty="0"/>
              <a:t>地址与网络服务的关系是一对多的关系。实际上是通过“</a:t>
            </a:r>
            <a:r>
              <a:rPr lang="en-US" altLang="zh-CN" dirty="0"/>
              <a:t>IP</a:t>
            </a:r>
            <a:r>
              <a:rPr lang="zh-CN" altLang="en-US" dirty="0"/>
              <a:t>地址</a:t>
            </a:r>
            <a:r>
              <a:rPr lang="en-US" altLang="zh-CN" dirty="0"/>
              <a:t>+</a:t>
            </a:r>
            <a:r>
              <a:rPr lang="zh-CN" altLang="en-US" dirty="0"/>
              <a:t>端口号”（也称插口或套接字）来区分不同的服务的。</a:t>
            </a:r>
            <a:endParaRPr lang="en-US" altLang="zh-CN" dirty="0"/>
          </a:p>
          <a:p>
            <a:r>
              <a:rPr lang="zh-CN" altLang="en-US" sz="1200" dirty="0"/>
              <a:t>传输层向上提供可靠的和不可靠的逻辑通信信道</a:t>
            </a:r>
            <a:r>
              <a:rPr lang="zh-CN" altLang="en-US" sz="1200" b="0" dirty="0"/>
              <a:t> 。</a:t>
            </a:r>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28E0-7903-490F-ABB0-F2908B45E810}" type="slidenum">
              <a:rPr lang="en-US" altLang="zh-CN"/>
              <a:pPr/>
              <a:t>66</a:t>
            </a:fld>
            <a:endParaRPr lang="en-US" altLang="zh-CN"/>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E2E9-C320-44B3-A6A3-26B853E08242}" type="slidenum">
              <a:rPr lang="en-US" altLang="zh-CN"/>
              <a:pPr/>
              <a:t>67</a:t>
            </a:fld>
            <a:endParaRPr lang="en-US" altLang="zh-CN"/>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37CE-71F9-44FA-818D-9B696A7423C0}" type="slidenum">
              <a:rPr lang="en-US" altLang="zh-CN"/>
              <a:pPr/>
              <a:t>68</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2C34-2D32-4DF7-8709-7888CF33CCF7}" type="slidenum">
              <a:rPr lang="en-US" altLang="zh-CN"/>
              <a:pPr/>
              <a:t>69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79B0-263E-474D-A257-15D5D102B3B9}" type="slidenum">
              <a:rPr lang="en-US" altLang="zh-CN"/>
              <a:pPr/>
              <a:t>70</a:t>
            </a:fld>
            <a:endParaRPr lang="en-US" altLang="zh-CN"/>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78D9-C93D-4BAB-AD05-E57ED1269213}" type="slidenum">
              <a:rPr lang="en-US" altLang="zh-CN"/>
              <a:pPr/>
              <a:t>71</a:t>
            </a:fld>
            <a:endParaRPr lang="en-US" altLang="zh-CN"/>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64E4-21CD-4544-8FF4-D5D1EAD64E17}" type="slidenum">
              <a:rPr lang="en-US" altLang="zh-CN"/>
              <a:pPr/>
              <a:t>72</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3747-4457-4D26-879F-0F52D3218216}" type="slidenum">
              <a:rPr lang="en-US" altLang="zh-CN"/>
              <a:pPr/>
              <a:t>73</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FE3FD-70D8-42BC-8EB9-037E96799F79}" type="slidenum">
              <a:rPr lang="en-US" altLang="zh-CN"/>
              <a:pPr/>
              <a:t>74</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2442-CA2F-4A2D-B04C-648F5B96AF49}" type="slidenum">
              <a:rPr lang="en-US" altLang="zh-CN"/>
              <a:pPr/>
              <a:t>75</a:t>
            </a:fld>
            <a:endParaRPr lang="en-US" altLang="zh-CN"/>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6</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672CC-2B46-49E3-81DB-CB1E04C54C96}" type="slidenum">
              <a:rPr lang="en-US" altLang="zh-CN"/>
              <a:pPr/>
              <a:t>76</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79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pPr algn="l"/>
            <a:r>
              <a:rPr lang="en-US" altLang="zh-CN" b="0" i="0" u="none" strike="noStrike" dirty="0">
                <a:solidFill>
                  <a:srgbClr val="4D4D4D"/>
                </a:solidFill>
                <a:effectLst/>
                <a:latin typeface="-apple-system"/>
              </a:rPr>
              <a:t>TCP</a:t>
            </a:r>
            <a:r>
              <a:rPr lang="zh-CN" altLang="en-US" b="0" i="0" u="none" strike="noStrike" dirty="0">
                <a:solidFill>
                  <a:srgbClr val="4D4D4D"/>
                </a:solidFill>
                <a:effectLst/>
                <a:latin typeface="-apple-system"/>
              </a:rPr>
              <a:t>（</a:t>
            </a:r>
            <a:r>
              <a:rPr lang="en-US" altLang="zh-CN" b="0" i="0" u="none" strike="noStrike" dirty="0">
                <a:solidFill>
                  <a:srgbClr val="4D4D4D"/>
                </a:solidFill>
                <a:effectLst/>
                <a:latin typeface="-apple-system"/>
              </a:rPr>
              <a:t>Transmission Control Protocol </a:t>
            </a:r>
            <a:r>
              <a:rPr lang="zh-CN" altLang="en-US" b="0" i="0" u="none" strike="noStrike" dirty="0">
                <a:solidFill>
                  <a:srgbClr val="4D4D4D"/>
                </a:solidFill>
                <a:effectLst/>
                <a:latin typeface="-apple-system"/>
              </a:rPr>
              <a:t>传输控制协议）是一种面向连接的、可靠的、基于字节流的传输层通信协议。</a:t>
            </a:r>
          </a:p>
          <a:p>
            <a:pPr algn="l"/>
            <a:r>
              <a:rPr lang="zh-CN" altLang="en-US" b="0" i="0" u="none" strike="noStrike" dirty="0">
                <a:solidFill>
                  <a:srgbClr val="4D4D4D"/>
                </a:solidFill>
                <a:effectLst/>
                <a:latin typeface="-apple-system"/>
              </a:rPr>
              <a:t>在前面的章节中，我们介绍了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连接的相关概念，也介绍了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为什么说是一种面向字节流的协议，也基本介绍了为什么说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是可靠的协议。</a:t>
            </a:r>
          </a:p>
          <a:p>
            <a:pPr algn="l"/>
            <a:r>
              <a:rPr lang="zh-CN" altLang="en-US" b="0" i="0" u="none" strike="noStrike" dirty="0">
                <a:solidFill>
                  <a:srgbClr val="4D4D4D"/>
                </a:solidFill>
                <a:effectLst/>
                <a:latin typeface="-apple-system"/>
              </a:rPr>
              <a:t>但是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中的“</a:t>
            </a:r>
            <a:r>
              <a:rPr lang="en-US" altLang="zh-CN" b="0" i="0" u="none" strike="noStrike" dirty="0">
                <a:solidFill>
                  <a:srgbClr val="4D4D4D"/>
                </a:solidFill>
                <a:effectLst/>
                <a:latin typeface="-apple-system"/>
              </a:rPr>
              <a:t>C”——</a:t>
            </a:r>
            <a:r>
              <a:rPr lang="zh-CN" altLang="en-US" b="0" i="0" u="none" strike="noStrike" dirty="0">
                <a:solidFill>
                  <a:srgbClr val="4D4D4D"/>
                </a:solidFill>
                <a:effectLst/>
                <a:latin typeface="-apple-system"/>
              </a:rPr>
              <a:t>控制（</a:t>
            </a:r>
            <a:r>
              <a:rPr lang="en-US" altLang="zh-CN" b="0" i="0" u="none" strike="noStrike" dirty="0">
                <a:solidFill>
                  <a:srgbClr val="4D4D4D"/>
                </a:solidFill>
                <a:effectLst/>
                <a:latin typeface="-apple-system"/>
              </a:rPr>
              <a:t>Control</a:t>
            </a:r>
            <a:r>
              <a:rPr lang="zh-CN" altLang="en-US" b="0" i="0" u="none" strike="noStrike" dirty="0">
                <a:solidFill>
                  <a:srgbClr val="4D4D4D"/>
                </a:solidFill>
                <a:effectLst/>
                <a:latin typeface="-apple-system"/>
              </a:rPr>
              <a:t>），体现在哪里呢？在数据传输的过程中，</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又是如何控制的呢？本章就试图回答这个问题。</a:t>
            </a:r>
          </a:p>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80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pPr algn="l"/>
            <a:r>
              <a:rPr lang="en-US" altLang="zh-CN" b="0" i="0" u="none" strike="noStrike" dirty="0">
                <a:solidFill>
                  <a:srgbClr val="4D4D4D"/>
                </a:solidFill>
                <a:effectLst/>
                <a:latin typeface="-apple-system"/>
              </a:rPr>
              <a:t>TCP</a:t>
            </a:r>
            <a:r>
              <a:rPr lang="zh-CN" altLang="en-US" b="0" i="0" u="none" strike="noStrike" dirty="0">
                <a:solidFill>
                  <a:srgbClr val="4D4D4D"/>
                </a:solidFill>
                <a:effectLst/>
                <a:latin typeface="-apple-system"/>
              </a:rPr>
              <a:t>（</a:t>
            </a:r>
            <a:r>
              <a:rPr lang="en-US" altLang="zh-CN" b="0" i="0" u="none" strike="noStrike" dirty="0">
                <a:solidFill>
                  <a:srgbClr val="4D4D4D"/>
                </a:solidFill>
                <a:effectLst/>
                <a:latin typeface="-apple-system"/>
              </a:rPr>
              <a:t>Transmission Control Protocol </a:t>
            </a:r>
            <a:r>
              <a:rPr lang="zh-CN" altLang="en-US" b="0" i="0" u="none" strike="noStrike" dirty="0">
                <a:solidFill>
                  <a:srgbClr val="4D4D4D"/>
                </a:solidFill>
                <a:effectLst/>
                <a:latin typeface="-apple-system"/>
              </a:rPr>
              <a:t>传输控制协议）是一种面向连接的、可靠的、基于字节流的传输层通信协议。</a:t>
            </a:r>
          </a:p>
          <a:p>
            <a:pPr algn="l"/>
            <a:r>
              <a:rPr lang="zh-CN" altLang="en-US" b="0" i="0" u="none" strike="noStrike" dirty="0">
                <a:solidFill>
                  <a:srgbClr val="4D4D4D"/>
                </a:solidFill>
                <a:effectLst/>
                <a:latin typeface="-apple-system"/>
              </a:rPr>
              <a:t>在前面的章节中，我们介绍了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连接的相关概念，也介绍了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为什么说是一种面向字节流的协议，也基本介绍了为什么说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是可靠的协议。</a:t>
            </a:r>
          </a:p>
          <a:p>
            <a:pPr algn="l"/>
            <a:r>
              <a:rPr lang="zh-CN" altLang="en-US" b="0" i="0" u="none" strike="noStrike" dirty="0">
                <a:solidFill>
                  <a:srgbClr val="4D4D4D"/>
                </a:solidFill>
                <a:effectLst/>
                <a:latin typeface="-apple-system"/>
              </a:rPr>
              <a:t>但是 </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中的“</a:t>
            </a:r>
            <a:r>
              <a:rPr lang="en-US" altLang="zh-CN" b="0" i="0" u="none" strike="noStrike" dirty="0">
                <a:solidFill>
                  <a:srgbClr val="4D4D4D"/>
                </a:solidFill>
                <a:effectLst/>
                <a:latin typeface="-apple-system"/>
              </a:rPr>
              <a:t>C”——</a:t>
            </a:r>
            <a:r>
              <a:rPr lang="zh-CN" altLang="en-US" b="0" i="0" u="none" strike="noStrike" dirty="0">
                <a:solidFill>
                  <a:srgbClr val="4D4D4D"/>
                </a:solidFill>
                <a:effectLst/>
                <a:latin typeface="-apple-system"/>
              </a:rPr>
              <a:t>控制（</a:t>
            </a:r>
            <a:r>
              <a:rPr lang="en-US" altLang="zh-CN" b="0" i="0" u="none" strike="noStrike" dirty="0">
                <a:solidFill>
                  <a:srgbClr val="4D4D4D"/>
                </a:solidFill>
                <a:effectLst/>
                <a:latin typeface="-apple-system"/>
              </a:rPr>
              <a:t>Control</a:t>
            </a:r>
            <a:r>
              <a:rPr lang="zh-CN" altLang="en-US" b="0" i="0" u="none" strike="noStrike" dirty="0">
                <a:solidFill>
                  <a:srgbClr val="4D4D4D"/>
                </a:solidFill>
                <a:effectLst/>
                <a:latin typeface="-apple-system"/>
              </a:rPr>
              <a:t>），体现在哪里呢？在数据传输的过程中，</a:t>
            </a:r>
            <a:r>
              <a:rPr lang="en-US" altLang="zh-CN" b="0" i="0" u="none" strike="noStrike" dirty="0">
                <a:solidFill>
                  <a:srgbClr val="4D4D4D"/>
                </a:solidFill>
                <a:effectLst/>
                <a:latin typeface="-apple-system"/>
              </a:rPr>
              <a:t>TCP </a:t>
            </a:r>
            <a:r>
              <a:rPr lang="zh-CN" altLang="en-US" b="0" i="0" u="none" strike="noStrike" dirty="0">
                <a:solidFill>
                  <a:srgbClr val="4D4D4D"/>
                </a:solidFill>
                <a:effectLst/>
                <a:latin typeface="-apple-system"/>
              </a:rPr>
              <a:t>又是如何控制的呢？本章就试图回答这个问题。</a:t>
            </a:r>
          </a:p>
          <a:p>
            <a:endParaRPr lang="zh-CN" altLang="zh-CN" dirty="0"/>
          </a:p>
        </p:txBody>
      </p:sp>
    </p:spTree>
    <p:extLst>
      <p:ext uri="{BB962C8B-B14F-4D97-AF65-F5344CB8AC3E}">
        <p14:creationId xmlns:p14="http://schemas.microsoft.com/office/powerpoint/2010/main" val="22831951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 </a:t>
            </a:r>
            <a:r>
              <a:rPr lang="zh-CN" altLang="en-US" dirty="0"/>
              <a:t>引入滑动窗口的最直接的原因是“接收方的缓存是有限的”</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81</a:t>
            </a:fld>
            <a:endParaRPr lang="en-US" altLang="zh-CN"/>
          </a:p>
        </p:txBody>
      </p:sp>
    </p:spTree>
    <p:extLst>
      <p:ext uri="{BB962C8B-B14F-4D97-AF65-F5344CB8AC3E}">
        <p14:creationId xmlns:p14="http://schemas.microsoft.com/office/powerpoint/2010/main" val="12360199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2B608-8DC4-4D8F-AFC8-835E2FFA36E2}" type="slidenum">
              <a:rPr lang="en-US" altLang="zh-CN"/>
              <a:pPr/>
              <a:t>82</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7613F-0030-43CF-AFCB-F18C272F25A2}" type="slidenum">
              <a:rPr lang="en-US" altLang="zh-CN"/>
              <a:pPr/>
              <a:t>83</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0A2E-F060-4685-9815-7CFB92EBA7D4}" type="slidenum">
              <a:rPr lang="en-US" altLang="zh-CN"/>
              <a:pPr/>
              <a:t>84</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F3C08-D992-4447-A123-E9A615B15A69}" type="slidenum">
              <a:rPr lang="en-US" altLang="zh-CN"/>
              <a:pPr/>
              <a:t>85</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86</a:t>
            </a:fld>
            <a:endParaRPr lang="en-US"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87</a:t>
            </a:fld>
            <a:endParaRPr lang="en-US" altLang="zh-CN"/>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7</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6E44C-50F9-4C65-9A51-5B7F1A963390}" type="slidenum">
              <a:rPr lang="en-US" altLang="zh-CN"/>
              <a:pPr/>
              <a:t>88</a:t>
            </a:fld>
            <a:endParaRPr lang="en-US" altLang="zh-CN"/>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89</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90</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96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r>
              <a:rPr lang="en-US" altLang="zh-CN" dirty="0"/>
              <a:t>TCP</a:t>
            </a:r>
            <a:r>
              <a:rPr lang="zh-CN" altLang="en-US" dirty="0"/>
              <a:t>提供流量控制服务来消除发送方使接收方缓存区溢出的可能性，因此可以说流量控制时一个速度匹配服务（匹配发送方的发送速率与接收方的读取速率）</a:t>
            </a:r>
            <a:endParaRPr lang="en-US" altLang="zh-CN" dirty="0"/>
          </a:p>
          <a:p>
            <a:r>
              <a:rPr lang="en-US" altLang="zh-CN" dirty="0"/>
              <a:t>TCP</a:t>
            </a:r>
            <a:r>
              <a:rPr lang="zh-CN" altLang="en-US" dirty="0"/>
              <a:t>提供一种基于滑动窗口协议的流量控制机制，主要介绍的是</a:t>
            </a:r>
            <a:r>
              <a:rPr lang="en-US" altLang="zh-CN" dirty="0"/>
              <a:t>TCP</a:t>
            </a:r>
            <a:r>
              <a:rPr lang="zh-CN" altLang="en-US" dirty="0"/>
              <a:t>如何使用窗口机制来实现流量控制。</a:t>
            </a:r>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0EFC-8A83-48C1-88F1-80234B9FF293}" type="slidenum">
              <a:rPr lang="en-US" altLang="zh-CN"/>
              <a:pPr/>
              <a:t>97</a:t>
            </a:fld>
            <a:endParaRPr lang="en-US" altLang="zh-CN"/>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101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102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r>
              <a:rPr lang="zh-CN" altLang="en-US" dirty="0"/>
              <a:t>所谓的拥塞控制，是指防止过多的数据注入网络，以使网络中的路由器或链路不至于过载。出现拥塞时，端点并不了解到拥塞发生的细节，对通信连接的端点来说，拥塞往往表现为通信时延的增加。当然，拥塞控制和流量控制也有相似的地方，即他们都通过控制发动方发送数据的速率来达到控制效果。</a:t>
            </a:r>
            <a:endParaRPr lang="en-US" altLang="zh-CN" dirty="0"/>
          </a:p>
          <a:p>
            <a:endParaRPr lang="zh-CN" altLang="zh-CN" dirty="0"/>
          </a:p>
        </p:txBody>
      </p:sp>
    </p:spTree>
    <p:extLst>
      <p:ext uri="{BB962C8B-B14F-4D97-AF65-F5344CB8AC3E}">
        <p14:creationId xmlns:p14="http://schemas.microsoft.com/office/powerpoint/2010/main" val="13756113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拥塞控制和流量控制虽然采取的动作很相似，但拥塞控制与网络的拥堵情况相关联，而流量控制与接收方的缓存状态相关联。拥塞控制与流量控制的区别：拥塞控制是让网络能够承受现有的网络负荷，是一个全局性的过程，涉及所有的主机、路由器，以及与降低网络性能有关的所有因素。相反，流量控制往往是指点对点的通信量的控制，即接收端控制发送端，它要做的是抑制发送端的发送速率，以便使接收端来得及接受。</a:t>
            </a:r>
          </a:p>
          <a:p>
            <a:r>
              <a:rPr lang="zh-CN" altLang="en-US" dirty="0"/>
              <a:t> </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106</a:t>
            </a:fld>
            <a:endParaRPr lang="en-US" altLang="zh-CN"/>
          </a:p>
        </p:txBody>
      </p:sp>
    </p:spTree>
    <p:extLst>
      <p:ext uri="{BB962C8B-B14F-4D97-AF65-F5344CB8AC3E}">
        <p14:creationId xmlns:p14="http://schemas.microsoft.com/office/powerpoint/2010/main" val="19596589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如何知道网络的拥塞情况？</a:t>
            </a:r>
            <a:r>
              <a:rPr lang="en-US" altLang="zh-CN" b="0" i="0" u="none" strike="noStrike" dirty="0">
                <a:solidFill>
                  <a:srgbClr val="505050"/>
                </a:solidFill>
                <a:effectLst/>
                <a:latin typeface="Lucida Grande"/>
              </a:rPr>
              <a:t>A</a:t>
            </a:r>
            <a:r>
              <a:rPr lang="zh-CN" altLang="en-US" b="0" i="0" u="none" strike="noStrike" dirty="0">
                <a:solidFill>
                  <a:srgbClr val="505050"/>
                </a:solidFill>
                <a:effectLst/>
                <a:latin typeface="Lucida Grande"/>
              </a:rPr>
              <a:t>与</a:t>
            </a:r>
            <a:r>
              <a:rPr lang="en-US" altLang="zh-CN" b="0" i="0" u="none" strike="noStrike" dirty="0">
                <a:solidFill>
                  <a:srgbClr val="505050"/>
                </a:solidFill>
                <a:effectLst/>
                <a:latin typeface="Lucida Grande"/>
              </a:rPr>
              <a:t>B</a:t>
            </a:r>
            <a:r>
              <a:rPr lang="zh-CN" altLang="en-US" b="0" i="0" u="none" strike="noStrike" dirty="0">
                <a:solidFill>
                  <a:srgbClr val="505050"/>
                </a:solidFill>
                <a:effectLst/>
                <a:latin typeface="Lucida Grande"/>
              </a:rPr>
              <a:t>建立连接之后，就可以向</a:t>
            </a:r>
            <a:r>
              <a:rPr lang="en-US" altLang="zh-CN" b="0" i="0" u="none" strike="noStrike" dirty="0">
                <a:solidFill>
                  <a:srgbClr val="505050"/>
                </a:solidFill>
                <a:effectLst/>
                <a:latin typeface="Lucida Grande"/>
              </a:rPr>
              <a:t>B</a:t>
            </a:r>
            <a:r>
              <a:rPr lang="zh-CN" altLang="en-US" b="0" i="0" u="none" strike="noStrike" dirty="0">
                <a:solidFill>
                  <a:srgbClr val="505050"/>
                </a:solidFill>
                <a:effectLst/>
                <a:latin typeface="Lucida Grande"/>
              </a:rPr>
              <a:t>发送数据了，然而这个时候</a:t>
            </a:r>
            <a:r>
              <a:rPr lang="en-US" altLang="zh-CN" b="0" i="0" u="none" strike="noStrike" dirty="0">
                <a:solidFill>
                  <a:srgbClr val="505050"/>
                </a:solidFill>
                <a:effectLst/>
                <a:latin typeface="Lucida Grande"/>
              </a:rPr>
              <a:t>A</a:t>
            </a:r>
            <a:r>
              <a:rPr lang="zh-CN" altLang="en-US" b="0" i="0" u="none" strike="noStrike" dirty="0">
                <a:solidFill>
                  <a:srgbClr val="505050"/>
                </a:solidFill>
                <a:effectLst/>
                <a:latin typeface="Lucida Grande"/>
              </a:rPr>
              <a:t>并不知道此时的网络拥塞情况如何，也就是说，</a:t>
            </a:r>
            <a:r>
              <a:rPr lang="en-US" altLang="zh-CN" b="0" i="0" u="none" strike="noStrike" dirty="0">
                <a:solidFill>
                  <a:srgbClr val="505050"/>
                </a:solidFill>
                <a:effectLst/>
                <a:latin typeface="Lucida Grande"/>
              </a:rPr>
              <a:t>A</a:t>
            </a:r>
            <a:r>
              <a:rPr lang="zh-CN" altLang="en-US" b="0" i="0" u="none" strike="noStrike" dirty="0">
                <a:solidFill>
                  <a:srgbClr val="505050"/>
                </a:solidFill>
                <a:effectLst/>
                <a:latin typeface="Lucida Grande"/>
              </a:rPr>
              <a:t>不知道一次性连续发送多少个数据包好，我们也把</a:t>
            </a:r>
            <a:r>
              <a:rPr lang="en-US" altLang="zh-CN" b="0" i="0" u="none" strike="noStrike" dirty="0">
                <a:solidFill>
                  <a:srgbClr val="505050"/>
                </a:solidFill>
                <a:effectLst/>
                <a:latin typeface="Lucida Grande"/>
              </a:rPr>
              <a:t>A</a:t>
            </a:r>
            <a:r>
              <a:rPr lang="zh-CN" altLang="en-US" b="0" i="0" u="none" strike="noStrike" dirty="0">
                <a:solidFill>
                  <a:srgbClr val="505050"/>
                </a:solidFill>
                <a:effectLst/>
                <a:latin typeface="Lucida Grande"/>
              </a:rPr>
              <a:t>一次性连续发送多少个数据包称之为拥塞窗口，用</a:t>
            </a:r>
            <a:r>
              <a:rPr lang="en-US" altLang="zh-CN" b="0" i="0" u="none" strike="noStrike" dirty="0">
                <a:solidFill>
                  <a:srgbClr val="505050"/>
                </a:solidFill>
                <a:effectLst/>
                <a:latin typeface="Lucida Grande"/>
              </a:rPr>
              <a:t>N</a:t>
            </a:r>
            <a:r>
              <a:rPr lang="zh-CN" altLang="en-US" b="0" i="0" u="none" strike="noStrike" dirty="0">
                <a:solidFill>
                  <a:srgbClr val="505050"/>
                </a:solidFill>
                <a:effectLst/>
                <a:latin typeface="Lucida Grande"/>
              </a:rPr>
              <a:t>代表此时拥塞窗口的大小吧。</a:t>
            </a:r>
            <a:endParaRPr lang="en-US" altLang="zh-CN" b="0" i="0" u="none" strike="noStrike" dirty="0">
              <a:solidFill>
                <a:srgbClr val="505050"/>
              </a:solidFill>
              <a:effectLst/>
              <a:latin typeface="Lucida Grande"/>
            </a:endParaRPr>
          </a:p>
          <a:p>
            <a:r>
              <a:rPr lang="zh-CN" altLang="en-US" b="0" i="0" u="none" strike="noStrike" dirty="0">
                <a:solidFill>
                  <a:srgbClr val="505050"/>
                </a:solidFill>
                <a:effectLst/>
                <a:latin typeface="Lucida Grande"/>
              </a:rPr>
              <a:t>发送方在确定发送报文段的速率时，既要根据接收方的接收能力，又要从全局考虑不要使网络发生拥塞。因此，</a:t>
            </a:r>
            <a:r>
              <a:rPr lang="en-US" altLang="zh-CN" b="0" i="0" u="none" strike="noStrike" dirty="0">
                <a:solidFill>
                  <a:srgbClr val="505050"/>
                </a:solidFill>
                <a:effectLst/>
                <a:latin typeface="Lucida Grande"/>
              </a:rPr>
              <a:t>TCP</a:t>
            </a:r>
            <a:r>
              <a:rPr lang="zh-CN" altLang="en-US" b="0" i="0" u="none" strike="noStrike" dirty="0">
                <a:solidFill>
                  <a:srgbClr val="505050"/>
                </a:solidFill>
                <a:effectLst/>
                <a:latin typeface="Lucida Grande"/>
              </a:rPr>
              <a:t>协议要求发送方维护以下两个窗口：</a:t>
            </a:r>
            <a:endParaRPr lang="en-US" altLang="zh-CN" b="0" i="0" u="none" strike="noStrike" dirty="0">
              <a:solidFill>
                <a:srgbClr val="505050"/>
              </a:solidFill>
              <a:effectLst/>
              <a:latin typeface="Lucida Grande"/>
            </a:endParaRPr>
          </a:p>
          <a:p>
            <a:r>
              <a:rPr lang="en-US" altLang="zh-CN" b="0" i="0" u="none" strike="noStrike" dirty="0">
                <a:solidFill>
                  <a:srgbClr val="505050"/>
                </a:solidFill>
                <a:effectLst/>
                <a:latin typeface="Lucida Grande"/>
              </a:rPr>
              <a:t>1</a:t>
            </a:r>
            <a:r>
              <a:rPr lang="zh-CN" altLang="en-US" b="0" i="0" u="none" strike="noStrike" dirty="0">
                <a:solidFill>
                  <a:srgbClr val="505050"/>
                </a:solidFill>
                <a:effectLst/>
                <a:latin typeface="Lucida Grande"/>
              </a:rPr>
              <a:t>）接收窗口：接收方根据目前接收缓存的大小所许诺的最新窗口值，反映接收方的容量。由接收方根据其放在</a:t>
            </a:r>
            <a:r>
              <a:rPr lang="en-US" altLang="zh-CN" b="0" i="0" u="none" strike="noStrike" dirty="0">
                <a:solidFill>
                  <a:srgbClr val="505050"/>
                </a:solidFill>
                <a:effectLst/>
                <a:latin typeface="Lucida Grande"/>
              </a:rPr>
              <a:t>TCP</a:t>
            </a:r>
            <a:r>
              <a:rPr lang="zh-CN" altLang="en-US" b="0" i="0" u="none" strike="noStrike" dirty="0">
                <a:solidFill>
                  <a:srgbClr val="505050"/>
                </a:solidFill>
                <a:effectLst/>
                <a:latin typeface="Lucida Grande"/>
              </a:rPr>
              <a:t>报文的首部的窗口字段通知发送方。</a:t>
            </a:r>
            <a:endParaRPr lang="en-US" altLang="zh-CN" b="0" i="0" u="none" strike="noStrike" dirty="0">
              <a:solidFill>
                <a:srgbClr val="505050"/>
              </a:solidFill>
              <a:effectLst/>
              <a:latin typeface="Lucida Grande"/>
            </a:endParaRPr>
          </a:p>
          <a:p>
            <a:r>
              <a:rPr lang="en-US" altLang="zh-CN" b="0" i="0" u="none" strike="noStrike" dirty="0">
                <a:solidFill>
                  <a:srgbClr val="505050"/>
                </a:solidFill>
                <a:effectLst/>
                <a:latin typeface="Lucida Grande"/>
              </a:rPr>
              <a:t>2</a:t>
            </a:r>
            <a:r>
              <a:rPr lang="zh-CN" altLang="en-US" b="0" i="0" u="none" strike="noStrike" dirty="0">
                <a:solidFill>
                  <a:srgbClr val="505050"/>
                </a:solidFill>
                <a:effectLst/>
                <a:latin typeface="Lucida Grande"/>
              </a:rPr>
              <a:t>）拥塞窗口：发送方根据自己估算的网络拥塞程度而设置的窗口值，反映网络的当前容量。只要网络未出现拥塞，拥塞窗口就再增大一些，以便把更多的分组发送出去。但只要网络出现拥塞，拥塞窗口就减小一些，以减少注入网络的分组数。</a:t>
            </a:r>
            <a:endParaRPr lang="en-US" altLang="zh-CN" b="0" i="0" u="none" strike="noStrike" dirty="0">
              <a:solidFill>
                <a:srgbClr val="505050"/>
              </a:solidFill>
              <a:effectLst/>
              <a:latin typeface="Lucida Grande"/>
            </a:endParaRPr>
          </a:p>
          <a:p>
            <a:endParaRPr lang="en-US" altLang="zh-CN"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112</a:t>
            </a:fld>
            <a:endParaRPr lang="en-US" altLang="zh-CN"/>
          </a:p>
        </p:txBody>
      </p:sp>
    </p:spTree>
    <p:extLst>
      <p:ext uri="{BB962C8B-B14F-4D97-AF65-F5344CB8AC3E}">
        <p14:creationId xmlns:p14="http://schemas.microsoft.com/office/powerpoint/2010/main" val="4439255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接收方总有足够大的缓存空间，因而发送窗口大小是由网络的拥塞程度来决定的，也就是说，可以将发送窗口等同于拥塞窗口。接收窗口的大小可根据</a:t>
            </a:r>
            <a:r>
              <a:rPr lang="en-US" altLang="zh-CN" dirty="0"/>
              <a:t>TCP</a:t>
            </a:r>
            <a:r>
              <a:rPr lang="zh-CN" altLang="en-US" dirty="0"/>
              <a:t>报文的窗口字段通知发送方，而发送方是如何维护拥塞窗口呢？</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115</a:t>
            </a:fld>
            <a:endParaRPr lang="en-US" altLang="zh-CN"/>
          </a:p>
        </p:txBody>
      </p:sp>
    </p:spTree>
    <p:extLst>
      <p:ext uri="{BB962C8B-B14F-4D97-AF65-F5344CB8AC3E}">
        <p14:creationId xmlns:p14="http://schemas.microsoft.com/office/powerpoint/2010/main" val="96742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BC5F-A6C7-4158-B95A-648BFF947A4D}" type="slidenum">
              <a:rPr lang="en-US" altLang="zh-CN"/>
              <a:pPr/>
              <a:t>9</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15054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刚开始发送</a:t>
            </a:r>
            <a:r>
              <a:rPr lang="en-US" altLang="zh-CN" dirty="0"/>
              <a:t>1</a:t>
            </a:r>
            <a:r>
              <a:rPr lang="zh-CN" altLang="en-US" dirty="0"/>
              <a:t>个，如果没有发生超时时间，就发送</a:t>
            </a:r>
            <a:r>
              <a:rPr lang="en-US" altLang="zh-CN" dirty="0"/>
              <a:t>2</a:t>
            </a:r>
            <a:r>
              <a:rPr lang="zh-CN" altLang="en-US" dirty="0"/>
              <a:t>个，如果还是没有发送超时事件就发送</a:t>
            </a:r>
            <a:r>
              <a:rPr lang="en-US" altLang="zh-CN" dirty="0"/>
              <a:t>4</a:t>
            </a:r>
            <a:r>
              <a:rPr lang="zh-CN" altLang="en-US" dirty="0"/>
              <a:t>个，接着</a:t>
            </a:r>
            <a:r>
              <a:rPr lang="en-US" altLang="zh-CN" dirty="0"/>
              <a:t>8</a:t>
            </a:r>
            <a:r>
              <a:rPr lang="zh-CN" altLang="en-US" dirty="0"/>
              <a:t>个</a:t>
            </a:r>
            <a:r>
              <a:rPr lang="en-US" altLang="zh-CN" dirty="0"/>
              <a:t>...</a:t>
            </a:r>
            <a:r>
              <a:rPr lang="zh-CN" altLang="en-US" dirty="0"/>
              <a:t>，用翻倍的速度类推</a:t>
            </a:r>
            <a:r>
              <a:rPr lang="en-US" altLang="zh-CN" dirty="0"/>
              <a:t>,</a:t>
            </a:r>
            <a:r>
              <a:rPr lang="zh-CN" altLang="en-US" dirty="0"/>
              <a:t>即 </a:t>
            </a:r>
            <a:r>
              <a:rPr lang="en-US" altLang="zh-CN" dirty="0"/>
              <a:t>N = 1, 2, 4, 8, 16...</a:t>
            </a:r>
            <a:r>
              <a:rPr lang="zh-CN" altLang="en-US" b="0" i="0" u="none" strike="noStrike" dirty="0">
                <a:solidFill>
                  <a:srgbClr val="505050"/>
                </a:solidFill>
                <a:effectLst/>
                <a:latin typeface="Lucida Grande"/>
              </a:rPr>
              <a:t>以指数增长，速度有点太快了，可能一下子就到瓶颈值了。我们刚开始可以以指数的速度增长，增长到某一个值，我们把这个值称之为阈值吧，用变量</a:t>
            </a:r>
            <a:r>
              <a:rPr lang="en-US" altLang="zh-CN" b="0" i="0" u="none" strike="noStrike" dirty="0" err="1">
                <a:solidFill>
                  <a:srgbClr val="505050"/>
                </a:solidFill>
                <a:effectLst/>
                <a:latin typeface="Lucida Grande"/>
              </a:rPr>
              <a:t>ssthresh</a:t>
            </a:r>
            <a:r>
              <a:rPr lang="zh-CN" altLang="en-US" b="0" i="0" u="none" strike="noStrike" dirty="0">
                <a:solidFill>
                  <a:srgbClr val="505050"/>
                </a:solidFill>
                <a:effectLst/>
                <a:latin typeface="Lucida Grande"/>
              </a:rPr>
              <a:t>代替。当增长到阈值时，我们就不在以指数增长了，而是一个一个线性增长。</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116</a:t>
            </a:fld>
            <a:endParaRPr lang="en-US" altLang="zh-CN"/>
          </a:p>
        </p:txBody>
      </p:sp>
    </p:spTree>
    <p:extLst>
      <p:ext uri="{BB962C8B-B14F-4D97-AF65-F5344CB8AC3E}">
        <p14:creationId xmlns:p14="http://schemas.microsoft.com/office/powerpoint/2010/main" val="8648227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126</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128</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129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D2219C2-CE5B-40C8-A68B-33A28636C3E7}" type="slidenum">
              <a:rPr kumimoji="0" lang="en-US" altLang="zh-CN" sz="1200" b="0">
                <a:latin typeface="Arial" pitchFamily="34" charset="0"/>
              </a:rPr>
              <a:pPr eaLnBrk="1" hangingPunct="1"/>
              <a:t>130</a:t>
            </a:fld>
            <a:endParaRPr kumimoji="0" lang="en-US" altLang="zh-CN" sz="1200" b="0">
              <a:latin typeface="Arial"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131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10</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04754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132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133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134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135</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r>
              <a:rPr lang="zh-CN" altLang="en-US" dirty="0"/>
              <a:t>快重传和快恢复算法是对慢开始和拥塞避免算法的改进。（</a:t>
            </a:r>
            <a:r>
              <a:rPr lang="en-US" altLang="zh-CN" dirty="0"/>
              <a:t>1</a:t>
            </a:r>
            <a:r>
              <a:rPr lang="zh-CN" altLang="en-US" dirty="0"/>
              <a:t>）快重传：使用了冗余</a:t>
            </a:r>
            <a:r>
              <a:rPr lang="en-US" altLang="zh-CN" dirty="0"/>
              <a:t>ACK</a:t>
            </a:r>
            <a:r>
              <a:rPr lang="zh-CN" altLang="en-US" dirty="0"/>
              <a:t>来检测丢包的发生。同样，冗余</a:t>
            </a:r>
            <a:r>
              <a:rPr lang="en-US" altLang="zh-CN" dirty="0"/>
              <a:t>ACK</a:t>
            </a:r>
            <a:r>
              <a:rPr lang="zh-CN" altLang="en-US" dirty="0"/>
              <a:t>也用于网络拥塞的检测（丢了包意味着网络可能出现了拥塞），快重传并非取消重传计时器，而是在某些情况下更早的重传丢失的报文段。</a:t>
            </a:r>
            <a:endParaRPr lang="en-US" altLang="zh-CN" dirty="0"/>
          </a:p>
          <a:p>
            <a:pPr eaLnBrk="1" hangingPunct="1"/>
            <a:r>
              <a:rPr lang="zh-CN" altLang="en-US" dirty="0"/>
              <a:t>当发送方连续连续收到三个重复</a:t>
            </a:r>
            <a:r>
              <a:rPr lang="en-US" altLang="zh-CN" dirty="0"/>
              <a:t>ACK</a:t>
            </a:r>
            <a:r>
              <a:rPr lang="zh-CN" altLang="en-US" dirty="0"/>
              <a:t>报文，直接重传对方尚未收到的报文段，不必等待那个报文段设置的重传计时器超时。</a:t>
            </a:r>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136</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C84F16B-6DFD-45D7-A72D-BB61D99F7694}" type="slidenum">
              <a:rPr kumimoji="0" lang="en-US" altLang="zh-CN" sz="1200" b="0">
                <a:latin typeface="Arial" pitchFamily="34" charset="0"/>
              </a:rPr>
              <a:pPr eaLnBrk="1" hangingPunct="1"/>
              <a:t>137</a:t>
            </a:fld>
            <a:endParaRPr kumimoji="0" lang="en-US" altLang="zh-CN" sz="1200" b="0">
              <a:latin typeface="Arial"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1E2CCC4-0234-4F36-A45A-BDC49CFC493A}" type="slidenum">
              <a:rPr kumimoji="0" lang="en-US" altLang="zh-CN" sz="1200" b="0">
                <a:latin typeface="Arial" pitchFamily="34" charset="0"/>
              </a:rPr>
              <a:pPr eaLnBrk="1" hangingPunct="1"/>
              <a:t>138</a:t>
            </a:fld>
            <a:endParaRPr kumimoji="0" lang="en-US" altLang="zh-CN" sz="1200" b="0">
              <a:latin typeface="Arial" pitchFamily="3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139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5F39-7FE8-4D14-B1E0-BCB6EBC02C98}" type="slidenum">
              <a:rPr lang="en-US" altLang="zh-CN"/>
              <a:pPr/>
              <a:t>142</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143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323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5 </a:t>
            </a:r>
            <a:r>
              <a:rPr lang="zh-CN" altLang="en-US" dirty="0">
                <a:latin typeface="+mn-lt"/>
              </a:rPr>
              <a:t>章  运输层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extLst>
      <p:ext uri="{BB962C8B-B14F-4D97-AF65-F5344CB8AC3E}">
        <p14:creationId xmlns:p14="http://schemas.microsoft.com/office/powerpoint/2010/main" val="21069381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a:t>两大类端口 </a:t>
            </a:r>
          </a:p>
        </p:txBody>
      </p:sp>
      <p:sp>
        <p:nvSpPr>
          <p:cNvPr id="143372" name="Rectangle 12"/>
          <p:cNvSpPr>
            <a:spLocks noGrp="1" noChangeArrowheads="1"/>
          </p:cNvSpPr>
          <p:nvPr>
            <p:ph idx="1"/>
          </p:nvPr>
        </p:nvSpPr>
        <p:spPr/>
        <p:txBody>
          <a:bodyPr/>
          <a:lstStyle/>
          <a:p>
            <a:pPr marL="360363" indent="-360363">
              <a:buNone/>
            </a:pPr>
            <a:r>
              <a:rPr lang="en-US" altLang="zh-CN" sz="2800" dirty="0">
                <a:solidFill>
                  <a:srgbClr val="0000FF"/>
                </a:solidFill>
              </a:rPr>
              <a:t>(1) </a:t>
            </a:r>
            <a:r>
              <a:rPr lang="zh-CN" altLang="zh-CN" sz="2800" dirty="0">
                <a:solidFill>
                  <a:srgbClr val="0000FF"/>
                </a:solidFill>
              </a:rPr>
              <a:t>服务器端使用的端口号</a:t>
            </a:r>
            <a:endParaRPr lang="en-US" altLang="zh-CN" sz="2800" dirty="0">
              <a:solidFill>
                <a:srgbClr val="0000FF"/>
              </a:solidFill>
            </a:endParaRPr>
          </a:p>
          <a:p>
            <a:pPr lvl="1"/>
            <a:r>
              <a:rPr lang="zh-CN" altLang="en-US" sz="2400" dirty="0">
                <a:solidFill>
                  <a:srgbClr val="FF0000"/>
                </a:solidFill>
              </a:rPr>
              <a:t>熟知端口，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数值为 </a:t>
            </a:r>
            <a:r>
              <a:rPr lang="en-US" altLang="zh-CN" sz="2400" dirty="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endParaRPr lang="en-US" altLang="zh-CN" sz="2400" dirty="0"/>
          </a:p>
          <a:p>
            <a:pPr marL="360363" indent="-360363">
              <a:buNone/>
            </a:pP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a:solidFill>
                  <a:srgbClr val="FF0000"/>
                </a:solidFill>
              </a:rPr>
              <a:t>又称为短暂端口号</a:t>
            </a:r>
            <a:r>
              <a:rPr lang="en-US" altLang="zh-CN" sz="2400" dirty="0">
                <a:solidFill>
                  <a:srgbClr val="FF0000"/>
                </a:solidFill>
              </a:rPr>
              <a:t>/</a:t>
            </a:r>
            <a:r>
              <a:rPr lang="zh-CN" altLang="en-US" sz="2400" dirty="0">
                <a:solidFill>
                  <a:srgbClr val="FF0000"/>
                </a:solidFill>
              </a:rPr>
              <a:t>临时端口号，</a:t>
            </a:r>
            <a:r>
              <a:rPr lang="zh-CN" altLang="en-US" sz="2400" dirty="0"/>
              <a:t>数值为 </a:t>
            </a:r>
            <a:r>
              <a:rPr lang="en-US" altLang="zh-CN" sz="2400" dirty="0"/>
              <a:t>49152~65535</a:t>
            </a:r>
            <a:r>
              <a:rPr lang="zh-CN" altLang="en-US" sz="2400" dirty="0"/>
              <a:t>，留给客户进程选择暂时使用。</a:t>
            </a:r>
            <a:endParaRPr lang="en-US" altLang="zh-CN" sz="2400" dirty="0"/>
          </a:p>
          <a:p>
            <a:pPr lvl="1"/>
            <a:r>
              <a:rPr lang="zh-CN" altLang="en-US" sz="2400" dirty="0"/>
              <a:t>当服务器进程收到客户进程的报文时，就知道了客户进程所使用的动态端口号。通信结束后，这个端口号可供其他客户进程以后使用。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28477401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持续计时器</a:t>
            </a:r>
          </a:p>
        </p:txBody>
      </p:sp>
      <p:sp>
        <p:nvSpPr>
          <p:cNvPr id="746499" name="Rectangle 3"/>
          <p:cNvSpPr>
            <a:spLocks noGrp="1" noChangeArrowheads="1"/>
          </p:cNvSpPr>
          <p:nvPr>
            <p:ph idx="1"/>
          </p:nvPr>
        </p:nvSpPr>
        <p:spPr/>
        <p:txBody>
          <a:bodyPr/>
          <a:lstStyle/>
          <a:p>
            <a:r>
              <a:rPr lang="en-US" altLang="zh-CN" sz="2800" dirty="0"/>
              <a:t>TCP </a:t>
            </a:r>
            <a:r>
              <a:rPr lang="zh-CN" altLang="en-US" sz="2800" dirty="0"/>
              <a:t>为每一个连接设有一个</a:t>
            </a:r>
            <a:r>
              <a:rPr lang="zh-CN" altLang="en-US" sz="2800" dirty="0">
                <a:solidFill>
                  <a:srgbClr val="FF0000"/>
                </a:solidFill>
              </a:rPr>
              <a:t>持续计时器  </a:t>
            </a:r>
            <a:r>
              <a:rPr lang="en-US" altLang="zh-CN" sz="2800" dirty="0"/>
              <a:t>(persistence timer) </a:t>
            </a:r>
            <a:r>
              <a:rPr lang="zh-CN" altLang="en-US" sz="2800" dirty="0"/>
              <a:t>。</a:t>
            </a:r>
          </a:p>
          <a:p>
            <a:r>
              <a:rPr lang="zh-CN" altLang="en-US" sz="2800" dirty="0"/>
              <a:t>只要 </a:t>
            </a:r>
            <a:r>
              <a:rPr lang="en-US" altLang="zh-CN" sz="2800" dirty="0"/>
              <a:t>TCP </a:t>
            </a:r>
            <a:r>
              <a:rPr lang="zh-CN" altLang="en-US" sz="2800" dirty="0"/>
              <a:t>连接的一方收到对方的</a:t>
            </a:r>
            <a:r>
              <a:rPr lang="zh-CN" altLang="en-US" sz="2800" dirty="0">
                <a:solidFill>
                  <a:srgbClr val="FF0000"/>
                </a:solidFill>
              </a:rPr>
              <a:t>零窗口</a:t>
            </a:r>
            <a:r>
              <a:rPr lang="zh-CN" altLang="en-US" sz="2800" dirty="0"/>
              <a:t>通知，就启动该持续计时器。</a:t>
            </a:r>
          </a:p>
          <a:p>
            <a:r>
              <a:rPr lang="zh-CN" altLang="en-US" sz="2800" dirty="0"/>
              <a:t>若持续计时器设置的时间到期，就发送一个零窗口探测报文段（仅携带 </a:t>
            </a:r>
            <a:r>
              <a:rPr lang="en-US" altLang="zh-CN" sz="2800" dirty="0"/>
              <a:t>1 </a:t>
            </a:r>
            <a:r>
              <a:rPr lang="zh-CN" altLang="en-US" sz="2800" dirty="0"/>
              <a:t>字节的数据），而对方就在确认这个探测报文段时给出了现在的窗口值。</a:t>
            </a:r>
          </a:p>
          <a:p>
            <a:r>
              <a:rPr lang="zh-CN" altLang="en-US" sz="2800" dirty="0"/>
              <a:t>若窗口仍然是零，则收到这个报文段的一方就重新设置持续计时器。</a:t>
            </a:r>
          </a:p>
          <a:p>
            <a:r>
              <a:rPr lang="zh-CN" altLang="en-US" sz="2800" dirty="0"/>
              <a:t>若窗口不是零，则死锁的僵局就可以打破了。 </a:t>
            </a:r>
          </a:p>
        </p:txBody>
      </p:sp>
    </p:spTree>
    <p:extLst>
      <p:ext uri="{BB962C8B-B14F-4D97-AF65-F5344CB8AC3E}">
        <p14:creationId xmlns:p14="http://schemas.microsoft.com/office/powerpoint/2010/main" val="4857733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TCP </a:t>
            </a:r>
            <a:r>
              <a:rPr lang="zh-CN" altLang="zh-CN" dirty="0"/>
              <a:t>的拥塞控制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a:t>5.8.2  TCP </a:t>
            </a:r>
            <a:r>
              <a:rPr lang="zh-CN" altLang="zh-CN" dirty="0"/>
              <a:t>的拥塞控制方法</a:t>
            </a:r>
          </a:p>
        </p:txBody>
      </p:sp>
    </p:spTree>
    <p:extLst>
      <p:ext uri="{BB962C8B-B14F-4D97-AF65-F5344CB8AC3E}">
        <p14:creationId xmlns:p14="http://schemas.microsoft.com/office/powerpoint/2010/main" val="33439683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为何要进行</a:t>
            </a:r>
            <a:r>
              <a:rPr lang="zh-CN" altLang="zh-CN" dirty="0"/>
              <a:t>拥塞控制</a:t>
            </a:r>
            <a:r>
              <a:rPr lang="zh-CN" altLang="en-US" dirty="0"/>
              <a:t>？</a:t>
            </a:r>
            <a:endParaRPr lang="zh-CN" altLang="zh-CN" dirty="0"/>
          </a:p>
        </p:txBody>
      </p:sp>
      <p:sp>
        <p:nvSpPr>
          <p:cNvPr id="931843" name="Rectangle 3"/>
          <p:cNvSpPr>
            <a:spLocks noGrp="1" noChangeArrowheads="1"/>
          </p:cNvSpPr>
          <p:nvPr>
            <p:ph idx="1"/>
          </p:nvPr>
        </p:nvSpPr>
        <p:spPr/>
        <p:txBody>
          <a:bodyPr/>
          <a:lstStyle/>
          <a:p>
            <a:pPr marL="0" indent="0">
              <a:buNone/>
            </a:pPr>
            <a:r>
              <a:rPr lang="zh-CN" altLang="en-US" sz="2800" dirty="0"/>
              <a:t>为了方便，我们假设主机</a:t>
            </a:r>
            <a:r>
              <a:rPr lang="en-US" altLang="zh-CN" sz="2800" dirty="0"/>
              <a:t>A</a:t>
            </a:r>
            <a:r>
              <a:rPr lang="zh-CN" altLang="en-US" sz="2800" dirty="0"/>
              <a:t>给主机</a:t>
            </a:r>
            <a:r>
              <a:rPr lang="en-US" altLang="zh-CN" sz="2800" dirty="0"/>
              <a:t>B</a:t>
            </a:r>
            <a:r>
              <a:rPr lang="zh-CN" altLang="en-US" sz="2800" dirty="0"/>
              <a:t>传输数据。</a:t>
            </a:r>
          </a:p>
          <a:p>
            <a:pPr marL="0" indent="0">
              <a:buNone/>
            </a:pPr>
            <a:r>
              <a:rPr lang="zh-CN" altLang="en-US" dirty="0"/>
              <a:t> </a:t>
            </a:r>
            <a:r>
              <a:rPr lang="zh-CN" altLang="en-US" sz="2800" dirty="0"/>
              <a:t>两台主机在传输数据包的时候，如果发送方迟迟没有收到接收方反馈的</a:t>
            </a:r>
            <a:r>
              <a:rPr lang="en-US" altLang="zh-CN" sz="2800" dirty="0"/>
              <a:t>ACK</a:t>
            </a:r>
            <a:r>
              <a:rPr lang="zh-CN" altLang="en-US" sz="2800" dirty="0"/>
              <a:t>，那么发送方就会认为它发送的数据包丢失了，进而会重新传输这个丢失的数据包。</a:t>
            </a:r>
          </a:p>
          <a:p>
            <a:pPr marL="0" indent="0">
              <a:buNone/>
            </a:pPr>
            <a:r>
              <a:rPr lang="zh-CN" altLang="en-US" sz="2800" dirty="0"/>
              <a:t> 然而实际情况有可能此时有太多主机正在使用信道资源，导致网络拥塞了，而</a:t>
            </a:r>
            <a:r>
              <a:rPr lang="en-US" altLang="zh-CN" sz="2800" dirty="0"/>
              <a:t>A</a:t>
            </a:r>
            <a:r>
              <a:rPr lang="zh-CN" altLang="en-US" sz="2800" dirty="0"/>
              <a:t>发送的数据包被堵在了半路，迟迟没有到达</a:t>
            </a:r>
            <a:r>
              <a:rPr lang="en-US" altLang="zh-CN" sz="2800" dirty="0"/>
              <a:t>B</a:t>
            </a:r>
            <a:r>
              <a:rPr lang="zh-CN" altLang="en-US" sz="2800" dirty="0"/>
              <a:t>。这个时候</a:t>
            </a:r>
            <a:r>
              <a:rPr lang="en-US" altLang="zh-CN" sz="2800" dirty="0"/>
              <a:t>A</a:t>
            </a:r>
            <a:r>
              <a:rPr lang="zh-CN" altLang="en-US" sz="2800" dirty="0"/>
              <a:t>误认为是发生了丢包情况，会重新传输这个数据包。</a:t>
            </a:r>
          </a:p>
          <a:p>
            <a:pPr marL="0" indent="0">
              <a:buNone/>
            </a:pPr>
            <a:r>
              <a:rPr lang="zh-CN" altLang="en-US" sz="2800" dirty="0"/>
              <a:t> 结果就是不仅浪费了信道资源，还会使网络更加拥塞。因此，我们需要进行拥塞控制。</a:t>
            </a:r>
            <a:endParaRPr lang="zh-CN" altLang="zh-CN" sz="2800" dirty="0"/>
          </a:p>
        </p:txBody>
      </p:sp>
    </p:spTree>
    <p:extLst>
      <p:ext uri="{BB962C8B-B14F-4D97-AF65-F5344CB8AC3E}">
        <p14:creationId xmlns:p14="http://schemas.microsoft.com/office/powerpoint/2010/main" val="34814557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在某段时间，若对网络中某资源的需求超过了该资源所能提供的可用部分，网络的性能就要变坏。这种现象称为</a:t>
            </a:r>
            <a:r>
              <a:rPr lang="zh-CN" altLang="en-US" dirty="0">
                <a:solidFill>
                  <a:srgbClr val="FF0000"/>
                </a:solidFill>
              </a:rPr>
              <a:t>拥塞 </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endParaRPr lang="en-US" altLang="zh-CN" dirty="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938410" y="5251921"/>
            <a:ext cx="8335070" cy="841375"/>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r>
              <a:rPr lang="zh-CN" altLang="en-US" sz="3200" b="1" dirty="0">
                <a:solidFill>
                  <a:srgbClr val="000099"/>
                </a:solidFill>
                <a:latin typeface="+mn-lt"/>
                <a:ea typeface="黑体" pitchFamily="2" charset="-122"/>
              </a:rPr>
              <a:t>   ∑对资源需求  </a:t>
            </a:r>
            <a:r>
              <a:rPr lang="en-US" altLang="zh-CN" sz="3200" b="1" dirty="0">
                <a:solidFill>
                  <a:srgbClr val="000099"/>
                </a:solidFill>
                <a:latin typeface="+mn-lt"/>
                <a:ea typeface="黑体" pitchFamily="2" charset="-122"/>
              </a:rPr>
              <a:t>&gt; </a:t>
            </a:r>
            <a:r>
              <a:rPr lang="zh-CN" altLang="en-US" sz="3200" b="1" dirty="0">
                <a:solidFill>
                  <a:srgbClr val="000099"/>
                </a:solidFill>
                <a:latin typeface="+mn-lt"/>
                <a:ea typeface="黑体" pitchFamily="2" charset="-122"/>
              </a:rPr>
              <a:t>可用资源                 </a:t>
            </a:r>
            <a:r>
              <a:rPr lang="en-US" altLang="zh-CN" sz="3200" b="1" dirty="0">
                <a:solidFill>
                  <a:srgbClr val="000099"/>
                </a:solidFill>
                <a:latin typeface="+mn-lt"/>
                <a:ea typeface="黑体" pitchFamily="2" charset="-122"/>
              </a:rPr>
              <a:t>(5-7)</a:t>
            </a:r>
          </a:p>
        </p:txBody>
      </p:sp>
    </p:spTree>
    <p:extLst>
      <p:ext uri="{BB962C8B-B14F-4D97-AF65-F5344CB8AC3E}">
        <p14:creationId xmlns:p14="http://schemas.microsoft.com/office/powerpoint/2010/main" val="27632760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增加资源能解决拥塞吗？</a:t>
            </a:r>
          </a:p>
        </p:txBody>
      </p:sp>
      <p:sp>
        <p:nvSpPr>
          <p:cNvPr id="3" name="内容占位符 2"/>
          <p:cNvSpPr>
            <a:spLocks noGrp="1"/>
          </p:cNvSpPr>
          <p:nvPr>
            <p:ph idx="1"/>
          </p:nvPr>
        </p:nvSpPr>
        <p:spPr/>
        <p:txBody>
          <a:bodyPr/>
          <a:lstStyle/>
          <a:p>
            <a:r>
              <a:rPr lang="zh-CN" altLang="en-US" dirty="0">
                <a:solidFill>
                  <a:srgbClr val="FF0000"/>
                </a:solidFill>
              </a:rPr>
              <a:t>不能</a:t>
            </a:r>
            <a:r>
              <a:rPr lang="zh-CN" altLang="zh-CN" dirty="0">
                <a:solidFill>
                  <a:srgbClr val="FF0000"/>
                </a:solidFill>
              </a:rPr>
              <a:t>。</a:t>
            </a:r>
            <a:r>
              <a:rPr lang="zh-CN" altLang="zh-CN" dirty="0"/>
              <a:t>这是因为网络拥塞是一个非常复杂的问题。简单地采用上述做法，在许多情况下，不但不能解决拥塞问题，而且还可能使网络的性能更坏。</a:t>
            </a:r>
            <a:endParaRPr lang="en-US" altLang="zh-CN" dirty="0"/>
          </a:p>
          <a:p>
            <a:r>
              <a:rPr lang="zh-CN" altLang="zh-CN" dirty="0"/>
              <a:t>网络拥塞往往是由许多因素引起的。例如</a:t>
            </a:r>
            <a:r>
              <a:rPr lang="zh-CN" altLang="en-US" dirty="0"/>
              <a:t>：</a:t>
            </a:r>
            <a:endParaRPr lang="en-US" altLang="zh-CN" dirty="0"/>
          </a:p>
          <a:p>
            <a:pPr lvl="1"/>
            <a:r>
              <a:rPr lang="zh-CN" altLang="en-US" dirty="0"/>
              <a:t>增大缓存，但未提高</a:t>
            </a:r>
            <a:r>
              <a:rPr lang="zh-CN" altLang="zh-CN" dirty="0"/>
              <a:t>输出链路的容量和处理机的速度，排队等待时间将会大大增加</a:t>
            </a:r>
            <a:r>
              <a:rPr lang="zh-CN" altLang="en-US" dirty="0"/>
              <a:t>，引起大量超时重传，</a:t>
            </a:r>
            <a:r>
              <a:rPr lang="zh-CN" altLang="zh-CN" dirty="0"/>
              <a:t>解决不了网络拥塞</a:t>
            </a:r>
            <a:r>
              <a:rPr lang="zh-CN" altLang="en-US" dirty="0"/>
              <a:t>；</a:t>
            </a:r>
            <a:endParaRPr lang="en-US" altLang="zh-CN" dirty="0"/>
          </a:p>
          <a:p>
            <a:pPr lvl="1"/>
            <a:r>
              <a:rPr lang="zh-CN" altLang="en-US" dirty="0"/>
              <a:t>提高</a:t>
            </a:r>
            <a:r>
              <a:rPr lang="zh-CN" altLang="zh-CN" dirty="0"/>
              <a:t>处理机处理的速率</a:t>
            </a:r>
            <a:r>
              <a:rPr lang="zh-CN" altLang="en-US" dirty="0"/>
              <a:t>会</a:t>
            </a:r>
            <a:r>
              <a:rPr lang="zh-CN" altLang="zh-CN" dirty="0"/>
              <a:t>会将瓶颈转移到其他地方</a:t>
            </a:r>
            <a:r>
              <a:rPr lang="zh-CN" altLang="en-US" dirty="0"/>
              <a:t>；</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4162066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endParaRPr lang="en-US" altLang="zh-CN" dirty="0"/>
          </a:p>
          <a:p>
            <a:r>
              <a:rPr lang="zh-CN" altLang="zh-CN" dirty="0"/>
              <a:t>但当分组被丢弃时，发送这一分组的源点就会重传这一分组，甚至可能还要重传多次。这样会引起更多的分组流入网络和被网络中的路由器丢弃。</a:t>
            </a:r>
            <a:endParaRPr lang="en-US" altLang="zh-CN" dirty="0"/>
          </a:p>
          <a:p>
            <a:r>
              <a:rPr lang="zh-CN" altLang="zh-CN" dirty="0">
                <a:solidFill>
                  <a:srgbClr val="0000FF"/>
                </a:solidFill>
              </a:rPr>
              <a:t>可见拥塞引起的重传并不会缓解网络的拥塞，反而会加剧网络的拥塞。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val="17499576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就是防止过多的数据注入到网络中，使网络中的路由器或链路不致过载。</a:t>
            </a:r>
            <a:endParaRPr lang="en-US" altLang="zh-CN" dirty="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a:solidFill>
                  <a:srgbClr val="FF0000"/>
                </a:solidFill>
              </a:rPr>
              <a:t>拥塞控制</a:t>
            </a:r>
            <a:r>
              <a:rPr lang="zh-CN" altLang="en-US" dirty="0"/>
              <a:t>是一个全局性的过程，涉及到所有的主机、所有的路由器，以及与降低网络传输性能有关的所有因素。 </a:t>
            </a:r>
          </a:p>
        </p:txBody>
      </p:sp>
    </p:spTree>
    <p:extLst>
      <p:ext uri="{BB962C8B-B14F-4D97-AF65-F5344CB8AC3E}">
        <p14:creationId xmlns:p14="http://schemas.microsoft.com/office/powerpoint/2010/main" val="37444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0000FF"/>
                </a:solidFill>
              </a:rPr>
              <a:t>流量控制</a:t>
            </a:r>
            <a:r>
              <a:rPr lang="zh-CN" altLang="zh-CN" dirty="0"/>
              <a:t>往往指点对点通信量的控制，是个端到端的问题（接收端控制发送端）。</a:t>
            </a:r>
            <a:endParaRPr lang="en-US" altLang="zh-CN" dirty="0"/>
          </a:p>
          <a:p>
            <a:r>
              <a:rPr lang="zh-CN" altLang="zh-CN" dirty="0">
                <a:solidFill>
                  <a:srgbClr val="0000FF"/>
                </a:solidFill>
              </a:rPr>
              <a:t>流量控制</a:t>
            </a:r>
            <a:r>
              <a:rPr lang="zh-CN" altLang="zh-CN" dirty="0"/>
              <a:t>所要做的就是抑制发送端发送数据的速率，以便使接收端来得及接收。</a:t>
            </a:r>
            <a:r>
              <a:rPr lang="zh-CN" altLang="en-US" dirty="0"/>
              <a:t> </a:t>
            </a:r>
          </a:p>
        </p:txBody>
      </p:sp>
      <p:sp>
        <p:nvSpPr>
          <p:cNvPr id="2" name="矩形 1"/>
          <p:cNvSpPr/>
          <p:nvPr/>
        </p:nvSpPr>
        <p:spPr>
          <a:xfrm>
            <a:off x="848544" y="3717032"/>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21310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a:t>拥塞控制所起的作用 </a:t>
            </a:r>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提供的负载</a:t>
            </a: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ea typeface="黑体" pitchFamily="2" charset="-122"/>
              </a:rPr>
              <a:t>吞吐量</a:t>
            </a:r>
          </a:p>
        </p:txBody>
      </p:sp>
      <p:grpSp>
        <p:nvGrpSpPr>
          <p:cNvPr id="2237446" name="Group 6"/>
          <p:cNvGrpSpPr>
            <a:grpSpLocks/>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FF0000"/>
                  </a:solidFill>
                  <a:ea typeface="黑体" pitchFamily="2" charset="-122"/>
                </a:rPr>
                <a:t>理想的拥塞控制</a:t>
              </a:r>
            </a:p>
          </p:txBody>
        </p:sp>
      </p:grpSp>
      <p:sp>
        <p:nvSpPr>
          <p:cNvPr id="91145" name="Rectangle 10"/>
          <p:cNvSpPr>
            <a:spLocks noChangeArrowheads="1"/>
          </p:cNvSpPr>
          <p:nvPr/>
        </p:nvSpPr>
        <p:spPr bwMode="auto">
          <a:xfrm>
            <a:off x="4794779" y="5300664"/>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a:grpSpLocks/>
          </p:cNvGrpSpPr>
          <p:nvPr/>
        </p:nvGrpSpPr>
        <p:grpSpPr bwMode="auto">
          <a:xfrm>
            <a:off x="1119585" y="2965450"/>
            <a:ext cx="7121657" cy="2239963"/>
            <a:chOff x="651" y="2148"/>
            <a:chExt cx="4141" cy="1411"/>
          </a:xfrm>
        </p:grpSpPr>
        <p:sp>
          <p:nvSpPr>
            <p:cNvPr id="91169"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a:grpSpLocks/>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333399"/>
                    </a:solidFill>
                    <a:ea typeface="黑体"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704528" y="4983559"/>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dirty="0">
                <a:solidFill>
                  <a:srgbClr val="333399"/>
                </a:solidFill>
                <a:ea typeface="黑体" pitchFamily="2" charset="-122"/>
              </a:rPr>
              <a:t>0</a:t>
            </a:r>
          </a:p>
        </p:txBody>
      </p:sp>
      <p:grpSp>
        <p:nvGrpSpPr>
          <p:cNvPr id="2237458" name="Group 18"/>
          <p:cNvGrpSpPr>
            <a:grpSpLocks/>
          </p:cNvGrpSpPr>
          <p:nvPr/>
        </p:nvGrpSpPr>
        <p:grpSpPr bwMode="auto">
          <a:xfrm>
            <a:off x="5826654" y="4168775"/>
            <a:ext cx="3742267" cy="1073150"/>
            <a:chOff x="3388" y="2906"/>
            <a:chExt cx="2176" cy="676"/>
          </a:xfrm>
        </p:grpSpPr>
        <p:grpSp>
          <p:nvGrpSpPr>
            <p:cNvPr id="91165" name="Group 19"/>
            <p:cNvGrpSpPr>
              <a:grpSpLocks/>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ea typeface="黑体" pitchFamily="2" charset="-122"/>
                  </a:rPr>
                  <a:t>死锁（吞吐量 </a:t>
                </a:r>
                <a:r>
                  <a:rPr lang="en-US" altLang="zh-CN" dirty="0">
                    <a:solidFill>
                      <a:srgbClr val="C00000"/>
                    </a:solidFill>
                    <a:ea typeface="黑体" pitchFamily="2" charset="-122"/>
                  </a:rPr>
                  <a:t>= 0</a:t>
                </a:r>
                <a:r>
                  <a:rPr lang="zh-CN" altLang="en-US" dirty="0">
                    <a:solidFill>
                      <a:srgbClr val="C00000"/>
                    </a:solidFill>
                    <a:ea typeface="黑体"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a:grpSpLocks/>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a:grpSpLocks/>
            </p:cNvGrpSpPr>
            <p:nvPr/>
          </p:nvGrpSpPr>
          <p:grpSpPr bwMode="auto">
            <a:xfrm>
              <a:off x="651" y="2544"/>
              <a:ext cx="3856" cy="1443"/>
              <a:chOff x="651" y="2544"/>
              <a:chExt cx="3856" cy="1443"/>
            </a:xfrm>
          </p:grpSpPr>
          <p:grpSp>
            <p:nvGrpSpPr>
              <p:cNvPr id="91154" name="Group 27"/>
              <p:cNvGrpSpPr>
                <a:grpSpLocks/>
              </p:cNvGrpSpPr>
              <p:nvPr/>
            </p:nvGrpSpPr>
            <p:grpSpPr bwMode="auto">
              <a:xfrm>
                <a:off x="651" y="2544"/>
                <a:ext cx="3856" cy="1252"/>
                <a:chOff x="651" y="2544"/>
                <a:chExt cx="3856" cy="1252"/>
              </a:xfrm>
            </p:grpSpPr>
            <p:sp>
              <p:nvSpPr>
                <p:cNvPr id="91157"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ea typeface="黑体"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lnSpc>
                    <a:spcPct val="80000"/>
                  </a:lnSpc>
                </a:pPr>
                <a:r>
                  <a:rPr lang="zh-CN" altLang="en-US" sz="2000" dirty="0">
                    <a:solidFill>
                      <a:srgbClr val="000099"/>
                    </a:solidFill>
                    <a:ea typeface="黑体" pitchFamily="2" charset="-122"/>
                  </a:rPr>
                  <a:t>轻度</a:t>
                </a:r>
              </a:p>
              <a:p>
                <a:pPr algn="l" eaLnBrk="1" hangingPunct="1">
                  <a:lnSpc>
                    <a:spcPct val="80000"/>
                  </a:lnSpc>
                </a:pPr>
                <a:r>
                  <a:rPr lang="zh-CN" altLang="en-US" sz="2000" dirty="0">
                    <a:solidFill>
                      <a:srgbClr val="000099"/>
                    </a:solidFill>
                    <a:ea typeface="黑体" pitchFamily="2" charset="-122"/>
                  </a:rPr>
                  <a:t>拥塞</a:t>
                </a:r>
              </a:p>
            </p:txBody>
          </p:sp>
        </p:grpSp>
      </p:grpSp>
    </p:spTree>
    <p:extLst>
      <p:ext uri="{BB962C8B-B14F-4D97-AF65-F5344CB8AC3E}">
        <p14:creationId xmlns:p14="http://schemas.microsoft.com/office/powerpoint/2010/main" val="396382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实践证明，</a:t>
            </a:r>
            <a:r>
              <a:rPr lang="zh-CN" altLang="en-US" dirty="0"/>
              <a:t>拥塞控制是很难设计的，因为它是一个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extLst>
      <p:ext uri="{BB962C8B-B14F-4D97-AF65-F5344CB8AC3E}">
        <p14:creationId xmlns:p14="http://schemas.microsoft.com/office/powerpoint/2010/main" val="155000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algn="ctr" eaLnBrk="1" hangingPunct="1"/>
            <a:r>
              <a:rPr lang="zh-CN" altLang="en-US" dirty="0"/>
              <a:t>常用的熟知端口</a:t>
            </a:r>
          </a:p>
        </p:txBody>
      </p:sp>
      <p:sp>
        <p:nvSpPr>
          <p:cNvPr id="21509" name="Rectangle 3"/>
          <p:cNvSpPr>
            <a:spLocks noGrp="1" noChangeArrowheads="1"/>
          </p:cNvSpPr>
          <p:nvPr>
            <p:ph type="body" idx="1"/>
          </p:nvPr>
        </p:nvSpPr>
        <p:spPr/>
        <p:txBody>
          <a:bodyPr/>
          <a:lstStyle/>
          <a:p>
            <a:pPr eaLnBrk="1" hangingPunct="1">
              <a:buFont typeface="Wingdings" pitchFamily="2" charset="2"/>
              <a:buNone/>
            </a:pPr>
            <a:r>
              <a:rPr lang="en-US" altLang="zh-CN" dirty="0"/>
              <a:t> </a:t>
            </a:r>
          </a:p>
        </p:txBody>
      </p:sp>
      <p:graphicFrame>
        <p:nvGraphicFramePr>
          <p:cNvPr id="2011188" name="Group 52"/>
          <p:cNvGraphicFramePr>
            <a:graphicFrameLocks noGrp="1"/>
          </p:cNvGraphicFramePr>
          <p:nvPr/>
        </p:nvGraphicFramePr>
        <p:xfrm>
          <a:off x="545422" y="4397027"/>
          <a:ext cx="9030627" cy="1192213"/>
        </p:xfrm>
        <a:graphic>
          <a:graphicData uri="http://schemas.openxmlformats.org/drawingml/2006/table">
            <a:tbl>
              <a:tblPr/>
              <a:tblGrid>
                <a:gridCol w="4787900">
                  <a:extLst>
                    <a:ext uri="{9D8B030D-6E8A-4147-A177-3AD203B41FA5}">
                      <a16:colId xmlns:a16="http://schemas.microsoft.com/office/drawing/2014/main" val="20000"/>
                    </a:ext>
                  </a:extLst>
                </a:gridCol>
                <a:gridCol w="4242727">
                  <a:extLst>
                    <a:ext uri="{9D8B030D-6E8A-4147-A177-3AD203B41FA5}">
                      <a16:colId xmlns:a16="http://schemas.microsoft.com/office/drawing/2014/main" val="20001"/>
                    </a:ext>
                  </a:extLst>
                </a:gridCol>
              </a:tblGrid>
              <a:tr h="612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a:ln>
                            <a:noFill/>
                          </a:ln>
                          <a:solidFill>
                            <a:schemeClr val="tx1"/>
                          </a:solidFill>
                          <a:effectLst/>
                          <a:latin typeface="Tahoma" pitchFamily="34" charset="0"/>
                          <a:ea typeface="黑体" pitchFamily="2" charset="-122"/>
                        </a:rPr>
                        <a:t>UDP</a:t>
                      </a: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a:ln>
                            <a:noFill/>
                          </a:ln>
                          <a:solidFill>
                            <a:schemeClr val="tx1"/>
                          </a:solidFill>
                          <a:effectLst/>
                          <a:latin typeface="Tahoma" pitchFamily="34" charset="0"/>
                          <a:ea typeface="黑体" pitchFamily="2" charset="-122"/>
                        </a:rPr>
                        <a:t>TCP</a:t>
                      </a: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79275">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dirty="0">
                          <a:ln>
                            <a:noFill/>
                          </a:ln>
                          <a:solidFill>
                            <a:schemeClr val="tx1"/>
                          </a:solidFill>
                          <a:effectLst/>
                          <a:latin typeface="Tahoma" pitchFamily="34" charset="0"/>
                          <a:ea typeface="黑体" pitchFamily="2" charset="-122"/>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2" name="组合 1"/>
          <p:cNvGrpSpPr/>
          <p:nvPr/>
        </p:nvGrpSpPr>
        <p:grpSpPr>
          <a:xfrm>
            <a:off x="515258" y="1175047"/>
            <a:ext cx="9334286" cy="3369618"/>
            <a:chOff x="515258" y="1175047"/>
            <a:chExt cx="9334286" cy="3369618"/>
          </a:xfrm>
        </p:grpSpPr>
        <p:sp>
          <p:nvSpPr>
            <p:cNvPr id="21520" name="Text Box 14"/>
            <p:cNvSpPr txBox="1">
              <a:spLocks noChangeArrowheads="1"/>
            </p:cNvSpPr>
            <p:nvPr/>
          </p:nvSpPr>
          <p:spPr bwMode="auto">
            <a:xfrm>
              <a:off x="5183701" y="3296889"/>
              <a:ext cx="142914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SMTP</a:t>
              </a:r>
            </a:p>
          </p:txBody>
        </p:sp>
        <p:sp>
          <p:nvSpPr>
            <p:cNvPr id="21521" name="Text Box 15"/>
            <p:cNvSpPr txBox="1">
              <a:spLocks noChangeArrowheads="1"/>
            </p:cNvSpPr>
            <p:nvPr/>
          </p:nvSpPr>
          <p:spPr bwMode="auto">
            <a:xfrm>
              <a:off x="6228399" y="2831231"/>
              <a:ext cx="131908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FTP</a:t>
              </a:r>
            </a:p>
          </p:txBody>
        </p:sp>
        <p:sp>
          <p:nvSpPr>
            <p:cNvPr id="21522" name="Text Box 16"/>
            <p:cNvSpPr txBox="1">
              <a:spLocks noChangeArrowheads="1"/>
            </p:cNvSpPr>
            <p:nvPr/>
          </p:nvSpPr>
          <p:spPr bwMode="auto">
            <a:xfrm>
              <a:off x="6899407" y="2327175"/>
              <a:ext cx="1539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Telnet</a:t>
              </a:r>
            </a:p>
          </p:txBody>
        </p:sp>
        <p:sp>
          <p:nvSpPr>
            <p:cNvPr id="21523" name="Text Box 17"/>
            <p:cNvSpPr txBox="1">
              <a:spLocks noChangeArrowheads="1"/>
            </p:cNvSpPr>
            <p:nvPr/>
          </p:nvSpPr>
          <p:spPr bwMode="auto">
            <a:xfrm>
              <a:off x="759900" y="3373089"/>
              <a:ext cx="109894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RPC</a:t>
              </a:r>
            </a:p>
          </p:txBody>
        </p:sp>
        <p:sp>
          <p:nvSpPr>
            <p:cNvPr id="21524" name="Text Box 18"/>
            <p:cNvSpPr txBox="1">
              <a:spLocks noChangeArrowheads="1"/>
            </p:cNvSpPr>
            <p:nvPr/>
          </p:nvSpPr>
          <p:spPr bwMode="auto">
            <a:xfrm>
              <a:off x="1547878" y="2992089"/>
              <a:ext cx="13190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DNS</a:t>
              </a:r>
            </a:p>
          </p:txBody>
        </p:sp>
        <p:sp>
          <p:nvSpPr>
            <p:cNvPr id="21525" name="Text Box 19"/>
            <p:cNvSpPr txBox="1">
              <a:spLocks noChangeArrowheads="1"/>
            </p:cNvSpPr>
            <p:nvPr/>
          </p:nvSpPr>
          <p:spPr bwMode="auto">
            <a:xfrm>
              <a:off x="3186128" y="1967135"/>
              <a:ext cx="153921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SNMP</a:t>
              </a:r>
            </a:p>
          </p:txBody>
        </p:sp>
        <p:sp>
          <p:nvSpPr>
            <p:cNvPr id="21526" name="Text Box 20"/>
            <p:cNvSpPr txBox="1">
              <a:spLocks noChangeArrowheads="1"/>
            </p:cNvSpPr>
            <p:nvPr/>
          </p:nvSpPr>
          <p:spPr bwMode="auto">
            <a:xfrm>
              <a:off x="2349476" y="2471191"/>
              <a:ext cx="16492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TFTP</a:t>
              </a:r>
            </a:p>
          </p:txBody>
        </p:sp>
        <p:sp>
          <p:nvSpPr>
            <p:cNvPr id="21527" name="Oval 21"/>
            <p:cNvSpPr>
              <a:spLocks noChangeArrowheads="1"/>
            </p:cNvSpPr>
            <p:nvPr/>
          </p:nvSpPr>
          <p:spPr bwMode="auto">
            <a:xfrm>
              <a:off x="900112"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Oval 22"/>
            <p:cNvSpPr>
              <a:spLocks noChangeArrowheads="1"/>
            </p:cNvSpPr>
            <p:nvPr/>
          </p:nvSpPr>
          <p:spPr bwMode="auto">
            <a:xfrm>
              <a:off x="182463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Oval 23"/>
            <p:cNvSpPr>
              <a:spLocks noChangeArrowheads="1"/>
            </p:cNvSpPr>
            <p:nvPr/>
          </p:nvSpPr>
          <p:spPr bwMode="auto">
            <a:xfrm>
              <a:off x="35163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Oval 24"/>
            <p:cNvSpPr>
              <a:spLocks noChangeArrowheads="1"/>
            </p:cNvSpPr>
            <p:nvPr/>
          </p:nvSpPr>
          <p:spPr bwMode="auto">
            <a:xfrm>
              <a:off x="2700006"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Oval 25"/>
            <p:cNvSpPr>
              <a:spLocks noChangeArrowheads="1"/>
            </p:cNvSpPr>
            <p:nvPr/>
          </p:nvSpPr>
          <p:spPr bwMode="auto">
            <a:xfrm>
              <a:off x="559645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Oval 26"/>
            <p:cNvSpPr>
              <a:spLocks noChangeArrowheads="1"/>
            </p:cNvSpPr>
            <p:nvPr/>
          </p:nvSpPr>
          <p:spPr bwMode="auto">
            <a:xfrm>
              <a:off x="6411433"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Oval 27"/>
            <p:cNvSpPr>
              <a:spLocks noChangeArrowheads="1"/>
            </p:cNvSpPr>
            <p:nvPr/>
          </p:nvSpPr>
          <p:spPr bwMode="auto">
            <a:xfrm>
              <a:off x="721928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28"/>
            <p:cNvSpPr>
              <a:spLocks noChangeShapeType="1"/>
            </p:cNvSpPr>
            <p:nvPr/>
          </p:nvSpPr>
          <p:spPr bwMode="auto">
            <a:xfrm>
              <a:off x="1090099" y="3825526"/>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5" name="Line 29"/>
            <p:cNvSpPr>
              <a:spLocks noChangeShapeType="1"/>
            </p:cNvSpPr>
            <p:nvPr/>
          </p:nvSpPr>
          <p:spPr bwMode="auto">
            <a:xfrm>
              <a:off x="1989731" y="344452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30"/>
            <p:cNvSpPr>
              <a:spLocks noChangeShapeType="1"/>
            </p:cNvSpPr>
            <p:nvPr/>
          </p:nvSpPr>
          <p:spPr bwMode="auto">
            <a:xfrm>
              <a:off x="3681427" y="2471191"/>
              <a:ext cx="0" cy="17353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7" name="Line 31"/>
            <p:cNvSpPr>
              <a:spLocks noChangeShapeType="1"/>
            </p:cNvSpPr>
            <p:nvPr/>
          </p:nvSpPr>
          <p:spPr bwMode="auto">
            <a:xfrm>
              <a:off x="2865106" y="2941289"/>
              <a:ext cx="0" cy="1265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8" name="Line 32"/>
            <p:cNvSpPr>
              <a:spLocks noChangeShapeType="1"/>
            </p:cNvSpPr>
            <p:nvPr/>
          </p:nvSpPr>
          <p:spPr bwMode="auto">
            <a:xfrm>
              <a:off x="5761551" y="3749326"/>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9" name="Line 33"/>
            <p:cNvSpPr>
              <a:spLocks noChangeShapeType="1"/>
            </p:cNvSpPr>
            <p:nvPr/>
          </p:nvSpPr>
          <p:spPr bwMode="auto">
            <a:xfrm>
              <a:off x="6611375" y="3251645"/>
              <a:ext cx="0" cy="9548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0" name="Line 34"/>
            <p:cNvSpPr>
              <a:spLocks noChangeShapeType="1"/>
            </p:cNvSpPr>
            <p:nvPr/>
          </p:nvSpPr>
          <p:spPr bwMode="auto">
            <a:xfrm>
              <a:off x="7394707" y="2730747"/>
              <a:ext cx="0" cy="14757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1" name="Text Box 35"/>
            <p:cNvSpPr txBox="1">
              <a:spLocks noChangeArrowheads="1"/>
            </p:cNvSpPr>
            <p:nvPr/>
          </p:nvSpPr>
          <p:spPr bwMode="auto">
            <a:xfrm>
              <a:off x="515258"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111</a:t>
              </a:r>
            </a:p>
          </p:txBody>
        </p:sp>
        <p:sp>
          <p:nvSpPr>
            <p:cNvPr id="21542" name="Text Box 36"/>
            <p:cNvSpPr txBox="1">
              <a:spLocks noChangeArrowheads="1"/>
            </p:cNvSpPr>
            <p:nvPr/>
          </p:nvSpPr>
          <p:spPr bwMode="auto">
            <a:xfrm>
              <a:off x="1494431" y="3825526"/>
              <a:ext cx="112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53</a:t>
              </a:r>
            </a:p>
          </p:txBody>
        </p:sp>
        <p:sp>
          <p:nvSpPr>
            <p:cNvPr id="21543" name="Text Box 37"/>
            <p:cNvSpPr txBox="1">
              <a:spLocks noChangeArrowheads="1"/>
            </p:cNvSpPr>
            <p:nvPr/>
          </p:nvSpPr>
          <p:spPr bwMode="auto">
            <a:xfrm>
              <a:off x="3681427"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161</a:t>
              </a:r>
            </a:p>
          </p:txBody>
        </p:sp>
        <p:sp>
          <p:nvSpPr>
            <p:cNvPr id="21544" name="Text Box 38"/>
            <p:cNvSpPr txBox="1">
              <a:spLocks noChangeArrowheads="1"/>
            </p:cNvSpPr>
            <p:nvPr/>
          </p:nvSpPr>
          <p:spPr bwMode="auto">
            <a:xfrm>
              <a:off x="2947656"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69</a:t>
              </a:r>
            </a:p>
          </p:txBody>
        </p:sp>
        <p:sp>
          <p:nvSpPr>
            <p:cNvPr id="21545" name="Text Box 39"/>
            <p:cNvSpPr txBox="1">
              <a:spLocks noChangeArrowheads="1"/>
            </p:cNvSpPr>
            <p:nvPr/>
          </p:nvSpPr>
          <p:spPr bwMode="auto">
            <a:xfrm>
              <a:off x="5260958"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25</a:t>
              </a:r>
            </a:p>
          </p:txBody>
        </p:sp>
        <p:sp>
          <p:nvSpPr>
            <p:cNvPr id="21546" name="Text Box 40"/>
            <p:cNvSpPr txBox="1">
              <a:spLocks noChangeArrowheads="1"/>
            </p:cNvSpPr>
            <p:nvPr/>
          </p:nvSpPr>
          <p:spPr bwMode="auto">
            <a:xfrm>
              <a:off x="6125212" y="3825526"/>
              <a:ext cx="11419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21  20</a:t>
              </a:r>
            </a:p>
          </p:txBody>
        </p:sp>
        <p:sp>
          <p:nvSpPr>
            <p:cNvPr id="21547" name="Text Box 41"/>
            <p:cNvSpPr txBox="1">
              <a:spLocks noChangeArrowheads="1"/>
            </p:cNvSpPr>
            <p:nvPr/>
          </p:nvSpPr>
          <p:spPr bwMode="auto">
            <a:xfrm>
              <a:off x="7466939"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23</a:t>
              </a:r>
            </a:p>
          </p:txBody>
        </p:sp>
        <p:sp>
          <p:nvSpPr>
            <p:cNvPr id="21548" name="Text Box 42"/>
            <p:cNvSpPr txBox="1">
              <a:spLocks noChangeArrowheads="1"/>
            </p:cNvSpPr>
            <p:nvPr/>
          </p:nvSpPr>
          <p:spPr bwMode="auto">
            <a:xfrm>
              <a:off x="7619487" y="1736054"/>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HTTP</a:t>
              </a:r>
            </a:p>
          </p:txBody>
        </p:sp>
        <p:sp>
          <p:nvSpPr>
            <p:cNvPr id="21549" name="Oval 43"/>
            <p:cNvSpPr>
              <a:spLocks noChangeArrowheads="1"/>
            </p:cNvSpPr>
            <p:nvPr/>
          </p:nvSpPr>
          <p:spPr bwMode="auto">
            <a:xfrm>
              <a:off x="79795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Line 44"/>
            <p:cNvSpPr>
              <a:spLocks noChangeShapeType="1"/>
            </p:cNvSpPr>
            <p:nvPr/>
          </p:nvSpPr>
          <p:spPr bwMode="auto">
            <a:xfrm>
              <a:off x="8154945" y="2195164"/>
              <a:ext cx="0" cy="20113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1" name="Text Box 45"/>
            <p:cNvSpPr txBox="1">
              <a:spLocks noChangeArrowheads="1"/>
            </p:cNvSpPr>
            <p:nvPr/>
          </p:nvSpPr>
          <p:spPr bwMode="auto">
            <a:xfrm>
              <a:off x="8227177"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80</a:t>
              </a:r>
            </a:p>
          </p:txBody>
        </p:sp>
        <p:sp>
          <p:nvSpPr>
            <p:cNvPr id="40" name="Text Box 42"/>
            <p:cNvSpPr txBox="1">
              <a:spLocks noChangeArrowheads="1"/>
            </p:cNvSpPr>
            <p:nvPr/>
          </p:nvSpPr>
          <p:spPr bwMode="auto">
            <a:xfrm>
              <a:off x="8195551" y="1175047"/>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HTTPS</a:t>
              </a:r>
            </a:p>
          </p:txBody>
        </p:sp>
        <p:sp>
          <p:nvSpPr>
            <p:cNvPr id="41" name="Oval 43"/>
            <p:cNvSpPr>
              <a:spLocks noChangeArrowheads="1"/>
            </p:cNvSpPr>
            <p:nvPr/>
          </p:nvSpPr>
          <p:spPr bwMode="auto">
            <a:xfrm>
              <a:off x="8683525"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4"/>
            <p:cNvSpPr>
              <a:spLocks noChangeShapeType="1"/>
            </p:cNvSpPr>
            <p:nvPr/>
          </p:nvSpPr>
          <p:spPr bwMode="auto">
            <a:xfrm>
              <a:off x="8858943" y="1676052"/>
              <a:ext cx="0" cy="25304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5"/>
            <p:cNvSpPr txBox="1">
              <a:spLocks noChangeArrowheads="1"/>
            </p:cNvSpPr>
            <p:nvPr/>
          </p:nvSpPr>
          <p:spPr bwMode="auto">
            <a:xfrm>
              <a:off x="8931175"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443</a:t>
              </a:r>
            </a:p>
          </p:txBody>
        </p:sp>
        <p:sp>
          <p:nvSpPr>
            <p:cNvPr id="44" name="Text Box 19"/>
            <p:cNvSpPr txBox="1">
              <a:spLocks noChangeArrowheads="1"/>
            </p:cNvSpPr>
            <p:nvPr/>
          </p:nvSpPr>
          <p:spPr bwMode="auto">
            <a:xfrm>
              <a:off x="3659047" y="1299365"/>
              <a:ext cx="2167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SNMP(trap)</a:t>
              </a:r>
            </a:p>
          </p:txBody>
        </p:sp>
        <p:sp>
          <p:nvSpPr>
            <p:cNvPr id="45" name="Oval 23"/>
            <p:cNvSpPr>
              <a:spLocks noChangeArrowheads="1"/>
            </p:cNvSpPr>
            <p:nvPr/>
          </p:nvSpPr>
          <p:spPr bwMode="auto">
            <a:xfrm>
              <a:off x="433322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a:off x="4498329" y="1818477"/>
              <a:ext cx="0" cy="23880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Text Box 37"/>
            <p:cNvSpPr txBox="1">
              <a:spLocks noChangeArrowheads="1"/>
            </p:cNvSpPr>
            <p:nvPr/>
          </p:nvSpPr>
          <p:spPr bwMode="auto">
            <a:xfrm>
              <a:off x="4498329"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162</a:t>
              </a:r>
            </a:p>
          </p:txBody>
        </p:sp>
      </p:grpSp>
    </p:spTree>
    <p:extLst>
      <p:ext uri="{BB962C8B-B14F-4D97-AF65-F5344CB8AC3E}">
        <p14:creationId xmlns:p14="http://schemas.microsoft.com/office/powerpoint/2010/main" val="39011979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a:solidFill>
                  <a:srgbClr val="FF0000"/>
                </a:solidFill>
              </a:rPr>
              <a:t>闭环控制方法</a:t>
            </a:r>
            <a:r>
              <a:rPr lang="zh-CN" altLang="en-US" dirty="0"/>
              <a:t>是基于反馈环路的概念。属于闭环控制的有以下几种措施： </a:t>
            </a:r>
          </a:p>
          <a:p>
            <a:pPr lvl="1"/>
            <a:r>
              <a:rPr lang="en-US" altLang="zh-CN" dirty="0"/>
              <a:t>(1) </a:t>
            </a:r>
            <a:r>
              <a:rPr lang="zh-CN" altLang="en-US" dirty="0"/>
              <a:t>监测网络系统以便检测到拥塞在何时、何处发生。</a:t>
            </a:r>
          </a:p>
          <a:p>
            <a:pPr lvl="1"/>
            <a:r>
              <a:rPr lang="en-US" altLang="zh-CN" dirty="0"/>
              <a:t>(2) </a:t>
            </a:r>
            <a:r>
              <a:rPr lang="zh-CN" altLang="en-US" dirty="0"/>
              <a:t>将拥塞发生的信息传送到可采取行动的地方。</a:t>
            </a:r>
          </a:p>
          <a:p>
            <a:pPr lvl="1"/>
            <a:r>
              <a:rPr lang="en-US" altLang="zh-CN" dirty="0"/>
              <a:t>(3) </a:t>
            </a:r>
            <a:r>
              <a:rPr lang="zh-CN" altLang="en-US" dirty="0"/>
              <a:t>调整网络系统的运行以解决出现的问题。</a:t>
            </a:r>
          </a:p>
        </p:txBody>
      </p:sp>
    </p:spTree>
    <p:extLst>
      <p:ext uri="{BB962C8B-B14F-4D97-AF65-F5344CB8AC3E}">
        <p14:creationId xmlns:p14="http://schemas.microsoft.com/office/powerpoint/2010/main" val="7101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监测网络的拥塞</a:t>
            </a:r>
            <a:r>
              <a:rPr lang="zh-CN" altLang="en-US" dirty="0"/>
              <a:t>的指标</a:t>
            </a:r>
          </a:p>
        </p:txBody>
      </p:sp>
      <p:sp>
        <p:nvSpPr>
          <p:cNvPr id="3" name="内容占位符 2"/>
          <p:cNvSpPr>
            <a:spLocks noGrp="1"/>
          </p:cNvSpPr>
          <p:nvPr>
            <p:ph idx="1"/>
          </p:nvPr>
        </p:nvSpPr>
        <p:spPr/>
        <p:txBody>
          <a:bodyPr/>
          <a:lstStyle/>
          <a:p>
            <a:r>
              <a:rPr lang="zh-CN" altLang="zh-CN" dirty="0"/>
              <a:t>主要指标</a:t>
            </a:r>
            <a:r>
              <a:rPr lang="zh-CN" altLang="en-US" dirty="0"/>
              <a:t>有：</a:t>
            </a:r>
            <a:endParaRPr lang="en-US" altLang="zh-CN" dirty="0"/>
          </a:p>
          <a:p>
            <a:pPr lvl="1"/>
            <a:r>
              <a:rPr lang="zh-CN" altLang="zh-CN" dirty="0"/>
              <a:t>由于缺少缓存空间而被丢弃的分组的百分数</a:t>
            </a:r>
            <a:r>
              <a:rPr lang="zh-CN" altLang="en-US" dirty="0"/>
              <a:t>；</a:t>
            </a:r>
            <a:endParaRPr lang="en-US" altLang="zh-CN" dirty="0"/>
          </a:p>
          <a:p>
            <a:pPr lvl="1"/>
            <a:r>
              <a:rPr lang="zh-CN" altLang="zh-CN" dirty="0"/>
              <a:t>平均队列长度</a:t>
            </a:r>
            <a:r>
              <a:rPr lang="zh-CN" altLang="en-US" dirty="0"/>
              <a:t>；</a:t>
            </a:r>
            <a:endParaRPr lang="en-US" altLang="zh-CN" dirty="0"/>
          </a:p>
          <a:p>
            <a:pPr lvl="1"/>
            <a:r>
              <a:rPr lang="zh-CN" altLang="zh-CN" dirty="0"/>
              <a:t>超时重传的分组数</a:t>
            </a:r>
            <a:r>
              <a:rPr lang="zh-CN" altLang="en-US" dirty="0"/>
              <a:t>；</a:t>
            </a:r>
            <a:endParaRPr lang="en-US" altLang="zh-CN" dirty="0"/>
          </a:p>
          <a:p>
            <a:pPr lvl="1"/>
            <a:r>
              <a:rPr lang="zh-CN" altLang="zh-CN" dirty="0"/>
              <a:t>平均分组时延</a:t>
            </a:r>
            <a:r>
              <a:rPr lang="zh-CN" altLang="en-US" dirty="0"/>
              <a:t>；</a:t>
            </a:r>
            <a:endParaRPr lang="en-US" altLang="zh-CN" dirty="0"/>
          </a:p>
          <a:p>
            <a:pPr lvl="1"/>
            <a:r>
              <a:rPr lang="zh-CN" altLang="zh-CN" dirty="0"/>
              <a:t>分组时延的标准差，等等。</a:t>
            </a:r>
            <a:endParaRPr lang="en-US" altLang="zh-CN" dirty="0"/>
          </a:p>
          <a:p>
            <a:r>
              <a:rPr lang="zh-CN" altLang="zh-CN" dirty="0"/>
              <a:t>上述这些指标的上升都标志着拥塞的增长。</a:t>
            </a:r>
            <a:endParaRPr lang="zh-CN" altLang="en-US" dirty="0"/>
          </a:p>
        </p:txBody>
      </p:sp>
    </p:spTree>
    <p:extLst>
      <p:ext uri="{BB962C8B-B14F-4D97-AF65-F5344CB8AC3E}">
        <p14:creationId xmlns:p14="http://schemas.microsoft.com/office/powerpoint/2010/main" val="1106465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TCP </a:t>
            </a:r>
            <a:r>
              <a:rPr lang="zh-CN" altLang="zh-CN" dirty="0"/>
              <a:t>的拥塞控制方法</a:t>
            </a:r>
          </a:p>
        </p:txBody>
      </p:sp>
      <p:sp>
        <p:nvSpPr>
          <p:cNvPr id="94214" name="Rectangle 3"/>
          <p:cNvSpPr>
            <a:spLocks noGrp="1" noChangeArrowheads="1"/>
          </p:cNvSpPr>
          <p:nvPr>
            <p:ph type="body" idx="1"/>
          </p:nvPr>
        </p:nvSpPr>
        <p:spPr/>
        <p:txBody>
          <a:bodyPr/>
          <a:lstStyle/>
          <a:p>
            <a:r>
              <a:rPr lang="en-US" altLang="zh-CN" sz="2800" dirty="0"/>
              <a:t>TCP </a:t>
            </a:r>
            <a:r>
              <a:rPr lang="zh-CN" altLang="en-US" sz="2800" dirty="0"/>
              <a:t>采用</a:t>
            </a:r>
            <a:r>
              <a:rPr lang="zh-CN" altLang="en-US" sz="2800" dirty="0">
                <a:solidFill>
                  <a:srgbClr val="FF0000"/>
                </a:solidFill>
              </a:rPr>
              <a:t>基于窗口的方法</a:t>
            </a:r>
            <a:r>
              <a:rPr lang="zh-CN" altLang="en-US" sz="2800" dirty="0"/>
              <a:t>进行拥塞控制。该方法属于闭环控制方法。</a:t>
            </a:r>
          </a:p>
          <a:p>
            <a:pPr eaLnBrk="1" hangingPunct="1"/>
            <a:r>
              <a:rPr lang="en-US" altLang="zh-CN" sz="2800" dirty="0"/>
              <a:t>TCP</a:t>
            </a:r>
            <a:r>
              <a:rPr lang="zh-CN" altLang="en-US" sz="2800" dirty="0"/>
              <a:t>发送方维持一个</a:t>
            </a:r>
            <a:r>
              <a:rPr lang="zh-CN" altLang="en-US" sz="2800" dirty="0">
                <a:solidFill>
                  <a:srgbClr val="FF0000"/>
                </a:solidFill>
              </a:rPr>
              <a:t>拥塞窗口 </a:t>
            </a:r>
            <a:r>
              <a:rPr lang="en-US" altLang="zh-CN" sz="2800" dirty="0">
                <a:solidFill>
                  <a:srgbClr val="FF0000"/>
                </a:solidFill>
              </a:rPr>
              <a:t>CWND</a:t>
            </a:r>
            <a:r>
              <a:rPr lang="en-US" altLang="zh-CN" sz="2800" dirty="0">
                <a:solidFill>
                  <a:srgbClr val="0000FF"/>
                </a:solidFill>
              </a:rPr>
              <a:t> </a:t>
            </a:r>
            <a:r>
              <a:rPr lang="en-US" altLang="zh-CN" sz="2800" dirty="0"/>
              <a:t>(Congestion Window)</a:t>
            </a:r>
            <a:endParaRPr lang="zh-CN" altLang="en-US" sz="2800" dirty="0"/>
          </a:p>
          <a:p>
            <a:pPr lvl="1"/>
            <a:r>
              <a:rPr lang="zh-CN" altLang="zh-CN" sz="2400" dirty="0"/>
              <a:t>拥塞窗口的大小取决于网络的拥塞程度，并且动态地在变化。</a:t>
            </a:r>
            <a:endParaRPr lang="zh-CN" altLang="en-US" sz="2400" dirty="0"/>
          </a:p>
          <a:p>
            <a:pPr lvl="1" eaLnBrk="1" hangingPunct="1"/>
            <a:r>
              <a:rPr lang="zh-CN" altLang="en-US" sz="2400" dirty="0"/>
              <a:t>发送端利用</a:t>
            </a:r>
            <a:r>
              <a:rPr lang="zh-CN" altLang="en-US" sz="2400" dirty="0">
                <a:solidFill>
                  <a:srgbClr val="FF0000"/>
                </a:solidFill>
              </a:rPr>
              <a:t>拥塞窗口</a:t>
            </a:r>
            <a:r>
              <a:rPr lang="zh-CN" altLang="en-US" sz="2400" dirty="0"/>
              <a:t>根据网络的拥塞情况调整发送的数据量。</a:t>
            </a:r>
            <a:endParaRPr lang="en-US" altLang="zh-CN" sz="2400" dirty="0"/>
          </a:p>
          <a:p>
            <a:pPr lvl="1" eaLnBrk="1" hangingPunct="1"/>
            <a:r>
              <a:rPr lang="zh-CN" altLang="en-US" sz="2400" dirty="0"/>
              <a:t>所以，发送窗口大小不仅取决于接收方公告的接收窗口，还取决于网络的拥塞状况，所以真正的发送窗口值为：</a:t>
            </a:r>
          </a:p>
        </p:txBody>
      </p:sp>
      <p:sp>
        <p:nvSpPr>
          <p:cNvPr id="94213" name="Rectangle 4"/>
          <p:cNvSpPr>
            <a:spLocks noChangeArrowheads="1"/>
          </p:cNvSpPr>
          <p:nvPr/>
        </p:nvSpPr>
        <p:spPr bwMode="auto">
          <a:xfrm>
            <a:off x="488504" y="5234036"/>
            <a:ext cx="916305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a:solidFill>
                  <a:srgbClr val="000099"/>
                </a:solidFill>
                <a:latin typeface="+mn-lt"/>
                <a:ea typeface="黑体" pitchFamily="2" charset="-122"/>
              </a:rPr>
              <a:t>真正的发送窗口值 </a:t>
            </a:r>
            <a:r>
              <a:rPr lang="en-US" altLang="zh-CN" sz="2800" b="1" dirty="0">
                <a:solidFill>
                  <a:srgbClr val="000099"/>
                </a:solidFill>
                <a:latin typeface="+mn-lt"/>
                <a:ea typeface="黑体" pitchFamily="2" charset="-12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a:t>
            </a:r>
            <a:r>
              <a:rPr lang="zh-CN" altLang="en-US" sz="2800" b="1" dirty="0">
                <a:solidFill>
                  <a:srgbClr val="000099"/>
                </a:solidFill>
                <a:latin typeface="+mn-lt"/>
                <a:ea typeface="黑体" pitchFamily="2" charset="-122"/>
              </a:rPr>
              <a:t>公告窗口值，拥塞窗口值</a:t>
            </a:r>
            <a:r>
              <a:rPr lang="en-US" altLang="zh-CN"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5327540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a:p>
        </p:txBody>
      </p:sp>
      <p:sp>
        <p:nvSpPr>
          <p:cNvPr id="96261" name="Rectangle 3"/>
          <p:cNvSpPr>
            <a:spLocks noGrp="1" noChangeArrowheads="1"/>
          </p:cNvSpPr>
          <p:nvPr>
            <p:ph type="body" idx="1"/>
          </p:nvPr>
        </p:nvSpPr>
        <p:spPr/>
        <p:txBody>
          <a:bodyPr/>
          <a:lstStyle/>
          <a:p>
            <a:r>
              <a:rPr lang="zh-CN" altLang="zh-CN" dirty="0"/>
              <a:t>只要网络没有出现拥塞，拥塞窗口就可以再增大一些，以便把更多的分组发送出去，这样就可以提高网络的利用率。</a:t>
            </a:r>
            <a:endParaRPr lang="en-US" altLang="zh-CN" dirty="0"/>
          </a:p>
          <a:p>
            <a:r>
              <a:rPr lang="zh-CN" altLang="zh-CN" dirty="0"/>
              <a:t>但只要网络出现拥塞或有可能出现拥塞，就必须把拥塞窗口减小一些，以减少注入到网络中的分组数，以便缓解网络出现的拥塞。</a:t>
            </a:r>
            <a:endParaRPr lang="zh-CN" altLang="en-US" dirty="0"/>
          </a:p>
        </p:txBody>
      </p:sp>
    </p:spTree>
    <p:extLst>
      <p:ext uri="{BB962C8B-B14F-4D97-AF65-F5344CB8AC3E}">
        <p14:creationId xmlns:p14="http://schemas.microsoft.com/office/powerpoint/2010/main" val="39980267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a:t>拥塞的判断</a:t>
            </a:r>
          </a:p>
        </p:txBody>
      </p:sp>
      <p:sp>
        <p:nvSpPr>
          <p:cNvPr id="96261" name="Rectangle 3"/>
          <p:cNvSpPr>
            <a:spLocks noGrp="1" noChangeArrowheads="1"/>
          </p:cNvSpPr>
          <p:nvPr>
            <p:ph type="body" idx="1"/>
          </p:nvPr>
        </p:nvSpPr>
        <p:spPr/>
        <p:txBody>
          <a:bodyPr/>
          <a:lstStyle/>
          <a:p>
            <a:r>
              <a:rPr lang="zh-CN" altLang="en-US" dirty="0">
                <a:solidFill>
                  <a:srgbClr val="FF0000"/>
                </a:solidFill>
              </a:rPr>
              <a:t>重传定时器超时</a:t>
            </a:r>
            <a:endParaRPr lang="en-US" altLang="zh-CN" dirty="0">
              <a:solidFill>
                <a:srgbClr val="FF0000"/>
              </a:solidFill>
            </a:endParaRPr>
          </a:p>
          <a:p>
            <a:pPr lvl="1"/>
            <a:r>
              <a:rPr lang="zh-CN" altLang="zh-CN" dirty="0"/>
              <a:t>现在通信线路的传输质量一般都很好，因传输出差错而丢弃分组的概率是很小的（远小于</a:t>
            </a:r>
            <a:r>
              <a:rPr lang="en-US" altLang="zh-CN" dirty="0"/>
              <a:t> 1 %</a:t>
            </a:r>
            <a:r>
              <a:rPr lang="zh-CN" altLang="zh-CN" dirty="0"/>
              <a:t>）。只要出现了超时，就可以猜想网络可能出现了拥塞。</a:t>
            </a:r>
            <a:endParaRPr lang="en-US" altLang="zh-CN" dirty="0"/>
          </a:p>
          <a:p>
            <a:r>
              <a:rPr lang="zh-CN" altLang="en-US" dirty="0">
                <a:solidFill>
                  <a:srgbClr val="FF0000"/>
                </a:solidFill>
              </a:rPr>
              <a:t>收到三个相同（重复）的 </a:t>
            </a:r>
            <a:r>
              <a:rPr lang="en-US" altLang="zh-CN" dirty="0">
                <a:solidFill>
                  <a:srgbClr val="FF0000"/>
                </a:solidFill>
              </a:rPr>
              <a:t>ACK</a:t>
            </a:r>
          </a:p>
          <a:p>
            <a:pPr lvl="1"/>
            <a:r>
              <a:rPr lang="zh-CN" altLang="zh-CN" dirty="0"/>
              <a:t>个别报文段会在网络中丢失，</a:t>
            </a:r>
            <a:r>
              <a:rPr lang="zh-CN" altLang="en-US" dirty="0"/>
              <a:t>预示可能会出现拥塞（</a:t>
            </a:r>
            <a:r>
              <a:rPr lang="zh-CN" altLang="zh-CN" dirty="0"/>
              <a:t>实际未发生拥塞</a:t>
            </a:r>
            <a:r>
              <a:rPr lang="zh-CN" altLang="en-US" dirty="0"/>
              <a:t>），因此可以尽快采取控制措施，避免拥塞。</a:t>
            </a:r>
            <a:endParaRPr lang="en-US" altLang="zh-CN" dirty="0"/>
          </a:p>
        </p:txBody>
      </p:sp>
    </p:spTree>
    <p:extLst>
      <p:ext uri="{BB962C8B-B14F-4D97-AF65-F5344CB8AC3E}">
        <p14:creationId xmlns:p14="http://schemas.microsoft.com/office/powerpoint/2010/main" val="29212801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a:t>TCP</a:t>
            </a:r>
            <a:r>
              <a:rPr lang="zh-CN" altLang="en-US" dirty="0"/>
              <a:t>拥塞控制算法</a:t>
            </a:r>
          </a:p>
        </p:txBody>
      </p:sp>
      <p:sp>
        <p:nvSpPr>
          <p:cNvPr id="96261" name="Rectangle 3"/>
          <p:cNvSpPr>
            <a:spLocks noGrp="1" noChangeArrowheads="1"/>
          </p:cNvSpPr>
          <p:nvPr>
            <p:ph type="body" idx="1"/>
          </p:nvPr>
        </p:nvSpPr>
        <p:spPr/>
        <p:txBody>
          <a:bodyPr/>
          <a:lstStyle/>
          <a:p>
            <a:r>
              <a:rPr lang="zh-CN" altLang="zh-CN" dirty="0"/>
              <a:t>四种</a:t>
            </a:r>
            <a:r>
              <a:rPr lang="zh-CN" altLang="en-US" dirty="0"/>
              <a:t>（</a:t>
            </a:r>
            <a:r>
              <a:rPr lang="en-US" altLang="zh-CN" dirty="0"/>
              <a:t> RFC 5681</a:t>
            </a:r>
            <a:r>
              <a:rPr lang="zh-CN" altLang="zh-CN" dirty="0"/>
              <a:t>） </a:t>
            </a:r>
            <a:r>
              <a:rPr lang="zh-CN" altLang="en-US" dirty="0"/>
              <a:t>：</a:t>
            </a:r>
            <a:endParaRPr lang="en-US" altLang="zh-CN" dirty="0"/>
          </a:p>
          <a:p>
            <a:pPr lvl="1"/>
            <a:r>
              <a:rPr lang="zh-CN" altLang="zh-CN" dirty="0"/>
              <a:t>慢开始</a:t>
            </a:r>
            <a:r>
              <a:rPr lang="en-US" altLang="zh-CN" dirty="0"/>
              <a:t> (slow-start)</a:t>
            </a:r>
          </a:p>
          <a:p>
            <a:pPr lvl="1"/>
            <a:r>
              <a:rPr lang="zh-CN" altLang="zh-CN" dirty="0"/>
              <a:t>拥塞避免</a:t>
            </a:r>
            <a:r>
              <a:rPr lang="en-US" altLang="zh-CN" dirty="0"/>
              <a:t> (congestion avoidance)</a:t>
            </a:r>
          </a:p>
          <a:p>
            <a:pPr lvl="1"/>
            <a:r>
              <a:rPr lang="zh-CN" altLang="zh-CN" dirty="0"/>
              <a:t>快重传</a:t>
            </a:r>
            <a:r>
              <a:rPr lang="en-US" altLang="zh-CN" dirty="0"/>
              <a:t> (fast retransmit)</a:t>
            </a:r>
          </a:p>
          <a:p>
            <a:pPr lvl="1"/>
            <a:r>
              <a:rPr lang="zh-CN" altLang="zh-CN" dirty="0"/>
              <a:t>快恢复</a:t>
            </a:r>
            <a:r>
              <a:rPr lang="en-US" altLang="zh-CN" dirty="0"/>
              <a:t> (fast recovery)</a:t>
            </a:r>
            <a:endParaRPr lang="zh-CN" altLang="en-US" dirty="0"/>
          </a:p>
        </p:txBody>
      </p:sp>
    </p:spTree>
    <p:extLst>
      <p:ext uri="{BB962C8B-B14F-4D97-AF65-F5344CB8AC3E}">
        <p14:creationId xmlns:p14="http://schemas.microsoft.com/office/powerpoint/2010/main" val="36102580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pPr eaLnBrk="1" hangingPunct="1"/>
            <a:r>
              <a:rPr lang="zh-CN" altLang="en-US" sz="2800" dirty="0"/>
              <a:t>用来确定网络的负载能力。</a:t>
            </a:r>
            <a:endParaRPr lang="en-US" altLang="zh-CN" sz="2800" dirty="0"/>
          </a:p>
          <a:p>
            <a:r>
              <a:rPr lang="zh-CN" altLang="zh-CN" sz="2800" dirty="0">
                <a:solidFill>
                  <a:srgbClr val="FF0000"/>
                </a:solidFill>
              </a:rPr>
              <a:t>算法的思路</a:t>
            </a:r>
            <a:r>
              <a:rPr lang="zh-CN" altLang="en-US" sz="2800" dirty="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初始拥塞窗口</a:t>
            </a:r>
            <a:r>
              <a:rPr lang="en-US" altLang="zh-CN" sz="2800" dirty="0">
                <a:solidFill>
                  <a:srgbClr val="0000FF"/>
                </a:solidFill>
              </a:rPr>
              <a:t> </a:t>
            </a:r>
            <a:r>
              <a:rPr lang="en-US" altLang="zh-CN" sz="2800" dirty="0" err="1">
                <a:solidFill>
                  <a:srgbClr val="0000FF"/>
                </a:solidFill>
              </a:rPr>
              <a:t>cwnd</a:t>
            </a:r>
            <a:r>
              <a:rPr lang="en-US" altLang="zh-CN" sz="2800" dirty="0">
                <a:solidFill>
                  <a:srgbClr val="0000FF"/>
                </a:solidFill>
              </a:rPr>
              <a:t> </a:t>
            </a:r>
            <a:r>
              <a:rPr lang="zh-CN" altLang="en-US" sz="2800" dirty="0">
                <a:solidFill>
                  <a:srgbClr val="0000FF"/>
                </a:solidFill>
              </a:rPr>
              <a:t>设置：</a:t>
            </a:r>
            <a:endParaRPr lang="en-US" altLang="zh-CN" sz="2800" dirty="0">
              <a:solidFill>
                <a:srgbClr val="0000FF"/>
              </a:solidFill>
            </a:endParaRPr>
          </a:p>
          <a:p>
            <a:pPr lvl="1"/>
            <a:r>
              <a:rPr lang="zh-CN" altLang="zh-CN" sz="2400" dirty="0"/>
              <a:t>旧的规定</a:t>
            </a:r>
            <a:r>
              <a:rPr lang="zh-CN" altLang="en-US" sz="2400" dirty="0"/>
              <a:t>：</a:t>
            </a:r>
            <a:r>
              <a:rPr lang="zh-CN" altLang="zh-CN" sz="2400" dirty="0"/>
              <a:t>在刚刚开始发送报文段时，先把初始拥塞窗口</a:t>
            </a:r>
            <a:r>
              <a:rPr lang="en-US" altLang="zh-CN" sz="2400" dirty="0" err="1"/>
              <a:t>cwnd</a:t>
            </a:r>
            <a:r>
              <a:rPr lang="en-US" altLang="zh-CN" sz="2400" dirty="0"/>
              <a:t> </a:t>
            </a:r>
            <a:r>
              <a:rPr lang="zh-CN" altLang="zh-CN" sz="2400" dirty="0"/>
              <a:t>设置为</a:t>
            </a:r>
            <a:r>
              <a:rPr lang="en-US" altLang="zh-CN" sz="2400" dirty="0"/>
              <a:t> 1 </a:t>
            </a:r>
            <a:r>
              <a:rPr lang="zh-CN" altLang="zh-CN" sz="2400" dirty="0"/>
              <a:t>至</a:t>
            </a:r>
            <a:r>
              <a:rPr lang="en-US" altLang="zh-CN" sz="2400" dirty="0"/>
              <a:t> 2 </a:t>
            </a:r>
            <a:r>
              <a:rPr lang="zh-CN" altLang="zh-CN" sz="2400" dirty="0"/>
              <a:t>个发送方的最大报文段</a:t>
            </a:r>
            <a:r>
              <a:rPr lang="en-US" altLang="zh-CN" sz="2400" dirty="0"/>
              <a:t> SMSS (Sender Maximum Segment Size) </a:t>
            </a:r>
            <a:r>
              <a:rPr lang="zh-CN" altLang="zh-CN" sz="2400" dirty="0"/>
              <a:t>的数值</a:t>
            </a:r>
            <a:r>
              <a:rPr lang="zh-CN" altLang="en-US" sz="2400" dirty="0"/>
              <a:t>。</a:t>
            </a:r>
            <a:endParaRPr lang="en-US" altLang="zh-CN" sz="2400" dirty="0"/>
          </a:p>
          <a:p>
            <a:pPr lvl="1"/>
            <a:r>
              <a:rPr lang="zh-CN" altLang="zh-CN" sz="2400" dirty="0"/>
              <a:t>新的</a:t>
            </a:r>
            <a:r>
              <a:rPr lang="en-US" altLang="zh-CN" sz="2400" dirty="0"/>
              <a:t> RFC 5681 </a:t>
            </a:r>
            <a:r>
              <a:rPr lang="zh-CN" altLang="zh-CN" sz="2400" dirty="0"/>
              <a:t>把初始拥塞窗口</a:t>
            </a:r>
            <a:r>
              <a:rPr lang="en-US" altLang="zh-CN" sz="2400" dirty="0"/>
              <a:t> </a:t>
            </a:r>
            <a:r>
              <a:rPr lang="en-US" altLang="zh-CN" sz="2400" dirty="0" err="1"/>
              <a:t>cwnd</a:t>
            </a:r>
            <a:r>
              <a:rPr lang="en-US" altLang="zh-CN" sz="2400" dirty="0"/>
              <a:t> </a:t>
            </a:r>
            <a:r>
              <a:rPr lang="zh-CN" altLang="zh-CN" sz="2400" dirty="0"/>
              <a:t>设置为不超过</a:t>
            </a:r>
            <a:r>
              <a:rPr lang="en-US" altLang="zh-CN" sz="2400" dirty="0"/>
              <a:t>2</a:t>
            </a:r>
            <a:r>
              <a:rPr lang="zh-CN" altLang="zh-CN" sz="2400" dirty="0"/>
              <a:t>至</a:t>
            </a:r>
            <a:r>
              <a:rPr lang="en-US" altLang="zh-CN" sz="2400" dirty="0"/>
              <a:t>4</a:t>
            </a:r>
            <a:r>
              <a:rPr lang="zh-CN" altLang="zh-CN" sz="2400" dirty="0"/>
              <a:t>个</a:t>
            </a:r>
            <a:r>
              <a:rPr lang="en-US" altLang="zh-CN" sz="2400" dirty="0"/>
              <a:t>SMSS </a:t>
            </a:r>
            <a:r>
              <a:rPr lang="zh-CN" altLang="zh-CN" sz="2400" dirty="0"/>
              <a:t>的数值。</a:t>
            </a:r>
            <a:endParaRPr lang="en-US" altLang="zh-CN" sz="2400" dirty="0"/>
          </a:p>
          <a:p>
            <a:r>
              <a:rPr lang="zh-CN" altLang="zh-CN" sz="2800" dirty="0">
                <a:solidFill>
                  <a:srgbClr val="0000FF"/>
                </a:solidFill>
              </a:rPr>
              <a:t>慢开始门限</a:t>
            </a:r>
            <a:r>
              <a:rPr lang="en-US" altLang="zh-CN" sz="2800" dirty="0">
                <a:solidFill>
                  <a:srgbClr val="0000FF"/>
                </a:solidFill>
              </a:rPr>
              <a:t> </a:t>
            </a:r>
            <a:r>
              <a:rPr lang="en-US" altLang="zh-CN" sz="2800" dirty="0" err="1">
                <a:solidFill>
                  <a:srgbClr val="0000FF"/>
                </a:solidFill>
              </a:rPr>
              <a:t>ssthresh</a:t>
            </a:r>
            <a:r>
              <a:rPr lang="zh-CN" altLang="en-US" sz="2800" dirty="0">
                <a:solidFill>
                  <a:srgbClr val="0000FF"/>
                </a:solidFill>
              </a:rPr>
              <a:t>（状态变量）</a:t>
            </a:r>
            <a:r>
              <a:rPr lang="zh-CN" altLang="en-US" sz="2800" dirty="0"/>
              <a:t>：</a:t>
            </a:r>
            <a:r>
              <a:rPr lang="zh-CN" altLang="zh-CN" sz="2800" dirty="0"/>
              <a:t>防止拥塞窗口</a:t>
            </a:r>
            <a:r>
              <a:rPr lang="en-US" altLang="zh-CN" sz="2800" dirty="0" err="1"/>
              <a:t>cwnd</a:t>
            </a:r>
            <a:r>
              <a:rPr lang="en-US" altLang="zh-CN" sz="2800" dirty="0"/>
              <a:t> </a:t>
            </a:r>
            <a:r>
              <a:rPr lang="zh-CN" altLang="zh-CN" sz="2800" dirty="0"/>
              <a:t>增长过大引起网络拥塞</a:t>
            </a:r>
            <a:r>
              <a:rPr lang="zh-CN" altLang="en-US" sz="2800" dirty="0"/>
              <a:t>。</a:t>
            </a:r>
          </a:p>
        </p:txBody>
      </p:sp>
    </p:spTree>
    <p:extLst>
      <p:ext uri="{BB962C8B-B14F-4D97-AF65-F5344CB8AC3E}">
        <p14:creationId xmlns:p14="http://schemas.microsoft.com/office/powerpoint/2010/main" val="27775026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拥塞窗口</a:t>
            </a:r>
            <a:r>
              <a:rPr lang="en-US" altLang="zh-CN" sz="2600" dirty="0">
                <a:solidFill>
                  <a:srgbClr val="0000FF"/>
                </a:solidFill>
              </a:rPr>
              <a:t> </a:t>
            </a:r>
            <a:r>
              <a:rPr lang="en-US" altLang="zh-CN" sz="2600" dirty="0" err="1">
                <a:solidFill>
                  <a:srgbClr val="0000FF"/>
                </a:solidFill>
              </a:rPr>
              <a:t>cwnd</a:t>
            </a:r>
            <a:r>
              <a:rPr lang="en-US" altLang="zh-CN" sz="2600" dirty="0">
                <a:solidFill>
                  <a:srgbClr val="0000FF"/>
                </a:solidFill>
              </a:rPr>
              <a:t>  </a:t>
            </a:r>
            <a:r>
              <a:rPr lang="zh-CN" altLang="en-US" sz="2600" dirty="0">
                <a:solidFill>
                  <a:srgbClr val="0000FF"/>
                </a:solidFill>
              </a:rPr>
              <a:t>控制方法</a:t>
            </a:r>
            <a:r>
              <a:rPr lang="zh-CN" altLang="en-US" sz="2600" dirty="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后，可以把拥塞窗口增加最多一个</a:t>
            </a:r>
            <a:r>
              <a:rPr lang="en-US" altLang="zh-CN" sz="2600" dirty="0"/>
              <a:t> SMSS </a:t>
            </a:r>
            <a:r>
              <a:rPr lang="zh-CN" altLang="zh-CN" sz="2600" dirty="0"/>
              <a:t>的数值。</a:t>
            </a:r>
            <a:endParaRPr lang="en-US" altLang="zh-CN" sz="2600" dirty="0"/>
          </a:p>
          <a:p>
            <a:endParaRPr lang="en-US" altLang="zh-CN" sz="2600" dirty="0"/>
          </a:p>
          <a:p>
            <a:endParaRPr lang="en-US" altLang="zh-CN" sz="2600" dirty="0"/>
          </a:p>
          <a:p>
            <a:r>
              <a:rPr lang="zh-CN" altLang="zh-CN" sz="2600" dirty="0"/>
              <a:t>其中</a:t>
            </a:r>
            <a:r>
              <a:rPr lang="en-US" altLang="zh-CN" sz="2600" dirty="0"/>
              <a:t> </a:t>
            </a:r>
            <a:r>
              <a:rPr lang="en-US" altLang="zh-CN" sz="2600" i="1" dirty="0"/>
              <a:t>N </a:t>
            </a:r>
            <a:r>
              <a:rPr lang="zh-CN" altLang="zh-CN" sz="2600" dirty="0"/>
              <a:t>是原先未被确认的、但现在被刚收到的确认报文段所确认的字节数。</a:t>
            </a:r>
            <a:endParaRPr lang="en-US" altLang="zh-CN" sz="2600" dirty="0"/>
          </a:p>
          <a:p>
            <a:r>
              <a:rPr lang="zh-CN" altLang="zh-CN" sz="2600" dirty="0"/>
              <a:t>不难看出，当</a:t>
            </a:r>
            <a:r>
              <a:rPr lang="en-US" altLang="zh-CN" sz="2600" dirty="0"/>
              <a:t> </a:t>
            </a:r>
            <a:r>
              <a:rPr lang="en-US" altLang="zh-CN" sz="2600" i="1" dirty="0"/>
              <a:t>N</a:t>
            </a:r>
            <a:r>
              <a:rPr lang="en-US" altLang="zh-CN" sz="2600" dirty="0"/>
              <a:t> &lt; SMSS </a:t>
            </a:r>
            <a:r>
              <a:rPr lang="zh-CN" altLang="zh-CN" sz="2600" dirty="0"/>
              <a:t>时，拥塞窗口每次的增加量要小于</a:t>
            </a:r>
            <a:r>
              <a:rPr lang="en-US" altLang="zh-CN" sz="2600" dirty="0"/>
              <a:t> SMSS</a:t>
            </a:r>
            <a:r>
              <a:rPr lang="zh-CN" altLang="zh-CN" sz="2600" dirty="0"/>
              <a:t>。</a:t>
            </a:r>
          </a:p>
          <a:p>
            <a:r>
              <a:rPr lang="zh-CN" altLang="zh-CN" sz="2600" dirty="0"/>
              <a:t>用这样的方法逐步增大发送方的拥塞窗口</a:t>
            </a:r>
            <a:r>
              <a:rPr lang="en-US" altLang="zh-CN" sz="2600" dirty="0"/>
              <a:t> </a:t>
            </a:r>
            <a:r>
              <a:rPr lang="en-US" altLang="zh-CN" sz="2600" dirty="0" err="1"/>
              <a:t>cwnd</a:t>
            </a:r>
            <a:r>
              <a:rPr lang="zh-CN" altLang="zh-CN" sz="2600" dirty="0"/>
              <a:t>，可以使分组注入到网络的速率更加合理。</a:t>
            </a:r>
            <a:endParaRPr lang="en-US" altLang="zh-CN" sz="2600" dirty="0"/>
          </a:p>
          <a:p>
            <a:pPr eaLnBrk="1" hangingPunct="1"/>
            <a:endParaRPr lang="en-US" altLang="zh-CN" sz="2600" dirty="0"/>
          </a:p>
        </p:txBody>
      </p:sp>
      <p:sp>
        <p:nvSpPr>
          <p:cNvPr id="2" name="矩形 1"/>
          <p:cNvSpPr/>
          <p:nvPr/>
        </p:nvSpPr>
        <p:spPr bwMode="auto">
          <a:xfrm>
            <a:off x="632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10000"/>
              </a:lnSpc>
            </a:pPr>
            <a:r>
              <a:rPr lang="zh-CN" altLang="zh-CN" sz="2800" b="1" dirty="0">
                <a:solidFill>
                  <a:srgbClr val="000099"/>
                </a:solidFill>
                <a:ea typeface="黑体" pitchFamily="2" charset="-122"/>
              </a:rPr>
              <a:t>拥塞窗口</a:t>
            </a:r>
            <a:r>
              <a:rPr lang="en-US" altLang="zh-CN" sz="2800" b="1" dirty="0" err="1">
                <a:solidFill>
                  <a:srgbClr val="000099"/>
                </a:solidFill>
                <a:ea typeface="黑体" pitchFamily="2" charset="-122"/>
              </a:rPr>
              <a:t>cwnd</a:t>
            </a:r>
            <a:r>
              <a:rPr lang="zh-CN" altLang="zh-CN" sz="2800" b="1" dirty="0">
                <a:solidFill>
                  <a:srgbClr val="000099"/>
                </a:solidFill>
                <a:ea typeface="黑体" pitchFamily="2" charset="-122"/>
              </a:rPr>
              <a:t>每次的增加量</a:t>
            </a:r>
            <a:r>
              <a:rPr lang="en-US" altLang="zh-CN" sz="2800" b="1" dirty="0">
                <a:solidFill>
                  <a:srgbClr val="000099"/>
                </a:solidFill>
                <a:ea typeface="黑体" pitchFamily="2" charset="-122"/>
              </a:rPr>
              <a:t> = min (N, SMSS)       (5-8)</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val="1669268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发送方</a:t>
            </a: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接收方</a:t>
            </a:r>
          </a:p>
        </p:txBody>
      </p:sp>
      <p:sp>
        <p:nvSpPr>
          <p:cNvPr id="9" name="Text Box 7"/>
          <p:cNvSpPr txBox="1">
            <a:spLocks noChangeArrowheads="1"/>
          </p:cNvSpPr>
          <p:nvPr/>
        </p:nvSpPr>
        <p:spPr bwMode="auto">
          <a:xfrm>
            <a:off x="2353121" y="1501775"/>
            <a:ext cx="1068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667946" y="2024063"/>
            <a:ext cx="113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6" name="Group 14"/>
          <p:cNvGrpSpPr>
            <a:grpSpLocks/>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949896" y="2565400"/>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a:t>
            </a: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667946" y="2960688"/>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895921" y="3679825"/>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a:t>
            </a:r>
          </a:p>
        </p:txBody>
      </p:sp>
      <p:sp>
        <p:nvSpPr>
          <p:cNvPr id="25" name="Text Box 23"/>
          <p:cNvSpPr txBox="1">
            <a:spLocks noChangeArrowheads="1"/>
          </p:cNvSpPr>
          <p:nvPr/>
        </p:nvSpPr>
        <p:spPr bwMode="auto">
          <a:xfrm>
            <a:off x="6667946" y="4149725"/>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1 </a:t>
            </a: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2 </a:t>
            </a: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4 </a:t>
            </a:r>
          </a:p>
        </p:txBody>
      </p:sp>
      <p:sp>
        <p:nvSpPr>
          <p:cNvPr id="32" name="Text Box 30"/>
          <p:cNvSpPr txBox="1">
            <a:spLocks noChangeArrowheads="1"/>
          </p:cNvSpPr>
          <p:nvPr/>
        </p:nvSpPr>
        <p:spPr bwMode="auto">
          <a:xfrm>
            <a:off x="1811784" y="5661248"/>
            <a:ext cx="161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8</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15</a:t>
            </a:r>
          </a:p>
        </p:txBody>
      </p:sp>
      <p:sp>
        <p:nvSpPr>
          <p:cNvPr id="33" name="Text Box 31"/>
          <p:cNvSpPr txBox="1">
            <a:spLocks noChangeArrowheads="1"/>
          </p:cNvSpPr>
          <p:nvPr/>
        </p:nvSpPr>
        <p:spPr bwMode="auto">
          <a:xfrm>
            <a:off x="516384" y="5661248"/>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3333CC"/>
                </a:solidFill>
                <a:effectLst/>
                <a:uLnTx/>
                <a:uFillTx/>
                <a:latin typeface="Arial" pitchFamily="34" charset="0"/>
                <a:ea typeface="黑体" pitchFamily="2" charset="-122"/>
              </a:rPr>
              <a:t>cwnd</a:t>
            </a:r>
            <a:r>
              <a:rPr kumimoji="0" lang="en-US" altLang="zh-CN" sz="2000" b="1" i="0" u="none" strike="noStrike" kern="0" cap="none" spc="0" normalizeH="0" baseline="0" noProof="0" dirty="0">
                <a:ln>
                  <a:noFill/>
                </a:ln>
                <a:solidFill>
                  <a:srgbClr val="3333CC"/>
                </a:solidFill>
                <a:effectLst/>
                <a:uLnTx/>
                <a:uFillTx/>
                <a:latin typeface="Arial" pitchFamily="34" charset="0"/>
                <a:ea typeface="黑体" pitchFamily="2" charset="-122"/>
              </a:rPr>
              <a:t> = 8 </a:t>
            </a: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a:t>
            </a: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352600" y="106363"/>
            <a:ext cx="6994921" cy="955675"/>
          </a:xfrm>
          <a:prstGeom prst="rect">
            <a:avLst/>
          </a:prstGeom>
          <a:solidFill>
            <a:srgbClr val="FFFF66"/>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发送方每收到一个对新报文段的确认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（重传的不算在内）就使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加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1</a:t>
            </a: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2</a:t>
            </a: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3</a:t>
            </a: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itchFamily="34" charset="0"/>
                <a:ea typeface="黑体" pitchFamily="2" charset="-122"/>
              </a:rPr>
              <a:t>窗口大小按指数增加，不慢！</a:t>
            </a: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itchFamily="34" charset="0"/>
                <a:ea typeface="黑体" pitchFamily="2" charset="-122"/>
              </a:rPr>
              <a:t>每经过一个传输轮次，拥塞窗口就加倍。</a:t>
            </a:r>
            <a:endParaRPr kumimoji="1" lang="zh-CN" altLang="en-US" sz="2000" b="1" kern="0" dirty="0">
              <a:solidFill>
                <a:schemeClr val="bg1"/>
              </a:solidFill>
              <a:latin typeface="Tahoma" pitchFamily="34" charset="0"/>
              <a:ea typeface="黑体" pitchFamily="2" charset="-122"/>
            </a:endParaRPr>
          </a:p>
        </p:txBody>
      </p:sp>
    </p:spTree>
    <p:extLst>
      <p:ext uri="{BB962C8B-B14F-4D97-AF65-F5344CB8AC3E}">
        <p14:creationId xmlns:p14="http://schemas.microsoft.com/office/powerpoint/2010/main" val="41797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传输轮次 </a:t>
            </a:r>
            <a:r>
              <a:rPr lang="en-US" altLang="zh-CN" sz="2800" dirty="0"/>
              <a:t>(transmission round)</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extLst>
      <p:ext uri="{BB962C8B-B14F-4D97-AF65-F5344CB8AC3E}">
        <p14:creationId xmlns:p14="http://schemas.microsoft.com/office/powerpoint/2010/main" val="34541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sz="2800" dirty="0"/>
              <a:t>	TCP/IP </a:t>
            </a:r>
            <a:r>
              <a:rPr lang="zh-CN" altLang="en-US" sz="2800" dirty="0"/>
              <a:t>的运输层有两个主要协议：</a:t>
            </a:r>
          </a:p>
          <a:p>
            <a:r>
              <a:rPr lang="en-US" altLang="zh-CN" sz="2800" dirty="0">
                <a:solidFill>
                  <a:srgbClr val="FF0000"/>
                </a:solidFill>
              </a:rPr>
              <a:t>(1) </a:t>
            </a:r>
            <a:r>
              <a:rPr lang="zh-CN" altLang="en-US" sz="2800" dirty="0">
                <a:solidFill>
                  <a:srgbClr val="FF0000"/>
                </a:solidFill>
              </a:rPr>
              <a:t>用户数据报协议 </a:t>
            </a:r>
            <a:r>
              <a:rPr lang="en-US" altLang="zh-CN" sz="2800" dirty="0">
                <a:solidFill>
                  <a:srgbClr val="FF0000"/>
                </a:solidFill>
              </a:rPr>
              <a:t>UDP </a:t>
            </a:r>
            <a:r>
              <a:rPr lang="en-US" altLang="zh-CN" sz="2800" dirty="0"/>
              <a:t>(User Datagram Protocol)</a:t>
            </a:r>
          </a:p>
          <a:p>
            <a:r>
              <a:rPr lang="en-US" altLang="zh-CN" sz="2800" dirty="0">
                <a:solidFill>
                  <a:srgbClr val="FF0000"/>
                </a:solidFill>
              </a:rPr>
              <a:t>(2) </a:t>
            </a:r>
            <a:r>
              <a:rPr lang="zh-CN" altLang="en-US" sz="2800" dirty="0">
                <a:solidFill>
                  <a:srgbClr val="FF0000"/>
                </a:solidFill>
              </a:rPr>
              <a:t>传输控制协议 </a:t>
            </a:r>
            <a:r>
              <a:rPr lang="en-US" altLang="zh-CN" sz="2800" dirty="0">
                <a:solidFill>
                  <a:srgbClr val="FF0000"/>
                </a:solidFill>
              </a:rPr>
              <a:t>TCP</a:t>
            </a:r>
            <a:r>
              <a:rPr lang="en-US" altLang="zh-CN" sz="2800" dirty="0">
                <a:solidFill>
                  <a:srgbClr val="0000FF"/>
                </a:solidFill>
              </a:rPr>
              <a:t> </a:t>
            </a:r>
            <a:r>
              <a:rPr lang="en-US" altLang="zh-CN" sz="2800" dirty="0"/>
              <a:t>(Transmission Control Protocol)</a:t>
            </a:r>
          </a:p>
          <a:p>
            <a:endParaRPr lang="zh-CN" altLang="en-US" sz="2800" dirty="0"/>
          </a:p>
        </p:txBody>
      </p:sp>
      <p:grpSp>
        <p:nvGrpSpPr>
          <p:cNvPr id="33" name="组合 32"/>
          <p:cNvGrpSpPr/>
          <p:nvPr/>
        </p:nvGrpSpPr>
        <p:grpSpPr>
          <a:xfrm>
            <a:off x="3584848" y="3027461"/>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5" name="Rectangle 11"/>
            <p:cNvSpPr>
              <a:spLocks noChangeArrowheads="1"/>
            </p:cNvSpPr>
            <p:nvPr/>
          </p:nvSpPr>
          <p:spPr bwMode="auto">
            <a:xfrm>
              <a:off x="5754688" y="3717032"/>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TCP</a:t>
              </a: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UDP</a:t>
              </a:r>
            </a:p>
          </p:txBody>
        </p:sp>
        <p:sp>
          <p:nvSpPr>
            <p:cNvPr id="27" name="Rectangle 15"/>
            <p:cNvSpPr>
              <a:spLocks noChangeArrowheads="1"/>
            </p:cNvSpPr>
            <p:nvPr/>
          </p:nvSpPr>
          <p:spPr bwMode="auto">
            <a:xfrm>
              <a:off x="5211763" y="4203544"/>
              <a:ext cx="472887"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IP</a:t>
              </a: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运输层</a:t>
              </a:r>
            </a:p>
          </p:txBody>
        </p:sp>
      </p:grpSp>
      <p:sp>
        <p:nvSpPr>
          <p:cNvPr id="32" name="矩形 31"/>
          <p:cNvSpPr/>
          <p:nvPr/>
        </p:nvSpPr>
        <p:spPr>
          <a:xfrm>
            <a:off x="2576736" y="5589240"/>
            <a:ext cx="4884671" cy="461665"/>
          </a:xfrm>
          <a:prstGeom prst="rect">
            <a:avLst/>
          </a:prstGeom>
        </p:spPr>
        <p:txBody>
          <a:bodyPr wrap="square">
            <a:spAutoFit/>
          </a:bodyPr>
          <a:lstStyle/>
          <a:p>
            <a:pPr algn="ctr"/>
            <a:r>
              <a:rPr lang="en-US" altLang="zh-CN" sz="2400" b="1" dirty="0">
                <a:latin typeface="+mn-lt"/>
                <a:ea typeface="黑体" pitchFamily="2" charset="-122"/>
              </a:rPr>
              <a:t>TCP/IP </a:t>
            </a:r>
            <a:r>
              <a:rPr lang="zh-CN" altLang="zh-CN" sz="2400" b="1" dirty="0">
                <a:latin typeface="+mn-lt"/>
                <a:ea typeface="黑体" pitchFamily="2" charset="-122"/>
              </a:rPr>
              <a:t>体系中的运输层协议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39102401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8562156" cy="792088"/>
          </a:xfrm>
        </p:spPr>
        <p:txBody>
          <a:bodyPr/>
          <a:lstStyle/>
          <a:p>
            <a:pPr algn="ctr"/>
            <a:r>
              <a:rPr lang="zh-CN" altLang="en-US" sz="4000" dirty="0"/>
              <a:t>设置慢开始门限状态变量 </a:t>
            </a:r>
            <a:r>
              <a:rPr lang="en-US" altLang="zh-CN" sz="4000" dirty="0" err="1"/>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p>
        </p:txBody>
      </p:sp>
    </p:spTree>
    <p:extLst>
      <p:ext uri="{BB962C8B-B14F-4D97-AF65-F5344CB8AC3E}">
        <p14:creationId xmlns:p14="http://schemas.microsoft.com/office/powerpoint/2010/main" val="1491984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a:solidFill>
                  <a:srgbClr val="0000FF"/>
                </a:solidFill>
              </a:rPr>
              <a:t>思路：</a:t>
            </a:r>
            <a:r>
              <a:rPr lang="zh-CN" altLang="en-US" dirty="0"/>
              <a:t>让拥塞窗口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endParaRPr lang="en-US" altLang="zh-CN" dirty="0">
              <a:solidFill>
                <a:srgbClr val="FF0000"/>
              </a:solidFill>
            </a:endParaRPr>
          </a:p>
          <a:p>
            <a:r>
              <a:rPr lang="zh-CN" altLang="zh-CN" dirty="0"/>
              <a:t>因此在拥塞避免阶段就有“</a:t>
            </a:r>
            <a:r>
              <a:rPr lang="zh-CN" altLang="zh-CN" dirty="0">
                <a:solidFill>
                  <a:srgbClr val="FF0000"/>
                </a:solidFill>
              </a:rPr>
              <a:t>加法增大</a:t>
            </a:r>
            <a:r>
              <a:rPr lang="zh-CN" altLang="zh-CN" dirty="0"/>
              <a:t>”</a:t>
            </a:r>
            <a:r>
              <a:rPr lang="en-US" altLang="zh-CN" dirty="0"/>
              <a:t>  (Additive Increase) </a:t>
            </a:r>
            <a:r>
              <a:rPr lang="zh-CN" altLang="zh-CN" dirty="0"/>
              <a:t>的特点。这表明在拥塞避免阶段，拥塞窗口</a:t>
            </a:r>
            <a:r>
              <a:rPr lang="en-US" altLang="zh-CN" dirty="0"/>
              <a:t> </a:t>
            </a:r>
            <a:r>
              <a:rPr lang="en-US" altLang="zh-CN" dirty="0" err="1"/>
              <a:t>cwnd</a:t>
            </a:r>
            <a:r>
              <a:rPr lang="en-US" altLang="zh-CN" dirty="0"/>
              <a:t> </a:t>
            </a:r>
            <a:r>
              <a:rPr lang="zh-CN" altLang="zh-CN" dirty="0"/>
              <a:t>按线性规律缓慢增长，比慢开始算法的拥塞窗口增长速率缓慢得多。</a:t>
            </a:r>
            <a:endParaRPr lang="zh-CN" altLang="en-US" dirty="0">
              <a:solidFill>
                <a:srgbClr val="FF0000"/>
              </a:solidFill>
            </a:endParaRPr>
          </a:p>
        </p:txBody>
      </p:sp>
    </p:spTree>
    <p:extLst>
      <p:ext uri="{BB962C8B-B14F-4D97-AF65-F5344CB8AC3E}">
        <p14:creationId xmlns:p14="http://schemas.microsoft.com/office/powerpoint/2010/main" val="6422697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无论在慢开始阶段还是在拥塞避免阶段，只要发送方判断网络出现拥塞（</a:t>
            </a:r>
            <a:r>
              <a:rPr lang="zh-CN" altLang="en-US" dirty="0">
                <a:solidFill>
                  <a:srgbClr val="FF0000"/>
                </a:solidFill>
              </a:rPr>
              <a:t>重传定时器超时</a:t>
            </a:r>
            <a:r>
              <a:rPr lang="zh-CN" altLang="en-US" dirty="0"/>
              <a:t>）：</a:t>
            </a:r>
            <a:endParaRPr lang="en-US" altLang="zh-CN" dirty="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a:solidFill>
                  <a:srgbClr val="0000FF"/>
                </a:solidFill>
              </a:rPr>
              <a:t>max(</a:t>
            </a:r>
            <a:r>
              <a:rPr lang="en-US" altLang="zh-TW" dirty="0" err="1">
                <a:solidFill>
                  <a:srgbClr val="0000FF"/>
                </a:solidFill>
              </a:rPr>
              <a:t>cwnd</a:t>
            </a:r>
            <a:r>
              <a:rPr lang="en-US" altLang="zh-TW" dirty="0">
                <a:solidFill>
                  <a:srgbClr val="0000FF"/>
                </a:solidFill>
              </a:rPr>
              <a:t>/2</a:t>
            </a:r>
            <a:r>
              <a:rPr lang="zh-CN" altLang="en-US" dirty="0">
                <a:solidFill>
                  <a:srgbClr val="0000FF"/>
                </a:solidFill>
              </a:rPr>
              <a:t>，</a:t>
            </a:r>
            <a:r>
              <a:rPr lang="en-US" altLang="zh-CN" dirty="0">
                <a:solidFill>
                  <a:srgbClr val="0000FF"/>
                </a:solidFill>
              </a:rPr>
              <a:t>2)</a:t>
            </a:r>
          </a:p>
          <a:p>
            <a:pPr lvl="1"/>
            <a:r>
              <a:rPr lang="en-US" altLang="zh-TW" dirty="0" err="1">
                <a:solidFill>
                  <a:srgbClr val="0000FF"/>
                </a:solidFill>
              </a:rPr>
              <a:t>cwnd</a:t>
            </a:r>
            <a:r>
              <a:rPr lang="en-US" altLang="zh-TW" dirty="0">
                <a:solidFill>
                  <a:srgbClr val="0000FF"/>
                </a:solidFill>
              </a:rPr>
              <a:t> = 1</a:t>
            </a:r>
          </a:p>
          <a:p>
            <a:pPr lvl="1"/>
            <a:r>
              <a:rPr lang="zh-CN" altLang="en-US" dirty="0">
                <a:solidFill>
                  <a:srgbClr val="0000FF"/>
                </a:solidFill>
              </a:rPr>
              <a:t>执行慢开始算法</a:t>
            </a:r>
          </a:p>
          <a:p>
            <a:r>
              <a:rPr lang="zh-CN" altLang="en-US" dirty="0"/>
              <a:t>这样做的目的就是要迅速减少主机发送到网络中的分组数，使得发生拥塞的路由器有足够时间把队列中积压的分组处理完毕。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38988070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当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。图中的窗口单位不使用字节而使用报文段。</a:t>
            </a:r>
          </a:p>
        </p:txBody>
      </p:sp>
      <p:sp>
        <p:nvSpPr>
          <p:cNvPr id="112" name="Text Box 7"/>
          <p:cNvSpPr txBox="1">
            <a:spLocks noChangeArrowheads="1"/>
          </p:cNvSpPr>
          <p:nvPr/>
        </p:nvSpPr>
        <p:spPr bwMode="auto">
          <a:xfrm>
            <a:off x="740345"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慢开始门限的初始值设置为 </a:t>
            </a:r>
            <a:r>
              <a:rPr kumimoji="0" lang="en-US" altLang="zh-CN" sz="2800" dirty="0">
                <a:solidFill>
                  <a:srgbClr val="000099"/>
                </a:solidFill>
                <a:latin typeface="Arial" pitchFamily="34" charset="0"/>
                <a:ea typeface="黑体" pitchFamily="2" charset="-122"/>
              </a:rPr>
              <a:t>16 </a:t>
            </a:r>
            <a:r>
              <a:rPr kumimoji="0" lang="zh-CN" altLang="en-US" sz="2800" dirty="0">
                <a:solidFill>
                  <a:srgbClr val="000099"/>
                </a:solidFill>
                <a:latin typeface="Arial" pitchFamily="34" charset="0"/>
                <a:ea typeface="黑体" pitchFamily="2" charset="-122"/>
              </a:rPr>
              <a:t>个报文段，即 </a:t>
            </a:r>
            <a:endParaRPr kumimoji="0" lang="en-US" altLang="zh-CN" sz="2800" dirty="0">
              <a:solidFill>
                <a:srgbClr val="000099"/>
              </a:solidFill>
              <a:latin typeface="Arial" pitchFamily="34" charset="0"/>
              <a:ea typeface="黑体" pitchFamily="2" charset="-122"/>
            </a:endParaRPr>
          </a:p>
          <a:p>
            <a:pPr algn="l" eaLnBrk="1" hangingPunct="1"/>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16</a:t>
            </a:r>
            <a:r>
              <a:rPr kumimoji="0" lang="zh-CN" altLang="en-US" sz="2800" dirty="0">
                <a:solidFill>
                  <a:srgbClr val="000099"/>
                </a:solidFill>
                <a:latin typeface="Arial" pitchFamily="34" charset="0"/>
                <a:ea typeface="黑体" pitchFamily="2" charset="-122"/>
              </a:rPr>
              <a:t>。</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Tree>
    <p:extLst>
      <p:ext uri="{BB962C8B-B14F-4D97-AF65-F5344CB8AC3E}">
        <p14:creationId xmlns:p14="http://schemas.microsoft.com/office/powerpoint/2010/main" val="16615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发送端的发送窗口不能超过拥塞窗口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和接收端窗口 </a:t>
            </a:r>
            <a:r>
              <a:rPr kumimoji="0" lang="en-US" altLang="zh-CN" sz="2800" dirty="0" err="1">
                <a:solidFill>
                  <a:srgbClr val="000099"/>
                </a:solidFill>
                <a:latin typeface="Arial" pitchFamily="34" charset="0"/>
                <a:ea typeface="黑体" pitchFamily="2" charset="-122"/>
              </a:rPr>
              <a:t>rwnd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中的最小值。我们假定接收端窗口足够大，因此现在发送窗口的数值等于拥塞窗口的数值。</a:t>
            </a:r>
          </a:p>
        </p:txBody>
      </p:sp>
    </p:spTree>
    <p:extLst>
      <p:ext uri="{BB962C8B-B14F-4D97-AF65-F5344CB8AC3E}">
        <p14:creationId xmlns:p14="http://schemas.microsoft.com/office/powerpoint/2010/main" val="4208605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在执行</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慢开始</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算法时，拥塞窗口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，发送第一个报文段</a:t>
            </a:r>
            <a:r>
              <a:rPr kumimoji="0" lang="zh-CN" altLang="en-US" sz="2800" kern="0" dirty="0">
                <a:solidFill>
                  <a:srgbClr val="000099"/>
                </a:solidFill>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0"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28"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headEnd/>
              <a:tailE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18141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1894039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046748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22056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增长到慢开始门限值</a:t>
            </a:r>
            <a:r>
              <a:rPr kumimoji="0" lang="en-US" altLang="zh-CN" sz="2800" dirty="0">
                <a:solidFill>
                  <a:srgbClr val="000099"/>
                </a:solidFill>
                <a:latin typeface="Arial" pitchFamily="34" charset="0"/>
                <a:ea typeface="黑体" pitchFamily="2" charset="-122"/>
              </a:rPr>
              <a:t>s </a:t>
            </a:r>
            <a:r>
              <a:rPr kumimoji="0" lang="en-US" altLang="zh-CN" sz="2800" dirty="0" err="1">
                <a:solidFill>
                  <a:srgbClr val="000099"/>
                </a:solidFill>
                <a:latin typeface="Arial" pitchFamily="34" charset="0"/>
                <a:ea typeface="黑体" pitchFamily="2" charset="-122"/>
              </a:rPr>
              <a:t>sthresh</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，此时拥塞窗口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），就改为执行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按线性规律增长。</a:t>
            </a:r>
            <a:endParaRPr kumimoji="0" lang="zh-CN" altLang="en-US"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9789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1234" name="Rectangle 2"/>
          <p:cNvSpPr>
            <a:spLocks noGrp="1" noChangeArrowheads="1"/>
          </p:cNvSpPr>
          <p:nvPr>
            <p:ph idx="1"/>
          </p:nvPr>
        </p:nvSpPr>
        <p:spPr/>
        <p:txBody>
          <a:bodyPr/>
          <a:lstStyle/>
          <a:p>
            <a:r>
              <a:rPr lang="zh-CN" altLang="en-US" dirty="0"/>
              <a:t>两个对等运输实体在通信时传送的数据单位叫作</a:t>
            </a:r>
            <a:r>
              <a:rPr lang="zh-CN" altLang="en-US" dirty="0">
                <a:solidFill>
                  <a:srgbClr val="FF0000"/>
                </a:solidFill>
              </a:rPr>
              <a:t>运输协议数据单元</a:t>
            </a:r>
            <a:r>
              <a:rPr lang="zh-CN" altLang="en-US" dirty="0"/>
              <a:t> </a:t>
            </a:r>
            <a:r>
              <a:rPr lang="en-US" altLang="zh-CN" dirty="0"/>
              <a:t>TPDU (Transport Protocol Data Unit)</a:t>
            </a:r>
            <a:r>
              <a:rPr lang="zh-CN" altLang="en-US" dirty="0"/>
              <a:t>。</a:t>
            </a:r>
          </a:p>
          <a:p>
            <a:r>
              <a:rPr lang="en-US" altLang="zh-CN" dirty="0"/>
              <a:t>TCP </a:t>
            </a:r>
            <a:r>
              <a:rPr lang="zh-CN" altLang="en-US" dirty="0"/>
              <a:t>传送的数据单位协议是 </a:t>
            </a:r>
            <a:r>
              <a:rPr lang="en-US" altLang="zh-CN" dirty="0">
                <a:solidFill>
                  <a:srgbClr val="FF0000"/>
                </a:solidFill>
              </a:rPr>
              <a:t>TCP </a:t>
            </a:r>
            <a:r>
              <a:rPr lang="zh-CN" altLang="en-US" dirty="0">
                <a:solidFill>
                  <a:srgbClr val="FF0000"/>
                </a:solidFill>
              </a:rPr>
              <a:t>报文段</a:t>
            </a:r>
            <a:r>
              <a:rPr lang="en-US" altLang="zh-CN" dirty="0"/>
              <a:t>(segment)</a:t>
            </a:r>
            <a:r>
              <a:rPr lang="zh-CN" altLang="en-US" dirty="0"/>
              <a:t>。</a:t>
            </a:r>
            <a:endParaRPr lang="en-US" altLang="zh-CN" dirty="0"/>
          </a:p>
          <a:p>
            <a:r>
              <a:rPr lang="en-US" altLang="zh-CN" dirty="0"/>
              <a:t> UDP </a:t>
            </a:r>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 </a:t>
            </a:r>
          </a:p>
        </p:txBody>
      </p:sp>
    </p:spTree>
    <p:extLst>
      <p:ext uri="{BB962C8B-B14F-4D97-AF65-F5344CB8AC3E}">
        <p14:creationId xmlns:p14="http://schemas.microsoft.com/office/powerpoint/2010/main" val="38023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a:t>必须强调指出 </a:t>
            </a:r>
          </a:p>
        </p:txBody>
      </p:sp>
      <p:sp>
        <p:nvSpPr>
          <p:cNvPr id="2295815" name="Rectangle 7"/>
          <p:cNvSpPr>
            <a:spLocks noGrp="1" noChangeArrowheads="1"/>
          </p:cNvSpPr>
          <p:nvPr>
            <p:ph type="body" idx="1"/>
          </p:nvPr>
        </p:nvSpPr>
        <p:spPr/>
        <p:txBody>
          <a:bodyPr/>
          <a:lstStyle/>
          <a:p>
            <a:pPr algn="just" eaLnBrk="1" hangingPunct="1">
              <a:spcBef>
                <a:spcPts val="1200"/>
              </a:spcBef>
            </a:pPr>
            <a:r>
              <a:rPr lang="en-US" altLang="zh-CN" dirty="0"/>
              <a:t>“</a:t>
            </a:r>
            <a:r>
              <a:rPr lang="zh-CN" altLang="en-US" dirty="0"/>
              <a:t>拥塞避免”并非指完全能够避免了拥塞。利用以上的措施要完全避免网络拥塞还是不可能的。</a:t>
            </a:r>
          </a:p>
          <a:p>
            <a:pPr algn="just" eaLnBrk="1" hangingPunct="1">
              <a:spcBef>
                <a:spcPts val="1200"/>
              </a:spcBef>
            </a:pPr>
            <a:r>
              <a:rPr lang="zh-CN" altLang="en-US" dirty="0"/>
              <a:t>“拥塞避免”是说在拥塞避免阶段把拥塞窗口控制为按线性规律增长，</a:t>
            </a:r>
            <a:r>
              <a:rPr lang="zh-CN" altLang="en-US" dirty="0">
                <a:solidFill>
                  <a:srgbClr val="FF0000"/>
                </a:solidFill>
              </a:rPr>
              <a:t>使网络比较不容易出现拥塞。</a:t>
            </a:r>
            <a:r>
              <a:rPr lang="zh-CN" altLang="en-US" dirty="0"/>
              <a:t> </a:t>
            </a:r>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31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24 </a:t>
            </a:r>
            <a:r>
              <a:rPr kumimoji="0" lang="zh-CN" altLang="zh-CN" sz="2800" dirty="0">
                <a:solidFill>
                  <a:srgbClr val="000099"/>
                </a:solidFill>
                <a:latin typeface="Arial" pitchFamily="34" charset="0"/>
                <a:ea typeface="黑体" pitchFamily="2" charset="-122"/>
              </a:rPr>
              <a:t>时，网络出现了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调整门限值</a:t>
            </a:r>
            <a:r>
              <a:rPr kumimoji="0" lang="en-US" altLang="zh-CN" sz="2800" dirty="0">
                <a:solidFill>
                  <a:srgbClr val="FF0000"/>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p>
        </p:txBody>
      </p:sp>
    </p:spTree>
    <p:extLst>
      <p:ext uri="{BB962C8B-B14F-4D97-AF65-F5344CB8AC3E}">
        <p14:creationId xmlns:p14="http://schemas.microsoft.com/office/powerpoint/2010/main" val="19881378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19"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24 </a:t>
            </a:r>
            <a:r>
              <a:rPr kumimoji="0" lang="zh-CN" altLang="zh-CN" sz="2800" dirty="0">
                <a:solidFill>
                  <a:srgbClr val="000099"/>
                </a:solidFill>
                <a:latin typeface="Arial" pitchFamily="34" charset="0"/>
                <a:ea typeface="黑体" pitchFamily="2" charset="-122"/>
              </a:rPr>
              <a:t>时，网络出现了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调整门限值</a:t>
            </a:r>
            <a:r>
              <a:rPr kumimoji="0" lang="en-US" altLang="zh-CN" sz="2800" dirty="0">
                <a:solidFill>
                  <a:srgbClr val="FF0000"/>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p>
        </p:txBody>
      </p:sp>
    </p:spTree>
    <p:extLst>
      <p:ext uri="{BB962C8B-B14F-4D97-AF65-F5344CB8AC3E}">
        <p14:creationId xmlns:p14="http://schemas.microsoft.com/office/powerpoint/2010/main" val="30949126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按照慢开始算法，发送方每收到一个对新报文段的确认</a:t>
            </a:r>
            <a:r>
              <a:rPr kumimoji="0" lang="en-US" altLang="zh-CN" sz="2800" dirty="0">
                <a:solidFill>
                  <a:srgbClr val="000099"/>
                </a:solidFill>
                <a:latin typeface="Arial" pitchFamily="34" charset="0"/>
                <a:ea typeface="黑体" pitchFamily="2" charset="-122"/>
              </a:rPr>
              <a:t>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a:t>
            </a:r>
            <a:endParaRPr kumimoji="0" lang="en-US" altLang="zh-CN" sz="2800" dirty="0">
              <a:solidFill>
                <a:srgbClr val="000099"/>
              </a:solidFill>
              <a:latin typeface="Arial" pitchFamily="34" charset="0"/>
              <a:ea typeface="黑体" pitchFamily="2" charset="-122"/>
            </a:endParaRPr>
          </a:p>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12</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，这是新的</a:t>
            </a:r>
            <a:r>
              <a:rPr kumimoji="0" lang="en-US" altLang="zh-CN" sz="2800" dirty="0" err="1">
                <a:solidFill>
                  <a:srgbClr val="000099"/>
                </a:solidFill>
                <a:latin typeface="Arial" pitchFamily="34" charset="0"/>
                <a:ea typeface="黑体" pitchFamily="2" charset="-122"/>
              </a:rPr>
              <a:t>ssthresh</a:t>
            </a:r>
            <a:r>
              <a:rPr kumimoji="0" lang="zh-CN" altLang="zh-CN" sz="2800" dirty="0">
                <a:solidFill>
                  <a:srgbClr val="000099"/>
                </a:solidFill>
                <a:latin typeface="Arial" pitchFamily="34" charset="0"/>
                <a:ea typeface="黑体" pitchFamily="2" charset="-122"/>
              </a:rPr>
              <a:t>值），改为执行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按线性规律增大。</a:t>
            </a:r>
          </a:p>
        </p:txBody>
      </p:sp>
    </p:spTree>
    <p:extLst>
      <p:ext uri="{BB962C8B-B14F-4D97-AF65-F5344CB8AC3E}">
        <p14:creationId xmlns:p14="http://schemas.microsoft.com/office/powerpoint/2010/main" val="1509927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），出现了一个新的情况，就是发送方一连收到</a:t>
            </a:r>
            <a:r>
              <a:rPr kumimoji="0" lang="en-US" altLang="zh-CN" sz="2800" dirty="0">
                <a:solidFill>
                  <a:srgbClr val="000099"/>
                </a:solidFill>
                <a:latin typeface="Arial" pitchFamily="34" charset="0"/>
                <a:ea typeface="黑体" pitchFamily="2" charset="-122"/>
              </a:rPr>
              <a:t> 3 </a:t>
            </a:r>
            <a:r>
              <a:rPr kumimoji="0" lang="zh-CN" altLang="zh-CN" sz="2800" dirty="0">
                <a:solidFill>
                  <a:srgbClr val="000099"/>
                </a:solidFill>
                <a:latin typeface="Arial" pitchFamily="34" charset="0"/>
                <a:ea typeface="黑体" pitchFamily="2" charset="-122"/>
              </a:rPr>
              <a:t>个对同一个报文段的重复确认（图中记为</a:t>
            </a:r>
            <a:r>
              <a:rPr kumimoji="0" lang="en-US" altLang="zh-CN" sz="2800" dirty="0">
                <a:solidFill>
                  <a:srgbClr val="000099"/>
                </a:solidFill>
                <a:latin typeface="Arial" pitchFamily="34" charset="0"/>
                <a:ea typeface="黑体" pitchFamily="2" charset="-122"/>
              </a:rPr>
              <a:t>3-ACK</a:t>
            </a:r>
            <a:r>
              <a:rPr kumimoji="0" lang="zh-CN" altLang="zh-CN" sz="2800" dirty="0">
                <a:solidFill>
                  <a:srgbClr val="000099"/>
                </a:solidFill>
                <a:latin typeface="Arial" pitchFamily="34" charset="0"/>
                <a:ea typeface="黑体" pitchFamily="2" charset="-122"/>
              </a:rPr>
              <a:t>）。</a:t>
            </a:r>
            <a:r>
              <a:rPr kumimoji="0" lang="zh-CN" altLang="en-US" sz="2800" dirty="0">
                <a:solidFill>
                  <a:srgbClr val="000099"/>
                </a:solidFill>
                <a:latin typeface="Arial" pitchFamily="34" charset="0"/>
                <a:ea typeface="黑体" pitchFamily="2" charset="-122"/>
              </a:rPr>
              <a:t>发送方改为执行</a:t>
            </a:r>
            <a:r>
              <a:rPr kumimoji="0" lang="zh-CN" altLang="en-US" sz="2800" dirty="0">
                <a:solidFill>
                  <a:srgbClr val="FF0000"/>
                </a:solidFill>
                <a:latin typeface="Arial" pitchFamily="34" charset="0"/>
                <a:ea typeface="黑体" pitchFamily="2" charset="-122"/>
              </a:rPr>
              <a:t>快重传和快恢复算法。</a:t>
            </a:r>
            <a:endParaRPr kumimoji="0" lang="en-US" altLang="zh-CN"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030257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快重传</a:t>
            </a:r>
            <a:r>
              <a:rPr lang="en-US" altLang="zh-CN" dirty="0"/>
              <a:t>FR (Fast Retransmission) </a:t>
            </a:r>
            <a:r>
              <a:rPr lang="zh-CN" altLang="zh-CN" dirty="0"/>
              <a:t>算法可以让发送方</a:t>
            </a:r>
            <a:r>
              <a:rPr lang="zh-CN" altLang="zh-CN" dirty="0">
                <a:solidFill>
                  <a:srgbClr val="FF0000"/>
                </a:solidFill>
              </a:rPr>
              <a:t>尽早知道发生了个别报文段的丢失。</a:t>
            </a:r>
            <a:endParaRPr lang="en-US" altLang="zh-CN" dirty="0">
              <a:solidFill>
                <a:srgbClr val="FF0000"/>
              </a:solidFill>
            </a:endParaRPr>
          </a:p>
          <a:p>
            <a:r>
              <a:rPr lang="zh-CN" altLang="en-US" dirty="0">
                <a:solidFill>
                  <a:srgbClr val="FF0000"/>
                </a:solidFill>
              </a:rPr>
              <a:t>快重传 </a:t>
            </a:r>
            <a:r>
              <a:rPr lang="zh-CN" altLang="en-US" dirty="0"/>
              <a:t>算法</a:t>
            </a:r>
            <a:r>
              <a:rPr lang="zh-CN" altLang="zh-CN" dirty="0"/>
              <a:t>首先要求接收方不要等待自己发送数据时才进行捎带确认，而是要立即发送确认，即使收到了失序的报文段也要立即发出对已收到的报文段的重复确认。</a:t>
            </a:r>
            <a:endParaRPr lang="en-US" altLang="zh-CN" dirty="0"/>
          </a:p>
        </p:txBody>
      </p:sp>
    </p:spTree>
    <p:extLst>
      <p:ext uri="{BB962C8B-B14F-4D97-AF65-F5344CB8AC3E}">
        <p14:creationId xmlns:p14="http://schemas.microsoft.com/office/powerpoint/2010/main" val="16743156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solidFill>
                  <a:srgbClr val="FF0000"/>
                </a:solidFill>
              </a:rPr>
              <a:t>发送方只要一连收到三个重复确认，</a:t>
            </a:r>
            <a:r>
              <a:rPr lang="zh-CN" altLang="zh-CN" dirty="0"/>
              <a:t>就知道接收方确实没有收到报文段，因而应当</a:t>
            </a:r>
            <a:r>
              <a:rPr lang="zh-CN" altLang="zh-CN" dirty="0">
                <a:solidFill>
                  <a:srgbClr val="FF0000"/>
                </a:solidFill>
              </a:rPr>
              <a:t>立即进行重传（即“快重传”），</a:t>
            </a:r>
            <a:r>
              <a:rPr lang="zh-CN" altLang="zh-CN" dirty="0"/>
              <a:t>这样就不会出现超时，发送方也不就会误认为出现了网络拥塞。</a:t>
            </a:r>
            <a:endParaRPr lang="en-US" altLang="zh-CN" dirty="0"/>
          </a:p>
          <a:p>
            <a:r>
              <a:rPr lang="zh-CN" altLang="zh-CN" dirty="0"/>
              <a:t>使用快重传可以使整个网络的吞吐量提高约</a:t>
            </a:r>
            <a:r>
              <a:rPr lang="en-US" altLang="zh-CN" dirty="0"/>
              <a:t>20%</a:t>
            </a:r>
            <a:r>
              <a:rPr lang="zh-CN" altLang="zh-CN" dirty="0"/>
              <a:t>。</a:t>
            </a:r>
            <a:r>
              <a:rPr lang="zh-CN" altLang="en-US" dirty="0"/>
              <a:t> </a:t>
            </a:r>
          </a:p>
        </p:txBody>
      </p:sp>
      <p:sp>
        <p:nvSpPr>
          <p:cNvPr id="2" name="矩形 1"/>
          <p:cNvSpPr/>
          <p:nvPr/>
        </p:nvSpPr>
        <p:spPr>
          <a:xfrm>
            <a:off x="848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itchFamily="2" charset="-122"/>
              </a:rPr>
              <a:t>不难看出，快重传并非取消重传计时器，而是在某些情况下可</a:t>
            </a:r>
            <a:r>
              <a:rPr lang="zh-CN" altLang="en-US" sz="3200" b="1" dirty="0">
                <a:solidFill>
                  <a:srgbClr val="FF0000"/>
                </a:solidFill>
                <a:latin typeface="+mn-lt"/>
                <a:ea typeface="黑体" pitchFamily="2" charset="-122"/>
              </a:rPr>
              <a:t>更早地重传</a:t>
            </a:r>
            <a:r>
              <a:rPr lang="zh-CN" altLang="en-US" sz="3200" b="1" dirty="0">
                <a:latin typeface="+mn-lt"/>
                <a:ea typeface="黑体" pitchFamily="2" charset="-122"/>
              </a:rPr>
              <a:t>丢失的报文段。 </a:t>
            </a:r>
          </a:p>
        </p:txBody>
      </p:sp>
    </p:spTree>
    <p:extLst>
      <p:ext uri="{BB962C8B-B14F-4D97-AF65-F5344CB8AC3E}">
        <p14:creationId xmlns:p14="http://schemas.microsoft.com/office/powerpoint/2010/main" val="14182000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headEnd/>
            <a:tailEnd/>
          </a:ln>
          <a:effectLst>
            <a:outerShdw dist="35921" dir="2700000" algn="ctr" rotWithShape="0">
              <a:srgbClr val="1C1C1C"/>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a:ln>
                  <a:noFill/>
                </a:ln>
                <a:solidFill>
                  <a:srgbClr val="000099"/>
                </a:solidFill>
                <a:effectLst/>
                <a:uLnTx/>
                <a:uFillTx/>
                <a:latin typeface="Tahoma"/>
                <a:ea typeface="黑体"/>
                <a:cs typeface="+mj-cs"/>
              </a:rPr>
              <a:t>快重传举例</a:t>
            </a: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发送方</a:t>
            </a: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接收方</a:t>
            </a: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57" name="Text Box 9"/>
          <p:cNvSpPr txBox="1">
            <a:spLocks noChangeArrowheads="1"/>
          </p:cNvSpPr>
          <p:nvPr/>
        </p:nvSpPr>
        <p:spPr bwMode="auto">
          <a:xfrm>
            <a:off x="406057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grpSp>
        <p:nvGrpSpPr>
          <p:cNvPr id="58" name="Group 10"/>
          <p:cNvGrpSpPr>
            <a:grpSpLocks/>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a:t>
            </a: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4</a:t>
            </a: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789364" y="2698974"/>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a:t>
            </a: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5</a:t>
            </a: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6</a:t>
            </a: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nvGrpSpPr>
          <p:cNvPr id="74" name="Group 26"/>
          <p:cNvGrpSpPr>
            <a:grpSpLocks/>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9" name="Text Box 31"/>
          <p:cNvSpPr txBox="1">
            <a:spLocks noChangeArrowheads="1"/>
          </p:cNvSpPr>
          <p:nvPr/>
        </p:nvSpPr>
        <p:spPr bwMode="auto">
          <a:xfrm>
            <a:off x="744512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7</a:t>
            </a:r>
          </a:p>
        </p:txBody>
      </p:sp>
      <p:grpSp>
        <p:nvGrpSpPr>
          <p:cNvPr id="82" name="Group 34"/>
          <p:cNvGrpSpPr>
            <a:grpSpLocks/>
          </p:cNvGrpSpPr>
          <p:nvPr/>
        </p:nvGrpSpPr>
        <p:grpSpPr bwMode="auto">
          <a:xfrm>
            <a:off x="442664" y="3872136"/>
            <a:ext cx="3584575" cy="1349375"/>
            <a:chOff x="340" y="2508"/>
            <a:chExt cx="2114" cy="850"/>
          </a:xfrm>
        </p:grpSpPr>
        <p:grpSp>
          <p:nvGrpSpPr>
            <p:cNvPr id="83" name="Group 35"/>
            <p:cNvGrpSpPr>
              <a:grpSpLocks/>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对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2</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的重复确认</a:t>
              </a:r>
            </a:p>
            <a:p>
              <a:pPr marL="0" marR="0" lvl="0" indent="0" defTabSz="91440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Tahoma" pitchFamily="34" charset="0"/>
                <a:ea typeface="黑体" pitchFamily="2" charset="-122"/>
              </a:rPr>
              <a:t>丢失</a:t>
            </a: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Tree>
    <p:extLst>
      <p:ext uri="{BB962C8B-B14F-4D97-AF65-F5344CB8AC3E}">
        <p14:creationId xmlns:p14="http://schemas.microsoft.com/office/powerpoint/2010/main" val="32477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a:t>快恢复算法</a:t>
            </a:r>
          </a:p>
        </p:txBody>
      </p:sp>
      <p:sp>
        <p:nvSpPr>
          <p:cNvPr id="117765" name="Rectangle 3"/>
          <p:cNvSpPr>
            <a:spLocks noGrp="1" noChangeArrowheads="1"/>
          </p:cNvSpPr>
          <p:nvPr>
            <p:ph type="body" idx="1"/>
          </p:nvPr>
        </p:nvSpPr>
        <p:spPr/>
        <p:txBody>
          <a:bodyPr/>
          <a:lstStyle/>
          <a:p>
            <a:r>
              <a:rPr lang="zh-CN" altLang="en-US" sz="3200" dirty="0"/>
              <a:t>当发送端收到连续三个重复的确认时，由于发送方现在认为网络很可能没有发生拥塞，因此现在</a:t>
            </a:r>
            <a:r>
              <a:rPr lang="zh-CN" altLang="en-US" sz="3200" dirty="0">
                <a:solidFill>
                  <a:srgbClr val="FF0000"/>
                </a:solidFill>
              </a:rPr>
              <a:t>不执行慢开始算法，</a:t>
            </a:r>
            <a:r>
              <a:rPr lang="zh-CN" altLang="en-US" sz="3200" dirty="0"/>
              <a:t>而是执行</a:t>
            </a:r>
            <a:r>
              <a:rPr lang="zh-CN" altLang="en-US" dirty="0">
                <a:solidFill>
                  <a:srgbClr val="FF0000"/>
                </a:solidFill>
              </a:rPr>
              <a:t>快恢复算法 </a:t>
            </a:r>
            <a:r>
              <a:rPr lang="en-US" altLang="zh-CN" dirty="0"/>
              <a:t>FR (Fast Recovery) </a:t>
            </a:r>
            <a:r>
              <a:rPr lang="zh-CN" altLang="en-US" dirty="0"/>
              <a:t>算法：</a:t>
            </a:r>
            <a:endParaRPr lang="en-US" altLang="zh-CN" sz="3200" dirty="0"/>
          </a:p>
          <a:p>
            <a:pPr marL="365125" indent="-365125">
              <a:buNone/>
            </a:pPr>
            <a:r>
              <a:rPr lang="en-US" altLang="zh-CN" sz="2800" dirty="0">
                <a:solidFill>
                  <a:srgbClr val="0000FF"/>
                </a:solidFill>
              </a:rPr>
              <a:t>	(1)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 </a:t>
            </a:r>
            <a:r>
              <a:rPr lang="zh-CN" altLang="en-US" sz="2800" dirty="0">
                <a:solidFill>
                  <a:srgbClr val="0000FF"/>
                </a:solidFill>
              </a:rPr>
              <a:t>当前拥塞窗口 </a:t>
            </a:r>
            <a:r>
              <a:rPr lang="en-US" altLang="zh-CN" sz="2800" dirty="0" err="1">
                <a:solidFill>
                  <a:srgbClr val="0000FF"/>
                </a:solidFill>
              </a:rPr>
              <a:t>cwnd</a:t>
            </a:r>
            <a:r>
              <a:rPr lang="en-US" altLang="zh-CN" sz="2800" dirty="0">
                <a:solidFill>
                  <a:srgbClr val="0000FF"/>
                </a:solidFill>
              </a:rPr>
              <a:t> / 2 </a:t>
            </a:r>
            <a:r>
              <a:rPr lang="zh-CN" altLang="en-US" sz="2800" dirty="0">
                <a:solidFill>
                  <a:srgbClr val="0000FF"/>
                </a:solidFill>
              </a:rPr>
              <a:t>；</a:t>
            </a:r>
            <a:endParaRPr lang="en-US" altLang="zh-CN" sz="2800" dirty="0">
              <a:solidFill>
                <a:srgbClr val="0000FF"/>
              </a:solidFill>
            </a:endParaRPr>
          </a:p>
          <a:p>
            <a:pPr marL="365125" indent="-365125">
              <a:buNone/>
            </a:pPr>
            <a:r>
              <a:rPr lang="en-US" altLang="zh-CN" sz="2800" dirty="0">
                <a:solidFill>
                  <a:srgbClr val="0000FF"/>
                </a:solidFill>
              </a:rPr>
              <a:t>	(2) </a:t>
            </a:r>
            <a:r>
              <a:rPr lang="zh-CN" altLang="en-US" sz="2800" dirty="0">
                <a:solidFill>
                  <a:srgbClr val="0000FF"/>
                </a:solidFill>
              </a:rPr>
              <a:t>新拥塞窗口 </a:t>
            </a:r>
            <a:r>
              <a:rPr lang="en-US" altLang="zh-CN" sz="2800" dirty="0" err="1">
                <a:solidFill>
                  <a:srgbClr val="0000FF"/>
                </a:solidFill>
              </a:rPr>
              <a:t>cwnd</a:t>
            </a:r>
            <a:r>
              <a:rPr lang="en-US" altLang="zh-CN" sz="2800" dirty="0">
                <a:solidFill>
                  <a:srgbClr val="0000FF"/>
                </a:solidFill>
              </a:rPr>
              <a:t> =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a:solidFill>
                  <a:srgbClr val="0000FF"/>
                </a:solidFill>
              </a:rPr>
              <a:t>；</a:t>
            </a:r>
            <a:endParaRPr lang="en-US" altLang="zh-CN" sz="2800" dirty="0">
              <a:solidFill>
                <a:srgbClr val="0000FF"/>
              </a:solidFill>
            </a:endParaRPr>
          </a:p>
          <a:p>
            <a:pPr marL="898525" indent="-533400">
              <a:buNone/>
            </a:pPr>
            <a:r>
              <a:rPr lang="en-US" altLang="zh-CN" sz="2800" dirty="0">
                <a:solidFill>
                  <a:srgbClr val="0000FF"/>
                </a:solidFill>
              </a:rPr>
              <a:t>(3) </a:t>
            </a:r>
            <a:r>
              <a:rPr lang="zh-CN" altLang="en-US" sz="2800" dirty="0">
                <a:solidFill>
                  <a:srgbClr val="0000FF"/>
                </a:solidFill>
              </a:rPr>
              <a:t>开始执行拥塞避免算法，使拥塞窗口缓慢地线性增大。 </a:t>
            </a:r>
          </a:p>
        </p:txBody>
      </p:sp>
    </p:spTree>
    <p:extLst>
      <p:ext uri="{BB962C8B-B14F-4D97-AF65-F5344CB8AC3E}">
        <p14:creationId xmlns:p14="http://schemas.microsoft.com/office/powerpoint/2010/main" val="24741362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因此，在图的点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，发送方知道现在只是丢失了个别的报文段。于是</a:t>
            </a:r>
            <a:r>
              <a:rPr kumimoji="0" lang="zh-CN" altLang="zh-CN" sz="2800" dirty="0">
                <a:solidFill>
                  <a:srgbClr val="FF0000"/>
                </a:solidFill>
                <a:latin typeface="Arial" pitchFamily="34" charset="0"/>
                <a:ea typeface="黑体" pitchFamily="2" charset="-122"/>
              </a:rPr>
              <a:t>不启动慢开始，而是执行快恢复算法。</a:t>
            </a:r>
            <a:r>
              <a:rPr kumimoji="0" lang="zh-CN" altLang="zh-CN" sz="2800" dirty="0">
                <a:solidFill>
                  <a:srgbClr val="000099"/>
                </a:solidFill>
                <a:latin typeface="Arial" pitchFamily="34" charset="0"/>
                <a:ea typeface="黑体" pitchFamily="2" charset="-122"/>
              </a:rPr>
              <a:t>这时，发送方调整门限值</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8</a:t>
            </a:r>
            <a:r>
              <a:rPr kumimoji="0" lang="zh-CN" altLang="zh-CN" sz="2800" dirty="0">
                <a:solidFill>
                  <a:srgbClr val="000099"/>
                </a:solidFill>
                <a:latin typeface="Arial" pitchFamily="34" charset="0"/>
                <a:ea typeface="黑体" pitchFamily="2" charset="-122"/>
              </a:rPr>
              <a:t>，同时设置拥塞窗口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8</a:t>
            </a:r>
            <a:r>
              <a:rPr kumimoji="0" lang="zh-CN" altLang="zh-CN" sz="2800" dirty="0">
                <a:solidFill>
                  <a:srgbClr val="000099"/>
                </a:solidFill>
                <a:latin typeface="Arial" pitchFamily="34" charset="0"/>
                <a:ea typeface="黑体" pitchFamily="2" charset="-122"/>
              </a:rPr>
              <a:t>（见图中的点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），并开始执行拥塞避免算法。</a:t>
            </a:r>
            <a:endParaRPr kumimoji="0" lang="en-US"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5905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提供无连接服务。</a:t>
            </a:r>
          </a:p>
          <a:p>
            <a:pPr lvl="1"/>
            <a:r>
              <a:rPr lang="zh-CN" altLang="en-US" dirty="0">
                <a:solidFill>
                  <a:srgbClr val="FF0000"/>
                </a:solidFill>
              </a:rPr>
              <a:t>在传送数据之前不需要先建立连接。</a:t>
            </a:r>
          </a:p>
          <a:p>
            <a:pPr lvl="1"/>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报文后，不需要给出任何确认。</a:t>
            </a:r>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是一种最有效的工作方式。</a:t>
            </a:r>
          </a:p>
          <a:p>
            <a:endParaRPr lang="zh-CN" altLang="en-US" sz="2800" dirty="0"/>
          </a:p>
        </p:txBody>
      </p:sp>
    </p:spTree>
    <p:extLst>
      <p:ext uri="{BB962C8B-B14F-4D97-AF65-F5344CB8AC3E}">
        <p14:creationId xmlns:p14="http://schemas.microsoft.com/office/powerpoint/2010/main" val="19189652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加法增大，乘法减小 </a:t>
            </a:r>
            <a:r>
              <a:rPr lang="en-US" altLang="zh-CN" dirty="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可以看出，在拥塞避免阶段，拥塞窗口是按照线性规律增大的。这常称为</a:t>
            </a:r>
            <a:r>
              <a:rPr lang="zh-CN" altLang="en-US" dirty="0">
                <a:solidFill>
                  <a:srgbClr val="FF0000"/>
                </a:solidFill>
              </a:rPr>
              <a:t>“</a:t>
            </a:r>
            <a:r>
              <a:rPr lang="zh-CN" altLang="zh-CN" dirty="0">
                <a:solidFill>
                  <a:srgbClr val="FF0000"/>
                </a:solidFill>
              </a:rPr>
              <a:t>加法增大</a:t>
            </a:r>
            <a:r>
              <a:rPr lang="zh-CN" altLang="en-US" dirty="0">
                <a:solidFill>
                  <a:srgbClr val="FF0000"/>
                </a:solidFill>
              </a:rPr>
              <a:t>”</a:t>
            </a:r>
            <a:r>
              <a:rPr lang="en-US" altLang="zh-CN" dirty="0">
                <a:solidFill>
                  <a:srgbClr val="FF0000"/>
                </a:solidFill>
              </a:rPr>
              <a:t> </a:t>
            </a:r>
            <a:r>
              <a:rPr lang="en-US" altLang="zh-CN" dirty="0"/>
              <a:t>AI (Additive Increase)</a:t>
            </a:r>
            <a:r>
              <a:rPr lang="zh-CN" altLang="zh-CN" dirty="0"/>
              <a:t>。</a:t>
            </a:r>
            <a:endParaRPr lang="en-US" altLang="zh-CN" dirty="0"/>
          </a:p>
          <a:p>
            <a:r>
              <a:rPr lang="zh-CN" altLang="en-US" dirty="0"/>
              <a:t>当</a:t>
            </a:r>
            <a:r>
              <a:rPr lang="zh-CN" altLang="zh-CN" dirty="0"/>
              <a:t>出现超时或</a:t>
            </a:r>
            <a:r>
              <a:rPr lang="en-US" altLang="zh-CN" dirty="0"/>
              <a:t>3</a:t>
            </a:r>
            <a:r>
              <a:rPr lang="zh-CN" altLang="zh-CN" dirty="0"/>
              <a:t>个重复的确认</a:t>
            </a:r>
            <a:r>
              <a:rPr lang="zh-CN" altLang="en-US" dirty="0"/>
              <a:t>时</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a:t>。</a:t>
            </a:r>
            <a:endParaRPr lang="en-US" altLang="zh-CN" dirty="0"/>
          </a:p>
          <a:p>
            <a:r>
              <a:rPr lang="zh-CN" altLang="zh-CN" dirty="0"/>
              <a:t>二者合在一起就是所谓的</a:t>
            </a:r>
            <a:r>
              <a:rPr lang="en-US" altLang="zh-CN" dirty="0"/>
              <a:t> AIMD </a:t>
            </a:r>
            <a:r>
              <a:rPr lang="zh-CN" altLang="zh-CN" dirty="0"/>
              <a:t>算法。</a:t>
            </a:r>
            <a:endParaRPr lang="zh-CN" altLang="en-US" dirty="0"/>
          </a:p>
        </p:txBody>
      </p:sp>
    </p:spTree>
    <p:extLst>
      <p:ext uri="{BB962C8B-B14F-4D97-AF65-F5344CB8AC3E}">
        <p14:creationId xmlns:p14="http://schemas.microsoft.com/office/powerpoint/2010/main" val="26899781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连接建立</a:t>
            </a: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600" b="1"/>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err="1">
                <a:latin typeface="Times New Roman" pitchFamily="18" charset="0"/>
                <a:cs typeface="Times New Roman" pitchFamily="18" charset="0"/>
              </a:rPr>
              <a:t>ssthresh</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2</a:t>
            </a:r>
          </a:p>
          <a:p>
            <a:pPr algn="ctr" eaLnBrk="1" hangingPunct="1"/>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1</a:t>
            </a:r>
            <a:endParaRPr lang="zh-CN" altLang="en-US" b="1" dirty="0">
              <a:latin typeface="Times New Roman" pitchFamily="18" charset="0"/>
              <a:cs typeface="Times New Roman"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latin typeface="Times New Roman" pitchFamily="18" charset="0"/>
                <a:cs typeface="Times New Roman" pitchFamily="18" charset="0"/>
              </a:rPr>
              <a:t>ssthresh = cwnd / 2</a:t>
            </a:r>
          </a:p>
          <a:p>
            <a:pPr algn="ctr" eaLnBrk="1" hangingPunct="1"/>
            <a:r>
              <a:rPr lang="en-US" altLang="zh-CN" b="1">
                <a:latin typeface="Times New Roman" pitchFamily="18" charset="0"/>
                <a:cs typeface="Times New Roman" pitchFamily="18" charset="0"/>
              </a:rPr>
              <a:t>cwnd = ssthresh</a:t>
            </a:r>
            <a:endParaRPr lang="zh-CN" altLang="en-US" b="1">
              <a:latin typeface="Times New Roman" pitchFamily="18" charset="0"/>
              <a:cs typeface="Times New Roman"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连接终止</a:t>
            </a: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慢开始</a:t>
            </a: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r>
              <a:rPr lang="zh-CN" altLang="en-US" b="1" dirty="0">
                <a:latin typeface="+mn-lt"/>
                <a:ea typeface="黑体" pitchFamily="2" charset="-122"/>
              </a:rPr>
              <a:t> </a:t>
            </a:r>
            <a:r>
              <a:rPr lang="en-US" altLang="zh-CN" b="1" dirty="0">
                <a:latin typeface="+mn-lt"/>
                <a:ea typeface="黑体" pitchFamily="2" charset="-122"/>
              </a:rPr>
              <a:t>1 </a:t>
            </a:r>
            <a:endParaRPr lang="zh-CN" altLang="en-US" b="1" dirty="0">
              <a:latin typeface="+mn-lt"/>
              <a:ea typeface="黑体" pitchFamily="2" charset="-122"/>
            </a:endParaRPr>
          </a:p>
          <a:p>
            <a:pPr algn="ctr" eaLnBrk="1" hangingPunct="1"/>
            <a:r>
              <a:rPr lang="zh-CN" altLang="en-US" b="1" dirty="0">
                <a:latin typeface="+mn-lt"/>
                <a:ea typeface="黑体" pitchFamily="2" charset="-122"/>
              </a:rPr>
              <a:t>按指数规律增大</a:t>
            </a:r>
            <a:endParaRPr lang="en-US" altLang="zh-CN" b="1" u="sng" dirty="0">
              <a:latin typeface="+mn-lt"/>
              <a:ea typeface="黑体" pitchFamily="2" charset="-122"/>
              <a:sym typeface="Symbol"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9" name="TextBox 32"/>
          <p:cNvSpPr txBox="1">
            <a:spLocks noChangeArrowheads="1"/>
          </p:cNvSpPr>
          <p:nvPr/>
        </p:nvSpPr>
        <p:spPr bwMode="auto">
          <a:xfrm>
            <a:off x="4336257"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itchFamily="18" charset="2"/>
              </a:rPr>
              <a:t> </a:t>
            </a:r>
            <a:r>
              <a:rPr lang="en-US" altLang="zh-CN" sz="1600" b="1" dirty="0" err="1">
                <a:solidFill>
                  <a:srgbClr val="0000FF"/>
                </a:solidFill>
                <a:latin typeface="+mn-lt"/>
                <a:sym typeface="Symbol"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拥塞避免</a:t>
            </a: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endParaRPr lang="zh-CN" altLang="en-US" b="1" dirty="0">
              <a:latin typeface="+mn-lt"/>
              <a:ea typeface="黑体" pitchFamily="2" charset="-122"/>
            </a:endParaRPr>
          </a:p>
          <a:p>
            <a:pPr algn="ctr" eaLnBrk="1" hangingPunct="1"/>
            <a:r>
              <a:rPr lang="zh-CN" altLang="en-US" b="1" dirty="0">
                <a:latin typeface="+mn-lt"/>
                <a:ea typeface="黑体" pitchFamily="2" charset="-122"/>
              </a:rPr>
              <a:t>按线性规律增大</a:t>
            </a:r>
            <a:endParaRPr lang="en-US" altLang="zh-CN" b="1" u="sng" dirty="0">
              <a:latin typeface="+mn-lt"/>
              <a:ea typeface="黑体" pitchFamily="2" charset="-122"/>
              <a:sym typeface="Symbol"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1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a:p>
          <a:p>
            <a:pPr algn="just">
              <a:lnSpc>
                <a:spcPct val="100000"/>
              </a:lnSpc>
            </a:pPr>
            <a:r>
              <a:rPr lang="zh-CN" altLang="en-US" sz="2800" dirty="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704528" y="2636912"/>
            <a:ext cx="8928992" cy="648072"/>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itchFamily="2" charset="-122"/>
              </a:rPr>
              <a:t>发送窗口的上限值 </a:t>
            </a:r>
            <a:r>
              <a:rPr lang="zh-CN" altLang="en-US" sz="2800" b="1" dirty="0">
                <a:solidFill>
                  <a:srgbClr val="000099"/>
                </a:solidFill>
                <a:latin typeface="+mn-lt"/>
                <a:ea typeface="黑体" pitchFamily="2" charset="-122"/>
                <a:sym typeface="Symbol" pitchFamily="18" charset="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 [</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(5-9)</a:t>
            </a:r>
          </a:p>
        </p:txBody>
      </p:sp>
      <p:sp>
        <p:nvSpPr>
          <p:cNvPr id="2" name="矩形 1"/>
          <p:cNvSpPr/>
          <p:nvPr/>
        </p:nvSpPr>
        <p:spPr>
          <a:xfrm>
            <a:off x="776536" y="5229200"/>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itchFamily="2" charset="-122"/>
              </a:rPr>
              <a:t>也就是说，</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zh-CN" altLang="zh-CN" sz="2800" b="1" dirty="0">
                <a:solidFill>
                  <a:srgbClr val="000099"/>
                </a:solidFill>
                <a:latin typeface="+mn-lt"/>
                <a:ea typeface="黑体" pitchFamily="2" charset="-122"/>
              </a:rPr>
              <a:t>和</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a:t>
            </a:r>
            <a:r>
              <a:rPr lang="zh-CN" altLang="zh-CN" sz="2800" b="1" dirty="0">
                <a:solidFill>
                  <a:srgbClr val="000099"/>
                </a:solidFill>
                <a:latin typeface="+mn-lt"/>
                <a:ea typeface="黑体" pitchFamily="2" charset="-122"/>
              </a:rPr>
              <a:t>中数值较小的一个，控制了发送方发送数据的速率。</a:t>
            </a:r>
          </a:p>
        </p:txBody>
      </p:sp>
    </p:spTree>
    <p:extLst>
      <p:ext uri="{BB962C8B-B14F-4D97-AF65-F5344CB8AC3E}">
        <p14:creationId xmlns:p14="http://schemas.microsoft.com/office/powerpoint/2010/main" val="130845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习题</a:t>
            </a:r>
            <a:endParaRPr lang="zh-CN" altLang="zh-CN" dirty="0"/>
          </a:p>
        </p:txBody>
      </p:sp>
      <p:sp>
        <p:nvSpPr>
          <p:cNvPr id="931843" name="Rectangle 3"/>
          <p:cNvSpPr>
            <a:spLocks noGrp="1" noChangeArrowheads="1"/>
          </p:cNvSpPr>
          <p:nvPr>
            <p:ph idx="1"/>
          </p:nvPr>
        </p:nvSpPr>
        <p:spPr>
          <a:xfrm>
            <a:off x="495300" y="1196753"/>
            <a:ext cx="9066212" cy="4032448"/>
          </a:xfrm>
        </p:spPr>
        <p:txBody>
          <a:bodyPr/>
          <a:lstStyle/>
          <a:p>
            <a:pPr marL="0" indent="0">
              <a:buNone/>
            </a:pPr>
            <a:r>
              <a:rPr lang="zh-CN" altLang="en-US" dirty="0"/>
              <a:t>主机甲和乙之间建立一个</a:t>
            </a:r>
            <a:r>
              <a:rPr lang="en-US" altLang="zh-CN" dirty="0"/>
              <a:t>TCP</a:t>
            </a:r>
            <a:r>
              <a:rPr lang="zh-CN" altLang="en-US" dirty="0"/>
              <a:t>链接，最大段长为</a:t>
            </a:r>
            <a:r>
              <a:rPr lang="en-US" altLang="zh-CN" dirty="0"/>
              <a:t>1000B</a:t>
            </a:r>
            <a:r>
              <a:rPr lang="zh-CN" altLang="en-US" dirty="0"/>
              <a:t>，若主机甲的当前拥塞窗口为</a:t>
            </a:r>
            <a:r>
              <a:rPr lang="en-US" altLang="zh-CN" dirty="0"/>
              <a:t>4000B</a:t>
            </a:r>
            <a:r>
              <a:rPr lang="zh-CN" altLang="en-US" dirty="0"/>
              <a:t>，再主机甲向主机乙连续发送两个最大段后，成功收到主机乙发送的第一个段的确认段，确认段中通告的接收窗口大小为</a:t>
            </a:r>
            <a:r>
              <a:rPr lang="en-US" altLang="zh-CN" dirty="0"/>
              <a:t>2000B</a:t>
            </a:r>
            <a:r>
              <a:rPr lang="zh-CN" altLang="en-US" dirty="0"/>
              <a:t>，则此时主机甲还可以向主机乙发送的最大字节数为（    ）</a:t>
            </a:r>
            <a:endParaRPr lang="en-US" altLang="zh-CN" dirty="0"/>
          </a:p>
          <a:p>
            <a:pPr marL="0" indent="0">
              <a:buNone/>
            </a:pPr>
            <a:r>
              <a:rPr lang="en-US" altLang="zh-CN" dirty="0"/>
              <a:t>A.1000 B.2000 C.3000 D.4000</a:t>
            </a:r>
            <a:endParaRPr lang="zh-CN" altLang="zh-CN" dirty="0"/>
          </a:p>
        </p:txBody>
      </p:sp>
      <p:sp>
        <p:nvSpPr>
          <p:cNvPr id="2" name="文本框 1">
            <a:extLst>
              <a:ext uri="{FF2B5EF4-FFF2-40B4-BE49-F238E27FC236}">
                <a16:creationId xmlns:a16="http://schemas.microsoft.com/office/drawing/2014/main" id="{455C7F92-B7B1-4608-846C-7A84105281E9}"/>
              </a:ext>
            </a:extLst>
          </p:cNvPr>
          <p:cNvSpPr txBox="1"/>
          <p:nvPr/>
        </p:nvSpPr>
        <p:spPr>
          <a:xfrm>
            <a:off x="647605" y="5157192"/>
            <a:ext cx="7128792" cy="861774"/>
          </a:xfrm>
          <a:prstGeom prst="rect">
            <a:avLst/>
          </a:prstGeom>
          <a:noFill/>
        </p:spPr>
        <p:txBody>
          <a:bodyPr wrap="square" rtlCol="0">
            <a:spAutoFit/>
          </a:bodyPr>
          <a:lstStyle/>
          <a:p>
            <a:r>
              <a:rPr lang="zh-CN" altLang="en-US" sz="3200" b="1" dirty="0">
                <a:solidFill>
                  <a:srgbClr val="FF0000"/>
                </a:solidFill>
                <a:latin typeface="+mn-lt"/>
                <a:ea typeface="黑体" pitchFamily="2" charset="-122"/>
              </a:rPr>
              <a:t>答案：</a:t>
            </a:r>
            <a:r>
              <a:rPr lang="en-US" altLang="zh-CN" sz="3200" b="1" dirty="0">
                <a:solidFill>
                  <a:srgbClr val="FF0000"/>
                </a:solidFill>
                <a:latin typeface="+mn-lt"/>
                <a:ea typeface="黑体" pitchFamily="2" charset="-122"/>
              </a:rPr>
              <a:t>A</a:t>
            </a:r>
          </a:p>
          <a:p>
            <a:endParaRPr lang="zh-CN" altLang="en-US" dirty="0"/>
          </a:p>
        </p:txBody>
      </p:sp>
    </p:spTree>
    <p:extLst>
      <p:ext uri="{BB962C8B-B14F-4D97-AF65-F5344CB8AC3E}">
        <p14:creationId xmlns:p14="http://schemas.microsoft.com/office/powerpoint/2010/main" val="26983219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习题</a:t>
            </a:r>
            <a:endParaRPr lang="zh-CN" altLang="zh-CN" dirty="0"/>
          </a:p>
        </p:txBody>
      </p:sp>
      <p:sp>
        <p:nvSpPr>
          <p:cNvPr id="931843" name="Rectangle 3"/>
          <p:cNvSpPr>
            <a:spLocks noGrp="1" noChangeArrowheads="1"/>
          </p:cNvSpPr>
          <p:nvPr>
            <p:ph idx="1"/>
          </p:nvPr>
        </p:nvSpPr>
        <p:spPr>
          <a:xfrm>
            <a:off x="495300" y="1196753"/>
            <a:ext cx="9066212" cy="4032448"/>
          </a:xfrm>
        </p:spPr>
        <p:txBody>
          <a:bodyPr/>
          <a:lstStyle/>
          <a:p>
            <a:pPr marL="0" indent="0">
              <a:buNone/>
            </a:pPr>
            <a:r>
              <a:rPr lang="zh-CN" altLang="en-US" dirty="0"/>
              <a:t>发送方的发送窗口的上限值取接收窗口和拥塞窗口这两个值中的较小的一个，于是此时发送方的发送窗口为</a:t>
            </a:r>
            <a:r>
              <a:rPr lang="en-US" altLang="zh-CN" dirty="0"/>
              <a:t>min{4000</a:t>
            </a:r>
            <a:r>
              <a:rPr lang="zh-CN" altLang="en-US" dirty="0"/>
              <a:t>，</a:t>
            </a:r>
            <a:r>
              <a:rPr lang="en-US" altLang="zh-CN" dirty="0"/>
              <a:t>2000}=2000B</a:t>
            </a:r>
            <a:r>
              <a:rPr lang="zh-CN" altLang="en-US" dirty="0"/>
              <a:t>，由于发送方还未收到第二个最大段的确认，所以此时主机甲还可以向主机乙发送的最大字节数为</a:t>
            </a:r>
            <a:endParaRPr lang="en-US" altLang="zh-CN" dirty="0"/>
          </a:p>
          <a:p>
            <a:pPr marL="0" indent="0">
              <a:buNone/>
            </a:pPr>
            <a:r>
              <a:rPr lang="en-US" altLang="zh-CN" dirty="0"/>
              <a:t>2000-1000=1000B</a:t>
            </a:r>
            <a:endParaRPr lang="zh-CN" altLang="zh-CN" dirty="0"/>
          </a:p>
        </p:txBody>
      </p:sp>
    </p:spTree>
    <p:extLst>
      <p:ext uri="{BB962C8B-B14F-4D97-AF65-F5344CB8AC3E}">
        <p14:creationId xmlns:p14="http://schemas.microsoft.com/office/powerpoint/2010/main" val="93394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习题</a:t>
            </a:r>
            <a:endParaRPr lang="zh-CN" altLang="zh-CN" dirty="0"/>
          </a:p>
        </p:txBody>
      </p:sp>
      <p:sp>
        <p:nvSpPr>
          <p:cNvPr id="931843" name="Rectangle 3"/>
          <p:cNvSpPr>
            <a:spLocks noGrp="1" noChangeArrowheads="1"/>
          </p:cNvSpPr>
          <p:nvPr>
            <p:ph idx="1"/>
          </p:nvPr>
        </p:nvSpPr>
        <p:spPr>
          <a:xfrm>
            <a:off x="560512" y="1196752"/>
            <a:ext cx="9066212" cy="4536504"/>
          </a:xfrm>
        </p:spPr>
        <p:txBody>
          <a:bodyPr/>
          <a:lstStyle/>
          <a:p>
            <a:pPr marL="0" indent="0">
              <a:buNone/>
            </a:pPr>
            <a:r>
              <a:rPr lang="zh-CN" altLang="en-US" dirty="0"/>
              <a:t>主机甲和主机乙新建一个</a:t>
            </a:r>
            <a:r>
              <a:rPr lang="en-US" altLang="zh-CN" dirty="0"/>
              <a:t>TCP</a:t>
            </a:r>
            <a:r>
              <a:rPr lang="zh-CN" altLang="en-US" dirty="0"/>
              <a:t>连接，甲的拥塞控制初始阈值为</a:t>
            </a:r>
            <a:r>
              <a:rPr lang="en-US" altLang="zh-CN" dirty="0"/>
              <a:t>32KB</a:t>
            </a:r>
            <a:r>
              <a:rPr lang="zh-CN" altLang="en-US" dirty="0"/>
              <a:t>，甲向乙始终以</a:t>
            </a:r>
            <a:r>
              <a:rPr lang="en-US" altLang="zh-CN" dirty="0"/>
              <a:t>MSS=1KB</a:t>
            </a:r>
            <a:r>
              <a:rPr lang="zh-CN" altLang="en-US" dirty="0"/>
              <a:t>大小的段发送数据，并一直有数据发送。乙为该链接分配</a:t>
            </a:r>
            <a:r>
              <a:rPr lang="en-US" altLang="zh-CN" dirty="0"/>
              <a:t>16KB</a:t>
            </a:r>
            <a:r>
              <a:rPr lang="zh-CN" altLang="en-US" dirty="0"/>
              <a:t>接收缓存，并对每个数据段进行确认，忽略段传输延迟。若乙收到的数据全部存入缓存，不被取走，则甲从连接建立成功时刻起，未出现发送超时的情况下，经过</a:t>
            </a:r>
            <a:r>
              <a:rPr lang="en-US" altLang="zh-CN" dirty="0"/>
              <a:t>4</a:t>
            </a:r>
            <a:r>
              <a:rPr lang="zh-CN" altLang="en-US" dirty="0"/>
              <a:t>个</a:t>
            </a:r>
            <a:r>
              <a:rPr lang="en-US" altLang="zh-CN" dirty="0"/>
              <a:t>RTT</a:t>
            </a:r>
            <a:r>
              <a:rPr lang="zh-CN" altLang="en-US" dirty="0"/>
              <a:t>后，甲的发送窗口是（   ）。</a:t>
            </a:r>
            <a:endParaRPr lang="zh-CN" altLang="zh-CN" dirty="0"/>
          </a:p>
        </p:txBody>
      </p:sp>
      <p:sp>
        <p:nvSpPr>
          <p:cNvPr id="2" name="文本框 1">
            <a:extLst>
              <a:ext uri="{FF2B5EF4-FFF2-40B4-BE49-F238E27FC236}">
                <a16:creationId xmlns:a16="http://schemas.microsoft.com/office/drawing/2014/main" id="{25B0BAB6-2F16-46D4-B82F-5972344E2E9C}"/>
              </a:ext>
            </a:extLst>
          </p:cNvPr>
          <p:cNvSpPr txBox="1"/>
          <p:nvPr/>
        </p:nvSpPr>
        <p:spPr>
          <a:xfrm>
            <a:off x="776536" y="5630997"/>
            <a:ext cx="8064896" cy="584775"/>
          </a:xfrm>
          <a:prstGeom prst="rect">
            <a:avLst/>
          </a:prstGeom>
          <a:noFill/>
        </p:spPr>
        <p:txBody>
          <a:bodyPr wrap="square" rtlCol="0">
            <a:spAutoFit/>
          </a:bodyPr>
          <a:lstStyle/>
          <a:p>
            <a:r>
              <a:rPr lang="en-US" altLang="zh-CN" sz="3200" dirty="0"/>
              <a:t>A. 1KB   B.8KB  C.16KB  D.32KB</a:t>
            </a:r>
            <a:endParaRPr lang="zh-CN" altLang="en-US" sz="3200" dirty="0"/>
          </a:p>
        </p:txBody>
      </p:sp>
      <p:sp>
        <p:nvSpPr>
          <p:cNvPr id="3" name="文本框 2">
            <a:extLst>
              <a:ext uri="{FF2B5EF4-FFF2-40B4-BE49-F238E27FC236}">
                <a16:creationId xmlns:a16="http://schemas.microsoft.com/office/drawing/2014/main" id="{7AA89C26-77D1-4098-8353-C3064FEA55F9}"/>
              </a:ext>
            </a:extLst>
          </p:cNvPr>
          <p:cNvSpPr txBox="1"/>
          <p:nvPr/>
        </p:nvSpPr>
        <p:spPr>
          <a:xfrm>
            <a:off x="7473280" y="5589240"/>
            <a:ext cx="2304256" cy="584775"/>
          </a:xfrm>
          <a:prstGeom prst="rect">
            <a:avLst/>
          </a:prstGeom>
          <a:noFill/>
        </p:spPr>
        <p:txBody>
          <a:bodyPr wrap="square" rtlCol="0">
            <a:spAutoFit/>
          </a:bodyPr>
          <a:lstStyle/>
          <a:p>
            <a:r>
              <a:rPr lang="zh-CN" altLang="en-US" sz="3200" dirty="0">
                <a:solidFill>
                  <a:srgbClr val="FF0000"/>
                </a:solidFill>
              </a:rPr>
              <a:t>答案：</a:t>
            </a:r>
            <a:r>
              <a:rPr lang="en-US" altLang="zh-CN" sz="3200" dirty="0">
                <a:solidFill>
                  <a:srgbClr val="FF0000"/>
                </a:solidFill>
              </a:rPr>
              <a:t>A</a:t>
            </a:r>
            <a:endParaRPr lang="zh-CN" altLang="en-US" sz="3200" dirty="0">
              <a:solidFill>
                <a:srgbClr val="FF0000"/>
              </a:solidFill>
            </a:endParaRPr>
          </a:p>
        </p:txBody>
      </p:sp>
    </p:spTree>
    <p:extLst>
      <p:ext uri="{BB962C8B-B14F-4D97-AF65-F5344CB8AC3E}">
        <p14:creationId xmlns:p14="http://schemas.microsoft.com/office/powerpoint/2010/main" val="39782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习题</a:t>
            </a:r>
            <a:endParaRPr lang="zh-CN" altLang="zh-CN" dirty="0"/>
          </a:p>
        </p:txBody>
      </p:sp>
      <p:sp>
        <p:nvSpPr>
          <p:cNvPr id="931843" name="Rectangle 3"/>
          <p:cNvSpPr>
            <a:spLocks noGrp="1" noChangeArrowheads="1"/>
          </p:cNvSpPr>
          <p:nvPr>
            <p:ph idx="1"/>
          </p:nvPr>
        </p:nvSpPr>
        <p:spPr>
          <a:xfrm>
            <a:off x="560512" y="1196752"/>
            <a:ext cx="9066212" cy="4536504"/>
          </a:xfrm>
        </p:spPr>
        <p:txBody>
          <a:bodyPr/>
          <a:lstStyle/>
          <a:p>
            <a:pPr marL="0" indent="0">
              <a:buNone/>
            </a:pPr>
            <a:r>
              <a:rPr lang="zh-CN" altLang="en-US" dirty="0"/>
              <a:t>发送窗口的上限值</a:t>
            </a:r>
            <a:r>
              <a:rPr lang="en-US" altLang="zh-CN" dirty="0"/>
              <a:t>=min{</a:t>
            </a:r>
            <a:r>
              <a:rPr lang="zh-CN" altLang="en-US" dirty="0"/>
              <a:t>接收窗口，拥塞窗口</a:t>
            </a:r>
            <a:r>
              <a:rPr lang="en-US" altLang="zh-CN" dirty="0"/>
              <a:t>}</a:t>
            </a:r>
            <a:r>
              <a:rPr lang="zh-CN" altLang="en-US" dirty="0"/>
              <a:t>。</a:t>
            </a:r>
            <a:r>
              <a:rPr lang="en-US" altLang="zh-CN" dirty="0"/>
              <a:t>4</a:t>
            </a:r>
            <a:r>
              <a:rPr lang="zh-CN" altLang="en-US" dirty="0"/>
              <a:t>个</a:t>
            </a:r>
            <a:r>
              <a:rPr lang="en-US" altLang="zh-CN" dirty="0"/>
              <a:t>RTT</a:t>
            </a:r>
            <a:r>
              <a:rPr lang="zh-CN" altLang="en-US" dirty="0"/>
              <a:t>后，乙收到的数据全部存入缓存，不被取走，接收窗口只剩下</a:t>
            </a:r>
            <a:r>
              <a:rPr lang="en-US" altLang="zh-CN" dirty="0"/>
              <a:t>1KB</a:t>
            </a:r>
          </a:p>
          <a:p>
            <a:pPr marL="0" indent="0">
              <a:buNone/>
            </a:pPr>
            <a:r>
              <a:rPr lang="zh-CN" altLang="en-US" dirty="0"/>
              <a:t>（</a:t>
            </a:r>
            <a:r>
              <a:rPr lang="en-US" altLang="zh-CN" dirty="0"/>
              <a:t>16-1-2-4-8=1</a:t>
            </a:r>
            <a:r>
              <a:rPr lang="zh-CN" altLang="en-US" dirty="0"/>
              <a:t>）缓存，使得甲的发送窗口为</a:t>
            </a:r>
            <a:r>
              <a:rPr lang="en-US" altLang="zh-CN" dirty="0"/>
              <a:t>1KB</a:t>
            </a:r>
            <a:endParaRPr lang="zh-CN" altLang="zh-CN" dirty="0"/>
          </a:p>
        </p:txBody>
      </p:sp>
    </p:spTree>
    <p:extLst>
      <p:ext uri="{BB962C8B-B14F-4D97-AF65-F5344CB8AC3E}">
        <p14:creationId xmlns:p14="http://schemas.microsoft.com/office/powerpoint/2010/main" val="28604542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TCP </a:t>
            </a:r>
            <a:r>
              <a:rPr lang="zh-CN" altLang="zh-CN" dirty="0"/>
              <a:t>的运输连接管理</a:t>
            </a:r>
          </a:p>
        </p:txBody>
      </p:sp>
      <p:sp>
        <p:nvSpPr>
          <p:cNvPr id="931843" name="Rectangle 3"/>
          <p:cNvSpPr>
            <a:spLocks noGrp="1" noChangeArrowheads="1"/>
          </p:cNvSpPr>
          <p:nvPr>
            <p:ph idx="1"/>
          </p:nvPr>
        </p:nvSpPr>
        <p:spPr/>
        <p:txBody>
          <a:bodyPr/>
          <a:lstStyle/>
          <a:p>
            <a:r>
              <a:rPr lang="en-US" altLang="zh-CN" dirty="0"/>
              <a:t>5.9.1  TCP </a:t>
            </a:r>
            <a:r>
              <a:rPr lang="zh-CN" altLang="zh-CN" dirty="0"/>
              <a:t>的连接建立</a:t>
            </a:r>
          </a:p>
          <a:p>
            <a:r>
              <a:rPr lang="en-US" altLang="zh-CN" dirty="0"/>
              <a:t>5.9.2  TCP </a:t>
            </a:r>
            <a:r>
              <a:rPr lang="zh-CN" altLang="zh-CN" dirty="0"/>
              <a:t>的连接释放</a:t>
            </a:r>
          </a:p>
          <a:p>
            <a:r>
              <a:rPr lang="en-US" altLang="zh-CN" dirty="0"/>
              <a:t>5.9.3  TCP </a:t>
            </a:r>
            <a:r>
              <a:rPr lang="zh-CN" altLang="zh-CN" dirty="0"/>
              <a:t>的有限状态机</a:t>
            </a:r>
          </a:p>
        </p:txBody>
      </p:sp>
    </p:spTree>
    <p:extLst>
      <p:ext uri="{BB962C8B-B14F-4D97-AF65-F5344CB8AC3E}">
        <p14:creationId xmlns:p14="http://schemas.microsoft.com/office/powerpoint/2010/main" val="790031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运输连接</a:t>
            </a:r>
            <a:r>
              <a:rPr lang="zh-CN" altLang="en-US" dirty="0"/>
              <a:t>的</a:t>
            </a:r>
            <a:r>
              <a:rPr lang="zh-CN" altLang="zh-CN" dirty="0"/>
              <a:t>三个阶段</a:t>
            </a:r>
          </a:p>
        </p:txBody>
      </p:sp>
      <p:sp>
        <p:nvSpPr>
          <p:cNvPr id="931843" name="Rectangle 3"/>
          <p:cNvSpPr>
            <a:spLocks noGrp="1" noChangeArrowheads="1"/>
          </p:cNvSpPr>
          <p:nvPr>
            <p:ph idx="1"/>
          </p:nvPr>
        </p:nvSpPr>
        <p:spPr/>
        <p:txBody>
          <a:bodyPr/>
          <a:lstStyle/>
          <a:p>
            <a:r>
              <a:rPr lang="en-US" altLang="zh-CN" dirty="0"/>
              <a:t>TCP </a:t>
            </a:r>
            <a:r>
              <a:rPr lang="zh-CN" altLang="zh-CN" dirty="0"/>
              <a:t>是面向连接的协议。</a:t>
            </a:r>
            <a:endParaRPr lang="en-US" altLang="zh-CN" dirty="0"/>
          </a:p>
          <a:p>
            <a:r>
              <a:rPr lang="zh-CN" altLang="zh-CN" dirty="0"/>
              <a:t>运输连接有三个阶段：</a:t>
            </a:r>
            <a:endParaRPr lang="en-US" altLang="zh-CN" dirty="0"/>
          </a:p>
          <a:p>
            <a:pPr lvl="1"/>
            <a:r>
              <a:rPr lang="zh-CN" altLang="zh-CN" dirty="0">
                <a:solidFill>
                  <a:srgbClr val="0000FF"/>
                </a:solidFill>
              </a:rPr>
              <a:t>连接建立</a:t>
            </a:r>
            <a:endParaRPr lang="en-US" altLang="zh-CN" dirty="0">
              <a:solidFill>
                <a:srgbClr val="0000FF"/>
              </a:solidFill>
            </a:endParaRPr>
          </a:p>
          <a:p>
            <a:pPr lvl="1"/>
            <a:r>
              <a:rPr lang="zh-CN" altLang="zh-CN" dirty="0">
                <a:solidFill>
                  <a:srgbClr val="0000FF"/>
                </a:solidFill>
              </a:rPr>
              <a:t>数据传送</a:t>
            </a:r>
            <a:endParaRPr lang="en-US" altLang="zh-CN" dirty="0">
              <a:solidFill>
                <a:srgbClr val="0000FF"/>
              </a:solidFill>
            </a:endParaRPr>
          </a:p>
          <a:p>
            <a:pPr lvl="1"/>
            <a:r>
              <a:rPr lang="zh-CN" altLang="zh-CN" dirty="0">
                <a:solidFill>
                  <a:srgbClr val="0000FF"/>
                </a:solidFill>
              </a:rPr>
              <a:t>连接释放</a:t>
            </a:r>
            <a:endParaRPr lang="en-US" altLang="zh-CN" dirty="0">
              <a:solidFill>
                <a:srgbClr val="0000FF"/>
              </a:solidFill>
            </a:endParaRPr>
          </a:p>
          <a:p>
            <a:r>
              <a:rPr lang="zh-CN" altLang="zh-CN" dirty="0">
                <a:solidFill>
                  <a:srgbClr val="FF0000"/>
                </a:solidFill>
              </a:rPr>
              <a:t>运输连接的管理</a:t>
            </a:r>
            <a:r>
              <a:rPr lang="zh-CN" altLang="zh-CN" dirty="0"/>
              <a:t>就是使运输连接的建立和释放都能正常地进行。</a:t>
            </a:r>
          </a:p>
        </p:txBody>
      </p:sp>
    </p:spTree>
    <p:extLst>
      <p:ext uri="{BB962C8B-B14F-4D97-AF65-F5344CB8AC3E}">
        <p14:creationId xmlns:p14="http://schemas.microsoft.com/office/powerpoint/2010/main" val="112104432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8490148" cy="792088"/>
          </a:xfrm>
        </p:spPr>
        <p:txBody>
          <a:bodyPr/>
          <a:lstStyle/>
          <a:p>
            <a:pPr algn="ctr"/>
            <a:r>
              <a:rPr lang="en-US" altLang="zh-CN" sz="3600" dirty="0"/>
              <a:t>TCP </a:t>
            </a:r>
            <a:r>
              <a:rPr lang="zh-CN" altLang="zh-CN" sz="3600" dirty="0"/>
              <a:t>连接建立过程中要解决</a:t>
            </a:r>
            <a:r>
              <a:rPr lang="zh-CN" altLang="en-US" sz="3600" dirty="0"/>
              <a:t>的</a:t>
            </a:r>
            <a:r>
              <a:rPr lang="zh-CN" altLang="zh-CN" sz="3600" dirty="0"/>
              <a:t>三个问题</a:t>
            </a:r>
          </a:p>
        </p:txBody>
      </p:sp>
      <p:sp>
        <p:nvSpPr>
          <p:cNvPr id="931843" name="Rectangle 3"/>
          <p:cNvSpPr>
            <a:spLocks noGrp="1" noChangeArrowheads="1"/>
          </p:cNvSpPr>
          <p:nvPr>
            <p:ph idx="1"/>
          </p:nvPr>
        </p:nvSpPr>
        <p:spPr/>
        <p:txBody>
          <a:bodyPr/>
          <a:lstStyle/>
          <a:p>
            <a:r>
              <a:rPr lang="en-US" altLang="zh-CN" dirty="0"/>
              <a:t>(1) </a:t>
            </a:r>
            <a:r>
              <a:rPr lang="zh-CN" altLang="zh-CN" dirty="0"/>
              <a:t>要使每一方能够确知对方的存在。</a:t>
            </a:r>
          </a:p>
          <a:p>
            <a:r>
              <a:rPr lang="en-US" altLang="zh-CN" dirty="0"/>
              <a:t>(2) </a:t>
            </a:r>
            <a:r>
              <a:rPr lang="zh-CN" altLang="zh-CN" dirty="0"/>
              <a:t>要允许双方协商一些参数（如最大窗口值、是否使用窗口扩大选项和时间戳选项以及服务质量等）。</a:t>
            </a:r>
          </a:p>
          <a:p>
            <a:r>
              <a:rPr lang="en-US" altLang="zh-CN" dirty="0"/>
              <a:t>(3) </a:t>
            </a:r>
            <a:r>
              <a:rPr lang="zh-CN" altLang="zh-CN" dirty="0"/>
              <a:t>能够对运输实体资源（如缓存大小、连接表中的项目等）进行分配。</a:t>
            </a:r>
          </a:p>
        </p:txBody>
      </p:sp>
    </p:spTree>
    <p:extLst>
      <p:ext uri="{BB962C8B-B14F-4D97-AF65-F5344CB8AC3E}">
        <p14:creationId xmlns:p14="http://schemas.microsoft.com/office/powerpoint/2010/main" val="119071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1" algn="just"/>
            <a:r>
              <a:rPr lang="zh-CN" altLang="en-US" dirty="0"/>
              <a:t>提供面向连接的服务。</a:t>
            </a:r>
          </a:p>
          <a:p>
            <a:pPr lvl="1" algn="just"/>
            <a:r>
              <a:rPr lang="zh-CN" altLang="en-US" dirty="0"/>
              <a:t>传送的数据单位协议是 </a:t>
            </a:r>
            <a:r>
              <a:rPr lang="en-US" altLang="zh-CN" dirty="0">
                <a:solidFill>
                  <a:srgbClr val="FF0000"/>
                </a:solidFill>
              </a:rPr>
              <a:t>TCP </a:t>
            </a:r>
            <a:r>
              <a:rPr lang="zh-CN" altLang="en-US" dirty="0">
                <a:solidFill>
                  <a:srgbClr val="FF0000"/>
                </a:solidFill>
              </a:rPr>
              <a:t>报文段 </a:t>
            </a:r>
            <a:r>
              <a:rPr lang="en-US" altLang="zh-CN" dirty="0"/>
              <a:t>(segment)</a:t>
            </a:r>
            <a:r>
              <a:rPr lang="zh-CN" altLang="en-US" dirty="0"/>
              <a:t>。</a:t>
            </a:r>
            <a:endParaRPr lang="en-US" altLang="zh-CN" sz="3600" dirty="0"/>
          </a:p>
          <a:p>
            <a:pPr lvl="1" algn="just"/>
            <a:r>
              <a:rPr lang="en-US" altLang="zh-CN" dirty="0">
                <a:solidFill>
                  <a:srgbClr val="FF0000"/>
                </a:solidFill>
              </a:rPr>
              <a:t>TCP </a:t>
            </a:r>
            <a:r>
              <a:rPr lang="zh-CN" altLang="en-US" dirty="0">
                <a:solidFill>
                  <a:srgbClr val="FF0000"/>
                </a:solidFill>
              </a:rPr>
              <a:t>不提供广播或多播服务。</a:t>
            </a: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因此不可避免地增加了许多的开销。这不仅使协议数据单元的首部增大很多，还要占用许多的处理机资源。</a:t>
            </a:r>
          </a:p>
        </p:txBody>
      </p:sp>
    </p:spTree>
    <p:extLst>
      <p:ext uri="{BB962C8B-B14F-4D97-AF65-F5344CB8AC3E}">
        <p14:creationId xmlns:p14="http://schemas.microsoft.com/office/powerpoint/2010/main" val="26306190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a:t>TCP</a:t>
            </a:r>
            <a:r>
              <a:rPr lang="zh-CN" altLang="zh-CN" dirty="0"/>
              <a:t>连接的建立</a:t>
            </a:r>
            <a:r>
              <a:rPr lang="zh-CN" altLang="zh-CN" dirty="0">
                <a:solidFill>
                  <a:srgbClr val="FF0000"/>
                </a:solidFill>
              </a:rPr>
              <a:t>采用客户服务器方式。</a:t>
            </a:r>
            <a:endParaRPr lang="en-US" altLang="zh-CN" dirty="0">
              <a:solidFill>
                <a:srgbClr val="FF0000"/>
              </a:solidFill>
            </a:endParaRPr>
          </a:p>
          <a:p>
            <a:r>
              <a:rPr lang="zh-CN" altLang="zh-CN" dirty="0"/>
              <a:t>主动发起连接建立的应用进程叫做</a:t>
            </a:r>
            <a:r>
              <a:rPr lang="zh-CN" altLang="zh-CN" dirty="0">
                <a:solidFill>
                  <a:srgbClr val="FF0000"/>
                </a:solidFill>
              </a:rPr>
              <a:t>客户</a:t>
            </a:r>
            <a:r>
              <a:rPr lang="en-US" altLang="zh-CN" dirty="0"/>
              <a:t>(client)</a:t>
            </a:r>
            <a:r>
              <a:rPr lang="zh-CN" altLang="zh-CN" dirty="0"/>
              <a:t>，</a:t>
            </a:r>
            <a:endParaRPr lang="en-US" altLang="zh-CN" dirty="0"/>
          </a:p>
          <a:p>
            <a:r>
              <a:rPr lang="zh-CN" altLang="zh-CN" dirty="0"/>
              <a:t>被动等待连接建立的应用进程叫做</a:t>
            </a:r>
            <a:r>
              <a:rPr lang="zh-CN" altLang="zh-CN" dirty="0">
                <a:solidFill>
                  <a:srgbClr val="FF0000"/>
                </a:solidFill>
              </a:rPr>
              <a:t>服务器</a:t>
            </a:r>
            <a:r>
              <a:rPr lang="en-US" altLang="zh-CN" dirty="0"/>
              <a:t>(server)</a:t>
            </a:r>
            <a:r>
              <a:rPr lang="zh-CN" altLang="zh-CN" dirty="0"/>
              <a:t>。</a:t>
            </a:r>
          </a:p>
        </p:txBody>
      </p:sp>
    </p:spTree>
    <p:extLst>
      <p:ext uri="{BB962C8B-B14F-4D97-AF65-F5344CB8AC3E}">
        <p14:creationId xmlns:p14="http://schemas.microsoft.com/office/powerpoint/2010/main" val="31820546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TCP </a:t>
            </a:r>
            <a:r>
              <a:rPr lang="zh-CN" altLang="zh-CN" dirty="0"/>
              <a:t>的连接建立</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建立连接的过程叫做</a:t>
            </a:r>
            <a:r>
              <a:rPr lang="zh-CN" altLang="zh-CN" dirty="0">
                <a:solidFill>
                  <a:srgbClr val="FF0000"/>
                </a:solidFill>
              </a:rPr>
              <a:t>握手</a:t>
            </a:r>
            <a:r>
              <a:rPr lang="zh-CN" altLang="en-US" dirty="0">
                <a:solidFill>
                  <a:srgbClr val="FF0000"/>
                </a:solidFill>
              </a:rPr>
              <a:t>。</a:t>
            </a:r>
            <a:endParaRPr lang="en-US" altLang="zh-CN" dirty="0">
              <a:solidFill>
                <a:srgbClr val="FF0000"/>
              </a:solidFill>
            </a:endParaRPr>
          </a:p>
          <a:p>
            <a:r>
              <a:rPr lang="zh-CN" altLang="zh-CN" dirty="0"/>
              <a:t>握手需要在客户和服务器之间交换三个</a:t>
            </a:r>
            <a:r>
              <a:rPr lang="en-US" altLang="zh-CN" dirty="0"/>
              <a:t> TCP </a:t>
            </a:r>
            <a:r>
              <a:rPr lang="zh-CN" altLang="zh-CN" dirty="0"/>
              <a:t>报文段。</a:t>
            </a:r>
            <a:r>
              <a:rPr lang="zh-CN" altLang="en-US" dirty="0"/>
              <a:t>称之为</a:t>
            </a:r>
            <a:r>
              <a:rPr lang="zh-CN" altLang="zh-CN" dirty="0">
                <a:solidFill>
                  <a:srgbClr val="FF0000"/>
                </a:solidFill>
              </a:rPr>
              <a:t>三报文握手</a:t>
            </a:r>
            <a:r>
              <a:rPr lang="zh-CN" altLang="en-US" dirty="0">
                <a:solidFill>
                  <a:srgbClr val="FF0000"/>
                </a:solidFill>
              </a:rPr>
              <a:t>。</a:t>
            </a:r>
            <a:endParaRPr lang="en-US" altLang="zh-CN" dirty="0">
              <a:solidFill>
                <a:srgbClr val="FF0000"/>
              </a:solidFill>
            </a:endParaRPr>
          </a:p>
          <a:p>
            <a:r>
              <a:rPr lang="zh-CN" altLang="en-US" dirty="0"/>
              <a:t>采用</a:t>
            </a:r>
            <a:r>
              <a:rPr lang="zh-CN" altLang="zh-CN" dirty="0">
                <a:solidFill>
                  <a:srgbClr val="FF0000"/>
                </a:solidFill>
              </a:rPr>
              <a:t>三报文握手</a:t>
            </a:r>
            <a:r>
              <a:rPr lang="zh-CN" altLang="zh-CN" dirty="0"/>
              <a:t>主要是为了防止已失效的连接请求报文段突然又传送到了，因而产生错误。</a:t>
            </a:r>
          </a:p>
        </p:txBody>
      </p:sp>
    </p:spTree>
    <p:extLst>
      <p:ext uri="{BB962C8B-B14F-4D97-AF65-F5344CB8AC3E}">
        <p14:creationId xmlns:p14="http://schemas.microsoft.com/office/powerpoint/2010/main" val="22194383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02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br>
              <a:rPr kumimoji="1" lang="en-US" altLang="zh-CN" sz="4000" b="1" i="0" u="none" strike="noStrike" kern="0" cap="none" spc="0" normalizeH="0" baseline="0" noProof="0">
                <a:ln>
                  <a:noFill/>
                </a:ln>
                <a:solidFill>
                  <a:srgbClr val="333399"/>
                </a:solidFill>
                <a:effectLst/>
                <a:uLnTx/>
                <a:uFillTx/>
                <a:latin typeface="Tahoma"/>
                <a:ea typeface="黑体"/>
                <a:cs typeface="+mj-cs"/>
              </a:rPr>
            </a:br>
            <a:endParaRPr kumimoji="1" lang="en-US" altLang="zh-CN" sz="4000" b="1" i="0" u="none" strike="noStrike" kern="0" cap="none" spc="0" normalizeH="0" baseline="0" noProof="0">
              <a:ln>
                <a:noFill/>
              </a:ln>
              <a:solidFill>
                <a:srgbClr val="333399"/>
              </a:solidFill>
              <a:effectLst/>
              <a:uLnTx/>
              <a:uFillTx/>
              <a:latin typeface="Tahoma"/>
              <a:ea typeface="黑体"/>
              <a:cs typeface="+mj-cs"/>
            </a:endParaRPr>
          </a:p>
        </p:txBody>
      </p:sp>
      <p:grpSp>
        <p:nvGrpSpPr>
          <p:cNvPr id="10" name="Group 6"/>
          <p:cNvGrpSpPr>
            <a:grpSpLocks/>
          </p:cNvGrpSpPr>
          <p:nvPr/>
        </p:nvGrpSpPr>
        <p:grpSpPr bwMode="auto">
          <a:xfrm>
            <a:off x="2875284"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898972"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0"/>
          <p:cNvSpPr txBox="1">
            <a:spLocks noChangeArrowheads="1"/>
          </p:cNvSpPr>
          <p:nvPr/>
        </p:nvSpPr>
        <p:spPr bwMode="auto">
          <a:xfrm>
            <a:off x="184975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1"/>
          <p:cNvSpPr>
            <a:spLocks noChangeArrowheads="1"/>
          </p:cNvSpPr>
          <p:nvPr/>
        </p:nvSpPr>
        <p:spPr bwMode="auto">
          <a:xfrm>
            <a:off x="6988497"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2"/>
          <p:cNvSpPr txBox="1">
            <a:spLocks noChangeArrowheads="1"/>
          </p:cNvSpPr>
          <p:nvPr/>
        </p:nvSpPr>
        <p:spPr bwMode="auto">
          <a:xfrm>
            <a:off x="694880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3"/>
          <p:cNvGrpSpPr>
            <a:grpSpLocks/>
          </p:cNvGrpSpPr>
          <p:nvPr/>
        </p:nvGrpSpPr>
        <p:grpSpPr bwMode="auto">
          <a:xfrm>
            <a:off x="857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6"/>
          <p:cNvGrpSpPr>
            <a:grpSpLocks/>
          </p:cNvGrpSpPr>
          <p:nvPr/>
        </p:nvGrpSpPr>
        <p:grpSpPr bwMode="auto">
          <a:xfrm>
            <a:off x="7685412"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233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38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A</a:t>
            </a:r>
          </a:p>
        </p:txBody>
      </p:sp>
      <p:sp>
        <p:nvSpPr>
          <p:cNvPr id="26" name="Rectangle 22"/>
          <p:cNvSpPr>
            <a:spLocks noChangeArrowheads="1"/>
          </p:cNvSpPr>
          <p:nvPr/>
        </p:nvSpPr>
        <p:spPr bwMode="auto">
          <a:xfrm>
            <a:off x="6998022"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3"/>
          <p:cNvSpPr>
            <a:spLocks noChangeArrowheads="1"/>
          </p:cNvSpPr>
          <p:nvPr/>
        </p:nvSpPr>
        <p:spPr bwMode="auto">
          <a:xfrm>
            <a:off x="2051372"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客户</a:t>
            </a:r>
          </a:p>
        </p:txBody>
      </p:sp>
      <p:sp>
        <p:nvSpPr>
          <p:cNvPr id="28" name="Rectangle 24"/>
          <p:cNvSpPr>
            <a:spLocks noChangeArrowheads="1"/>
          </p:cNvSpPr>
          <p:nvPr/>
        </p:nvSpPr>
        <p:spPr bwMode="auto">
          <a:xfrm>
            <a:off x="7047234"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0" name="Text Box 26"/>
          <p:cNvSpPr txBox="1">
            <a:spLocks noChangeArrowheads="1"/>
          </p:cNvSpPr>
          <p:nvPr/>
        </p:nvSpPr>
        <p:spPr bwMode="auto">
          <a:xfrm>
            <a:off x="1217934" y="5068341"/>
            <a:ext cx="8050602" cy="1384995"/>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向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发出连接请求报文段，其首部中的</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同步位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，并选择序号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，表明传送</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x</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9971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70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 name="Group 6"/>
          <p:cNvGrpSpPr>
            <a:grpSpLocks/>
          </p:cNvGrpSpPr>
          <p:nvPr/>
        </p:nvGrpSpPr>
        <p:grpSpPr bwMode="auto">
          <a:xfrm>
            <a:off x="2843088"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0" name="Rectangle 9"/>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Text Box 10"/>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2" name="Rectangle 11"/>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Text Box 12"/>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4" name="Group 13"/>
          <p:cNvGrpSpPr>
            <a:grpSpLocks/>
          </p:cNvGrpSpPr>
          <p:nvPr/>
        </p:nvGrpSpPr>
        <p:grpSpPr bwMode="auto">
          <a:xfrm>
            <a:off x="825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7" name="Group 16"/>
          <p:cNvGrpSpPr>
            <a:grpSpLocks/>
          </p:cNvGrpSpPr>
          <p:nvPr/>
        </p:nvGrpSpPr>
        <p:grpSpPr bwMode="auto">
          <a:xfrm>
            <a:off x="7653216"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3" name="Rectangle 22"/>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4" name="Rectangle 23"/>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5" name="Rectangle 24"/>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6" name="Group 26"/>
          <p:cNvGrpSpPr>
            <a:grpSpLocks/>
          </p:cNvGrpSpPr>
          <p:nvPr/>
        </p:nvGrpSpPr>
        <p:grpSpPr bwMode="auto">
          <a:xfrm>
            <a:off x="2501777" y="3881438"/>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29" name="Text Box 29"/>
          <p:cNvSpPr txBox="1">
            <a:spLocks noChangeArrowheads="1"/>
          </p:cNvSpPr>
          <p:nvPr/>
        </p:nvSpPr>
        <p:spPr bwMode="auto">
          <a:xfrm>
            <a:off x="1041276" y="4932363"/>
            <a:ext cx="8237537" cy="18097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收到连接请求报文段后，如同意，则</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发回确认。</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在确认报文段中应使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其确认号</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，自己选择的序号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y</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550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56681"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8"/>
          <p:cNvGrpSpPr>
            <a:grpSpLocks/>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9" name="Group 27"/>
          <p:cNvGrpSpPr>
            <a:grpSpLocks/>
          </p:cNvGrpSpPr>
          <p:nvPr/>
        </p:nvGrpSpPr>
        <p:grpSpPr bwMode="auto">
          <a:xfrm>
            <a:off x="2810645" y="3881438"/>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收到此报文段后向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给出确认，其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y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通知上层应用进程，连接已经建立。   </a:t>
            </a:r>
          </a:p>
        </p:txBody>
      </p:sp>
    </p:spTree>
    <p:extLst>
      <p:ext uri="{BB962C8B-B14F-4D97-AF65-F5344CB8AC3E}">
        <p14:creationId xmlns:p14="http://schemas.microsoft.com/office/powerpoint/2010/main" val="40084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66703"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20" name="Group 18"/>
          <p:cNvGrpSpPr>
            <a:grpSpLocks/>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6"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32" name="Group 30"/>
          <p:cNvGrpSpPr>
            <a:grpSpLocks/>
          </p:cNvGrpSpPr>
          <p:nvPr/>
        </p:nvGrpSpPr>
        <p:grpSpPr bwMode="auto">
          <a:xfrm>
            <a:off x="2820667" y="3881438"/>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收到主机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的确认后，也通知其上层</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应用进程：</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连接已经建立。</a:t>
            </a:r>
          </a:p>
        </p:txBody>
      </p:sp>
    </p:spTree>
    <p:extLst>
      <p:ext uri="{BB962C8B-B14F-4D97-AF65-F5344CB8AC3E}">
        <p14:creationId xmlns:p14="http://schemas.microsoft.com/office/powerpoint/2010/main" val="2524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55663" y="3005138"/>
            <a:ext cx="6140450" cy="3765550"/>
            <a:chOff x="898" y="1893"/>
            <a:chExt cx="3868"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SENT</a:t>
                </a:r>
              </a:p>
            </p:txBody>
          </p:sp>
        </p:grpSp>
        <p:grpSp>
          <p:nvGrpSpPr>
            <p:cNvPr id="6" name="Group 6"/>
            <p:cNvGrpSpPr>
              <a:grpSpLocks/>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RCVD</a:t>
                </a:r>
              </a:p>
            </p:txBody>
          </p:sp>
        </p:grpSp>
        <p:grpSp>
          <p:nvGrpSpPr>
            <p:cNvPr id="8" name="Group 12"/>
            <p:cNvGrpSpPr>
              <a:grpSpLocks/>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LISTEN</a:t>
                </a:r>
              </a:p>
            </p:txBody>
          </p:sp>
        </p:grpSp>
        <p:grpSp>
          <p:nvGrpSpPr>
            <p:cNvPr id="9" name="Group 15"/>
            <p:cNvGrpSpPr>
              <a:grpSpLocks/>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rgbClr val="000099"/>
                </a:solidFill>
                <a:effectLst/>
                <a:uLnTx/>
                <a:uFillTx/>
                <a:latin typeface="Tahoma"/>
                <a:ea typeface="黑体"/>
                <a:cs typeface="+mj-cs"/>
              </a:rPr>
              <a:t>采用三报文握手建立 </a:t>
            </a:r>
            <a:r>
              <a:rPr kumimoji="1" lang="en-US" altLang="zh-CN" sz="3200" b="1" i="0" u="none" strike="noStrike" kern="0" cap="none" spc="0" normalizeH="0" baseline="0" noProof="0" dirty="0">
                <a:ln>
                  <a:noFill/>
                </a:ln>
                <a:solidFill>
                  <a:srgbClr val="000099"/>
                </a:solidFill>
                <a:effectLst/>
                <a:uLnTx/>
                <a:uFillTx/>
                <a:latin typeface="Tahoma"/>
                <a:ea typeface="黑体"/>
                <a:cs typeface="+mj-cs"/>
              </a:rPr>
              <a:t>TCP </a:t>
            </a:r>
            <a:r>
              <a:rPr kumimoji="1" lang="zh-CN" altLang="en-US" sz="3200" b="1" i="0" u="none" strike="noStrike" kern="0" cap="none" spc="0" normalizeH="0" baseline="0" noProof="0" dirty="0">
                <a:ln>
                  <a:noFill/>
                </a:ln>
                <a:solidFill>
                  <a:srgbClr val="000099"/>
                </a:solidFill>
                <a:effectLst/>
                <a:uLnTx/>
                <a:uFillTx/>
                <a:latin typeface="Tahoma"/>
                <a:ea typeface="黑体"/>
                <a:cs typeface="+mj-cs"/>
              </a:rPr>
              <a:t>连接的各状态</a:t>
            </a:r>
            <a:r>
              <a:rPr kumimoji="1" lang="zh-CN" altLang="en-US" sz="4000" b="1" i="0" u="none" strike="noStrike" kern="0" cap="none" spc="0" normalizeH="0" baseline="0" noProof="0" dirty="0">
                <a:ln>
                  <a:noFill/>
                </a:ln>
                <a:solidFill>
                  <a:srgbClr val="000099"/>
                </a:solidFill>
                <a:effectLst/>
                <a:uLnTx/>
                <a:uFillTx/>
                <a:latin typeface="Tahoma"/>
                <a:ea typeface="黑体"/>
                <a:cs typeface="+mj-cs"/>
              </a:rPr>
              <a:t> </a:t>
            </a:r>
          </a:p>
        </p:txBody>
      </p:sp>
      <p:grpSp>
        <p:nvGrpSpPr>
          <p:cNvPr id="21" name="Group 19"/>
          <p:cNvGrpSpPr>
            <a:grpSpLocks/>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4" name="Group 22"/>
          <p:cNvGrpSpPr>
            <a:grpSpLocks/>
          </p:cNvGrpSpPr>
          <p:nvPr/>
        </p:nvGrpSpPr>
        <p:grpSpPr bwMode="auto">
          <a:xfrm>
            <a:off x="2843088"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x + 1, ack = y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31" name="Group 29"/>
          <p:cNvGrpSpPr>
            <a:grpSpLocks/>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34" name="Group 32"/>
          <p:cNvGrpSpPr>
            <a:grpSpLocks/>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7" name="Group 35"/>
          <p:cNvGrpSpPr>
            <a:grpSpLocks/>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4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46" name="Group 45"/>
          <p:cNvGrpSpPr>
            <a:grpSpLocks/>
          </p:cNvGrpSpPr>
          <p:nvPr/>
        </p:nvGrpSpPr>
        <p:grpSpPr bwMode="auto">
          <a:xfrm>
            <a:off x="2797052" y="3881438"/>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42660338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为什么不采用“两次握手”建立连接？</a:t>
            </a:r>
            <a:endParaRPr kumimoji="0" lang="zh-CN" altLang="en-US" sz="3600" kern="0" dirty="0">
              <a:solidFill>
                <a:srgbClr val="FF0000"/>
              </a:solidFill>
              <a:latin typeface="Arial" pitchFamily="34" charset="0"/>
              <a:ea typeface="黑体" pitchFamily="2" charset="-122"/>
            </a:endParaRPr>
          </a:p>
        </p:txBody>
      </p:sp>
      <p:sp>
        <p:nvSpPr>
          <p:cNvPr id="50" name="内容占位符 2">
            <a:extLst>
              <a:ext uri="{FF2B5EF4-FFF2-40B4-BE49-F238E27FC236}">
                <a16:creationId xmlns:a16="http://schemas.microsoft.com/office/drawing/2014/main" id="{9D8A9EA0-F7A2-4836-89B6-636BB70C0203}"/>
              </a:ext>
            </a:extLst>
          </p:cNvPr>
          <p:cNvSpPr txBox="1">
            <a:spLocks/>
          </p:cNvSpPr>
          <p:nvPr/>
        </p:nvSpPr>
        <p:spPr>
          <a:xfrm>
            <a:off x="419894" y="836712"/>
            <a:ext cx="9066212" cy="5616624"/>
          </a:xfrm>
          <a:prstGeom prst="rect">
            <a:avLst/>
          </a:prstGeom>
          <a:ln>
            <a:solidFill>
              <a:srgbClr val="0070C0"/>
            </a:solidFill>
          </a:ln>
        </p:spPr>
        <p:txBody>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kern="0" dirty="0"/>
              <a:t>主要是为了防止两次握手情况下已失效的连接请求报文段突然又传送到服务端而产生错误。考虑下面这种情况。</a:t>
            </a:r>
            <a:endParaRPr lang="en-US" altLang="zh-CN" kern="0" dirty="0"/>
          </a:p>
          <a:p>
            <a:r>
              <a:rPr lang="zh-CN" altLang="en-US" kern="0" dirty="0"/>
              <a:t>客户</a:t>
            </a:r>
            <a:r>
              <a:rPr lang="en-US" altLang="zh-CN" kern="0" dirty="0"/>
              <a:t>A</a:t>
            </a:r>
            <a:r>
              <a:rPr lang="zh-CN" altLang="en-US" kern="0" dirty="0"/>
              <a:t>向服务器</a:t>
            </a:r>
            <a:r>
              <a:rPr lang="en-US" altLang="zh-CN" kern="0" dirty="0"/>
              <a:t>B</a:t>
            </a:r>
            <a:r>
              <a:rPr lang="zh-CN" altLang="en-US" kern="0" dirty="0"/>
              <a:t>发出</a:t>
            </a:r>
            <a:r>
              <a:rPr lang="en-US" altLang="zh-CN" kern="0" dirty="0"/>
              <a:t>TCP</a:t>
            </a:r>
            <a:r>
              <a:rPr lang="zh-CN" altLang="en-US" kern="0" dirty="0"/>
              <a:t>连接请求，第一个连接请求报文在网络的某个节点长时间滞留，</a:t>
            </a:r>
            <a:r>
              <a:rPr lang="en-US" altLang="zh-CN" kern="0" dirty="0"/>
              <a:t>A</a:t>
            </a:r>
            <a:r>
              <a:rPr lang="zh-CN" altLang="en-US" kern="0" dirty="0"/>
              <a:t>超时后认为报文丢失，于是再重传一次连接请求，</a:t>
            </a:r>
            <a:r>
              <a:rPr lang="en-US" altLang="zh-CN" kern="0" dirty="0"/>
              <a:t>B</a:t>
            </a:r>
            <a:r>
              <a:rPr lang="zh-CN" altLang="en-US" kern="0" dirty="0"/>
              <a:t>收到后建立连接。数据传输完毕后双方断开连接。而此时，前一个滞留在网络中的连接请求到达</a:t>
            </a:r>
            <a:r>
              <a:rPr lang="en-US" altLang="zh-CN" kern="0" dirty="0"/>
              <a:t>B</a:t>
            </a:r>
            <a:r>
              <a:rPr lang="zh-CN" altLang="en-US" kern="0" dirty="0"/>
              <a:t>，而</a:t>
            </a:r>
            <a:r>
              <a:rPr lang="en-US" altLang="zh-CN" kern="0" dirty="0"/>
              <a:t>B</a:t>
            </a:r>
            <a:r>
              <a:rPr lang="zh-CN" altLang="en-US" kern="0" dirty="0"/>
              <a:t>认为</a:t>
            </a:r>
            <a:r>
              <a:rPr lang="en-US" altLang="zh-CN" kern="0" dirty="0"/>
              <a:t>A</a:t>
            </a:r>
            <a:r>
              <a:rPr lang="zh-CN" altLang="en-US" kern="0" dirty="0"/>
              <a:t>又发来连接请求，此时若使用三次握手，则</a:t>
            </a:r>
            <a:r>
              <a:rPr lang="en-US" altLang="zh-CN" kern="0" dirty="0"/>
              <a:t>B</a:t>
            </a:r>
            <a:r>
              <a:rPr lang="zh-CN" altLang="en-US" kern="0" dirty="0"/>
              <a:t>向</a:t>
            </a:r>
            <a:r>
              <a:rPr lang="en-US" altLang="zh-CN" kern="0" dirty="0"/>
              <a:t>A</a:t>
            </a:r>
            <a:r>
              <a:rPr lang="zh-CN" altLang="en-US" kern="0" dirty="0"/>
              <a:t>返回确认报文段，由于是</a:t>
            </a:r>
            <a:endParaRPr lang="en-US" altLang="zh-CN" kern="0" dirty="0"/>
          </a:p>
        </p:txBody>
      </p:sp>
    </p:spTree>
    <p:extLst>
      <p:ext uri="{BB962C8B-B14F-4D97-AF65-F5344CB8AC3E}">
        <p14:creationId xmlns:p14="http://schemas.microsoft.com/office/powerpoint/2010/main" val="23060456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为什么不采用“两次握手”建立连接？</a:t>
            </a:r>
            <a:endParaRPr kumimoji="0" lang="zh-CN" altLang="en-US" sz="3600" kern="0" dirty="0">
              <a:solidFill>
                <a:srgbClr val="FF0000"/>
              </a:solidFill>
              <a:latin typeface="Arial" pitchFamily="34" charset="0"/>
              <a:ea typeface="黑体" pitchFamily="2" charset="-122"/>
            </a:endParaRPr>
          </a:p>
        </p:txBody>
      </p:sp>
      <p:sp>
        <p:nvSpPr>
          <p:cNvPr id="50" name="内容占位符 2">
            <a:extLst>
              <a:ext uri="{FF2B5EF4-FFF2-40B4-BE49-F238E27FC236}">
                <a16:creationId xmlns:a16="http://schemas.microsoft.com/office/drawing/2014/main" id="{9D8A9EA0-F7A2-4836-89B6-636BB70C0203}"/>
              </a:ext>
            </a:extLst>
          </p:cNvPr>
          <p:cNvSpPr txBox="1">
            <a:spLocks/>
          </p:cNvSpPr>
          <p:nvPr/>
        </p:nvSpPr>
        <p:spPr>
          <a:xfrm>
            <a:off x="419894" y="908720"/>
            <a:ext cx="9066212" cy="3672408"/>
          </a:xfrm>
          <a:prstGeom prst="rect">
            <a:avLst/>
          </a:prstGeom>
          <a:ln>
            <a:solidFill>
              <a:srgbClr val="0070C0"/>
            </a:solidFill>
          </a:ln>
        </p:spPr>
        <p:txBody>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kern="0" dirty="0"/>
              <a:t>一个失效的请求，因此</a:t>
            </a:r>
            <a:r>
              <a:rPr lang="en-US" altLang="zh-CN" kern="0" dirty="0"/>
              <a:t>A</a:t>
            </a:r>
            <a:r>
              <a:rPr lang="zh-CN" altLang="en-US" kern="0" dirty="0"/>
              <a:t>不予理睬，建立连接失败。若采用的是“两次握手”，则这种情况下</a:t>
            </a:r>
            <a:r>
              <a:rPr lang="en-US" altLang="zh-CN" kern="0" dirty="0"/>
              <a:t>B</a:t>
            </a:r>
            <a:r>
              <a:rPr lang="zh-CN" altLang="en-US" kern="0" dirty="0"/>
              <a:t>认为传输连接已经建立，并一直等待</a:t>
            </a:r>
            <a:r>
              <a:rPr lang="en-US" altLang="zh-CN" kern="0" dirty="0"/>
              <a:t>A</a:t>
            </a:r>
            <a:r>
              <a:rPr lang="zh-CN" altLang="en-US" kern="0" dirty="0"/>
              <a:t>传输数据，而</a:t>
            </a:r>
            <a:r>
              <a:rPr lang="en-US" altLang="zh-CN" kern="0" dirty="0"/>
              <a:t>A</a:t>
            </a:r>
            <a:r>
              <a:rPr lang="zh-CN" altLang="en-US" kern="0" dirty="0"/>
              <a:t>此时并无连接请求，因此不予理睬，这样就造成了</a:t>
            </a:r>
            <a:r>
              <a:rPr lang="en-US" altLang="zh-CN" kern="0" dirty="0"/>
              <a:t>B</a:t>
            </a:r>
            <a:r>
              <a:rPr lang="zh-CN" altLang="en-US" kern="0" dirty="0"/>
              <a:t>的资源白白浪费。</a:t>
            </a:r>
            <a:endParaRPr lang="en-US" altLang="zh-CN" kern="0" dirty="0"/>
          </a:p>
        </p:txBody>
      </p:sp>
    </p:spTree>
    <p:extLst>
      <p:ext uri="{BB962C8B-B14F-4D97-AF65-F5344CB8AC3E}">
        <p14:creationId xmlns:p14="http://schemas.microsoft.com/office/powerpoint/2010/main" val="78284565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TCP </a:t>
            </a:r>
            <a:r>
              <a:rPr lang="zh-CN" altLang="zh-CN" dirty="0"/>
              <a:t>的连接释放</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连接释放过程比较复杂</a:t>
            </a:r>
            <a:r>
              <a:rPr lang="zh-CN" altLang="en-US" dirty="0"/>
              <a:t>。</a:t>
            </a:r>
            <a:endParaRPr lang="en-US" altLang="zh-CN" dirty="0"/>
          </a:p>
          <a:p>
            <a:r>
              <a:rPr lang="zh-CN" altLang="zh-CN" dirty="0"/>
              <a:t>数据传输结束后，通信的双方都可释放连接。</a:t>
            </a:r>
            <a:endParaRPr lang="en-US" altLang="zh-CN" dirty="0"/>
          </a:p>
          <a:p>
            <a:r>
              <a:rPr lang="en-US" altLang="zh-CN" dirty="0"/>
              <a:t>TCP </a:t>
            </a:r>
            <a:r>
              <a:rPr lang="zh-CN" altLang="zh-CN" dirty="0"/>
              <a:t>连接释放过程是</a:t>
            </a:r>
            <a:r>
              <a:rPr lang="zh-CN" altLang="zh-CN" dirty="0">
                <a:solidFill>
                  <a:srgbClr val="FF0000"/>
                </a:solidFill>
              </a:rPr>
              <a:t>四报文握手。</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220111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但这条逻辑通信信道对上层的表现却因运输层使用的不同协议而有很大的差别。</a:t>
            </a:r>
            <a:endParaRPr lang="en-US" altLang="zh-CN" dirty="0"/>
          </a:p>
          <a:p>
            <a:r>
              <a:rPr lang="zh-CN" altLang="en-US" dirty="0"/>
              <a:t>当运输层采用面向连接的 </a:t>
            </a:r>
            <a:r>
              <a:rPr lang="en-US" altLang="zh-CN" dirty="0">
                <a:solidFill>
                  <a:srgbClr val="FF0000"/>
                </a:solidFill>
              </a:rPr>
              <a:t>TCP</a:t>
            </a:r>
            <a:r>
              <a:rPr lang="en-US" altLang="zh-CN" dirty="0"/>
              <a:t> </a:t>
            </a:r>
            <a:r>
              <a:rPr lang="zh-CN" altLang="en-US" dirty="0"/>
              <a:t>协议时，尽管下面的网络是不可靠的（只提供尽最大努力服务），但这种逻辑通信信道就相当于一条</a:t>
            </a:r>
            <a:r>
              <a:rPr lang="zh-CN" altLang="en-US" dirty="0">
                <a:solidFill>
                  <a:srgbClr val="FF0000"/>
                </a:solidFill>
              </a:rPr>
              <a:t>全双工的可靠信道。</a:t>
            </a:r>
          </a:p>
          <a:p>
            <a:r>
              <a:rPr lang="zh-CN" altLang="en-US" dirty="0"/>
              <a:t>当运输层采用无连接的 </a:t>
            </a:r>
            <a:r>
              <a:rPr lang="en-US" altLang="zh-CN" dirty="0">
                <a:solidFill>
                  <a:srgbClr val="FF0000"/>
                </a:solidFill>
              </a:rPr>
              <a:t>UDP</a:t>
            </a:r>
            <a:r>
              <a:rPr lang="en-US" altLang="zh-CN" b="1" dirty="0"/>
              <a:t> </a:t>
            </a:r>
            <a:r>
              <a:rPr lang="zh-CN" altLang="en-US" dirty="0"/>
              <a:t>协议时，这种逻辑通信信道是一条</a:t>
            </a:r>
            <a:r>
              <a:rPr lang="zh-CN" altLang="en-US" dirty="0">
                <a:solidFill>
                  <a:srgbClr val="FF0000"/>
                </a:solidFill>
              </a:rPr>
              <a:t>不可靠信道。 </a:t>
            </a:r>
          </a:p>
        </p:txBody>
      </p:sp>
    </p:spTree>
    <p:extLst>
      <p:ext uri="{BB962C8B-B14F-4D97-AF65-F5344CB8AC3E}">
        <p14:creationId xmlns:p14="http://schemas.microsoft.com/office/powerpoint/2010/main" val="261614769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0" name="Group 6"/>
          <p:cNvGrpSpPr>
            <a:grpSpLocks/>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5" name="Group 11"/>
          <p:cNvGrpSpPr>
            <a:grpSpLocks/>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5"/>
          <p:cNvGrpSpPr>
            <a:grpSpLocks/>
          </p:cNvGrpSpPr>
          <p:nvPr/>
        </p:nvGrpSpPr>
        <p:grpSpPr bwMode="auto">
          <a:xfrm>
            <a:off x="869131" y="1257300"/>
            <a:ext cx="1403350" cy="1082675"/>
            <a:chOff x="314" y="792"/>
            <a:chExt cx="884" cy="682"/>
          </a:xfrm>
        </p:grpSpPr>
        <p:sp>
          <p:nvSpPr>
            <p:cNvPr id="20" name="Freeform 16"/>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主动关闭</a:t>
              </a: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Rectangle 19"/>
          <p:cNvSpPr>
            <a:spLocks noChangeArrowheads="1"/>
          </p:cNvSpPr>
          <p:nvPr/>
        </p:nvSpPr>
        <p:spPr bwMode="auto">
          <a:xfrm>
            <a:off x="1958156"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4" name="Rectangle 20"/>
          <p:cNvSpPr>
            <a:spLocks noChangeArrowheads="1"/>
          </p:cNvSpPr>
          <p:nvPr/>
        </p:nvSpPr>
        <p:spPr bwMode="auto">
          <a:xfrm>
            <a:off x="7044506"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5"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32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数据传输结束后，通信的双方都可释放连接。</a:t>
            </a:r>
            <a:endPar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endParaRP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kern="0" dirty="0">
                <a:solidFill>
                  <a:srgbClr val="000099"/>
                </a:solidFill>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现在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的应用进程先向其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发出连接释放</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把连接释放报文段首部的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FIN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，其序号</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，等待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a:t>
            </a: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3612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8" name="Group 6"/>
          <p:cNvGrpSpPr>
            <a:grpSpLocks/>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9"/>
          <p:cNvGrpSpPr>
            <a:grpSpLocks/>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6" name="Group 14"/>
          <p:cNvGrpSpPr>
            <a:grpSpLocks/>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7"/>
          <p:cNvGrpSpPr>
            <a:grpSpLocks/>
          </p:cNvGrpSpPr>
          <p:nvPr/>
        </p:nvGrpSpPr>
        <p:grpSpPr bwMode="auto">
          <a:xfrm>
            <a:off x="880170" y="1257300"/>
            <a:ext cx="1403350" cy="1082675"/>
            <a:chOff x="314" y="792"/>
            <a:chExt cx="884" cy="682"/>
          </a:xfrm>
        </p:grpSpPr>
        <p:sp>
          <p:nvSpPr>
            <p:cNvPr id="20" name="Freeform 1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Freeform 21"/>
          <p:cNvSpPr>
            <a:spLocks/>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sp>
        <p:nvSpPr>
          <p:cNvPr id="25" name="Rectangle 23"/>
          <p:cNvSpPr>
            <a:spLocks noChangeArrowheads="1"/>
          </p:cNvSpPr>
          <p:nvPr/>
        </p:nvSpPr>
        <p:spPr bwMode="auto">
          <a:xfrm>
            <a:off x="1969195"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6" name="Rectangle 24"/>
          <p:cNvSpPr>
            <a:spLocks noChangeArrowheads="1"/>
          </p:cNvSpPr>
          <p:nvPr/>
        </p:nvSpPr>
        <p:spPr bwMode="auto">
          <a:xfrm>
            <a:off x="7055545"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发出确认，确认号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v</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服务器进程通知高层应用进程。</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从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到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这个方向的连接就释放了，</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处于</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半关闭</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状态。</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若发送数据，</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仍要接收。</a:t>
            </a: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30052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9669"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5655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7011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1139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4558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3193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i="0" u="none" strike="noStrike" kern="0" cap="none" spc="0" normalizeH="0" baseline="0" noProof="0">
                <a:ln>
                  <a:noFill/>
                </a:ln>
                <a:solidFill>
                  <a:srgbClr val="000099"/>
                </a:solidFill>
                <a:effectLst/>
                <a:uLnTx/>
                <a:uFillTx/>
                <a:latin typeface="+mn-lt"/>
                <a:ea typeface="黑体" pitchFamily="2" charset="-122"/>
              </a:rPr>
              <a:t>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B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已经没有要向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A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发送的数据，</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i="0" u="none" strike="noStrike" kern="0" cap="none" spc="0" normalizeH="0" baseline="0" noProof="0">
                <a:ln>
                  <a:noFill/>
                </a:ln>
                <a:solidFill>
                  <a:srgbClr val="000099"/>
                </a:solidFill>
                <a:effectLst/>
                <a:uLnTx/>
                <a:uFillTx/>
                <a:latin typeface="+mn-lt"/>
                <a:ea typeface="黑体" pitchFamily="2" charset="-122"/>
              </a:rPr>
              <a:t>   其应用进程就通知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TCP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释放连接。 </a:t>
            </a: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220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1657"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48544"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62107"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03382"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37569"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23919"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收到连接释放报文段后，必须发出确认。 </a:t>
            </a:r>
          </a:p>
        </p:txBody>
      </p:sp>
      <p:grpSp>
        <p:nvGrpSpPr>
          <p:cNvPr id="43" name="Group 42"/>
          <p:cNvGrpSpPr>
            <a:grpSpLocks/>
          </p:cNvGrpSpPr>
          <p:nvPr/>
        </p:nvGrpSpPr>
        <p:grpSpPr bwMode="auto">
          <a:xfrm>
            <a:off x="2912294" y="4933339"/>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7567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912938"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6982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8338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2466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5885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4520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在确认报文段中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w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自己的序号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seq = u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p>
        </p:txBody>
      </p:sp>
      <p:sp>
        <p:nvSpPr>
          <p:cNvPr id="43" name="Rectangle 42"/>
          <p:cNvSpPr>
            <a:spLocks noChangeArrowheads="1"/>
          </p:cNvSpPr>
          <p:nvPr/>
        </p:nvSpPr>
        <p:spPr bwMode="auto">
          <a:xfrm rot="610931">
            <a:off x="3390184"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579309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800" i="0" u="none" strike="noStrike" kern="0" cap="none" spc="0" normalizeH="0" baseline="0" noProof="0">
                  <a:ln>
                    <a:noFill/>
                  </a:ln>
                  <a:solidFill>
                    <a:srgbClr val="FFFF99"/>
                  </a:solidFill>
                  <a:effectLst/>
                  <a:uLnTx/>
                  <a:uFillTx/>
                  <a:latin typeface="+mn-lt"/>
                  <a:ea typeface="黑体" pitchFamily="2" charset="-122"/>
                </a:rPr>
                <a:t>CLOSED</a:t>
              </a: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Rectangle 7"/>
          <p:cNvSpPr>
            <a:spLocks noChangeArrowheads="1"/>
          </p:cNvSpPr>
          <p:nvPr/>
        </p:nvSpPr>
        <p:spPr bwMode="auto">
          <a:xfrm rot="610931">
            <a:off x="3304906"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grpSp>
        <p:nvGrpSpPr>
          <p:cNvPr id="10" name="Group 8"/>
          <p:cNvGrpSpPr>
            <a:grpSpLocks/>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3" name="Group 11"/>
          <p:cNvGrpSpPr>
            <a:grpSpLocks/>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Rectangle 16"/>
          <p:cNvSpPr>
            <a:spLocks noChangeArrowheads="1"/>
          </p:cNvSpPr>
          <p:nvPr/>
        </p:nvSpPr>
        <p:spPr bwMode="auto">
          <a:xfrm rot="20943314" flipH="1">
            <a:off x="2958310" y="4086198"/>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2" name="Group 20"/>
          <p:cNvGrpSpPr>
            <a:grpSpLocks/>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5" name="Rectangle 23"/>
          <p:cNvSpPr>
            <a:spLocks noChangeArrowheads="1"/>
          </p:cNvSpPr>
          <p:nvPr/>
        </p:nvSpPr>
        <p:spPr bwMode="auto">
          <a:xfrm>
            <a:off x="1865635"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WAIT-1</a:t>
            </a: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9" name="Rectangle 27"/>
          <p:cNvSpPr>
            <a:spLocks noChangeArrowheads="1"/>
          </p:cNvSpPr>
          <p:nvPr/>
        </p:nvSpPr>
        <p:spPr bwMode="auto">
          <a:xfrm>
            <a:off x="1865635"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WAIT-2</a:t>
            </a: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a:t>
            </a:r>
          </a:p>
        </p:txBody>
      </p:sp>
      <p:grpSp>
        <p:nvGrpSpPr>
          <p:cNvPr id="32" name="Group 30"/>
          <p:cNvGrpSpPr>
            <a:grpSpLocks/>
          </p:cNvGrpSpPr>
          <p:nvPr/>
        </p:nvGrpSpPr>
        <p:grpSpPr bwMode="auto">
          <a:xfrm>
            <a:off x="681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600" i="0" u="none" strike="noStrike" kern="0" cap="none" spc="0" normalizeH="0" baseline="0" noProof="0">
                  <a:ln>
                    <a:noFill/>
                  </a:ln>
                  <a:solidFill>
                    <a:srgbClr val="3333CC"/>
                  </a:solidFill>
                  <a:effectLst/>
                  <a:uLnTx/>
                  <a:uFillTx/>
                  <a:latin typeface="+mn-lt"/>
                  <a:ea typeface="黑体" pitchFamily="2" charset="-122"/>
                  <a:sym typeface="Wingdings" pitchFamily="2" charset="2"/>
                </a:rPr>
                <a:t></a:t>
              </a: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39" name="Group 37"/>
          <p:cNvGrpSpPr>
            <a:grpSpLocks/>
          </p:cNvGrpSpPr>
          <p:nvPr/>
        </p:nvGrpSpPr>
        <p:grpSpPr bwMode="auto">
          <a:xfrm>
            <a:off x="784547" y="1257300"/>
            <a:ext cx="140335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42" name="Freeform 40"/>
          <p:cNvSpPr>
            <a:spLocks/>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45" name="Group 43"/>
          <p:cNvGrpSpPr>
            <a:grpSpLocks/>
          </p:cNvGrpSpPr>
          <p:nvPr/>
        </p:nvGrpSpPr>
        <p:grpSpPr bwMode="auto">
          <a:xfrm>
            <a:off x="7739385" y="1376363"/>
            <a:ext cx="1206500" cy="1789112"/>
            <a:chOff x="4695" y="867"/>
            <a:chExt cx="760"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48" name="Rectangle 46"/>
          <p:cNvSpPr>
            <a:spLocks noChangeArrowheads="1"/>
          </p:cNvSpPr>
          <p:nvPr/>
        </p:nvSpPr>
        <p:spPr bwMode="auto">
          <a:xfrm>
            <a:off x="1873572"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49" name="Rectangle 47"/>
          <p:cNvSpPr>
            <a:spLocks noChangeArrowheads="1"/>
          </p:cNvSpPr>
          <p:nvPr/>
        </p:nvSpPr>
        <p:spPr bwMode="auto">
          <a:xfrm>
            <a:off x="6959922"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28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59" name="Text Box 57"/>
          <p:cNvSpPr txBox="1">
            <a:spLocks noChangeArrowheads="1"/>
          </p:cNvSpPr>
          <p:nvPr/>
        </p:nvSpPr>
        <p:spPr bwMode="auto">
          <a:xfrm>
            <a:off x="970285" y="92075"/>
            <a:ext cx="7962900" cy="5286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连接必须经过时间 </a:t>
            </a: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2MSL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后才真正释放掉。 </a:t>
            </a:r>
          </a:p>
        </p:txBody>
      </p:sp>
    </p:spTree>
    <p:extLst>
      <p:ext uri="{BB962C8B-B14F-4D97-AF65-F5344CB8AC3E}">
        <p14:creationId xmlns:p14="http://schemas.microsoft.com/office/powerpoint/2010/main" val="41454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。如果</a:t>
            </a:r>
            <a:r>
              <a:rPr lang="en-US" altLang="zh-CN" dirty="0"/>
              <a:t>A</a:t>
            </a:r>
            <a:r>
              <a:rPr lang="zh-CN" altLang="en-US" dirty="0"/>
              <a:t>不等待</a:t>
            </a:r>
            <a:r>
              <a:rPr lang="en-US" altLang="zh-CN" dirty="0"/>
              <a:t>2MSL</a:t>
            </a:r>
            <a:r>
              <a:rPr lang="zh-CN" altLang="en-US" dirty="0"/>
              <a:t>，则</a:t>
            </a:r>
            <a:r>
              <a:rPr lang="en-US" altLang="zh-CN" dirty="0"/>
              <a:t>A</a:t>
            </a:r>
            <a:r>
              <a:rPr lang="zh-CN" altLang="en-US" dirty="0"/>
              <a:t>返回的最后确认报文段丢失，</a:t>
            </a:r>
            <a:r>
              <a:rPr lang="en-US" altLang="zh-CN" dirty="0"/>
              <a:t>B</a:t>
            </a:r>
            <a:r>
              <a:rPr lang="zh-CN" altLang="en-US" dirty="0"/>
              <a:t>不能进入正常关闭状态，而</a:t>
            </a:r>
            <a:r>
              <a:rPr lang="en-US" altLang="zh-CN" dirty="0"/>
              <a:t>A</a:t>
            </a:r>
            <a:r>
              <a:rPr lang="zh-CN" altLang="en-US" dirty="0"/>
              <a:t>此时已经关闭，也不可能再重传。</a:t>
            </a:r>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dirty="0"/>
              <a:t>，就可以使本连接持续的时间内所产生的所有报文段，都从网络中消失。这样就可以使下一个新的连接中不会出现这种旧的连接请求报文段。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1912437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zh-CN" altLang="en-US" dirty="0"/>
              <a:t>总结</a:t>
            </a:r>
          </a:p>
        </p:txBody>
      </p:sp>
      <p:sp>
        <p:nvSpPr>
          <p:cNvPr id="800771" name="Rectangle 3"/>
          <p:cNvSpPr>
            <a:spLocks noGrp="1" noChangeArrowheads="1"/>
          </p:cNvSpPr>
          <p:nvPr>
            <p:ph idx="1"/>
          </p:nvPr>
        </p:nvSpPr>
        <p:spPr>
          <a:xfrm>
            <a:off x="495300" y="1196753"/>
            <a:ext cx="9066212" cy="3096344"/>
          </a:xfrm>
        </p:spPr>
        <p:txBody>
          <a:bodyPr/>
          <a:lstStyle/>
          <a:p>
            <a:r>
              <a:rPr lang="zh-CN" altLang="en-US" dirty="0"/>
              <a:t>对上述</a:t>
            </a:r>
            <a:r>
              <a:rPr lang="en-US" altLang="zh-CN" dirty="0"/>
              <a:t>TCP</a:t>
            </a:r>
            <a:r>
              <a:rPr lang="zh-CN" altLang="en-US" dirty="0"/>
              <a:t>连接建立和释放的总结如下：</a:t>
            </a:r>
            <a:endParaRPr lang="en-US" altLang="zh-CN" dirty="0"/>
          </a:p>
          <a:p>
            <a:r>
              <a:rPr lang="en-US" altLang="zh-CN" dirty="0"/>
              <a:t>1</a:t>
            </a:r>
            <a:r>
              <a:rPr lang="zh-CN" altLang="en-US" dirty="0"/>
              <a:t>）连接建立</a:t>
            </a:r>
            <a:endParaRPr lang="en-US" altLang="zh-CN" dirty="0"/>
          </a:p>
          <a:p>
            <a:pPr marL="0" indent="0">
              <a:buNone/>
            </a:pPr>
            <a:r>
              <a:rPr lang="en-US" altLang="zh-CN" dirty="0"/>
              <a:t>      SYN=1,seq=x</a:t>
            </a:r>
            <a:r>
              <a:rPr lang="zh-CN" altLang="en-US" dirty="0"/>
              <a:t>；</a:t>
            </a:r>
            <a:endParaRPr lang="en-US" altLang="zh-CN" dirty="0"/>
          </a:p>
          <a:p>
            <a:pPr marL="0" indent="0">
              <a:buNone/>
            </a:pPr>
            <a:r>
              <a:rPr lang="en-US" altLang="zh-CN" dirty="0"/>
              <a:t>      SYN=1,ACK=1</a:t>
            </a:r>
            <a:r>
              <a:rPr lang="zh-CN" altLang="en-US" dirty="0"/>
              <a:t>，</a:t>
            </a:r>
            <a:r>
              <a:rPr lang="en-US" altLang="zh-CN" dirty="0"/>
              <a:t>seq=y</a:t>
            </a:r>
            <a:r>
              <a:rPr lang="zh-CN" altLang="en-US" dirty="0"/>
              <a:t>，</a:t>
            </a:r>
            <a:r>
              <a:rPr lang="en-US" altLang="zh-CN" dirty="0"/>
              <a:t>ack=x+1</a:t>
            </a:r>
            <a:r>
              <a:rPr lang="zh-CN" altLang="en-US" dirty="0"/>
              <a:t>；</a:t>
            </a:r>
            <a:endParaRPr lang="en-US" altLang="zh-CN" dirty="0"/>
          </a:p>
          <a:p>
            <a:pPr marL="0" indent="0">
              <a:buNone/>
            </a:pPr>
            <a:r>
              <a:rPr lang="en-US" altLang="zh-CN" dirty="0"/>
              <a:t>      ACK=1</a:t>
            </a:r>
            <a:r>
              <a:rPr lang="zh-CN" altLang="en-US" dirty="0"/>
              <a:t>，</a:t>
            </a:r>
            <a:r>
              <a:rPr lang="en-US" altLang="zh-CN" dirty="0"/>
              <a:t>seq= x+1</a:t>
            </a:r>
            <a:r>
              <a:rPr lang="zh-CN" altLang="en-US" dirty="0"/>
              <a:t>，</a:t>
            </a:r>
            <a:r>
              <a:rPr lang="en-US" altLang="zh-CN" dirty="0"/>
              <a:t>ack=y+1.</a:t>
            </a:r>
            <a:endParaRPr lang="zh-CN" altLang="en-US" dirty="0"/>
          </a:p>
        </p:txBody>
      </p:sp>
      <p:sp>
        <p:nvSpPr>
          <p:cNvPr id="2" name="文本框 1">
            <a:extLst>
              <a:ext uri="{FF2B5EF4-FFF2-40B4-BE49-F238E27FC236}">
                <a16:creationId xmlns:a16="http://schemas.microsoft.com/office/drawing/2014/main" id="{788BE7EE-EA52-47B7-AD36-AA2E4AD417ED}"/>
              </a:ext>
            </a:extLst>
          </p:cNvPr>
          <p:cNvSpPr txBox="1"/>
          <p:nvPr/>
        </p:nvSpPr>
        <p:spPr>
          <a:xfrm>
            <a:off x="848544" y="4324456"/>
            <a:ext cx="9210228" cy="523220"/>
          </a:xfrm>
          <a:prstGeom prst="rect">
            <a:avLst/>
          </a:prstGeom>
          <a:noFill/>
        </p:spPr>
        <p:txBody>
          <a:bodyPr wrap="square" rtlCol="0">
            <a:spAutoFit/>
          </a:bodyPr>
          <a:lstStyle/>
          <a:p>
            <a:r>
              <a:rPr lang="en-US" altLang="zh-CN" sz="2800" dirty="0"/>
              <a:t>2</a:t>
            </a:r>
            <a:r>
              <a:rPr lang="zh-CN" altLang="en-US" sz="2800" dirty="0"/>
              <a:t>）释放连接，分为</a:t>
            </a:r>
            <a:r>
              <a:rPr lang="en-US" altLang="zh-CN" sz="2800" dirty="0"/>
              <a:t>4</a:t>
            </a:r>
            <a:r>
              <a:rPr lang="zh-CN" altLang="en-US" sz="2800" dirty="0"/>
              <a:t>步：？</a:t>
            </a:r>
          </a:p>
        </p:txBody>
      </p:sp>
    </p:spTree>
    <p:extLst>
      <p:ext uri="{BB962C8B-B14F-4D97-AF65-F5344CB8AC3E}">
        <p14:creationId xmlns:p14="http://schemas.microsoft.com/office/powerpoint/2010/main" val="29396936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zh-CN" altLang="en-US" dirty="0"/>
              <a:t>习题</a:t>
            </a:r>
          </a:p>
        </p:txBody>
      </p:sp>
      <p:sp>
        <p:nvSpPr>
          <p:cNvPr id="800771" name="Rectangle 3"/>
          <p:cNvSpPr>
            <a:spLocks noGrp="1" noChangeArrowheads="1"/>
          </p:cNvSpPr>
          <p:nvPr>
            <p:ph idx="1"/>
          </p:nvPr>
        </p:nvSpPr>
        <p:spPr>
          <a:xfrm>
            <a:off x="495300" y="1196753"/>
            <a:ext cx="9066212" cy="3096344"/>
          </a:xfrm>
        </p:spPr>
        <p:txBody>
          <a:bodyPr/>
          <a:lstStyle/>
          <a:p>
            <a:r>
              <a:rPr lang="en-US" altLang="zh-CN" dirty="0"/>
              <a:t>A</a:t>
            </a:r>
            <a:r>
              <a:rPr lang="zh-CN" altLang="en-US" dirty="0"/>
              <a:t>和</a:t>
            </a:r>
            <a:r>
              <a:rPr lang="en-US" altLang="zh-CN" dirty="0"/>
              <a:t>B</a:t>
            </a:r>
            <a:r>
              <a:rPr lang="zh-CN" altLang="en-US" dirty="0"/>
              <a:t>之间建立了</a:t>
            </a:r>
            <a:r>
              <a:rPr lang="en-US" altLang="zh-CN" dirty="0"/>
              <a:t>TCP</a:t>
            </a:r>
            <a:r>
              <a:rPr lang="zh-CN" altLang="en-US" dirty="0"/>
              <a:t>连接，</a:t>
            </a:r>
            <a:r>
              <a:rPr lang="en-US" altLang="zh-CN" dirty="0"/>
              <a:t>A</a:t>
            </a:r>
            <a:r>
              <a:rPr lang="zh-CN" altLang="en-US" dirty="0"/>
              <a:t>向</a:t>
            </a:r>
            <a:r>
              <a:rPr lang="en-US" altLang="zh-CN" dirty="0"/>
              <a:t>B</a:t>
            </a:r>
            <a:r>
              <a:rPr lang="zh-CN" altLang="en-US" dirty="0"/>
              <a:t>发送了一个报文段，其中序号字段</a:t>
            </a:r>
            <a:r>
              <a:rPr lang="en-US" altLang="zh-CN" dirty="0"/>
              <a:t>seq=200</a:t>
            </a:r>
            <a:r>
              <a:rPr lang="zh-CN" altLang="en-US" dirty="0"/>
              <a:t>，确认号字段</a:t>
            </a:r>
            <a:r>
              <a:rPr lang="en-US" altLang="zh-CN" dirty="0"/>
              <a:t>ack=201</a:t>
            </a:r>
            <a:r>
              <a:rPr lang="zh-CN" altLang="en-US" dirty="0"/>
              <a:t>，数据部分有</a:t>
            </a:r>
            <a:r>
              <a:rPr lang="en-US" altLang="zh-CN" dirty="0"/>
              <a:t>2</a:t>
            </a:r>
            <a:r>
              <a:rPr lang="zh-CN" altLang="en-US" dirty="0"/>
              <a:t>个字节，那么在</a:t>
            </a:r>
            <a:r>
              <a:rPr lang="en-US" altLang="zh-CN" dirty="0"/>
              <a:t>B</a:t>
            </a:r>
            <a:r>
              <a:rPr lang="zh-CN" altLang="en-US" dirty="0"/>
              <a:t>对该报文的确认报文段中（）</a:t>
            </a:r>
          </a:p>
        </p:txBody>
      </p:sp>
      <p:sp>
        <p:nvSpPr>
          <p:cNvPr id="2" name="文本框 1">
            <a:extLst>
              <a:ext uri="{FF2B5EF4-FFF2-40B4-BE49-F238E27FC236}">
                <a16:creationId xmlns:a16="http://schemas.microsoft.com/office/drawing/2014/main" id="{788BE7EE-EA52-47B7-AD36-AA2E4AD417ED}"/>
              </a:ext>
            </a:extLst>
          </p:cNvPr>
          <p:cNvSpPr txBox="1"/>
          <p:nvPr/>
        </p:nvSpPr>
        <p:spPr>
          <a:xfrm>
            <a:off x="848544" y="3429000"/>
            <a:ext cx="9210228" cy="954107"/>
          </a:xfrm>
          <a:prstGeom prst="rect">
            <a:avLst/>
          </a:prstGeom>
          <a:noFill/>
        </p:spPr>
        <p:txBody>
          <a:bodyPr wrap="square" rtlCol="0">
            <a:spAutoFit/>
          </a:bodyPr>
          <a:lstStyle/>
          <a:p>
            <a:r>
              <a:rPr lang="en-US" altLang="zh-CN" sz="2800" dirty="0" err="1"/>
              <a:t>A.seq</a:t>
            </a:r>
            <a:r>
              <a:rPr lang="en-US" altLang="zh-CN" sz="2800" dirty="0"/>
              <a:t>=202,ack=200   </a:t>
            </a:r>
            <a:r>
              <a:rPr lang="en-US" altLang="zh-CN" sz="2800" dirty="0" err="1"/>
              <a:t>B.seq</a:t>
            </a:r>
            <a:r>
              <a:rPr lang="en-US" altLang="zh-CN" sz="2800" dirty="0"/>
              <a:t>=201,ack=201</a:t>
            </a:r>
          </a:p>
          <a:p>
            <a:r>
              <a:rPr lang="en-US" altLang="zh-CN" sz="2800" dirty="0" err="1"/>
              <a:t>C.seq</a:t>
            </a:r>
            <a:r>
              <a:rPr lang="en-US" altLang="zh-CN" sz="2800" dirty="0"/>
              <a:t>=201,ack=202   </a:t>
            </a:r>
            <a:r>
              <a:rPr lang="en-US" altLang="zh-CN" sz="2800" dirty="0" err="1"/>
              <a:t>D.seq</a:t>
            </a:r>
            <a:r>
              <a:rPr lang="en-US" altLang="zh-CN" sz="2800" dirty="0"/>
              <a:t>=202,ack=201</a:t>
            </a:r>
            <a:endParaRPr lang="zh-CN" altLang="en-US" sz="2800" dirty="0"/>
          </a:p>
        </p:txBody>
      </p:sp>
      <p:sp>
        <p:nvSpPr>
          <p:cNvPr id="3" name="文本框 2">
            <a:extLst>
              <a:ext uri="{FF2B5EF4-FFF2-40B4-BE49-F238E27FC236}">
                <a16:creationId xmlns:a16="http://schemas.microsoft.com/office/drawing/2014/main" id="{65C39A7C-A392-415F-A84D-9BF8CAD68128}"/>
              </a:ext>
            </a:extLst>
          </p:cNvPr>
          <p:cNvSpPr txBox="1"/>
          <p:nvPr/>
        </p:nvSpPr>
        <p:spPr>
          <a:xfrm>
            <a:off x="825804" y="4527088"/>
            <a:ext cx="9210228" cy="954107"/>
          </a:xfrm>
          <a:prstGeom prst="rect">
            <a:avLst/>
          </a:prstGeom>
          <a:noFill/>
        </p:spPr>
        <p:txBody>
          <a:bodyPr wrap="square" rtlCol="0">
            <a:spAutoFit/>
          </a:bodyPr>
          <a:lstStyle/>
          <a:p>
            <a:r>
              <a:rPr lang="zh-CN" altLang="en-US" sz="2800" dirty="0">
                <a:solidFill>
                  <a:srgbClr val="FF0000"/>
                </a:solidFill>
              </a:rPr>
              <a:t>答案：</a:t>
            </a:r>
            <a:r>
              <a:rPr lang="en-US" altLang="zh-CN" sz="2800" dirty="0">
                <a:solidFill>
                  <a:srgbClr val="FF0000"/>
                </a:solidFill>
              </a:rPr>
              <a:t>C</a:t>
            </a:r>
          </a:p>
          <a:p>
            <a:endParaRPr lang="en-US" altLang="zh-CN" sz="2800" dirty="0"/>
          </a:p>
        </p:txBody>
      </p:sp>
    </p:spTree>
    <p:extLst>
      <p:ext uri="{BB962C8B-B14F-4D97-AF65-F5344CB8AC3E}">
        <p14:creationId xmlns:p14="http://schemas.microsoft.com/office/powerpoint/2010/main" val="311883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  </a:t>
            </a:r>
            <a:r>
              <a:rPr lang="zh-CN" altLang="zh-CN" dirty="0"/>
              <a:t>用户数据报协议</a:t>
            </a:r>
            <a:r>
              <a:rPr lang="en-US" altLang="zh-CN" dirty="0"/>
              <a:t> UDP</a:t>
            </a:r>
            <a:endParaRPr lang="zh-CN" altLang="zh-CN" dirty="0"/>
          </a:p>
        </p:txBody>
      </p:sp>
      <p:sp>
        <p:nvSpPr>
          <p:cNvPr id="931843" name="Rectangle 3"/>
          <p:cNvSpPr>
            <a:spLocks noGrp="1" noChangeArrowheads="1"/>
          </p:cNvSpPr>
          <p:nvPr>
            <p:ph idx="1"/>
          </p:nvPr>
        </p:nvSpPr>
        <p:spPr/>
        <p:txBody>
          <a:bodyPr/>
          <a:lstStyle/>
          <a:p>
            <a:r>
              <a:rPr lang="en-US" altLang="zh-CN" dirty="0"/>
              <a:t>5.2.1  UDP </a:t>
            </a:r>
            <a:r>
              <a:rPr lang="zh-CN" altLang="zh-CN" dirty="0"/>
              <a:t>概述</a:t>
            </a:r>
          </a:p>
          <a:p>
            <a:r>
              <a:rPr lang="en-US" altLang="zh-CN" dirty="0"/>
              <a:t>5.2.2  UDP </a:t>
            </a:r>
            <a:r>
              <a:rPr lang="zh-CN" altLang="zh-CN" dirty="0"/>
              <a:t>的首部格式</a:t>
            </a:r>
          </a:p>
        </p:txBody>
      </p:sp>
    </p:spTree>
    <p:extLst>
      <p:ext uri="{BB962C8B-B14F-4D97-AF65-F5344CB8AC3E}">
        <p14:creationId xmlns:p14="http://schemas.microsoft.com/office/powerpoint/2010/main" val="150945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en-US" altLang="zh-CN" dirty="0"/>
              <a:t>UDP </a:t>
            </a:r>
            <a:r>
              <a:rPr lang="zh-CN" altLang="en-US" dirty="0"/>
              <a:t>只在 </a:t>
            </a:r>
            <a:r>
              <a:rPr lang="en-US" altLang="zh-CN" dirty="0"/>
              <a:t>IP </a:t>
            </a:r>
            <a:r>
              <a:rPr lang="zh-CN" altLang="en-US" dirty="0"/>
              <a:t>的数据报服务之上增加了很少一点的功能：</a:t>
            </a:r>
            <a:endParaRPr lang="en-US" altLang="zh-CN" dirty="0"/>
          </a:p>
          <a:p>
            <a:pPr lvl="1">
              <a:spcBef>
                <a:spcPts val="1200"/>
              </a:spcBef>
            </a:pPr>
            <a:r>
              <a:rPr lang="zh-CN" altLang="zh-CN" dirty="0"/>
              <a:t>复用和分用的功能</a:t>
            </a:r>
            <a:endParaRPr lang="en-US" altLang="zh-CN" dirty="0"/>
          </a:p>
          <a:p>
            <a:pPr lvl="1">
              <a:spcBef>
                <a:spcPts val="1200"/>
              </a:spcBef>
            </a:pPr>
            <a:r>
              <a:rPr lang="zh-CN" altLang="zh-CN" dirty="0"/>
              <a:t>差错检测的功能</a:t>
            </a:r>
            <a:endParaRPr lang="en-US" altLang="zh-CN" dirty="0"/>
          </a:p>
          <a:p>
            <a:pPr>
              <a:spcBef>
                <a:spcPts val="1200"/>
              </a:spcBef>
            </a:pPr>
            <a:r>
              <a:rPr lang="zh-CN" altLang="en-US" dirty="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p>
        </p:txBody>
      </p:sp>
    </p:spTree>
    <p:extLst>
      <p:ext uri="{BB962C8B-B14F-4D97-AF65-F5344CB8AC3E}">
        <p14:creationId xmlns:p14="http://schemas.microsoft.com/office/powerpoint/2010/main" val="83028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solidFill>
                  <a:srgbClr val="FF0000"/>
                </a:solidFill>
              </a:rPr>
              <a:t>(1) UDP </a:t>
            </a:r>
            <a:r>
              <a:rPr lang="zh-CN" altLang="en-US" sz="2800" dirty="0">
                <a:solidFill>
                  <a:srgbClr val="FF0000"/>
                </a:solidFill>
              </a:rPr>
              <a:t>是无连接的</a:t>
            </a:r>
            <a:r>
              <a:rPr lang="zh-CN" altLang="en-US" sz="2800" dirty="0"/>
              <a:t>，发送数据之前不需要建立连接，</a:t>
            </a:r>
            <a:r>
              <a:rPr lang="zh-CN" altLang="zh-CN" sz="2800" dirty="0"/>
              <a:t>，因此减少了开销和发送数据之前的时延。</a:t>
            </a:r>
            <a:endParaRPr lang="zh-CN" altLang="en-US" sz="2800" dirty="0"/>
          </a:p>
          <a:p>
            <a:r>
              <a:rPr lang="en-US" altLang="zh-CN" sz="2800" dirty="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zh-CN" sz="2800" dirty="0"/>
              <a:t>因此主机不需要维持复杂的连接状态表。</a:t>
            </a:r>
            <a:endParaRPr lang="zh-CN" altLang="en-US" sz="2800" dirty="0"/>
          </a:p>
          <a:p>
            <a:r>
              <a:rPr lang="en-US" altLang="zh-CN" sz="2800" dirty="0">
                <a:solidFill>
                  <a:srgbClr val="FF0000"/>
                </a:solidFill>
              </a:rPr>
              <a:t>(3) UDP </a:t>
            </a:r>
            <a:r>
              <a:rPr lang="zh-CN" altLang="en-US" sz="2800" dirty="0">
                <a:solidFill>
                  <a:srgbClr val="FF0000"/>
                </a:solidFill>
              </a:rPr>
              <a:t>是面向报文的。</a:t>
            </a:r>
            <a:r>
              <a:rPr lang="en-US" altLang="zh-CN" sz="2800" dirty="0"/>
              <a:t>UDP </a:t>
            </a:r>
            <a:r>
              <a:rPr lang="zh-CN" altLang="zh-CN" sz="2800" dirty="0"/>
              <a:t>对应用层交下来的报文，既不合并，也不拆分，而是保留这些报文的边界。</a:t>
            </a:r>
            <a:r>
              <a:rPr lang="en-US" altLang="zh-CN" sz="2800" dirty="0"/>
              <a:t>UDP </a:t>
            </a:r>
            <a:r>
              <a:rPr lang="zh-CN" altLang="zh-CN" sz="2800" dirty="0"/>
              <a:t>一次交付一个完整的报文。</a:t>
            </a:r>
            <a:endParaRPr lang="en-US" altLang="zh-CN" sz="2800" dirty="0"/>
          </a:p>
          <a:p>
            <a:r>
              <a:rPr lang="en-US" altLang="zh-CN" sz="2800" dirty="0">
                <a:solidFill>
                  <a:srgbClr val="FF0000"/>
                </a:solidFill>
              </a:rPr>
              <a:t>(4) UDP </a:t>
            </a:r>
            <a:r>
              <a:rPr lang="zh-CN" altLang="zh-CN" sz="2800" dirty="0">
                <a:solidFill>
                  <a:srgbClr val="FF0000"/>
                </a:solidFill>
              </a:rPr>
              <a:t>没有拥塞控制，</a:t>
            </a:r>
            <a:r>
              <a:rPr lang="zh-CN" altLang="zh-CN" sz="2800" dirty="0"/>
              <a:t>因此网络出现的拥塞不会使源主机的发送速率降低。这对某些实时应用是很重要的。</a:t>
            </a:r>
            <a:r>
              <a:rPr lang="zh-CN" altLang="en-US" sz="2800" dirty="0"/>
              <a:t>很适合多媒体通信的要求。 </a:t>
            </a:r>
          </a:p>
        </p:txBody>
      </p:sp>
    </p:spTree>
    <p:extLst>
      <p:ext uri="{BB962C8B-B14F-4D97-AF65-F5344CB8AC3E}">
        <p14:creationId xmlns:p14="http://schemas.microsoft.com/office/powerpoint/2010/main" val="295055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60517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solidFill>
                  <a:srgbClr val="FF0000"/>
                </a:solidFill>
              </a:rPr>
              <a:t>(5) UDP </a:t>
            </a:r>
            <a:r>
              <a:rPr lang="zh-CN" altLang="zh-CN" dirty="0">
                <a:solidFill>
                  <a:srgbClr val="FF0000"/>
                </a:solidFill>
              </a:rPr>
              <a:t>支持一对一、一对多、多对一和多对多的交互通信。</a:t>
            </a:r>
          </a:p>
          <a:p>
            <a:pPr lvl="0"/>
            <a:r>
              <a:rPr lang="en-US" altLang="zh-CN" dirty="0">
                <a:solidFill>
                  <a:srgbClr val="FF0000"/>
                </a:solidFill>
              </a:rPr>
              <a:t>(6) UDP </a:t>
            </a:r>
            <a:r>
              <a:rPr lang="zh-CN" altLang="zh-CN" dirty="0">
                <a:solidFill>
                  <a:srgbClr val="FF0000"/>
                </a:solidFill>
              </a:rPr>
              <a:t>的首部开销小，</a:t>
            </a:r>
            <a:r>
              <a:rPr lang="zh-CN" altLang="zh-CN" dirty="0"/>
              <a:t>只有</a:t>
            </a:r>
            <a:r>
              <a:rPr lang="en-US" altLang="zh-CN" dirty="0"/>
              <a:t> 8 </a:t>
            </a:r>
            <a:r>
              <a:rPr lang="zh-CN" altLang="zh-CN" dirty="0"/>
              <a:t>个字节，比</a:t>
            </a:r>
            <a:r>
              <a:rPr lang="en-US" altLang="zh-CN" dirty="0"/>
              <a:t> TCP </a:t>
            </a:r>
            <a:r>
              <a:rPr lang="zh-CN" altLang="zh-CN" dirty="0"/>
              <a:t>的</a:t>
            </a:r>
            <a:r>
              <a:rPr lang="en-US" altLang="zh-CN" dirty="0"/>
              <a:t> 20 </a:t>
            </a:r>
            <a:r>
              <a:rPr lang="zh-CN" altLang="zh-CN" dirty="0"/>
              <a:t>个字节的首部要短。</a:t>
            </a:r>
          </a:p>
        </p:txBody>
      </p:sp>
    </p:spTree>
    <p:extLst>
      <p:ext uri="{BB962C8B-B14F-4D97-AF65-F5344CB8AC3E}">
        <p14:creationId xmlns:p14="http://schemas.microsoft.com/office/powerpoint/2010/main" val="172806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既不合并，也不拆分，</a:t>
            </a:r>
            <a:r>
              <a:rPr lang="zh-CN" altLang="en-US" dirty="0"/>
              <a:t>而是保留这些报文的边界。</a:t>
            </a:r>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p>
        </p:txBody>
      </p:sp>
    </p:spTree>
    <p:extLst>
      <p:ext uri="{BB962C8B-B14F-4D97-AF65-F5344CB8AC3E}">
        <p14:creationId xmlns:p14="http://schemas.microsoft.com/office/powerpoint/2010/main" val="242017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接收方 </a:t>
            </a:r>
            <a:r>
              <a:rPr lang="en-US" altLang="zh-CN" dirty="0"/>
              <a:t>UDP </a:t>
            </a:r>
            <a:r>
              <a:rPr lang="zh-CN" altLang="en-US" dirty="0"/>
              <a:t>对 </a:t>
            </a:r>
            <a:r>
              <a:rPr lang="en-US" altLang="zh-CN" dirty="0"/>
              <a:t>IP </a:t>
            </a:r>
            <a:r>
              <a:rPr lang="zh-CN" altLang="en-US" dirty="0"/>
              <a:t>层交上来的 </a:t>
            </a:r>
            <a:r>
              <a:rPr lang="en-US" altLang="zh-CN" dirty="0"/>
              <a:t>UDP </a:t>
            </a:r>
            <a:r>
              <a:rPr lang="zh-CN" altLang="en-US" dirty="0"/>
              <a:t>用户数据报，在去除首部后就原封不动地交付上层的应用进程，</a:t>
            </a:r>
            <a:r>
              <a:rPr lang="zh-CN" altLang="en-US" dirty="0">
                <a:solidFill>
                  <a:srgbClr val="FF0000"/>
                </a:solidFill>
              </a:rPr>
              <a:t>一次交付一个完整的报文。</a:t>
            </a:r>
          </a:p>
          <a:p>
            <a:r>
              <a:rPr lang="zh-CN" altLang="en-US" dirty="0"/>
              <a:t>应用程序必须</a:t>
            </a:r>
            <a:r>
              <a:rPr lang="zh-CN" altLang="en-US" dirty="0">
                <a:solidFill>
                  <a:srgbClr val="FF0000"/>
                </a:solidFill>
              </a:rPr>
              <a:t>选择合适大小的报文。</a:t>
            </a:r>
            <a:endParaRPr lang="en-US" altLang="zh-CN" dirty="0">
              <a:solidFill>
                <a:srgbClr val="FF0000"/>
              </a:solidFill>
            </a:endParaRPr>
          </a:p>
          <a:p>
            <a:pPr lvl="1"/>
            <a:r>
              <a:rPr lang="zh-CN" altLang="zh-CN" dirty="0">
                <a:solidFill>
                  <a:srgbClr val="0000FF"/>
                </a:solidFill>
              </a:rPr>
              <a:t>若报文太长，</a:t>
            </a:r>
            <a:r>
              <a:rPr lang="en-US" altLang="zh-CN" dirty="0"/>
              <a:t>UDP </a:t>
            </a:r>
            <a:r>
              <a:rPr lang="zh-CN" altLang="zh-CN" dirty="0"/>
              <a:t>把它交给</a:t>
            </a:r>
            <a:r>
              <a:rPr lang="en-US" altLang="zh-CN" dirty="0"/>
              <a:t> IP </a:t>
            </a:r>
            <a:r>
              <a:rPr lang="zh-CN" altLang="zh-CN" dirty="0"/>
              <a:t>层后，</a:t>
            </a:r>
            <a:r>
              <a:rPr lang="en-US" altLang="zh-CN" dirty="0"/>
              <a:t>IP </a:t>
            </a:r>
            <a:r>
              <a:rPr lang="zh-CN" altLang="zh-CN" dirty="0"/>
              <a:t>层在传送时可能要进行分片，这会降低</a:t>
            </a:r>
            <a:r>
              <a:rPr lang="en-US" altLang="zh-CN" dirty="0"/>
              <a:t> IP </a:t>
            </a:r>
            <a:r>
              <a:rPr lang="zh-CN" altLang="zh-CN" dirty="0"/>
              <a:t>层的效率。</a:t>
            </a:r>
            <a:endParaRPr lang="en-US" altLang="zh-CN" dirty="0"/>
          </a:p>
          <a:p>
            <a:pPr lvl="1"/>
            <a:r>
              <a:rPr lang="zh-CN" altLang="zh-CN" dirty="0">
                <a:solidFill>
                  <a:srgbClr val="0000FF"/>
                </a:solidFill>
              </a:rPr>
              <a:t>若报文太短，</a:t>
            </a:r>
            <a:r>
              <a:rPr lang="en-US" altLang="zh-CN" dirty="0"/>
              <a:t>UDP </a:t>
            </a:r>
            <a:r>
              <a:rPr lang="zh-CN" altLang="zh-CN" dirty="0"/>
              <a:t>把它交给</a:t>
            </a:r>
            <a:r>
              <a:rPr lang="en-US" altLang="zh-CN" dirty="0"/>
              <a:t> IP </a:t>
            </a:r>
            <a:r>
              <a:rPr lang="zh-CN" altLang="zh-CN" dirty="0"/>
              <a:t>层后，会使</a:t>
            </a:r>
            <a:r>
              <a:rPr lang="en-US" altLang="zh-CN" dirty="0"/>
              <a:t> IP </a:t>
            </a:r>
            <a:r>
              <a:rPr lang="zh-CN" altLang="zh-CN" dirty="0"/>
              <a:t>数据报的首部的相对长度太大，这也降低了</a:t>
            </a:r>
            <a:r>
              <a:rPr lang="en-US" altLang="zh-CN" dirty="0"/>
              <a:t> IP </a:t>
            </a:r>
            <a:r>
              <a:rPr lang="zh-CN" altLang="zh-CN" dirty="0"/>
              <a:t>层的效率。</a:t>
            </a:r>
            <a:endParaRPr lang="zh-CN" altLang="en-US" dirty="0"/>
          </a:p>
        </p:txBody>
      </p:sp>
    </p:spTree>
    <p:extLst>
      <p:ext uri="{BB962C8B-B14F-4D97-AF65-F5344CB8AC3E}">
        <p14:creationId xmlns:p14="http://schemas.microsoft.com/office/powerpoint/2010/main" val="1975854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4" name="Rectangle 4"/>
          <p:cNvSpPr>
            <a:spLocks noChangeArrowheads="1"/>
          </p:cNvSpPr>
          <p:nvPr/>
        </p:nvSpPr>
        <p:spPr bwMode="auto">
          <a:xfrm>
            <a:off x="2360409"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5" name="Rectangle 5"/>
          <p:cNvSpPr>
            <a:spLocks noChangeArrowheads="1"/>
          </p:cNvSpPr>
          <p:nvPr/>
        </p:nvSpPr>
        <p:spPr bwMode="auto">
          <a:xfrm>
            <a:off x="3789159" y="2268563"/>
            <a:ext cx="4486275"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Rectangle 6"/>
          <p:cNvSpPr>
            <a:spLocks noChangeArrowheads="1"/>
          </p:cNvSpPr>
          <p:nvPr/>
        </p:nvSpPr>
        <p:spPr bwMode="auto">
          <a:xfrm>
            <a:off x="2360409" y="2952775"/>
            <a:ext cx="5915025" cy="722313"/>
          </a:xfrm>
          <a:prstGeom prst="rect">
            <a:avLst/>
          </a:prstGeom>
          <a:solidFill>
            <a:srgbClr val="FFFFFF"/>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Rectangle 7"/>
          <p:cNvSpPr>
            <a:spLocks noChangeArrowheads="1"/>
          </p:cNvSpPr>
          <p:nvPr/>
        </p:nvSpPr>
        <p:spPr bwMode="auto">
          <a:xfrm>
            <a:off x="1238046" y="4408513"/>
            <a:ext cx="7037388" cy="7493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Rectangle 8"/>
          <p:cNvSpPr>
            <a:spLocks noChangeArrowheads="1"/>
          </p:cNvSpPr>
          <p:nvPr/>
        </p:nvSpPr>
        <p:spPr bwMode="auto">
          <a:xfrm>
            <a:off x="2401684" y="4437088"/>
            <a:ext cx="5849937" cy="6905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Rectangle 9"/>
          <p:cNvSpPr>
            <a:spLocks noChangeArrowheads="1"/>
          </p:cNvSpPr>
          <p:nvPr/>
        </p:nvSpPr>
        <p:spPr bwMode="auto">
          <a:xfrm>
            <a:off x="3747884" y="4573613"/>
            <a:ext cx="3032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数据报的数据部分</a:t>
            </a:r>
          </a:p>
        </p:txBody>
      </p:sp>
      <p:sp>
        <p:nvSpPr>
          <p:cNvPr id="30" name="Rectangle 10"/>
          <p:cNvSpPr>
            <a:spLocks noChangeArrowheads="1"/>
          </p:cNvSpPr>
          <p:nvPr/>
        </p:nvSpPr>
        <p:spPr bwMode="auto">
          <a:xfrm>
            <a:off x="1199946" y="4543450"/>
            <a:ext cx="117660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1" name="Rectangle 11"/>
          <p:cNvSpPr>
            <a:spLocks noChangeArrowheads="1"/>
          </p:cNvSpPr>
          <p:nvPr/>
        </p:nvSpPr>
        <p:spPr bwMode="auto">
          <a:xfrm>
            <a:off x="8480221" y="4540275"/>
            <a:ext cx="8672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层</a:t>
            </a:r>
          </a:p>
        </p:txBody>
      </p:sp>
      <p:sp>
        <p:nvSpPr>
          <p:cNvPr id="32"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Rectangle 14"/>
          <p:cNvSpPr>
            <a:spLocks noChangeArrowheads="1"/>
          </p:cNvSpPr>
          <p:nvPr/>
        </p:nvSpPr>
        <p:spPr bwMode="auto">
          <a:xfrm>
            <a:off x="2360409" y="3060725"/>
            <a:ext cx="153728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5" name="Rectangle 15"/>
          <p:cNvSpPr>
            <a:spLocks noChangeArrowheads="1"/>
          </p:cNvSpPr>
          <p:nvPr/>
        </p:nvSpPr>
        <p:spPr bwMode="auto">
          <a:xfrm>
            <a:off x="4189209" y="3065488"/>
            <a:ext cx="401231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用户数据报的数据部分</a:t>
            </a:r>
          </a:p>
        </p:txBody>
      </p:sp>
      <p:sp>
        <p:nvSpPr>
          <p:cNvPr id="36" name="Rectangle 16"/>
          <p:cNvSpPr>
            <a:spLocks noChangeArrowheads="1"/>
          </p:cNvSpPr>
          <p:nvPr/>
        </p:nvSpPr>
        <p:spPr bwMode="auto">
          <a:xfrm>
            <a:off x="8378621" y="3073425"/>
            <a:ext cx="1110883" cy="459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运输层</a:t>
            </a:r>
          </a:p>
        </p:txBody>
      </p:sp>
      <p:sp>
        <p:nvSpPr>
          <p:cNvPr id="37"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Rectangle 19"/>
          <p:cNvSpPr>
            <a:spLocks noChangeArrowheads="1"/>
          </p:cNvSpPr>
          <p:nvPr/>
        </p:nvSpPr>
        <p:spPr bwMode="auto">
          <a:xfrm>
            <a:off x="3824084" y="1628800"/>
            <a:ext cx="4425950" cy="601663"/>
          </a:xfrm>
          <a:prstGeom prst="rect">
            <a:avLst/>
          </a:prstGeom>
          <a:solidFill>
            <a:srgbClr val="FFFFCC"/>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应用层报文</a:t>
            </a:r>
          </a:p>
        </p:txBody>
      </p:sp>
      <p:sp>
        <p:nvSpPr>
          <p:cNvPr id="40" name="Rectangle 20"/>
          <p:cNvSpPr>
            <a:spLocks noChangeArrowheads="1"/>
          </p:cNvSpPr>
          <p:nvPr/>
        </p:nvSpPr>
        <p:spPr bwMode="auto">
          <a:xfrm>
            <a:off x="8378621" y="16288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应用层</a:t>
            </a:r>
          </a:p>
        </p:txBody>
      </p:sp>
    </p:spTree>
    <p:extLst>
      <p:ext uri="{BB962C8B-B14F-4D97-AF65-F5344CB8AC3E}">
        <p14:creationId xmlns:p14="http://schemas.microsoft.com/office/powerpoint/2010/main" val="338356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p>
        </p:txBody>
      </p:sp>
      <p:sp>
        <p:nvSpPr>
          <p:cNvPr id="3" name="矩形 2"/>
          <p:cNvSpPr/>
          <p:nvPr/>
        </p:nvSpPr>
        <p:spPr>
          <a:xfrm>
            <a:off x="1136577" y="1124744"/>
            <a:ext cx="7488832" cy="830997"/>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用户数据报</a:t>
            </a:r>
            <a:r>
              <a:rPr lang="en-US" altLang="zh-CN" sz="2400" b="1" dirty="0">
                <a:solidFill>
                  <a:srgbClr val="000066"/>
                </a:solidFill>
                <a:latin typeface="+mn-lt"/>
                <a:ea typeface="黑体" pitchFamily="2" charset="-122"/>
              </a:rPr>
              <a:t> UDP </a:t>
            </a:r>
            <a:r>
              <a:rPr lang="zh-CN" altLang="zh-CN" sz="2400" b="1" dirty="0">
                <a:solidFill>
                  <a:srgbClr val="000066"/>
                </a:solidFill>
                <a:latin typeface="+mn-lt"/>
                <a:ea typeface="黑体" pitchFamily="2" charset="-122"/>
              </a:rPr>
              <a:t>有</a:t>
            </a:r>
            <a:r>
              <a:rPr lang="zh-CN" altLang="zh-CN" sz="2400" b="1" dirty="0">
                <a:solidFill>
                  <a:srgbClr val="C00000"/>
                </a:solidFill>
                <a:latin typeface="+mn-lt"/>
                <a:ea typeface="黑体" pitchFamily="2" charset="-122"/>
              </a:rPr>
              <a:t>两个字段</a:t>
            </a:r>
            <a:r>
              <a:rPr lang="zh-CN" altLang="zh-CN" sz="2400" b="1" dirty="0">
                <a:solidFill>
                  <a:srgbClr val="000066"/>
                </a:solidFill>
                <a:latin typeface="+mn-lt"/>
                <a:ea typeface="黑体" pitchFamily="2" charset="-122"/>
              </a:rPr>
              <a:t>：数据字段和首部字段。首部字段很简单，</a:t>
            </a:r>
            <a:r>
              <a:rPr lang="zh-CN" altLang="zh-CN" sz="2400" b="1" dirty="0">
                <a:solidFill>
                  <a:srgbClr val="C00000"/>
                </a:solidFill>
                <a:latin typeface="+mn-lt"/>
                <a:ea typeface="黑体" pitchFamily="2" charset="-122"/>
              </a:rPr>
              <a:t>只有</a:t>
            </a:r>
            <a:r>
              <a:rPr lang="en-US" altLang="zh-CN" sz="2400" b="1" dirty="0">
                <a:solidFill>
                  <a:srgbClr val="C00000"/>
                </a:solidFill>
                <a:latin typeface="+mn-lt"/>
                <a:ea typeface="黑体" pitchFamily="2" charset="-122"/>
              </a:rPr>
              <a:t> 8 </a:t>
            </a:r>
            <a:r>
              <a:rPr lang="zh-CN" altLang="zh-CN" sz="2400" b="1" dirty="0">
                <a:solidFill>
                  <a:srgbClr val="C00000"/>
                </a:solidFill>
                <a:latin typeface="+mn-lt"/>
                <a:ea typeface="黑体" pitchFamily="2" charset="-122"/>
              </a:rPr>
              <a:t>个字节</a:t>
            </a:r>
            <a:r>
              <a:rPr lang="zh-CN" altLang="en-US" sz="2400" b="1" dirty="0">
                <a:solidFill>
                  <a:srgbClr val="C00000"/>
                </a:solidFill>
                <a:latin typeface="+mn-lt"/>
                <a:ea typeface="黑体" pitchFamily="2" charset="-122"/>
              </a:rPr>
              <a:t>。</a:t>
            </a:r>
          </a:p>
        </p:txBody>
      </p:sp>
      <p:grpSp>
        <p:nvGrpSpPr>
          <p:cNvPr id="5" name="组合 4"/>
          <p:cNvGrpSpPr/>
          <p:nvPr/>
        </p:nvGrpSpPr>
        <p:grpSpPr>
          <a:xfrm>
            <a:off x="389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39"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3"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1"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500755"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500757"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58"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2"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500763"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4"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5"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500766"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9"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71"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2"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3"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4"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5"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6"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500777"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8"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9"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0"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85"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86"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88"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 name="矩形 3"/>
          <p:cNvSpPr/>
          <p:nvPr/>
        </p:nvSpPr>
        <p:spPr>
          <a:xfrm>
            <a:off x="2198861" y="6247667"/>
            <a:ext cx="6426547" cy="461665"/>
          </a:xfrm>
          <a:prstGeom prst="rect">
            <a:avLst/>
          </a:prstGeom>
        </p:spPr>
        <p:txBody>
          <a:bodyPr wrap="square">
            <a:spAutoFit/>
          </a:bodyPr>
          <a:lstStyle/>
          <a:p>
            <a:pPr algn="ctr"/>
            <a:r>
              <a:rPr lang="en-US" altLang="zh-CN" sz="2400" b="1" dirty="0">
                <a:latin typeface="+mn-lt"/>
                <a:ea typeface="黑体" pitchFamily="2" charset="-122"/>
              </a:rPr>
              <a:t>UD P</a:t>
            </a:r>
            <a:r>
              <a:rPr lang="zh-CN" altLang="zh-CN" sz="2400" b="1" dirty="0">
                <a:latin typeface="+mn-lt"/>
                <a:ea typeface="黑体" pitchFamily="2" charset="-122"/>
              </a:rPr>
              <a:t>用户数据报的首部和伪首部</a:t>
            </a:r>
            <a:endParaRPr lang="zh-CN" altLang="en-US" sz="2400" b="1" dirty="0">
              <a:latin typeface="+mn-lt"/>
              <a:ea typeface="黑体" pitchFamily="2" charset="-122"/>
            </a:endParaRPr>
          </a:p>
        </p:txBody>
      </p:sp>
    </p:spTree>
    <p:extLst>
      <p:ext uri="{BB962C8B-B14F-4D97-AF65-F5344CB8AC3E}">
        <p14:creationId xmlns:p14="http://schemas.microsoft.com/office/powerpoint/2010/main" val="149840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a:t>UDP </a:t>
            </a:r>
            <a:r>
              <a:rPr lang="zh-CN" altLang="en-US"/>
              <a:t>基于端口的分用 </a:t>
            </a:r>
          </a:p>
        </p:txBody>
      </p:sp>
      <p:grpSp>
        <p:nvGrpSpPr>
          <p:cNvPr id="687118" name="Group 14"/>
          <p:cNvGrpSpPr>
            <a:grpSpLocks/>
          </p:cNvGrpSpPr>
          <p:nvPr/>
        </p:nvGrpSpPr>
        <p:grpSpPr bwMode="auto">
          <a:xfrm>
            <a:off x="704528" y="2721929"/>
            <a:ext cx="7020190"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IP </a:t>
              </a:r>
              <a:r>
                <a:rPr lang="zh-CN" altLang="en-US" sz="2400" b="1">
                  <a:solidFill>
                    <a:srgbClr val="000099"/>
                  </a:solidFill>
                  <a:latin typeface="+mn-lt"/>
                  <a:ea typeface="黑体" pitchFamily="2" charset="-122"/>
                </a:rPr>
                <a:t>层</a:t>
              </a:r>
            </a:p>
          </p:txBody>
        </p:sp>
        <p:sp>
          <p:nvSpPr>
            <p:cNvPr id="687109" name="Text Box 5"/>
            <p:cNvSpPr txBox="1">
              <a:spLocks noChangeArrowheads="1"/>
            </p:cNvSpPr>
            <p:nvPr/>
          </p:nvSpPr>
          <p:spPr bwMode="auto">
            <a:xfrm>
              <a:off x="1941" y="1505"/>
              <a:ext cx="68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UDP </a:t>
              </a:r>
              <a:r>
                <a:rPr lang="zh-CN" altLang="en-US" sz="2400" b="1" dirty="0">
                  <a:solidFill>
                    <a:srgbClr val="000099"/>
                  </a:solidFill>
                  <a:latin typeface="+mn-lt"/>
                  <a:ea typeface="黑体" pitchFamily="2"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UDP </a:t>
              </a:r>
              <a:r>
                <a:rPr lang="zh-CN" altLang="en-US" sz="2400" b="1">
                  <a:solidFill>
                    <a:srgbClr val="000099"/>
                  </a:solidFill>
                  <a:latin typeface="+mn-lt"/>
                  <a:ea typeface="黑体" pitchFamily="2" charset="-122"/>
                </a:rPr>
                <a:t>分用</a:t>
              </a:r>
            </a:p>
          </p:txBody>
        </p:sp>
      </p:grpSp>
      <p:sp>
        <p:nvSpPr>
          <p:cNvPr id="3" name="矩形 2"/>
          <p:cNvSpPr/>
          <p:nvPr/>
        </p:nvSpPr>
        <p:spPr>
          <a:xfrm>
            <a:off x="1136576" y="1282835"/>
            <a:ext cx="7848872" cy="1200329"/>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当运输层从</a:t>
            </a:r>
            <a:r>
              <a:rPr lang="en-US" altLang="zh-CN" sz="2400" b="1" dirty="0">
                <a:solidFill>
                  <a:srgbClr val="000066"/>
                </a:solidFill>
                <a:latin typeface="+mn-lt"/>
                <a:ea typeface="黑体" pitchFamily="2" charset="-122"/>
              </a:rPr>
              <a:t> IP </a:t>
            </a:r>
            <a:r>
              <a:rPr lang="zh-CN" altLang="zh-CN" sz="2400" b="1" dirty="0">
                <a:solidFill>
                  <a:srgbClr val="000066"/>
                </a:solidFill>
                <a:latin typeface="+mn-lt"/>
                <a:ea typeface="黑体" pitchFamily="2" charset="-122"/>
              </a:rPr>
              <a:t>层收到</a:t>
            </a:r>
            <a:r>
              <a:rPr lang="en-US" altLang="zh-CN" sz="2400" b="1" dirty="0">
                <a:solidFill>
                  <a:srgbClr val="000066"/>
                </a:solidFill>
                <a:latin typeface="+mn-lt"/>
                <a:ea typeface="黑体" pitchFamily="2" charset="-122"/>
              </a:rPr>
              <a:t> UDP </a:t>
            </a:r>
            <a:r>
              <a:rPr lang="zh-CN" altLang="zh-CN" sz="2400" b="1" dirty="0">
                <a:solidFill>
                  <a:srgbClr val="000066"/>
                </a:solidFill>
                <a:latin typeface="+mn-lt"/>
                <a:ea typeface="黑体" pitchFamily="2" charset="-122"/>
              </a:rPr>
              <a:t>数据报时，就根据首部中的目的端口，把</a:t>
            </a:r>
            <a:r>
              <a:rPr lang="en-US" altLang="zh-CN" sz="2400" b="1" dirty="0">
                <a:solidFill>
                  <a:srgbClr val="000066"/>
                </a:solidFill>
                <a:latin typeface="+mn-lt"/>
                <a:ea typeface="黑体" pitchFamily="2" charset="-122"/>
              </a:rPr>
              <a:t> UDP </a:t>
            </a:r>
            <a:r>
              <a:rPr lang="zh-CN" altLang="zh-CN" sz="2400" b="1" dirty="0">
                <a:solidFill>
                  <a:srgbClr val="000066"/>
                </a:solidFill>
                <a:latin typeface="+mn-lt"/>
                <a:ea typeface="黑体" pitchFamily="2" charset="-122"/>
              </a:rPr>
              <a:t>数据报通过相应的端口，上交最后的终点——应用进程。</a:t>
            </a:r>
            <a:endParaRPr lang="zh-CN" altLang="en-US" sz="2400" b="1" dirty="0">
              <a:solidFill>
                <a:srgbClr val="000066"/>
              </a:solidFill>
              <a:latin typeface="+mn-lt"/>
              <a:ea typeface="黑体" pitchFamily="2" charset="-122"/>
            </a:endParaRPr>
          </a:p>
        </p:txBody>
      </p:sp>
      <p:sp>
        <p:nvSpPr>
          <p:cNvPr id="5" name="矩形 4"/>
          <p:cNvSpPr/>
          <p:nvPr/>
        </p:nvSpPr>
        <p:spPr>
          <a:xfrm>
            <a:off x="6177136" y="3640956"/>
            <a:ext cx="3326934" cy="1938992"/>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请注意，虽然在</a:t>
            </a:r>
            <a:r>
              <a:rPr lang="en-US" altLang="zh-CN" sz="2400" b="1" dirty="0">
                <a:solidFill>
                  <a:schemeClr val="bg1"/>
                </a:solidFill>
                <a:latin typeface="+mn-lt"/>
                <a:ea typeface="黑体" pitchFamily="2" charset="-122"/>
              </a:rPr>
              <a:t> UDP </a:t>
            </a:r>
            <a:r>
              <a:rPr lang="zh-CN" altLang="zh-CN" sz="2400" b="1" dirty="0">
                <a:solidFill>
                  <a:schemeClr val="bg1"/>
                </a:solidFill>
                <a:latin typeface="+mn-lt"/>
                <a:ea typeface="黑体" pitchFamily="2" charset="-122"/>
              </a:rPr>
              <a:t>之间的通信要用到其端口号，但由于</a:t>
            </a:r>
            <a:r>
              <a:rPr lang="en-US" altLang="zh-CN" sz="2400" b="1" dirty="0">
                <a:solidFill>
                  <a:schemeClr val="bg1"/>
                </a:solidFill>
                <a:latin typeface="+mn-lt"/>
                <a:ea typeface="黑体" pitchFamily="2" charset="-122"/>
              </a:rPr>
              <a:t> UDP </a:t>
            </a:r>
            <a:r>
              <a:rPr lang="zh-CN" altLang="zh-CN" sz="2400" b="1" dirty="0">
                <a:solidFill>
                  <a:schemeClr val="bg1"/>
                </a:solidFill>
                <a:latin typeface="+mn-lt"/>
                <a:ea typeface="黑体" pitchFamily="2" charset="-122"/>
              </a:rPr>
              <a:t>的通信是无连接的，因此</a:t>
            </a:r>
            <a:r>
              <a:rPr lang="zh-CN" altLang="zh-CN" sz="2400" b="1" dirty="0">
                <a:solidFill>
                  <a:srgbClr val="FFC000"/>
                </a:solidFill>
                <a:latin typeface="+mn-lt"/>
                <a:ea typeface="黑体" pitchFamily="2" charset="-122"/>
              </a:rPr>
              <a:t>不需要使用套接字</a:t>
            </a:r>
            <a:r>
              <a:rPr lang="zh-CN" altLang="en-US" sz="2400" b="1" dirty="0">
                <a:solidFill>
                  <a:srgbClr val="FFC000"/>
                </a:solidFill>
                <a:latin typeface="+mn-lt"/>
                <a:ea typeface="黑体" pitchFamily="2" charset="-122"/>
              </a:rPr>
              <a:t>。</a:t>
            </a:r>
          </a:p>
        </p:txBody>
      </p:sp>
    </p:spTree>
    <p:extLst>
      <p:ext uri="{BB962C8B-B14F-4D97-AF65-F5344CB8AC3E}">
        <p14:creationId xmlns:p14="http://schemas.microsoft.com/office/powerpoint/2010/main" val="60321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500" name="Text Box 60"/>
          <p:cNvSpPr txBox="1">
            <a:spLocks noChangeArrowheads="1"/>
          </p:cNvSpPr>
          <p:nvPr/>
        </p:nvSpPr>
        <p:spPr bwMode="auto">
          <a:xfrm>
            <a:off x="662120" y="333375"/>
            <a:ext cx="8179312" cy="1384995"/>
          </a:xfrm>
          <a:prstGeom prst="rect">
            <a:avLst/>
          </a:prstGeom>
          <a:solidFill>
            <a:srgbClr val="66FFFF"/>
          </a:solidFill>
          <a:ln>
            <a:solidFill>
              <a:srgbClr val="000066"/>
            </a:solidFill>
          </a:ln>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sz="2800" dirty="0"/>
              <a:t>用户数据报 </a:t>
            </a:r>
            <a:r>
              <a:rPr lang="en-US" altLang="zh-CN" sz="2800" dirty="0"/>
              <a:t>UDP </a:t>
            </a:r>
            <a:r>
              <a:rPr lang="zh-CN" altLang="en-US" sz="2800" dirty="0"/>
              <a:t>有两个字段：数据字段和首部字段。首部字段有 </a:t>
            </a:r>
            <a:r>
              <a:rPr lang="en-US" altLang="zh-CN" sz="2800" dirty="0"/>
              <a:t>8 </a:t>
            </a:r>
            <a:r>
              <a:rPr lang="zh-CN" altLang="en-US" sz="2800" dirty="0"/>
              <a:t>个字节，由 </a:t>
            </a:r>
            <a:r>
              <a:rPr lang="en-US" altLang="zh-CN" sz="2800" dirty="0"/>
              <a:t>4 </a:t>
            </a:r>
            <a:r>
              <a:rPr lang="zh-CN" altLang="en-US" sz="2800" dirty="0"/>
              <a:t>个字段组成，每个字段都是 </a:t>
            </a:r>
            <a:r>
              <a:rPr lang="en-US" altLang="zh-CN" sz="2800" dirty="0"/>
              <a:t>2 </a:t>
            </a:r>
            <a:r>
              <a:rPr lang="zh-CN" altLang="en-US" sz="2800" dirty="0"/>
              <a:t>个字节。 </a:t>
            </a:r>
          </a:p>
        </p:txBody>
      </p:sp>
      <p:sp>
        <p:nvSpPr>
          <p:cNvPr id="55"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6"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9"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2"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伪首部</a:t>
            </a:r>
          </a:p>
        </p:txBody>
      </p:sp>
      <p:sp>
        <p:nvSpPr>
          <p:cNvPr id="69"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70"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1"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2"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3"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4"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5"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9"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80"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1"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2"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3"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5"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86"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7"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9"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1"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2"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3"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7"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8"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9"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1"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2"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3"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445499" name="Rectangle 59"/>
          <p:cNvSpPr>
            <a:spLocks noChangeArrowheads="1"/>
          </p:cNvSpPr>
          <p:nvPr/>
        </p:nvSpPr>
        <p:spPr bwMode="auto">
          <a:xfrm>
            <a:off x="3169849" y="3443990"/>
            <a:ext cx="5023511" cy="461963"/>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79787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iterate type="lt">
                                    <p:tmPct val="0"/>
                                  </p:iterate>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nodeType="afterGroup">
                            <p:stCondLst>
                              <p:cond delay="40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45499" grpId="0" animBg="1"/>
      <p:bldP spid="44549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632520" y="332656"/>
            <a:ext cx="8352928" cy="954107"/>
          </a:xfrm>
          <a:prstGeom prst="rect">
            <a:avLst/>
          </a:prstGeom>
          <a:solidFill>
            <a:srgbClr val="66FFFF"/>
          </a:solidFill>
          <a:ln>
            <a:solidFill>
              <a:srgbClr val="000066"/>
            </a:solidFill>
          </a:ln>
        </p:spPr>
        <p:txBody>
          <a:bodyPr wrap="square">
            <a:spAutoFit/>
          </a:bodyPr>
          <a:lstStyle>
            <a:defPPr>
              <a:defRPr lang="en-US"/>
            </a:defPPr>
            <a:lvl1pPr>
              <a:defRPr sz="2800" b="1">
                <a:solidFill>
                  <a:srgbClr val="000066"/>
                </a:solidFill>
                <a:latin typeface="+mn-lt"/>
                <a:ea typeface="黑体" pitchFamily="2" charset="-122"/>
              </a:defRPr>
            </a:lvl1pPr>
          </a:lstStyle>
          <a:p>
            <a:r>
              <a:rPr lang="zh-CN" altLang="en-US" dirty="0"/>
              <a:t>在计算检验和时，临时把“伪首部”和 </a:t>
            </a:r>
            <a:r>
              <a:rPr lang="en-US" altLang="zh-CN" dirty="0"/>
              <a:t>UDP </a:t>
            </a:r>
            <a:r>
              <a:rPr lang="zh-CN" altLang="en-US" dirty="0"/>
              <a:t>用户数据报连接在一起。伪首部仅仅是为了计算检验和。</a:t>
            </a:r>
          </a:p>
        </p:txBody>
      </p:sp>
      <p:sp>
        <p:nvSpPr>
          <p:cNvPr id="54"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8"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1"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68"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69"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0"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1"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2"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3"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4"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8"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79"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0"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1"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2"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3"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85"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6"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7"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89"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1"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2"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3"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7"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8"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9"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0"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1"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2"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501812" name="Rectangle 52"/>
          <p:cNvSpPr>
            <a:spLocks noChangeArrowheads="1"/>
          </p:cNvSpPr>
          <p:nvPr/>
        </p:nvSpPr>
        <p:spPr bwMode="auto">
          <a:xfrm>
            <a:off x="1784648" y="3501008"/>
            <a:ext cx="1356916" cy="4619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1199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9CFCA4E6-0985-4649-A633-63FE143CEC30}"/>
              </a:ext>
            </a:extLst>
          </p:cNvPr>
          <p:cNvSpPr txBox="1"/>
          <p:nvPr/>
        </p:nvSpPr>
        <p:spPr>
          <a:xfrm>
            <a:off x="488504" y="260648"/>
            <a:ext cx="8640960" cy="769441"/>
          </a:xfrm>
          <a:prstGeom prst="rect">
            <a:avLst/>
          </a:prstGeom>
          <a:noFill/>
        </p:spPr>
        <p:txBody>
          <a:bodyPr wrap="square">
            <a:spAutoFit/>
          </a:bodyPr>
          <a:lstStyle/>
          <a:p>
            <a:r>
              <a:rPr lang="zh-CN" altLang="en-US" sz="4400" b="1" dirty="0">
                <a:solidFill>
                  <a:srgbClr val="333399"/>
                </a:solidFill>
                <a:latin typeface="+mn-lt"/>
                <a:ea typeface="黑体" pitchFamily="2" charset="-122"/>
                <a:cs typeface="+mj-cs"/>
              </a:rPr>
              <a:t>用</a:t>
            </a:r>
            <a:r>
              <a:rPr lang="en-US" altLang="zh-CN" sz="4400" b="1" dirty="0">
                <a:solidFill>
                  <a:srgbClr val="333399"/>
                </a:solidFill>
                <a:latin typeface="+mn-lt"/>
                <a:ea typeface="黑体" pitchFamily="2" charset="-122"/>
                <a:cs typeface="+mj-cs"/>
              </a:rPr>
              <a:t>Wireshark</a:t>
            </a:r>
            <a:r>
              <a:rPr lang="zh-CN" altLang="en-US" sz="4400" b="1" dirty="0">
                <a:solidFill>
                  <a:srgbClr val="333399"/>
                </a:solidFill>
                <a:latin typeface="+mn-lt"/>
                <a:ea typeface="黑体" pitchFamily="2" charset="-122"/>
                <a:cs typeface="+mj-cs"/>
              </a:rPr>
              <a:t>抓取的头部信息</a:t>
            </a:r>
          </a:p>
        </p:txBody>
      </p:sp>
      <p:pic>
        <p:nvPicPr>
          <p:cNvPr id="6" name="图片 5">
            <a:extLst>
              <a:ext uri="{FF2B5EF4-FFF2-40B4-BE49-F238E27FC236}">
                <a16:creationId xmlns:a16="http://schemas.microsoft.com/office/drawing/2014/main" id="{26D68793-88E6-494B-99FE-D030D3E9D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62" y="1412776"/>
            <a:ext cx="8718550" cy="4176464"/>
          </a:xfrm>
          <a:prstGeom prst="rect">
            <a:avLst/>
          </a:prstGeom>
        </p:spPr>
      </p:pic>
    </p:spTree>
    <p:extLst>
      <p:ext uri="{BB962C8B-B14F-4D97-AF65-F5344CB8AC3E}">
        <p14:creationId xmlns:p14="http://schemas.microsoft.com/office/powerpoint/2010/main" val="570156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5.3  </a:t>
            </a:r>
            <a:r>
              <a:rPr lang="zh-CN" altLang="zh-CN" dirty="0"/>
              <a:t>传输控制协议</a:t>
            </a:r>
            <a:r>
              <a:rPr lang="en-US" altLang="zh-CN" dirty="0"/>
              <a:t> TCP </a:t>
            </a:r>
            <a:r>
              <a:rPr lang="zh-CN" altLang="zh-CN" dirty="0"/>
              <a:t>概述</a:t>
            </a:r>
          </a:p>
        </p:txBody>
      </p:sp>
      <p:sp>
        <p:nvSpPr>
          <p:cNvPr id="931843" name="Rectangle 3"/>
          <p:cNvSpPr>
            <a:spLocks noGrp="1" noChangeArrowheads="1"/>
          </p:cNvSpPr>
          <p:nvPr>
            <p:ph idx="1"/>
          </p:nvPr>
        </p:nvSpPr>
        <p:spPr/>
        <p:txBody>
          <a:bodyPr/>
          <a:lstStyle/>
          <a:p>
            <a:r>
              <a:rPr lang="en-US" altLang="zh-CN" dirty="0"/>
              <a:t>5.3.1  TCP </a:t>
            </a:r>
            <a:r>
              <a:rPr lang="zh-CN" altLang="zh-CN" dirty="0"/>
              <a:t>最主要的特点</a:t>
            </a:r>
          </a:p>
          <a:p>
            <a:r>
              <a:rPr lang="en-US" altLang="zh-CN" dirty="0"/>
              <a:t>5.3.2  TCP </a:t>
            </a:r>
            <a:r>
              <a:rPr lang="zh-CN" altLang="zh-CN" dirty="0"/>
              <a:t>的连接</a:t>
            </a:r>
          </a:p>
        </p:txBody>
      </p:sp>
    </p:spTree>
    <p:extLst>
      <p:ext uri="{BB962C8B-B14F-4D97-AF65-F5344CB8AC3E}">
        <p14:creationId xmlns:p14="http://schemas.microsoft.com/office/powerpoint/2010/main" val="226326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a:t>5.1.2  </a:t>
            </a:r>
            <a:r>
              <a:rPr lang="zh-CN" altLang="zh-CN" dirty="0"/>
              <a:t>运输层的两个主要协议</a:t>
            </a:r>
          </a:p>
          <a:p>
            <a:r>
              <a:rPr lang="en-US" altLang="zh-CN" dirty="0"/>
              <a:t>5.1.3  </a:t>
            </a:r>
            <a:r>
              <a:rPr lang="zh-CN" altLang="zh-CN" dirty="0"/>
              <a:t>运输层的端口</a:t>
            </a:r>
          </a:p>
        </p:txBody>
      </p:sp>
    </p:spTree>
    <p:extLst>
      <p:ext uri="{BB962C8B-B14F-4D97-AF65-F5344CB8AC3E}">
        <p14:creationId xmlns:p14="http://schemas.microsoft.com/office/powerpoint/2010/main" val="3744029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a:t>5.3.1  TCP </a:t>
            </a:r>
            <a:r>
              <a:rPr lang="zh-CN" altLang="en-US" dirty="0"/>
              <a:t>最主要的特点 </a:t>
            </a:r>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只能有两个端点 </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p>
          <a:p>
            <a:r>
              <a:rPr lang="en-US" altLang="zh-CN" sz="2800" dirty="0"/>
              <a:t>TCP </a:t>
            </a:r>
            <a:r>
              <a:rPr lang="zh-CN" altLang="en-US" sz="2800" dirty="0"/>
              <a:t>提供</a:t>
            </a:r>
            <a:r>
              <a:rPr lang="zh-CN" altLang="en-US" sz="2800" dirty="0">
                <a:solidFill>
                  <a:srgbClr val="FF0000"/>
                </a:solidFill>
              </a:rPr>
              <a:t>全双工</a:t>
            </a:r>
            <a:r>
              <a:rPr lang="zh-CN" altLang="en-US" sz="2800" dirty="0"/>
              <a:t>通信。</a:t>
            </a:r>
          </a:p>
          <a:p>
            <a:r>
              <a:rPr lang="zh-CN" altLang="en-US" sz="2800" dirty="0">
                <a:solidFill>
                  <a:srgbClr val="FF0000"/>
                </a:solidFill>
              </a:rPr>
              <a:t>面向字节流</a:t>
            </a:r>
            <a:endParaRPr lang="en-US" altLang="zh-CN" sz="2800" dirty="0"/>
          </a:p>
          <a:p>
            <a:pPr lvl="1"/>
            <a:r>
              <a:rPr lang="en-US" altLang="zh-CN" sz="2400" dirty="0"/>
              <a:t>TCP </a:t>
            </a:r>
            <a:r>
              <a:rPr lang="zh-CN" altLang="zh-CN" sz="2400" dirty="0"/>
              <a:t>中的</a:t>
            </a:r>
            <a:r>
              <a:rPr lang="zh-CN" altLang="zh-CN" sz="2400" dirty="0">
                <a:solidFill>
                  <a:srgbClr val="0000FF"/>
                </a:solidFill>
              </a:rPr>
              <a:t>“流”</a:t>
            </a:r>
            <a:r>
              <a:rPr lang="en-US" altLang="zh-CN" sz="2400" dirty="0">
                <a:solidFill>
                  <a:srgbClr val="0000FF"/>
                </a:solidFill>
              </a:rPr>
              <a:t>(stream)</a:t>
            </a:r>
            <a:r>
              <a:rPr lang="zh-CN" altLang="zh-CN" sz="2400" dirty="0"/>
              <a:t>指的是流入</a:t>
            </a:r>
            <a:r>
              <a:rPr lang="zh-CN" altLang="en-US" sz="2400" dirty="0"/>
              <a:t>或流出</a:t>
            </a:r>
            <a:r>
              <a:rPr lang="zh-CN" altLang="zh-CN" sz="2400" dirty="0"/>
              <a:t>进程的字节序列。</a:t>
            </a:r>
            <a:endParaRPr lang="en-US" altLang="zh-CN" sz="2400" dirty="0"/>
          </a:p>
          <a:p>
            <a:pPr lvl="1"/>
            <a:r>
              <a:rPr lang="zh-CN" altLang="zh-CN" sz="2400" dirty="0">
                <a:solidFill>
                  <a:srgbClr val="0000FF"/>
                </a:solidFill>
              </a:rPr>
              <a:t>“面向字节流”的含义是：</a:t>
            </a:r>
            <a:r>
              <a:rPr lang="zh-CN" altLang="zh-CN" sz="2400" dirty="0"/>
              <a:t>虽然应用程序和</a:t>
            </a:r>
            <a:r>
              <a:rPr lang="en-US" altLang="zh-CN" sz="2400" dirty="0"/>
              <a:t> TCP </a:t>
            </a:r>
            <a:r>
              <a:rPr lang="zh-CN" altLang="zh-CN" sz="2400" dirty="0"/>
              <a:t>的交互是一次一个数据块，但</a:t>
            </a:r>
            <a:r>
              <a:rPr lang="en-US" altLang="zh-CN" sz="2400" dirty="0"/>
              <a:t> TCP </a:t>
            </a:r>
            <a:r>
              <a:rPr lang="zh-CN" altLang="zh-CN" sz="2400" dirty="0"/>
              <a:t>把应用程序交下来的数据看成仅仅是一连串无结构的字节流。</a:t>
            </a:r>
            <a:endParaRPr lang="zh-CN" altLang="en-US" sz="2400" dirty="0"/>
          </a:p>
          <a:p>
            <a:pPr lvl="1"/>
            <a:endParaRPr lang="zh-CN" altLang="en-US" sz="2400" dirty="0"/>
          </a:p>
        </p:txBody>
      </p:sp>
    </p:spTree>
    <p:extLst>
      <p:ext uri="{BB962C8B-B14F-4D97-AF65-F5344CB8AC3E}">
        <p14:creationId xmlns:p14="http://schemas.microsoft.com/office/powerpoint/2010/main" val="2908121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 name="内容占位符 1"/>
          <p:cNvSpPr>
            <a:spLocks noGrp="1"/>
          </p:cNvSpPr>
          <p:nvPr>
            <p:ph idx="1"/>
          </p:nvPr>
        </p:nvSpPr>
        <p:spPr/>
        <p:txBody>
          <a:bodyPr/>
          <a:lstStyle/>
          <a:p>
            <a:r>
              <a:rPr lang="en-US" altLang="zh-CN" dirty="0"/>
              <a:t>TCP </a:t>
            </a:r>
            <a:r>
              <a:rPr lang="zh-CN" altLang="zh-CN" dirty="0">
                <a:solidFill>
                  <a:srgbClr val="FF0000"/>
                </a:solidFill>
              </a:rPr>
              <a:t>不保证</a:t>
            </a:r>
            <a:r>
              <a:rPr lang="zh-CN" altLang="zh-CN" dirty="0"/>
              <a:t>接收方应用程序所收到的数据块和发送方应用程序所发出的</a:t>
            </a:r>
            <a:r>
              <a:rPr lang="zh-CN" altLang="zh-CN" dirty="0">
                <a:solidFill>
                  <a:srgbClr val="FF0000"/>
                </a:solidFill>
              </a:rPr>
              <a:t>数据块具有对应大小的关系</a:t>
            </a:r>
            <a:r>
              <a:rPr lang="zh-CN" altLang="en-US" dirty="0">
                <a:solidFill>
                  <a:srgbClr val="FF0000"/>
                </a:solidFill>
              </a:rPr>
              <a:t>。</a:t>
            </a:r>
            <a:endParaRPr lang="en-US" altLang="zh-CN" dirty="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extLst>
      <p:ext uri="{BB962C8B-B14F-4D97-AF65-F5344CB8AC3E}">
        <p14:creationId xmlns:p14="http://schemas.microsoft.com/office/powerpoint/2010/main" val="233908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21231"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91" name="Rectangle 107"/>
          <p:cNvSpPr>
            <a:spLocks noChangeArrowheads="1"/>
          </p:cNvSpPr>
          <p:nvPr/>
        </p:nvSpPr>
        <p:spPr bwMode="auto">
          <a:xfrm>
            <a:off x="3440832" y="1623118"/>
            <a:ext cx="3679495" cy="869778"/>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1264" name="Group 80"/>
          <p:cNvGrpSpPr>
            <a:grpSpLocks/>
          </p:cNvGrpSpPr>
          <p:nvPr/>
        </p:nvGrpSpPr>
        <p:grpSpPr bwMode="auto">
          <a:xfrm>
            <a:off x="6201569" y="4945982"/>
            <a:ext cx="937287" cy="287337"/>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sp>
        <p:nvSpPr>
          <p:cNvPr id="221246" name="Text Box 62"/>
          <p:cNvSpPr txBox="1">
            <a:spLocks noChangeArrowheads="1"/>
          </p:cNvSpPr>
          <p:nvPr/>
        </p:nvSpPr>
        <p:spPr bwMode="auto">
          <a:xfrm>
            <a:off x="7869766"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28"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29" name="Text Box 45"/>
          <p:cNvSpPr txBox="1">
            <a:spLocks noChangeArrowheads="1"/>
          </p:cNvSpPr>
          <p:nvPr/>
        </p:nvSpPr>
        <p:spPr bwMode="auto">
          <a:xfrm>
            <a:off x="1081750"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30"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2"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3" name="Line 49"/>
          <p:cNvSpPr>
            <a:spLocks noChangeShapeType="1"/>
          </p:cNvSpPr>
          <p:nvPr/>
        </p:nvSpPr>
        <p:spPr bwMode="auto">
          <a:xfrm>
            <a:off x="1442906" y="2426618"/>
            <a:ext cx="3440" cy="148748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4" name="Text Box 50"/>
          <p:cNvSpPr txBox="1">
            <a:spLocks noChangeArrowheads="1"/>
          </p:cNvSpPr>
          <p:nvPr/>
        </p:nvSpPr>
        <p:spPr bwMode="auto">
          <a:xfrm>
            <a:off x="5512487" y="4561806"/>
            <a:ext cx="1931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发送 </a:t>
            </a:r>
            <a:r>
              <a:rPr kumimoji="1" lang="en-US" altLang="zh-CN" sz="1800" b="1">
                <a:solidFill>
                  <a:srgbClr val="000099"/>
                </a:solidFill>
                <a:latin typeface="+mn-lt"/>
                <a:ea typeface="黑体" pitchFamily="2" charset="-122"/>
              </a:rPr>
              <a:t>TCP </a:t>
            </a:r>
            <a:r>
              <a:rPr kumimoji="1" lang="zh-CN" altLang="en-US" sz="1800" b="1">
                <a:solidFill>
                  <a:srgbClr val="000099"/>
                </a:solidFill>
                <a:latin typeface="+mn-lt"/>
                <a:ea typeface="黑体" pitchFamily="2" charset="-122"/>
              </a:rPr>
              <a:t>报文段</a:t>
            </a:r>
          </a:p>
        </p:txBody>
      </p:sp>
      <p:sp>
        <p:nvSpPr>
          <p:cNvPr id="221235" name="Rectangle 51"/>
          <p:cNvSpPr>
            <a:spLocks noChangeArrowheads="1"/>
          </p:cNvSpPr>
          <p:nvPr/>
        </p:nvSpPr>
        <p:spPr bwMode="auto">
          <a:xfrm>
            <a:off x="550333" y="3902994"/>
            <a:ext cx="180234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6" name="Line 52"/>
          <p:cNvSpPr>
            <a:spLocks noChangeShapeType="1"/>
          </p:cNvSpPr>
          <p:nvPr/>
        </p:nvSpPr>
        <p:spPr bwMode="auto">
          <a:xfrm flipV="1">
            <a:off x="8258440" y="2426619"/>
            <a:ext cx="0" cy="14763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7" name="Rectangle 53"/>
          <p:cNvSpPr>
            <a:spLocks noChangeArrowheads="1"/>
          </p:cNvSpPr>
          <p:nvPr/>
        </p:nvSpPr>
        <p:spPr bwMode="auto">
          <a:xfrm>
            <a:off x="7357270" y="3902994"/>
            <a:ext cx="180062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8" name="Text Box 54"/>
          <p:cNvSpPr txBox="1">
            <a:spLocks noChangeArrowheads="1"/>
          </p:cNvSpPr>
          <p:nvPr/>
        </p:nvSpPr>
        <p:spPr bwMode="auto">
          <a:xfrm>
            <a:off x="887187"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发送方</a:t>
            </a:r>
          </a:p>
        </p:txBody>
      </p:sp>
      <p:sp>
        <p:nvSpPr>
          <p:cNvPr id="221239" name="Text Box 55"/>
          <p:cNvSpPr txBox="1">
            <a:spLocks noChangeArrowheads="1"/>
          </p:cNvSpPr>
          <p:nvPr/>
        </p:nvSpPr>
        <p:spPr bwMode="auto">
          <a:xfrm>
            <a:off x="7687244"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接收方</a:t>
            </a:r>
          </a:p>
        </p:txBody>
      </p:sp>
      <p:sp>
        <p:nvSpPr>
          <p:cNvPr id="221240"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1" name="Text Box 57"/>
          <p:cNvSpPr txBox="1">
            <a:spLocks noChangeArrowheads="1"/>
          </p:cNvSpPr>
          <p:nvPr/>
        </p:nvSpPr>
        <p:spPr bwMode="auto">
          <a:xfrm>
            <a:off x="2228436" y="3128293"/>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把字节写入</a:t>
            </a:r>
          </a:p>
          <a:p>
            <a:pPr algn="ctr"/>
            <a:r>
              <a:rPr kumimoji="1" lang="zh-CN" altLang="en-US" sz="1800" b="1" dirty="0">
                <a:solidFill>
                  <a:srgbClr val="C00000"/>
                </a:solidFill>
                <a:latin typeface="+mn-lt"/>
                <a:ea typeface="黑体" pitchFamily="2" charset="-122"/>
              </a:rPr>
              <a:t>发送缓存</a:t>
            </a:r>
          </a:p>
        </p:txBody>
      </p:sp>
      <p:sp>
        <p:nvSpPr>
          <p:cNvPr id="221242"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3" name="Text Box 59"/>
          <p:cNvSpPr txBox="1">
            <a:spLocks noChangeArrowheads="1"/>
          </p:cNvSpPr>
          <p:nvPr/>
        </p:nvSpPr>
        <p:spPr bwMode="auto">
          <a:xfrm>
            <a:off x="6641421" y="2858418"/>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从</a:t>
            </a:r>
            <a:r>
              <a:rPr kumimoji="1" lang="zh-CN" altLang="en-US" sz="1800" b="1" dirty="0">
                <a:solidFill>
                  <a:srgbClr val="C00000"/>
                </a:solidFill>
                <a:latin typeface="+mn-lt"/>
                <a:ea typeface="黑体" pitchFamily="2" charset="-122"/>
              </a:rPr>
              <a:t>接收缓存</a:t>
            </a:r>
          </a:p>
          <a:p>
            <a:pPr algn="ctr"/>
            <a:r>
              <a:rPr kumimoji="1" lang="zh-CN" altLang="en-US" sz="1800" b="1" dirty="0">
                <a:solidFill>
                  <a:srgbClr val="000099"/>
                </a:solidFill>
                <a:latin typeface="+mn-lt"/>
                <a:ea typeface="黑体" pitchFamily="2" charset="-122"/>
              </a:rPr>
              <a:t>读取字节</a:t>
            </a:r>
          </a:p>
        </p:txBody>
      </p:sp>
      <p:sp>
        <p:nvSpPr>
          <p:cNvPr id="221244" name="Text Box 60"/>
          <p:cNvSpPr txBox="1">
            <a:spLocks noChangeArrowheads="1"/>
          </p:cNvSpPr>
          <p:nvPr/>
        </p:nvSpPr>
        <p:spPr bwMode="auto">
          <a:xfrm>
            <a:off x="1676797" y="194084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sp>
        <p:nvSpPr>
          <p:cNvPr id="221245" name="Text Box 61"/>
          <p:cNvSpPr txBox="1">
            <a:spLocks noChangeArrowheads="1"/>
          </p:cNvSpPr>
          <p:nvPr/>
        </p:nvSpPr>
        <p:spPr bwMode="auto">
          <a:xfrm>
            <a:off x="8488891" y="188528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grpSp>
        <p:nvGrpSpPr>
          <p:cNvPr id="221247" name="Group 63"/>
          <p:cNvGrpSpPr>
            <a:grpSpLocks/>
          </p:cNvGrpSpPr>
          <p:nvPr/>
        </p:nvGrpSpPr>
        <p:grpSpPr bwMode="auto">
          <a:xfrm>
            <a:off x="8414941" y="2571081"/>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0</a:t>
              </a:r>
            </a:p>
          </p:txBody>
        </p:sp>
      </p:grpSp>
      <p:sp>
        <p:nvSpPr>
          <p:cNvPr id="221252" name="Rectangle 68"/>
          <p:cNvSpPr>
            <a:spLocks noChangeArrowheads="1"/>
          </p:cNvSpPr>
          <p:nvPr/>
        </p:nvSpPr>
        <p:spPr bwMode="auto">
          <a:xfrm>
            <a:off x="818621"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18</a:t>
            </a:r>
          </a:p>
        </p:txBody>
      </p:sp>
      <p:sp>
        <p:nvSpPr>
          <p:cNvPr id="221253" name="Rectangle 69"/>
          <p:cNvSpPr>
            <a:spLocks noChangeArrowheads="1"/>
          </p:cNvSpPr>
          <p:nvPr/>
        </p:nvSpPr>
        <p:spPr bwMode="auto">
          <a:xfrm>
            <a:off x="1052512"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17</a:t>
            </a:r>
          </a:p>
        </p:txBody>
      </p:sp>
      <p:sp>
        <p:nvSpPr>
          <p:cNvPr id="221254" name="Rectangle 70"/>
          <p:cNvSpPr>
            <a:spLocks noChangeArrowheads="1"/>
          </p:cNvSpPr>
          <p:nvPr/>
        </p:nvSpPr>
        <p:spPr bwMode="auto">
          <a:xfrm>
            <a:off x="1286404"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16</a:t>
            </a:r>
          </a:p>
        </p:txBody>
      </p:sp>
      <p:sp>
        <p:nvSpPr>
          <p:cNvPr id="221255" name="Rectangle 71"/>
          <p:cNvSpPr>
            <a:spLocks noChangeArrowheads="1"/>
          </p:cNvSpPr>
          <p:nvPr/>
        </p:nvSpPr>
        <p:spPr bwMode="auto">
          <a:xfrm>
            <a:off x="1520296"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15</a:t>
            </a:r>
          </a:p>
        </p:txBody>
      </p:sp>
      <p:sp>
        <p:nvSpPr>
          <p:cNvPr id="221256" name="Rectangle 72"/>
          <p:cNvSpPr>
            <a:spLocks noChangeArrowheads="1"/>
          </p:cNvSpPr>
          <p:nvPr/>
        </p:nvSpPr>
        <p:spPr bwMode="auto">
          <a:xfrm>
            <a:off x="1754187" y="4226843"/>
            <a:ext cx="233892"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14</a:t>
            </a:r>
          </a:p>
        </p:txBody>
      </p:sp>
      <p:grpSp>
        <p:nvGrpSpPr>
          <p:cNvPr id="221257" name="Group 73"/>
          <p:cNvGrpSpPr>
            <a:grpSpLocks/>
          </p:cNvGrpSpPr>
          <p:nvPr/>
        </p:nvGrpSpPr>
        <p:grpSpPr bwMode="auto">
          <a:xfrm>
            <a:off x="1597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21</a:t>
              </a:r>
            </a:p>
          </p:txBody>
        </p:sp>
      </p:grpSp>
      <p:grpSp>
        <p:nvGrpSpPr>
          <p:cNvPr id="221261" name="Group 77"/>
          <p:cNvGrpSpPr>
            <a:grpSpLocks/>
          </p:cNvGrpSpPr>
          <p:nvPr/>
        </p:nvGrpSpPr>
        <p:grpSpPr bwMode="auto">
          <a:xfrm>
            <a:off x="8026268" y="4225257"/>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5</a:t>
              </a:r>
            </a:p>
          </p:txBody>
        </p:sp>
      </p:grpSp>
      <p:grpSp>
        <p:nvGrpSpPr>
          <p:cNvPr id="221270" name="Group 86"/>
          <p:cNvGrpSpPr>
            <a:grpSpLocks/>
          </p:cNvGrpSpPr>
          <p:nvPr/>
        </p:nvGrpSpPr>
        <p:grpSpPr bwMode="auto">
          <a:xfrm>
            <a:off x="2067189" y="4945982"/>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grpSp>
        <p:nvGrpSpPr>
          <p:cNvPr id="221275" name="Group 91"/>
          <p:cNvGrpSpPr>
            <a:grpSpLocks/>
          </p:cNvGrpSpPr>
          <p:nvPr/>
        </p:nvGrpSpPr>
        <p:grpSpPr bwMode="auto">
          <a:xfrm>
            <a:off x="4251325"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9</a:t>
              </a:r>
            </a:p>
          </p:txBody>
        </p:sp>
      </p:grpSp>
      <p:sp>
        <p:nvSpPr>
          <p:cNvPr id="221278" name="Rectangle 94"/>
          <p:cNvSpPr>
            <a:spLocks noChangeArrowheads="1"/>
          </p:cNvSpPr>
          <p:nvPr/>
        </p:nvSpPr>
        <p:spPr bwMode="auto">
          <a:xfrm>
            <a:off x="4719108" y="4947568"/>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79"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80" name="Text Box 96"/>
          <p:cNvSpPr txBox="1">
            <a:spLocks noChangeArrowheads="1"/>
          </p:cNvSpPr>
          <p:nvPr/>
        </p:nvSpPr>
        <p:spPr bwMode="auto">
          <a:xfrm>
            <a:off x="3471094" y="3847431"/>
            <a:ext cx="1931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加上 </a:t>
            </a:r>
            <a:r>
              <a:rPr kumimoji="1" lang="en-US" altLang="zh-CN" sz="1800" b="1" dirty="0">
                <a:solidFill>
                  <a:srgbClr val="000099"/>
                </a:solidFill>
                <a:latin typeface="+mn-lt"/>
                <a:ea typeface="黑体" pitchFamily="2" charset="-122"/>
              </a:rPr>
              <a:t>TCP </a:t>
            </a:r>
            <a:r>
              <a:rPr kumimoji="1" lang="zh-CN" altLang="en-US" sz="1800" b="1" dirty="0">
                <a:solidFill>
                  <a:srgbClr val="000099"/>
                </a:solidFill>
                <a:latin typeface="+mn-lt"/>
                <a:ea typeface="黑体" pitchFamily="2" charset="-122"/>
              </a:rPr>
              <a:t>首部</a:t>
            </a:r>
          </a:p>
          <a:p>
            <a:pPr algn="ctr"/>
            <a:r>
              <a:rPr kumimoji="1" lang="zh-CN" altLang="en-US" sz="1800" b="1" dirty="0">
                <a:solidFill>
                  <a:srgbClr val="000099"/>
                </a:solidFill>
                <a:latin typeface="+mn-lt"/>
                <a:ea typeface="黑体" pitchFamily="2" charset="-122"/>
              </a:rPr>
              <a:t>构成 </a:t>
            </a:r>
            <a:r>
              <a:rPr kumimoji="1" lang="en-US" altLang="zh-CN" sz="1800" b="1" dirty="0">
                <a:solidFill>
                  <a:srgbClr val="C00000"/>
                </a:solidFill>
                <a:latin typeface="+mn-lt"/>
                <a:ea typeface="黑体" pitchFamily="2" charset="-122"/>
              </a:rPr>
              <a:t>TCP </a:t>
            </a:r>
            <a:r>
              <a:rPr kumimoji="1" lang="zh-CN" altLang="en-US" sz="1800" b="1" dirty="0">
                <a:solidFill>
                  <a:srgbClr val="C00000"/>
                </a:solidFill>
                <a:latin typeface="+mn-lt"/>
                <a:ea typeface="黑体" pitchFamily="2" charset="-122"/>
              </a:rPr>
              <a:t>报文段</a:t>
            </a:r>
          </a:p>
        </p:txBody>
      </p:sp>
      <p:sp>
        <p:nvSpPr>
          <p:cNvPr id="221281" name="Line 97"/>
          <p:cNvSpPr>
            <a:spLocks noChangeShapeType="1"/>
          </p:cNvSpPr>
          <p:nvPr/>
        </p:nvSpPr>
        <p:spPr bwMode="auto">
          <a:xfrm>
            <a:off x="1979687" y="2798093"/>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2" name="Line 98"/>
          <p:cNvSpPr>
            <a:spLocks noChangeShapeType="1"/>
          </p:cNvSpPr>
          <p:nvPr/>
        </p:nvSpPr>
        <p:spPr bwMode="auto">
          <a:xfrm flipV="1">
            <a:off x="8769424" y="2858418"/>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3" name="Text Box 99"/>
          <p:cNvSpPr txBox="1">
            <a:spLocks noChangeArrowheads="1"/>
          </p:cNvSpPr>
          <p:nvPr/>
        </p:nvSpPr>
        <p:spPr bwMode="auto">
          <a:xfrm>
            <a:off x="517812" y="3833144"/>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4" name="Text Box 100"/>
          <p:cNvSpPr txBox="1">
            <a:spLocks noChangeArrowheads="1"/>
          </p:cNvSpPr>
          <p:nvPr/>
        </p:nvSpPr>
        <p:spPr bwMode="auto">
          <a:xfrm>
            <a:off x="7323027" y="3842669"/>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5" name="Text Box 101"/>
          <p:cNvSpPr txBox="1">
            <a:spLocks noChangeArrowheads="1"/>
          </p:cNvSpPr>
          <p:nvPr/>
        </p:nvSpPr>
        <p:spPr bwMode="auto">
          <a:xfrm>
            <a:off x="1910689"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6" name="Text Box 102"/>
          <p:cNvSpPr txBox="1">
            <a:spLocks noChangeArrowheads="1"/>
          </p:cNvSpPr>
          <p:nvPr/>
        </p:nvSpPr>
        <p:spPr bwMode="auto">
          <a:xfrm>
            <a:off x="8647112"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7" name="Rectangle 103"/>
          <p:cNvSpPr>
            <a:spLocks noChangeArrowheads="1"/>
          </p:cNvSpPr>
          <p:nvPr/>
        </p:nvSpPr>
        <p:spPr bwMode="auto">
          <a:xfrm>
            <a:off x="3595613" y="170130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88" name="Text Box 104"/>
          <p:cNvSpPr txBox="1">
            <a:spLocks noChangeArrowheads="1"/>
          </p:cNvSpPr>
          <p:nvPr/>
        </p:nvSpPr>
        <p:spPr bwMode="auto">
          <a:xfrm>
            <a:off x="3908615" y="1677491"/>
            <a:ext cx="290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报文段的首部</a:t>
            </a:r>
          </a:p>
        </p:txBody>
      </p:sp>
      <p:sp>
        <p:nvSpPr>
          <p:cNvPr id="221289" name="Rectangle 105"/>
          <p:cNvSpPr>
            <a:spLocks noChangeArrowheads="1"/>
          </p:cNvSpPr>
          <p:nvPr/>
        </p:nvSpPr>
        <p:spPr bwMode="auto">
          <a:xfrm>
            <a:off x="3595613" y="2044591"/>
            <a:ext cx="233892"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99"/>
                </a:solidFill>
                <a:latin typeface="+mn-lt"/>
                <a:ea typeface="黑体" pitchFamily="2" charset="-122"/>
              </a:rPr>
              <a:t>x</a:t>
            </a:r>
          </a:p>
        </p:txBody>
      </p:sp>
      <p:sp>
        <p:nvSpPr>
          <p:cNvPr id="221290" name="Text Box 106"/>
          <p:cNvSpPr txBox="1">
            <a:spLocks noChangeArrowheads="1"/>
          </p:cNvSpPr>
          <p:nvPr/>
        </p:nvSpPr>
        <p:spPr bwMode="auto">
          <a:xfrm>
            <a:off x="3908615" y="2020778"/>
            <a:ext cx="3049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表示序号为 </a:t>
            </a:r>
            <a:r>
              <a:rPr kumimoji="1" lang="en-US" altLang="zh-CN" sz="2000" b="1">
                <a:solidFill>
                  <a:srgbClr val="000099"/>
                </a:solidFill>
                <a:latin typeface="+mn-lt"/>
                <a:ea typeface="黑体" pitchFamily="2" charset="-122"/>
              </a:rPr>
              <a:t>x </a:t>
            </a:r>
            <a:r>
              <a:rPr kumimoji="1" lang="zh-CN" altLang="en-US" sz="2000" b="1">
                <a:solidFill>
                  <a:srgbClr val="000099"/>
                </a:solidFill>
                <a:latin typeface="+mn-lt"/>
                <a:ea typeface="黑体" pitchFamily="2" charset="-122"/>
              </a:rPr>
              <a:t>的数据字节</a:t>
            </a:r>
          </a:p>
        </p:txBody>
      </p:sp>
      <p:sp>
        <p:nvSpPr>
          <p:cNvPr id="221292"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21293" name="Text Box 109"/>
          <p:cNvSpPr txBox="1">
            <a:spLocks noChangeArrowheads="1"/>
          </p:cNvSpPr>
          <p:nvPr/>
        </p:nvSpPr>
        <p:spPr bwMode="auto">
          <a:xfrm>
            <a:off x="4109603" y="5282531"/>
            <a:ext cx="1222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连接</a:t>
            </a:r>
            <a:endParaRPr kumimoji="1" lang="zh-CN" altLang="en-US" sz="1800" b="1" dirty="0">
              <a:solidFill>
                <a:srgbClr val="000099"/>
              </a:solidFill>
              <a:latin typeface="+mn-lt"/>
              <a:ea typeface="黑体" pitchFamily="2" charset="-122"/>
            </a:endParaRPr>
          </a:p>
        </p:txBody>
      </p:sp>
      <p:sp>
        <p:nvSpPr>
          <p:cNvPr id="221294"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669491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grpSp>
        <p:nvGrpSpPr>
          <p:cNvPr id="71" name="Group 3"/>
          <p:cNvGrpSpPr>
            <a:grpSpLocks/>
          </p:cNvGrpSpPr>
          <p:nvPr/>
        </p:nvGrpSpPr>
        <p:grpSpPr bwMode="auto">
          <a:xfrm>
            <a:off x="673546" y="1086531"/>
            <a:ext cx="8743950" cy="4268128"/>
            <a:chOff x="139" y="1169"/>
            <a:chExt cx="5508" cy="2665"/>
          </a:xfrm>
        </p:grpSpPr>
        <p:sp>
          <p:nvSpPr>
            <p:cNvPr id="72" name="Text Box 4"/>
            <p:cNvSpPr txBox="1">
              <a:spLocks noChangeArrowheads="1"/>
            </p:cNvSpPr>
            <p:nvPr/>
          </p:nvSpPr>
          <p:spPr bwMode="auto">
            <a:xfrm>
              <a:off x="503" y="1309"/>
              <a:ext cx="523"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6" name="Text Box 8"/>
            <p:cNvSpPr txBox="1">
              <a:spLocks noChangeArrowheads="1"/>
            </p:cNvSpPr>
            <p:nvPr/>
          </p:nvSpPr>
          <p:spPr bwMode="auto">
            <a:xfrm>
              <a:off x="255" y="2338"/>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78" name="Text Box 10"/>
            <p:cNvSpPr txBox="1">
              <a:spLocks noChangeArrowheads="1"/>
            </p:cNvSpPr>
            <p:nvPr/>
          </p:nvSpPr>
          <p:spPr bwMode="auto">
            <a:xfrm rot="5400000">
              <a:off x="826" y="2251"/>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85" name="Text Box 17"/>
            <p:cNvSpPr txBox="1">
              <a:spLocks noChangeArrowheads="1"/>
            </p:cNvSpPr>
            <p:nvPr/>
          </p:nvSpPr>
          <p:spPr bwMode="auto">
            <a:xfrm rot="5400000">
              <a:off x="5098" y="2254"/>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dirty="0">
                  <a:latin typeface="+mn-lt"/>
                  <a:ea typeface="黑体" pitchFamily="2" charset="-122"/>
                </a:rPr>
                <a:t>报文段</a:t>
              </a:r>
            </a:p>
          </p:txBody>
        </p:sp>
        <p:sp>
          <p:nvSpPr>
            <p:cNvPr id="92" name="Text Box 24"/>
            <p:cNvSpPr txBox="1">
              <a:spLocks noChangeArrowheads="1"/>
            </p:cNvSpPr>
            <p:nvPr/>
          </p:nvSpPr>
          <p:spPr bwMode="auto">
            <a:xfrm>
              <a:off x="3382" y="3436"/>
              <a:ext cx="2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7" name="Text Box 29"/>
            <p:cNvSpPr txBox="1">
              <a:spLocks noChangeArrowheads="1"/>
            </p:cNvSpPr>
            <p:nvPr/>
          </p:nvSpPr>
          <p:spPr bwMode="auto">
            <a:xfrm>
              <a:off x="4510" y="2354"/>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98" name="Text Box 30"/>
            <p:cNvSpPr txBox="1">
              <a:spLocks noChangeArrowheads="1"/>
            </p:cNvSpPr>
            <p:nvPr/>
          </p:nvSpPr>
          <p:spPr bwMode="auto">
            <a:xfrm>
              <a:off x="401" y="1169"/>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发送端</a:t>
              </a:r>
            </a:p>
          </p:txBody>
        </p:sp>
        <p:sp>
          <p:nvSpPr>
            <p:cNvPr id="99" name="Text Box 31"/>
            <p:cNvSpPr txBox="1">
              <a:spLocks noChangeArrowheads="1"/>
            </p:cNvSpPr>
            <p:nvPr/>
          </p:nvSpPr>
          <p:spPr bwMode="auto">
            <a:xfrm>
              <a:off x="4671" y="1170"/>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1" name="Text Box 33"/>
            <p:cNvSpPr txBox="1">
              <a:spLocks noChangeArrowheads="1"/>
            </p:cNvSpPr>
            <p:nvPr/>
          </p:nvSpPr>
          <p:spPr bwMode="auto">
            <a:xfrm>
              <a:off x="1394" y="2001"/>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向发送缓存</a:t>
              </a:r>
            </a:p>
            <a:p>
              <a:pPr eaLnBrk="1" hangingPunct="1"/>
              <a:r>
                <a:rPr lang="zh-CN" altLang="en-US">
                  <a:latin typeface="+mn-lt"/>
                  <a:ea typeface="黑体" pitchFamily="2"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3" name="Text Box 35"/>
            <p:cNvSpPr txBox="1">
              <a:spLocks noChangeArrowheads="1"/>
            </p:cNvSpPr>
            <p:nvPr/>
          </p:nvSpPr>
          <p:spPr bwMode="auto">
            <a:xfrm>
              <a:off x="3007" y="2012"/>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从接收缓存</a:t>
              </a:r>
            </a:p>
            <a:p>
              <a:pPr eaLnBrk="1" hangingPunct="1"/>
              <a:r>
                <a:rPr lang="zh-CN" altLang="en-US">
                  <a:latin typeface="+mn-lt"/>
                  <a:ea typeface="黑体" pitchFamily="2" charset="-122"/>
                </a:rPr>
                <a:t>读取数据块</a:t>
              </a:r>
            </a:p>
          </p:txBody>
        </p:sp>
        <p:sp>
          <p:nvSpPr>
            <p:cNvPr id="104" name="Text Box 36"/>
            <p:cNvSpPr txBox="1">
              <a:spLocks noChangeArrowheads="1"/>
            </p:cNvSpPr>
            <p:nvPr/>
          </p:nvSpPr>
          <p:spPr bwMode="auto">
            <a:xfrm>
              <a:off x="910" y="1474"/>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5" name="Text Box 37"/>
            <p:cNvSpPr txBox="1">
              <a:spLocks noChangeArrowheads="1"/>
            </p:cNvSpPr>
            <p:nvPr/>
          </p:nvSpPr>
          <p:spPr bwMode="auto">
            <a:xfrm>
              <a:off x="4001" y="1475"/>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6" name="Text Box 38"/>
            <p:cNvSpPr txBox="1">
              <a:spLocks noChangeArrowheads="1"/>
            </p:cNvSpPr>
            <p:nvPr/>
          </p:nvSpPr>
          <p:spPr bwMode="auto">
            <a:xfrm>
              <a:off x="4772" y="1339"/>
              <a:ext cx="519"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9" name="Rectangle 41"/>
          <p:cNvSpPr>
            <a:spLocks noChangeArrowheads="1"/>
          </p:cNvSpPr>
          <p:nvPr/>
        </p:nvSpPr>
        <p:spPr bwMode="auto">
          <a:xfrm>
            <a:off x="724918" y="5548473"/>
            <a:ext cx="8692580" cy="904863"/>
          </a:xfrm>
          <a:prstGeom prst="rect">
            <a:avLst/>
          </a:prstGeom>
          <a:solidFill>
            <a:srgbClr val="66FF66"/>
          </a:solidFill>
          <a:ln w="12700">
            <a:solidFill>
              <a:srgbClr val="000066"/>
            </a:solidFill>
          </a:ln>
          <a:effectLst/>
        </p:spPr>
        <p:txBody>
          <a:bodyPr wrap="square">
            <a:spAutoFit/>
          </a:bodyPr>
          <a:lstStyle/>
          <a:p>
            <a:pPr marL="176213" indent="-176213">
              <a:lnSpc>
                <a:spcPct val="110000"/>
              </a:lnSpc>
              <a:buFontTx/>
              <a:buChar char="•"/>
            </a:pPr>
            <a:r>
              <a:rPr lang="en-US" altLang="zh-CN" sz="2400" b="1" dirty="0">
                <a:latin typeface="+mn-lt"/>
                <a:ea typeface="黑体" pitchFamily="2" charset="-122"/>
              </a:rPr>
              <a:t>TCP </a:t>
            </a:r>
            <a:r>
              <a:rPr lang="zh-CN" altLang="en-US" sz="2400" b="1" dirty="0">
                <a:solidFill>
                  <a:srgbClr val="FF0000"/>
                </a:solidFill>
                <a:latin typeface="+mn-lt"/>
                <a:ea typeface="黑体" pitchFamily="2" charset="-122"/>
              </a:rPr>
              <a:t>不关心</a:t>
            </a:r>
            <a:r>
              <a:rPr lang="zh-CN" altLang="en-US" sz="2400" b="1" dirty="0">
                <a:latin typeface="+mn-lt"/>
                <a:ea typeface="黑体" pitchFamily="2" charset="-122"/>
              </a:rPr>
              <a:t>应用进程一次把多长的报文发送到 </a:t>
            </a:r>
            <a:r>
              <a:rPr lang="en-US" altLang="zh-CN" sz="2400" b="1" dirty="0">
                <a:latin typeface="+mn-lt"/>
                <a:ea typeface="黑体" pitchFamily="2" charset="-122"/>
              </a:rPr>
              <a:t>TCP </a:t>
            </a:r>
            <a:r>
              <a:rPr lang="zh-CN" altLang="en-US" sz="2400" b="1" dirty="0">
                <a:latin typeface="+mn-lt"/>
                <a:ea typeface="黑体" pitchFamily="2" charset="-122"/>
              </a:rPr>
              <a:t>缓存。</a:t>
            </a:r>
          </a:p>
          <a:p>
            <a:pPr marL="176213" indent="-176213" algn="l">
              <a:lnSpc>
                <a:spcPct val="110000"/>
              </a:lnSpc>
              <a:buFontTx/>
              <a:buChar char="•"/>
            </a:pPr>
            <a:r>
              <a:rPr lang="en-US" altLang="zh-CN" sz="2400" b="1" dirty="0">
                <a:solidFill>
                  <a:srgbClr val="C00000"/>
                </a:solidFill>
                <a:latin typeface="+mn-lt"/>
                <a:ea typeface="黑体" pitchFamily="2" charset="-122"/>
              </a:rPr>
              <a:t>TCP </a:t>
            </a:r>
            <a:r>
              <a:rPr lang="zh-CN" altLang="en-US" sz="2400" b="1" dirty="0">
                <a:solidFill>
                  <a:srgbClr val="C00000"/>
                </a:solidFill>
                <a:latin typeface="+mn-lt"/>
                <a:ea typeface="黑体" pitchFamily="2" charset="-122"/>
              </a:rPr>
              <a:t>对连续的字节流进行分段，形成 </a:t>
            </a:r>
            <a:r>
              <a:rPr lang="en-US" altLang="zh-CN" sz="2400" b="1" dirty="0">
                <a:solidFill>
                  <a:srgbClr val="C00000"/>
                </a:solidFill>
                <a:latin typeface="+mn-lt"/>
                <a:ea typeface="黑体" pitchFamily="2" charset="-122"/>
              </a:rPr>
              <a:t>TCP </a:t>
            </a:r>
            <a:r>
              <a:rPr lang="zh-CN" altLang="en-US" sz="2400" b="1" dirty="0">
                <a:solidFill>
                  <a:srgbClr val="C00000"/>
                </a:solidFill>
                <a:latin typeface="+mn-lt"/>
                <a:ea typeface="黑体" pitchFamily="2" charset="-122"/>
              </a:rPr>
              <a:t>报文段。</a:t>
            </a:r>
          </a:p>
        </p:txBody>
      </p:sp>
    </p:spTree>
    <p:extLst>
      <p:ext uri="{BB962C8B-B14F-4D97-AF65-F5344CB8AC3E}">
        <p14:creationId xmlns:p14="http://schemas.microsoft.com/office/powerpoint/2010/main" val="2345631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dirty="0"/>
              <a:t>注 意</a:t>
            </a:r>
          </a:p>
        </p:txBody>
      </p:sp>
      <p:sp>
        <p:nvSpPr>
          <p:cNvPr id="691203" name="Rectangle 3"/>
          <p:cNvSpPr>
            <a:spLocks noGrp="1" noChangeArrowheads="1"/>
          </p:cNvSpPr>
          <p:nvPr>
            <p:ph idx="1"/>
          </p:nvPr>
        </p:nvSpPr>
        <p:spPr/>
        <p:txBody>
          <a:bodyPr/>
          <a:lstStyle/>
          <a:p>
            <a:r>
              <a:rPr lang="en-US" altLang="zh-CN" sz="3000" dirty="0"/>
              <a:t>TCP </a:t>
            </a:r>
            <a:r>
              <a:rPr lang="zh-CN" altLang="en-US" sz="3000" dirty="0"/>
              <a:t>连接是一条</a:t>
            </a:r>
            <a:r>
              <a:rPr lang="zh-CN" altLang="en-US" sz="3000" dirty="0">
                <a:solidFill>
                  <a:srgbClr val="FF0000"/>
                </a:solidFill>
              </a:rPr>
              <a:t>虚连接</a:t>
            </a:r>
            <a:r>
              <a:rPr lang="zh-CN" altLang="en-US" sz="3000" dirty="0"/>
              <a:t>而不是一条真正的物理连接。</a:t>
            </a:r>
          </a:p>
          <a:p>
            <a:r>
              <a:rPr lang="en-US" altLang="zh-CN" sz="3000" dirty="0"/>
              <a:t>TCP </a:t>
            </a:r>
            <a:r>
              <a:rPr lang="zh-CN" altLang="en-US" sz="3000" dirty="0"/>
              <a:t>对应用进程一次把多长的报文发送到</a:t>
            </a:r>
            <a:r>
              <a:rPr lang="en-US" altLang="zh-CN" sz="3000" dirty="0"/>
              <a:t>TCP </a:t>
            </a:r>
            <a:r>
              <a:rPr lang="zh-CN" altLang="en-US" sz="3000" dirty="0"/>
              <a:t>的缓存中是不关心的。</a:t>
            </a:r>
          </a:p>
          <a:p>
            <a:r>
              <a:rPr lang="en-US" altLang="zh-CN" sz="3000" dirty="0"/>
              <a:t>TCP </a:t>
            </a:r>
            <a:r>
              <a:rPr lang="zh-CN" altLang="en-US" sz="3000" dirty="0"/>
              <a:t>根据对方给出的</a:t>
            </a:r>
            <a:r>
              <a:rPr lang="zh-CN" altLang="en-US" sz="3000" dirty="0">
                <a:solidFill>
                  <a:srgbClr val="FF0000"/>
                </a:solidFill>
              </a:rPr>
              <a:t>窗口值</a:t>
            </a:r>
            <a:r>
              <a:rPr lang="zh-CN" altLang="en-US" sz="3000" dirty="0"/>
              <a:t>和</a:t>
            </a:r>
            <a:r>
              <a:rPr lang="zh-CN" altLang="en-US" sz="3000" dirty="0">
                <a:solidFill>
                  <a:srgbClr val="FF0000"/>
                </a:solidFill>
              </a:rPr>
              <a:t>当前网络拥塞</a:t>
            </a:r>
            <a:r>
              <a:rPr lang="zh-CN" altLang="en-US" sz="3000" dirty="0"/>
              <a:t>的程度来决定一个报文段应包含多少个字节（</a:t>
            </a:r>
            <a:r>
              <a:rPr lang="en-US" altLang="zh-CN" sz="3000" dirty="0"/>
              <a:t>UDP </a:t>
            </a:r>
            <a:r>
              <a:rPr lang="zh-CN" altLang="en-US" sz="3000" dirty="0"/>
              <a:t>发送的报文长度是应用进程给出的）。</a:t>
            </a:r>
          </a:p>
          <a:p>
            <a:r>
              <a:rPr lang="en-US" altLang="zh-CN" sz="3000" dirty="0"/>
              <a:t>TCP </a:t>
            </a:r>
            <a:r>
              <a:rPr lang="zh-CN" altLang="en-US" sz="3000" dirty="0"/>
              <a:t>可把太长的数据块划分短一些再传送。</a:t>
            </a:r>
            <a:endParaRPr lang="en-US" altLang="zh-CN" sz="3000" dirty="0"/>
          </a:p>
          <a:p>
            <a:r>
              <a:rPr lang="en-US" altLang="zh-CN" sz="3000" dirty="0"/>
              <a:t>TCP </a:t>
            </a:r>
            <a:r>
              <a:rPr lang="zh-CN" altLang="en-US" sz="3000" dirty="0"/>
              <a:t>也可等待积累有足够多的字节后再构成报文段发送出去。 </a:t>
            </a:r>
          </a:p>
        </p:txBody>
      </p:sp>
    </p:spTree>
    <p:extLst>
      <p:ext uri="{BB962C8B-B14F-4D97-AF65-F5344CB8AC3E}">
        <p14:creationId xmlns:p14="http://schemas.microsoft.com/office/powerpoint/2010/main" val="2066610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把连接作为</a:t>
            </a:r>
            <a:r>
              <a:rPr lang="zh-CN" altLang="en-US" dirty="0">
                <a:solidFill>
                  <a:srgbClr val="FF0000"/>
                </a:solidFill>
              </a:rPr>
              <a:t>最基本的抽象。</a:t>
            </a:r>
          </a:p>
          <a:p>
            <a:r>
              <a:rPr lang="zh-CN" altLang="en-US" dirty="0"/>
              <a:t>每一条 </a:t>
            </a:r>
            <a:r>
              <a:rPr lang="en-US" altLang="zh-CN" dirty="0"/>
              <a:t>TCP </a:t>
            </a:r>
            <a:r>
              <a:rPr lang="zh-CN" altLang="en-US" dirty="0"/>
              <a:t>连接</a:t>
            </a:r>
            <a:r>
              <a:rPr lang="zh-CN" altLang="en-US" dirty="0">
                <a:solidFill>
                  <a:srgbClr val="FF0000"/>
                </a:solidFill>
              </a:rPr>
              <a:t>有两个端点。</a:t>
            </a: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solidFill>
                  <a:srgbClr val="0000FF"/>
                </a:solidFill>
              </a:rPr>
              <a:t>TCP </a:t>
            </a:r>
            <a:r>
              <a:rPr lang="zh-CN" altLang="en-US" dirty="0">
                <a:solidFill>
                  <a:srgbClr val="0000FF"/>
                </a:solidFill>
              </a:rPr>
              <a:t>连接的端点叫做套接字 </a:t>
            </a:r>
            <a:r>
              <a:rPr lang="en-US" altLang="zh-CN" dirty="0">
                <a:solidFill>
                  <a:srgbClr val="0000FF"/>
                </a:solidFill>
              </a:rPr>
              <a:t>(socket) </a:t>
            </a:r>
            <a:r>
              <a:rPr lang="zh-CN" altLang="en-US" dirty="0">
                <a:solidFill>
                  <a:srgbClr val="0000FF"/>
                </a:solidFill>
              </a:rPr>
              <a:t>或插口。</a:t>
            </a:r>
          </a:p>
          <a:p>
            <a:r>
              <a:rPr lang="zh-CN" altLang="en-US" dirty="0">
                <a:solidFill>
                  <a:srgbClr val="C00000"/>
                </a:solidFill>
              </a:rPr>
              <a:t>端口号拼接到 </a:t>
            </a:r>
            <a:r>
              <a:rPr lang="en-US" altLang="zh-CN" dirty="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p>
        </p:txBody>
      </p:sp>
    </p:spTree>
    <p:extLst>
      <p:ext uri="{BB962C8B-B14F-4D97-AF65-F5344CB8AC3E}">
        <p14:creationId xmlns:p14="http://schemas.microsoft.com/office/powerpoint/2010/main" val="1175625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p>
        </p:txBody>
      </p:sp>
      <p:sp>
        <p:nvSpPr>
          <p:cNvPr id="694277" name="Rectangle 5"/>
          <p:cNvSpPr>
            <a:spLocks noChangeArrowheads="1"/>
          </p:cNvSpPr>
          <p:nvPr/>
        </p:nvSpPr>
        <p:spPr bwMode="auto">
          <a:xfrm>
            <a:off x="632520" y="4005064"/>
            <a:ext cx="9001000" cy="1295400"/>
          </a:xfrm>
          <a:prstGeom prst="rect">
            <a:avLst/>
          </a:prstGeom>
          <a:solidFill>
            <a:srgbClr val="FFFF66"/>
          </a:solidFill>
          <a:ln w="38100" cmpd="dbl">
            <a:solidFill>
              <a:schemeClr val="tx1"/>
            </a:solidFill>
            <a:miter lim="800000"/>
            <a:headEnd/>
            <a:tailEnd/>
          </a:ln>
          <a:effectLst/>
        </p:spPr>
        <p:txBody>
          <a:bodyPr wrap="none" anchor="ctr"/>
          <a:lstStyle/>
          <a:p>
            <a:pPr>
              <a:lnSpc>
                <a:spcPct val="110000"/>
              </a:lnSpc>
            </a:pPr>
            <a:r>
              <a:rPr lang="en-US" altLang="zh-CN" sz="3200" b="1" dirty="0">
                <a:latin typeface="+mn-lt"/>
                <a:ea typeface="黑体" pitchFamily="2" charset="-122"/>
              </a:rPr>
              <a:t>TCP </a:t>
            </a:r>
            <a:r>
              <a:rPr lang="zh-CN" altLang="en-US" sz="3200" b="1" dirty="0">
                <a:latin typeface="+mn-lt"/>
                <a:ea typeface="黑体" pitchFamily="2" charset="-122"/>
              </a:rPr>
              <a:t>连接 </a:t>
            </a:r>
            <a:r>
              <a:rPr lang="en-US" altLang="zh-CN" sz="3200" b="1" dirty="0">
                <a:latin typeface="+mn-lt"/>
                <a:ea typeface="黑体" pitchFamily="2" charset="-122"/>
              </a:rPr>
              <a:t>::= {socket1, socket2} </a:t>
            </a:r>
          </a:p>
          <a:p>
            <a:pPr>
              <a:lnSpc>
                <a:spcPct val="110000"/>
              </a:lnSpc>
            </a:pPr>
            <a:r>
              <a:rPr lang="en-US" altLang="zh-CN" sz="3200" b="1" dirty="0">
                <a:latin typeface="+mn-lt"/>
                <a:ea typeface="黑体" pitchFamily="2" charset="-122"/>
              </a:rPr>
              <a:t>             	  = {(IP1: port1)</a:t>
            </a:r>
            <a:r>
              <a:rPr lang="zh-CN" altLang="en-US" sz="3200" b="1" dirty="0">
                <a:latin typeface="+mn-lt"/>
                <a:ea typeface="黑体" pitchFamily="2" charset="-122"/>
              </a:rPr>
              <a:t>，</a:t>
            </a:r>
            <a:r>
              <a:rPr lang="en-US" altLang="zh-CN" sz="3200" b="1" dirty="0">
                <a:latin typeface="+mn-lt"/>
                <a:ea typeface="黑体" pitchFamily="2" charset="-122"/>
              </a:rPr>
              <a:t>(IP2: port2)}     (5-2)</a:t>
            </a:r>
          </a:p>
        </p:txBody>
      </p:sp>
      <p:sp>
        <p:nvSpPr>
          <p:cNvPr id="694276" name="Rectangle 4"/>
          <p:cNvSpPr>
            <a:spLocks noChangeArrowheads="1"/>
          </p:cNvSpPr>
          <p:nvPr/>
        </p:nvSpPr>
        <p:spPr bwMode="auto">
          <a:xfrm>
            <a:off x="642645" y="1629569"/>
            <a:ext cx="9001000" cy="719137"/>
          </a:xfrm>
          <a:prstGeom prst="rect">
            <a:avLst/>
          </a:prstGeom>
          <a:solidFill>
            <a:srgbClr val="FFFF66"/>
          </a:solidFill>
          <a:ln w="38100" cmpd="dbl">
            <a:solidFill>
              <a:schemeClr val="tx1"/>
            </a:solidFill>
            <a:miter lim="800000"/>
            <a:headEnd/>
            <a:tailEnd/>
          </a:ln>
          <a:effectLst/>
        </p:spPr>
        <p:txBody>
          <a:bodyPr wrap="none" anchor="ctr"/>
          <a:lstStyle/>
          <a:p>
            <a:r>
              <a:rPr lang="zh-CN" altLang="en-US" sz="3200" b="1" dirty="0">
                <a:latin typeface="+mn-lt"/>
                <a:ea typeface="黑体" pitchFamily="2" charset="-122"/>
              </a:rPr>
              <a:t>套接字 </a:t>
            </a:r>
            <a:r>
              <a:rPr lang="en-US" altLang="zh-CN" sz="3200" b="1" dirty="0">
                <a:latin typeface="+mn-lt"/>
                <a:ea typeface="黑体" pitchFamily="2" charset="-122"/>
              </a:rPr>
              <a:t>socket = (IP</a:t>
            </a:r>
            <a:r>
              <a:rPr lang="zh-CN" altLang="en-US" sz="3200" b="1" dirty="0">
                <a:latin typeface="+mn-lt"/>
                <a:ea typeface="黑体" pitchFamily="2" charset="-122"/>
              </a:rPr>
              <a:t>地址 </a:t>
            </a:r>
            <a:r>
              <a:rPr lang="en-US" altLang="zh-CN" sz="3200" b="1" dirty="0">
                <a:latin typeface="+mn-lt"/>
                <a:ea typeface="黑体" pitchFamily="2" charset="-122"/>
              </a:rPr>
              <a:t>: </a:t>
            </a:r>
            <a:r>
              <a:rPr lang="zh-CN" altLang="en-US" sz="3200" b="1" dirty="0">
                <a:latin typeface="+mn-lt"/>
                <a:ea typeface="黑体" pitchFamily="2" charset="-122"/>
              </a:rPr>
              <a:t>端口号</a:t>
            </a:r>
            <a:r>
              <a:rPr lang="en-US" altLang="zh-CN" sz="3200" b="1" dirty="0">
                <a:latin typeface="+mn-lt"/>
                <a:ea typeface="黑体" pitchFamily="2" charset="-122"/>
              </a:rPr>
              <a:t>)               (5-1)</a:t>
            </a:r>
          </a:p>
        </p:txBody>
      </p:sp>
      <p:sp>
        <p:nvSpPr>
          <p:cNvPr id="3" name="矩形 2"/>
          <p:cNvSpPr/>
          <p:nvPr/>
        </p:nvSpPr>
        <p:spPr>
          <a:xfrm>
            <a:off x="642646" y="2783830"/>
            <a:ext cx="8774850" cy="1077218"/>
          </a:xfrm>
          <a:prstGeom prst="rect">
            <a:avLst/>
          </a:prstGeom>
        </p:spPr>
        <p:txBody>
          <a:bodyPr wrap="square">
            <a:spAutoFit/>
          </a:bodyPr>
          <a:lstStyle/>
          <a:p>
            <a:pPr>
              <a:spcBef>
                <a:spcPct val="40000"/>
              </a:spcBef>
              <a:spcAft>
                <a:spcPct val="50000"/>
              </a:spcAft>
            </a:pPr>
            <a:r>
              <a:rPr lang="zh-CN" altLang="en-US" sz="3200" b="1" dirty="0">
                <a:latin typeface="+mn-lt"/>
                <a:ea typeface="黑体" pitchFamily="2" charset="-122"/>
              </a:rPr>
              <a:t>每一条 </a:t>
            </a:r>
            <a:r>
              <a:rPr lang="en-US" altLang="zh-CN" sz="3200" b="1" dirty="0">
                <a:latin typeface="+mn-lt"/>
                <a:ea typeface="黑体" pitchFamily="2" charset="-122"/>
              </a:rPr>
              <a:t>TCP </a:t>
            </a:r>
            <a:r>
              <a:rPr lang="zh-CN" altLang="en-US" sz="3200" b="1" dirty="0">
                <a:latin typeface="+mn-lt"/>
                <a:ea typeface="黑体" pitchFamily="2" charset="-122"/>
              </a:rPr>
              <a:t>连接</a:t>
            </a:r>
            <a:r>
              <a:rPr lang="zh-CN" altLang="en-US" sz="3200" b="1" dirty="0">
                <a:solidFill>
                  <a:srgbClr val="FF0000"/>
                </a:solidFill>
                <a:latin typeface="+mn-lt"/>
                <a:ea typeface="黑体" pitchFamily="2" charset="-122"/>
              </a:rPr>
              <a:t>唯一</a:t>
            </a:r>
            <a:r>
              <a:rPr lang="zh-CN" altLang="en-US" sz="3200" b="1" dirty="0">
                <a:latin typeface="+mn-lt"/>
                <a:ea typeface="黑体" pitchFamily="2" charset="-122"/>
              </a:rPr>
              <a:t>地被通信两端的</a:t>
            </a:r>
            <a:r>
              <a:rPr lang="zh-CN" altLang="en-US" sz="3200" b="1" dirty="0">
                <a:solidFill>
                  <a:srgbClr val="FF0000"/>
                </a:solidFill>
                <a:latin typeface="+mn-lt"/>
                <a:ea typeface="黑体" pitchFamily="2" charset="-122"/>
              </a:rPr>
              <a:t>两个端点</a:t>
            </a:r>
            <a:r>
              <a:rPr lang="zh-CN" altLang="en-US" sz="3200" b="1" dirty="0">
                <a:latin typeface="+mn-lt"/>
                <a:ea typeface="黑体" pitchFamily="2" charset="-122"/>
              </a:rPr>
              <a:t>（即两个套接字）所确定。即：</a:t>
            </a:r>
          </a:p>
        </p:txBody>
      </p:sp>
    </p:spTree>
    <p:extLst>
      <p:ext uri="{BB962C8B-B14F-4D97-AF65-F5344CB8AC3E}">
        <p14:creationId xmlns:p14="http://schemas.microsoft.com/office/powerpoint/2010/main" val="3805469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 </a:t>
            </a:r>
            <a:r>
              <a:rPr lang="zh-CN" altLang="en-US" dirty="0"/>
              <a:t>连接，</a:t>
            </a:r>
            <a:r>
              <a:rPr lang="en-US" altLang="zh-CN" dirty="0"/>
              <a:t>IP </a:t>
            </a:r>
            <a:r>
              <a:rPr lang="zh-CN" altLang="en-US" dirty="0"/>
              <a:t>地址，套接字</a:t>
            </a:r>
          </a:p>
        </p:txBody>
      </p:sp>
      <p:sp>
        <p:nvSpPr>
          <p:cNvPr id="3" name="内容占位符 2"/>
          <p:cNvSpPr>
            <a:spLocks noGrp="1"/>
          </p:cNvSpPr>
          <p:nvPr>
            <p:ph idx="1"/>
          </p:nvPr>
        </p:nvSpPr>
        <p:spPr/>
        <p:txBody>
          <a:bodyPr/>
          <a:lstStyle/>
          <a:p>
            <a:r>
              <a:rPr lang="en-US" altLang="zh-CN" dirty="0"/>
              <a:t>TCP </a:t>
            </a:r>
            <a:r>
              <a:rPr lang="zh-CN" altLang="zh-CN" dirty="0"/>
              <a:t>连接就是由协议软件所提供的一种抽象。</a:t>
            </a:r>
            <a:endParaRPr lang="en-US" altLang="zh-CN" dirty="0"/>
          </a:p>
          <a:p>
            <a:r>
              <a:rPr lang="en-US" altLang="zh-CN" dirty="0"/>
              <a:t>TCP </a:t>
            </a:r>
            <a:r>
              <a:rPr lang="zh-CN" altLang="zh-CN" dirty="0"/>
              <a:t>连接的端点是个很抽象的套接字，即（</a:t>
            </a:r>
            <a:r>
              <a:rPr lang="en-US" altLang="zh-CN" dirty="0"/>
              <a:t>IP </a:t>
            </a:r>
            <a:r>
              <a:rPr lang="zh-CN" altLang="zh-CN" dirty="0"/>
              <a:t>地址：端口号）。</a:t>
            </a:r>
            <a:endParaRPr lang="en-US" altLang="zh-CN" dirty="0"/>
          </a:p>
          <a:p>
            <a:r>
              <a:rPr lang="zh-CN" altLang="zh-CN" dirty="0"/>
              <a:t>同一个</a:t>
            </a:r>
            <a:r>
              <a:rPr lang="en-US" altLang="zh-CN" dirty="0"/>
              <a:t> IP </a:t>
            </a:r>
            <a:r>
              <a:rPr lang="zh-CN" altLang="zh-CN" dirty="0"/>
              <a:t>地址可以有多个不同的</a:t>
            </a:r>
            <a:r>
              <a:rPr lang="en-US" altLang="zh-CN" dirty="0"/>
              <a:t> TCP </a:t>
            </a:r>
            <a:r>
              <a:rPr lang="zh-CN" altLang="zh-CN" dirty="0"/>
              <a:t>连接</a:t>
            </a:r>
            <a:r>
              <a:rPr lang="zh-CN" altLang="en-US" dirty="0"/>
              <a:t>。</a:t>
            </a:r>
            <a:endParaRPr lang="en-US" altLang="zh-CN" dirty="0"/>
          </a:p>
          <a:p>
            <a:r>
              <a:rPr lang="zh-CN" altLang="zh-CN" dirty="0"/>
              <a:t>同一个端口号也可以出现在多个不同的</a:t>
            </a:r>
            <a:r>
              <a:rPr lang="en-US" altLang="zh-CN" dirty="0"/>
              <a:t> TCP </a:t>
            </a:r>
            <a:r>
              <a:rPr lang="zh-CN" altLang="zh-CN" dirty="0"/>
              <a:t>连接中。</a:t>
            </a:r>
            <a:endParaRPr lang="zh-CN" altLang="en-US" dirty="0"/>
          </a:p>
        </p:txBody>
      </p:sp>
    </p:spTree>
    <p:extLst>
      <p:ext uri="{BB962C8B-B14F-4D97-AF65-F5344CB8AC3E}">
        <p14:creationId xmlns:p14="http://schemas.microsoft.com/office/powerpoint/2010/main" val="761029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  </a:t>
            </a:r>
            <a:r>
              <a:rPr lang="zh-CN" altLang="zh-CN" dirty="0"/>
              <a:t>可靠传输的工作原理</a:t>
            </a:r>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a:t>连续</a:t>
            </a:r>
            <a:r>
              <a:rPr lang="en-US" altLang="zh-CN" dirty="0"/>
              <a:t> ARQ </a:t>
            </a:r>
            <a:r>
              <a:rPr lang="zh-CN" altLang="zh-CN" dirty="0"/>
              <a:t>协议</a:t>
            </a:r>
          </a:p>
        </p:txBody>
      </p:sp>
    </p:spTree>
    <p:extLst>
      <p:ext uri="{BB962C8B-B14F-4D97-AF65-F5344CB8AC3E}">
        <p14:creationId xmlns:p14="http://schemas.microsoft.com/office/powerpoint/2010/main" val="240954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理想的传输条件特点</a:t>
            </a:r>
          </a:p>
        </p:txBody>
      </p:sp>
      <p:sp>
        <p:nvSpPr>
          <p:cNvPr id="931843" name="Rectangle 3"/>
          <p:cNvSpPr>
            <a:spLocks noGrp="1" noChangeArrowheads="1"/>
          </p:cNvSpPr>
          <p:nvPr>
            <p:ph idx="1"/>
          </p:nvPr>
        </p:nvSpPr>
        <p:spPr/>
        <p:txBody>
          <a:bodyPr/>
          <a:lstStyle/>
          <a:p>
            <a:r>
              <a:rPr lang="zh-CN" altLang="zh-CN" dirty="0"/>
              <a:t>理想的传输条件有以下</a:t>
            </a:r>
            <a:r>
              <a:rPr lang="zh-CN" altLang="zh-CN" dirty="0">
                <a:solidFill>
                  <a:srgbClr val="FF0000"/>
                </a:solidFill>
              </a:rPr>
              <a:t>两个特点：</a:t>
            </a:r>
          </a:p>
          <a:p>
            <a:pPr lvl="1"/>
            <a:r>
              <a:rPr lang="en-US" altLang="zh-CN" dirty="0"/>
              <a:t>(1) </a:t>
            </a:r>
            <a:r>
              <a:rPr lang="zh-CN" altLang="zh-CN" dirty="0"/>
              <a:t>传输信道不产生差错。</a:t>
            </a:r>
          </a:p>
          <a:p>
            <a:pPr lvl="1"/>
            <a:r>
              <a:rPr lang="en-US" altLang="zh-CN" dirty="0"/>
              <a:t>(2) </a:t>
            </a:r>
            <a:r>
              <a:rPr lang="zh-CN" altLang="zh-CN" dirty="0"/>
              <a:t>不管发送方以多快的速度发送数据，接收方总是来得及处理收到的数据。</a:t>
            </a:r>
          </a:p>
          <a:p>
            <a:r>
              <a:rPr lang="zh-CN" altLang="zh-CN" dirty="0"/>
              <a:t>在这样的理想传输条件下，不需要采取任何措施就能够实现可靠传输。</a:t>
            </a:r>
            <a:endParaRPr lang="en-US" altLang="zh-CN" dirty="0"/>
          </a:p>
          <a:p>
            <a:r>
              <a:rPr lang="zh-CN" altLang="zh-CN" dirty="0">
                <a:solidFill>
                  <a:srgbClr val="FF0000"/>
                </a:solidFill>
              </a:rPr>
              <a:t>然而实际的网络都不具备以上两个理想条件。</a:t>
            </a:r>
            <a:r>
              <a:rPr lang="zh-CN" altLang="en-US" dirty="0"/>
              <a:t>必须</a:t>
            </a:r>
            <a:r>
              <a:rPr lang="zh-CN" altLang="zh-CN" dirty="0"/>
              <a:t>使用一些可靠传输协议，</a:t>
            </a:r>
            <a:r>
              <a:rPr lang="zh-CN" altLang="en-US" dirty="0"/>
              <a:t>在</a:t>
            </a:r>
            <a:r>
              <a:rPr lang="zh-CN" altLang="zh-CN" dirty="0"/>
              <a:t>不可靠的传输信道实现可靠传输</a:t>
            </a:r>
            <a:r>
              <a:rPr lang="zh-CN" altLang="en-US" dirty="0"/>
              <a:t>。</a:t>
            </a:r>
            <a:endParaRPr lang="zh-CN" altLang="zh-CN" dirty="0"/>
          </a:p>
        </p:txBody>
      </p:sp>
    </p:spTree>
    <p:extLst>
      <p:ext uri="{BB962C8B-B14F-4D97-AF65-F5344CB8AC3E}">
        <p14:creationId xmlns:p14="http://schemas.microsoft.com/office/powerpoint/2010/main" val="187715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5.1.1  </a:t>
            </a:r>
            <a:r>
              <a:rPr lang="zh-CN" altLang="zh-CN" dirty="0"/>
              <a:t>进程之间的通信</a:t>
            </a:r>
          </a:p>
        </p:txBody>
      </p:sp>
      <p:sp>
        <p:nvSpPr>
          <p:cNvPr id="931843" name="Rectangle 3"/>
          <p:cNvSpPr>
            <a:spLocks noGrp="1" noChangeArrowheads="1"/>
          </p:cNvSpPr>
          <p:nvPr>
            <p:ph idx="1"/>
          </p:nvPr>
        </p:nvSpPr>
        <p:spPr/>
        <p:txBody>
          <a:bodyPr/>
          <a:lstStyle/>
          <a:p>
            <a:r>
              <a:rPr lang="zh-CN" altLang="zh-CN" dirty="0"/>
              <a:t>从通信和信息处理的角度看，运输层向它上面的应用层提供通信服务，</a:t>
            </a:r>
            <a:r>
              <a:rPr lang="zh-CN" altLang="zh-CN" dirty="0">
                <a:solidFill>
                  <a:srgbClr val="FF0000"/>
                </a:solidFill>
              </a:rPr>
              <a:t>它属于面向通信部分的最高层，同时也是用户功能中的最低层。</a:t>
            </a:r>
            <a:endParaRPr lang="en-US" altLang="zh-CN" dirty="0">
              <a:solidFill>
                <a:srgbClr val="FF0000"/>
              </a:solidFill>
            </a:endParaRPr>
          </a:p>
          <a:p>
            <a:r>
              <a:rPr lang="zh-CN" altLang="en-US" dirty="0"/>
              <a:t>当网络的边缘部分中的两个主机使用网络的核心部分的功能进行端到端的通信时，</a:t>
            </a:r>
            <a:r>
              <a:rPr lang="zh-CN" altLang="en-US" dirty="0">
                <a:solidFill>
                  <a:srgbClr val="FF0000"/>
                </a:solidFill>
              </a:rPr>
              <a:t>只有位于网络边缘部分的主机的协议栈才有运输层，</a:t>
            </a:r>
            <a:r>
              <a:rPr lang="zh-CN" altLang="en-US" dirty="0"/>
              <a:t>而网络核心部分中的路由器在转发分组时都只用到下三层的功能。 </a:t>
            </a:r>
            <a:endParaRPr lang="en-US" altLang="zh-CN" dirty="0">
              <a:solidFill>
                <a:srgbClr val="FF0000"/>
              </a:solidFill>
            </a:endParaRPr>
          </a:p>
          <a:p>
            <a:endParaRPr lang="zh-CN" altLang="zh-CN" dirty="0"/>
          </a:p>
        </p:txBody>
      </p:sp>
    </p:spTree>
    <p:extLst>
      <p:ext uri="{BB962C8B-B14F-4D97-AF65-F5344CB8AC3E}">
        <p14:creationId xmlns:p14="http://schemas.microsoft.com/office/powerpoint/2010/main" val="718446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5.4.1  </a:t>
            </a:r>
            <a:r>
              <a:rPr lang="zh-CN" altLang="zh-CN" dirty="0"/>
              <a:t>停止等待协议</a:t>
            </a:r>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endParaRPr lang="en-US" altLang="zh-CN" dirty="0"/>
          </a:p>
          <a:p>
            <a:r>
              <a:rPr lang="zh-CN" altLang="zh-CN" dirty="0">
                <a:solidFill>
                  <a:srgbClr val="FF0000"/>
                </a:solidFill>
              </a:rPr>
              <a:t>全双工通信的双方既是发送方也是接收方。</a:t>
            </a:r>
            <a:endParaRPr lang="en-US" altLang="zh-CN" dirty="0">
              <a:solidFill>
                <a:srgbClr val="FF0000"/>
              </a:solidFill>
            </a:endParaRPr>
          </a:p>
          <a:p>
            <a:r>
              <a:rPr lang="zh-CN" altLang="zh-CN" dirty="0"/>
              <a:t>为了讨论问题的方便，我们仅考虑</a:t>
            </a:r>
            <a:r>
              <a:rPr lang="en-US" altLang="zh-CN" dirty="0"/>
              <a:t> A </a:t>
            </a:r>
            <a:r>
              <a:rPr lang="zh-CN" altLang="zh-CN" dirty="0"/>
              <a:t>发送数据而</a:t>
            </a:r>
            <a:r>
              <a:rPr lang="en-US" altLang="zh-CN" dirty="0"/>
              <a:t> B </a:t>
            </a:r>
            <a:r>
              <a:rPr lang="zh-CN" altLang="zh-CN" dirty="0"/>
              <a:t>接收数据并发送确认。因此</a:t>
            </a:r>
            <a:r>
              <a:rPr lang="en-US" altLang="zh-CN" dirty="0"/>
              <a:t> A </a:t>
            </a:r>
            <a:r>
              <a:rPr lang="zh-CN" altLang="zh-CN" dirty="0"/>
              <a:t>叫做</a:t>
            </a:r>
            <a:r>
              <a:rPr lang="zh-CN" altLang="zh-CN" dirty="0">
                <a:solidFill>
                  <a:srgbClr val="FF0000"/>
                </a:solidFill>
              </a:rPr>
              <a:t>发送方，</a:t>
            </a:r>
            <a:r>
              <a:rPr lang="zh-CN" altLang="zh-CN" dirty="0"/>
              <a:t>而</a:t>
            </a:r>
            <a:r>
              <a:rPr lang="en-US" altLang="zh-CN" dirty="0"/>
              <a:t> B </a:t>
            </a:r>
            <a:r>
              <a:rPr lang="zh-CN" altLang="zh-CN" dirty="0"/>
              <a:t>叫做</a:t>
            </a:r>
            <a:r>
              <a:rPr lang="zh-CN" altLang="zh-CN" dirty="0">
                <a:solidFill>
                  <a:srgbClr val="FF0000"/>
                </a:solidFill>
              </a:rPr>
              <a:t>接收方。</a:t>
            </a:r>
          </a:p>
        </p:txBody>
      </p:sp>
    </p:spTree>
    <p:extLst>
      <p:ext uri="{BB962C8B-B14F-4D97-AF65-F5344CB8AC3E}">
        <p14:creationId xmlns:p14="http://schemas.microsoft.com/office/powerpoint/2010/main" val="1436070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无差错情况</a:t>
            </a:r>
            <a:endParaRPr lang="zh-CN" altLang="en-US" dirty="0"/>
          </a:p>
        </p:txBody>
      </p:sp>
      <p:sp>
        <p:nvSpPr>
          <p:cNvPr id="4" name="矩形 3"/>
          <p:cNvSpPr/>
          <p:nvPr/>
        </p:nvSpPr>
        <p:spPr>
          <a:xfrm>
            <a:off x="560512" y="1124744"/>
            <a:ext cx="9057456" cy="1292662"/>
          </a:xfrm>
          <a:prstGeom prst="rect">
            <a:avLst/>
          </a:prstGeom>
          <a:solidFill>
            <a:srgbClr val="66FF66"/>
          </a:solidFill>
          <a:ln>
            <a:solidFill>
              <a:srgbClr val="000099"/>
            </a:solidFill>
          </a:ln>
        </p:spPr>
        <p:txBody>
          <a:bodyPr wrap="square">
            <a:spAutoFit/>
          </a:bodyPr>
          <a:lstStyle/>
          <a:p>
            <a:r>
              <a:rPr lang="en-US" altLang="zh-CN" sz="2600" b="1" dirty="0">
                <a:solidFill>
                  <a:srgbClr val="000099"/>
                </a:solidFill>
                <a:latin typeface="+mn-lt"/>
                <a:ea typeface="黑体" pitchFamily="2" charset="-122"/>
              </a:rPr>
              <a:t>A </a:t>
            </a:r>
            <a:r>
              <a:rPr lang="zh-CN" altLang="zh-CN" sz="2600" b="1" dirty="0">
                <a:solidFill>
                  <a:srgbClr val="000099"/>
                </a:solidFill>
                <a:latin typeface="+mn-lt"/>
                <a:ea typeface="黑体" pitchFamily="2" charset="-122"/>
              </a:rPr>
              <a:t>发送分组</a:t>
            </a:r>
            <a:r>
              <a:rPr lang="en-US" altLang="zh-CN" sz="2600" b="1" dirty="0">
                <a:solidFill>
                  <a:srgbClr val="000099"/>
                </a:solidFill>
                <a:latin typeface="+mn-lt"/>
                <a:ea typeface="黑体" pitchFamily="2" charset="-122"/>
              </a:rPr>
              <a:t> M1</a:t>
            </a:r>
            <a:r>
              <a:rPr lang="zh-CN" altLang="zh-CN" sz="2600" b="1" dirty="0">
                <a:solidFill>
                  <a:srgbClr val="000099"/>
                </a:solidFill>
                <a:latin typeface="+mn-lt"/>
                <a:ea typeface="黑体" pitchFamily="2" charset="-122"/>
              </a:rPr>
              <a:t>，发完就暂停发送，等待</a:t>
            </a:r>
            <a:r>
              <a:rPr lang="en-US" altLang="zh-CN" sz="2600" b="1" dirty="0">
                <a:solidFill>
                  <a:srgbClr val="000099"/>
                </a:solidFill>
                <a:latin typeface="+mn-lt"/>
                <a:ea typeface="黑体" pitchFamily="2" charset="-122"/>
              </a:rPr>
              <a:t> B </a:t>
            </a:r>
            <a:r>
              <a:rPr lang="zh-CN" altLang="zh-CN" sz="2600" b="1" dirty="0">
                <a:solidFill>
                  <a:srgbClr val="000099"/>
                </a:solidFill>
                <a:latin typeface="+mn-lt"/>
                <a:ea typeface="黑体" pitchFamily="2" charset="-122"/>
              </a:rPr>
              <a:t>的确认</a:t>
            </a:r>
            <a:r>
              <a:rPr lang="en-US" altLang="zh-CN" sz="2600" b="1" dirty="0">
                <a:solidFill>
                  <a:srgbClr val="000099"/>
                </a:solidFill>
                <a:latin typeface="+mn-lt"/>
                <a:ea typeface="黑体" pitchFamily="2" charset="-122"/>
              </a:rPr>
              <a:t> (ACK)</a:t>
            </a:r>
            <a:r>
              <a:rPr lang="zh-CN" altLang="zh-CN" sz="2600" b="1" dirty="0">
                <a:solidFill>
                  <a:srgbClr val="000099"/>
                </a:solidFill>
                <a:latin typeface="+mn-lt"/>
                <a:ea typeface="黑体" pitchFamily="2" charset="-122"/>
              </a:rPr>
              <a:t>。</a:t>
            </a:r>
            <a:r>
              <a:rPr lang="en-US" altLang="zh-CN" sz="2600" b="1" dirty="0">
                <a:solidFill>
                  <a:srgbClr val="000099"/>
                </a:solidFill>
                <a:latin typeface="+mn-lt"/>
                <a:ea typeface="黑体" pitchFamily="2" charset="-122"/>
              </a:rPr>
              <a:t>B </a:t>
            </a:r>
            <a:r>
              <a:rPr lang="zh-CN" altLang="zh-CN" sz="2600" b="1" dirty="0">
                <a:solidFill>
                  <a:srgbClr val="000099"/>
                </a:solidFill>
                <a:latin typeface="+mn-lt"/>
                <a:ea typeface="黑体" pitchFamily="2" charset="-122"/>
              </a:rPr>
              <a:t>收到了</a:t>
            </a:r>
            <a:r>
              <a:rPr lang="en-US" altLang="zh-CN" sz="2600" b="1" dirty="0">
                <a:solidFill>
                  <a:srgbClr val="000099"/>
                </a:solidFill>
                <a:latin typeface="+mn-lt"/>
                <a:ea typeface="黑体" pitchFamily="2" charset="-122"/>
              </a:rPr>
              <a:t> M1 </a:t>
            </a:r>
            <a:r>
              <a:rPr lang="zh-CN" altLang="zh-CN" sz="2600" b="1" dirty="0">
                <a:solidFill>
                  <a:srgbClr val="000099"/>
                </a:solidFill>
                <a:latin typeface="+mn-lt"/>
                <a:ea typeface="黑体" pitchFamily="2" charset="-122"/>
              </a:rPr>
              <a:t>向</a:t>
            </a:r>
            <a:r>
              <a:rPr lang="en-US" altLang="zh-CN" sz="2600" b="1" dirty="0">
                <a:solidFill>
                  <a:srgbClr val="000099"/>
                </a:solidFill>
                <a:latin typeface="+mn-lt"/>
                <a:ea typeface="黑体" pitchFamily="2" charset="-122"/>
              </a:rPr>
              <a:t> A </a:t>
            </a:r>
            <a:r>
              <a:rPr lang="zh-CN" altLang="zh-CN" sz="2600" b="1" dirty="0">
                <a:solidFill>
                  <a:srgbClr val="000099"/>
                </a:solidFill>
                <a:latin typeface="+mn-lt"/>
                <a:ea typeface="黑体" pitchFamily="2" charset="-122"/>
              </a:rPr>
              <a:t>发送</a:t>
            </a:r>
            <a:r>
              <a:rPr lang="en-US" altLang="zh-CN" sz="2600" b="1" dirty="0">
                <a:solidFill>
                  <a:srgbClr val="000099"/>
                </a:solidFill>
                <a:latin typeface="+mn-lt"/>
                <a:ea typeface="黑体" pitchFamily="2" charset="-122"/>
              </a:rPr>
              <a:t>  ACK</a:t>
            </a:r>
            <a:r>
              <a:rPr lang="zh-CN" altLang="zh-CN" sz="2600" b="1" dirty="0">
                <a:solidFill>
                  <a:srgbClr val="000099"/>
                </a:solidFill>
                <a:latin typeface="+mn-lt"/>
                <a:ea typeface="黑体" pitchFamily="2" charset="-122"/>
              </a:rPr>
              <a:t>。</a:t>
            </a:r>
            <a:r>
              <a:rPr lang="en-US" altLang="zh-CN" sz="2600" b="1" dirty="0">
                <a:solidFill>
                  <a:srgbClr val="000099"/>
                </a:solidFill>
                <a:latin typeface="+mn-lt"/>
                <a:ea typeface="黑体" pitchFamily="2" charset="-122"/>
              </a:rPr>
              <a:t>A </a:t>
            </a:r>
            <a:r>
              <a:rPr lang="zh-CN" altLang="zh-CN" sz="2600" b="1" dirty="0">
                <a:solidFill>
                  <a:srgbClr val="000099"/>
                </a:solidFill>
                <a:latin typeface="+mn-lt"/>
                <a:ea typeface="黑体" pitchFamily="2" charset="-122"/>
              </a:rPr>
              <a:t>在收到了对</a:t>
            </a:r>
            <a:r>
              <a:rPr lang="en-US" altLang="zh-CN" sz="2600" b="1" dirty="0">
                <a:solidFill>
                  <a:srgbClr val="000099"/>
                </a:solidFill>
                <a:latin typeface="+mn-lt"/>
                <a:ea typeface="黑体" pitchFamily="2" charset="-122"/>
              </a:rPr>
              <a:t> M1 </a:t>
            </a:r>
            <a:r>
              <a:rPr lang="zh-CN" altLang="zh-CN" sz="2600" b="1" dirty="0">
                <a:solidFill>
                  <a:srgbClr val="000099"/>
                </a:solidFill>
                <a:latin typeface="+mn-lt"/>
                <a:ea typeface="黑体" pitchFamily="2" charset="-122"/>
              </a:rPr>
              <a:t>的确认后，就再发送下一个分组</a:t>
            </a:r>
            <a:r>
              <a:rPr lang="en-US" altLang="zh-CN" sz="2600" b="1" dirty="0">
                <a:solidFill>
                  <a:srgbClr val="000099"/>
                </a:solidFill>
                <a:latin typeface="+mn-lt"/>
                <a:ea typeface="黑体" pitchFamily="2" charset="-122"/>
              </a:rPr>
              <a:t>  M2</a:t>
            </a:r>
            <a:r>
              <a:rPr lang="zh-CN" altLang="zh-CN" sz="2600" b="1" dirty="0">
                <a:solidFill>
                  <a:srgbClr val="000099"/>
                </a:solidFill>
                <a:latin typeface="+mn-lt"/>
                <a:ea typeface="黑体" pitchFamily="2" charset="-122"/>
              </a:rPr>
              <a:t>。</a:t>
            </a:r>
            <a:endParaRPr lang="zh-CN" altLang="en-US" sz="2600" b="1" dirty="0">
              <a:solidFill>
                <a:srgbClr val="000099"/>
              </a:solidFill>
              <a:latin typeface="+mn-lt"/>
              <a:ea typeface="黑体" pitchFamily="2" charset="-122"/>
            </a:endParaRPr>
          </a:p>
        </p:txBody>
      </p:sp>
      <p:sp>
        <p:nvSpPr>
          <p:cNvPr id="7" name="Rectangle 6"/>
          <p:cNvSpPr>
            <a:spLocks noChangeArrowheads="1"/>
          </p:cNvSpPr>
          <p:nvPr/>
        </p:nvSpPr>
        <p:spPr bwMode="auto">
          <a:xfrm>
            <a:off x="3856534"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latin typeface="Arial" pitchFamily="34" charset="0"/>
                <a:ea typeface="黑体" pitchFamily="2" charset="-122"/>
              </a:rPr>
              <a:t>A</a:t>
            </a:r>
          </a:p>
        </p:txBody>
      </p:sp>
      <p:sp>
        <p:nvSpPr>
          <p:cNvPr id="8" name="Rectangle 7"/>
          <p:cNvSpPr>
            <a:spLocks noChangeArrowheads="1"/>
          </p:cNvSpPr>
          <p:nvPr/>
        </p:nvSpPr>
        <p:spPr bwMode="auto">
          <a:xfrm>
            <a:off x="5721847"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17" name="Group 16"/>
          <p:cNvGrpSpPr>
            <a:grpSpLocks/>
          </p:cNvGrpSpPr>
          <p:nvPr/>
        </p:nvGrpSpPr>
        <p:grpSpPr bwMode="auto">
          <a:xfrm>
            <a:off x="4053384" y="3045866"/>
            <a:ext cx="1835150" cy="777875"/>
            <a:chOff x="3439" y="3564"/>
            <a:chExt cx="1156" cy="490"/>
          </a:xfrm>
        </p:grpSpPr>
        <p:sp>
          <p:nvSpPr>
            <p:cNvPr id="1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0" name="Rectangle 19"/>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Arial" pitchFamily="34" charset="0"/>
                  <a:ea typeface="黑体" pitchFamily="2" charset="-122"/>
                </a:rPr>
                <a:t>M1</a:t>
              </a:r>
            </a:p>
          </p:txBody>
        </p:sp>
      </p:grpSp>
      <p:grpSp>
        <p:nvGrpSpPr>
          <p:cNvPr id="21" name="Group 20"/>
          <p:cNvGrpSpPr>
            <a:grpSpLocks/>
          </p:cNvGrpSpPr>
          <p:nvPr/>
        </p:nvGrpSpPr>
        <p:grpSpPr bwMode="auto">
          <a:xfrm>
            <a:off x="4051797" y="4369841"/>
            <a:ext cx="1835150" cy="777875"/>
            <a:chOff x="3439" y="3564"/>
            <a:chExt cx="1156" cy="490"/>
          </a:xfrm>
        </p:grpSpPr>
        <p:sp>
          <p:nvSpPr>
            <p:cNvPr id="2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4" name="Rectangle 23"/>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Arial" pitchFamily="34" charset="0"/>
                  <a:ea typeface="黑体" pitchFamily="2" charset="-122"/>
                </a:rPr>
                <a:t>M2</a:t>
              </a:r>
            </a:p>
          </p:txBody>
        </p:sp>
      </p:grpSp>
      <p:grpSp>
        <p:nvGrpSpPr>
          <p:cNvPr id="25" name="Group 25"/>
          <p:cNvGrpSpPr>
            <a:grpSpLocks/>
          </p:cNvGrpSpPr>
          <p:nvPr/>
        </p:nvGrpSpPr>
        <p:grpSpPr bwMode="auto">
          <a:xfrm>
            <a:off x="4037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Arial" pitchFamily="34" charset="0"/>
                </a:rPr>
                <a:t>ACK 1</a:t>
              </a:r>
            </a:p>
          </p:txBody>
        </p:sp>
      </p:grpSp>
      <p:grpSp>
        <p:nvGrpSpPr>
          <p:cNvPr id="28" name="Group 28"/>
          <p:cNvGrpSpPr>
            <a:grpSpLocks/>
          </p:cNvGrpSpPr>
          <p:nvPr/>
        </p:nvGrpSpPr>
        <p:grpSpPr bwMode="auto">
          <a:xfrm>
            <a:off x="4024809" y="5131844"/>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Arial" pitchFamily="34" charset="0"/>
                </a:rPr>
                <a:t>ACK 2</a:t>
              </a:r>
            </a:p>
          </p:txBody>
        </p:sp>
      </p:grpSp>
      <p:grpSp>
        <p:nvGrpSpPr>
          <p:cNvPr id="31" name="Group 33"/>
          <p:cNvGrpSpPr>
            <a:grpSpLocks/>
          </p:cNvGrpSpPr>
          <p:nvPr/>
        </p:nvGrpSpPr>
        <p:grpSpPr bwMode="auto">
          <a:xfrm>
            <a:off x="1208584" y="3147468"/>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a:solidFill>
                    <a:srgbClr val="FF0000"/>
                  </a:solidFill>
                  <a:latin typeface="+mn-lt"/>
                  <a:ea typeface="黑体" pitchFamily="2" charset="-122"/>
                </a:rPr>
                <a:t>停止发送，等待 </a:t>
              </a:r>
              <a:r>
                <a:rPr lang="en-US" altLang="zh-CN" b="1" dirty="0">
                  <a:solidFill>
                    <a:srgbClr val="FF0000"/>
                  </a:solidFill>
                  <a:latin typeface="+mn-lt"/>
                  <a:ea typeface="黑体" pitchFamily="2" charset="-122"/>
                </a:rPr>
                <a:t>ACK</a:t>
              </a: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grpSp>
        <p:nvGrpSpPr>
          <p:cNvPr id="34" name="Group 37"/>
          <p:cNvGrpSpPr>
            <a:grpSpLocks/>
          </p:cNvGrpSpPr>
          <p:nvPr/>
        </p:nvGrpSpPr>
        <p:grpSpPr bwMode="auto">
          <a:xfrm>
            <a:off x="1208584" y="3909468"/>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a:solidFill>
                    <a:srgbClr val="0000CC"/>
                  </a:solidFill>
                  <a:latin typeface="+mn-lt"/>
                  <a:ea typeface="黑体" pitchFamily="2" charset="-122"/>
                </a:rPr>
                <a:t>收到 </a:t>
              </a:r>
              <a:r>
                <a:rPr lang="en-US" altLang="zh-CN" b="1" dirty="0">
                  <a:solidFill>
                    <a:srgbClr val="0000CC"/>
                  </a:solidFill>
                  <a:latin typeface="+mn-lt"/>
                  <a:ea typeface="黑体" pitchFamily="2" charset="-122"/>
                </a:rPr>
                <a:t>ACK</a:t>
              </a:r>
              <a:r>
                <a:rPr lang="zh-CN" altLang="en-US" b="1" dirty="0">
                  <a:solidFill>
                    <a:srgbClr val="0000CC"/>
                  </a:solidFill>
                  <a:latin typeface="+mn-lt"/>
                  <a:ea typeface="黑体" pitchFamily="2" charset="-122"/>
                </a:rPr>
                <a:t>，继续发送</a:t>
              </a: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sp>
        <p:nvSpPr>
          <p:cNvPr id="9" name="TextBox 8"/>
          <p:cNvSpPr txBox="1"/>
          <p:nvPr/>
        </p:nvSpPr>
        <p:spPr>
          <a:xfrm>
            <a:off x="5961112" y="3707740"/>
            <a:ext cx="1316386" cy="461665"/>
          </a:xfrm>
          <a:prstGeom prst="rect">
            <a:avLst/>
          </a:prstGeom>
          <a:noFill/>
        </p:spPr>
        <p:txBody>
          <a:bodyPr wrap="none" rtlCol="0">
            <a:spAutoFit/>
          </a:bodyPr>
          <a:lstStyle/>
          <a:p>
            <a:r>
              <a:rPr lang="zh-CN" altLang="en-US" sz="2400" b="1" dirty="0">
                <a:solidFill>
                  <a:srgbClr val="0000FF"/>
                </a:solidFill>
                <a:latin typeface="+mn-lt"/>
                <a:ea typeface="黑体" pitchFamily="2" charset="-122"/>
              </a:rPr>
              <a:t>确认 </a:t>
            </a:r>
            <a:r>
              <a:rPr lang="en-US" altLang="zh-CN" sz="2400" b="1" dirty="0">
                <a:solidFill>
                  <a:srgbClr val="0000FF"/>
                </a:solidFill>
                <a:latin typeface="+mn-lt"/>
                <a:ea typeface="黑体" pitchFamily="2" charset="-122"/>
              </a:rPr>
              <a:t>M1</a:t>
            </a:r>
            <a:endParaRPr lang="zh-CN" altLang="en-US" sz="2400" b="1" dirty="0">
              <a:solidFill>
                <a:srgbClr val="0000FF"/>
              </a:solidFill>
              <a:latin typeface="+mn-lt"/>
              <a:ea typeface="黑体" pitchFamily="2" charset="-122"/>
            </a:endParaRPr>
          </a:p>
        </p:txBody>
      </p:sp>
      <p:sp>
        <p:nvSpPr>
          <p:cNvPr id="37" name="TextBox 36"/>
          <p:cNvSpPr txBox="1"/>
          <p:nvPr/>
        </p:nvSpPr>
        <p:spPr>
          <a:xfrm>
            <a:off x="5961112" y="5036099"/>
            <a:ext cx="1316386" cy="461665"/>
          </a:xfrm>
          <a:prstGeom prst="rect">
            <a:avLst/>
          </a:prstGeom>
          <a:noFill/>
        </p:spPr>
        <p:txBody>
          <a:bodyPr wrap="none" rtlCol="0">
            <a:spAutoFit/>
          </a:bodyPr>
          <a:lstStyle/>
          <a:p>
            <a:r>
              <a:rPr lang="zh-CN" altLang="en-US" sz="2400" b="1" dirty="0">
                <a:solidFill>
                  <a:srgbClr val="0000FF"/>
                </a:solidFill>
                <a:latin typeface="+mn-lt"/>
                <a:ea typeface="黑体" pitchFamily="2" charset="-122"/>
              </a:rPr>
              <a:t>确认 </a:t>
            </a:r>
            <a:r>
              <a:rPr lang="en-US" altLang="zh-CN" sz="2400" b="1" dirty="0">
                <a:solidFill>
                  <a:srgbClr val="0000FF"/>
                </a:solidFill>
                <a:latin typeface="+mn-lt"/>
                <a:ea typeface="黑体" pitchFamily="2" charset="-122"/>
              </a:rPr>
              <a:t>M2</a:t>
            </a:r>
            <a:endParaRPr lang="zh-CN" altLang="en-US" sz="2400" b="1" dirty="0">
              <a:solidFill>
                <a:srgbClr val="0000FF"/>
              </a:solidFill>
              <a:latin typeface="+mn-lt"/>
              <a:ea typeface="黑体" pitchFamily="2" charset="-122"/>
            </a:endParaRPr>
          </a:p>
        </p:txBody>
      </p:sp>
      <p:grpSp>
        <p:nvGrpSpPr>
          <p:cNvPr id="10" name="组合 9"/>
          <p:cNvGrpSpPr/>
          <p:nvPr/>
        </p:nvGrpSpPr>
        <p:grpSpPr>
          <a:xfrm>
            <a:off x="3714343" y="2912516"/>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5909172" y="2912516"/>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b="1" dirty="0">
                  <a:latin typeface="+mn-lt"/>
                  <a:ea typeface="黑体" pitchFamily="2" charset="-122"/>
                </a:rPr>
                <a:t>时间</a:t>
              </a: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b="1" dirty="0">
                  <a:latin typeface="+mn-lt"/>
                  <a:ea typeface="黑体" pitchFamily="2" charset="-122"/>
                </a:rPr>
                <a:t>时间</a:t>
              </a:r>
            </a:p>
          </p:txBody>
        </p:sp>
      </p:grpSp>
    </p:spTree>
    <p:extLst>
      <p:ext uri="{BB962C8B-B14F-4D97-AF65-F5344CB8AC3E}">
        <p14:creationId xmlns:p14="http://schemas.microsoft.com/office/powerpoint/2010/main" val="171152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出现</a:t>
            </a:r>
            <a:r>
              <a:rPr lang="zh-CN" altLang="zh-CN" dirty="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在接收方 </a:t>
            </a:r>
            <a:r>
              <a:rPr lang="en-US" altLang="zh-CN" sz="2800" dirty="0"/>
              <a:t>B </a:t>
            </a:r>
            <a:r>
              <a:rPr lang="zh-CN" altLang="en-US" sz="2800" dirty="0"/>
              <a:t>会出现两种情况：</a:t>
            </a:r>
            <a:endParaRPr lang="en-US" altLang="zh-CN" sz="2800" dirty="0"/>
          </a:p>
          <a:p>
            <a:pPr lvl="1">
              <a:lnSpc>
                <a:spcPct val="100000"/>
              </a:lnSpc>
            </a:pPr>
            <a:r>
              <a:rPr lang="en-US" altLang="zh-CN" sz="2400" dirty="0">
                <a:solidFill>
                  <a:srgbClr val="0000FF"/>
                </a:solidFill>
              </a:rPr>
              <a:t>B </a:t>
            </a:r>
            <a:r>
              <a:rPr lang="zh-CN" altLang="zh-CN" sz="2400" dirty="0">
                <a:solidFill>
                  <a:srgbClr val="0000FF"/>
                </a:solidFill>
              </a:rPr>
              <a:t>接收</a:t>
            </a:r>
            <a:r>
              <a:rPr lang="en-US" altLang="zh-CN" sz="2400" dirty="0">
                <a:solidFill>
                  <a:srgbClr val="0000FF"/>
                </a:solidFill>
              </a:rPr>
              <a:t> M1 </a:t>
            </a:r>
            <a:r>
              <a:rPr lang="zh-CN" altLang="zh-CN" sz="2400" dirty="0">
                <a:solidFill>
                  <a:srgbClr val="0000FF"/>
                </a:solidFill>
              </a:rPr>
              <a:t>时检测出了差错，</a:t>
            </a:r>
            <a:r>
              <a:rPr lang="zh-CN" altLang="zh-CN" sz="2400" dirty="0"/>
              <a:t>就</a:t>
            </a:r>
            <a:r>
              <a:rPr lang="zh-CN" altLang="zh-CN" sz="2400" dirty="0">
                <a:solidFill>
                  <a:srgbClr val="FF0000"/>
                </a:solidFill>
              </a:rPr>
              <a:t>丢弃</a:t>
            </a:r>
            <a:r>
              <a:rPr lang="en-US" altLang="zh-CN" sz="2400" dirty="0">
                <a:solidFill>
                  <a:srgbClr val="FF0000"/>
                </a:solidFill>
              </a:rPr>
              <a:t> </a:t>
            </a:r>
            <a:r>
              <a:rPr lang="en-US" altLang="zh-CN" sz="2400" dirty="0"/>
              <a:t>M1</a:t>
            </a:r>
            <a:r>
              <a:rPr lang="zh-CN" altLang="zh-CN" sz="2400" dirty="0"/>
              <a:t>，其他什么也不做（不通知</a:t>
            </a:r>
            <a:r>
              <a:rPr lang="en-US" altLang="zh-CN" sz="2400" dirty="0"/>
              <a:t> A </a:t>
            </a:r>
            <a:r>
              <a:rPr lang="zh-CN" altLang="zh-CN" sz="2400" dirty="0"/>
              <a:t>收到有差错的分组）</a:t>
            </a:r>
            <a:r>
              <a:rPr lang="zh-CN" altLang="en-US" sz="2400" dirty="0"/>
              <a:t>。</a:t>
            </a:r>
            <a:endParaRPr lang="en-US" altLang="zh-CN" sz="2400" dirty="0"/>
          </a:p>
          <a:p>
            <a:pPr lvl="1">
              <a:lnSpc>
                <a:spcPct val="100000"/>
              </a:lnSpc>
            </a:pPr>
            <a:r>
              <a:rPr lang="en-US" altLang="zh-CN" sz="2400" dirty="0">
                <a:solidFill>
                  <a:srgbClr val="0000FF"/>
                </a:solidFill>
              </a:rPr>
              <a:t>M1 </a:t>
            </a:r>
            <a:r>
              <a:rPr lang="zh-CN" altLang="zh-CN" sz="2400" dirty="0">
                <a:solidFill>
                  <a:srgbClr val="0000FF"/>
                </a:solidFill>
              </a:rPr>
              <a:t>在传输过程中丢失了，</a:t>
            </a:r>
            <a:r>
              <a:rPr lang="zh-CN" altLang="zh-CN" sz="2400" dirty="0"/>
              <a:t>这时</a:t>
            </a:r>
            <a:r>
              <a:rPr lang="en-US" altLang="zh-CN" sz="2400" dirty="0"/>
              <a:t> B </a:t>
            </a:r>
            <a:r>
              <a:rPr lang="zh-CN" altLang="zh-CN" sz="2400" dirty="0"/>
              <a:t>当然什么都不知道</a:t>
            </a:r>
            <a:r>
              <a:rPr lang="zh-CN" altLang="en-US" sz="2400" dirty="0"/>
              <a:t>，也什么都不做。</a:t>
            </a:r>
            <a:endParaRPr lang="en-US" altLang="zh-CN" sz="2400" dirty="0"/>
          </a:p>
          <a:p>
            <a:pPr>
              <a:lnSpc>
                <a:spcPct val="100000"/>
              </a:lnSpc>
            </a:pPr>
            <a:r>
              <a:rPr lang="zh-CN" altLang="zh-CN" sz="2800" dirty="0">
                <a:solidFill>
                  <a:srgbClr val="0000FF"/>
                </a:solidFill>
              </a:rPr>
              <a:t>在这两种情况下，</a:t>
            </a:r>
            <a:r>
              <a:rPr lang="en-US" altLang="zh-CN" sz="2800" dirty="0">
                <a:solidFill>
                  <a:srgbClr val="0000FF"/>
                </a:solidFill>
              </a:rPr>
              <a:t>B </a:t>
            </a:r>
            <a:r>
              <a:rPr lang="zh-CN" altLang="zh-CN" sz="2800" dirty="0">
                <a:solidFill>
                  <a:srgbClr val="0000FF"/>
                </a:solidFill>
              </a:rPr>
              <a:t>都不会发送任何信息。</a:t>
            </a:r>
            <a:endParaRPr lang="en-US" altLang="zh-CN" sz="2800" dirty="0">
              <a:solidFill>
                <a:srgbClr val="0000FF"/>
              </a:solidFill>
            </a:endParaRPr>
          </a:p>
          <a:p>
            <a:pPr>
              <a:lnSpc>
                <a:spcPct val="100000"/>
              </a:lnSpc>
            </a:pPr>
            <a:r>
              <a:rPr lang="zh-CN" altLang="en-US" sz="2800" dirty="0">
                <a:solidFill>
                  <a:srgbClr val="FF0000"/>
                </a:solidFill>
              </a:rPr>
              <a:t>如何保证 </a:t>
            </a:r>
            <a:r>
              <a:rPr lang="en-US" altLang="zh-CN" sz="2800" dirty="0">
                <a:solidFill>
                  <a:srgbClr val="FF0000"/>
                </a:solidFill>
              </a:rPr>
              <a:t>B </a:t>
            </a:r>
            <a:r>
              <a:rPr lang="zh-CN" altLang="en-US" sz="2800" dirty="0">
                <a:solidFill>
                  <a:srgbClr val="FF0000"/>
                </a:solidFill>
              </a:rPr>
              <a:t>正确收到了 </a:t>
            </a:r>
            <a:r>
              <a:rPr lang="en-US" altLang="zh-CN" sz="2800" dirty="0">
                <a:solidFill>
                  <a:srgbClr val="FF0000"/>
                </a:solidFill>
              </a:rPr>
              <a:t>M1</a:t>
            </a:r>
            <a:r>
              <a:rPr lang="zh-CN" altLang="en-US" sz="2800" dirty="0">
                <a:solidFill>
                  <a:srgbClr val="FF0000"/>
                </a:solidFill>
              </a:rPr>
              <a:t> 呢？</a:t>
            </a:r>
            <a:endParaRPr lang="en-US" altLang="zh-CN" sz="2800" dirty="0">
              <a:solidFill>
                <a:srgbClr val="FF0000"/>
              </a:solidFill>
            </a:endParaRPr>
          </a:p>
          <a:p>
            <a:pPr>
              <a:lnSpc>
                <a:spcPct val="100000"/>
              </a:lnSpc>
            </a:pPr>
            <a:r>
              <a:rPr lang="zh-CN" altLang="en-US" sz="2800" dirty="0">
                <a:solidFill>
                  <a:srgbClr val="0000FF"/>
                </a:solidFill>
              </a:rPr>
              <a:t>解决方法：</a:t>
            </a:r>
            <a:r>
              <a:rPr lang="zh-CN" altLang="zh-CN" sz="2800" dirty="0">
                <a:solidFill>
                  <a:srgbClr val="0000FF"/>
                </a:solidFill>
              </a:rPr>
              <a:t>超时重传</a:t>
            </a:r>
            <a:endParaRPr lang="en-US" altLang="zh-CN" sz="2800" dirty="0">
              <a:solidFill>
                <a:srgbClr val="0000FF"/>
              </a:solidFill>
            </a:endParaRPr>
          </a:p>
          <a:p>
            <a:pPr lvl="1">
              <a:lnSpc>
                <a:spcPct val="100000"/>
              </a:lnSpc>
            </a:pPr>
            <a:r>
              <a:rPr lang="en-US" altLang="zh-CN" sz="2400" dirty="0"/>
              <a:t>A </a:t>
            </a:r>
            <a:r>
              <a:rPr lang="zh-CN" altLang="zh-CN" sz="2400" dirty="0"/>
              <a:t>为每一个已发送的分组都设置了一个</a:t>
            </a:r>
            <a:r>
              <a:rPr lang="zh-CN" altLang="zh-CN" sz="2400" dirty="0">
                <a:solidFill>
                  <a:srgbClr val="FF0000"/>
                </a:solidFill>
              </a:rPr>
              <a:t>超时计时器。</a:t>
            </a:r>
            <a:endParaRPr lang="en-US" altLang="zh-CN" sz="2400" dirty="0">
              <a:solidFill>
                <a:srgbClr val="FF0000"/>
              </a:solidFill>
            </a:endParaRPr>
          </a:p>
          <a:p>
            <a:pPr lvl="1">
              <a:lnSpc>
                <a:spcPct val="100000"/>
              </a:lnSpc>
            </a:pPr>
            <a:r>
              <a:rPr lang="en-US" altLang="zh-CN" sz="2400" dirty="0"/>
              <a:t>A </a:t>
            </a:r>
            <a:r>
              <a:rPr lang="zh-CN" altLang="zh-CN" sz="2400" dirty="0"/>
              <a:t>只要在超时计时器到期之前收到了相应的确认，就撤销该超时计时器</a:t>
            </a:r>
            <a:r>
              <a:rPr lang="zh-CN" altLang="en-US" sz="2400" dirty="0"/>
              <a:t>，继续发送下一个分组 </a:t>
            </a:r>
            <a:r>
              <a:rPr lang="en-US" altLang="zh-CN" sz="2400" dirty="0"/>
              <a:t>M2</a:t>
            </a:r>
            <a:r>
              <a:rPr lang="zh-CN" altLang="en-US" sz="2400" dirty="0"/>
              <a:t> 。</a:t>
            </a:r>
            <a:endParaRPr lang="en-US" altLang="zh-CN" sz="2400" dirty="0"/>
          </a:p>
          <a:p>
            <a:pPr lvl="1">
              <a:lnSpc>
                <a:spcPct val="100000"/>
              </a:lnSpc>
            </a:pPr>
            <a:endParaRPr lang="zh-CN" altLang="en-US" sz="2400" dirty="0"/>
          </a:p>
        </p:txBody>
      </p:sp>
    </p:spTree>
    <p:extLst>
      <p:ext uri="{BB962C8B-B14F-4D97-AF65-F5344CB8AC3E}">
        <p14:creationId xmlns:p14="http://schemas.microsoft.com/office/powerpoint/2010/main" val="220584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出现</a:t>
            </a:r>
            <a:r>
              <a:rPr lang="zh-CN" altLang="zh-CN" dirty="0"/>
              <a:t>差错</a:t>
            </a:r>
            <a:endParaRPr lang="zh-CN" altLang="en-US" dirty="0"/>
          </a:p>
        </p:txBody>
      </p:sp>
      <p:sp>
        <p:nvSpPr>
          <p:cNvPr id="61" name="Text Box 28"/>
          <p:cNvSpPr txBox="1">
            <a:spLocks noChangeArrowheads="1"/>
          </p:cNvSpPr>
          <p:nvPr/>
        </p:nvSpPr>
        <p:spPr bwMode="auto">
          <a:xfrm>
            <a:off x="2162664" y="534359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latin typeface="+mn-lt"/>
                <a:ea typeface="黑体" pitchFamily="2" charset="-122"/>
              </a:rPr>
              <a:t>分组错误</a:t>
            </a:r>
          </a:p>
        </p:txBody>
      </p:sp>
      <p:grpSp>
        <p:nvGrpSpPr>
          <p:cNvPr id="3" name="组合 2"/>
          <p:cNvGrpSpPr/>
          <p:nvPr/>
        </p:nvGrpSpPr>
        <p:grpSpPr>
          <a:xfrm>
            <a:off x="1949810"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7"/>
            <p:cNvSpPr>
              <a:spLocks noChangeShapeType="1"/>
            </p:cNvSpPr>
            <p:nvPr/>
          </p:nvSpPr>
          <p:spPr bwMode="auto">
            <a:xfrm>
              <a:off x="3827823" y="1662782"/>
              <a:ext cx="0" cy="31607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Rectangle 38"/>
          <p:cNvSpPr>
            <a:spLocks noChangeArrowheads="1"/>
          </p:cNvSpPr>
          <p:nvPr/>
        </p:nvSpPr>
        <p:spPr bwMode="auto">
          <a:xfrm>
            <a:off x="1775185"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A</a:t>
            </a:r>
          </a:p>
        </p:txBody>
      </p:sp>
      <p:sp>
        <p:nvSpPr>
          <p:cNvPr id="72" name="Rectangle 39"/>
          <p:cNvSpPr>
            <a:spLocks noChangeArrowheads="1"/>
          </p:cNvSpPr>
          <p:nvPr/>
        </p:nvSpPr>
        <p:spPr bwMode="auto">
          <a:xfrm>
            <a:off x="3640498"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73" name="Group 40"/>
          <p:cNvGrpSpPr>
            <a:grpSpLocks/>
          </p:cNvGrpSpPr>
          <p:nvPr/>
        </p:nvGrpSpPr>
        <p:grpSpPr bwMode="auto">
          <a:xfrm>
            <a:off x="1972035" y="1796132"/>
            <a:ext cx="1835150" cy="777875"/>
            <a:chOff x="3439" y="3564"/>
            <a:chExt cx="1156" cy="490"/>
          </a:xfrm>
        </p:grpSpPr>
        <p:sp>
          <p:nvSpPr>
            <p:cNvPr id="74"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3"/>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Arial" pitchFamily="34" charset="0"/>
                  <a:ea typeface="黑体" pitchFamily="2" charset="-122"/>
                </a:rPr>
                <a:t>M1</a:t>
              </a:r>
            </a:p>
          </p:txBody>
        </p:sp>
      </p:grpSp>
      <p:grpSp>
        <p:nvGrpSpPr>
          <p:cNvPr id="77" name="Group 44"/>
          <p:cNvGrpSpPr>
            <a:grpSpLocks/>
          </p:cNvGrpSpPr>
          <p:nvPr/>
        </p:nvGrpSpPr>
        <p:grpSpPr bwMode="auto">
          <a:xfrm>
            <a:off x="1970448" y="3357884"/>
            <a:ext cx="1835150" cy="777875"/>
            <a:chOff x="3439" y="3564"/>
            <a:chExt cx="1156" cy="490"/>
          </a:xfrm>
        </p:grpSpPr>
        <p:sp>
          <p:nvSpPr>
            <p:cNvPr id="78"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7"/>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Arial" pitchFamily="34" charset="0"/>
                  <a:ea typeface="黑体" pitchFamily="2" charset="-122"/>
                </a:rPr>
                <a:t>M1</a:t>
              </a:r>
            </a:p>
          </p:txBody>
        </p:sp>
      </p:grpSp>
      <p:grpSp>
        <p:nvGrpSpPr>
          <p:cNvPr id="84" name="Group 51"/>
          <p:cNvGrpSpPr>
            <a:grpSpLocks/>
          </p:cNvGrpSpPr>
          <p:nvPr/>
        </p:nvGrpSpPr>
        <p:grpSpPr bwMode="auto">
          <a:xfrm>
            <a:off x="1943460" y="4124653"/>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Arial" pitchFamily="34" charset="0"/>
                </a:rPr>
                <a:t>ACK 1</a:t>
              </a:r>
            </a:p>
          </p:txBody>
        </p:sp>
      </p:grpSp>
      <p:sp>
        <p:nvSpPr>
          <p:cNvPr id="89" name="Rectangle 56"/>
          <p:cNvSpPr>
            <a:spLocks noChangeArrowheads="1"/>
          </p:cNvSpPr>
          <p:nvPr/>
        </p:nvSpPr>
        <p:spPr bwMode="auto">
          <a:xfrm>
            <a:off x="4507623" y="217870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dirty="0">
                <a:solidFill>
                  <a:srgbClr val="FF0000"/>
                </a:solidFill>
                <a:ea typeface="黑体" pitchFamily="2" charset="-122"/>
              </a:rPr>
              <a:t>丢弃</a:t>
            </a:r>
            <a:endParaRPr lang="zh-CN" altLang="en-US" sz="2400" b="1" baseline="-25000" dirty="0">
              <a:solidFill>
                <a:srgbClr val="FF0000"/>
              </a:solidFill>
              <a:ea typeface="黑体" pitchFamily="2" charset="-122"/>
            </a:endParaRPr>
          </a:p>
        </p:txBody>
      </p:sp>
      <p:sp>
        <p:nvSpPr>
          <p:cNvPr id="93" name="AutoShape 60"/>
          <p:cNvSpPr>
            <a:spLocks noChangeArrowheads="1"/>
          </p:cNvSpPr>
          <p:nvPr/>
        </p:nvSpPr>
        <p:spPr bwMode="auto">
          <a:xfrm>
            <a:off x="3857985" y="2072357"/>
            <a:ext cx="688975" cy="66040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Text Box 24"/>
          <p:cNvSpPr txBox="1">
            <a:spLocks noChangeArrowheads="1"/>
          </p:cNvSpPr>
          <p:nvPr/>
        </p:nvSpPr>
        <p:spPr bwMode="auto">
          <a:xfrm>
            <a:off x="560512" y="3404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黑体" pitchFamily="2" charset="-122"/>
                <a:ea typeface="黑体" pitchFamily="2" charset="-122"/>
              </a:rPr>
              <a:t>超时重发</a:t>
            </a:r>
          </a:p>
        </p:txBody>
      </p:sp>
      <p:grpSp>
        <p:nvGrpSpPr>
          <p:cNvPr id="95" name="Group 25"/>
          <p:cNvGrpSpPr>
            <a:grpSpLocks/>
          </p:cNvGrpSpPr>
          <p:nvPr/>
        </p:nvGrpSpPr>
        <p:grpSpPr bwMode="auto">
          <a:xfrm>
            <a:off x="1062162" y="2343150"/>
            <a:ext cx="798513" cy="927100"/>
            <a:chOff x="3153" y="2204"/>
            <a:chExt cx="503" cy="584"/>
          </a:xfrm>
        </p:grpSpPr>
        <p:sp>
          <p:nvSpPr>
            <p:cNvPr id="96"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27"/>
            <p:cNvSpPr txBox="1">
              <a:spLocks noChangeArrowheads="1"/>
            </p:cNvSpPr>
            <p:nvPr/>
          </p:nvSpPr>
          <p:spPr bwMode="auto">
            <a:xfrm>
              <a:off x="3153" y="2311"/>
              <a:ext cx="4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t>t</a:t>
              </a:r>
              <a:r>
                <a:rPr kumimoji="0" lang="en-US" altLang="zh-CN" sz="2800" b="1" baseline="-25000" dirty="0"/>
                <a:t>out</a:t>
              </a:r>
            </a:p>
          </p:txBody>
        </p:sp>
      </p:grpSp>
      <p:grpSp>
        <p:nvGrpSpPr>
          <p:cNvPr id="9" name="组合 8"/>
          <p:cNvGrpSpPr/>
          <p:nvPr/>
        </p:nvGrpSpPr>
        <p:grpSpPr>
          <a:xfrm>
            <a:off x="6866706" y="1647602"/>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0" name="Rectangle 6"/>
          <p:cNvSpPr>
            <a:spLocks noChangeArrowheads="1"/>
          </p:cNvSpPr>
          <p:nvPr/>
        </p:nvSpPr>
        <p:spPr bwMode="auto">
          <a:xfrm>
            <a:off x="6692081"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01" name="Rectangle 7"/>
          <p:cNvSpPr>
            <a:spLocks noChangeArrowheads="1"/>
          </p:cNvSpPr>
          <p:nvPr/>
        </p:nvSpPr>
        <p:spPr bwMode="auto">
          <a:xfrm>
            <a:off x="8557394"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02" name="Group 8"/>
          <p:cNvGrpSpPr>
            <a:grpSpLocks/>
          </p:cNvGrpSpPr>
          <p:nvPr/>
        </p:nvGrpSpPr>
        <p:grpSpPr bwMode="auto">
          <a:xfrm>
            <a:off x="6888931" y="1780952"/>
            <a:ext cx="1701800" cy="777875"/>
            <a:chOff x="3769" y="1868"/>
            <a:chExt cx="1072" cy="490"/>
          </a:xfrm>
        </p:grpSpPr>
        <p:sp>
          <p:nvSpPr>
            <p:cNvPr id="103"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5" name="Rectangle 11"/>
            <p:cNvSpPr>
              <a:spLocks noChangeArrowheads="1"/>
            </p:cNvSpPr>
            <p:nvPr/>
          </p:nvSpPr>
          <p:spPr bwMode="auto">
            <a:xfrm rot="540000">
              <a:off x="3995" y="1949"/>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grpSp>
        <p:nvGrpSpPr>
          <p:cNvPr id="106" name="Group 12"/>
          <p:cNvGrpSpPr>
            <a:grpSpLocks/>
          </p:cNvGrpSpPr>
          <p:nvPr/>
        </p:nvGrpSpPr>
        <p:grpSpPr bwMode="auto">
          <a:xfrm>
            <a:off x="6887344" y="3257327"/>
            <a:ext cx="1835150" cy="777875"/>
            <a:chOff x="3439" y="3564"/>
            <a:chExt cx="1156" cy="490"/>
          </a:xfrm>
        </p:grpSpPr>
        <p:sp>
          <p:nvSpPr>
            <p:cNvPr id="107"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9" name="Rectangle 15"/>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sp>
        <p:nvSpPr>
          <p:cNvPr id="110" name="Text Box 16"/>
          <p:cNvSpPr txBox="1">
            <a:spLocks noChangeArrowheads="1"/>
          </p:cNvSpPr>
          <p:nvPr/>
        </p:nvSpPr>
        <p:spPr bwMode="auto">
          <a:xfrm>
            <a:off x="713121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latin typeface="+mn-lt"/>
                <a:ea typeface="黑体" pitchFamily="2" charset="-122"/>
              </a:rPr>
              <a:t>分组丢失</a:t>
            </a:r>
          </a:p>
        </p:txBody>
      </p:sp>
      <p:grpSp>
        <p:nvGrpSpPr>
          <p:cNvPr id="111" name="Group 17"/>
          <p:cNvGrpSpPr>
            <a:grpSpLocks/>
          </p:cNvGrpSpPr>
          <p:nvPr/>
        </p:nvGrpSpPr>
        <p:grpSpPr bwMode="auto">
          <a:xfrm>
            <a:off x="6860356" y="4000281"/>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mn-lt"/>
                  <a:ea typeface="黑体" pitchFamily="2" charset="-122"/>
                </a:rPr>
                <a:t>ACK 1</a:t>
              </a:r>
            </a:p>
          </p:txBody>
        </p:sp>
      </p:grpSp>
      <p:sp>
        <p:nvSpPr>
          <p:cNvPr id="114" name="AutoShape 20"/>
          <p:cNvSpPr>
            <a:spLocks noChangeArrowheads="1"/>
          </p:cNvSpPr>
          <p:nvPr/>
        </p:nvSpPr>
        <p:spPr bwMode="auto">
          <a:xfrm>
            <a:off x="8301806" y="1677765"/>
            <a:ext cx="755650" cy="728662"/>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5" name="Text Box 24"/>
          <p:cNvSpPr txBox="1">
            <a:spLocks noChangeArrowheads="1"/>
          </p:cNvSpPr>
          <p:nvPr/>
        </p:nvSpPr>
        <p:spPr bwMode="auto">
          <a:xfrm>
            <a:off x="5409381"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16" name="Group 25"/>
          <p:cNvGrpSpPr>
            <a:grpSpLocks/>
          </p:cNvGrpSpPr>
          <p:nvPr/>
        </p:nvGrpSpPr>
        <p:grpSpPr bwMode="auto">
          <a:xfrm>
            <a:off x="5911031" y="2327052"/>
            <a:ext cx="798513" cy="927100"/>
            <a:chOff x="3153" y="2204"/>
            <a:chExt cx="503" cy="584"/>
          </a:xfrm>
        </p:grpSpPr>
        <p:sp>
          <p:nvSpPr>
            <p:cNvPr id="117"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8" name="Text Box 27"/>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spTree>
    <p:extLst>
      <p:ext uri="{BB962C8B-B14F-4D97-AF65-F5344CB8AC3E}">
        <p14:creationId xmlns:p14="http://schemas.microsoft.com/office/powerpoint/2010/main" val="40627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sp>
        <p:nvSpPr>
          <p:cNvPr id="10" name="内容占位符 9"/>
          <p:cNvSpPr>
            <a:spLocks noGrp="1"/>
          </p:cNvSpPr>
          <p:nvPr>
            <p:ph idx="1"/>
          </p:nvPr>
        </p:nvSpPr>
        <p:spPr/>
        <p:txBody>
          <a:bodyPr/>
          <a:lstStyle/>
          <a:p>
            <a:r>
              <a:rPr lang="zh-CN" altLang="en-US" sz="3000" dirty="0">
                <a:solidFill>
                  <a:srgbClr val="FF0000"/>
                </a:solidFill>
              </a:rPr>
              <a:t>确认丢失</a:t>
            </a:r>
            <a:endParaRPr lang="en-US" altLang="zh-CN" sz="3000" dirty="0">
              <a:solidFill>
                <a:srgbClr val="FF0000"/>
              </a:solidFill>
            </a:endParaRPr>
          </a:p>
          <a:p>
            <a:pPr lvl="1"/>
            <a:r>
              <a:rPr lang="zh-CN" altLang="en-US" sz="2600" dirty="0"/>
              <a:t>若 </a:t>
            </a:r>
            <a:r>
              <a:rPr lang="en-US" altLang="zh-CN" sz="2600" dirty="0"/>
              <a:t>B </a:t>
            </a:r>
            <a:r>
              <a:rPr lang="zh-CN" altLang="zh-CN" sz="2600" dirty="0"/>
              <a:t>所发送的对</a:t>
            </a:r>
            <a:r>
              <a:rPr lang="en-US" altLang="zh-CN" sz="2600" dirty="0"/>
              <a:t> M1 </a:t>
            </a:r>
            <a:r>
              <a:rPr lang="zh-CN" altLang="zh-CN" sz="2600" dirty="0"/>
              <a:t>的确认丢失了</a:t>
            </a:r>
            <a:r>
              <a:rPr lang="zh-CN" altLang="en-US" sz="2600" dirty="0"/>
              <a:t>，那么 </a:t>
            </a:r>
            <a:r>
              <a:rPr lang="en-US" altLang="zh-CN" sz="2600" dirty="0"/>
              <a:t>A </a:t>
            </a:r>
            <a:r>
              <a:rPr lang="zh-CN" altLang="zh-CN" sz="2600" dirty="0"/>
              <a:t>在设定的超时重传时间内</a:t>
            </a:r>
            <a:r>
              <a:rPr lang="zh-CN" altLang="en-US" sz="2600" dirty="0"/>
              <a:t>不能</a:t>
            </a:r>
            <a:r>
              <a:rPr lang="zh-CN" altLang="zh-CN" sz="2600" dirty="0"/>
              <a:t>收到确认，但</a:t>
            </a:r>
            <a:r>
              <a:rPr lang="en-US" altLang="zh-CN" sz="2600" dirty="0"/>
              <a:t> A </a:t>
            </a:r>
            <a:r>
              <a:rPr lang="zh-CN" altLang="zh-CN" sz="2600" dirty="0"/>
              <a:t>并无法知道</a:t>
            </a:r>
            <a:r>
              <a:rPr lang="zh-CN" altLang="en-US" sz="2600" dirty="0"/>
              <a:t>：</a:t>
            </a:r>
            <a:r>
              <a:rPr lang="zh-CN" altLang="zh-CN" sz="2600" dirty="0"/>
              <a:t>是自己发送的分组出错、丢失</a:t>
            </a:r>
            <a:r>
              <a:rPr lang="zh-CN" altLang="en-US" sz="2600" dirty="0"/>
              <a:t>了</a:t>
            </a:r>
            <a:r>
              <a:rPr lang="zh-CN" altLang="zh-CN" sz="2600" dirty="0"/>
              <a:t>，</a:t>
            </a:r>
            <a:r>
              <a:rPr lang="zh-CN" altLang="zh-CN" sz="2600" dirty="0">
                <a:solidFill>
                  <a:srgbClr val="0000FF"/>
                </a:solidFill>
              </a:rPr>
              <a:t>或者</a:t>
            </a:r>
            <a:r>
              <a:rPr lang="en-US" altLang="zh-CN" sz="2600" dirty="0">
                <a:solidFill>
                  <a:srgbClr val="0000FF"/>
                </a:solidFill>
              </a:rPr>
              <a:t> </a:t>
            </a:r>
            <a:r>
              <a:rPr lang="zh-CN" altLang="zh-CN" sz="2600" dirty="0"/>
              <a:t>是</a:t>
            </a:r>
            <a:r>
              <a:rPr lang="en-US" altLang="zh-CN" sz="2600" dirty="0"/>
              <a:t> B </a:t>
            </a:r>
            <a:r>
              <a:rPr lang="zh-CN" altLang="zh-CN" sz="2600" dirty="0"/>
              <a:t>发送的确认丢失了。因此</a:t>
            </a:r>
            <a:r>
              <a:rPr lang="en-US" altLang="zh-CN" sz="2600" dirty="0"/>
              <a:t> </a:t>
            </a:r>
            <a:r>
              <a:rPr lang="en-US" altLang="zh-CN" sz="2600" dirty="0">
                <a:solidFill>
                  <a:srgbClr val="FF0000"/>
                </a:solidFill>
              </a:rPr>
              <a:t>A </a:t>
            </a:r>
            <a:r>
              <a:rPr lang="zh-CN" altLang="zh-CN" sz="2600" dirty="0">
                <a:solidFill>
                  <a:srgbClr val="FF0000"/>
                </a:solidFill>
              </a:rPr>
              <a:t>在超时计时器到期后就要重传</a:t>
            </a:r>
            <a:r>
              <a:rPr lang="en-US" altLang="zh-CN" sz="2600" dirty="0">
                <a:solidFill>
                  <a:srgbClr val="FF0000"/>
                </a:solidFill>
              </a:rPr>
              <a:t> M1</a:t>
            </a:r>
            <a:r>
              <a:rPr lang="zh-CN" altLang="zh-CN" sz="2600" dirty="0">
                <a:solidFill>
                  <a:srgbClr val="FF0000"/>
                </a:solidFill>
              </a:rPr>
              <a:t>。</a:t>
            </a:r>
            <a:endParaRPr lang="en-US" altLang="zh-CN" sz="2600" dirty="0">
              <a:solidFill>
                <a:srgbClr val="FF0000"/>
              </a:solidFill>
            </a:endParaRPr>
          </a:p>
          <a:p>
            <a:pPr lvl="1"/>
            <a:r>
              <a:rPr lang="zh-CN" altLang="zh-CN" sz="2600" dirty="0"/>
              <a:t>假定</a:t>
            </a:r>
            <a:r>
              <a:rPr lang="en-US" altLang="zh-CN" sz="2600" dirty="0"/>
              <a:t> B </a:t>
            </a:r>
            <a:r>
              <a:rPr lang="zh-CN" altLang="zh-CN" sz="2600" dirty="0"/>
              <a:t>又收到了重传的分组</a:t>
            </a:r>
            <a:r>
              <a:rPr lang="en-US" altLang="zh-CN" sz="2600" dirty="0"/>
              <a:t> M1</a:t>
            </a:r>
            <a:r>
              <a:rPr lang="zh-CN" altLang="zh-CN" sz="2600" dirty="0"/>
              <a:t>。这时</a:t>
            </a:r>
            <a:r>
              <a:rPr lang="en-US" altLang="zh-CN" sz="2600" dirty="0"/>
              <a:t> B </a:t>
            </a:r>
            <a:r>
              <a:rPr lang="zh-CN" altLang="zh-CN" sz="2600" dirty="0"/>
              <a:t>应采取两个行动</a:t>
            </a:r>
            <a:r>
              <a:rPr lang="zh-CN" altLang="en-US" sz="2600" dirty="0"/>
              <a:t>：</a:t>
            </a:r>
            <a:endParaRPr lang="zh-CN" altLang="zh-CN" sz="2600" dirty="0"/>
          </a:p>
          <a:p>
            <a:pPr lvl="2"/>
            <a:r>
              <a:rPr lang="zh-CN" altLang="zh-CN" sz="2200" dirty="0"/>
              <a:t>第一，</a:t>
            </a:r>
            <a:r>
              <a:rPr lang="zh-CN" altLang="zh-CN" sz="2200" dirty="0">
                <a:solidFill>
                  <a:srgbClr val="FF0000"/>
                </a:solidFill>
              </a:rPr>
              <a:t>丢弃</a:t>
            </a:r>
            <a:r>
              <a:rPr lang="zh-CN" altLang="zh-CN" sz="2200" dirty="0"/>
              <a:t>这个重复的分组</a:t>
            </a:r>
            <a:r>
              <a:rPr lang="en-US" altLang="zh-CN" sz="2200" dirty="0"/>
              <a:t> M1</a:t>
            </a:r>
            <a:r>
              <a:rPr lang="zh-CN" altLang="zh-CN" sz="2200" dirty="0"/>
              <a:t>，不向上层交付。</a:t>
            </a:r>
          </a:p>
          <a:p>
            <a:pPr lvl="2"/>
            <a:r>
              <a:rPr lang="zh-CN" altLang="zh-CN" sz="2200" dirty="0"/>
              <a:t>第二，</a:t>
            </a:r>
            <a:r>
              <a:rPr lang="zh-CN" altLang="zh-CN" sz="2200" dirty="0">
                <a:solidFill>
                  <a:srgbClr val="FF0000"/>
                </a:solidFill>
              </a:rPr>
              <a:t>向</a:t>
            </a:r>
            <a:r>
              <a:rPr lang="en-US" altLang="zh-CN" sz="2200" dirty="0">
                <a:solidFill>
                  <a:srgbClr val="FF0000"/>
                </a:solidFill>
              </a:rPr>
              <a:t> A </a:t>
            </a:r>
            <a:r>
              <a:rPr lang="zh-CN" altLang="zh-CN" sz="2200" dirty="0">
                <a:solidFill>
                  <a:srgbClr val="FF0000"/>
                </a:solidFill>
              </a:rPr>
              <a:t>发送确认。</a:t>
            </a:r>
            <a:r>
              <a:rPr lang="zh-CN" altLang="zh-CN" sz="2200" dirty="0"/>
              <a:t>不能认为已经发送过确认就不再发送，因为</a:t>
            </a:r>
            <a:r>
              <a:rPr lang="en-US" altLang="zh-CN" sz="2200" dirty="0"/>
              <a:t> A </a:t>
            </a:r>
            <a:r>
              <a:rPr lang="zh-CN" altLang="zh-CN" sz="2200" dirty="0"/>
              <a:t>之所以重传</a:t>
            </a:r>
            <a:r>
              <a:rPr lang="en-US" altLang="zh-CN" sz="2200" dirty="0"/>
              <a:t> M1 </a:t>
            </a:r>
            <a:r>
              <a:rPr lang="zh-CN" altLang="zh-CN" sz="2200" dirty="0"/>
              <a:t>就表示</a:t>
            </a:r>
            <a:r>
              <a:rPr lang="en-US" altLang="zh-CN" sz="2200" dirty="0"/>
              <a:t> A </a:t>
            </a:r>
            <a:r>
              <a:rPr lang="zh-CN" altLang="zh-CN" sz="2200" dirty="0"/>
              <a:t>没有收到对</a:t>
            </a:r>
            <a:r>
              <a:rPr lang="en-US" altLang="zh-CN" sz="2200" dirty="0"/>
              <a:t> M1 </a:t>
            </a:r>
            <a:r>
              <a:rPr lang="zh-CN" altLang="zh-CN" sz="2200" dirty="0"/>
              <a:t>的确认。</a:t>
            </a:r>
            <a:endParaRPr lang="en-US" altLang="zh-CN" sz="2200" dirty="0"/>
          </a:p>
          <a:p>
            <a:pPr lvl="1"/>
            <a:endParaRPr lang="en-US" altLang="zh-CN" sz="2400" dirty="0"/>
          </a:p>
        </p:txBody>
      </p:sp>
    </p:spTree>
    <p:extLst>
      <p:ext uri="{BB962C8B-B14F-4D97-AF65-F5344CB8AC3E}">
        <p14:creationId xmlns:p14="http://schemas.microsoft.com/office/powerpoint/2010/main" val="2663498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sp>
        <p:nvSpPr>
          <p:cNvPr id="10" name="内容占位符 9"/>
          <p:cNvSpPr>
            <a:spLocks noGrp="1"/>
          </p:cNvSpPr>
          <p:nvPr>
            <p:ph idx="1"/>
          </p:nvPr>
        </p:nvSpPr>
        <p:spPr/>
        <p:txBody>
          <a:bodyPr/>
          <a:lstStyle/>
          <a:p>
            <a:r>
              <a:rPr lang="zh-CN" altLang="en-US" dirty="0">
                <a:solidFill>
                  <a:srgbClr val="FF0000"/>
                </a:solidFill>
              </a:rPr>
              <a:t>确认迟到</a:t>
            </a:r>
            <a:endParaRPr lang="en-US" altLang="zh-CN" dirty="0">
              <a:solidFill>
                <a:srgbClr val="FF0000"/>
              </a:solidFill>
            </a:endParaRPr>
          </a:p>
          <a:p>
            <a:pPr lvl="1"/>
            <a:r>
              <a:rPr lang="zh-CN" altLang="zh-CN" dirty="0"/>
              <a:t>传输过程中没有出现差错，但</a:t>
            </a:r>
            <a:r>
              <a:rPr lang="en-US" altLang="zh-CN" dirty="0"/>
              <a:t> B </a:t>
            </a:r>
            <a:r>
              <a:rPr lang="zh-CN" altLang="zh-CN" dirty="0"/>
              <a:t>对分组</a:t>
            </a:r>
            <a:r>
              <a:rPr lang="en-US" altLang="zh-CN" dirty="0"/>
              <a:t> M1 </a:t>
            </a:r>
            <a:r>
              <a:rPr lang="zh-CN" altLang="zh-CN" dirty="0"/>
              <a:t>的确认迟到了。</a:t>
            </a:r>
            <a:endParaRPr lang="en-US" altLang="zh-CN" dirty="0"/>
          </a:p>
          <a:p>
            <a:pPr lvl="1"/>
            <a:r>
              <a:rPr lang="en-US" altLang="zh-CN" dirty="0"/>
              <a:t>A </a:t>
            </a:r>
            <a:r>
              <a:rPr lang="zh-CN" altLang="zh-CN" dirty="0"/>
              <a:t>会收到重复的确认。对重复的确认的处理很简单：收下后就丢弃。</a:t>
            </a:r>
            <a:endParaRPr lang="en-US" altLang="zh-CN" dirty="0"/>
          </a:p>
          <a:p>
            <a:pPr lvl="1"/>
            <a:r>
              <a:rPr lang="en-US" altLang="zh-CN" dirty="0"/>
              <a:t>B </a:t>
            </a:r>
            <a:r>
              <a:rPr lang="zh-CN" altLang="zh-CN" dirty="0"/>
              <a:t>仍然会收到重复的</a:t>
            </a:r>
            <a:r>
              <a:rPr lang="en-US" altLang="zh-CN" dirty="0"/>
              <a:t> M1</a:t>
            </a:r>
            <a:r>
              <a:rPr lang="zh-CN" altLang="zh-CN" dirty="0"/>
              <a:t>，并且同样要丢弃重复的</a:t>
            </a:r>
            <a:r>
              <a:rPr lang="en-US" altLang="zh-CN" dirty="0"/>
              <a:t> M1</a:t>
            </a:r>
            <a:r>
              <a:rPr lang="zh-CN" altLang="zh-CN" dirty="0"/>
              <a:t>，并重传确认分组。</a:t>
            </a:r>
            <a:endParaRPr lang="zh-CN" altLang="en-US" dirty="0"/>
          </a:p>
        </p:txBody>
      </p:sp>
    </p:spTree>
    <p:extLst>
      <p:ext uri="{BB962C8B-B14F-4D97-AF65-F5344CB8AC3E}">
        <p14:creationId xmlns:p14="http://schemas.microsoft.com/office/powerpoint/2010/main" val="711331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grpSp>
        <p:nvGrpSpPr>
          <p:cNvPr id="5" name="组合 4"/>
          <p:cNvGrpSpPr/>
          <p:nvPr/>
        </p:nvGrpSpPr>
        <p:grpSpPr>
          <a:xfrm>
            <a:off x="1943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12" name="Rectangle 30"/>
          <p:cNvSpPr>
            <a:spLocks noChangeArrowheads="1"/>
          </p:cNvSpPr>
          <p:nvPr/>
        </p:nvSpPr>
        <p:spPr bwMode="auto">
          <a:xfrm>
            <a:off x="177120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13" name="Rectangle 31"/>
          <p:cNvSpPr>
            <a:spLocks noChangeArrowheads="1"/>
          </p:cNvSpPr>
          <p:nvPr/>
        </p:nvSpPr>
        <p:spPr bwMode="auto">
          <a:xfrm>
            <a:off x="363651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14" name="Group 32"/>
          <p:cNvGrpSpPr>
            <a:grpSpLocks/>
          </p:cNvGrpSpPr>
          <p:nvPr/>
        </p:nvGrpSpPr>
        <p:grpSpPr bwMode="auto">
          <a:xfrm>
            <a:off x="1968054" y="1780952"/>
            <a:ext cx="1857375" cy="777875"/>
            <a:chOff x="3769" y="1868"/>
            <a:chExt cx="1072" cy="490"/>
          </a:xfrm>
        </p:grpSpPr>
        <p:sp>
          <p:nvSpPr>
            <p:cNvPr id="11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grpSp>
        <p:nvGrpSpPr>
          <p:cNvPr id="118" name="Group 36"/>
          <p:cNvGrpSpPr>
            <a:grpSpLocks/>
          </p:cNvGrpSpPr>
          <p:nvPr/>
        </p:nvGrpSpPr>
        <p:grpSpPr bwMode="auto">
          <a:xfrm>
            <a:off x="1966466" y="3257327"/>
            <a:ext cx="1835150" cy="777875"/>
            <a:chOff x="3439" y="3564"/>
            <a:chExt cx="1156" cy="490"/>
          </a:xfrm>
        </p:grpSpPr>
        <p:sp>
          <p:nvSpPr>
            <p:cNvPr id="11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sp>
        <p:nvSpPr>
          <p:cNvPr id="122" name="Text Box 40"/>
          <p:cNvSpPr txBox="1">
            <a:spLocks noChangeArrowheads="1"/>
          </p:cNvSpPr>
          <p:nvPr/>
        </p:nvSpPr>
        <p:spPr bwMode="auto">
          <a:xfrm>
            <a:off x="221669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latin typeface="+mn-lt"/>
                <a:ea typeface="黑体" pitchFamily="2" charset="-122"/>
              </a:rPr>
              <a:t>确认丢失</a:t>
            </a:r>
          </a:p>
        </p:txBody>
      </p:sp>
      <p:grpSp>
        <p:nvGrpSpPr>
          <p:cNvPr id="123" name="Group 41"/>
          <p:cNvGrpSpPr>
            <a:grpSpLocks/>
          </p:cNvGrpSpPr>
          <p:nvPr/>
        </p:nvGrpSpPr>
        <p:grpSpPr bwMode="auto">
          <a:xfrm>
            <a:off x="1939479" y="4019330"/>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mn-lt"/>
                  <a:ea typeface="黑体" pitchFamily="2" charset="-122"/>
                </a:rPr>
                <a:t>ACK 1</a:t>
              </a:r>
            </a:p>
          </p:txBody>
        </p:sp>
      </p:grpSp>
      <p:sp>
        <p:nvSpPr>
          <p:cNvPr id="129" name="Text Box 47"/>
          <p:cNvSpPr txBox="1">
            <a:spLocks noChangeArrowheads="1"/>
          </p:cNvSpPr>
          <p:nvPr/>
        </p:nvSpPr>
        <p:spPr bwMode="auto">
          <a:xfrm>
            <a:off x="48850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30" name="Group 48"/>
          <p:cNvGrpSpPr>
            <a:grpSpLocks/>
          </p:cNvGrpSpPr>
          <p:nvPr/>
        </p:nvGrpSpPr>
        <p:grpSpPr bwMode="auto">
          <a:xfrm>
            <a:off x="990154" y="2327052"/>
            <a:ext cx="798512" cy="927100"/>
            <a:chOff x="3153" y="2204"/>
            <a:chExt cx="503" cy="584"/>
          </a:xfrm>
        </p:grpSpPr>
        <p:sp>
          <p:nvSpPr>
            <p:cNvPr id="131"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32"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grpSp>
        <p:nvGrpSpPr>
          <p:cNvPr id="133" name="Group 51"/>
          <p:cNvGrpSpPr>
            <a:grpSpLocks/>
          </p:cNvGrpSpPr>
          <p:nvPr/>
        </p:nvGrpSpPr>
        <p:grpSpPr bwMode="auto">
          <a:xfrm>
            <a:off x="2245866" y="2504855"/>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mn-lt"/>
                  <a:ea typeface="黑体" pitchFamily="2" charset="-122"/>
                </a:rPr>
                <a:t>ACK 1</a:t>
              </a:r>
            </a:p>
          </p:txBody>
        </p:sp>
      </p:grpSp>
      <p:sp>
        <p:nvSpPr>
          <p:cNvPr id="139" name="AutoShape 57"/>
          <p:cNvSpPr>
            <a:spLocks noChangeArrowheads="1"/>
          </p:cNvSpPr>
          <p:nvPr/>
        </p:nvSpPr>
        <p:spPr bwMode="auto">
          <a:xfrm>
            <a:off x="1868041" y="2676302"/>
            <a:ext cx="703263" cy="57785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3" name="组合 2"/>
          <p:cNvGrpSpPr/>
          <p:nvPr/>
        </p:nvGrpSpPr>
        <p:grpSpPr>
          <a:xfrm>
            <a:off x="6624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42" name="Rectangle 30"/>
          <p:cNvSpPr>
            <a:spLocks noChangeArrowheads="1"/>
          </p:cNvSpPr>
          <p:nvPr/>
        </p:nvSpPr>
        <p:spPr bwMode="auto">
          <a:xfrm>
            <a:off x="645172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43" name="Rectangle 31"/>
          <p:cNvSpPr>
            <a:spLocks noChangeArrowheads="1"/>
          </p:cNvSpPr>
          <p:nvPr/>
        </p:nvSpPr>
        <p:spPr bwMode="auto">
          <a:xfrm>
            <a:off x="831703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44" name="Group 32"/>
          <p:cNvGrpSpPr>
            <a:grpSpLocks/>
          </p:cNvGrpSpPr>
          <p:nvPr/>
        </p:nvGrpSpPr>
        <p:grpSpPr bwMode="auto">
          <a:xfrm>
            <a:off x="6648574" y="1780952"/>
            <a:ext cx="1857375" cy="777875"/>
            <a:chOff x="3769" y="1868"/>
            <a:chExt cx="1072" cy="490"/>
          </a:xfrm>
        </p:grpSpPr>
        <p:sp>
          <p:nvSpPr>
            <p:cNvPr id="14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grpSp>
        <p:nvGrpSpPr>
          <p:cNvPr id="148" name="Group 36"/>
          <p:cNvGrpSpPr>
            <a:grpSpLocks/>
          </p:cNvGrpSpPr>
          <p:nvPr/>
        </p:nvGrpSpPr>
        <p:grpSpPr bwMode="auto">
          <a:xfrm>
            <a:off x="6646986" y="3257327"/>
            <a:ext cx="1835150" cy="777875"/>
            <a:chOff x="3439" y="3564"/>
            <a:chExt cx="1156" cy="490"/>
          </a:xfrm>
        </p:grpSpPr>
        <p:sp>
          <p:nvSpPr>
            <p:cNvPr id="14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M1</a:t>
              </a:r>
            </a:p>
          </p:txBody>
        </p:sp>
      </p:grpSp>
      <p:sp>
        <p:nvSpPr>
          <p:cNvPr id="152" name="Text Box 40"/>
          <p:cNvSpPr txBox="1">
            <a:spLocks noChangeArrowheads="1"/>
          </p:cNvSpPr>
          <p:nvPr/>
        </p:nvSpPr>
        <p:spPr bwMode="auto">
          <a:xfrm>
            <a:off x="6897216" y="62121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latin typeface="+mn-lt"/>
                <a:ea typeface="黑体" pitchFamily="2" charset="-122"/>
              </a:rPr>
              <a:t>确认迟到</a:t>
            </a:r>
          </a:p>
        </p:txBody>
      </p:sp>
      <p:grpSp>
        <p:nvGrpSpPr>
          <p:cNvPr id="153" name="Group 41"/>
          <p:cNvGrpSpPr>
            <a:grpSpLocks/>
          </p:cNvGrpSpPr>
          <p:nvPr/>
        </p:nvGrpSpPr>
        <p:grpSpPr bwMode="auto">
          <a:xfrm>
            <a:off x="6619999" y="4019330"/>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a:latin typeface="+mn-lt"/>
                  <a:ea typeface="黑体" pitchFamily="2" charset="-122"/>
                </a:rPr>
                <a:t>ACK 1</a:t>
              </a:r>
            </a:p>
          </p:txBody>
        </p:sp>
      </p:grpSp>
      <p:sp>
        <p:nvSpPr>
          <p:cNvPr id="156" name="Text Box 47"/>
          <p:cNvSpPr txBox="1">
            <a:spLocks noChangeArrowheads="1"/>
          </p:cNvSpPr>
          <p:nvPr/>
        </p:nvSpPr>
        <p:spPr bwMode="auto">
          <a:xfrm>
            <a:off x="516902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57" name="Group 48"/>
          <p:cNvGrpSpPr>
            <a:grpSpLocks/>
          </p:cNvGrpSpPr>
          <p:nvPr/>
        </p:nvGrpSpPr>
        <p:grpSpPr bwMode="auto">
          <a:xfrm>
            <a:off x="5670674" y="2327052"/>
            <a:ext cx="798512" cy="927100"/>
            <a:chOff x="3153" y="2204"/>
            <a:chExt cx="503" cy="584"/>
          </a:xfrm>
        </p:grpSpPr>
        <p:sp>
          <p:nvSpPr>
            <p:cNvPr id="158"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9"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latin typeface="+mn-lt"/>
                  <a:ea typeface="黑体" pitchFamily="2" charset="-122"/>
                </a:rPr>
                <a:t>t</a:t>
              </a:r>
              <a:r>
                <a:rPr kumimoji="0" lang="en-US" altLang="zh-CN" sz="2800" b="1" baseline="-25000" dirty="0">
                  <a:latin typeface="+mn-lt"/>
                  <a:ea typeface="黑体" pitchFamily="2" charset="-122"/>
                </a:rPr>
                <a:t>out</a:t>
              </a:r>
            </a:p>
          </p:txBody>
        </p:sp>
      </p:grpSp>
      <p:grpSp>
        <p:nvGrpSpPr>
          <p:cNvPr id="164" name="Group 36"/>
          <p:cNvGrpSpPr>
            <a:grpSpLocks/>
          </p:cNvGrpSpPr>
          <p:nvPr/>
        </p:nvGrpSpPr>
        <p:grpSpPr bwMode="auto">
          <a:xfrm>
            <a:off x="6646986" y="4636864"/>
            <a:ext cx="1835150" cy="777875"/>
            <a:chOff x="3439" y="3564"/>
            <a:chExt cx="1156" cy="490"/>
          </a:xfrm>
        </p:grpSpPr>
        <p:sp>
          <p:nvSpPr>
            <p:cNvPr id="165"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67" name="Rectangle 39"/>
            <p:cNvSpPr>
              <a:spLocks noChangeArrowheads="1"/>
            </p:cNvSpPr>
            <p:nvPr/>
          </p:nvSpPr>
          <p:spPr bwMode="auto">
            <a:xfrm rot="540000">
              <a:off x="359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solidFill>
                    <a:srgbClr val="0000FF"/>
                  </a:solidFill>
                  <a:latin typeface="+mn-lt"/>
                  <a:ea typeface="黑体" pitchFamily="2" charset="-122"/>
                </a:rPr>
                <a:t>M2</a:t>
              </a:r>
            </a:p>
          </p:txBody>
        </p:sp>
      </p:grpSp>
      <p:sp>
        <p:nvSpPr>
          <p:cNvPr id="7" name="矩形 6"/>
          <p:cNvSpPr/>
          <p:nvPr/>
        </p:nvSpPr>
        <p:spPr>
          <a:xfrm>
            <a:off x="5295998" y="4892967"/>
            <a:ext cx="1499230" cy="1200329"/>
          </a:xfrm>
          <a:prstGeom prst="rect">
            <a:avLst/>
          </a:prstGeom>
        </p:spPr>
        <p:txBody>
          <a:bodyPr wrap="square">
            <a:spAutoFit/>
          </a:bodyPr>
          <a:lstStyle/>
          <a:p>
            <a:r>
              <a:rPr lang="zh-CN" altLang="en-US" sz="2400" b="1" dirty="0">
                <a:solidFill>
                  <a:srgbClr val="0000FF"/>
                </a:solidFill>
                <a:ea typeface="黑体" pitchFamily="2" charset="-122"/>
              </a:rPr>
              <a:t>收下，</a:t>
            </a:r>
            <a:endParaRPr lang="en-US" altLang="zh-CN" sz="2400" b="1" dirty="0">
              <a:solidFill>
                <a:srgbClr val="0000FF"/>
              </a:solidFill>
              <a:ea typeface="黑体" pitchFamily="2" charset="-122"/>
            </a:endParaRPr>
          </a:p>
          <a:p>
            <a:r>
              <a:rPr lang="zh-CN" altLang="en-US" sz="2400" b="1" dirty="0">
                <a:solidFill>
                  <a:srgbClr val="0000FF"/>
                </a:solidFill>
                <a:ea typeface="黑体" pitchFamily="2" charset="-122"/>
              </a:rPr>
              <a:t>重复的，</a:t>
            </a:r>
            <a:endParaRPr lang="en-US" altLang="zh-CN" sz="2400" b="1" dirty="0">
              <a:solidFill>
                <a:srgbClr val="0000FF"/>
              </a:solidFill>
              <a:ea typeface="黑体" pitchFamily="2" charset="-122"/>
            </a:endParaRPr>
          </a:p>
          <a:p>
            <a:r>
              <a:rPr lang="zh-CN" altLang="en-US" sz="2400" b="1" dirty="0">
                <a:solidFill>
                  <a:srgbClr val="0000FF"/>
                </a:solidFill>
                <a:ea typeface="黑体" pitchFamily="2" charset="-122"/>
              </a:rPr>
              <a:t>丢弃</a:t>
            </a:r>
            <a:endParaRPr lang="zh-CN" altLang="en-US" sz="2400" dirty="0">
              <a:solidFill>
                <a:srgbClr val="0000FF"/>
              </a:solidFill>
            </a:endParaRPr>
          </a:p>
        </p:txBody>
      </p:sp>
      <p:grpSp>
        <p:nvGrpSpPr>
          <p:cNvPr id="9" name="组合 8"/>
          <p:cNvGrpSpPr/>
          <p:nvPr/>
        </p:nvGrpSpPr>
        <p:grpSpPr>
          <a:xfrm>
            <a:off x="6654505" y="2643731"/>
            <a:ext cx="1827632" cy="2839271"/>
            <a:chOff x="6900509" y="2643731"/>
            <a:chExt cx="1827632" cy="2839271"/>
          </a:xfrm>
        </p:grpSpPr>
        <p:sp>
          <p:nvSpPr>
            <p:cNvPr id="168"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b="1" dirty="0">
                  <a:latin typeface="+mn-lt"/>
                  <a:ea typeface="黑体" pitchFamily="2" charset="-122"/>
                </a:rPr>
                <a:t>ACK 1</a:t>
              </a:r>
            </a:p>
          </p:txBody>
        </p:sp>
      </p:grpSp>
      <p:sp>
        <p:nvSpPr>
          <p:cNvPr id="4" name="矩形 3"/>
          <p:cNvSpPr/>
          <p:nvPr/>
        </p:nvSpPr>
        <p:spPr>
          <a:xfrm>
            <a:off x="8580766" y="3429000"/>
            <a:ext cx="1454822" cy="830997"/>
          </a:xfrm>
          <a:prstGeom prst="rect">
            <a:avLst/>
          </a:prstGeom>
        </p:spPr>
        <p:txBody>
          <a:bodyPr wrap="square">
            <a:spAutoFit/>
          </a:bodyPr>
          <a:lstStyle/>
          <a:p>
            <a:r>
              <a:rPr lang="zh-CN" altLang="en-US" sz="2400" b="1" dirty="0">
                <a:solidFill>
                  <a:srgbClr val="FF0000"/>
                </a:solidFill>
                <a:ea typeface="黑体" pitchFamily="2" charset="-122"/>
              </a:rPr>
              <a:t>重复的，</a:t>
            </a:r>
            <a:endParaRPr lang="en-US" altLang="zh-CN" sz="2400" b="1" dirty="0">
              <a:solidFill>
                <a:srgbClr val="FF0000"/>
              </a:solidFill>
              <a:ea typeface="黑体" pitchFamily="2" charset="-122"/>
            </a:endParaRPr>
          </a:p>
          <a:p>
            <a:r>
              <a:rPr lang="zh-CN" altLang="en-US" sz="2400" b="1" dirty="0">
                <a:solidFill>
                  <a:srgbClr val="FF0000"/>
                </a:solidFill>
                <a:ea typeface="黑体" pitchFamily="2" charset="-122"/>
              </a:rPr>
              <a:t>丢弃</a:t>
            </a:r>
          </a:p>
        </p:txBody>
      </p:sp>
    </p:spTree>
    <p:extLst>
      <p:ext uri="{BB962C8B-B14F-4D97-AF65-F5344CB8AC3E}">
        <p14:creationId xmlns:p14="http://schemas.microsoft.com/office/powerpoint/2010/main" val="39857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2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已发送的分组的副本，以备重发。</a:t>
            </a:r>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val="1127872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自动重传请求</a:t>
            </a:r>
            <a:r>
              <a:rPr lang="en-US" altLang="zh-CN" dirty="0"/>
              <a:t> ARQ</a:t>
            </a:r>
            <a:endParaRPr lang="zh-CN" altLang="en-US" dirty="0"/>
          </a:p>
        </p:txBody>
      </p:sp>
      <p:sp>
        <p:nvSpPr>
          <p:cNvPr id="3" name="内容占位符 2"/>
          <p:cNvSpPr>
            <a:spLocks noGrp="1"/>
          </p:cNvSpPr>
          <p:nvPr>
            <p:ph idx="1"/>
          </p:nvPr>
        </p:nvSpPr>
        <p:spPr/>
        <p:txBody>
          <a:bodyPr/>
          <a:lstStyle/>
          <a:p>
            <a:pPr>
              <a:spcBef>
                <a:spcPts val="1200"/>
              </a:spcBef>
            </a:pPr>
            <a:r>
              <a:rPr lang="zh-CN" altLang="zh-CN" sz="2800" dirty="0">
                <a:solidFill>
                  <a:srgbClr val="FF0000"/>
                </a:solidFill>
              </a:rPr>
              <a:t>通常</a:t>
            </a:r>
            <a:r>
              <a:rPr lang="en-US" altLang="zh-CN" sz="2800" dirty="0">
                <a:solidFill>
                  <a:srgbClr val="FF0000"/>
                </a:solidFill>
              </a:rPr>
              <a:t> A </a:t>
            </a:r>
            <a:r>
              <a:rPr lang="zh-CN" altLang="zh-CN" sz="2800" dirty="0">
                <a:solidFill>
                  <a:srgbClr val="FF0000"/>
                </a:solidFill>
              </a:rPr>
              <a:t>最终总是可以收到对所有发出的分组的确认。</a:t>
            </a:r>
            <a:r>
              <a:rPr lang="zh-CN" altLang="zh-CN" sz="2800" dirty="0"/>
              <a:t>如果</a:t>
            </a:r>
            <a:r>
              <a:rPr lang="en-US" altLang="zh-CN" sz="2800" dirty="0"/>
              <a:t> A </a:t>
            </a:r>
            <a:r>
              <a:rPr lang="zh-CN" altLang="zh-CN" sz="2800" dirty="0"/>
              <a:t>不断重传分组但总是收不到确认，就说明通信线路太差，不能进行通信。</a:t>
            </a:r>
          </a:p>
          <a:p>
            <a:pPr>
              <a:spcBef>
                <a:spcPts val="1200"/>
              </a:spcBef>
            </a:pPr>
            <a:r>
              <a:rPr lang="zh-CN" altLang="zh-CN" sz="2800" dirty="0">
                <a:solidFill>
                  <a:srgbClr val="FF0000"/>
                </a:solidFill>
              </a:rPr>
              <a:t>使用上述的确认和重传机制，我们就可以在不可靠的传输网络上实现可靠的通信。</a:t>
            </a:r>
          </a:p>
          <a:p>
            <a:pPr>
              <a:spcBef>
                <a:spcPts val="1200"/>
              </a:spcBef>
            </a:pPr>
            <a:r>
              <a:rPr lang="zh-CN" altLang="zh-CN" sz="2800" dirty="0"/>
              <a:t>像上述的这种可靠传输协议常称为</a:t>
            </a:r>
            <a:r>
              <a:rPr lang="zh-CN" altLang="zh-CN" sz="2800" dirty="0">
                <a:solidFill>
                  <a:srgbClr val="FF0000"/>
                </a:solidFill>
              </a:rPr>
              <a:t>自动重传请求</a:t>
            </a:r>
            <a:r>
              <a:rPr lang="en-US" altLang="zh-CN" sz="2800" dirty="0">
                <a:solidFill>
                  <a:srgbClr val="FF0000"/>
                </a:solidFill>
              </a:rPr>
              <a:t> ARQ  </a:t>
            </a:r>
            <a:r>
              <a:rPr lang="en-US" altLang="zh-CN" sz="2800" dirty="0"/>
              <a:t>(Automatic Repeat </a:t>
            </a:r>
            <a:r>
              <a:rPr lang="en-US" altLang="zh-CN" sz="2800" dirty="0" err="1"/>
              <a:t>reQuest</a:t>
            </a:r>
            <a:r>
              <a:rPr lang="en-US" altLang="zh-CN" sz="2800" dirty="0"/>
              <a:t>)</a:t>
            </a:r>
            <a:r>
              <a:rPr lang="zh-CN" altLang="zh-CN" sz="2800" dirty="0"/>
              <a:t>。意思是重传的请求是自动进行的</a:t>
            </a:r>
            <a:r>
              <a:rPr lang="zh-CN" altLang="en-US" sz="2800" dirty="0"/>
              <a:t>，</a:t>
            </a:r>
            <a:r>
              <a:rPr lang="zh-CN" altLang="zh-CN" sz="2800" dirty="0"/>
              <a:t>接收方不需要请求发送方重传某个出错的分组。</a:t>
            </a:r>
          </a:p>
          <a:p>
            <a:pPr>
              <a:spcBef>
                <a:spcPts val="1200"/>
              </a:spcBef>
            </a:pPr>
            <a:endParaRPr lang="zh-CN" altLang="en-US" sz="2800" dirty="0"/>
          </a:p>
        </p:txBody>
      </p:sp>
    </p:spTree>
    <p:extLst>
      <p:ext uri="{BB962C8B-B14F-4D97-AF65-F5344CB8AC3E}">
        <p14:creationId xmlns:p14="http://schemas.microsoft.com/office/powerpoint/2010/main" val="1548054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1400621" y="3594720"/>
            <a:ext cx="5196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p>
        </p:txBody>
      </p:sp>
      <p:sp>
        <p:nvSpPr>
          <p:cNvPr id="5" name="Line 5"/>
          <p:cNvSpPr>
            <a:spLocks noChangeShapeType="1"/>
          </p:cNvSpPr>
          <p:nvPr/>
        </p:nvSpPr>
        <p:spPr bwMode="auto">
          <a:xfrm flipV="1">
            <a:off x="1489521"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 name="Line 6"/>
          <p:cNvSpPr>
            <a:spLocks noChangeShapeType="1"/>
          </p:cNvSpPr>
          <p:nvPr/>
        </p:nvSpPr>
        <p:spPr bwMode="auto">
          <a:xfrm>
            <a:off x="186258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 name="Line 7"/>
          <p:cNvSpPr>
            <a:spLocks noChangeShapeType="1"/>
          </p:cNvSpPr>
          <p:nvPr/>
        </p:nvSpPr>
        <p:spPr bwMode="auto">
          <a:xfrm>
            <a:off x="513283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8"/>
          <p:cNvSpPr>
            <a:spLocks noChangeShapeType="1"/>
          </p:cNvSpPr>
          <p:nvPr/>
        </p:nvSpPr>
        <p:spPr bwMode="auto">
          <a:xfrm>
            <a:off x="1860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Text Box 9"/>
          <p:cNvSpPr txBox="1">
            <a:spLocks noChangeArrowheads="1"/>
          </p:cNvSpPr>
          <p:nvPr/>
        </p:nvSpPr>
        <p:spPr bwMode="auto">
          <a:xfrm>
            <a:off x="3051621" y="3618532"/>
            <a:ext cx="782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RTT</a:t>
            </a:r>
          </a:p>
        </p:txBody>
      </p:sp>
      <p:sp>
        <p:nvSpPr>
          <p:cNvPr id="10" name="Line 10"/>
          <p:cNvSpPr>
            <a:spLocks noChangeShapeType="1"/>
          </p:cNvSpPr>
          <p:nvPr/>
        </p:nvSpPr>
        <p:spPr bwMode="auto">
          <a:xfrm rot="5400000" flipH="1" flipV="1">
            <a:off x="1265684" y="3651870"/>
            <a:ext cx="0" cy="44450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Text Box 11"/>
          <p:cNvSpPr txBox="1">
            <a:spLocks noChangeArrowheads="1"/>
          </p:cNvSpPr>
          <p:nvPr/>
        </p:nvSpPr>
        <p:spPr bwMode="auto">
          <a:xfrm>
            <a:off x="776536" y="33376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a:t>
            </a:r>
          </a:p>
        </p:txBody>
      </p:sp>
      <p:sp>
        <p:nvSpPr>
          <p:cNvPr id="12" name="Line 12"/>
          <p:cNvSpPr>
            <a:spLocks noChangeShapeType="1"/>
          </p:cNvSpPr>
          <p:nvPr/>
        </p:nvSpPr>
        <p:spPr bwMode="auto">
          <a:xfrm flipV="1">
            <a:off x="5207446"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 name="Line 13"/>
          <p:cNvSpPr>
            <a:spLocks noChangeShapeType="1"/>
          </p:cNvSpPr>
          <p:nvPr/>
        </p:nvSpPr>
        <p:spPr bwMode="auto">
          <a:xfrm>
            <a:off x="1489521"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Text Box 14"/>
          <p:cNvSpPr txBox="1">
            <a:spLocks noChangeArrowheads="1"/>
          </p:cNvSpPr>
          <p:nvPr/>
        </p:nvSpPr>
        <p:spPr bwMode="auto">
          <a:xfrm>
            <a:off x="2264221" y="4051920"/>
            <a:ext cx="21209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r>
              <a:rPr lang="en-US" altLang="zh-CN" sz="2400" b="1">
                <a:solidFill>
                  <a:srgbClr val="000099"/>
                </a:solidFill>
                <a:latin typeface="+mn-lt"/>
                <a:ea typeface="黑体" pitchFamily="2" charset="-122"/>
              </a:rPr>
              <a:t> + RTT + </a:t>
            </a:r>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A</a:t>
            </a:r>
          </a:p>
        </p:txBody>
      </p:sp>
      <p:sp>
        <p:nvSpPr>
          <p:cNvPr id="16" name="Freeform 16"/>
          <p:cNvSpPr>
            <a:spLocks/>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17" name="Text Box 17"/>
          <p:cNvSpPr txBox="1">
            <a:spLocks noChangeArrowheads="1"/>
          </p:cNvSpPr>
          <p:nvPr/>
        </p:nvSpPr>
        <p:spPr bwMode="auto">
          <a:xfrm>
            <a:off x="790823" y="191683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B</a:t>
            </a:r>
          </a:p>
        </p:txBody>
      </p:sp>
      <p:sp>
        <p:nvSpPr>
          <p:cNvPr id="18" name="Line 18"/>
          <p:cNvSpPr>
            <a:spLocks noChangeShapeType="1"/>
          </p:cNvSpPr>
          <p:nvPr/>
        </p:nvSpPr>
        <p:spPr bwMode="auto">
          <a:xfrm flipV="1">
            <a:off x="1489521" y="2170732"/>
            <a:ext cx="1635125"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 name="Line 19"/>
          <p:cNvSpPr>
            <a:spLocks noChangeShapeType="1"/>
          </p:cNvSpPr>
          <p:nvPr/>
        </p:nvSpPr>
        <p:spPr bwMode="auto">
          <a:xfrm flipV="1">
            <a:off x="1860996" y="2170732"/>
            <a:ext cx="1633538"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Text Box 22"/>
          <p:cNvSpPr txBox="1">
            <a:spLocks noChangeArrowheads="1"/>
          </p:cNvSpPr>
          <p:nvPr/>
        </p:nvSpPr>
        <p:spPr bwMode="auto">
          <a:xfrm rot="19131970">
            <a:off x="1467222" y="272730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23" name="Text Box 23"/>
          <p:cNvSpPr txBox="1">
            <a:spLocks noChangeArrowheads="1"/>
          </p:cNvSpPr>
          <p:nvPr/>
        </p:nvSpPr>
        <p:spPr bwMode="auto">
          <a:xfrm rot="2307784">
            <a:off x="3951659" y="2341538"/>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24" name="Text Box 24"/>
          <p:cNvSpPr txBox="1">
            <a:spLocks noChangeArrowheads="1"/>
          </p:cNvSpPr>
          <p:nvPr/>
        </p:nvSpPr>
        <p:spPr bwMode="auto">
          <a:xfrm>
            <a:off x="9149209" y="191683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5" name="Text Box 25"/>
          <p:cNvSpPr txBox="1">
            <a:spLocks noChangeArrowheads="1"/>
          </p:cNvSpPr>
          <p:nvPr/>
        </p:nvSpPr>
        <p:spPr bwMode="auto">
          <a:xfrm>
            <a:off x="9149209" y="3299445"/>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6" name="Line 26"/>
          <p:cNvSpPr>
            <a:spLocks noChangeShapeType="1"/>
          </p:cNvSpPr>
          <p:nvPr/>
        </p:nvSpPr>
        <p:spPr bwMode="auto">
          <a:xfrm>
            <a:off x="4612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Line 27"/>
          <p:cNvSpPr>
            <a:spLocks noChangeShapeType="1"/>
          </p:cNvSpPr>
          <p:nvPr/>
        </p:nvSpPr>
        <p:spPr bwMode="auto">
          <a:xfrm rot="15894661">
            <a:off x="2257078" y="2514426"/>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 name="Freeform 28"/>
          <p:cNvSpPr>
            <a:spLocks/>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29" name="Freeform 29"/>
          <p:cNvSpPr>
            <a:spLocks/>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30" name="Line 30"/>
          <p:cNvSpPr>
            <a:spLocks noChangeShapeType="1"/>
          </p:cNvSpPr>
          <p:nvPr/>
        </p:nvSpPr>
        <p:spPr bwMode="auto">
          <a:xfrm flipV="1">
            <a:off x="5237609" y="2175495"/>
            <a:ext cx="1635125"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Line 31"/>
          <p:cNvSpPr>
            <a:spLocks noChangeShapeType="1"/>
          </p:cNvSpPr>
          <p:nvPr/>
        </p:nvSpPr>
        <p:spPr bwMode="auto">
          <a:xfrm flipV="1">
            <a:off x="5609084" y="2175495"/>
            <a:ext cx="1633537"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32"/>
          <p:cNvSpPr>
            <a:spLocks noChangeShapeType="1"/>
          </p:cNvSpPr>
          <p:nvPr/>
        </p:nvSpPr>
        <p:spPr bwMode="auto">
          <a:xfrm flipH="1" flipV="1">
            <a:off x="7351910"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3" name="Line 33"/>
          <p:cNvSpPr>
            <a:spLocks noChangeShapeType="1"/>
          </p:cNvSpPr>
          <p:nvPr/>
        </p:nvSpPr>
        <p:spPr bwMode="auto">
          <a:xfrm flipH="1" flipV="1">
            <a:off x="7278315"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Text Box 34"/>
          <p:cNvSpPr txBox="1">
            <a:spLocks noChangeArrowheads="1"/>
          </p:cNvSpPr>
          <p:nvPr/>
        </p:nvSpPr>
        <p:spPr bwMode="auto">
          <a:xfrm rot="19044759">
            <a:off x="5141506" y="2801119"/>
            <a:ext cx="80021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35" name="Line 35"/>
          <p:cNvSpPr>
            <a:spLocks noChangeShapeType="1"/>
          </p:cNvSpPr>
          <p:nvPr/>
        </p:nvSpPr>
        <p:spPr bwMode="auto">
          <a:xfrm rot="15894661">
            <a:off x="5958334" y="2548557"/>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Text Box 36"/>
          <p:cNvSpPr txBox="1">
            <a:spLocks noChangeArrowheads="1"/>
          </p:cNvSpPr>
          <p:nvPr/>
        </p:nvSpPr>
        <p:spPr bwMode="auto">
          <a:xfrm rot="2510398">
            <a:off x="7785472" y="241615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37" name="Line 37"/>
          <p:cNvSpPr>
            <a:spLocks noChangeShapeType="1"/>
          </p:cNvSpPr>
          <p:nvPr/>
        </p:nvSpPr>
        <p:spPr bwMode="auto">
          <a:xfrm>
            <a:off x="8411021"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 name="Line 38"/>
          <p:cNvSpPr>
            <a:spLocks noChangeShapeType="1"/>
          </p:cNvSpPr>
          <p:nvPr/>
        </p:nvSpPr>
        <p:spPr bwMode="auto">
          <a:xfrm>
            <a:off x="1264096" y="2170732"/>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Line 39"/>
          <p:cNvSpPr>
            <a:spLocks noChangeShapeType="1"/>
          </p:cNvSpPr>
          <p:nvPr/>
        </p:nvSpPr>
        <p:spPr bwMode="auto">
          <a:xfrm>
            <a:off x="1264096" y="3616945"/>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Freeform 28"/>
          <p:cNvSpPr>
            <a:spLocks/>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41" name="Line 32"/>
          <p:cNvSpPr>
            <a:spLocks noChangeShapeType="1"/>
          </p:cNvSpPr>
          <p:nvPr/>
        </p:nvSpPr>
        <p:spPr bwMode="auto">
          <a:xfrm flipH="1" flipV="1">
            <a:off x="3577514"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3503919"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7" name="组合 46"/>
          <p:cNvGrpSpPr/>
          <p:nvPr/>
        </p:nvGrpSpPr>
        <p:grpSpPr>
          <a:xfrm>
            <a:off x="848544"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325924257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9344" name="公式" r:id="rId3" imgW="1091726" imgH="380835" progId="Equation.3">
                    <p:embed/>
                  </p:oleObj>
                </mc:Choice>
                <mc:Fallback>
                  <p:oleObj name="公式" r:id="rId3" imgW="1091726"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p:spPr>
                    </p:pic>
                  </p:oleObj>
                </mc:Fallback>
              </mc:AlternateContent>
            </a:graphicData>
          </a:graphic>
        </p:graphicFrame>
        <p:sp>
          <p:nvSpPr>
            <p:cNvPr id="44" name="Text Box 6"/>
            <p:cNvSpPr txBox="1">
              <a:spLocks noChangeArrowheads="1"/>
            </p:cNvSpPr>
            <p:nvPr/>
          </p:nvSpPr>
          <p:spPr bwMode="auto">
            <a:xfrm>
              <a:off x="7749318" y="5364505"/>
              <a:ext cx="1048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99"/>
                  </a:solidFill>
                  <a:latin typeface="+mn-lt"/>
                  <a:ea typeface="黑体" pitchFamily="2" charset="-122"/>
                </a:rPr>
                <a:t>(5-3)</a:t>
              </a: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dirty="0">
                  <a:solidFill>
                    <a:srgbClr val="000099"/>
                  </a:solidFill>
                </a:rPr>
                <a:t>信道利用率</a:t>
              </a:r>
            </a:p>
          </p:txBody>
        </p:sp>
      </p:grpSp>
      <p:sp>
        <p:nvSpPr>
          <p:cNvPr id="48" name="矩形 47"/>
          <p:cNvSpPr/>
          <p:nvPr/>
        </p:nvSpPr>
        <p:spPr>
          <a:xfrm>
            <a:off x="2200568" y="4653136"/>
            <a:ext cx="5595443" cy="461665"/>
          </a:xfrm>
          <a:prstGeom prst="rect">
            <a:avLst/>
          </a:prstGeom>
        </p:spPr>
        <p:txBody>
          <a:bodyPr wrap="square">
            <a:spAutoFit/>
          </a:bodyPr>
          <a:lstStyle/>
          <a:p>
            <a:pPr algn="ctr"/>
            <a:r>
              <a:rPr lang="zh-CN" altLang="zh-CN" sz="2400" b="1" dirty="0">
                <a:latin typeface="+mn-lt"/>
                <a:ea typeface="黑体" pitchFamily="2" charset="-122"/>
              </a:rPr>
              <a:t>停止等待协议的信道利用率太低</a:t>
            </a:r>
            <a:endParaRPr lang="zh-CN" altLang="en-US" sz="2400" b="1" dirty="0">
              <a:latin typeface="+mn-lt"/>
              <a:ea typeface="黑体" pitchFamily="2" charset="-122"/>
            </a:endParaRPr>
          </a:p>
        </p:txBody>
      </p:sp>
      <p:sp>
        <p:nvSpPr>
          <p:cNvPr id="50" name="矩形 49"/>
          <p:cNvSpPr/>
          <p:nvPr/>
        </p:nvSpPr>
        <p:spPr>
          <a:xfrm>
            <a:off x="776536" y="1249596"/>
            <a:ext cx="8784976" cy="523220"/>
          </a:xfrm>
          <a:prstGeom prst="rect">
            <a:avLst/>
          </a:prstGeom>
          <a:solidFill>
            <a:srgbClr val="66FF66"/>
          </a:solidFill>
          <a:ln>
            <a:solidFill>
              <a:schemeClr val="tx1"/>
            </a:solidFill>
          </a:ln>
        </p:spPr>
        <p:txBody>
          <a:bodyPr wrap="square">
            <a:spAutoFit/>
          </a:bodyPr>
          <a:lstStyle/>
          <a:p>
            <a:r>
              <a:rPr lang="zh-CN" altLang="zh-CN" sz="2800" b="1" dirty="0">
                <a:latin typeface="+mn-lt"/>
                <a:ea typeface="黑体" pitchFamily="2" charset="-122"/>
              </a:rPr>
              <a:t>停止等待协议的优点是简单，缺点是信道利用率太低。</a:t>
            </a:r>
            <a:endParaRPr lang="en-US" altLang="zh-CN" sz="2800" b="1" dirty="0">
              <a:latin typeface="+mn-lt"/>
              <a:ea typeface="黑体" pitchFamily="2" charset="-122"/>
            </a:endParaRPr>
          </a:p>
        </p:txBody>
      </p:sp>
    </p:spTree>
    <p:extLst>
      <p:ext uri="{BB962C8B-B14F-4D97-AF65-F5344CB8AC3E}">
        <p14:creationId xmlns:p14="http://schemas.microsoft.com/office/powerpoint/2010/main" val="21105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310314" y="1349376"/>
            <a:ext cx="157017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0" name="Rectangle 324"/>
          <p:cNvSpPr>
            <a:spLocks noChangeArrowheads="1"/>
          </p:cNvSpPr>
          <p:nvPr/>
        </p:nvSpPr>
        <p:spPr bwMode="auto">
          <a:xfrm>
            <a:off x="8162884" y="1349376"/>
            <a:ext cx="157361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89" name="Rectangle 313"/>
          <p:cNvSpPr>
            <a:spLocks noChangeArrowheads="1"/>
          </p:cNvSpPr>
          <p:nvPr/>
        </p:nvSpPr>
        <p:spPr bwMode="auto">
          <a:xfrm>
            <a:off x="329233" y="2459038"/>
            <a:ext cx="9412419" cy="469900"/>
          </a:xfrm>
          <a:prstGeom prst="rect">
            <a:avLst/>
          </a:prstGeom>
          <a:solidFill>
            <a:srgbClr val="66FFFF">
              <a:alpha val="67843"/>
            </a:srgb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6978" name="Rectangle 2"/>
          <p:cNvSpPr>
            <a:spLocks noGrp="1" noChangeArrowheads="1"/>
          </p:cNvSpPr>
          <p:nvPr>
            <p:ph type="title"/>
          </p:nvPr>
        </p:nvSpPr>
        <p:spPr/>
        <p:txBody>
          <a:bodyPr/>
          <a:lstStyle/>
          <a:p>
            <a:pPr algn="ctr"/>
            <a:r>
              <a:rPr lang="zh-CN" altLang="en-US" dirty="0"/>
              <a:t>运输层的作用</a:t>
            </a:r>
          </a:p>
        </p:txBody>
      </p:sp>
      <p:sp>
        <p:nvSpPr>
          <p:cNvPr id="127291" name="Line 315"/>
          <p:cNvSpPr>
            <a:spLocks noChangeShapeType="1"/>
          </p:cNvSpPr>
          <p:nvPr/>
        </p:nvSpPr>
        <p:spPr bwMode="auto">
          <a:xfrm>
            <a:off x="1870166" y="4984105"/>
            <a:ext cx="627208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2" name="Line 316"/>
          <p:cNvSpPr>
            <a:spLocks noChangeShapeType="1"/>
          </p:cNvSpPr>
          <p:nvPr/>
        </p:nvSpPr>
        <p:spPr bwMode="auto">
          <a:xfrm>
            <a:off x="310314" y="2935288"/>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3" name="Line 317"/>
          <p:cNvSpPr>
            <a:spLocks noChangeShapeType="1"/>
          </p:cNvSpPr>
          <p:nvPr/>
        </p:nvSpPr>
        <p:spPr bwMode="auto">
          <a:xfrm>
            <a:off x="310314" y="3414713"/>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4" name="Rectangle 318"/>
          <p:cNvSpPr>
            <a:spLocks noChangeArrowheads="1"/>
          </p:cNvSpPr>
          <p:nvPr/>
        </p:nvSpPr>
        <p:spPr bwMode="auto">
          <a:xfrm>
            <a:off x="317194" y="2011364"/>
            <a:ext cx="1559852"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5" name="Rectangle 319"/>
          <p:cNvSpPr>
            <a:spLocks noChangeArrowheads="1"/>
          </p:cNvSpPr>
          <p:nvPr/>
        </p:nvSpPr>
        <p:spPr bwMode="auto">
          <a:xfrm>
            <a:off x="272480" y="1470025"/>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grpSp>
        <p:nvGrpSpPr>
          <p:cNvPr id="127296" name="Group 320"/>
          <p:cNvGrpSpPr>
            <a:grpSpLocks/>
          </p:cNvGrpSpPr>
          <p:nvPr/>
        </p:nvGrpSpPr>
        <p:grpSpPr bwMode="auto">
          <a:xfrm>
            <a:off x="3249439" y="2468564"/>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1" name="Line 325"/>
          <p:cNvSpPr>
            <a:spLocks noChangeShapeType="1"/>
          </p:cNvSpPr>
          <p:nvPr/>
        </p:nvSpPr>
        <p:spPr bwMode="auto">
          <a:xfrm>
            <a:off x="8162883" y="2935288"/>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2" name="Line 326"/>
          <p:cNvSpPr>
            <a:spLocks noChangeShapeType="1"/>
          </p:cNvSpPr>
          <p:nvPr/>
        </p:nvSpPr>
        <p:spPr bwMode="auto">
          <a:xfrm>
            <a:off x="8162883" y="3414713"/>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3" name="Rectangle 327"/>
          <p:cNvSpPr>
            <a:spLocks noChangeArrowheads="1"/>
          </p:cNvSpPr>
          <p:nvPr/>
        </p:nvSpPr>
        <p:spPr bwMode="auto">
          <a:xfrm>
            <a:off x="8168043" y="2011364"/>
            <a:ext cx="156845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27304" name="Group 328"/>
          <p:cNvGrpSpPr>
            <a:grpSpLocks/>
          </p:cNvGrpSpPr>
          <p:nvPr/>
        </p:nvGrpSpPr>
        <p:grpSpPr bwMode="auto">
          <a:xfrm>
            <a:off x="5626191" y="2468564"/>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8" name="Rectangle 332"/>
          <p:cNvSpPr>
            <a:spLocks noChangeArrowheads="1"/>
          </p:cNvSpPr>
          <p:nvPr/>
        </p:nvSpPr>
        <p:spPr bwMode="auto">
          <a:xfrm>
            <a:off x="2821210" y="1666875"/>
            <a:ext cx="443018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运输层提供应用进程</a:t>
            </a:r>
            <a:r>
              <a:rPr kumimoji="1" lang="zh-CN" altLang="zh-CN" sz="2000" b="1">
                <a:solidFill>
                  <a:srgbClr val="000099"/>
                </a:solidFill>
                <a:latin typeface="+mn-lt"/>
                <a:ea typeface="黑体" pitchFamily="2" charset="-122"/>
              </a:rPr>
              <a:t>间的逻辑</a:t>
            </a:r>
            <a:r>
              <a:rPr kumimoji="1" lang="zh-CN" altLang="en-US" sz="2000" b="1">
                <a:solidFill>
                  <a:srgbClr val="000099"/>
                </a:solidFill>
                <a:latin typeface="+mn-lt"/>
                <a:ea typeface="黑体" pitchFamily="2" charset="-122"/>
              </a:rPr>
              <a:t>通信</a:t>
            </a:r>
          </a:p>
        </p:txBody>
      </p:sp>
      <p:sp>
        <p:nvSpPr>
          <p:cNvPr id="127309" name="Rectangle 333"/>
          <p:cNvSpPr>
            <a:spLocks noChangeArrowheads="1"/>
          </p:cNvSpPr>
          <p:nvPr/>
        </p:nvSpPr>
        <p:spPr bwMode="auto">
          <a:xfrm>
            <a:off x="31031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10" name="Freeform 334"/>
          <p:cNvSpPr>
            <a:spLocks/>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1" name="Freeform 335"/>
          <p:cNvSpPr>
            <a:spLocks/>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2" name="Rectangle 336"/>
          <p:cNvSpPr>
            <a:spLocks noChangeArrowheads="1"/>
          </p:cNvSpPr>
          <p:nvPr/>
        </p:nvSpPr>
        <p:spPr bwMode="auto">
          <a:xfrm>
            <a:off x="559685" y="4149080"/>
            <a:ext cx="95859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A</a:t>
            </a:r>
          </a:p>
        </p:txBody>
      </p:sp>
      <p:sp>
        <p:nvSpPr>
          <p:cNvPr id="127313" name="Rectangle 337"/>
          <p:cNvSpPr>
            <a:spLocks noChangeArrowheads="1"/>
          </p:cNvSpPr>
          <p:nvPr/>
        </p:nvSpPr>
        <p:spPr bwMode="auto">
          <a:xfrm>
            <a:off x="8407094" y="4149080"/>
            <a:ext cx="9553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B</a:t>
            </a:r>
          </a:p>
        </p:txBody>
      </p:sp>
      <p:sp>
        <p:nvSpPr>
          <p:cNvPr id="127314" name="Freeform 338"/>
          <p:cNvSpPr>
            <a:spLocks/>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5" name="Rectangle 339"/>
          <p:cNvSpPr>
            <a:spLocks noChangeArrowheads="1"/>
          </p:cNvSpPr>
          <p:nvPr/>
        </p:nvSpPr>
        <p:spPr bwMode="auto">
          <a:xfrm>
            <a:off x="2086860"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6" name="Freeform 340"/>
          <p:cNvSpPr>
            <a:spLocks/>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7" name="Rectangle 341"/>
          <p:cNvSpPr>
            <a:spLocks noChangeArrowheads="1"/>
          </p:cNvSpPr>
          <p:nvPr/>
        </p:nvSpPr>
        <p:spPr bwMode="auto">
          <a:xfrm>
            <a:off x="6537681"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8" name="AutoShape 342"/>
          <p:cNvSpPr>
            <a:spLocks noChangeArrowheads="1"/>
          </p:cNvSpPr>
          <p:nvPr/>
        </p:nvSpPr>
        <p:spPr bwMode="auto">
          <a:xfrm>
            <a:off x="1858128" y="2016125"/>
            <a:ext cx="6299597"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9" name="Rectangle 343"/>
          <p:cNvSpPr>
            <a:spLocks noChangeArrowheads="1"/>
          </p:cNvSpPr>
          <p:nvPr/>
        </p:nvSpPr>
        <p:spPr bwMode="auto">
          <a:xfrm>
            <a:off x="330791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2181"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69842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2</a:t>
            </a:r>
          </a:p>
        </p:txBody>
      </p:sp>
      <p:sp>
        <p:nvSpPr>
          <p:cNvPr id="127322" name="Oval 346"/>
          <p:cNvSpPr>
            <a:spLocks noChangeArrowheads="1"/>
          </p:cNvSpPr>
          <p:nvPr/>
        </p:nvSpPr>
        <p:spPr bwMode="auto">
          <a:xfrm>
            <a:off x="585482"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3" name="Rectangle 347"/>
          <p:cNvSpPr>
            <a:spLocks noChangeArrowheads="1"/>
          </p:cNvSpPr>
          <p:nvPr/>
        </p:nvSpPr>
        <p:spPr bwMode="auto">
          <a:xfrm>
            <a:off x="633635"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24" name="Oval 348"/>
          <p:cNvSpPr>
            <a:spLocks noChangeArrowheads="1"/>
          </p:cNvSpPr>
          <p:nvPr/>
        </p:nvSpPr>
        <p:spPr bwMode="auto">
          <a:xfrm>
            <a:off x="8919592" y="1376363"/>
            <a:ext cx="684477"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5" name="Line 349"/>
          <p:cNvSpPr>
            <a:spLocks noChangeShapeType="1"/>
          </p:cNvSpPr>
          <p:nvPr/>
        </p:nvSpPr>
        <p:spPr bwMode="auto">
          <a:xfrm rot="5400000">
            <a:off x="3340455"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6" name="Line 350"/>
          <p:cNvSpPr>
            <a:spLocks noChangeShapeType="1"/>
          </p:cNvSpPr>
          <p:nvPr/>
        </p:nvSpPr>
        <p:spPr bwMode="auto">
          <a:xfrm rot="5400000">
            <a:off x="5713371"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436" y="4688831"/>
            <a:ext cx="98028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983106" y="4769792"/>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288" y="4688831"/>
            <a:ext cx="107143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620112" y="4780905"/>
            <a:ext cx="7825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WAN</a:t>
            </a:r>
          </a:p>
        </p:txBody>
      </p:sp>
      <p:sp>
        <p:nvSpPr>
          <p:cNvPr id="127331" name="Oval 355"/>
          <p:cNvSpPr>
            <a:spLocks noChangeArrowheads="1"/>
          </p:cNvSpPr>
          <p:nvPr/>
        </p:nvSpPr>
        <p:spPr bwMode="auto">
          <a:xfrm>
            <a:off x="1796214" y="4909493"/>
            <a:ext cx="16682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2" name="Oval 356"/>
          <p:cNvSpPr>
            <a:spLocks noChangeArrowheads="1"/>
          </p:cNvSpPr>
          <p:nvPr/>
        </p:nvSpPr>
        <p:spPr bwMode="auto">
          <a:xfrm>
            <a:off x="568284" y="4995218"/>
            <a:ext cx="68619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3" name="Rectangle 357"/>
          <p:cNvSpPr>
            <a:spLocks noChangeArrowheads="1"/>
          </p:cNvSpPr>
          <p:nvPr/>
        </p:nvSpPr>
        <p:spPr bwMode="auto">
          <a:xfrm>
            <a:off x="588921" y="4944417"/>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34" name="Rectangle 358"/>
          <p:cNvSpPr>
            <a:spLocks noChangeArrowheads="1"/>
          </p:cNvSpPr>
          <p:nvPr/>
        </p:nvSpPr>
        <p:spPr bwMode="auto">
          <a:xfrm flipH="1">
            <a:off x="815772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35" name="Freeform 359"/>
          <p:cNvSpPr>
            <a:spLocks/>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6" name="Freeform 360"/>
          <p:cNvSpPr>
            <a:spLocks/>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7" name="Oval 361"/>
          <p:cNvSpPr>
            <a:spLocks noChangeArrowheads="1"/>
          </p:cNvSpPr>
          <p:nvPr/>
        </p:nvSpPr>
        <p:spPr bwMode="auto">
          <a:xfrm flipH="1">
            <a:off x="8653025"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8" name="Rectangle 362"/>
          <p:cNvSpPr>
            <a:spLocks noChangeArrowheads="1"/>
          </p:cNvSpPr>
          <p:nvPr/>
        </p:nvSpPr>
        <p:spPr bwMode="auto">
          <a:xfrm flipH="1">
            <a:off x="8665063"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40" name="Oval 364"/>
          <p:cNvSpPr>
            <a:spLocks noChangeArrowheads="1"/>
          </p:cNvSpPr>
          <p:nvPr/>
        </p:nvSpPr>
        <p:spPr bwMode="auto">
          <a:xfrm flipH="1">
            <a:off x="8637546" y="4995218"/>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41" name="Rectangle 365"/>
          <p:cNvSpPr>
            <a:spLocks noChangeArrowheads="1"/>
          </p:cNvSpPr>
          <p:nvPr/>
        </p:nvSpPr>
        <p:spPr bwMode="auto">
          <a:xfrm flipH="1">
            <a:off x="8665063" y="495870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42" name="Rectangle 366"/>
          <p:cNvSpPr>
            <a:spLocks noChangeArrowheads="1"/>
          </p:cNvSpPr>
          <p:nvPr/>
        </p:nvSpPr>
        <p:spPr bwMode="auto">
          <a:xfrm>
            <a:off x="4633871" y="2501900"/>
            <a:ext cx="7487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859" y="4688831"/>
            <a:ext cx="98200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229602" y="4768206"/>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46" name="Freeform 370"/>
          <p:cNvSpPr>
            <a:spLocks/>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0" name="Oval 384"/>
          <p:cNvSpPr>
            <a:spLocks noChangeArrowheads="1"/>
          </p:cNvSpPr>
          <p:nvPr/>
        </p:nvSpPr>
        <p:spPr bwMode="auto">
          <a:xfrm>
            <a:off x="392865" y="1373188"/>
            <a:ext cx="686197"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1" name="Rectangle 385"/>
          <p:cNvSpPr>
            <a:spLocks noChangeArrowheads="1"/>
          </p:cNvSpPr>
          <p:nvPr/>
        </p:nvSpPr>
        <p:spPr bwMode="auto">
          <a:xfrm>
            <a:off x="444458" y="133350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63" name="Oval 387"/>
          <p:cNvSpPr>
            <a:spLocks noChangeArrowheads="1"/>
          </p:cNvSpPr>
          <p:nvPr/>
        </p:nvSpPr>
        <p:spPr bwMode="auto">
          <a:xfrm>
            <a:off x="1132375" y="1447800"/>
            <a:ext cx="686197"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4" name="Rectangle 388"/>
          <p:cNvSpPr>
            <a:spLocks noChangeArrowheads="1"/>
          </p:cNvSpPr>
          <p:nvPr/>
        </p:nvSpPr>
        <p:spPr bwMode="auto">
          <a:xfrm>
            <a:off x="1165052" y="1422400"/>
            <a:ext cx="6347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65" name="Oval 389"/>
          <p:cNvSpPr>
            <a:spLocks noChangeArrowheads="1"/>
          </p:cNvSpPr>
          <p:nvPr/>
        </p:nvSpPr>
        <p:spPr bwMode="auto">
          <a:xfrm>
            <a:off x="970714" y="2395539"/>
            <a:ext cx="16682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8" name="Rectangle 392"/>
          <p:cNvSpPr>
            <a:spLocks noChangeArrowheads="1"/>
          </p:cNvSpPr>
          <p:nvPr/>
        </p:nvSpPr>
        <p:spPr bwMode="auto">
          <a:xfrm>
            <a:off x="8964306" y="132715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69" name="Oval 393"/>
          <p:cNvSpPr>
            <a:spLocks noChangeArrowheads="1"/>
          </p:cNvSpPr>
          <p:nvPr/>
        </p:nvSpPr>
        <p:spPr bwMode="auto">
          <a:xfrm>
            <a:off x="8910993" y="2395539"/>
            <a:ext cx="16338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2" name="Rectangle 396"/>
          <p:cNvSpPr>
            <a:spLocks noChangeArrowheads="1"/>
          </p:cNvSpPr>
          <p:nvPr/>
        </p:nvSpPr>
        <p:spPr bwMode="auto">
          <a:xfrm>
            <a:off x="2086860" y="166211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3" name="Rectangle 397"/>
          <p:cNvSpPr>
            <a:spLocks noChangeArrowheads="1"/>
          </p:cNvSpPr>
          <p:nvPr/>
        </p:nvSpPr>
        <p:spPr bwMode="auto">
          <a:xfrm>
            <a:off x="7230756" y="157162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4" name="Line 398"/>
          <p:cNvSpPr>
            <a:spLocks noChangeShapeType="1"/>
          </p:cNvSpPr>
          <p:nvPr/>
        </p:nvSpPr>
        <p:spPr bwMode="auto">
          <a:xfrm>
            <a:off x="7844722" y="1814513"/>
            <a:ext cx="626004"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5" name="Line 399"/>
          <p:cNvSpPr>
            <a:spLocks noChangeShapeType="1"/>
          </p:cNvSpPr>
          <p:nvPr/>
        </p:nvSpPr>
        <p:spPr bwMode="auto">
          <a:xfrm flipH="1">
            <a:off x="1529647" y="1828800"/>
            <a:ext cx="589888"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6" name="Rectangle 400"/>
          <p:cNvSpPr>
            <a:spLocks noChangeArrowheads="1"/>
          </p:cNvSpPr>
          <p:nvPr/>
        </p:nvSpPr>
        <p:spPr bwMode="auto">
          <a:xfrm>
            <a:off x="9402853" y="1454150"/>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sp>
        <p:nvSpPr>
          <p:cNvPr id="127377" name="Line 401"/>
          <p:cNvSpPr>
            <a:spLocks noChangeShapeType="1"/>
          </p:cNvSpPr>
          <p:nvPr/>
        </p:nvSpPr>
        <p:spPr bwMode="auto">
          <a:xfrm>
            <a:off x="1908001"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8" name="Line 402"/>
          <p:cNvSpPr>
            <a:spLocks noChangeShapeType="1"/>
          </p:cNvSpPr>
          <p:nvPr/>
        </p:nvSpPr>
        <p:spPr bwMode="auto">
          <a:xfrm flipH="1">
            <a:off x="1908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0" name="Rectangle 404"/>
          <p:cNvSpPr>
            <a:spLocks noChangeArrowheads="1"/>
          </p:cNvSpPr>
          <p:nvPr/>
        </p:nvSpPr>
        <p:spPr bwMode="auto">
          <a:xfrm>
            <a:off x="3782575" y="5398442"/>
            <a:ext cx="237885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协议的作用范围</a:t>
            </a:r>
          </a:p>
        </p:txBody>
      </p:sp>
      <p:sp>
        <p:nvSpPr>
          <p:cNvPr id="127381" name="Line 405"/>
          <p:cNvSpPr>
            <a:spLocks noChangeShapeType="1"/>
          </p:cNvSpPr>
          <p:nvPr/>
        </p:nvSpPr>
        <p:spPr bwMode="auto">
          <a:xfrm>
            <a:off x="836571" y="5328593"/>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2" name="Line 406"/>
          <p:cNvSpPr>
            <a:spLocks noChangeShapeType="1"/>
          </p:cNvSpPr>
          <p:nvPr/>
        </p:nvSpPr>
        <p:spPr bwMode="auto">
          <a:xfrm>
            <a:off x="8959147" y="5255568"/>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3" name="Line 407"/>
          <p:cNvSpPr>
            <a:spLocks noChangeShapeType="1"/>
          </p:cNvSpPr>
          <p:nvPr/>
        </p:nvSpPr>
        <p:spPr bwMode="auto">
          <a:xfrm>
            <a:off x="836571"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4" name="Rectangle 408"/>
          <p:cNvSpPr>
            <a:spLocks noChangeArrowheads="1"/>
          </p:cNvSpPr>
          <p:nvPr/>
        </p:nvSpPr>
        <p:spPr bwMode="auto">
          <a:xfrm>
            <a:off x="2621715" y="5792142"/>
            <a:ext cx="4330289"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运输层协议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和 </a:t>
            </a:r>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7406"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68031"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8" name="Rectangle 412"/>
          <p:cNvSpPr>
            <a:spLocks noChangeArrowheads="1"/>
          </p:cNvSpPr>
          <p:nvPr/>
        </p:nvSpPr>
        <p:spPr bwMode="auto">
          <a:xfrm>
            <a:off x="1300914"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9" name="Rectangle 413"/>
          <p:cNvSpPr>
            <a:spLocks noChangeArrowheads="1"/>
          </p:cNvSpPr>
          <p:nvPr/>
        </p:nvSpPr>
        <p:spPr bwMode="auto">
          <a:xfrm>
            <a:off x="8441489"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90" name="Rectangle 414"/>
          <p:cNvSpPr>
            <a:spLocks noChangeArrowheads="1"/>
          </p:cNvSpPr>
          <p:nvPr/>
        </p:nvSpPr>
        <p:spPr bwMode="auto">
          <a:xfrm>
            <a:off x="9239472"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6" name="Freeform 390"/>
          <p:cNvSpPr>
            <a:spLocks/>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7" name="Freeform 391"/>
          <p:cNvSpPr>
            <a:spLocks/>
          </p:cNvSpPr>
          <p:nvPr/>
        </p:nvSpPr>
        <p:spPr bwMode="auto">
          <a:xfrm>
            <a:off x="9050295" y="1736726"/>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0" name="Oval 394"/>
          <p:cNvSpPr>
            <a:spLocks noChangeArrowheads="1"/>
          </p:cNvSpPr>
          <p:nvPr/>
        </p:nvSpPr>
        <p:spPr bwMode="auto">
          <a:xfrm>
            <a:off x="8241993" y="1511301"/>
            <a:ext cx="68275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1" name="Rectangle 395"/>
          <p:cNvSpPr>
            <a:spLocks noChangeArrowheads="1"/>
          </p:cNvSpPr>
          <p:nvPr/>
        </p:nvSpPr>
        <p:spPr bwMode="auto">
          <a:xfrm>
            <a:off x="8269510" y="146367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62" name="Freeform 386"/>
          <p:cNvSpPr>
            <a:spLocks/>
          </p:cNvSpPr>
          <p:nvPr/>
        </p:nvSpPr>
        <p:spPr bwMode="auto">
          <a:xfrm>
            <a:off x="1139254"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59" name="Freeform 383"/>
          <p:cNvSpPr>
            <a:spLocks/>
          </p:cNvSpPr>
          <p:nvPr/>
        </p:nvSpPr>
        <p:spPr bwMode="auto">
          <a:xfrm>
            <a:off x="766060" y="1709739"/>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9" name="Oval 363"/>
          <p:cNvSpPr>
            <a:spLocks noChangeArrowheads="1"/>
          </p:cNvSpPr>
          <p:nvPr/>
        </p:nvSpPr>
        <p:spPr bwMode="auto">
          <a:xfrm flipH="1">
            <a:off x="8068295" y="4909493"/>
            <a:ext cx="1651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1286296" y="6237312"/>
            <a:ext cx="8227590" cy="461665"/>
          </a:xfrm>
          <a:prstGeom prst="rect">
            <a:avLst/>
          </a:prstGeom>
        </p:spPr>
        <p:txBody>
          <a:bodyPr wrap="square">
            <a:spAutoFit/>
          </a:bodyPr>
          <a:lstStyle/>
          <a:p>
            <a:pPr algn="ctr"/>
            <a:r>
              <a:rPr lang="zh-CN" altLang="zh-CN" sz="2400" b="1" dirty="0">
                <a:latin typeface="+mn-lt"/>
                <a:ea typeface="黑体" pitchFamily="2" charset="-122"/>
              </a:rPr>
              <a:t>运输层为相互通信的应用进程提供了逻辑通信</a:t>
            </a:r>
            <a:endParaRPr lang="zh-CN" altLang="en-US" sz="2400" b="1" dirty="0">
              <a:solidFill>
                <a:srgbClr val="000099"/>
              </a:solidFill>
              <a:latin typeface="+mn-lt"/>
              <a:ea typeface="黑体" pitchFamily="2" charset="-122"/>
            </a:endParaRPr>
          </a:p>
        </p:txBody>
      </p:sp>
      <p:sp>
        <p:nvSpPr>
          <p:cNvPr id="93" name="Line 402"/>
          <p:cNvSpPr>
            <a:spLocks noChangeShapeType="1"/>
          </p:cNvSpPr>
          <p:nvPr/>
        </p:nvSpPr>
        <p:spPr bwMode="auto">
          <a:xfrm flipH="1">
            <a:off x="8188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525380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可以</a:t>
            </a:r>
            <a:r>
              <a:rPr lang="zh-CN" altLang="zh-CN" dirty="0"/>
              <a:t>看出，当往返时间</a:t>
            </a:r>
            <a:r>
              <a:rPr lang="en-US" altLang="zh-CN" dirty="0"/>
              <a:t> RTT </a:t>
            </a:r>
            <a:r>
              <a:rPr lang="zh-CN" altLang="zh-CN" dirty="0"/>
              <a:t>远大于分组发送时间</a:t>
            </a:r>
            <a:r>
              <a:rPr lang="en-US" altLang="zh-CN" dirty="0"/>
              <a:t> </a:t>
            </a:r>
            <a:r>
              <a:rPr lang="en-US" altLang="zh-CN" i="1" dirty="0"/>
              <a:t>T</a:t>
            </a:r>
            <a:r>
              <a:rPr lang="en-US" altLang="zh-CN" i="1" baseline="-25000" dirty="0"/>
              <a:t>D</a:t>
            </a:r>
            <a:r>
              <a:rPr lang="en-US" altLang="zh-CN" i="1" dirty="0"/>
              <a:t> </a:t>
            </a:r>
            <a:r>
              <a:rPr lang="zh-CN" altLang="zh-CN" dirty="0"/>
              <a:t>时，信道的利用率就会非常低。</a:t>
            </a:r>
            <a:endParaRPr lang="en-US" altLang="zh-CN" dirty="0"/>
          </a:p>
          <a:p>
            <a:pPr>
              <a:spcBef>
                <a:spcPts val="1200"/>
              </a:spcBef>
            </a:pPr>
            <a:r>
              <a:rPr lang="zh-CN" altLang="zh-CN" dirty="0"/>
              <a:t>若出现重传，则对传送有用的数据信息来说，信道的利用率就还要降低。</a:t>
            </a:r>
            <a:endParaRPr lang="zh-CN" altLang="en-US" dirty="0"/>
          </a:p>
        </p:txBody>
      </p:sp>
    </p:spTree>
    <p:extLst>
      <p:ext uri="{BB962C8B-B14F-4D97-AF65-F5344CB8AC3E}">
        <p14:creationId xmlns:p14="http://schemas.microsoft.com/office/powerpoint/2010/main" val="2436350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3" name="内容占位符 2"/>
          <p:cNvSpPr>
            <a:spLocks noGrp="1"/>
          </p:cNvSpPr>
          <p:nvPr>
            <p:ph idx="1"/>
          </p:nvPr>
        </p:nvSpPr>
        <p:spPr/>
        <p:txBody>
          <a:bodyPr/>
          <a:lstStyle/>
          <a:p>
            <a:r>
              <a:rPr lang="zh-CN" altLang="zh-CN" dirty="0"/>
              <a:t>为了提高传输效率，发送方可以不使用低效率的停止等待协议，而是采用流水线传输</a:t>
            </a:r>
            <a:r>
              <a:rPr lang="zh-CN" altLang="en-US" dirty="0"/>
              <a:t>。</a:t>
            </a:r>
            <a:endParaRPr lang="en-US" altLang="zh-CN" dirty="0"/>
          </a:p>
          <a:p>
            <a:r>
              <a:rPr lang="zh-CN" altLang="zh-CN" dirty="0">
                <a:solidFill>
                  <a:srgbClr val="FF0000"/>
                </a:solidFill>
              </a:rPr>
              <a:t>流水线传输</a:t>
            </a:r>
            <a:r>
              <a:rPr lang="zh-CN" altLang="zh-CN" dirty="0"/>
              <a:t>就是发送方可连续发送多个分组，不必每发完一个分组就停顿下来等待对方的确认。这样可使信道上一直有数据不间断地传送。</a:t>
            </a:r>
            <a:endParaRPr lang="en-US" altLang="zh-CN" dirty="0"/>
          </a:p>
          <a:p>
            <a:r>
              <a:rPr lang="zh-CN" altLang="en-US" dirty="0"/>
              <a:t>由于信道上一直有数据不间断地传送，这种传输方式可获得很高的信道利用率。 </a:t>
            </a:r>
          </a:p>
        </p:txBody>
      </p:sp>
    </p:spTree>
    <p:extLst>
      <p:ext uri="{BB962C8B-B14F-4D97-AF65-F5344CB8AC3E}">
        <p14:creationId xmlns:p14="http://schemas.microsoft.com/office/powerpoint/2010/main" val="2066929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682054" y="280632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B</a:t>
            </a:r>
          </a:p>
        </p:txBody>
      </p:sp>
      <p:sp>
        <p:nvSpPr>
          <p:cNvPr id="8" name="Line 8"/>
          <p:cNvSpPr>
            <a:spLocks noChangeShapeType="1"/>
          </p:cNvSpPr>
          <p:nvPr/>
        </p:nvSpPr>
        <p:spPr bwMode="auto">
          <a:xfrm flipV="1">
            <a:off x="130752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694879"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1229171" y="3710737"/>
            <a:ext cx="90601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mn-lt"/>
                <a:ea typeface="黑体" pitchFamily="2" charset="-122"/>
              </a:rPr>
              <a:t>分组</a:t>
            </a:r>
          </a:p>
        </p:txBody>
      </p:sp>
      <p:sp>
        <p:nvSpPr>
          <p:cNvPr id="11" name="Text Box 11"/>
          <p:cNvSpPr txBox="1">
            <a:spLocks noChangeArrowheads="1"/>
          </p:cNvSpPr>
          <p:nvPr/>
        </p:nvSpPr>
        <p:spPr bwMode="auto">
          <a:xfrm>
            <a:off x="9221217" y="2780928"/>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2" name="Text Box 12"/>
          <p:cNvSpPr txBox="1">
            <a:spLocks noChangeArrowheads="1"/>
          </p:cNvSpPr>
          <p:nvPr/>
        </p:nvSpPr>
        <p:spPr bwMode="auto">
          <a:xfrm>
            <a:off x="9221217" y="4366840"/>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3" name="Text Box 13"/>
          <p:cNvSpPr txBox="1">
            <a:spLocks noChangeArrowheads="1"/>
          </p:cNvSpPr>
          <p:nvPr/>
        </p:nvSpPr>
        <p:spPr bwMode="auto">
          <a:xfrm>
            <a:off x="667767" y="442081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A</a:t>
            </a:r>
          </a:p>
        </p:txBody>
      </p:sp>
      <p:sp>
        <p:nvSpPr>
          <p:cNvPr id="14" name="Line 14"/>
          <p:cNvSpPr>
            <a:spLocks noChangeShapeType="1"/>
          </p:cNvSpPr>
          <p:nvPr/>
        </p:nvSpPr>
        <p:spPr bwMode="auto">
          <a:xfrm rot="15894661">
            <a:off x="2034604"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2077467" y="3088903"/>
            <a:ext cx="1693862" cy="16271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3388742"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3314073" y="3494044"/>
            <a:ext cx="9637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ACK</a:t>
            </a:r>
          </a:p>
        </p:txBody>
      </p:sp>
      <p:sp>
        <p:nvSpPr>
          <p:cNvPr id="19" name="Line 19"/>
          <p:cNvSpPr>
            <a:spLocks noChangeShapeType="1"/>
          </p:cNvSpPr>
          <p:nvPr/>
        </p:nvSpPr>
        <p:spPr bwMode="auto">
          <a:xfrm>
            <a:off x="4088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2461642"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2847404"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3250629" y="310319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36205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43952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47841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5169917"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55588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4003104"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5928742"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630180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667327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37729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4155504"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4541267"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49254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5308029"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5692204"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6076379"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6458967" y="3088903"/>
            <a:ext cx="1695450"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68431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72273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 name="矩形 41"/>
          <p:cNvSpPr/>
          <p:nvPr/>
        </p:nvSpPr>
        <p:spPr>
          <a:xfrm>
            <a:off x="1424608" y="1487686"/>
            <a:ext cx="7560840" cy="1077218"/>
          </a:xfrm>
          <a:prstGeom prst="rect">
            <a:avLst/>
          </a:prstGeom>
          <a:solidFill>
            <a:srgbClr val="FFFF66"/>
          </a:solidFill>
          <a:ln>
            <a:solidFill>
              <a:schemeClr val="tx1"/>
            </a:solidFill>
          </a:ln>
        </p:spPr>
        <p:txBody>
          <a:bodyPr wrap="square">
            <a:spAutoFit/>
          </a:bodyPr>
          <a:lstStyle/>
          <a:p>
            <a:r>
              <a:rPr lang="zh-CN" altLang="en-US" sz="3200" b="1" dirty="0">
                <a:latin typeface="+mn-lt"/>
                <a:ea typeface="黑体" pitchFamily="2" charset="-122"/>
              </a:rPr>
              <a:t>由于信道上一直有数据不间断地传送，这种传输方式可获得很高的信道利用率。 </a:t>
            </a:r>
          </a:p>
        </p:txBody>
      </p:sp>
      <p:sp>
        <p:nvSpPr>
          <p:cNvPr id="43" name="矩形 42"/>
          <p:cNvSpPr/>
          <p:nvPr/>
        </p:nvSpPr>
        <p:spPr>
          <a:xfrm>
            <a:off x="1964391" y="4944035"/>
            <a:ext cx="6564028" cy="461665"/>
          </a:xfrm>
          <a:prstGeom prst="rect">
            <a:avLst/>
          </a:prstGeom>
        </p:spPr>
        <p:txBody>
          <a:bodyPr wrap="square">
            <a:spAutoFit/>
          </a:bodyPr>
          <a:lstStyle/>
          <a:p>
            <a:pPr algn="ctr"/>
            <a:r>
              <a:rPr lang="zh-CN" altLang="zh-CN" sz="2400" b="1" dirty="0">
                <a:latin typeface="+mn-lt"/>
                <a:ea typeface="黑体" pitchFamily="2" charset="-122"/>
              </a:rPr>
              <a:t>流水线传输可提高信道利用率</a:t>
            </a:r>
            <a:endParaRPr lang="zh-CN" altLang="en-US" sz="2400" b="1" dirty="0">
              <a:latin typeface="+mn-lt"/>
              <a:ea typeface="黑体" pitchFamily="2" charset="-122"/>
            </a:endParaRPr>
          </a:p>
        </p:txBody>
      </p:sp>
    </p:spTree>
    <p:extLst>
      <p:ext uri="{BB962C8B-B14F-4D97-AF65-F5344CB8AC3E}">
        <p14:creationId xmlns:p14="http://schemas.microsoft.com/office/powerpoint/2010/main" val="653934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 ARQ </a:t>
            </a:r>
            <a:r>
              <a:rPr lang="zh-CN" altLang="zh-CN" dirty="0"/>
              <a:t>协议</a:t>
            </a:r>
            <a:endParaRPr lang="zh-CN" altLang="en-US" dirty="0"/>
          </a:p>
        </p:txBody>
      </p:sp>
      <p:sp>
        <p:nvSpPr>
          <p:cNvPr id="3" name="内容占位符 2"/>
          <p:cNvSpPr>
            <a:spLocks noGrp="1"/>
          </p:cNvSpPr>
          <p:nvPr>
            <p:ph idx="1"/>
          </p:nvPr>
        </p:nvSpPr>
        <p:spPr/>
        <p:txBody>
          <a:bodyPr/>
          <a:lstStyle/>
          <a:p>
            <a:r>
              <a:rPr lang="zh-CN" altLang="zh-CN" dirty="0"/>
              <a:t>滑动窗口协议比较复杂，是</a:t>
            </a:r>
            <a:r>
              <a:rPr lang="en-US" altLang="zh-CN" dirty="0"/>
              <a:t> TCP </a:t>
            </a:r>
            <a:r>
              <a:rPr lang="zh-CN" altLang="zh-CN" dirty="0"/>
              <a:t>协议的精髓所在。</a:t>
            </a:r>
            <a:endParaRPr lang="en-US" altLang="zh-CN" dirty="0"/>
          </a:p>
          <a:p>
            <a:r>
              <a:rPr lang="zh-CN" altLang="zh-CN" dirty="0"/>
              <a:t>发送方维持的</a:t>
            </a:r>
            <a:r>
              <a:rPr lang="zh-CN" altLang="zh-CN" dirty="0">
                <a:solidFill>
                  <a:srgbClr val="FF0000"/>
                </a:solidFill>
              </a:rPr>
              <a:t>发送窗口，</a:t>
            </a:r>
            <a:r>
              <a:rPr lang="zh-CN" altLang="zh-CN" dirty="0"/>
              <a:t>它的意义是：</a:t>
            </a:r>
            <a:r>
              <a:rPr lang="zh-CN" altLang="zh-CN" dirty="0">
                <a:solidFill>
                  <a:srgbClr val="0000FF"/>
                </a:solidFill>
              </a:rPr>
              <a:t>位于发送窗口内的分组都可连续发送出去，而不需要等待对方的确认。</a:t>
            </a:r>
            <a:r>
              <a:rPr lang="zh-CN" altLang="zh-CN" dirty="0"/>
              <a:t>这样，信道利用率就提高了。</a:t>
            </a:r>
            <a:endParaRPr lang="en-US" altLang="zh-CN" dirty="0"/>
          </a:p>
          <a:p>
            <a:r>
              <a:rPr lang="zh-CN" altLang="zh-CN" dirty="0"/>
              <a:t>连续</a:t>
            </a:r>
            <a:r>
              <a:rPr lang="en-US" altLang="zh-CN" dirty="0"/>
              <a:t> ARQ </a:t>
            </a:r>
            <a:r>
              <a:rPr lang="zh-CN" altLang="zh-CN" dirty="0"/>
              <a:t>协议规定，</a:t>
            </a:r>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extLst>
      <p:ext uri="{BB962C8B-B14F-4D97-AF65-F5344CB8AC3E}">
        <p14:creationId xmlns:p14="http://schemas.microsoft.com/office/powerpoint/2010/main" val="235836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930027"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(a) </a:t>
              </a:r>
              <a:r>
                <a:rPr lang="zh-CN" altLang="en-US" sz="2400" b="1" dirty="0">
                  <a:latin typeface="+mn-lt"/>
                  <a:ea typeface="黑体" pitchFamily="2" charset="-122"/>
                </a:rPr>
                <a:t>发送方维持发送窗口（发送窗口是 </a:t>
              </a:r>
              <a:r>
                <a:rPr lang="en-US" altLang="zh-CN" sz="2400" b="1" dirty="0">
                  <a:latin typeface="+mn-lt"/>
                  <a:ea typeface="黑体" pitchFamily="2" charset="-122"/>
                </a:rPr>
                <a:t>5</a:t>
              </a:r>
              <a:r>
                <a:rPr lang="zh-CN" altLang="en-US" sz="2400" b="1" dirty="0">
                  <a:latin typeface="+mn-lt"/>
                  <a:ea typeface="黑体" pitchFamily="2" charset="-122"/>
                </a:rPr>
                <a:t>）</a:t>
              </a: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grpSp>
        <p:nvGrpSpPr>
          <p:cNvPr id="121" name="组合 120"/>
          <p:cNvGrpSpPr/>
          <p:nvPr/>
        </p:nvGrpSpPr>
        <p:grpSpPr>
          <a:xfrm>
            <a:off x="920502"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(b) </a:t>
              </a:r>
              <a:r>
                <a:rPr lang="zh-CN" altLang="en-US" sz="2400" b="1" dirty="0">
                  <a:latin typeface="+mn-lt"/>
                  <a:ea typeface="黑体" pitchFamily="2" charset="-122"/>
                </a:rPr>
                <a:t>收到一个确认后发送窗口向前滑动</a:t>
              </a: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向前</a:t>
              </a: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sp>
        <p:nvSpPr>
          <p:cNvPr id="119" name="矩形 118"/>
          <p:cNvSpPr/>
          <p:nvPr/>
        </p:nvSpPr>
        <p:spPr>
          <a:xfrm>
            <a:off x="2484852" y="5805264"/>
            <a:ext cx="5255550" cy="461665"/>
          </a:xfrm>
          <a:prstGeom prst="rect">
            <a:avLst/>
          </a:prstGeom>
        </p:spPr>
        <p:txBody>
          <a:bodyPr wrap="square">
            <a:spAutoFit/>
          </a:bodyPr>
          <a:lstStyle/>
          <a:p>
            <a:pPr algn="ctr"/>
            <a:r>
              <a:rPr lang="zh-CN" altLang="zh-CN" sz="2400" b="1" dirty="0">
                <a:latin typeface="+mn-lt"/>
                <a:ea typeface="黑体" pitchFamily="2" charset="-122"/>
              </a:rPr>
              <a:t>连续</a:t>
            </a:r>
            <a:r>
              <a:rPr lang="en-US" altLang="zh-CN" sz="2400" b="1" dirty="0">
                <a:latin typeface="+mn-lt"/>
                <a:ea typeface="黑体" pitchFamily="2" charset="-122"/>
              </a:rPr>
              <a:t> ARQ </a:t>
            </a:r>
            <a:r>
              <a:rPr lang="zh-CN" altLang="zh-CN" sz="2400" b="1" dirty="0">
                <a:latin typeface="+mn-lt"/>
                <a:ea typeface="黑体" pitchFamily="2" charset="-122"/>
              </a:rPr>
              <a:t>协议的工作原理</a:t>
            </a:r>
            <a:endParaRPr lang="zh-CN" altLang="en-US" sz="2400" b="1" dirty="0">
              <a:latin typeface="+mn-lt"/>
              <a:ea typeface="黑体" pitchFamily="2" charset="-122"/>
            </a:endParaRPr>
          </a:p>
        </p:txBody>
      </p:sp>
    </p:spTree>
    <p:extLst>
      <p:ext uri="{BB962C8B-B14F-4D97-AF65-F5344CB8AC3E}">
        <p14:creationId xmlns:p14="http://schemas.microsoft.com/office/powerpoint/2010/main" val="29898475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p>
          <a:p>
            <a:r>
              <a:rPr lang="zh-CN" altLang="en-US" dirty="0">
                <a:solidFill>
                  <a:srgbClr val="FF0000"/>
                </a:solidFill>
              </a:rPr>
              <a:t>优点：</a:t>
            </a:r>
            <a:r>
              <a:rPr lang="zh-CN" altLang="en-US" dirty="0"/>
              <a:t>容易实现，即使确认丢失也不必重传。</a:t>
            </a:r>
            <a:endParaRPr lang="en-US" altLang="zh-CN" dirty="0"/>
          </a:p>
          <a:p>
            <a:r>
              <a:rPr lang="zh-CN" altLang="en-US" dirty="0">
                <a:solidFill>
                  <a:srgbClr val="0000FF"/>
                </a:solidFill>
              </a:rPr>
              <a:t>缺点：</a:t>
            </a:r>
            <a:r>
              <a:rPr lang="zh-CN" altLang="en-US" dirty="0"/>
              <a:t>不能向发送方反映出接收方已经正确收到的所有分组的信息。</a:t>
            </a:r>
          </a:p>
        </p:txBody>
      </p:sp>
    </p:spTree>
    <p:extLst>
      <p:ext uri="{BB962C8B-B14F-4D97-AF65-F5344CB8AC3E}">
        <p14:creationId xmlns:p14="http://schemas.microsoft.com/office/powerpoint/2010/main" val="1768654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en-US" altLang="zh-CN" dirty="0"/>
              <a:t>Go-back-N</a:t>
            </a:r>
            <a:r>
              <a:rPr lang="zh-CN" altLang="en-US" dirty="0"/>
              <a:t>（回退 </a:t>
            </a:r>
            <a:r>
              <a:rPr lang="en-US" altLang="zh-CN" dirty="0"/>
              <a:t>N</a:t>
            </a:r>
            <a:r>
              <a:rPr lang="zh-CN" altLang="en-US" dirty="0"/>
              <a:t>）</a:t>
            </a:r>
            <a:r>
              <a:rPr lang="en-US" altLang="zh-CN" dirty="0"/>
              <a:t>GBN</a:t>
            </a:r>
            <a:r>
              <a:rPr lang="zh-CN" altLang="en-US" dirty="0"/>
              <a:t> </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个分组丢失了。这时接收方只能对前两个分组发出确认。发送方无法知道后面三个分组的下落，而</a:t>
            </a:r>
            <a:r>
              <a:rPr lang="zh-CN" altLang="en-US" dirty="0">
                <a:solidFill>
                  <a:srgbClr val="0000FF"/>
                </a:solidFill>
              </a:rPr>
              <a:t>只好把后面的三个分组都再重传一次。</a:t>
            </a:r>
          </a:p>
          <a:p>
            <a:r>
              <a:rPr lang="zh-CN" altLang="en-US" dirty="0"/>
              <a:t>这就叫做 </a:t>
            </a:r>
            <a:r>
              <a:rPr lang="en-US" altLang="zh-CN" dirty="0"/>
              <a:t>Go-back-N</a:t>
            </a:r>
            <a:r>
              <a:rPr lang="zh-CN" altLang="en-US" dirty="0"/>
              <a:t>（</a:t>
            </a:r>
            <a:r>
              <a:rPr lang="zh-CN" altLang="en-US" dirty="0">
                <a:solidFill>
                  <a:srgbClr val="FF0000"/>
                </a:solidFill>
              </a:rPr>
              <a:t>回退 </a:t>
            </a:r>
            <a:r>
              <a:rPr lang="en-US" altLang="zh-CN" dirty="0">
                <a:solidFill>
                  <a:srgbClr val="FF0000"/>
                </a:solidFill>
              </a:rPr>
              <a:t>N</a:t>
            </a:r>
            <a:r>
              <a:rPr lang="zh-CN" altLang="en-US" dirty="0"/>
              <a:t>），</a:t>
            </a:r>
            <a:r>
              <a:rPr lang="zh-CN" altLang="en-US" dirty="0">
                <a:solidFill>
                  <a:srgbClr val="FF0000"/>
                </a:solidFill>
              </a:rPr>
              <a:t>表示需要再退回来重传已发送过的 </a:t>
            </a:r>
            <a:r>
              <a:rPr lang="en-US" altLang="zh-CN" dirty="0">
                <a:solidFill>
                  <a:srgbClr val="FF0000"/>
                </a:solidFill>
              </a:rPr>
              <a:t>N </a:t>
            </a:r>
            <a:r>
              <a:rPr lang="zh-CN" altLang="en-US" dirty="0">
                <a:solidFill>
                  <a:srgbClr val="FF0000"/>
                </a:solidFill>
              </a:rPr>
              <a:t>个分组。</a:t>
            </a:r>
          </a:p>
          <a:p>
            <a:r>
              <a:rPr lang="zh-CN" altLang="en-US" dirty="0"/>
              <a:t>可见当通信线路质量不好时，连续 </a:t>
            </a:r>
            <a:r>
              <a:rPr lang="en-US" altLang="zh-CN" dirty="0"/>
              <a:t>ARQ </a:t>
            </a:r>
            <a:r>
              <a:rPr lang="zh-CN" altLang="en-US" dirty="0"/>
              <a:t>协议会带来负面的影响。 </a:t>
            </a:r>
          </a:p>
        </p:txBody>
      </p:sp>
    </p:spTree>
    <p:extLst>
      <p:ext uri="{BB962C8B-B14F-4D97-AF65-F5344CB8AC3E}">
        <p14:creationId xmlns:p14="http://schemas.microsoft.com/office/powerpoint/2010/main" val="2524036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zh-CN" altLang="en-US" dirty="0"/>
              <a:t>练习题</a:t>
            </a:r>
          </a:p>
        </p:txBody>
      </p:sp>
      <p:sp>
        <p:nvSpPr>
          <p:cNvPr id="717827" name="Rectangle 3"/>
          <p:cNvSpPr>
            <a:spLocks noGrp="1" noChangeArrowheads="1"/>
          </p:cNvSpPr>
          <p:nvPr>
            <p:ph idx="1"/>
          </p:nvPr>
        </p:nvSpPr>
        <p:spPr>
          <a:xfrm>
            <a:off x="495300" y="1052736"/>
            <a:ext cx="906621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采用后退</a:t>
            </a:r>
            <a:r>
              <a:rPr lang="en-US" altLang="zh-CN" dirty="0"/>
              <a:t>N</a:t>
            </a:r>
            <a:r>
              <a:rPr lang="zh-CN" altLang="en-US" dirty="0"/>
              <a:t>帧</a:t>
            </a:r>
            <a:r>
              <a:rPr lang="en-US" altLang="zh-CN" dirty="0"/>
              <a:t>(GBN),</a:t>
            </a:r>
            <a:r>
              <a:rPr lang="zh-CN" altLang="en-US" dirty="0"/>
              <a:t>发送方已经发送了编号为</a:t>
            </a:r>
            <a:r>
              <a:rPr lang="en-US" altLang="zh-CN" dirty="0"/>
              <a:t>0-7</a:t>
            </a:r>
            <a:r>
              <a:rPr lang="zh-CN" altLang="en-US" dirty="0"/>
              <a:t>的数据帧，计时器超时时，若发送方只收到</a:t>
            </a:r>
            <a:r>
              <a:rPr lang="en-US" altLang="zh-CN" dirty="0"/>
              <a:t>0</a:t>
            </a:r>
            <a:r>
              <a:rPr lang="zh-CN" altLang="en-US" dirty="0"/>
              <a:t>，</a:t>
            </a:r>
            <a:r>
              <a:rPr lang="en-US" altLang="zh-CN" dirty="0"/>
              <a:t>2</a:t>
            </a:r>
            <a:r>
              <a:rPr lang="zh-CN" altLang="en-US" dirty="0"/>
              <a:t>，</a:t>
            </a:r>
            <a:r>
              <a:rPr lang="en-US" altLang="zh-CN" dirty="0"/>
              <a:t>3</a:t>
            </a:r>
            <a:r>
              <a:rPr lang="zh-CN" altLang="en-US" dirty="0"/>
              <a:t>号帧的确认，则发送方需要重发的帧数是（）</a:t>
            </a:r>
            <a:endParaRPr lang="en-US" altLang="zh-CN" dirty="0"/>
          </a:p>
          <a:p>
            <a:r>
              <a:rPr lang="en-US" altLang="zh-CN" dirty="0"/>
              <a:t>A. 2     B.3     C.4     D.5</a:t>
            </a:r>
          </a:p>
          <a:p>
            <a:pPr marL="0" indent="0">
              <a:buNone/>
            </a:pPr>
            <a:r>
              <a:rPr lang="en-US" altLang="zh-CN" dirty="0"/>
              <a:t>    </a:t>
            </a:r>
            <a:r>
              <a:rPr lang="zh-CN" altLang="en-US" sz="2400" dirty="0">
                <a:solidFill>
                  <a:srgbClr val="FF0000"/>
                </a:solidFill>
              </a:rPr>
              <a:t>答案</a:t>
            </a:r>
            <a:r>
              <a:rPr lang="en-US" altLang="zh-CN" sz="2400" dirty="0">
                <a:solidFill>
                  <a:srgbClr val="FF0000"/>
                </a:solidFill>
              </a:rPr>
              <a:t>C</a:t>
            </a:r>
          </a:p>
          <a:p>
            <a:pPr marL="0" indent="0">
              <a:buNone/>
            </a:pPr>
            <a:r>
              <a:rPr lang="en-US" altLang="zh-CN" sz="2400" dirty="0">
                <a:solidFill>
                  <a:srgbClr val="FF0000"/>
                </a:solidFill>
              </a:rPr>
              <a:t>      </a:t>
            </a:r>
            <a:r>
              <a:rPr lang="zh-CN" altLang="en-US" sz="2400" dirty="0">
                <a:solidFill>
                  <a:srgbClr val="FF0000"/>
                </a:solidFill>
              </a:rPr>
              <a:t>在连续</a:t>
            </a:r>
            <a:r>
              <a:rPr lang="en-US" altLang="zh-CN" sz="2400" dirty="0">
                <a:solidFill>
                  <a:srgbClr val="FF0000"/>
                </a:solidFill>
              </a:rPr>
              <a:t>ARQ</a:t>
            </a:r>
            <a:r>
              <a:rPr lang="zh-CN" altLang="en-US" sz="2400" dirty="0">
                <a:solidFill>
                  <a:srgbClr val="FF0000"/>
                </a:solidFill>
              </a:rPr>
              <a:t>协议中，接收方一般采用累计确认的方式，即接收方对按序到达的最后一个分组发送确认，因此本题中收到</a:t>
            </a:r>
            <a:r>
              <a:rPr lang="en-US" altLang="zh-CN" sz="2400" dirty="0">
                <a:solidFill>
                  <a:srgbClr val="FF0000"/>
                </a:solidFill>
              </a:rPr>
              <a:t>3</a:t>
            </a:r>
            <a:r>
              <a:rPr lang="zh-CN" altLang="en-US" sz="2400" dirty="0">
                <a:solidFill>
                  <a:srgbClr val="FF0000"/>
                </a:solidFill>
              </a:rPr>
              <a:t>的确认帧就表示编号为</a:t>
            </a:r>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3</a:t>
            </a:r>
            <a:r>
              <a:rPr lang="zh-CN" altLang="en-US" sz="2400" dirty="0">
                <a:solidFill>
                  <a:srgbClr val="FF0000"/>
                </a:solidFill>
              </a:rPr>
              <a:t>的帧已接受，而此时发送方未收到</a:t>
            </a:r>
            <a:r>
              <a:rPr lang="en-US" altLang="zh-CN" sz="2400" dirty="0">
                <a:solidFill>
                  <a:srgbClr val="FF0000"/>
                </a:solidFill>
              </a:rPr>
              <a:t>1</a:t>
            </a:r>
            <a:r>
              <a:rPr lang="zh-CN" altLang="en-US" sz="2400" dirty="0">
                <a:solidFill>
                  <a:srgbClr val="FF0000"/>
                </a:solidFill>
              </a:rPr>
              <a:t>号帧的确认只能代表确认帧在返回的过程中丢失，而不代表</a:t>
            </a:r>
            <a:r>
              <a:rPr lang="en-US" altLang="zh-CN" sz="2400" dirty="0">
                <a:solidFill>
                  <a:srgbClr val="FF0000"/>
                </a:solidFill>
              </a:rPr>
              <a:t>1</a:t>
            </a:r>
            <a:r>
              <a:rPr lang="zh-CN" altLang="en-US" sz="2400" dirty="0">
                <a:solidFill>
                  <a:srgbClr val="FF0000"/>
                </a:solidFill>
              </a:rPr>
              <a:t>号帧未到达接收方，因此需要重传的帧的编号是</a:t>
            </a:r>
            <a:r>
              <a:rPr lang="en-US" altLang="zh-CN" sz="2400" dirty="0">
                <a:solidFill>
                  <a:srgbClr val="FF0000"/>
                </a:solidFill>
              </a:rPr>
              <a:t>4</a:t>
            </a:r>
            <a:r>
              <a:rPr lang="zh-CN" altLang="en-US" sz="2400" dirty="0">
                <a:solidFill>
                  <a:srgbClr val="FF0000"/>
                </a:solidFill>
              </a:rPr>
              <a:t>，</a:t>
            </a:r>
            <a:r>
              <a:rPr lang="en-US" altLang="zh-CN" sz="2400" dirty="0">
                <a:solidFill>
                  <a:srgbClr val="FF0000"/>
                </a:solidFill>
              </a:rPr>
              <a:t>5</a:t>
            </a:r>
            <a:r>
              <a:rPr lang="zh-CN" altLang="en-US" sz="2400" dirty="0">
                <a:solidFill>
                  <a:srgbClr val="FF0000"/>
                </a:solidFill>
              </a:rPr>
              <a:t>，</a:t>
            </a:r>
            <a:r>
              <a:rPr lang="en-US" altLang="zh-CN" sz="2400" dirty="0">
                <a:solidFill>
                  <a:srgbClr val="FF0000"/>
                </a:solidFill>
              </a:rPr>
              <a:t>6</a:t>
            </a:r>
            <a:r>
              <a:rPr lang="zh-CN" altLang="en-US" sz="2400" dirty="0">
                <a:solidFill>
                  <a:srgbClr val="FF0000"/>
                </a:solidFill>
              </a:rPr>
              <a:t>，</a:t>
            </a:r>
            <a:r>
              <a:rPr lang="en-US" altLang="zh-CN" sz="2400" dirty="0">
                <a:solidFill>
                  <a:srgbClr val="FF0000"/>
                </a:solidFill>
              </a:rPr>
              <a:t>7.</a:t>
            </a:r>
            <a:endParaRPr lang="zh-CN" altLang="en-US" sz="2400" dirty="0">
              <a:solidFill>
                <a:srgbClr val="FF0000"/>
              </a:solidFill>
            </a:endParaRPr>
          </a:p>
        </p:txBody>
      </p:sp>
    </p:spTree>
    <p:extLst>
      <p:ext uri="{BB962C8B-B14F-4D97-AF65-F5344CB8AC3E}">
        <p14:creationId xmlns:p14="http://schemas.microsoft.com/office/powerpoint/2010/main" val="22030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zh-CN" altLang="en-US" dirty="0"/>
              <a:t>连续</a:t>
            </a:r>
            <a:r>
              <a:rPr lang="en-US" altLang="zh-CN" dirty="0"/>
              <a:t>ARQ</a:t>
            </a:r>
            <a:r>
              <a:rPr lang="zh-CN" altLang="en-US" dirty="0"/>
              <a:t>协议</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传统的自动重传请求分为三种：停止</a:t>
            </a:r>
            <a:r>
              <a:rPr lang="en-US" altLang="zh-CN" dirty="0"/>
              <a:t>-</a:t>
            </a:r>
            <a:r>
              <a:rPr lang="zh-CN" altLang="en-US" dirty="0"/>
              <a:t>等待协议</a:t>
            </a:r>
            <a:r>
              <a:rPr lang="en-US" altLang="zh-CN" dirty="0"/>
              <a:t>ARQ</a:t>
            </a:r>
            <a:r>
              <a:rPr lang="zh-CN" altLang="en-US" dirty="0"/>
              <a:t>、后退</a:t>
            </a:r>
            <a:r>
              <a:rPr lang="en-US" altLang="zh-CN" dirty="0"/>
              <a:t>N</a:t>
            </a:r>
            <a:r>
              <a:rPr lang="zh-CN" altLang="en-US" dirty="0"/>
              <a:t>帧（</a:t>
            </a:r>
            <a:r>
              <a:rPr lang="en-US" altLang="zh-CN" dirty="0"/>
              <a:t>Go-Back-N</a:t>
            </a:r>
            <a:r>
              <a:rPr lang="zh-CN" altLang="en-US" dirty="0"/>
              <a:t>）</a:t>
            </a:r>
            <a:r>
              <a:rPr lang="en-US" altLang="zh-CN" dirty="0"/>
              <a:t>ARQ </a:t>
            </a:r>
            <a:r>
              <a:rPr lang="zh-CN" altLang="en-US" dirty="0"/>
              <a:t>和选择性重传</a:t>
            </a:r>
            <a:r>
              <a:rPr lang="en-US" altLang="zh-CN" dirty="0"/>
              <a:t>ARQ</a:t>
            </a:r>
            <a:r>
              <a:rPr lang="zh-CN" altLang="en-US" dirty="0"/>
              <a:t> 。后两种协议是华东窗口技术与请求重发技术的结合。由于窗口尺寸开到足够大时，帧再线路上可以连续的流动，因此又称为</a:t>
            </a:r>
            <a:r>
              <a:rPr lang="zh-CN" altLang="en-US" dirty="0">
                <a:solidFill>
                  <a:srgbClr val="FF0000"/>
                </a:solidFill>
              </a:rPr>
              <a:t>连续</a:t>
            </a:r>
            <a:r>
              <a:rPr lang="en-US" altLang="zh-CN" dirty="0">
                <a:solidFill>
                  <a:srgbClr val="FF0000"/>
                </a:solidFill>
              </a:rPr>
              <a:t>ARQ</a:t>
            </a:r>
            <a:r>
              <a:rPr lang="zh-CN" altLang="en-US" dirty="0">
                <a:solidFill>
                  <a:srgbClr val="FF0000"/>
                </a:solidFill>
              </a:rPr>
              <a:t>协议</a:t>
            </a:r>
            <a:r>
              <a:rPr lang="zh-CN" altLang="en-US" dirty="0"/>
              <a:t>。</a:t>
            </a:r>
            <a:endParaRPr lang="zh-CN" altLang="en-US" dirty="0">
              <a:solidFill>
                <a:srgbClr val="0000FF"/>
              </a:solidFill>
            </a:endParaRPr>
          </a:p>
        </p:txBody>
      </p:sp>
    </p:spTree>
    <p:extLst>
      <p:ext uri="{BB962C8B-B14F-4D97-AF65-F5344CB8AC3E}">
        <p14:creationId xmlns:p14="http://schemas.microsoft.com/office/powerpoint/2010/main" val="3959560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a:t>TCP </a:t>
            </a:r>
            <a:r>
              <a:rPr lang="zh-CN" altLang="en-US" sz="400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val="53614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zh-CN" dirty="0"/>
              <a:t>网络层和运输层有明显的区别</a:t>
            </a:r>
            <a:endParaRPr lang="zh-CN" altLang="en-US" dirty="0"/>
          </a:p>
        </p:txBody>
      </p:sp>
      <p:sp>
        <p:nvSpPr>
          <p:cNvPr id="4" name="矩形 3"/>
          <p:cNvSpPr/>
          <p:nvPr/>
        </p:nvSpPr>
        <p:spPr>
          <a:xfrm>
            <a:off x="992560" y="1124744"/>
            <a:ext cx="8424936" cy="954107"/>
          </a:xfrm>
          <a:prstGeom prst="rect">
            <a:avLst/>
          </a:prstGeom>
          <a:solidFill>
            <a:srgbClr val="FFFF66"/>
          </a:solidFill>
          <a:ln>
            <a:solidFill>
              <a:srgbClr val="000099"/>
            </a:solidFill>
          </a:ln>
        </p:spPr>
        <p:txBody>
          <a:bodyPr wrap="square">
            <a:spAutoFit/>
          </a:bodyPr>
          <a:lstStyle/>
          <a:p>
            <a:r>
              <a:rPr lang="zh-CN" altLang="zh-CN" sz="2800" b="1" dirty="0">
                <a:latin typeface="+mn-lt"/>
                <a:ea typeface="黑体" pitchFamily="2" charset="-122"/>
              </a:rPr>
              <a:t>网络层是为主机之间提供逻辑通信，</a:t>
            </a:r>
            <a:endParaRPr lang="en-US" altLang="zh-CN" sz="2800" b="1" dirty="0">
              <a:latin typeface="+mn-lt"/>
              <a:ea typeface="黑体" pitchFamily="2" charset="-122"/>
            </a:endParaRPr>
          </a:p>
          <a:p>
            <a:r>
              <a:rPr lang="zh-CN" altLang="zh-CN" sz="2800" b="1" dirty="0">
                <a:latin typeface="+mn-lt"/>
                <a:ea typeface="黑体" pitchFamily="2" charset="-122"/>
              </a:rPr>
              <a:t>而运输层为应用进程之间提供端到端的逻辑通信</a:t>
            </a:r>
            <a:r>
              <a:rPr lang="zh-CN" altLang="en-US" sz="2800" b="1" dirty="0">
                <a:latin typeface="+mn-lt"/>
                <a:ea typeface="黑体" pitchFamily="2" charset="-122"/>
              </a:rPr>
              <a:t>。</a:t>
            </a:r>
          </a:p>
        </p:txBody>
      </p:sp>
      <p:grpSp>
        <p:nvGrpSpPr>
          <p:cNvPr id="6" name="组合 5"/>
          <p:cNvGrpSpPr/>
          <p:nvPr/>
        </p:nvGrpSpPr>
        <p:grpSpPr>
          <a:xfrm>
            <a:off x="1712640" y="2106116"/>
            <a:ext cx="6905626" cy="4043958"/>
            <a:chOff x="1206500" y="1993380"/>
            <a:chExt cx="6905626" cy="4043958"/>
          </a:xfrm>
        </p:grpSpPr>
        <p:sp>
          <p:nvSpPr>
            <p:cNvPr id="34" name="Line 2"/>
            <p:cNvSpPr>
              <a:spLocks noChangeShapeType="1"/>
            </p:cNvSpPr>
            <p:nvPr/>
          </p:nvSpPr>
          <p:spPr bwMode="auto">
            <a:xfrm>
              <a:off x="2217738" y="4076700"/>
              <a:ext cx="4926013"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Rectangle 3"/>
            <p:cNvSpPr>
              <a:spLocks noChangeArrowheads="1"/>
            </p:cNvSpPr>
            <p:nvPr/>
          </p:nvSpPr>
          <p:spPr bwMode="auto">
            <a:xfrm>
              <a:off x="1206500" y="2379663"/>
              <a:ext cx="1781175" cy="1033463"/>
            </a:xfrm>
            <a:prstGeom prst="rect">
              <a:avLst/>
            </a:prstGeom>
            <a:solidFill>
              <a:srgbClr val="66FF66"/>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36" name="Rectangle 4"/>
            <p:cNvSpPr>
              <a:spLocks noChangeArrowheads="1"/>
            </p:cNvSpPr>
            <p:nvPr/>
          </p:nvSpPr>
          <p:spPr bwMode="auto">
            <a:xfrm>
              <a:off x="6302376" y="2379663"/>
              <a:ext cx="1781175" cy="1033463"/>
            </a:xfrm>
            <a:prstGeom prst="rect">
              <a:avLst/>
            </a:prstGeom>
            <a:solidFill>
              <a:srgbClr val="66FF66"/>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37" name="Text Box 6"/>
            <p:cNvSpPr txBox="1">
              <a:spLocks noChangeArrowheads="1"/>
            </p:cNvSpPr>
            <p:nvPr/>
          </p:nvSpPr>
          <p:spPr bwMode="auto">
            <a:xfrm>
              <a:off x="1206500"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38" name="Rectangle 7"/>
            <p:cNvSpPr>
              <a:spLocks noChangeArrowheads="1"/>
            </p:cNvSpPr>
            <p:nvPr/>
          </p:nvSpPr>
          <p:spPr bwMode="auto">
            <a:xfrm>
              <a:off x="1423988"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dirty="0">
                  <a:solidFill>
                    <a:srgbClr val="000099"/>
                  </a:solidFill>
                  <a:latin typeface="+mn-lt"/>
                  <a:ea typeface="黑体" pitchFamily="2" charset="-122"/>
                </a:rPr>
                <a:t>应用进程</a:t>
              </a:r>
            </a:p>
          </p:txBody>
        </p:sp>
        <p:sp>
          <p:nvSpPr>
            <p:cNvPr id="39" name="Rectangle 8"/>
            <p:cNvSpPr>
              <a:spLocks noChangeArrowheads="1"/>
            </p:cNvSpPr>
            <p:nvPr/>
          </p:nvSpPr>
          <p:spPr bwMode="auto">
            <a:xfrm>
              <a:off x="1889125"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0" name="Text Box 9"/>
            <p:cNvSpPr txBox="1">
              <a:spLocks noChangeArrowheads="1"/>
            </p:cNvSpPr>
            <p:nvPr/>
          </p:nvSpPr>
          <p:spPr bwMode="auto">
            <a:xfrm>
              <a:off x="2185988"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dirty="0">
                  <a:solidFill>
                    <a:srgbClr val="000099"/>
                  </a:solidFill>
                  <a:latin typeface="+mn-lt"/>
                  <a:ea typeface="黑体" pitchFamily="2" charset="-122"/>
                  <a:sym typeface="Wingdings" pitchFamily="2" charset="2"/>
                </a:rPr>
                <a:t></a:t>
              </a:r>
              <a:endParaRPr lang="en-US" altLang="zh-CN" sz="7200" dirty="0">
                <a:solidFill>
                  <a:srgbClr val="000099"/>
                </a:solidFill>
                <a:latin typeface="+mn-lt"/>
                <a:ea typeface="黑体" pitchFamily="2" charset="-122"/>
              </a:endParaRPr>
            </a:p>
          </p:txBody>
        </p:sp>
        <p:sp>
          <p:nvSpPr>
            <p:cNvPr id="41" name="Text Box 10"/>
            <p:cNvSpPr txBox="1">
              <a:spLocks noChangeArrowheads="1"/>
            </p:cNvSpPr>
            <p:nvPr/>
          </p:nvSpPr>
          <p:spPr bwMode="auto">
            <a:xfrm>
              <a:off x="6302376"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42" name="Rectangle 11"/>
            <p:cNvSpPr>
              <a:spLocks noChangeArrowheads="1"/>
            </p:cNvSpPr>
            <p:nvPr/>
          </p:nvSpPr>
          <p:spPr bwMode="auto">
            <a:xfrm>
              <a:off x="6519863"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a:solidFill>
                    <a:srgbClr val="000099"/>
                  </a:solidFill>
                  <a:latin typeface="+mn-lt"/>
                  <a:ea typeface="黑体" pitchFamily="2" charset="-122"/>
                </a:rPr>
                <a:t>应用进程</a:t>
              </a:r>
            </a:p>
          </p:txBody>
        </p:sp>
        <p:sp>
          <p:nvSpPr>
            <p:cNvPr id="43" name="Rectangle 12"/>
            <p:cNvSpPr>
              <a:spLocks noChangeArrowheads="1"/>
            </p:cNvSpPr>
            <p:nvPr/>
          </p:nvSpPr>
          <p:spPr bwMode="auto">
            <a:xfrm>
              <a:off x="6985001"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4" name="Text Box 13"/>
            <p:cNvSpPr txBox="1">
              <a:spLocks noChangeArrowheads="1"/>
            </p:cNvSpPr>
            <p:nvPr/>
          </p:nvSpPr>
          <p:spPr bwMode="auto">
            <a:xfrm>
              <a:off x="7281863"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pic>
          <p:nvPicPr>
            <p:cNvPr id="45"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0550" y="3651250"/>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4363" y="3651250"/>
              <a:ext cx="5349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Line 17"/>
            <p:cNvSpPr>
              <a:spLocks noChangeShapeType="1"/>
            </p:cNvSpPr>
            <p:nvPr/>
          </p:nvSpPr>
          <p:spPr bwMode="auto">
            <a:xfrm>
              <a:off x="2132013"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Line 18"/>
            <p:cNvSpPr>
              <a:spLocks noChangeShapeType="1"/>
            </p:cNvSpPr>
            <p:nvPr/>
          </p:nvSpPr>
          <p:spPr bwMode="auto">
            <a:xfrm>
              <a:off x="7229476"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 name="Line 19"/>
            <p:cNvSpPr>
              <a:spLocks noChangeShapeType="1"/>
            </p:cNvSpPr>
            <p:nvPr/>
          </p:nvSpPr>
          <p:spPr bwMode="auto">
            <a:xfrm>
              <a:off x="2132013" y="5014913"/>
              <a:ext cx="50974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 name="Rectangle 20"/>
            <p:cNvSpPr>
              <a:spLocks noChangeArrowheads="1"/>
            </p:cNvSpPr>
            <p:nvPr/>
          </p:nvSpPr>
          <p:spPr bwMode="auto">
            <a:xfrm>
              <a:off x="2865438" y="4557713"/>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2000" b="1" dirty="0">
                  <a:solidFill>
                    <a:srgbClr val="000099"/>
                  </a:solidFill>
                  <a:latin typeface="+mn-lt"/>
                  <a:ea typeface="黑体" pitchFamily="2" charset="-122"/>
                </a:rPr>
                <a:t>IP </a:t>
              </a:r>
              <a:r>
                <a:rPr lang="zh-CN" altLang="en-US" sz="2000" b="1" dirty="0">
                  <a:solidFill>
                    <a:srgbClr val="000099"/>
                  </a:solidFill>
                  <a:latin typeface="+mn-lt"/>
                  <a:ea typeface="黑体" pitchFamily="2" charset="-122"/>
                </a:rPr>
                <a:t>协议的作用范围</a:t>
              </a:r>
            </a:p>
            <a:p>
              <a:pPr algn="ctr" defTabSz="762000" eaLnBrk="0" hangingPunct="0"/>
              <a:r>
                <a:rPr lang="zh-CN" altLang="en-US" sz="2000" b="1" dirty="0">
                  <a:solidFill>
                    <a:srgbClr val="000099"/>
                  </a:solidFill>
                  <a:latin typeface="+mn-lt"/>
                  <a:ea typeface="黑体" pitchFamily="2" charset="-122"/>
                </a:rPr>
                <a:t>（提供主机之间的逻辑通信）</a:t>
              </a:r>
            </a:p>
          </p:txBody>
        </p:sp>
        <p:sp>
          <p:nvSpPr>
            <p:cNvPr id="52" name="Line 21"/>
            <p:cNvSpPr>
              <a:spLocks noChangeShapeType="1"/>
            </p:cNvSpPr>
            <p:nvPr/>
          </p:nvSpPr>
          <p:spPr bwMode="auto">
            <a:xfrm>
              <a:off x="1535114" y="3262313"/>
              <a:ext cx="0" cy="26462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3" name="Line 22"/>
            <p:cNvSpPr>
              <a:spLocks noChangeShapeType="1"/>
            </p:cNvSpPr>
            <p:nvPr/>
          </p:nvSpPr>
          <p:spPr bwMode="auto">
            <a:xfrm>
              <a:off x="7799388" y="3308350"/>
              <a:ext cx="0" cy="260020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4" name="Line 23"/>
            <p:cNvSpPr>
              <a:spLocks noChangeShapeType="1"/>
            </p:cNvSpPr>
            <p:nvPr/>
          </p:nvSpPr>
          <p:spPr bwMode="auto">
            <a:xfrm>
              <a:off x="1538288" y="5696025"/>
              <a:ext cx="628491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C00000"/>
                </a:solidFill>
                <a:latin typeface="+mn-lt"/>
                <a:ea typeface="黑体" pitchFamily="2" charset="-122"/>
              </a:endParaRPr>
            </a:p>
          </p:txBody>
        </p:sp>
        <p:sp>
          <p:nvSpPr>
            <p:cNvPr id="55" name="Rectangle 24"/>
            <p:cNvSpPr>
              <a:spLocks noChangeArrowheads="1"/>
            </p:cNvSpPr>
            <p:nvPr/>
          </p:nvSpPr>
          <p:spPr bwMode="auto">
            <a:xfrm>
              <a:off x="3070225" y="5332488"/>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C00000"/>
                  </a:solidFill>
                  <a:latin typeface="+mn-lt"/>
                  <a:ea typeface="黑体" pitchFamily="2" charset="-122"/>
                </a:rPr>
                <a:t>TCP </a:t>
              </a:r>
              <a:r>
                <a:rPr lang="zh-CN" altLang="en-US" sz="2000" b="1" dirty="0">
                  <a:solidFill>
                    <a:srgbClr val="C00000"/>
                  </a:solidFill>
                  <a:latin typeface="+mn-lt"/>
                  <a:ea typeface="黑体" pitchFamily="2" charset="-122"/>
                </a:rPr>
                <a:t>和 </a:t>
              </a:r>
              <a:r>
                <a:rPr lang="en-US" altLang="zh-CN" sz="2000" b="1" dirty="0">
                  <a:solidFill>
                    <a:srgbClr val="C00000"/>
                  </a:solidFill>
                  <a:latin typeface="+mn-lt"/>
                  <a:ea typeface="黑体" pitchFamily="2" charset="-122"/>
                </a:rPr>
                <a:t>UDP </a:t>
              </a:r>
              <a:r>
                <a:rPr lang="zh-CN" altLang="en-US" sz="2000" b="1" dirty="0">
                  <a:solidFill>
                    <a:srgbClr val="C00000"/>
                  </a:solidFill>
                  <a:latin typeface="+mn-lt"/>
                  <a:ea typeface="黑体" pitchFamily="2" charset="-122"/>
                </a:rPr>
                <a:t>协议的作用范围</a:t>
              </a:r>
            </a:p>
            <a:p>
              <a:pPr defTabSz="762000" eaLnBrk="0" hangingPunct="0"/>
              <a:r>
                <a:rPr lang="zh-CN" altLang="en-US" sz="2000" b="1" dirty="0">
                  <a:solidFill>
                    <a:srgbClr val="C00000"/>
                  </a:solidFill>
                  <a:latin typeface="+mn-lt"/>
                  <a:ea typeface="黑体" pitchFamily="2" charset="-122"/>
                </a:rPr>
                <a:t>（提供进程之间的逻辑通信）</a:t>
              </a:r>
            </a:p>
          </p:txBody>
        </p:sp>
        <p:sp>
          <p:nvSpPr>
            <p:cNvPr id="56"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aphicFrame>
          <p:nvGraphicFramePr>
            <p:cNvPr id="57" name="Object 26"/>
            <p:cNvGraphicFramePr>
              <a:graphicFrameLocks noChangeAspect="1"/>
            </p:cNvGraphicFramePr>
            <p:nvPr>
              <p:extLst>
                <p:ext uri="{D42A27DB-BD31-4B8C-83A1-F6EECF244321}">
                  <p14:modId xmlns:p14="http://schemas.microsoft.com/office/powerpoint/2010/main" val="869586007"/>
                </p:ext>
              </p:extLst>
            </p:nvPr>
          </p:nvGraphicFramePr>
          <p:xfrm>
            <a:off x="3036888" y="3081338"/>
            <a:ext cx="3200400" cy="1525588"/>
          </p:xfrm>
          <a:graphic>
            <a:graphicData uri="http://schemas.openxmlformats.org/presentationml/2006/ole">
              <mc:AlternateContent xmlns:mc="http://schemas.openxmlformats.org/markup-compatibility/2006">
                <mc:Choice xmlns:v="urn:schemas-microsoft-com:vml" Requires="v">
                  <p:oleObj spid="_x0000_s3203" name="VISIO" r:id="rId5" imgW="1687068" imgH="964692" progId="">
                    <p:embed/>
                  </p:oleObj>
                </mc:Choice>
                <mc:Fallback>
                  <p:oleObj name="VISIO" r:id="rId5" imgW="1687068" imgH="964692"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81338"/>
                          <a:ext cx="3200400" cy="15255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 name="Rectangle 27"/>
            <p:cNvSpPr>
              <a:spLocks noChangeArrowheads="1"/>
            </p:cNvSpPr>
            <p:nvPr/>
          </p:nvSpPr>
          <p:spPr bwMode="auto">
            <a:xfrm>
              <a:off x="3979863" y="3594100"/>
              <a:ext cx="12604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800" b="1" dirty="0">
                  <a:solidFill>
                    <a:srgbClr val="000099"/>
                  </a:solidFill>
                  <a:latin typeface="+mn-lt"/>
                  <a:ea typeface="黑体" pitchFamily="2" charset="-122"/>
                </a:rPr>
                <a:t>互联网</a:t>
              </a:r>
              <a:endParaRPr lang="en-US" altLang="zh-CN" sz="2800" b="1" dirty="0">
                <a:solidFill>
                  <a:srgbClr val="000099"/>
                </a:solidFill>
                <a:latin typeface="+mn-lt"/>
                <a:ea typeface="黑体" pitchFamily="2" charset="-122"/>
              </a:endParaRPr>
            </a:p>
          </p:txBody>
        </p:sp>
      </p:grpSp>
      <p:sp>
        <p:nvSpPr>
          <p:cNvPr id="59" name="矩形 58"/>
          <p:cNvSpPr/>
          <p:nvPr/>
        </p:nvSpPr>
        <p:spPr>
          <a:xfrm>
            <a:off x="2114820" y="6237312"/>
            <a:ext cx="6059672" cy="461665"/>
          </a:xfrm>
          <a:prstGeom prst="rect">
            <a:avLst/>
          </a:prstGeom>
        </p:spPr>
        <p:txBody>
          <a:bodyPr wrap="square">
            <a:spAutoFit/>
          </a:bodyPr>
          <a:lstStyle/>
          <a:p>
            <a:pPr algn="ctr"/>
            <a:r>
              <a:rPr lang="zh-CN" altLang="zh-CN" sz="2400" b="1" dirty="0">
                <a:latin typeface="+mn-lt"/>
                <a:ea typeface="黑体" pitchFamily="2" charset="-122"/>
              </a:rPr>
              <a:t>运输层协议和网络层协议的主要区别</a:t>
            </a:r>
            <a:endParaRPr lang="zh-CN" altLang="en-US" sz="2400" b="1" dirty="0">
              <a:latin typeface="+mn-lt"/>
              <a:ea typeface="黑体" pitchFamily="2" charset="-122"/>
            </a:endParaRPr>
          </a:p>
        </p:txBody>
      </p:sp>
    </p:spTree>
    <p:extLst>
      <p:ext uri="{BB962C8B-B14F-4D97-AF65-F5344CB8AC3E}">
        <p14:creationId xmlns:p14="http://schemas.microsoft.com/office/powerpoint/2010/main" val="142653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5.5  TCP </a:t>
            </a:r>
            <a:r>
              <a:rPr lang="zh-CN" altLang="zh-CN" dirty="0"/>
              <a:t>报文段的首部格式</a:t>
            </a:r>
          </a:p>
        </p:txBody>
      </p:sp>
      <p:sp>
        <p:nvSpPr>
          <p:cNvPr id="931843" name="Rectangle 3"/>
          <p:cNvSpPr>
            <a:spLocks noGrp="1" noChangeArrowheads="1"/>
          </p:cNvSpPr>
          <p:nvPr>
            <p:ph idx="1"/>
          </p:nvPr>
        </p:nvSpPr>
        <p:spPr/>
        <p:txBody>
          <a:bodyPr/>
          <a:lstStyle/>
          <a:p>
            <a:r>
              <a:rPr lang="en-US" altLang="zh-CN" dirty="0"/>
              <a:t>TCP </a:t>
            </a:r>
            <a:r>
              <a:rPr lang="zh-CN" altLang="zh-CN" dirty="0"/>
              <a:t>虽然是面向字节流的，但</a:t>
            </a:r>
            <a:r>
              <a:rPr lang="en-US" altLang="zh-CN" dirty="0"/>
              <a:t> TCP </a:t>
            </a:r>
            <a:r>
              <a:rPr lang="zh-CN" altLang="zh-CN" dirty="0"/>
              <a:t>传送的数据单元却是报文段。</a:t>
            </a:r>
            <a:endParaRPr lang="en-US" altLang="zh-CN" dirty="0"/>
          </a:p>
          <a:p>
            <a:r>
              <a:rPr lang="zh-CN" altLang="zh-CN" dirty="0"/>
              <a:t>一个</a:t>
            </a:r>
            <a:r>
              <a:rPr lang="en-US" altLang="zh-CN" dirty="0"/>
              <a:t> TCP </a:t>
            </a:r>
            <a:r>
              <a:rPr lang="zh-CN" altLang="zh-CN" dirty="0"/>
              <a:t>报文段分为首部和数据两部分，而</a:t>
            </a:r>
            <a:r>
              <a:rPr lang="en-US" altLang="zh-CN" dirty="0"/>
              <a:t> TCP </a:t>
            </a:r>
            <a:r>
              <a:rPr lang="zh-CN" altLang="zh-CN" dirty="0"/>
              <a:t>的全部功能都体现在它首部中各字段的作用。</a:t>
            </a:r>
            <a:endParaRPr lang="en-US" altLang="zh-CN" dirty="0"/>
          </a:p>
          <a:p>
            <a:r>
              <a:rPr lang="en-US" altLang="zh-CN" dirty="0"/>
              <a:t>TCP </a:t>
            </a:r>
            <a:r>
              <a:rPr lang="zh-CN" altLang="zh-CN" dirty="0"/>
              <a:t>报文段首部的前</a:t>
            </a:r>
            <a:r>
              <a:rPr lang="en-US" altLang="zh-CN" dirty="0"/>
              <a:t> 20 </a:t>
            </a:r>
            <a:r>
              <a:rPr lang="zh-CN" altLang="zh-CN" dirty="0"/>
              <a:t>个字节是固定的，后面有</a:t>
            </a:r>
            <a:r>
              <a:rPr lang="en-US" altLang="zh-CN" dirty="0"/>
              <a:t> 4</a:t>
            </a:r>
            <a:r>
              <a:rPr lang="en-US" altLang="zh-CN" i="1" dirty="0"/>
              <a:t>n </a:t>
            </a:r>
            <a:r>
              <a:rPr lang="zh-CN" altLang="zh-CN" dirty="0"/>
              <a:t>字节是根据需要而增加的选项</a:t>
            </a:r>
            <a:r>
              <a:rPr lang="en-US" altLang="zh-CN" dirty="0"/>
              <a:t> (</a:t>
            </a:r>
            <a:r>
              <a:rPr lang="en-US" altLang="zh-CN" i="1" dirty="0"/>
              <a:t>n </a:t>
            </a:r>
            <a:r>
              <a:rPr lang="zh-CN" altLang="zh-CN" dirty="0"/>
              <a:t>是整数</a:t>
            </a:r>
            <a:r>
              <a:rPr lang="en-US" altLang="zh-CN" dirty="0"/>
              <a:t>)</a:t>
            </a:r>
            <a:r>
              <a:rPr lang="zh-CN" altLang="zh-CN" dirty="0"/>
              <a:t>。</a:t>
            </a:r>
            <a:r>
              <a:rPr lang="zh-CN" altLang="zh-CN" dirty="0">
                <a:solidFill>
                  <a:srgbClr val="FF0000"/>
                </a:solidFill>
              </a:rPr>
              <a:t>因此</a:t>
            </a:r>
            <a:r>
              <a:rPr lang="en-US" altLang="zh-CN" dirty="0">
                <a:solidFill>
                  <a:srgbClr val="FF0000"/>
                </a:solidFill>
              </a:rPr>
              <a:t> TCP </a:t>
            </a:r>
            <a:r>
              <a:rPr lang="zh-CN" altLang="zh-CN" dirty="0">
                <a:solidFill>
                  <a:srgbClr val="FF0000"/>
                </a:solidFill>
              </a:rPr>
              <a:t>首部的最小长度是</a:t>
            </a:r>
            <a:r>
              <a:rPr lang="en-US" altLang="zh-CN" dirty="0">
                <a:solidFill>
                  <a:srgbClr val="FF0000"/>
                </a:solidFill>
              </a:rPr>
              <a:t> 20 </a:t>
            </a:r>
            <a:r>
              <a:rPr lang="zh-CN" altLang="zh-CN" dirty="0">
                <a:solidFill>
                  <a:srgbClr val="FF0000"/>
                </a:solidFill>
              </a:rPr>
              <a:t>字节。</a:t>
            </a:r>
          </a:p>
        </p:txBody>
      </p:sp>
    </p:spTree>
    <p:extLst>
      <p:ext uri="{BB962C8B-B14F-4D97-AF65-F5344CB8AC3E}">
        <p14:creationId xmlns:p14="http://schemas.microsoft.com/office/powerpoint/2010/main" val="3979839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768963" y="5843686"/>
            <a:ext cx="687917" cy="252413"/>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90" name="Rectangle 106"/>
          <p:cNvSpPr>
            <a:spLocks noChangeArrowheads="1"/>
          </p:cNvSpPr>
          <p:nvPr/>
        </p:nvSpPr>
        <p:spPr bwMode="auto">
          <a:xfrm>
            <a:off x="1420764" y="5718274"/>
            <a:ext cx="1327679" cy="504825"/>
          </a:xfrm>
          <a:prstGeom prst="rect">
            <a:avLst/>
          </a:prstGeom>
          <a:solidFill>
            <a:srgbClr val="66FF66"/>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17" name="Line 33"/>
          <p:cNvSpPr>
            <a:spLocks noChangeShapeType="1"/>
          </p:cNvSpPr>
          <p:nvPr/>
        </p:nvSpPr>
        <p:spPr bwMode="auto">
          <a:xfrm flipH="1">
            <a:off x="1063048" y="1553294"/>
            <a:ext cx="17198"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8" name="Rectangle 34"/>
          <p:cNvSpPr>
            <a:spLocks noChangeArrowheads="1"/>
          </p:cNvSpPr>
          <p:nvPr/>
        </p:nvSpPr>
        <p:spPr bwMode="auto">
          <a:xfrm>
            <a:off x="748326" y="2623269"/>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600" b="1">
                <a:solidFill>
                  <a:srgbClr val="000099"/>
                </a:solidFill>
                <a:latin typeface="+mn-lt"/>
                <a:ea typeface="黑体" pitchFamily="2" charset="-122"/>
              </a:rPr>
              <a:t>TCP</a:t>
            </a:r>
          </a:p>
          <a:p>
            <a:pPr defTabSz="762000" eaLnBrk="0" hangingPunct="0">
              <a:lnSpc>
                <a:spcPct val="90000"/>
              </a:lnSpc>
            </a:pPr>
            <a:r>
              <a:rPr kumimoji="1" lang="zh-CN" altLang="en-US" sz="1600" b="1">
                <a:solidFill>
                  <a:srgbClr val="000099"/>
                </a:solidFill>
                <a:latin typeface="+mn-lt"/>
                <a:ea typeface="黑体" pitchFamily="2" charset="-122"/>
              </a:rPr>
              <a:t>首部</a:t>
            </a:r>
          </a:p>
        </p:txBody>
      </p:sp>
      <p:sp>
        <p:nvSpPr>
          <p:cNvPr id="502819" name="Line 35"/>
          <p:cNvSpPr>
            <a:spLocks noChangeShapeType="1"/>
          </p:cNvSpPr>
          <p:nvPr/>
        </p:nvSpPr>
        <p:spPr bwMode="auto">
          <a:xfrm>
            <a:off x="9214860" y="1546943"/>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0" name="Rectangle 36"/>
          <p:cNvSpPr>
            <a:spLocks noChangeArrowheads="1"/>
          </p:cNvSpPr>
          <p:nvPr/>
        </p:nvSpPr>
        <p:spPr bwMode="auto">
          <a:xfrm>
            <a:off x="8749883" y="2366094"/>
            <a:ext cx="111569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600" b="1">
                <a:solidFill>
                  <a:srgbClr val="000099"/>
                </a:solidFill>
                <a:latin typeface="+mn-lt"/>
                <a:ea typeface="黑体" pitchFamily="2" charset="-122"/>
              </a:rPr>
              <a:t>20 </a:t>
            </a:r>
            <a:r>
              <a:rPr kumimoji="1" lang="zh-CN" altLang="en-US" sz="1600" b="1">
                <a:solidFill>
                  <a:srgbClr val="000099"/>
                </a:solidFill>
                <a:latin typeface="+mn-lt"/>
                <a:ea typeface="黑体" pitchFamily="2" charset="-122"/>
              </a:rPr>
              <a:t>字节的</a:t>
            </a:r>
          </a:p>
          <a:p>
            <a:pPr algn="ctr" defTabSz="762000" eaLnBrk="0" hangingPunct="0">
              <a:lnSpc>
                <a:spcPct val="90000"/>
              </a:lnSpc>
            </a:pPr>
            <a:r>
              <a:rPr kumimoji="1" lang="zh-CN" altLang="en-US" sz="1600" b="1">
                <a:solidFill>
                  <a:srgbClr val="000099"/>
                </a:solidFill>
                <a:latin typeface="+mn-lt"/>
                <a:ea typeface="黑体" pitchFamily="2" charset="-122"/>
              </a:rPr>
              <a:t>固定首部</a:t>
            </a:r>
          </a:p>
        </p:txBody>
      </p:sp>
      <p:sp>
        <p:nvSpPr>
          <p:cNvPr id="502859" name="Rectangle 75"/>
          <p:cNvSpPr>
            <a:spLocks noChangeArrowheads="1"/>
          </p:cNvSpPr>
          <p:nvPr/>
        </p:nvSpPr>
        <p:spPr bwMode="auto">
          <a:xfrm>
            <a:off x="1376050" y="1551705"/>
            <a:ext cx="7377906" cy="2763838"/>
          </a:xfrm>
          <a:prstGeom prst="rect">
            <a:avLst/>
          </a:prstGeom>
          <a:solidFill>
            <a:srgbClr val="FFFF66"/>
          </a:solidFill>
          <a:ln w="254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789" name="Freeform 5"/>
          <p:cNvSpPr>
            <a:spLocks/>
          </p:cNvSpPr>
          <p:nvPr/>
        </p:nvSpPr>
        <p:spPr bwMode="auto">
          <a:xfrm>
            <a:off x="1386369" y="4315545"/>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b="1">
              <a:solidFill>
                <a:srgbClr val="000099"/>
              </a:solidFill>
              <a:latin typeface="+mn-lt"/>
              <a:ea typeface="黑体" pitchFamily="2" charset="-122"/>
            </a:endParaRPr>
          </a:p>
        </p:txBody>
      </p:sp>
      <p:sp>
        <p:nvSpPr>
          <p:cNvPr id="502790" name="Line 6"/>
          <p:cNvSpPr>
            <a:spLocks noChangeShapeType="1"/>
          </p:cNvSpPr>
          <p:nvPr/>
        </p:nvSpPr>
        <p:spPr bwMode="auto">
          <a:xfrm>
            <a:off x="1369171" y="2021605"/>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1" name="Line 7"/>
          <p:cNvSpPr>
            <a:spLocks noChangeShapeType="1"/>
          </p:cNvSpPr>
          <p:nvPr/>
        </p:nvSpPr>
        <p:spPr bwMode="auto">
          <a:xfrm>
            <a:off x="1382929" y="2486743"/>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2" name="Line 8"/>
          <p:cNvSpPr>
            <a:spLocks noChangeShapeType="1"/>
          </p:cNvSpPr>
          <p:nvPr/>
        </p:nvSpPr>
        <p:spPr bwMode="auto">
          <a:xfrm>
            <a:off x="1369171" y="295029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3" name="Line 9"/>
          <p:cNvSpPr>
            <a:spLocks noChangeShapeType="1"/>
          </p:cNvSpPr>
          <p:nvPr/>
        </p:nvSpPr>
        <p:spPr bwMode="auto">
          <a:xfrm>
            <a:off x="1369171" y="341384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4" name="Line 10"/>
          <p:cNvSpPr>
            <a:spLocks noChangeShapeType="1"/>
          </p:cNvSpPr>
          <p:nvPr/>
        </p:nvSpPr>
        <p:spPr bwMode="auto">
          <a:xfrm>
            <a:off x="1382929" y="3878980"/>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5" name="Line 11"/>
          <p:cNvSpPr>
            <a:spLocks noChangeShapeType="1"/>
          </p:cNvSpPr>
          <p:nvPr/>
        </p:nvSpPr>
        <p:spPr bwMode="auto">
          <a:xfrm>
            <a:off x="5066723" y="1556468"/>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6" name="Rectangle 12"/>
          <p:cNvSpPr>
            <a:spLocks noChangeArrowheads="1"/>
          </p:cNvSpPr>
          <p:nvPr/>
        </p:nvSpPr>
        <p:spPr bwMode="auto">
          <a:xfrm>
            <a:off x="6218983" y="1642193"/>
            <a:ext cx="13561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目  的  端  口</a:t>
            </a:r>
          </a:p>
        </p:txBody>
      </p:sp>
      <p:sp>
        <p:nvSpPr>
          <p:cNvPr id="502797" name="Rectangle 13"/>
          <p:cNvSpPr>
            <a:spLocks noChangeArrowheads="1"/>
          </p:cNvSpPr>
          <p:nvPr/>
        </p:nvSpPr>
        <p:spPr bwMode="auto">
          <a:xfrm>
            <a:off x="1523952" y="2891555"/>
            <a:ext cx="5931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数据</a:t>
            </a:r>
          </a:p>
          <a:p>
            <a:pPr defTabSz="762000" eaLnBrk="0" hangingPunct="0"/>
            <a:r>
              <a:rPr kumimoji="1" lang="zh-CN" altLang="en-US" sz="1600" b="1">
                <a:solidFill>
                  <a:srgbClr val="000099"/>
                </a:solidFill>
                <a:latin typeface="+mn-lt"/>
                <a:ea typeface="黑体" pitchFamily="2" charset="-122"/>
              </a:rPr>
              <a:t>偏移</a:t>
            </a:r>
          </a:p>
        </p:txBody>
      </p:sp>
      <p:sp>
        <p:nvSpPr>
          <p:cNvPr id="502798" name="Rectangle 14"/>
          <p:cNvSpPr>
            <a:spLocks noChangeArrowheads="1"/>
          </p:cNvSpPr>
          <p:nvPr/>
        </p:nvSpPr>
        <p:spPr bwMode="auto">
          <a:xfrm>
            <a:off x="2559267" y="3505919"/>
            <a:ext cx="114935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检   验   和</a:t>
            </a:r>
          </a:p>
        </p:txBody>
      </p:sp>
      <p:sp>
        <p:nvSpPr>
          <p:cNvPr id="502799" name="Rectangle 15"/>
          <p:cNvSpPr>
            <a:spLocks noChangeArrowheads="1"/>
          </p:cNvSpPr>
          <p:nvPr/>
        </p:nvSpPr>
        <p:spPr bwMode="auto">
          <a:xfrm>
            <a:off x="2753602" y="3934544"/>
            <a:ext cx="30698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选    项    （长  度  可  变）</a:t>
            </a:r>
          </a:p>
        </p:txBody>
      </p:sp>
      <p:sp>
        <p:nvSpPr>
          <p:cNvPr id="502800" name="Rectangle 16"/>
          <p:cNvSpPr>
            <a:spLocks noChangeArrowheads="1"/>
          </p:cNvSpPr>
          <p:nvPr/>
        </p:nvSpPr>
        <p:spPr bwMode="auto">
          <a:xfrm>
            <a:off x="2669334" y="1642193"/>
            <a:ext cx="10339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源  端  口</a:t>
            </a:r>
          </a:p>
        </p:txBody>
      </p:sp>
      <p:sp>
        <p:nvSpPr>
          <p:cNvPr id="502801" name="Rectangle 17"/>
          <p:cNvSpPr>
            <a:spLocks noChangeArrowheads="1"/>
          </p:cNvSpPr>
          <p:nvPr/>
        </p:nvSpPr>
        <p:spPr bwMode="auto">
          <a:xfrm>
            <a:off x="4640215" y="2100981"/>
            <a:ext cx="8340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序   号</a:t>
            </a:r>
          </a:p>
        </p:txBody>
      </p:sp>
      <p:sp>
        <p:nvSpPr>
          <p:cNvPr id="502802" name="Line 18"/>
          <p:cNvSpPr>
            <a:spLocks noChangeShapeType="1"/>
          </p:cNvSpPr>
          <p:nvPr/>
        </p:nvSpPr>
        <p:spPr bwMode="auto">
          <a:xfrm>
            <a:off x="5071882" y="2956643"/>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3" name="Rectangle 19"/>
          <p:cNvSpPr>
            <a:spLocks noChangeArrowheads="1"/>
          </p:cNvSpPr>
          <p:nvPr/>
        </p:nvSpPr>
        <p:spPr bwMode="auto">
          <a:xfrm>
            <a:off x="6064202" y="3505919"/>
            <a:ext cx="1529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紧   急   指   针</a:t>
            </a:r>
          </a:p>
        </p:txBody>
      </p:sp>
      <p:sp>
        <p:nvSpPr>
          <p:cNvPr id="502804" name="Rectangle 20"/>
          <p:cNvSpPr>
            <a:spLocks noChangeArrowheads="1"/>
          </p:cNvSpPr>
          <p:nvPr/>
        </p:nvSpPr>
        <p:spPr bwMode="auto">
          <a:xfrm>
            <a:off x="6495870" y="3024906"/>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窗   口</a:t>
            </a:r>
          </a:p>
        </p:txBody>
      </p:sp>
      <p:sp>
        <p:nvSpPr>
          <p:cNvPr id="502805" name="Rectangle 21"/>
          <p:cNvSpPr>
            <a:spLocks noChangeArrowheads="1"/>
          </p:cNvSpPr>
          <p:nvPr/>
        </p:nvSpPr>
        <p:spPr bwMode="auto">
          <a:xfrm>
            <a:off x="4404603" y="2585169"/>
            <a:ext cx="14050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确    认    号</a:t>
            </a:r>
          </a:p>
        </p:txBody>
      </p:sp>
      <p:sp>
        <p:nvSpPr>
          <p:cNvPr id="502806" name="Line 22"/>
          <p:cNvSpPr>
            <a:spLocks noChangeShapeType="1"/>
          </p:cNvSpPr>
          <p:nvPr/>
        </p:nvSpPr>
        <p:spPr bwMode="auto">
          <a:xfrm>
            <a:off x="2294419"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7" name="Line 23"/>
          <p:cNvSpPr>
            <a:spLocks noChangeShapeType="1"/>
          </p:cNvSpPr>
          <p:nvPr/>
        </p:nvSpPr>
        <p:spPr bwMode="auto">
          <a:xfrm>
            <a:off x="4144914" y="295188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8" name="Line 24"/>
          <p:cNvSpPr>
            <a:spLocks noChangeShapeType="1"/>
          </p:cNvSpPr>
          <p:nvPr/>
        </p:nvSpPr>
        <p:spPr bwMode="auto">
          <a:xfrm>
            <a:off x="3670252"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9" name="Line 25"/>
          <p:cNvSpPr>
            <a:spLocks noChangeShapeType="1"/>
          </p:cNvSpPr>
          <p:nvPr/>
        </p:nvSpPr>
        <p:spPr bwMode="auto">
          <a:xfrm>
            <a:off x="3905863"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0" name="Line 26"/>
          <p:cNvSpPr>
            <a:spLocks noChangeShapeType="1"/>
          </p:cNvSpPr>
          <p:nvPr/>
        </p:nvSpPr>
        <p:spPr bwMode="auto">
          <a:xfrm>
            <a:off x="460581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1" name="Line 27"/>
          <p:cNvSpPr>
            <a:spLocks noChangeShapeType="1"/>
          </p:cNvSpPr>
          <p:nvPr/>
        </p:nvSpPr>
        <p:spPr bwMode="auto">
          <a:xfrm>
            <a:off x="4375366"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2" name="Line 28"/>
          <p:cNvSpPr>
            <a:spLocks noChangeShapeType="1"/>
          </p:cNvSpPr>
          <p:nvPr/>
        </p:nvSpPr>
        <p:spPr bwMode="auto">
          <a:xfrm>
            <a:off x="484142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3" name="Rectangle 29"/>
          <p:cNvSpPr>
            <a:spLocks noChangeArrowheads="1"/>
          </p:cNvSpPr>
          <p:nvPr/>
        </p:nvSpPr>
        <p:spPr bwMode="auto">
          <a:xfrm>
            <a:off x="2583344" y="3034431"/>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保   留</a:t>
            </a:r>
          </a:p>
        </p:txBody>
      </p:sp>
      <p:sp>
        <p:nvSpPr>
          <p:cNvPr id="502814" name="Rectangle 30"/>
          <p:cNvSpPr>
            <a:spLocks noChangeArrowheads="1"/>
          </p:cNvSpPr>
          <p:nvPr/>
        </p:nvSpPr>
        <p:spPr bwMode="auto">
          <a:xfrm>
            <a:off x="4824599"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200" b="1">
                <a:solidFill>
                  <a:srgbClr val="000099"/>
                </a:solidFill>
                <a:latin typeface="+mn-lt"/>
                <a:ea typeface="黑体" pitchFamily="2" charset="-122"/>
              </a:rPr>
              <a:t>F</a:t>
            </a:r>
          </a:p>
          <a:p>
            <a:pPr algn="ctr" defTabSz="762000" eaLnBrk="0" hangingPunct="0">
              <a:lnSpc>
                <a:spcPct val="75000"/>
              </a:lnSpc>
            </a:pPr>
            <a:r>
              <a:rPr kumimoji="1" lang="en-US" altLang="zh-CN" sz="1200" b="1">
                <a:solidFill>
                  <a:srgbClr val="000099"/>
                </a:solidFill>
                <a:latin typeface="+mn-lt"/>
                <a:ea typeface="黑体" pitchFamily="2" charset="-122"/>
              </a:rPr>
              <a:t>I</a:t>
            </a:r>
          </a:p>
          <a:p>
            <a:pPr algn="ct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15" name="Line 31"/>
          <p:cNvSpPr>
            <a:spLocks noChangeShapeType="1"/>
          </p:cNvSpPr>
          <p:nvPr/>
        </p:nvSpPr>
        <p:spPr bwMode="auto">
          <a:xfrm>
            <a:off x="1388088" y="925040"/>
            <a:ext cx="7360708"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6" name="Rectangle 32"/>
          <p:cNvSpPr>
            <a:spLocks noChangeArrowheads="1"/>
          </p:cNvSpPr>
          <p:nvPr/>
        </p:nvSpPr>
        <p:spPr bwMode="auto">
          <a:xfrm>
            <a:off x="5009308" y="764704"/>
            <a:ext cx="73578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32 </a:t>
            </a:r>
            <a:r>
              <a:rPr kumimoji="1" lang="zh-CN" altLang="en-US" sz="1800" b="1" dirty="0">
                <a:solidFill>
                  <a:srgbClr val="000099"/>
                </a:solidFill>
                <a:latin typeface="+mn-lt"/>
                <a:ea typeface="黑体" pitchFamily="2" charset="-122"/>
              </a:rPr>
              <a:t>位</a:t>
            </a:r>
          </a:p>
        </p:txBody>
      </p:sp>
      <p:sp>
        <p:nvSpPr>
          <p:cNvPr id="502821" name="Line 37"/>
          <p:cNvSpPr>
            <a:spLocks noChangeShapeType="1"/>
          </p:cNvSpPr>
          <p:nvPr/>
        </p:nvSpPr>
        <p:spPr bwMode="auto">
          <a:xfrm>
            <a:off x="1372610" y="1446930"/>
            <a:ext cx="7367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2" name="Line 38"/>
          <p:cNvSpPr>
            <a:spLocks noChangeShapeType="1"/>
          </p:cNvSpPr>
          <p:nvPr/>
        </p:nvSpPr>
        <p:spPr bwMode="auto">
          <a:xfrm>
            <a:off x="137261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3" name="Line 39"/>
          <p:cNvSpPr>
            <a:spLocks noChangeShapeType="1"/>
          </p:cNvSpPr>
          <p:nvPr/>
        </p:nvSpPr>
        <p:spPr bwMode="auto">
          <a:xfrm>
            <a:off x="160306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4" name="Line 40"/>
          <p:cNvSpPr>
            <a:spLocks noChangeShapeType="1"/>
          </p:cNvSpPr>
          <p:nvPr/>
        </p:nvSpPr>
        <p:spPr bwMode="auto">
          <a:xfrm>
            <a:off x="183351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5" name="Line 41"/>
          <p:cNvSpPr>
            <a:spLocks noChangeShapeType="1"/>
          </p:cNvSpPr>
          <p:nvPr/>
        </p:nvSpPr>
        <p:spPr bwMode="auto">
          <a:xfrm>
            <a:off x="206396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6" name="Line 42"/>
          <p:cNvSpPr>
            <a:spLocks noChangeShapeType="1"/>
          </p:cNvSpPr>
          <p:nvPr/>
        </p:nvSpPr>
        <p:spPr bwMode="auto">
          <a:xfrm>
            <a:off x="229441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7" name="Line 43"/>
          <p:cNvSpPr>
            <a:spLocks noChangeShapeType="1"/>
          </p:cNvSpPr>
          <p:nvPr/>
        </p:nvSpPr>
        <p:spPr bwMode="auto">
          <a:xfrm>
            <a:off x="252487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8" name="Line 44"/>
          <p:cNvSpPr>
            <a:spLocks noChangeShapeType="1"/>
          </p:cNvSpPr>
          <p:nvPr/>
        </p:nvSpPr>
        <p:spPr bwMode="auto">
          <a:xfrm>
            <a:off x="275360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9" name="Line 45"/>
          <p:cNvSpPr>
            <a:spLocks noChangeShapeType="1"/>
          </p:cNvSpPr>
          <p:nvPr/>
        </p:nvSpPr>
        <p:spPr bwMode="auto">
          <a:xfrm>
            <a:off x="298405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0" name="Line 46"/>
          <p:cNvSpPr>
            <a:spLocks noChangeShapeType="1"/>
          </p:cNvSpPr>
          <p:nvPr/>
        </p:nvSpPr>
        <p:spPr bwMode="auto">
          <a:xfrm>
            <a:off x="3214507"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1" name="Line 47"/>
          <p:cNvSpPr>
            <a:spLocks noChangeShapeType="1"/>
          </p:cNvSpPr>
          <p:nvPr/>
        </p:nvSpPr>
        <p:spPr bwMode="auto">
          <a:xfrm>
            <a:off x="344495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2" name="Line 48"/>
          <p:cNvSpPr>
            <a:spLocks noChangeShapeType="1"/>
          </p:cNvSpPr>
          <p:nvPr/>
        </p:nvSpPr>
        <p:spPr bwMode="auto">
          <a:xfrm>
            <a:off x="367541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3" name="Line 49"/>
          <p:cNvSpPr>
            <a:spLocks noChangeShapeType="1"/>
          </p:cNvSpPr>
          <p:nvPr/>
        </p:nvSpPr>
        <p:spPr bwMode="auto">
          <a:xfrm>
            <a:off x="3905863"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4" name="Line 50"/>
          <p:cNvSpPr>
            <a:spLocks noChangeShapeType="1"/>
          </p:cNvSpPr>
          <p:nvPr/>
        </p:nvSpPr>
        <p:spPr bwMode="auto">
          <a:xfrm>
            <a:off x="4136315"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5" name="Line 51"/>
          <p:cNvSpPr>
            <a:spLocks noChangeShapeType="1"/>
          </p:cNvSpPr>
          <p:nvPr/>
        </p:nvSpPr>
        <p:spPr bwMode="auto">
          <a:xfrm>
            <a:off x="436676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6" name="Line 52"/>
          <p:cNvSpPr>
            <a:spLocks noChangeShapeType="1"/>
          </p:cNvSpPr>
          <p:nvPr/>
        </p:nvSpPr>
        <p:spPr bwMode="auto">
          <a:xfrm>
            <a:off x="459550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7" name="Line 53"/>
          <p:cNvSpPr>
            <a:spLocks noChangeShapeType="1"/>
          </p:cNvSpPr>
          <p:nvPr/>
        </p:nvSpPr>
        <p:spPr bwMode="auto">
          <a:xfrm>
            <a:off x="48259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8" name="Line 54"/>
          <p:cNvSpPr>
            <a:spLocks noChangeShapeType="1"/>
          </p:cNvSpPr>
          <p:nvPr/>
        </p:nvSpPr>
        <p:spPr bwMode="auto">
          <a:xfrm>
            <a:off x="5056404"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9" name="Line 55"/>
          <p:cNvSpPr>
            <a:spLocks noChangeShapeType="1"/>
          </p:cNvSpPr>
          <p:nvPr/>
        </p:nvSpPr>
        <p:spPr bwMode="auto">
          <a:xfrm>
            <a:off x="528685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0" name="Line 56"/>
          <p:cNvSpPr>
            <a:spLocks noChangeShapeType="1"/>
          </p:cNvSpPr>
          <p:nvPr/>
        </p:nvSpPr>
        <p:spPr bwMode="auto">
          <a:xfrm>
            <a:off x="551730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1" name="Line 57"/>
          <p:cNvSpPr>
            <a:spLocks noChangeShapeType="1"/>
          </p:cNvSpPr>
          <p:nvPr/>
        </p:nvSpPr>
        <p:spPr bwMode="auto">
          <a:xfrm>
            <a:off x="574776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2" name="Line 58"/>
          <p:cNvSpPr>
            <a:spLocks noChangeShapeType="1"/>
          </p:cNvSpPr>
          <p:nvPr/>
        </p:nvSpPr>
        <p:spPr bwMode="auto">
          <a:xfrm>
            <a:off x="597821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3" name="Line 59"/>
          <p:cNvSpPr>
            <a:spLocks noChangeShapeType="1"/>
          </p:cNvSpPr>
          <p:nvPr/>
        </p:nvSpPr>
        <p:spPr bwMode="auto">
          <a:xfrm>
            <a:off x="620866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4" name="Line 60"/>
          <p:cNvSpPr>
            <a:spLocks noChangeShapeType="1"/>
          </p:cNvSpPr>
          <p:nvPr/>
        </p:nvSpPr>
        <p:spPr bwMode="auto">
          <a:xfrm>
            <a:off x="643739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5" name="Line 61"/>
          <p:cNvSpPr>
            <a:spLocks noChangeShapeType="1"/>
          </p:cNvSpPr>
          <p:nvPr/>
        </p:nvSpPr>
        <p:spPr bwMode="auto">
          <a:xfrm>
            <a:off x="666784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6" name="Line 62"/>
          <p:cNvSpPr>
            <a:spLocks noChangeShapeType="1"/>
          </p:cNvSpPr>
          <p:nvPr/>
        </p:nvSpPr>
        <p:spPr bwMode="auto">
          <a:xfrm>
            <a:off x="689830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7" name="Line 63"/>
          <p:cNvSpPr>
            <a:spLocks noChangeShapeType="1"/>
          </p:cNvSpPr>
          <p:nvPr/>
        </p:nvSpPr>
        <p:spPr bwMode="auto">
          <a:xfrm>
            <a:off x="71287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8" name="Line 64"/>
          <p:cNvSpPr>
            <a:spLocks noChangeShapeType="1"/>
          </p:cNvSpPr>
          <p:nvPr/>
        </p:nvSpPr>
        <p:spPr bwMode="auto">
          <a:xfrm>
            <a:off x="735920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9" name="Line 65"/>
          <p:cNvSpPr>
            <a:spLocks noChangeShapeType="1"/>
          </p:cNvSpPr>
          <p:nvPr/>
        </p:nvSpPr>
        <p:spPr bwMode="auto">
          <a:xfrm>
            <a:off x="758965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0" name="Line 66"/>
          <p:cNvSpPr>
            <a:spLocks noChangeShapeType="1"/>
          </p:cNvSpPr>
          <p:nvPr/>
        </p:nvSpPr>
        <p:spPr bwMode="auto">
          <a:xfrm>
            <a:off x="782010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1" name="Line 67"/>
          <p:cNvSpPr>
            <a:spLocks noChangeShapeType="1"/>
          </p:cNvSpPr>
          <p:nvPr/>
        </p:nvSpPr>
        <p:spPr bwMode="auto">
          <a:xfrm>
            <a:off x="805056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2" name="Line 68"/>
          <p:cNvSpPr>
            <a:spLocks noChangeShapeType="1"/>
          </p:cNvSpPr>
          <p:nvPr/>
        </p:nvSpPr>
        <p:spPr bwMode="auto">
          <a:xfrm>
            <a:off x="827929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3" name="Line 69"/>
          <p:cNvSpPr>
            <a:spLocks noChangeShapeType="1"/>
          </p:cNvSpPr>
          <p:nvPr/>
        </p:nvSpPr>
        <p:spPr bwMode="auto">
          <a:xfrm>
            <a:off x="850974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4" name="Line 70"/>
          <p:cNvSpPr>
            <a:spLocks noChangeShapeType="1"/>
          </p:cNvSpPr>
          <p:nvPr/>
        </p:nvSpPr>
        <p:spPr bwMode="auto">
          <a:xfrm>
            <a:off x="8740198"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5" name="Rectangle 71"/>
          <p:cNvSpPr>
            <a:spLocks noChangeArrowheads="1"/>
          </p:cNvSpPr>
          <p:nvPr/>
        </p:nvSpPr>
        <p:spPr bwMode="auto">
          <a:xfrm>
            <a:off x="1525671"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6" name="Rectangle 72"/>
          <p:cNvSpPr>
            <a:spLocks noChangeArrowheads="1"/>
          </p:cNvSpPr>
          <p:nvPr/>
        </p:nvSpPr>
        <p:spPr bwMode="auto">
          <a:xfrm>
            <a:off x="3367569"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7" name="Rectangle 73"/>
          <p:cNvSpPr>
            <a:spLocks noChangeArrowheads="1"/>
          </p:cNvSpPr>
          <p:nvPr/>
        </p:nvSpPr>
        <p:spPr bwMode="auto">
          <a:xfrm>
            <a:off x="5209465"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8" name="Rectangle 74"/>
          <p:cNvSpPr>
            <a:spLocks noChangeArrowheads="1"/>
          </p:cNvSpPr>
          <p:nvPr/>
        </p:nvSpPr>
        <p:spPr bwMode="auto">
          <a:xfrm>
            <a:off x="7051363"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0" name="Rectangle 76"/>
          <p:cNvSpPr>
            <a:spLocks noChangeArrowheads="1"/>
          </p:cNvSpPr>
          <p:nvPr/>
        </p:nvSpPr>
        <p:spPr bwMode="auto">
          <a:xfrm>
            <a:off x="4595500"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Y</a:t>
            </a:r>
          </a:p>
          <a:p>
            <a:pP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61" name="Rectangle 77"/>
          <p:cNvSpPr>
            <a:spLocks noChangeArrowheads="1"/>
          </p:cNvSpPr>
          <p:nvPr/>
        </p:nvSpPr>
        <p:spPr bwMode="auto">
          <a:xfrm>
            <a:off x="4366768"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T</a:t>
            </a:r>
          </a:p>
        </p:txBody>
      </p:sp>
      <p:sp>
        <p:nvSpPr>
          <p:cNvPr id="502862" name="Rectangle 78"/>
          <p:cNvSpPr>
            <a:spLocks noChangeArrowheads="1"/>
          </p:cNvSpPr>
          <p:nvPr/>
        </p:nvSpPr>
        <p:spPr bwMode="auto">
          <a:xfrm>
            <a:off x="4120837"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P</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H</a:t>
            </a:r>
          </a:p>
        </p:txBody>
      </p:sp>
      <p:sp>
        <p:nvSpPr>
          <p:cNvPr id="502863" name="Rectangle 79"/>
          <p:cNvSpPr>
            <a:spLocks noChangeArrowheads="1"/>
          </p:cNvSpPr>
          <p:nvPr/>
        </p:nvSpPr>
        <p:spPr bwMode="auto">
          <a:xfrm>
            <a:off x="3890385"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A</a:t>
            </a:r>
          </a:p>
          <a:p>
            <a:pPr defTabSz="762000" eaLnBrk="0" hangingPunct="0">
              <a:lnSpc>
                <a:spcPct val="75000"/>
              </a:lnSpc>
            </a:pPr>
            <a:r>
              <a:rPr kumimoji="1" lang="en-US" altLang="zh-CN" sz="1200" b="1">
                <a:solidFill>
                  <a:srgbClr val="000099"/>
                </a:solidFill>
                <a:latin typeface="+mn-lt"/>
                <a:ea typeface="黑体" pitchFamily="2" charset="-122"/>
              </a:rPr>
              <a:t>C</a:t>
            </a:r>
          </a:p>
          <a:p>
            <a:pPr defTabSz="762000" eaLnBrk="0" hangingPunct="0">
              <a:lnSpc>
                <a:spcPct val="75000"/>
              </a:lnSpc>
            </a:pPr>
            <a:r>
              <a:rPr kumimoji="1" lang="en-US" altLang="zh-CN" sz="1200" b="1">
                <a:solidFill>
                  <a:srgbClr val="000099"/>
                </a:solidFill>
                <a:latin typeface="+mn-lt"/>
                <a:ea typeface="黑体" pitchFamily="2" charset="-122"/>
              </a:rPr>
              <a:t>K</a:t>
            </a:r>
          </a:p>
        </p:txBody>
      </p:sp>
      <p:sp>
        <p:nvSpPr>
          <p:cNvPr id="502864" name="Rectangle 80"/>
          <p:cNvSpPr>
            <a:spLocks noChangeArrowheads="1"/>
          </p:cNvSpPr>
          <p:nvPr/>
        </p:nvSpPr>
        <p:spPr bwMode="auto">
          <a:xfrm>
            <a:off x="3639296" y="2969344"/>
            <a:ext cx="302969"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U</a:t>
            </a:r>
          </a:p>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G</a:t>
            </a:r>
          </a:p>
        </p:txBody>
      </p:sp>
      <p:sp>
        <p:nvSpPr>
          <p:cNvPr id="502865" name="Rectangle 81"/>
          <p:cNvSpPr>
            <a:spLocks noChangeArrowheads="1"/>
          </p:cNvSpPr>
          <p:nvPr/>
        </p:nvSpPr>
        <p:spPr bwMode="auto">
          <a:xfrm>
            <a:off x="1016613" y="1061169"/>
            <a:ext cx="7359388"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502866" name="Line 82"/>
          <p:cNvSpPr>
            <a:spLocks noChangeShapeType="1"/>
          </p:cNvSpPr>
          <p:nvPr/>
        </p:nvSpPr>
        <p:spPr bwMode="auto">
          <a:xfrm flipH="1">
            <a:off x="6896581" y="3890093"/>
            <a:ext cx="3440"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9" name="Rectangle 105"/>
          <p:cNvSpPr>
            <a:spLocks noChangeArrowheads="1"/>
          </p:cNvSpPr>
          <p:nvPr/>
        </p:nvSpPr>
        <p:spPr bwMode="auto">
          <a:xfrm>
            <a:off x="4308294" y="4894560"/>
            <a:ext cx="4664075"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7" name="Rectangle 83"/>
          <p:cNvSpPr>
            <a:spLocks noChangeArrowheads="1"/>
          </p:cNvSpPr>
          <p:nvPr/>
        </p:nvSpPr>
        <p:spPr bwMode="auto">
          <a:xfrm>
            <a:off x="7388442" y="3934544"/>
            <a:ext cx="8908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填    充</a:t>
            </a:r>
          </a:p>
        </p:txBody>
      </p:sp>
      <p:sp>
        <p:nvSpPr>
          <p:cNvPr id="502868" name="Rectangle 84"/>
          <p:cNvSpPr>
            <a:spLocks noChangeArrowheads="1"/>
          </p:cNvSpPr>
          <p:nvPr/>
        </p:nvSpPr>
        <p:spPr bwMode="auto">
          <a:xfrm>
            <a:off x="5809673" y="4950123"/>
            <a:ext cx="1795557"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数据部分</a:t>
            </a:r>
          </a:p>
        </p:txBody>
      </p:sp>
      <p:sp>
        <p:nvSpPr>
          <p:cNvPr id="502869" name="Rectangle 85"/>
          <p:cNvSpPr>
            <a:spLocks noChangeArrowheads="1"/>
          </p:cNvSpPr>
          <p:nvPr/>
        </p:nvSpPr>
        <p:spPr bwMode="auto">
          <a:xfrm>
            <a:off x="2762203" y="4869160"/>
            <a:ext cx="1523735" cy="506413"/>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502870" name="Rectangle 86"/>
          <p:cNvSpPr>
            <a:spLocks noChangeArrowheads="1"/>
          </p:cNvSpPr>
          <p:nvPr/>
        </p:nvSpPr>
        <p:spPr bwMode="auto">
          <a:xfrm>
            <a:off x="2762202" y="4869160"/>
            <a:ext cx="6237684"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1" name="Line 87"/>
          <p:cNvSpPr>
            <a:spLocks noChangeShapeType="1"/>
          </p:cNvSpPr>
          <p:nvPr/>
        </p:nvSpPr>
        <p:spPr bwMode="auto">
          <a:xfrm flipH="1">
            <a:off x="4285937" y="4880272"/>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72" name="Rectangle 88"/>
          <p:cNvSpPr>
            <a:spLocks noChangeArrowheads="1"/>
          </p:cNvSpPr>
          <p:nvPr/>
        </p:nvSpPr>
        <p:spPr bwMode="auto">
          <a:xfrm>
            <a:off x="2973736" y="4997748"/>
            <a:ext cx="78078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3" name="Rectangle 89"/>
          <p:cNvSpPr>
            <a:spLocks noChangeArrowheads="1"/>
          </p:cNvSpPr>
          <p:nvPr/>
        </p:nvSpPr>
        <p:spPr bwMode="auto">
          <a:xfrm>
            <a:off x="2982336" y="4950123"/>
            <a:ext cx="12793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首部</a:t>
            </a:r>
          </a:p>
        </p:txBody>
      </p:sp>
      <p:sp>
        <p:nvSpPr>
          <p:cNvPr id="502877" name="Rectangle 93"/>
          <p:cNvSpPr>
            <a:spLocks noChangeArrowheads="1"/>
          </p:cNvSpPr>
          <p:nvPr/>
        </p:nvSpPr>
        <p:spPr bwMode="auto">
          <a:xfrm>
            <a:off x="920552" y="4941168"/>
            <a:ext cx="176622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502878" name="Rectangle 94"/>
          <p:cNvSpPr>
            <a:spLocks noChangeArrowheads="1"/>
          </p:cNvSpPr>
          <p:nvPr/>
        </p:nvSpPr>
        <p:spPr bwMode="auto">
          <a:xfrm>
            <a:off x="2748444" y="5718274"/>
            <a:ext cx="6251442" cy="504825"/>
          </a:xfrm>
          <a:prstGeom prst="rect">
            <a:avLst/>
          </a:prstGeom>
          <a:solidFill>
            <a:srgbClr val="FF66FF"/>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80" name="Rectangle 96"/>
          <p:cNvSpPr>
            <a:spLocks noChangeArrowheads="1"/>
          </p:cNvSpPr>
          <p:nvPr/>
        </p:nvSpPr>
        <p:spPr bwMode="auto">
          <a:xfrm>
            <a:off x="4554719" y="5767759"/>
            <a:ext cx="2630529"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数据报的</a:t>
            </a:r>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数据部分</a:t>
            </a:r>
          </a:p>
        </p:txBody>
      </p:sp>
      <p:sp>
        <p:nvSpPr>
          <p:cNvPr id="502881" name="Rectangle 97"/>
          <p:cNvSpPr>
            <a:spLocks noChangeArrowheads="1"/>
          </p:cNvSpPr>
          <p:nvPr/>
        </p:nvSpPr>
        <p:spPr bwMode="auto">
          <a:xfrm>
            <a:off x="1641864" y="5777010"/>
            <a:ext cx="100688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首部</a:t>
            </a:r>
          </a:p>
        </p:txBody>
      </p:sp>
      <p:sp>
        <p:nvSpPr>
          <p:cNvPr id="502884" name="Line 100"/>
          <p:cNvSpPr>
            <a:spLocks noChangeShapeType="1"/>
          </p:cNvSpPr>
          <p:nvPr/>
        </p:nvSpPr>
        <p:spPr bwMode="auto">
          <a:xfrm>
            <a:off x="8855423" y="15358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5" name="Line 101"/>
          <p:cNvSpPr>
            <a:spLocks noChangeShapeType="1"/>
          </p:cNvSpPr>
          <p:nvPr/>
        </p:nvSpPr>
        <p:spPr bwMode="auto">
          <a:xfrm>
            <a:off x="8855423" y="38726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6" name="Line 102"/>
          <p:cNvSpPr>
            <a:spLocks noChangeShapeType="1"/>
          </p:cNvSpPr>
          <p:nvPr/>
        </p:nvSpPr>
        <p:spPr bwMode="auto">
          <a:xfrm>
            <a:off x="805079" y="1561230"/>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7" name="Line 103"/>
          <p:cNvSpPr>
            <a:spLocks noChangeShapeType="1"/>
          </p:cNvSpPr>
          <p:nvPr/>
        </p:nvSpPr>
        <p:spPr bwMode="auto">
          <a:xfrm>
            <a:off x="818837" y="4302843"/>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8" name="Rectangle 104"/>
          <p:cNvSpPr>
            <a:spLocks noChangeArrowheads="1"/>
          </p:cNvSpPr>
          <p:nvPr/>
        </p:nvSpPr>
        <p:spPr bwMode="auto">
          <a:xfrm>
            <a:off x="328697" y="5445224"/>
            <a:ext cx="1106073" cy="3667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发送在前</a:t>
            </a:r>
          </a:p>
        </p:txBody>
      </p:sp>
      <p:sp>
        <p:nvSpPr>
          <p:cNvPr id="502891" name="Text Box 107"/>
          <p:cNvSpPr txBox="1">
            <a:spLocks noChangeArrowheads="1"/>
          </p:cNvSpPr>
          <p:nvPr/>
        </p:nvSpPr>
        <p:spPr bwMode="auto">
          <a:xfrm>
            <a:off x="2748714" y="44624"/>
            <a:ext cx="4508542" cy="584775"/>
          </a:xfrm>
          <a:prstGeom prst="rect">
            <a:avLst/>
          </a:prstGeom>
          <a:solidFill>
            <a:srgbClr val="66FF66"/>
          </a:solidFill>
          <a:ln w="9525">
            <a:solidFill>
              <a:srgbClr val="000099"/>
            </a:solidFill>
            <a:miter lim="800000"/>
            <a:headEnd/>
            <a:tailEnd/>
          </a:ln>
          <a:effectLst/>
        </p:spPr>
        <p:txBody>
          <a:bodyPr wrap="none">
            <a:spAutoFit/>
          </a:bodyPr>
          <a:lstStyle/>
          <a:p>
            <a:r>
              <a:rPr lang="en-US" altLang="zh-CN" sz="3200" b="1" dirty="0">
                <a:solidFill>
                  <a:srgbClr val="000099"/>
                </a:solidFill>
                <a:latin typeface="+mn-lt"/>
                <a:ea typeface="黑体" pitchFamily="2" charset="-122"/>
              </a:rPr>
              <a:t>TCP </a:t>
            </a:r>
            <a:r>
              <a:rPr lang="zh-CN" altLang="en-US" sz="3200" b="1" dirty="0">
                <a:solidFill>
                  <a:srgbClr val="000099"/>
                </a:solidFill>
                <a:latin typeface="+mn-lt"/>
                <a:ea typeface="黑体" pitchFamily="2" charset="-122"/>
              </a:rPr>
              <a:t>报文段的首部格式 </a:t>
            </a:r>
          </a:p>
        </p:txBody>
      </p:sp>
      <p:sp>
        <p:nvSpPr>
          <p:cNvPr id="2" name="矩形 1"/>
          <p:cNvSpPr/>
          <p:nvPr/>
        </p:nvSpPr>
        <p:spPr bwMode="auto">
          <a:xfrm>
            <a:off x="2762203" y="5409597"/>
            <a:ext cx="6210166" cy="2983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02883" name="AutoShape 99"/>
          <p:cNvSpPr>
            <a:spLocks noChangeArrowheads="1"/>
          </p:cNvSpPr>
          <p:nvPr/>
        </p:nvSpPr>
        <p:spPr bwMode="auto">
          <a:xfrm rot="-5400000">
            <a:off x="5580496" y="5391062"/>
            <a:ext cx="470469" cy="434779"/>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1207867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4869" y="78539"/>
            <a:ext cx="9852335" cy="4873626"/>
            <a:chOff x="214869" y="78539"/>
            <a:chExt cx="9852335" cy="4873626"/>
          </a:xfrm>
        </p:grpSpPr>
        <p:sp>
          <p:nvSpPr>
            <p:cNvPr id="503811"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2"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503813"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4"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503815"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8"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9"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0"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1"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2"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3"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4"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503825"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503826"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503827"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503828"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503829"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503830"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1"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503832"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503833"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503834"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5"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6"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7"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8"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9"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0"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1"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503842"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4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8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50388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50388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50388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50388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50388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891"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503904"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5"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6"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7"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3911" name="Text Box 103"/>
          <p:cNvSpPr txBox="1">
            <a:spLocks noChangeArrowheads="1"/>
          </p:cNvSpPr>
          <p:nvPr/>
        </p:nvSpPr>
        <p:spPr bwMode="auto">
          <a:xfrm>
            <a:off x="534738" y="5046275"/>
            <a:ext cx="9021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99"/>
                </a:solidFill>
                <a:latin typeface="+mn-lt"/>
                <a:ea typeface="黑体" pitchFamily="2" charset="-122"/>
              </a:rPr>
              <a:t>源端口和目的端口字段</a:t>
            </a:r>
            <a:r>
              <a:rPr lang="en-US" altLang="zh-CN" sz="2400" b="1" dirty="0">
                <a:solidFill>
                  <a:srgbClr val="000099"/>
                </a:solidFill>
                <a:latin typeface="+mn-lt"/>
                <a:ea typeface="黑体" pitchFamily="2" charset="-122"/>
              </a:rPr>
              <a:t>——</a:t>
            </a:r>
            <a:r>
              <a:rPr lang="zh-CN" altLang="en-US" sz="2400" b="1" dirty="0">
                <a:solidFill>
                  <a:srgbClr val="000099"/>
                </a:solidFill>
                <a:latin typeface="+mn-lt"/>
                <a:ea typeface="黑体" pitchFamily="2" charset="-122"/>
              </a:rPr>
              <a:t>各占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749234" y="797677"/>
            <a:ext cx="840118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234461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534737" y="5036983"/>
            <a:ext cx="9020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序号字段</a:t>
            </a:r>
            <a:r>
              <a:rPr lang="en-US" altLang="zh-CN" dirty="0"/>
              <a:t>——</a:t>
            </a:r>
            <a:r>
              <a:rPr lang="zh-CN" altLang="en-US" dirty="0"/>
              <a:t>占 </a:t>
            </a:r>
            <a:r>
              <a:rPr lang="en-US" altLang="zh-CN" dirty="0"/>
              <a:t>4 </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4915" name="Rectangle 83"/>
          <p:cNvSpPr>
            <a:spLocks noChangeArrowheads="1"/>
          </p:cNvSpPr>
          <p:nvPr/>
        </p:nvSpPr>
        <p:spPr bwMode="auto">
          <a:xfrm>
            <a:off x="787068" y="1487314"/>
            <a:ext cx="8318641"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38" name="Text Box 82"/>
          <p:cNvSpPr txBox="1">
            <a:spLocks noChangeArrowheads="1"/>
          </p:cNvSpPr>
          <p:nvPr/>
        </p:nvSpPr>
        <p:spPr bwMode="auto">
          <a:xfrm>
            <a:off x="534737" y="5046275"/>
            <a:ext cx="9020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确认号字段</a:t>
            </a:r>
            <a:r>
              <a:rPr lang="en-US" altLang="zh-CN" dirty="0"/>
              <a:t>——</a:t>
            </a:r>
            <a:r>
              <a:rPr lang="zh-CN" altLang="en-US" dirty="0"/>
              <a:t>占 </a:t>
            </a:r>
            <a:r>
              <a:rPr lang="en-US" altLang="zh-CN" dirty="0"/>
              <a:t>4 </a:t>
            </a:r>
            <a:r>
              <a:rPr lang="zh-CN" altLang="en-US" dirty="0"/>
              <a:t>字节，是期望收到对方的下一个报文段的数据的第一个字节的序号。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5939" name="Rectangle 83"/>
          <p:cNvSpPr>
            <a:spLocks noChangeArrowheads="1"/>
          </p:cNvSpPr>
          <p:nvPr/>
        </p:nvSpPr>
        <p:spPr bwMode="auto">
          <a:xfrm>
            <a:off x="787068" y="2207394"/>
            <a:ext cx="834239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4964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534738" y="5036983"/>
            <a:ext cx="9215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数据偏移（即首部长度）</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位字（以 </a:t>
            </a:r>
            <a:r>
              <a:rPr lang="en-US" altLang="zh-CN" dirty="0"/>
              <a:t>4 </a:t>
            </a:r>
            <a:r>
              <a:rPr lang="zh-CN" altLang="en-US" dirty="0"/>
              <a:t>字节为计算单位）。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6963" name="Rectangle 83"/>
          <p:cNvSpPr>
            <a:spLocks noChangeArrowheads="1"/>
          </p:cNvSpPr>
          <p:nvPr/>
        </p:nvSpPr>
        <p:spPr bwMode="auto">
          <a:xfrm>
            <a:off x="764589" y="2905878"/>
            <a:ext cx="1092067" cy="66460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0727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534739" y="5055567"/>
            <a:ext cx="8738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7987" name="Rectangle 83"/>
          <p:cNvSpPr>
            <a:spLocks noChangeArrowheads="1"/>
          </p:cNvSpPr>
          <p:nvPr/>
        </p:nvSpPr>
        <p:spPr bwMode="auto">
          <a:xfrm>
            <a:off x="1856656" y="2927474"/>
            <a:ext cx="1547813"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2579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534738" y="5036983"/>
            <a:ext cx="92904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紧急 </a:t>
            </a:r>
            <a:r>
              <a:rPr lang="en-US" altLang="zh-CN" dirty="0"/>
              <a:t>URG —— </a:t>
            </a:r>
            <a:r>
              <a:rPr lang="zh-CN" altLang="en-US" dirty="0"/>
              <a:t>当 </a:t>
            </a:r>
            <a:r>
              <a:rPr lang="en-US" altLang="zh-CN" dirty="0"/>
              <a:t>URG </a:t>
            </a:r>
            <a:r>
              <a:rPr lang="en-US" altLang="zh-CN" dirty="0">
                <a:sym typeface="Symbol"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9011" name="Rectangle 83"/>
          <p:cNvSpPr>
            <a:spLocks noChangeArrowheads="1"/>
          </p:cNvSpPr>
          <p:nvPr/>
        </p:nvSpPr>
        <p:spPr bwMode="auto">
          <a:xfrm>
            <a:off x="3368824" y="2897494"/>
            <a:ext cx="281697" cy="70132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9603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632520" y="5046275"/>
            <a:ext cx="8611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 </a:t>
            </a:r>
            <a:r>
              <a:rPr lang="en-US" altLang="zh-CN" dirty="0"/>
              <a:t>ACK —— </a:t>
            </a:r>
            <a:r>
              <a:rPr lang="zh-CN" altLang="en-US" dirty="0"/>
              <a:t>只有当 </a:t>
            </a:r>
            <a:r>
              <a:rPr lang="en-US" altLang="zh-CN" dirty="0"/>
              <a:t>ACK </a:t>
            </a:r>
            <a:r>
              <a:rPr lang="en-US" altLang="zh-CN" dirty="0">
                <a:sym typeface="Symbol" pitchFamily="18" charset="2"/>
              </a:rPr>
              <a:t></a:t>
            </a:r>
            <a:r>
              <a:rPr lang="en-US" altLang="zh-CN" dirty="0"/>
              <a:t> 1 </a:t>
            </a:r>
            <a:r>
              <a:rPr lang="zh-CN" altLang="en-US" dirty="0"/>
              <a:t>时确认号字段才有效。当 </a:t>
            </a:r>
            <a:r>
              <a:rPr lang="en-US" altLang="zh-CN" dirty="0"/>
              <a:t>ACK </a:t>
            </a:r>
            <a:r>
              <a:rPr lang="en-US" altLang="zh-CN" dirty="0">
                <a:sym typeface="Symbol" pitchFamily="18" charset="2"/>
              </a:rPr>
              <a:t></a:t>
            </a:r>
            <a:r>
              <a:rPr lang="en-US" altLang="zh-CN" dirty="0"/>
              <a:t> 0 </a:t>
            </a:r>
            <a:r>
              <a:rPr lang="zh-CN" altLang="en-US" dirty="0"/>
              <a:t>时，确认号无效。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0035" name="Rectangle 83"/>
          <p:cNvSpPr>
            <a:spLocks noChangeArrowheads="1"/>
          </p:cNvSpPr>
          <p:nvPr/>
        </p:nvSpPr>
        <p:spPr bwMode="auto">
          <a:xfrm>
            <a:off x="3631863" y="2904291"/>
            <a:ext cx="328447" cy="701674"/>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551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推送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的报文段，就尽快地交付接收应用进程，而不再等到整个缓存都填满了后再向上交付。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1059" name="Rectangle 83"/>
          <p:cNvSpPr>
            <a:spLocks noChangeArrowheads="1"/>
          </p:cNvSpPr>
          <p:nvPr/>
        </p:nvSpPr>
        <p:spPr bwMode="auto">
          <a:xfrm>
            <a:off x="3893013" y="2909515"/>
            <a:ext cx="305102"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1251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运输层的作用</a:t>
            </a:r>
          </a:p>
        </p:txBody>
      </p:sp>
      <p:sp>
        <p:nvSpPr>
          <p:cNvPr id="3" name="内容占位符 2"/>
          <p:cNvSpPr>
            <a:spLocks noGrp="1"/>
          </p:cNvSpPr>
          <p:nvPr>
            <p:ph idx="1"/>
          </p:nvPr>
        </p:nvSpPr>
        <p:spPr/>
        <p:txBody>
          <a:bodyPr/>
          <a:lstStyle/>
          <a:p>
            <a:r>
              <a:rPr lang="zh-CN" altLang="zh-CN" dirty="0"/>
              <a:t>在一台主机中经常有</a:t>
            </a:r>
            <a:r>
              <a:rPr lang="zh-CN" altLang="zh-CN" dirty="0">
                <a:solidFill>
                  <a:srgbClr val="FF0000"/>
                </a:solidFill>
              </a:rPr>
              <a:t>多个应用进程</a:t>
            </a:r>
            <a:r>
              <a:rPr lang="zh-CN" altLang="zh-CN" dirty="0"/>
              <a:t>同时分别和另一台主机中的多个应用进程通信。</a:t>
            </a:r>
            <a:endParaRPr lang="en-US" altLang="zh-CN" dirty="0"/>
          </a:p>
          <a:p>
            <a:r>
              <a:rPr lang="zh-CN" altLang="zh-CN" dirty="0"/>
              <a:t>这表明运输层有一个很重要的功能——</a:t>
            </a:r>
            <a:r>
              <a:rPr lang="zh-CN" altLang="zh-CN" dirty="0">
                <a:solidFill>
                  <a:srgbClr val="FF0000"/>
                </a:solidFill>
              </a:rPr>
              <a:t>复用</a:t>
            </a:r>
            <a:r>
              <a:rPr lang="en-US" altLang="zh-CN" dirty="0">
                <a:solidFill>
                  <a:srgbClr val="FF0000"/>
                </a:solidFill>
              </a:rPr>
              <a:t> </a:t>
            </a:r>
            <a:r>
              <a:rPr lang="en-US" altLang="zh-CN" dirty="0"/>
              <a:t>(multiplexing)</a:t>
            </a:r>
            <a:r>
              <a:rPr lang="zh-CN" altLang="zh-CN" dirty="0"/>
              <a:t>和</a:t>
            </a:r>
            <a:r>
              <a:rPr lang="zh-CN" altLang="zh-CN" dirty="0">
                <a:solidFill>
                  <a:srgbClr val="FF0000"/>
                </a:solidFill>
              </a:rPr>
              <a:t>分用</a:t>
            </a:r>
            <a:r>
              <a:rPr lang="en-US" altLang="zh-CN" dirty="0">
                <a:solidFill>
                  <a:srgbClr val="FF0000"/>
                </a:solidFill>
              </a:rPr>
              <a:t> </a:t>
            </a:r>
            <a:r>
              <a:rPr lang="en-US" altLang="zh-CN" dirty="0"/>
              <a:t>(</a:t>
            </a:r>
            <a:r>
              <a:rPr lang="en-US" altLang="zh-CN" dirty="0" err="1"/>
              <a:t>demultiplexing</a:t>
            </a:r>
            <a:r>
              <a:rPr lang="en-US" altLang="zh-CN" dirty="0"/>
              <a:t>)</a:t>
            </a:r>
            <a:r>
              <a:rPr lang="zh-CN" altLang="zh-CN" dirty="0"/>
              <a:t>。</a:t>
            </a:r>
            <a:endParaRPr lang="en-US" altLang="zh-CN" dirty="0"/>
          </a:p>
          <a:p>
            <a:r>
              <a:rPr lang="zh-CN" altLang="zh-CN" dirty="0"/>
              <a:t>根据应用程序的不同需求，运输层需要有两种不同的运输协议，即</a:t>
            </a:r>
            <a:r>
              <a:rPr lang="zh-CN" altLang="zh-CN" dirty="0">
                <a:solidFill>
                  <a:srgbClr val="FF0000"/>
                </a:solidFill>
              </a:rPr>
              <a:t>面向连接的</a:t>
            </a:r>
            <a:r>
              <a:rPr lang="en-US" altLang="zh-CN" dirty="0">
                <a:solidFill>
                  <a:srgbClr val="FF0000"/>
                </a:solidFill>
              </a:rPr>
              <a:t> TCP </a:t>
            </a:r>
            <a:r>
              <a:rPr lang="zh-CN" altLang="zh-CN" dirty="0"/>
              <a:t>和无</a:t>
            </a:r>
            <a:r>
              <a:rPr lang="zh-CN" altLang="zh-CN" dirty="0">
                <a:solidFill>
                  <a:srgbClr val="FF0000"/>
                </a:solidFill>
              </a:rPr>
              <a:t>连接的</a:t>
            </a:r>
            <a:r>
              <a:rPr lang="en-US" altLang="zh-CN" dirty="0">
                <a:solidFill>
                  <a:srgbClr val="FF0000"/>
                </a:solidFill>
              </a:rPr>
              <a:t> UDP </a:t>
            </a:r>
            <a:r>
              <a:rPr lang="zh-CN" altLang="en-US" dirty="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38627074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2083" name="Rectangle 83"/>
          <p:cNvSpPr>
            <a:spLocks noChangeArrowheads="1"/>
          </p:cNvSpPr>
          <p:nvPr/>
        </p:nvSpPr>
        <p:spPr bwMode="auto">
          <a:xfrm>
            <a:off x="4180217" y="2927474"/>
            <a:ext cx="261410"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82799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同步 </a:t>
            </a:r>
            <a:r>
              <a:rPr lang="en-US" altLang="zh-CN" dirty="0"/>
              <a:t>SYN —— </a:t>
            </a:r>
            <a:r>
              <a:rPr lang="zh-CN" altLang="en-US" dirty="0"/>
              <a:t>同步 </a:t>
            </a:r>
            <a:r>
              <a:rPr lang="en-US" altLang="zh-CN" dirty="0"/>
              <a:t>SYN = 1 </a:t>
            </a:r>
            <a:r>
              <a:rPr lang="zh-CN" altLang="en-US" dirty="0"/>
              <a:t>表示这是一个连接请求或连接接受报文。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3107" name="Rectangle 83"/>
          <p:cNvSpPr>
            <a:spLocks noChangeArrowheads="1"/>
          </p:cNvSpPr>
          <p:nvPr/>
        </p:nvSpPr>
        <p:spPr bwMode="auto">
          <a:xfrm>
            <a:off x="4441626" y="2912484"/>
            <a:ext cx="29535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019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终止 </a:t>
            </a:r>
            <a:r>
              <a:rPr lang="en-US" altLang="zh-CN" dirty="0"/>
              <a:t>FIN (</a:t>
            </a:r>
            <a:r>
              <a:rPr lang="en-US" altLang="zh-CN" dirty="0" err="1"/>
              <a:t>FINish</a:t>
            </a:r>
            <a:r>
              <a:rPr lang="en-US" altLang="zh-CN" dirty="0"/>
              <a:t>) —— </a:t>
            </a:r>
            <a:r>
              <a:rPr lang="zh-CN" altLang="en-US" dirty="0"/>
              <a:t>用来释放一个连接。</a:t>
            </a:r>
            <a:r>
              <a:rPr lang="en-US" altLang="zh-CN" dirty="0"/>
              <a:t>FIN </a:t>
            </a:r>
            <a:r>
              <a:rPr lang="en-US" altLang="zh-CN" dirty="0">
                <a:sym typeface="Symbol" pitchFamily="18" charset="2"/>
              </a:rPr>
              <a:t></a:t>
            </a:r>
            <a:r>
              <a:rPr lang="en-US" altLang="zh-CN" dirty="0"/>
              <a:t> 1 </a:t>
            </a:r>
            <a:r>
              <a:rPr lang="zh-CN" altLang="en-US" dirty="0"/>
              <a:t>表明此报文段的发送端的数据已发送完毕，并要求释放运输连接。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4131" name="Rectangle 83"/>
          <p:cNvSpPr>
            <a:spLocks noChangeArrowheads="1"/>
          </p:cNvSpPr>
          <p:nvPr/>
        </p:nvSpPr>
        <p:spPr bwMode="auto">
          <a:xfrm>
            <a:off x="4674276" y="2897494"/>
            <a:ext cx="31966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7960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632521" y="5046275"/>
            <a:ext cx="8844796" cy="83099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kern="1200" dirty="0">
                <a:solidFill>
                  <a:srgbClr val="000099"/>
                </a:solidFill>
                <a:cs typeface="+mn-cs"/>
              </a:rPr>
              <a:t>窗口字段 </a:t>
            </a:r>
            <a:r>
              <a:rPr lang="en-US" altLang="zh-CN" sz="2400" kern="1200" dirty="0">
                <a:solidFill>
                  <a:srgbClr val="000099"/>
                </a:solidFill>
                <a:cs typeface="+mn-cs"/>
              </a:rPr>
              <a:t>—— </a:t>
            </a:r>
            <a:r>
              <a:rPr lang="zh-CN" altLang="en-US" sz="2400" kern="1200" dirty="0">
                <a:solidFill>
                  <a:srgbClr val="000099"/>
                </a:solidFill>
                <a:cs typeface="+mn-cs"/>
              </a:rPr>
              <a:t>占 </a:t>
            </a:r>
            <a:r>
              <a:rPr lang="en-US" altLang="zh-CN" sz="2400" kern="1200" dirty="0">
                <a:solidFill>
                  <a:srgbClr val="000099"/>
                </a:solidFill>
                <a:cs typeface="+mn-cs"/>
              </a:rPr>
              <a:t>2 </a:t>
            </a:r>
            <a:r>
              <a:rPr lang="zh-CN" altLang="en-US" sz="2400" kern="1200" dirty="0">
                <a:solidFill>
                  <a:srgbClr val="000099"/>
                </a:solidFill>
                <a:cs typeface="+mn-cs"/>
              </a:rPr>
              <a:t>字节，用来让对方设置发送窗口的依据，单位为字节。</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5155" name="Rectangle 83"/>
          <p:cNvSpPr>
            <a:spLocks noChangeArrowheads="1"/>
          </p:cNvSpPr>
          <p:nvPr/>
        </p:nvSpPr>
        <p:spPr bwMode="auto">
          <a:xfrm>
            <a:off x="4955530" y="2927474"/>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7460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534738" y="5053014"/>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7202" name="Rectangle 82"/>
          <p:cNvSpPr>
            <a:spLocks noChangeArrowheads="1"/>
          </p:cNvSpPr>
          <p:nvPr/>
        </p:nvSpPr>
        <p:spPr bwMode="auto">
          <a:xfrm>
            <a:off x="779065" y="3575546"/>
            <a:ext cx="417393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766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534738" y="5046275"/>
            <a:ext cx="8943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紧急指针字段 </a:t>
            </a:r>
            <a:r>
              <a:rPr lang="en-US" altLang="zh-CN" dirty="0"/>
              <a:t>—— </a:t>
            </a:r>
            <a:r>
              <a:rPr lang="zh-CN" altLang="en-US" dirty="0"/>
              <a:t>占 </a:t>
            </a:r>
            <a:r>
              <a:rPr lang="en-US" altLang="zh-CN" dirty="0"/>
              <a:t>16 </a:t>
            </a:r>
            <a:r>
              <a:rPr lang="zh-CN" altLang="en-US" dirty="0"/>
              <a:t>位，指出在本报文段中紧急数据共有多少个字节（紧急数据放在本报文段数据的最前面）。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8226" name="Rectangle 82"/>
          <p:cNvSpPr>
            <a:spLocks noChangeArrowheads="1"/>
          </p:cNvSpPr>
          <p:nvPr/>
        </p:nvSpPr>
        <p:spPr bwMode="auto">
          <a:xfrm>
            <a:off x="4955530" y="3575546"/>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54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534738" y="5036983"/>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选项字段 </a:t>
            </a:r>
            <a:r>
              <a:rPr lang="en-US" altLang="zh-CN" dirty="0"/>
              <a:t>—— </a:t>
            </a:r>
            <a:r>
              <a:rPr lang="zh-CN" altLang="en-US" dirty="0"/>
              <a:t>长度可变。</a:t>
            </a:r>
            <a:r>
              <a:rPr lang="en-US" altLang="zh-CN" dirty="0"/>
              <a:t>TCP </a:t>
            </a:r>
            <a:r>
              <a:rPr lang="zh-CN" altLang="en-US" dirty="0"/>
              <a:t>最初只规定了一种选项，即</a:t>
            </a:r>
            <a:r>
              <a:rPr lang="zh-CN" altLang="en-US" dirty="0">
                <a:solidFill>
                  <a:srgbClr val="C00000"/>
                </a:solidFill>
              </a:rPr>
              <a:t>最大报文段长度 </a:t>
            </a:r>
            <a:r>
              <a:rPr lang="en-US" altLang="zh-CN" dirty="0">
                <a:solidFill>
                  <a:srgbClr val="C00000"/>
                </a:solidFill>
              </a:rPr>
              <a:t>MSS</a:t>
            </a:r>
            <a:r>
              <a:rPr lang="zh-CN" altLang="en-US" dirty="0">
                <a:solidFill>
                  <a:srgbClr val="C00000"/>
                </a:solidFill>
              </a:rPr>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p>
        </p:txBody>
      </p:sp>
      <p:grpSp>
        <p:nvGrpSpPr>
          <p:cNvPr id="86" name="组合 85"/>
          <p:cNvGrpSpPr/>
          <p:nvPr/>
        </p:nvGrpSpPr>
        <p:grpSpPr>
          <a:xfrm>
            <a:off x="214869" y="78539"/>
            <a:ext cx="9852335" cy="4873626"/>
            <a:chOff x="214869" y="78539"/>
            <a:chExt cx="9852335"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8"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100"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2"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5"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6"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5"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6"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5"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6"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7"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8"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60"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9250" name="Rectangle 82"/>
          <p:cNvSpPr>
            <a:spLocks noChangeArrowheads="1"/>
          </p:cNvSpPr>
          <p:nvPr/>
        </p:nvSpPr>
        <p:spPr bwMode="auto">
          <a:xfrm>
            <a:off x="789789" y="4282098"/>
            <a:ext cx="6251443" cy="65907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52" name="Rectangle 84"/>
          <p:cNvSpPr>
            <a:spLocks noChangeArrowheads="1"/>
          </p:cNvSpPr>
          <p:nvPr/>
        </p:nvSpPr>
        <p:spPr bwMode="auto">
          <a:xfrm>
            <a:off x="272480" y="788153"/>
            <a:ext cx="9633520" cy="285687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534738" y="1166262"/>
            <a:ext cx="9290430" cy="2046714"/>
          </a:xfrm>
          <a:prstGeom prst="rect">
            <a:avLst/>
          </a:prstGeom>
          <a:noFill/>
          <a:ln>
            <a:noFill/>
          </a:ln>
          <a:effectLst/>
        </p:spPr>
        <p:txBody>
          <a:bodyPr wrap="square">
            <a:spAutoFit/>
          </a:bodyPr>
          <a:lstStyle/>
          <a:p>
            <a:pPr algn="ctr">
              <a:spcBef>
                <a:spcPts val="600"/>
              </a:spcBef>
            </a:pPr>
            <a:r>
              <a:rPr lang="en-US" altLang="zh-CN" sz="2800" b="1" dirty="0">
                <a:solidFill>
                  <a:srgbClr val="0000CC"/>
                </a:solidFill>
                <a:latin typeface="+mn-lt"/>
                <a:ea typeface="黑体" pitchFamily="2" charset="-122"/>
              </a:rPr>
              <a:t>MSS (Maximum Segment Size)</a:t>
            </a:r>
          </a:p>
          <a:p>
            <a:pPr algn="ctr">
              <a:spcBef>
                <a:spcPts val="600"/>
              </a:spcBef>
            </a:pPr>
            <a:r>
              <a:rPr lang="zh-CN" altLang="en-US" sz="2800" b="1" dirty="0">
                <a:solidFill>
                  <a:srgbClr val="0000CC"/>
                </a:solidFill>
                <a:latin typeface="+mn-lt"/>
                <a:ea typeface="黑体" pitchFamily="2" charset="-122"/>
              </a:rPr>
              <a:t>是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报文段中的</a:t>
            </a:r>
            <a:r>
              <a:rPr lang="zh-CN" altLang="en-US" sz="2800" b="1" dirty="0">
                <a:solidFill>
                  <a:srgbClr val="C00000"/>
                </a:solidFill>
                <a:latin typeface="+mn-lt"/>
                <a:ea typeface="黑体" pitchFamily="2" charset="-122"/>
              </a:rPr>
              <a:t>数据字段</a:t>
            </a:r>
            <a:r>
              <a:rPr lang="zh-CN" altLang="en-US" sz="2800" b="1" dirty="0">
                <a:solidFill>
                  <a:srgbClr val="0000CC"/>
                </a:solidFill>
                <a:latin typeface="+mn-lt"/>
                <a:ea typeface="黑体" pitchFamily="2" charset="-122"/>
              </a:rPr>
              <a:t>的最大长度。</a:t>
            </a:r>
          </a:p>
          <a:p>
            <a:pPr algn="ctr">
              <a:spcBef>
                <a:spcPts val="600"/>
              </a:spcBef>
            </a:pPr>
            <a:r>
              <a:rPr lang="zh-CN" altLang="en-US" sz="2800" b="1" dirty="0">
                <a:solidFill>
                  <a:srgbClr val="0000CC"/>
                </a:solidFill>
                <a:latin typeface="+mn-lt"/>
                <a:ea typeface="黑体" pitchFamily="2" charset="-122"/>
              </a:rPr>
              <a:t>数据字段加上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首部才等于整个的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a:t>
            </a:r>
            <a:endParaRPr lang="en-US" altLang="zh-CN" sz="2800" b="1" dirty="0">
              <a:solidFill>
                <a:srgbClr val="0000CC"/>
              </a:solidFill>
              <a:latin typeface="+mn-lt"/>
              <a:ea typeface="黑体" pitchFamily="2" charset="-122"/>
            </a:endParaRPr>
          </a:p>
          <a:p>
            <a:pPr algn="ctr">
              <a:spcBef>
                <a:spcPts val="600"/>
              </a:spcBef>
            </a:pPr>
            <a:r>
              <a:rPr lang="zh-CN" altLang="zh-CN" sz="2800" b="1" dirty="0">
                <a:solidFill>
                  <a:srgbClr val="0000CC"/>
                </a:solidFill>
                <a:latin typeface="+mn-lt"/>
                <a:ea typeface="黑体" pitchFamily="2" charset="-122"/>
              </a:rPr>
              <a:t>所以</a:t>
            </a:r>
            <a:r>
              <a:rPr lang="zh-CN" altLang="en-US" sz="2800" b="1" dirty="0">
                <a:solidFill>
                  <a:srgbClr val="0000CC"/>
                </a:solidFill>
                <a:latin typeface="+mn-lt"/>
                <a:ea typeface="黑体" pitchFamily="2" charset="-122"/>
              </a:rPr>
              <a:t>，</a:t>
            </a:r>
            <a:r>
              <a:rPr lang="en-US" altLang="zh-CN" sz="2800" b="1" dirty="0">
                <a:solidFill>
                  <a:srgbClr val="0000CC"/>
                </a:solidFill>
                <a:latin typeface="+mn-lt"/>
                <a:ea typeface="黑体" pitchFamily="2" charset="-122"/>
              </a:rPr>
              <a:t>MSS</a:t>
            </a:r>
            <a:r>
              <a:rPr lang="zh-CN" altLang="zh-CN" sz="2800" b="1" dirty="0">
                <a:solidFill>
                  <a:srgbClr val="0000CC"/>
                </a:solidFill>
                <a:latin typeface="+mn-lt"/>
                <a:ea typeface="黑体" pitchFamily="2" charset="-122"/>
              </a:rPr>
              <a:t>是“</a:t>
            </a:r>
            <a:r>
              <a:rPr lang="en-US" altLang="zh-CN" sz="2800" b="1" dirty="0">
                <a:solidFill>
                  <a:srgbClr val="0000CC"/>
                </a:solidFill>
                <a:latin typeface="+mn-lt"/>
                <a:ea typeface="黑体" pitchFamily="2" charset="-122"/>
              </a:rPr>
              <a:t>TCP </a:t>
            </a:r>
            <a:r>
              <a:rPr lang="zh-CN" altLang="zh-CN" sz="2800" b="1" dirty="0">
                <a:solidFill>
                  <a:srgbClr val="0000CC"/>
                </a:solidFill>
                <a:latin typeface="+mn-lt"/>
                <a:ea typeface="黑体" pitchFamily="2" charset="-122"/>
              </a:rPr>
              <a:t>报文段长度减去</a:t>
            </a:r>
            <a:r>
              <a:rPr lang="en-US" altLang="zh-CN" sz="2800" b="1" dirty="0">
                <a:solidFill>
                  <a:srgbClr val="0000CC"/>
                </a:solidFill>
                <a:latin typeface="+mn-lt"/>
                <a:ea typeface="黑体" pitchFamily="2" charset="-122"/>
              </a:rPr>
              <a:t> TCP </a:t>
            </a:r>
            <a:r>
              <a:rPr lang="zh-CN" altLang="zh-CN" sz="2800" b="1" dirty="0">
                <a:solidFill>
                  <a:srgbClr val="0000CC"/>
                </a:solidFill>
                <a:latin typeface="+mn-lt"/>
                <a:ea typeface="黑体" pitchFamily="2" charset="-122"/>
              </a:rPr>
              <a:t>首部长度”。</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8806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nodeType="afterGroup">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为什么要规定</a:t>
            </a:r>
            <a:r>
              <a:rPr lang="en-US" altLang="zh-CN" dirty="0"/>
              <a:t> MSS </a:t>
            </a:r>
            <a:r>
              <a:rPr lang="zh-CN" altLang="en-US" dirty="0"/>
              <a:t>？</a:t>
            </a:r>
          </a:p>
        </p:txBody>
      </p:sp>
      <p:sp>
        <p:nvSpPr>
          <p:cNvPr id="3" name="内容占位符 2"/>
          <p:cNvSpPr>
            <a:spLocks noGrp="1"/>
          </p:cNvSpPr>
          <p:nvPr>
            <p:ph idx="1"/>
          </p:nvPr>
        </p:nvSpPr>
        <p:spPr/>
        <p:txBody>
          <a:bodyPr/>
          <a:lstStyle/>
          <a:p>
            <a:r>
              <a:rPr lang="en-US" altLang="zh-CN" sz="2800" dirty="0">
                <a:solidFill>
                  <a:srgbClr val="0000FF"/>
                </a:solidFill>
              </a:rPr>
              <a:t>MSS </a:t>
            </a:r>
            <a:r>
              <a:rPr lang="zh-CN" altLang="zh-CN" sz="2800" dirty="0">
                <a:solidFill>
                  <a:srgbClr val="0000FF"/>
                </a:solidFill>
              </a:rPr>
              <a:t>与接收窗口值没有关系。</a:t>
            </a:r>
            <a:endParaRPr lang="en-US" altLang="zh-CN" sz="2800" dirty="0">
              <a:solidFill>
                <a:srgbClr val="0000FF"/>
              </a:solidFill>
            </a:endParaRPr>
          </a:p>
          <a:p>
            <a:r>
              <a:rPr lang="zh-CN" altLang="zh-CN" sz="2800" dirty="0">
                <a:solidFill>
                  <a:srgbClr val="FF0000"/>
                </a:solidFill>
              </a:rPr>
              <a:t>若选择较小的</a:t>
            </a:r>
            <a:r>
              <a:rPr lang="en-US" altLang="zh-CN" sz="2800" dirty="0">
                <a:solidFill>
                  <a:srgbClr val="FF0000"/>
                </a:solidFill>
              </a:rPr>
              <a:t> MSS </a:t>
            </a:r>
            <a:r>
              <a:rPr lang="zh-CN" altLang="zh-CN" sz="2800" dirty="0">
                <a:solidFill>
                  <a:srgbClr val="FF0000"/>
                </a:solidFill>
              </a:rPr>
              <a:t>长度，网络的利用率就降低。</a:t>
            </a:r>
            <a:endParaRPr lang="en-US" altLang="zh-CN" sz="2800" dirty="0">
              <a:solidFill>
                <a:srgbClr val="FF0000"/>
              </a:solidFill>
            </a:endParaRPr>
          </a:p>
          <a:p>
            <a:r>
              <a:rPr lang="zh-CN" altLang="zh-CN" sz="2800" dirty="0"/>
              <a:t>当</a:t>
            </a:r>
            <a:r>
              <a:rPr lang="en-US" altLang="zh-CN" sz="2800" dirty="0"/>
              <a:t> TCP </a:t>
            </a:r>
            <a:r>
              <a:rPr lang="zh-CN" altLang="zh-CN" sz="2800" dirty="0"/>
              <a:t>报文段</a:t>
            </a:r>
            <a:r>
              <a:rPr lang="zh-CN" altLang="zh-CN" sz="2800" dirty="0">
                <a:solidFill>
                  <a:srgbClr val="FF0000"/>
                </a:solidFill>
              </a:rPr>
              <a:t>只含有</a:t>
            </a:r>
            <a:r>
              <a:rPr lang="en-US" altLang="zh-CN" sz="2800" dirty="0">
                <a:solidFill>
                  <a:srgbClr val="FF0000"/>
                </a:solidFill>
              </a:rPr>
              <a:t> 1 </a:t>
            </a:r>
            <a:r>
              <a:rPr lang="zh-CN" altLang="zh-CN" sz="2800" dirty="0">
                <a:solidFill>
                  <a:srgbClr val="FF0000"/>
                </a:solidFill>
              </a:rPr>
              <a:t>字节的数据时，</a:t>
            </a:r>
            <a:r>
              <a:rPr lang="zh-CN" altLang="zh-CN" sz="2800" dirty="0"/>
              <a:t>在</a:t>
            </a:r>
            <a:r>
              <a:rPr lang="en-US" altLang="zh-CN" sz="2800" dirty="0"/>
              <a:t> IP </a:t>
            </a:r>
            <a:r>
              <a:rPr lang="zh-CN" altLang="zh-CN" sz="2800" dirty="0"/>
              <a:t>层传输的数据报的开销至少有</a:t>
            </a:r>
            <a:r>
              <a:rPr lang="en-US" altLang="zh-CN" sz="2800" dirty="0"/>
              <a:t> 40 </a:t>
            </a:r>
            <a:r>
              <a:rPr lang="zh-CN" altLang="zh-CN" sz="2800" dirty="0"/>
              <a:t>字节</a:t>
            </a:r>
            <a:r>
              <a:rPr lang="en-US" altLang="zh-CN" sz="2800" dirty="0"/>
              <a:t>(</a:t>
            </a:r>
            <a:r>
              <a:rPr lang="zh-CN" altLang="zh-CN" sz="2800" dirty="0"/>
              <a:t>包括</a:t>
            </a:r>
            <a:r>
              <a:rPr lang="en-US" altLang="zh-CN" sz="2800" dirty="0"/>
              <a:t> TCP </a:t>
            </a:r>
            <a:r>
              <a:rPr lang="zh-CN" altLang="zh-CN" sz="2800" dirty="0"/>
              <a:t>报文段的首部和</a:t>
            </a:r>
            <a:r>
              <a:rPr lang="en-US" altLang="zh-CN" sz="2800" dirty="0"/>
              <a:t> IP </a:t>
            </a:r>
            <a:r>
              <a:rPr lang="zh-CN" altLang="zh-CN" sz="2800" dirty="0"/>
              <a:t>数据报的首部</a:t>
            </a:r>
            <a:r>
              <a:rPr lang="en-US" altLang="zh-CN" sz="2800" dirty="0"/>
              <a:t>)</a:t>
            </a:r>
            <a:r>
              <a:rPr lang="zh-CN" altLang="zh-CN" sz="2800" dirty="0"/>
              <a:t>。这样，对网络的利用率就不会超过</a:t>
            </a:r>
            <a:r>
              <a:rPr lang="en-US" altLang="zh-CN" sz="2800" dirty="0"/>
              <a:t> 1/41</a:t>
            </a:r>
            <a:r>
              <a:rPr lang="zh-CN" altLang="zh-CN" sz="2800" dirty="0"/>
              <a:t>。到了数据链路层还要加上一些开销。</a:t>
            </a:r>
            <a:endParaRPr lang="en-US" altLang="zh-CN" sz="2800" dirty="0"/>
          </a:p>
          <a:p>
            <a:r>
              <a:rPr lang="zh-CN" altLang="zh-CN" sz="2800" dirty="0"/>
              <a:t>若</a:t>
            </a:r>
            <a:r>
              <a:rPr lang="en-US" altLang="zh-CN" sz="2800" dirty="0"/>
              <a:t> </a:t>
            </a:r>
            <a:r>
              <a:rPr lang="en-US" altLang="zh-CN" sz="2800" dirty="0">
                <a:solidFill>
                  <a:srgbClr val="FF0000"/>
                </a:solidFill>
              </a:rPr>
              <a:t>TCP </a:t>
            </a:r>
            <a:r>
              <a:rPr lang="zh-CN" altLang="zh-CN" sz="2800" dirty="0">
                <a:solidFill>
                  <a:srgbClr val="FF0000"/>
                </a:solidFill>
              </a:rPr>
              <a:t>报文段非常长，</a:t>
            </a:r>
            <a:r>
              <a:rPr lang="zh-CN" altLang="zh-CN" sz="2800" dirty="0"/>
              <a:t>那么在</a:t>
            </a:r>
            <a:r>
              <a:rPr lang="en-US" altLang="zh-CN" sz="2800" dirty="0"/>
              <a:t> IP </a:t>
            </a:r>
            <a:r>
              <a:rPr lang="zh-CN" altLang="zh-CN" sz="2800" dirty="0"/>
              <a:t>层传输时就有可能要分解成多个短数据报片。在终点要把收到的各个短数据报片装配成原来的</a:t>
            </a:r>
            <a:r>
              <a:rPr lang="en-US" altLang="zh-CN" sz="2800" dirty="0"/>
              <a:t> TCP </a:t>
            </a:r>
            <a:r>
              <a:rPr lang="zh-CN" altLang="zh-CN" sz="2800" dirty="0"/>
              <a:t>报文段。当传输出错时还要进行重传。这些也都会使开销增大。</a:t>
            </a:r>
            <a:endParaRPr lang="zh-CN" altLang="en-US" sz="2800" dirty="0"/>
          </a:p>
        </p:txBody>
      </p:sp>
    </p:spTree>
    <p:extLst>
      <p:ext uri="{BB962C8B-B14F-4D97-AF65-F5344CB8AC3E}">
        <p14:creationId xmlns:p14="http://schemas.microsoft.com/office/powerpoint/2010/main" val="2559629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为什么要规定</a:t>
            </a:r>
            <a:r>
              <a:rPr lang="en-US" altLang="zh-CN" dirty="0"/>
              <a:t> MSS </a:t>
            </a:r>
            <a:r>
              <a:rPr lang="zh-CN" altLang="en-US" dirty="0"/>
              <a:t>？</a:t>
            </a:r>
          </a:p>
        </p:txBody>
      </p:sp>
      <p:sp>
        <p:nvSpPr>
          <p:cNvPr id="3" name="内容占位符 2"/>
          <p:cNvSpPr>
            <a:spLocks noGrp="1"/>
          </p:cNvSpPr>
          <p:nvPr>
            <p:ph idx="1"/>
          </p:nvPr>
        </p:nvSpPr>
        <p:spPr/>
        <p:txBody>
          <a:bodyPr/>
          <a:lstStyle/>
          <a:p>
            <a:r>
              <a:rPr lang="zh-CN" altLang="zh-CN" dirty="0"/>
              <a:t>因此，</a:t>
            </a:r>
            <a:r>
              <a:rPr lang="en-US" altLang="zh-CN" dirty="0"/>
              <a:t>MSS </a:t>
            </a:r>
            <a:r>
              <a:rPr lang="zh-CN" altLang="zh-CN" dirty="0"/>
              <a:t>应尽可能大些，只要在</a:t>
            </a:r>
            <a:r>
              <a:rPr lang="en-US" altLang="zh-CN" dirty="0"/>
              <a:t> IP </a:t>
            </a:r>
            <a:r>
              <a:rPr lang="zh-CN" altLang="zh-CN" dirty="0"/>
              <a:t>层传输时不需要再分片就行。</a:t>
            </a:r>
            <a:endParaRPr lang="en-US" altLang="zh-CN" dirty="0"/>
          </a:p>
          <a:p>
            <a:r>
              <a:rPr lang="zh-CN" altLang="zh-CN" dirty="0"/>
              <a:t>由于</a:t>
            </a:r>
            <a:r>
              <a:rPr lang="en-US" altLang="zh-CN" dirty="0"/>
              <a:t> IP </a:t>
            </a:r>
            <a:r>
              <a:rPr lang="zh-CN" altLang="zh-CN" dirty="0"/>
              <a:t>数据报所经历的路径是动态变化的，因此在这条路径上确定的不需要分片的</a:t>
            </a:r>
            <a:r>
              <a:rPr lang="en-US" altLang="zh-CN" dirty="0"/>
              <a:t> MSS</a:t>
            </a:r>
            <a:r>
              <a:rPr lang="zh-CN" altLang="zh-CN" dirty="0"/>
              <a:t>，如果改走另一条路径就可能需要进行分片。</a:t>
            </a:r>
            <a:endParaRPr lang="en-US" altLang="zh-CN" dirty="0"/>
          </a:p>
          <a:p>
            <a:r>
              <a:rPr lang="zh-CN" altLang="zh-CN" dirty="0"/>
              <a:t>因此</a:t>
            </a:r>
            <a:r>
              <a:rPr lang="zh-CN" altLang="zh-CN" dirty="0">
                <a:solidFill>
                  <a:srgbClr val="FF0000"/>
                </a:solidFill>
              </a:rPr>
              <a:t>最佳的</a:t>
            </a:r>
            <a:r>
              <a:rPr lang="en-US" altLang="zh-CN" dirty="0">
                <a:solidFill>
                  <a:srgbClr val="FF0000"/>
                </a:solidFill>
              </a:rPr>
              <a:t> MSS </a:t>
            </a:r>
            <a:r>
              <a:rPr lang="zh-CN" altLang="zh-CN" dirty="0">
                <a:solidFill>
                  <a:srgbClr val="FF0000"/>
                </a:solidFill>
              </a:rPr>
              <a:t>是很难确定的。</a:t>
            </a:r>
            <a:endParaRPr lang="zh-CN" altLang="en-US" dirty="0">
              <a:solidFill>
                <a:srgbClr val="FF0000"/>
              </a:solidFill>
            </a:endParaRPr>
          </a:p>
        </p:txBody>
      </p:sp>
    </p:spTree>
    <p:extLst>
      <p:ext uri="{BB962C8B-B14F-4D97-AF65-F5344CB8AC3E}">
        <p14:creationId xmlns:p14="http://schemas.microsoft.com/office/powerpoint/2010/main" val="27236225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TCP </a:t>
            </a:r>
            <a:r>
              <a:rPr lang="zh-CN" altLang="zh-CN" dirty="0"/>
              <a:t>可靠传输的实现</a:t>
            </a:r>
          </a:p>
        </p:txBody>
      </p:sp>
      <p:sp>
        <p:nvSpPr>
          <p:cNvPr id="931843" name="Rectangle 3"/>
          <p:cNvSpPr>
            <a:spLocks noGrp="1" noChangeArrowheads="1"/>
          </p:cNvSpPr>
          <p:nvPr>
            <p:ph idx="1"/>
          </p:nvPr>
        </p:nvSpPr>
        <p:spPr/>
        <p:txBody>
          <a:bodyPr/>
          <a:lstStyle/>
          <a:p>
            <a:r>
              <a:rPr lang="en-US" altLang="zh-CN" dirty="0"/>
              <a:t>5.6.1  </a:t>
            </a:r>
            <a:r>
              <a:rPr lang="zh-CN" altLang="zh-CN" dirty="0"/>
              <a:t>以字节为单位的滑动窗口</a:t>
            </a:r>
          </a:p>
          <a:p>
            <a:r>
              <a:rPr lang="en-US" altLang="zh-CN" dirty="0"/>
              <a:t>5.6.2  </a:t>
            </a:r>
            <a:r>
              <a:rPr lang="zh-CN" altLang="zh-CN" dirty="0"/>
              <a:t>超时重传时间的选择</a:t>
            </a:r>
            <a:r>
              <a:rPr lang="en-US" altLang="zh-CN" dirty="0"/>
              <a:t>  </a:t>
            </a:r>
            <a:endParaRPr lang="zh-CN" altLang="zh-CN" dirty="0"/>
          </a:p>
          <a:p>
            <a:r>
              <a:rPr lang="en-US" altLang="zh-CN" dirty="0"/>
              <a:t>5.6.3  </a:t>
            </a:r>
            <a:r>
              <a:rPr lang="zh-CN" altLang="zh-CN" dirty="0"/>
              <a:t>选择确认</a:t>
            </a:r>
            <a:r>
              <a:rPr lang="en-US" altLang="zh-CN" dirty="0"/>
              <a:t> SACK</a:t>
            </a:r>
            <a:endParaRPr lang="zh-CN" altLang="zh-CN" dirty="0"/>
          </a:p>
        </p:txBody>
      </p:sp>
    </p:spTree>
    <p:extLst>
      <p:ext uri="{BB962C8B-B14F-4D97-AF65-F5344CB8AC3E}">
        <p14:creationId xmlns:p14="http://schemas.microsoft.com/office/powerpoint/2010/main" val="102736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a:t>基于端口的</a:t>
            </a:r>
            <a:r>
              <a:rPr lang="zh-CN" altLang="en-US" dirty="0">
                <a:solidFill>
                  <a:srgbClr val="C00000"/>
                </a:solidFill>
              </a:rPr>
              <a:t>复用</a:t>
            </a:r>
            <a:r>
              <a:rPr lang="zh-CN" altLang="en-US" dirty="0"/>
              <a:t>和</a:t>
            </a:r>
            <a:r>
              <a:rPr lang="zh-CN" altLang="en-US" dirty="0">
                <a:solidFill>
                  <a:srgbClr val="C00000"/>
                </a:solidFill>
              </a:rPr>
              <a:t>分用</a:t>
            </a:r>
            <a:r>
              <a:rPr lang="zh-CN" altLang="en-US" dirty="0"/>
              <a:t>功能</a:t>
            </a:r>
          </a:p>
        </p:txBody>
      </p:sp>
      <p:grpSp>
        <p:nvGrpSpPr>
          <p:cNvPr id="2" name="组合 1"/>
          <p:cNvGrpSpPr/>
          <p:nvPr/>
        </p:nvGrpSpPr>
        <p:grpSpPr>
          <a:xfrm>
            <a:off x="246980" y="1196752"/>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1" name="Text Box 13"/>
            <p:cNvSpPr txBox="1">
              <a:spLocks noChangeArrowheads="1"/>
            </p:cNvSpPr>
            <p:nvPr/>
          </p:nvSpPr>
          <p:spPr bwMode="auto">
            <a:xfrm>
              <a:off x="272480" y="1937330"/>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应</a:t>
              </a:r>
            </a:p>
            <a:p>
              <a:pPr algn="l" eaLnBrk="1" hangingPunct="1"/>
              <a:r>
                <a:rPr lang="zh-CN" altLang="en-US" sz="1800">
                  <a:latin typeface="+mn-lt"/>
                  <a:ea typeface="黑体" pitchFamily="2" charset="-122"/>
                </a:rPr>
                <a:t>用</a:t>
              </a:r>
            </a:p>
            <a:p>
              <a:pPr algn="l" eaLnBrk="1" hangingPunct="1"/>
              <a:r>
                <a:rPr lang="zh-CN" altLang="en-US" sz="1800">
                  <a:latin typeface="+mn-lt"/>
                  <a:ea typeface="黑体" pitchFamily="2" charset="-122"/>
                </a:rPr>
                <a:t>层</a:t>
              </a:r>
            </a:p>
          </p:txBody>
        </p:sp>
        <p:sp>
          <p:nvSpPr>
            <p:cNvPr id="9232" name="Text Box 14"/>
            <p:cNvSpPr txBox="1">
              <a:spLocks noChangeArrowheads="1"/>
            </p:cNvSpPr>
            <p:nvPr/>
          </p:nvSpPr>
          <p:spPr bwMode="auto">
            <a:xfrm>
              <a:off x="272480" y="3176389"/>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运</a:t>
              </a:r>
            </a:p>
            <a:p>
              <a:pPr algn="l" eaLnBrk="1" hangingPunct="1"/>
              <a:r>
                <a:rPr lang="zh-CN" altLang="en-US" sz="1800">
                  <a:latin typeface="+mn-lt"/>
                  <a:ea typeface="黑体" pitchFamily="2" charset="-122"/>
                </a:rPr>
                <a:t>输</a:t>
              </a:r>
            </a:p>
            <a:p>
              <a:pPr algn="l" eaLnBrk="1" hangingPunct="1"/>
              <a:r>
                <a:rPr lang="zh-CN" altLang="en-US" sz="1800">
                  <a:latin typeface="+mn-lt"/>
                  <a:ea typeface="黑体" pitchFamily="2" charset="-122"/>
                </a:rPr>
                <a:t>层</a:t>
              </a:r>
            </a:p>
          </p:txBody>
        </p:sp>
        <p:sp>
          <p:nvSpPr>
            <p:cNvPr id="9233" name="Text Box 15"/>
            <p:cNvSpPr txBox="1">
              <a:spLocks noChangeArrowheads="1"/>
            </p:cNvSpPr>
            <p:nvPr/>
          </p:nvSpPr>
          <p:spPr bwMode="auto">
            <a:xfrm>
              <a:off x="272480" y="4539033"/>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dirty="0">
                  <a:latin typeface="+mn-lt"/>
                  <a:ea typeface="黑体" pitchFamily="2" charset="-122"/>
                </a:rPr>
                <a:t>网</a:t>
              </a:r>
            </a:p>
            <a:p>
              <a:pPr algn="l" eaLnBrk="1" hangingPunct="1"/>
              <a:r>
                <a:rPr lang="zh-CN" altLang="en-US" sz="1800" dirty="0">
                  <a:latin typeface="+mn-lt"/>
                  <a:ea typeface="黑体" pitchFamily="2" charset="-122"/>
                </a:rPr>
                <a:t>络</a:t>
              </a:r>
            </a:p>
            <a:p>
              <a:pPr algn="l" eaLnBrk="1" hangingPunct="1"/>
              <a:r>
                <a:rPr lang="zh-CN" altLang="en-US" sz="1800" dirty="0">
                  <a:latin typeface="+mn-lt"/>
                  <a:ea typeface="黑体" pitchFamily="2" charset="-122"/>
                </a:rPr>
                <a:t>层</a:t>
              </a:r>
            </a:p>
          </p:txBody>
        </p:sp>
        <p:sp>
          <p:nvSpPr>
            <p:cNvPr id="9234" name="Text Box 16"/>
            <p:cNvSpPr txBox="1">
              <a:spLocks noChangeArrowheads="1"/>
            </p:cNvSpPr>
            <p:nvPr/>
          </p:nvSpPr>
          <p:spPr bwMode="auto">
            <a:xfrm>
              <a:off x="1191664" y="419074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latin typeface="+mn-lt"/>
                  <a:ea typeface="黑体" pitchFamily="2"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复用</a:t>
              </a: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黑体" pitchFamily="2" charset="-122"/>
                </a:rPr>
                <a:t>IP </a:t>
              </a:r>
              <a:r>
                <a:rPr lang="zh-CN" altLang="en-US" sz="1800" b="1" dirty="0">
                  <a:solidFill>
                    <a:srgbClr val="000099"/>
                  </a:solidFill>
                  <a:latin typeface="+mn-lt"/>
                  <a:ea typeface="黑体" pitchFamily="2"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UDP </a:t>
              </a:r>
              <a:r>
                <a:rPr lang="zh-CN" altLang="en-US" sz="1800" b="1">
                  <a:solidFill>
                    <a:srgbClr val="000099"/>
                  </a:solidFill>
                  <a:latin typeface="+mn-lt"/>
                  <a:ea typeface="黑体" pitchFamily="2" charset="-122"/>
                </a:rPr>
                <a:t>复用</a:t>
              </a: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grpSp>
          <p:nvGrpSpPr>
            <p:cNvPr id="9269" name="Group 51"/>
            <p:cNvGrpSpPr>
              <a:grpSpLocks/>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应用进程</a:t>
              </a: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分用</a:t>
              </a:r>
            </a:p>
          </p:txBody>
        </p:sp>
        <p:sp>
          <p:nvSpPr>
            <p:cNvPr id="9284" name="Text Box 70"/>
            <p:cNvSpPr txBox="1">
              <a:spLocks noChangeArrowheads="1"/>
            </p:cNvSpPr>
            <p:nvPr/>
          </p:nvSpPr>
          <p:spPr bwMode="auto">
            <a:xfrm>
              <a:off x="8237802" y="3434794"/>
              <a:ext cx="11968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UDP </a:t>
              </a:r>
              <a:r>
                <a:rPr lang="zh-CN" altLang="en-US" sz="1800">
                  <a:solidFill>
                    <a:srgbClr val="000099"/>
                  </a:solidFill>
                  <a:latin typeface="+mn-lt"/>
                  <a:ea typeface="黑体" pitchFamily="2" charset="-122"/>
                </a:rPr>
                <a:t>分用</a:t>
              </a:r>
            </a:p>
          </p:txBody>
        </p:sp>
        <p:sp>
          <p:nvSpPr>
            <p:cNvPr id="9285" name="Text Box 71"/>
            <p:cNvSpPr txBox="1">
              <a:spLocks noChangeArrowheads="1"/>
            </p:cNvSpPr>
            <p:nvPr/>
          </p:nvSpPr>
          <p:spPr bwMode="auto">
            <a:xfrm>
              <a:off x="7267454" y="4815093"/>
              <a:ext cx="927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IP </a:t>
              </a:r>
              <a:r>
                <a:rPr lang="zh-CN" altLang="en-US" sz="1800">
                  <a:solidFill>
                    <a:srgbClr val="000099"/>
                  </a:solidFill>
                  <a:latin typeface="+mn-lt"/>
                  <a:ea typeface="黑体" pitchFamily="2"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grpSp>
          <p:nvGrpSpPr>
            <p:cNvPr id="9288" name="Group 74"/>
            <p:cNvGrpSpPr>
              <a:grpSpLocks/>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grpSp>
          <p:nvGrpSpPr>
            <p:cNvPr id="9289" name="Group 77"/>
            <p:cNvGrpSpPr>
              <a:grpSpLocks/>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dirty="0">
                  <a:solidFill>
                    <a:srgbClr val="000099"/>
                  </a:solidFill>
                  <a:latin typeface="+mn-lt"/>
                  <a:ea typeface="黑体" pitchFamily="2" charset="-122"/>
                </a:rPr>
                <a:t>发送方</a:t>
              </a: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latin typeface="+mn-lt"/>
                  <a:ea typeface="黑体" pitchFamily="2" charset="-122"/>
                </a:rPr>
                <a:t>接收方</a:t>
              </a:r>
            </a:p>
          </p:txBody>
        </p:sp>
      </p:grpSp>
    </p:spTree>
    <p:extLst>
      <p:ext uri="{BB962C8B-B14F-4D97-AF65-F5344CB8AC3E}">
        <p14:creationId xmlns:p14="http://schemas.microsoft.com/office/powerpoint/2010/main" val="30511245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TCP </a:t>
            </a:r>
            <a:r>
              <a:rPr lang="zh-CN" altLang="zh-CN" dirty="0"/>
              <a:t>可靠传输的实现</a:t>
            </a:r>
          </a:p>
        </p:txBody>
      </p:sp>
      <p:pic>
        <p:nvPicPr>
          <p:cNvPr id="3" name="图片 2">
            <a:extLst>
              <a:ext uri="{FF2B5EF4-FFF2-40B4-BE49-F238E27FC236}">
                <a16:creationId xmlns:a16="http://schemas.microsoft.com/office/drawing/2014/main" id="{B71614E5-CEE9-4C68-85C9-A7F522CDE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13" y="1182911"/>
            <a:ext cx="8064896" cy="2736304"/>
          </a:xfrm>
          <a:prstGeom prst="rect">
            <a:avLst/>
          </a:prstGeom>
        </p:spPr>
      </p:pic>
      <p:sp>
        <p:nvSpPr>
          <p:cNvPr id="7" name="文本框 6">
            <a:extLst>
              <a:ext uri="{FF2B5EF4-FFF2-40B4-BE49-F238E27FC236}">
                <a16:creationId xmlns:a16="http://schemas.microsoft.com/office/drawing/2014/main" id="{9020A3CD-DC5D-4DA9-A93D-410A29EAFE8C}"/>
              </a:ext>
            </a:extLst>
          </p:cNvPr>
          <p:cNvSpPr txBox="1"/>
          <p:nvPr/>
        </p:nvSpPr>
        <p:spPr>
          <a:xfrm>
            <a:off x="776536" y="3933056"/>
            <a:ext cx="9066212" cy="2554545"/>
          </a:xfrm>
          <a:prstGeom prst="rect">
            <a:avLst/>
          </a:prstGeom>
          <a:noFill/>
        </p:spPr>
        <p:txBody>
          <a:bodyPr wrap="square">
            <a:spAutoFit/>
          </a:bodyPr>
          <a:lstStyle/>
          <a:p>
            <a:pPr algn="l"/>
            <a:r>
              <a:rPr lang="zh-CN" altLang="en-US" sz="2000" b="1" dirty="0">
                <a:latin typeface="+mn-lt"/>
                <a:ea typeface="黑体" pitchFamily="2" charset="-122"/>
              </a:rPr>
              <a:t>将 </a:t>
            </a:r>
            <a:r>
              <a:rPr lang="en-US" altLang="zh-CN" sz="2000" b="1" dirty="0">
                <a:latin typeface="+mn-lt"/>
                <a:ea typeface="黑体" pitchFamily="2" charset="-122"/>
              </a:rPr>
              <a:t>TCP </a:t>
            </a:r>
            <a:r>
              <a:rPr lang="zh-CN" altLang="en-US" sz="2000" b="1" dirty="0">
                <a:latin typeface="+mn-lt"/>
                <a:ea typeface="黑体" pitchFamily="2" charset="-122"/>
              </a:rPr>
              <a:t>的发送者（用户 </a:t>
            </a:r>
            <a:r>
              <a:rPr lang="en-US" altLang="zh-CN" sz="2000" b="1" dirty="0">
                <a:latin typeface="+mn-lt"/>
                <a:ea typeface="黑体" pitchFamily="2" charset="-122"/>
              </a:rPr>
              <a:t>S</a:t>
            </a:r>
            <a:r>
              <a:rPr lang="zh-CN" altLang="en-US" sz="2000" b="1" dirty="0">
                <a:latin typeface="+mn-lt"/>
                <a:ea typeface="黑体" pitchFamily="2" charset="-122"/>
              </a:rPr>
              <a:t>）比喻成一个进水的水龙头，将 </a:t>
            </a:r>
            <a:r>
              <a:rPr lang="en-US" altLang="zh-CN" sz="2000" b="1" dirty="0">
                <a:latin typeface="+mn-lt"/>
                <a:ea typeface="黑体" pitchFamily="2" charset="-122"/>
              </a:rPr>
              <a:t>TCP </a:t>
            </a:r>
            <a:r>
              <a:rPr lang="zh-CN" altLang="en-US" sz="2000" b="1" dirty="0">
                <a:latin typeface="+mn-lt"/>
                <a:ea typeface="黑体" pitchFamily="2" charset="-122"/>
              </a:rPr>
              <a:t>的接收者（用户 </a:t>
            </a:r>
            <a:r>
              <a:rPr lang="en-US" altLang="zh-CN" sz="2000" b="1" dirty="0">
                <a:latin typeface="+mn-lt"/>
                <a:ea typeface="黑体" pitchFamily="2" charset="-122"/>
              </a:rPr>
              <a:t>R</a:t>
            </a:r>
            <a:r>
              <a:rPr lang="zh-CN" altLang="en-US" sz="2000" b="1" dirty="0">
                <a:latin typeface="+mn-lt"/>
                <a:ea typeface="黑体" pitchFamily="2" charset="-122"/>
              </a:rPr>
              <a:t>）比喻成一个出水的水龙头。在发送侧，</a:t>
            </a:r>
            <a:r>
              <a:rPr lang="en-US" altLang="zh-CN" sz="2000" b="1" dirty="0">
                <a:latin typeface="+mn-lt"/>
                <a:ea typeface="黑体" pitchFamily="2" charset="-122"/>
              </a:rPr>
              <a:t>TCP </a:t>
            </a:r>
            <a:r>
              <a:rPr lang="zh-CN" altLang="en-US" sz="2000" b="1" dirty="0">
                <a:latin typeface="+mn-lt"/>
                <a:ea typeface="黑体" pitchFamily="2" charset="-122"/>
              </a:rPr>
              <a:t>有一个蓄水池（</a:t>
            </a:r>
            <a:r>
              <a:rPr lang="en-US" altLang="zh-CN" sz="2000" b="1" dirty="0">
                <a:latin typeface="+mn-lt"/>
                <a:ea typeface="黑体" pitchFamily="2" charset="-122"/>
              </a:rPr>
              <a:t>TCP </a:t>
            </a:r>
            <a:r>
              <a:rPr lang="zh-CN" altLang="en-US" sz="2000" b="1" dirty="0">
                <a:latin typeface="+mn-lt"/>
                <a:ea typeface="黑体" pitchFamily="2" charset="-122"/>
              </a:rPr>
              <a:t>发送方缓存），同样在接收侧，</a:t>
            </a:r>
            <a:r>
              <a:rPr lang="en-US" altLang="zh-CN" sz="2000" b="1" dirty="0">
                <a:latin typeface="+mn-lt"/>
                <a:ea typeface="黑体" pitchFamily="2" charset="-122"/>
              </a:rPr>
              <a:t>TCP </a:t>
            </a:r>
            <a:r>
              <a:rPr lang="zh-CN" altLang="en-US" sz="2000" b="1" dirty="0">
                <a:latin typeface="+mn-lt"/>
                <a:ea typeface="黑体" pitchFamily="2" charset="-122"/>
              </a:rPr>
              <a:t>也有一个蓄水池（</a:t>
            </a:r>
            <a:r>
              <a:rPr lang="en-US" altLang="zh-CN" sz="2000" b="1" dirty="0">
                <a:latin typeface="+mn-lt"/>
                <a:ea typeface="黑体" pitchFamily="2" charset="-122"/>
              </a:rPr>
              <a:t>TCP </a:t>
            </a:r>
            <a:r>
              <a:rPr lang="zh-CN" altLang="en-US" sz="2000" b="1" dirty="0">
                <a:latin typeface="+mn-lt"/>
                <a:ea typeface="黑体" pitchFamily="2" charset="-122"/>
              </a:rPr>
              <a:t>接收方缓存）。连接两个蓄水池的网络，就相当于水管。</a:t>
            </a:r>
          </a:p>
          <a:p>
            <a:pPr algn="l"/>
            <a:r>
              <a:rPr lang="en-US" altLang="zh-CN" sz="2000" b="1" dirty="0">
                <a:latin typeface="+mn-lt"/>
                <a:ea typeface="黑体" pitchFamily="2" charset="-122"/>
              </a:rPr>
              <a:t>TCP </a:t>
            </a:r>
            <a:r>
              <a:rPr lang="zh-CN" altLang="en-US" sz="2000" b="1" dirty="0">
                <a:latin typeface="+mn-lt"/>
                <a:ea typeface="黑体" pitchFamily="2" charset="-122"/>
              </a:rPr>
              <a:t>的控制，就是面向发送者（进水速度）、接收者（出水速度）、发送方缓存（发送侧蓄水池）、接收方缓存（接收侧蓄水池）、网络（带宽、</a:t>
            </a:r>
            <a:r>
              <a:rPr lang="en-US" altLang="zh-CN" sz="2000" b="1" dirty="0">
                <a:latin typeface="+mn-lt"/>
                <a:ea typeface="黑体" pitchFamily="2" charset="-122"/>
              </a:rPr>
              <a:t>QoS</a:t>
            </a:r>
            <a:r>
              <a:rPr lang="zh-CN" altLang="en-US" sz="2000" b="1" dirty="0">
                <a:latin typeface="+mn-lt"/>
                <a:ea typeface="黑体" pitchFamily="2" charset="-122"/>
              </a:rPr>
              <a:t>（时延、丢包、抖动））的一个控制协议，它既要保证传输的可靠，也要面对各方面的复杂情况。</a:t>
            </a:r>
          </a:p>
        </p:txBody>
      </p:sp>
    </p:spTree>
    <p:extLst>
      <p:ext uri="{BB962C8B-B14F-4D97-AF65-F5344CB8AC3E}">
        <p14:creationId xmlns:p14="http://schemas.microsoft.com/office/powerpoint/2010/main" val="3127368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5.6.1  </a:t>
            </a:r>
            <a:r>
              <a:rPr lang="zh-CN" altLang="zh-CN" dirty="0"/>
              <a:t>以字节为单位的滑动窗口</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的滑动窗口是以字节为单位的。</a:t>
            </a:r>
            <a:endParaRPr lang="en-US" altLang="zh-CN" dirty="0"/>
          </a:p>
          <a:p>
            <a:r>
              <a:rPr lang="zh-CN" altLang="zh-CN" dirty="0"/>
              <a:t>现假定</a:t>
            </a:r>
            <a:r>
              <a:rPr lang="en-US" altLang="zh-CN" dirty="0"/>
              <a:t> A </a:t>
            </a:r>
            <a:r>
              <a:rPr lang="zh-CN" altLang="zh-CN" dirty="0"/>
              <a:t>收到了</a:t>
            </a:r>
            <a:r>
              <a:rPr lang="en-US" altLang="zh-CN" dirty="0"/>
              <a:t> B </a:t>
            </a:r>
            <a:r>
              <a:rPr lang="zh-CN" altLang="zh-CN" dirty="0"/>
              <a:t>发来的确认报文段，其中窗口是</a:t>
            </a:r>
            <a:r>
              <a:rPr lang="en-US" altLang="zh-CN" dirty="0"/>
              <a:t> 20 </a:t>
            </a:r>
            <a:r>
              <a:rPr lang="zh-CN" altLang="zh-CN" dirty="0"/>
              <a:t>字节，而确认号是</a:t>
            </a:r>
            <a:r>
              <a:rPr lang="en-US" altLang="zh-CN" dirty="0"/>
              <a:t> 31</a:t>
            </a:r>
            <a:r>
              <a:rPr lang="zh-CN" altLang="zh-CN" dirty="0"/>
              <a:t>（这表明</a:t>
            </a:r>
            <a:r>
              <a:rPr lang="en-US" altLang="zh-CN" dirty="0"/>
              <a:t> B </a:t>
            </a:r>
            <a:r>
              <a:rPr lang="zh-CN" altLang="zh-CN" dirty="0"/>
              <a:t>期望收到的下一个序号是</a:t>
            </a:r>
            <a:r>
              <a:rPr lang="en-US" altLang="zh-CN" dirty="0"/>
              <a:t> 31</a:t>
            </a:r>
            <a:r>
              <a:rPr lang="zh-CN" altLang="zh-CN" dirty="0"/>
              <a:t>，而序号</a:t>
            </a:r>
            <a:r>
              <a:rPr lang="en-US" altLang="zh-CN" dirty="0"/>
              <a:t> 30 </a:t>
            </a:r>
            <a:r>
              <a:rPr lang="zh-CN" altLang="zh-CN" dirty="0"/>
              <a:t>为止的数据已经收到了）。</a:t>
            </a:r>
            <a:endParaRPr lang="en-US" altLang="zh-CN" dirty="0"/>
          </a:p>
          <a:p>
            <a:r>
              <a:rPr lang="zh-CN" altLang="zh-CN" dirty="0"/>
              <a:t>根据这两个数据，</a:t>
            </a:r>
            <a:r>
              <a:rPr lang="en-US" altLang="zh-CN" dirty="0"/>
              <a:t>A </a:t>
            </a:r>
            <a:r>
              <a:rPr lang="zh-CN" altLang="zh-CN" dirty="0"/>
              <a:t>就构造出自己的发送窗口，</a:t>
            </a:r>
            <a:endParaRPr lang="zh-CN" altLang="en-US" dirty="0"/>
          </a:p>
        </p:txBody>
      </p:sp>
    </p:spTree>
    <p:extLst>
      <p:ext uri="{BB962C8B-B14F-4D97-AF65-F5344CB8AC3E}">
        <p14:creationId xmlns:p14="http://schemas.microsoft.com/office/powerpoint/2010/main" val="2569028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3703465" y="3372496"/>
            <a:ext cx="238398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itchFamily="2" charset="-122"/>
              </a:rPr>
              <a:t>A </a:t>
            </a:r>
            <a:r>
              <a:rPr lang="zh-CN" altLang="en-US" sz="2000" b="1" dirty="0">
                <a:solidFill>
                  <a:srgbClr val="000099"/>
                </a:solidFill>
                <a:latin typeface="+mn-lt"/>
                <a:ea typeface="黑体" pitchFamily="2" charset="-122"/>
              </a:rPr>
              <a:t>的</a:t>
            </a:r>
            <a:r>
              <a:rPr lang="zh-CN" altLang="en-US" sz="2000" b="1" dirty="0">
                <a:solidFill>
                  <a:srgbClr val="FF0000"/>
                </a:solidFill>
                <a:latin typeface="+mn-lt"/>
                <a:ea typeface="黑体" pitchFamily="2" charset="-122"/>
              </a:rPr>
              <a:t>发送窗口 </a:t>
            </a:r>
            <a:r>
              <a:rPr lang="en-US" altLang="zh-CN" sz="2000" b="1" dirty="0">
                <a:solidFill>
                  <a:srgbClr val="000099"/>
                </a:solidFill>
                <a:latin typeface="+mn-lt"/>
                <a:ea typeface="黑体" pitchFamily="2" charset="-122"/>
              </a:rPr>
              <a:t>= 20</a:t>
            </a: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允许发送的序号</a:t>
            </a: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26</a:t>
            </a: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27</a:t>
            </a: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28</a:t>
            </a: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29</a:t>
            </a: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30</a:t>
            </a: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31</a:t>
            </a: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32</a:t>
            </a: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33</a:t>
            </a: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34</a:t>
            </a: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35</a:t>
            </a: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36</a:t>
            </a: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37</a:t>
            </a: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38</a:t>
            </a: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39</a:t>
            </a: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40</a:t>
            </a: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41</a:t>
            </a: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42</a:t>
            </a: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43</a:t>
            </a: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44</a:t>
            </a: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45</a:t>
            </a: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46</a:t>
            </a: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47</a:t>
            </a: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48</a:t>
            </a: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49</a:t>
            </a: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50</a:t>
            </a: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51</a:t>
            </a: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52</a:t>
            </a: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53</a:t>
            </a: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54</a:t>
            </a: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55</a:t>
            </a: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56</a:t>
            </a: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itchFamily="2" charset="-122"/>
              </a:rPr>
              <a:t>B </a:t>
            </a:r>
            <a:r>
              <a:rPr lang="zh-CN" altLang="en-US" sz="2000" b="1" dirty="0">
                <a:solidFill>
                  <a:srgbClr val="9900CC"/>
                </a:solidFill>
                <a:latin typeface="+mn-lt"/>
                <a:ea typeface="黑体" pitchFamily="2" charset="-122"/>
              </a:rPr>
              <a:t>期望</a:t>
            </a:r>
          </a:p>
          <a:p>
            <a:pPr algn="ctr">
              <a:lnSpc>
                <a:spcPct val="90000"/>
              </a:lnSpc>
            </a:pPr>
            <a:r>
              <a:rPr lang="zh-CN" altLang="en-US" sz="2000" b="1" dirty="0">
                <a:solidFill>
                  <a:srgbClr val="9900CC"/>
                </a:solidFill>
                <a:latin typeface="+mn-lt"/>
                <a:ea typeface="黑体" pitchFamily="2" charset="-122"/>
              </a:rPr>
              <a:t>收到的序号</a:t>
            </a: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前沿</a:t>
            </a: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后沿</a:t>
            </a: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收缩</a:t>
            </a:r>
          </a:p>
        </p:txBody>
      </p:sp>
      <p:grpSp>
        <p:nvGrpSpPr>
          <p:cNvPr id="724021" name="Group 53"/>
          <p:cNvGrpSpPr>
            <a:grpSpLocks/>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388" indent="-179388">
              <a:buFont typeface="Arial" pitchFamily="34" charset="0"/>
              <a:buChar char="•"/>
            </a:pPr>
            <a:r>
              <a:rPr lang="zh-CN" altLang="en-US" sz="2400" b="1" dirty="0">
                <a:solidFill>
                  <a:srgbClr val="000099"/>
                </a:solidFill>
                <a:latin typeface="+mn-lt"/>
                <a:ea typeface="黑体" pitchFamily="2" charset="-122"/>
              </a:rPr>
              <a:t>根据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给出的窗口值，</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构造出自己的发送窗口。</a:t>
            </a:r>
            <a:endParaRPr lang="en-US" altLang="zh-CN" sz="2400" b="1" dirty="0">
              <a:solidFill>
                <a:srgbClr val="000099"/>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发送窗口表示：在没有收到</a:t>
            </a:r>
            <a:r>
              <a:rPr lang="en-US" altLang="zh-CN" sz="2400" b="1" dirty="0">
                <a:solidFill>
                  <a:srgbClr val="FF0000"/>
                </a:solidFill>
                <a:latin typeface="+mn-lt"/>
                <a:ea typeface="黑体" pitchFamily="2" charset="-122"/>
              </a:rPr>
              <a:t> B </a:t>
            </a:r>
            <a:r>
              <a:rPr lang="zh-CN" altLang="zh-CN" sz="2400" b="1" dirty="0">
                <a:solidFill>
                  <a:srgbClr val="FF0000"/>
                </a:solidFill>
                <a:latin typeface="+mn-lt"/>
                <a:ea typeface="黑体" pitchFamily="2" charset="-122"/>
              </a:rPr>
              <a:t>的确认的情况下，</a:t>
            </a:r>
            <a:r>
              <a:rPr lang="en-US" altLang="zh-CN" sz="2400" b="1" dirty="0">
                <a:solidFill>
                  <a:srgbClr val="FF0000"/>
                </a:solidFill>
                <a:latin typeface="+mn-lt"/>
                <a:ea typeface="黑体" pitchFamily="2" charset="-122"/>
              </a:rPr>
              <a:t>A </a:t>
            </a:r>
            <a:r>
              <a:rPr lang="zh-CN" altLang="zh-CN" sz="2400" b="1" dirty="0">
                <a:solidFill>
                  <a:srgbClr val="FF0000"/>
                </a:solidFill>
                <a:latin typeface="+mn-lt"/>
                <a:ea typeface="黑体" pitchFamily="2" charset="-122"/>
              </a:rPr>
              <a:t>可以连续把窗口内的数据都发送出去。</a:t>
            </a:r>
            <a:r>
              <a:rPr lang="zh-CN" altLang="en-US" sz="2400" b="1" dirty="0">
                <a:solidFill>
                  <a:srgbClr val="FF0000"/>
                </a:solidFill>
                <a:latin typeface="+mn-lt"/>
                <a:ea typeface="黑体" pitchFamily="2" charset="-122"/>
              </a:rPr>
              <a:t> </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发送窗口里面的序号表示允许发送的序号。</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000099"/>
                </a:solidFill>
                <a:latin typeface="+mn-lt"/>
                <a:ea typeface="黑体"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itchFamily="2" charset="-122"/>
            </a:endParaRPr>
          </a:p>
        </p:txBody>
      </p:sp>
      <p:sp>
        <p:nvSpPr>
          <p:cNvPr id="724025" name="Text Box 57"/>
          <p:cNvSpPr txBox="1">
            <a:spLocks noChangeArrowheads="1"/>
          </p:cNvSpPr>
          <p:nvPr/>
        </p:nvSpPr>
        <p:spPr bwMode="auto">
          <a:xfrm>
            <a:off x="5006747" y="5045721"/>
            <a:ext cx="3890809" cy="954107"/>
          </a:xfrm>
          <a:prstGeom prst="rect">
            <a:avLst/>
          </a:prstGeom>
          <a:solidFill>
            <a:srgbClr val="000099"/>
          </a:solidFill>
          <a:ln w="9525">
            <a:solidFill>
              <a:schemeClr val="folHlink"/>
            </a:solidFill>
            <a:miter lim="800000"/>
            <a:headEnd/>
            <a:tailEnd/>
          </a:ln>
          <a:effectLst/>
        </p:spPr>
        <p:txBody>
          <a:bodyPr wrap="none">
            <a:spAutoFit/>
          </a:bodyPr>
          <a:lstStyle/>
          <a:p>
            <a:pPr algn="ctr"/>
            <a:r>
              <a:rPr lang="en-US" altLang="zh-CN" sz="2800" b="1" dirty="0">
                <a:solidFill>
                  <a:schemeClr val="bg1"/>
                </a:solidFill>
                <a:latin typeface="+mn-lt"/>
                <a:ea typeface="黑体" pitchFamily="2" charset="-122"/>
              </a:rPr>
              <a:t>TCP </a:t>
            </a:r>
            <a:r>
              <a:rPr lang="zh-CN" altLang="en-US" sz="2800" b="1" dirty="0">
                <a:solidFill>
                  <a:schemeClr val="bg1"/>
                </a:solidFill>
                <a:latin typeface="+mn-lt"/>
                <a:ea typeface="黑体" pitchFamily="2" charset="-122"/>
              </a:rPr>
              <a:t>标准强烈不赞成</a:t>
            </a:r>
          </a:p>
          <a:p>
            <a:pPr algn="ctr"/>
            <a:r>
              <a:rPr lang="zh-CN" altLang="en-US" sz="2800" b="1" dirty="0">
                <a:solidFill>
                  <a:schemeClr val="bg1"/>
                </a:solidFill>
                <a:latin typeface="+mn-lt"/>
                <a:ea typeface="黑体" pitchFamily="2" charset="-122"/>
              </a:rPr>
              <a:t>发送窗口前沿向后收缩 </a:t>
            </a:r>
          </a:p>
        </p:txBody>
      </p:sp>
    </p:spTree>
    <p:extLst>
      <p:ext uri="{BB962C8B-B14F-4D97-AF65-F5344CB8AC3E}">
        <p14:creationId xmlns:p14="http://schemas.microsoft.com/office/powerpoint/2010/main" val="2628345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位置不变</a:t>
            </a: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允许发送但尚未发送</a:t>
            </a: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itchFamily="2" charset="-122"/>
              </a:rPr>
              <a:t>已发送但未收到确认</a:t>
            </a: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1" name="Text Box 45"/>
          <p:cNvSpPr txBox="1">
            <a:spLocks noChangeArrowheads="1"/>
          </p:cNvSpPr>
          <p:nvPr/>
        </p:nvSpPr>
        <p:spPr bwMode="auto">
          <a:xfrm>
            <a:off x="177118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4" name="Text Box 48"/>
          <p:cNvSpPr txBox="1">
            <a:spLocks noChangeArrowheads="1"/>
          </p:cNvSpPr>
          <p:nvPr/>
        </p:nvSpPr>
        <p:spPr bwMode="auto">
          <a:xfrm>
            <a:off x="5233130"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7" name="Text Box 51"/>
          <p:cNvSpPr txBox="1">
            <a:spLocks noChangeArrowheads="1"/>
          </p:cNvSpPr>
          <p:nvPr/>
        </p:nvSpPr>
        <p:spPr bwMode="auto">
          <a:xfrm>
            <a:off x="804842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不允许接收</a:t>
            </a: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grpSp>
        <p:nvGrpSpPr>
          <p:cNvPr id="726109" name="Group 93"/>
          <p:cNvGrpSpPr>
            <a:grpSpLocks/>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itchFamily="2" charset="-122"/>
              </a:rPr>
              <a:t>未按序收到</a:t>
            </a:r>
          </a:p>
        </p:txBody>
      </p:sp>
      <p:sp>
        <p:nvSpPr>
          <p:cNvPr id="726107" name="AutoShape 91"/>
          <p:cNvSpPr>
            <a:spLocks/>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itchFamily="2" charset="-122"/>
              </a:rPr>
              <a:t>可用窗口</a:t>
            </a: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itchFamily="2" charset="-122"/>
              </a:rPr>
              <a:t>A </a:t>
            </a:r>
            <a:r>
              <a:rPr lang="zh-CN" altLang="en-US" sz="3600" b="1">
                <a:solidFill>
                  <a:srgbClr val="0000CC"/>
                </a:solidFill>
                <a:latin typeface="+mn-lt"/>
                <a:ea typeface="黑体" pitchFamily="2" charset="-122"/>
              </a:rPr>
              <a:t>发送了 </a:t>
            </a:r>
            <a:r>
              <a:rPr lang="en-US" altLang="zh-CN" sz="3600" b="1">
                <a:solidFill>
                  <a:srgbClr val="0000CC"/>
                </a:solidFill>
                <a:latin typeface="+mn-lt"/>
                <a:ea typeface="黑体" pitchFamily="2" charset="-122"/>
              </a:rPr>
              <a:t>11 </a:t>
            </a:r>
            <a:r>
              <a:rPr lang="zh-CN" altLang="en-US" sz="3600" b="1">
                <a:solidFill>
                  <a:srgbClr val="0000CC"/>
                </a:solidFill>
                <a:latin typeface="+mn-lt"/>
                <a:ea typeface="黑体" pitchFamily="2" charset="-122"/>
              </a:rPr>
              <a:t>个字节的数据 </a:t>
            </a: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 </a:t>
            </a:r>
            <a:r>
              <a:rPr lang="zh-CN" altLang="en-US" sz="2400" b="1">
                <a:solidFill>
                  <a:srgbClr val="0000CC"/>
                </a:solidFill>
                <a:latin typeface="+mn-lt"/>
                <a:ea typeface="黑体" pitchFamily="2" charset="-122"/>
              </a:rPr>
              <a:t>的发送窗口（又称为通知窗口）</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已发送但尚未收到确认的字节数</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允许发送但尚未发送的字节数（又称为可用窗口） </a:t>
            </a: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headEnd/>
            <a:tailEnd/>
          </a:ln>
          <a:effectLst/>
        </p:spPr>
        <p:txBody>
          <a:bodyPr wrap="square">
            <a:spAutoFit/>
          </a:bodyPr>
          <a:lstStyle/>
          <a:p>
            <a:pPr algn="ctr"/>
            <a:r>
              <a:rPr lang="zh-CN" altLang="zh-CN" sz="2000" b="1" dirty="0">
                <a:solidFill>
                  <a:schemeClr val="bg1"/>
                </a:solidFill>
                <a:latin typeface="+mn-lt"/>
                <a:ea typeface="黑体" pitchFamily="2" charset="-122"/>
              </a:rPr>
              <a:t>接收窗口内的序号（</a:t>
            </a:r>
            <a:r>
              <a:rPr lang="en-US" altLang="zh-CN" sz="2000" b="1" dirty="0">
                <a:solidFill>
                  <a:schemeClr val="bg1"/>
                </a:solidFill>
                <a:latin typeface="+mn-lt"/>
                <a:ea typeface="黑体" pitchFamily="2" charset="-122"/>
              </a:rPr>
              <a:t>31 ~ 50</a:t>
            </a:r>
            <a:r>
              <a:rPr lang="zh-CN" altLang="zh-CN" sz="2000" b="1" dirty="0">
                <a:solidFill>
                  <a:schemeClr val="bg1"/>
                </a:solidFill>
                <a:latin typeface="+mn-lt"/>
                <a:ea typeface="黑体" pitchFamily="2" charset="-122"/>
              </a:rPr>
              <a:t>）</a:t>
            </a:r>
            <a:endParaRPr lang="en-US" altLang="zh-CN" sz="2000" b="1" dirty="0">
              <a:solidFill>
                <a:schemeClr val="bg1"/>
              </a:solidFill>
              <a:latin typeface="+mn-lt"/>
              <a:ea typeface="黑体" pitchFamily="2" charset="-122"/>
            </a:endParaRPr>
          </a:p>
          <a:p>
            <a:pPr algn="ctr"/>
            <a:r>
              <a:rPr lang="zh-CN" altLang="zh-CN" sz="2000" b="1" dirty="0">
                <a:solidFill>
                  <a:schemeClr val="bg1"/>
                </a:solidFill>
                <a:latin typeface="+mn-lt"/>
                <a:ea typeface="黑体" pitchFamily="2" charset="-122"/>
              </a:rPr>
              <a:t>是允许接收的</a:t>
            </a:r>
            <a:r>
              <a:rPr lang="zh-CN" altLang="en-US" sz="2000" b="1" dirty="0">
                <a:solidFill>
                  <a:schemeClr val="bg1"/>
                </a:solidFill>
                <a:latin typeface="+mn-lt"/>
                <a:ea typeface="黑体" pitchFamily="2" charset="-122"/>
              </a:rPr>
              <a:t>序号</a:t>
            </a:r>
            <a:r>
              <a:rPr lang="zh-CN" altLang="zh-CN" sz="2000" b="1" dirty="0">
                <a:solidFill>
                  <a:schemeClr val="bg1"/>
                </a:solidFill>
                <a:latin typeface="+mn-lt"/>
                <a:ea typeface="黑体" pitchFamily="2" charset="-122"/>
              </a:rPr>
              <a:t>。</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8425975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itchFamily="2" charset="-122"/>
              </a:rPr>
              <a:t>允许发送但尚未发送</a:t>
            </a: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向前滑动</a:t>
            </a: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已发送并收到确认</a:t>
            </a: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a:t>
            </a:r>
          </a:p>
          <a:p>
            <a:pPr algn="ctr"/>
            <a:r>
              <a:rPr lang="zh-CN" altLang="en-US" sz="2000" b="1" dirty="0">
                <a:solidFill>
                  <a:srgbClr val="FF0000"/>
                </a:solidFill>
                <a:latin typeface="+mn-lt"/>
                <a:ea typeface="黑体" pitchFamily="2" charset="-122"/>
              </a:rPr>
              <a:t>发送</a:t>
            </a: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已发送</a:t>
            </a:r>
          </a:p>
          <a:p>
            <a:pPr algn="ctr"/>
            <a:r>
              <a:rPr lang="zh-CN" altLang="en-US" sz="2000" b="1" dirty="0">
                <a:solidFill>
                  <a:srgbClr val="0000FF"/>
                </a:solidFill>
                <a:latin typeface="+mn-lt"/>
                <a:ea typeface="黑体" pitchFamily="2" charset="-122"/>
              </a:rPr>
              <a:t>但未收到确认</a:t>
            </a: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07" name="Text Box 43"/>
          <p:cNvSpPr txBox="1">
            <a:spLocks noChangeArrowheads="1"/>
          </p:cNvSpPr>
          <p:nvPr/>
        </p:nvSpPr>
        <p:spPr bwMode="auto">
          <a:xfrm>
            <a:off x="2653366"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0" name="Text Box 46"/>
          <p:cNvSpPr txBox="1">
            <a:spLocks noChangeArrowheads="1"/>
          </p:cNvSpPr>
          <p:nvPr/>
        </p:nvSpPr>
        <p:spPr bwMode="auto">
          <a:xfrm>
            <a:off x="5234773"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3" name="Text Box 49"/>
          <p:cNvSpPr txBox="1">
            <a:spLocks noChangeArrowheads="1"/>
          </p:cNvSpPr>
          <p:nvPr/>
        </p:nvSpPr>
        <p:spPr bwMode="auto">
          <a:xfrm>
            <a:off x="8913440"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r>
              <a:rPr lang="zh-CN" altLang="en-US" sz="2000" b="1" dirty="0">
                <a:solidFill>
                  <a:srgbClr val="0000CC"/>
                </a:solidFill>
                <a:latin typeface="+mn-lt"/>
                <a:ea typeface="黑体" pitchFamily="2" charset="-122"/>
              </a:rPr>
              <a:t>向前滑动</a:t>
            </a: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a:t>
            </a:r>
          </a:p>
          <a:p>
            <a:pPr algn="ctr"/>
            <a:r>
              <a:rPr lang="zh-CN" altLang="en-US" sz="2000" b="1">
                <a:solidFill>
                  <a:srgbClr val="FF0000"/>
                </a:solidFill>
                <a:latin typeface="+mn-lt"/>
                <a:ea typeface="黑体" pitchFamily="2" charset="-122"/>
              </a:rPr>
              <a:t>接收</a:t>
            </a: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未按序收到</a:t>
            </a:r>
          </a:p>
        </p:txBody>
      </p:sp>
      <p:grpSp>
        <p:nvGrpSpPr>
          <p:cNvPr id="728153" name="Group 89"/>
          <p:cNvGrpSpPr>
            <a:grpSpLocks/>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itchFamily="2" charset="-122"/>
              </a:rPr>
              <a:t>A </a:t>
            </a:r>
            <a:r>
              <a:rPr lang="zh-CN" altLang="en-US" sz="3200" b="1">
                <a:solidFill>
                  <a:srgbClr val="0000CC"/>
                </a:solidFill>
                <a:latin typeface="+mn-lt"/>
                <a:ea typeface="黑体" pitchFamily="2" charset="-122"/>
              </a:rPr>
              <a:t>收到新的确认号，发送窗口向前滑动 </a:t>
            </a: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先存下，等待缺少的</a:t>
            </a:r>
          </a:p>
          <a:p>
            <a:pPr algn="ctr"/>
            <a:r>
              <a:rPr lang="zh-CN" altLang="en-US" sz="2000" b="1" dirty="0">
                <a:solidFill>
                  <a:srgbClr val="0000CC"/>
                </a:solidFill>
                <a:latin typeface="+mn-lt"/>
                <a:ea typeface="黑体" pitchFamily="2" charset="-122"/>
              </a:rPr>
              <a:t>数据的到达</a:t>
            </a:r>
          </a:p>
        </p:txBody>
      </p:sp>
    </p:spTree>
    <p:extLst>
      <p:ext uri="{BB962C8B-B14F-4D97-AF65-F5344CB8AC3E}">
        <p14:creationId xmlns:p14="http://schemas.microsoft.com/office/powerpoint/2010/main" val="13112671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p>
          <a:p>
            <a:pPr algn="ctr"/>
            <a:r>
              <a:rPr lang="zh-CN" altLang="en-US" sz="2000" b="1" dirty="0">
                <a:solidFill>
                  <a:srgbClr val="FF0000"/>
                </a:solidFill>
                <a:latin typeface="+mn-ea"/>
              </a:rPr>
              <a:t>发送</a:t>
            </a: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2686042"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p>
        </p:txBody>
      </p:sp>
      <p:sp>
        <p:nvSpPr>
          <p:cNvPr id="729131" name="Text Box 43"/>
          <p:cNvSpPr txBox="1">
            <a:spLocks noChangeArrowheads="1"/>
          </p:cNvSpPr>
          <p:nvPr/>
        </p:nvSpPr>
        <p:spPr bwMode="auto">
          <a:xfrm>
            <a:off x="8913440"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8913440" y="3463926"/>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itchFamily="2" charset="-122"/>
              </a:rPr>
              <a:t>A </a:t>
            </a:r>
            <a:r>
              <a:rPr lang="zh-CN" altLang="en-US" sz="3200" b="1" dirty="0">
                <a:solidFill>
                  <a:srgbClr val="0000CC"/>
                </a:solidFill>
                <a:latin typeface="+mn-lt"/>
                <a:ea typeface="黑体" pitchFamily="2" charset="-122"/>
              </a:rPr>
              <a:t>的发送窗口内的序号都已用完，</a:t>
            </a:r>
          </a:p>
          <a:p>
            <a:pPr algn="ctr"/>
            <a:r>
              <a:rPr lang="zh-CN" altLang="en-US" sz="3200" b="1" dirty="0">
                <a:solidFill>
                  <a:srgbClr val="0000CC"/>
                </a:solidFill>
                <a:latin typeface="+mn-lt"/>
                <a:ea typeface="黑体" pitchFamily="2" charset="-122"/>
              </a:rPr>
              <a:t>但还没有再收到确认，必须停止发送。 </a:t>
            </a: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a:latin typeface="+mn-lt"/>
                <a:ea typeface="黑体" pitchFamily="2" charset="-122"/>
              </a:rPr>
              <a:t>发送窗口内的序号都属于已发送但未被确认</a:t>
            </a:r>
            <a:endParaRPr lang="zh-CN" altLang="en-US" sz="2400" b="1" dirty="0">
              <a:latin typeface="+mn-lt"/>
              <a:ea typeface="黑体" pitchFamily="2" charset="-122"/>
            </a:endParaRPr>
          </a:p>
        </p:txBody>
      </p:sp>
    </p:spTree>
    <p:extLst>
      <p:ext uri="{BB962C8B-B14F-4D97-AF65-F5344CB8AC3E}">
        <p14:creationId xmlns:p14="http://schemas.microsoft.com/office/powerpoint/2010/main" val="4000994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a:t>发送缓存 </a:t>
            </a:r>
          </a:p>
        </p:txBody>
      </p:sp>
      <p:sp>
        <p:nvSpPr>
          <p:cNvPr id="732165" name="Line 5"/>
          <p:cNvSpPr>
            <a:spLocks noChangeShapeType="1"/>
          </p:cNvSpPr>
          <p:nvPr/>
        </p:nvSpPr>
        <p:spPr bwMode="auto">
          <a:xfrm flipV="1">
            <a:off x="2220771"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1295364" y="541466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5407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3771751" y="1988840"/>
            <a:ext cx="2765425"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463144" y="3066753"/>
            <a:ext cx="9314392"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2207012" y="4243090"/>
            <a:ext cx="3929725"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3952602" y="3282653"/>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4648925" y="5414665"/>
            <a:ext cx="14157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3343795" y="376366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2207013" y="4455814"/>
            <a:ext cx="3200533" cy="53498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mn-lt"/>
                <a:ea typeface="黑体" pitchFamily="2" charset="-122"/>
              </a:rPr>
              <a:t>已发送</a:t>
            </a:r>
          </a:p>
        </p:txBody>
      </p:sp>
      <p:grpSp>
        <p:nvGrpSpPr>
          <p:cNvPr id="732195" name="Group 35"/>
          <p:cNvGrpSpPr>
            <a:grpSpLocks/>
          </p:cNvGrpSpPr>
          <p:nvPr/>
        </p:nvGrpSpPr>
        <p:grpSpPr bwMode="auto">
          <a:xfrm>
            <a:off x="2207013"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220701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7880606" y="3387428"/>
            <a:ext cx="0" cy="1603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914331" y="3042939"/>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7008671" y="5301208"/>
            <a:ext cx="1454944"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7035137" y="534359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848544" y="1136529"/>
            <a:ext cx="870454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发送方的应用进程把字节流写入</a:t>
            </a:r>
            <a:r>
              <a:rPr lang="en-US" altLang="zh-CN" sz="2800" b="1" dirty="0">
                <a:solidFill>
                  <a:srgbClr val="0000CC"/>
                </a:solidFill>
                <a:latin typeface="+mn-lt"/>
                <a:ea typeface="黑体" pitchFamily="2" charset="-122"/>
              </a:rPr>
              <a:t> TCP </a:t>
            </a:r>
            <a:r>
              <a:rPr lang="zh-CN" altLang="zh-CN" sz="2800" b="1" dirty="0">
                <a:solidFill>
                  <a:srgbClr val="0000CC"/>
                </a:solidFill>
                <a:latin typeface="+mn-lt"/>
                <a:ea typeface="黑体" pitchFamily="2" charset="-122"/>
              </a:rPr>
              <a:t>的发送缓存</a:t>
            </a:r>
            <a:r>
              <a:rPr lang="zh-CN" altLang="en-US" sz="2800" b="1" dirty="0">
                <a:solidFill>
                  <a:srgbClr val="0000CC"/>
                </a:solidFill>
                <a:latin typeface="+mn-lt"/>
                <a:ea typeface="黑体" pitchFamily="2" charset="-122"/>
              </a:rPr>
              <a:t>。</a:t>
            </a:r>
          </a:p>
        </p:txBody>
      </p:sp>
      <p:sp>
        <p:nvSpPr>
          <p:cNvPr id="3" name="矩形 2"/>
          <p:cNvSpPr/>
          <p:nvPr/>
        </p:nvSpPr>
        <p:spPr>
          <a:xfrm>
            <a:off x="535879" y="1916832"/>
            <a:ext cx="3048969"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3718911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t>接收缓存</a:t>
            </a:r>
          </a:p>
        </p:txBody>
      </p:sp>
      <p:sp>
        <p:nvSpPr>
          <p:cNvPr id="734228" name="Rectangle 20"/>
          <p:cNvSpPr>
            <a:spLocks noChangeArrowheads="1"/>
          </p:cNvSpPr>
          <p:nvPr/>
        </p:nvSpPr>
        <p:spPr bwMode="auto">
          <a:xfrm>
            <a:off x="4427053" y="4260279"/>
            <a:ext cx="3964120"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3988507" y="1979614"/>
            <a:ext cx="2787782"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488504" y="3068960"/>
            <a:ext cx="92890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1348626" y="4484116"/>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1348626" y="5050854"/>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2667707" y="4484116"/>
            <a:ext cx="1759346" cy="56673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mn-lt"/>
                <a:ea typeface="黑体" pitchFamily="2" charset="-122"/>
              </a:rPr>
              <a:t>已收到</a:t>
            </a:r>
          </a:p>
        </p:txBody>
      </p:sp>
      <p:sp>
        <p:nvSpPr>
          <p:cNvPr id="734218" name="Rectangle 10"/>
          <p:cNvSpPr>
            <a:spLocks noChangeArrowheads="1"/>
          </p:cNvSpPr>
          <p:nvPr/>
        </p:nvSpPr>
        <p:spPr bwMode="auto">
          <a:xfrm>
            <a:off x="5601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5670463" y="380784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2667707" y="3356992"/>
            <a:ext cx="0" cy="11271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776536" y="3114675"/>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2667707"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4578395" y="3376041"/>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8391172"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956355" y="358559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7660262" y="5488656"/>
            <a:ext cx="1468702"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7691886" y="553127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3055460" y="5449747"/>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4427054"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704528" y="1136529"/>
            <a:ext cx="881011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接收方的应用进程从</a:t>
            </a:r>
            <a:r>
              <a:rPr lang="en-US" altLang="zh-CN" sz="2800" b="1" dirty="0">
                <a:solidFill>
                  <a:srgbClr val="0000CC"/>
                </a:solidFill>
                <a:latin typeface="+mn-lt"/>
                <a:ea typeface="黑体" pitchFamily="2" charset="-122"/>
              </a:rPr>
              <a:t> TCP </a:t>
            </a:r>
            <a:r>
              <a:rPr lang="zh-CN" altLang="zh-CN" sz="2800" b="1" dirty="0">
                <a:solidFill>
                  <a:srgbClr val="0000CC"/>
                </a:solidFill>
                <a:latin typeface="+mn-lt"/>
                <a:ea typeface="黑体" pitchFamily="2" charset="-122"/>
              </a:rPr>
              <a:t>的接收缓存中读取字节流。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946594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p>
          <a:p>
            <a:pPr lvl="1"/>
            <a:r>
              <a:rPr lang="zh-CN" altLang="en-US" dirty="0">
                <a:solidFill>
                  <a:srgbClr val="0000FF"/>
                </a:solidFill>
                <a:latin typeface="Arial" charset="0"/>
                <a:ea typeface="黑体" pitchFamily="2" charset="-122"/>
              </a:rPr>
              <a:t>发送应用程序传送给发送方 </a:t>
            </a:r>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准备发送的数据；</a:t>
            </a:r>
          </a:p>
          <a:p>
            <a:pPr lvl="1"/>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已发送出但尚未收到确认的数据。</a:t>
            </a:r>
          </a:p>
          <a:p>
            <a:r>
              <a:rPr lang="zh-CN" altLang="en-US" dirty="0">
                <a:solidFill>
                  <a:srgbClr val="FF0000"/>
                </a:solidFill>
              </a:rPr>
              <a:t>接收缓存</a:t>
            </a:r>
            <a:r>
              <a:rPr lang="zh-CN" altLang="en-US" dirty="0"/>
              <a:t>用来暂时存放：</a:t>
            </a:r>
          </a:p>
          <a:p>
            <a:pPr lvl="1"/>
            <a:r>
              <a:rPr lang="zh-CN" altLang="en-US" dirty="0">
                <a:solidFill>
                  <a:srgbClr val="0000FF"/>
                </a:solidFill>
                <a:latin typeface="黑体" pitchFamily="2" charset="-122"/>
                <a:ea typeface="黑体" pitchFamily="2" charset="-122"/>
              </a:rPr>
              <a:t>按序到达的、但尚未被接收应用程序读取的数据；</a:t>
            </a:r>
          </a:p>
          <a:p>
            <a:pPr lvl="1"/>
            <a:r>
              <a:rPr lang="zh-CN" altLang="en-US" dirty="0">
                <a:solidFill>
                  <a:srgbClr val="0000FF"/>
                </a:solidFill>
                <a:latin typeface="黑体" pitchFamily="2" charset="-122"/>
                <a:ea typeface="黑体" pitchFamily="2" charset="-122"/>
              </a:rPr>
              <a:t>不按序到达的数据。</a:t>
            </a:r>
            <a:r>
              <a:rPr lang="zh-CN" altLang="en-US" dirty="0">
                <a:solidFill>
                  <a:srgbClr val="0000FF"/>
                </a:solidFill>
              </a:rPr>
              <a:t> </a:t>
            </a:r>
          </a:p>
        </p:txBody>
      </p:sp>
    </p:spTree>
    <p:extLst>
      <p:ext uri="{BB962C8B-B14F-4D97-AF65-F5344CB8AC3E}">
        <p14:creationId xmlns:p14="http://schemas.microsoft.com/office/powerpoint/2010/main" val="16732035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需要强调三点</a:t>
            </a:r>
          </a:p>
        </p:txBody>
      </p:sp>
      <p:sp>
        <p:nvSpPr>
          <p:cNvPr id="737283" name="Rectangle 3"/>
          <p:cNvSpPr>
            <a:spLocks noGrp="1" noChangeArrowheads="1"/>
          </p:cNvSpPr>
          <p:nvPr>
            <p:ph idx="1"/>
          </p:nvPr>
        </p:nvSpPr>
        <p:spPr/>
        <p:txBody>
          <a:bodyPr/>
          <a:lstStyle/>
          <a:p>
            <a:r>
              <a:rPr lang="zh-CN" altLang="en-US" dirty="0">
                <a:solidFill>
                  <a:srgbClr val="FF0000"/>
                </a:solidFill>
              </a:rPr>
              <a:t>第一，</a:t>
            </a:r>
            <a:r>
              <a:rPr lang="en-US" altLang="zh-CN" dirty="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p>
          <a:p>
            <a:r>
              <a:rPr lang="zh-CN" altLang="en-US" dirty="0">
                <a:solidFill>
                  <a:srgbClr val="FF0000"/>
                </a:solidFill>
              </a:rPr>
              <a:t>第二，</a:t>
            </a:r>
            <a:r>
              <a:rPr lang="en-US" altLang="zh-CN" dirty="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p>
          <a:p>
            <a:r>
              <a:rPr lang="zh-CN" altLang="en-US" dirty="0">
                <a:solidFill>
                  <a:srgbClr val="FF0000"/>
                </a:solidFill>
              </a:rPr>
              <a:t>第三，</a:t>
            </a:r>
            <a:r>
              <a:rPr lang="en-US" altLang="zh-CN" dirty="0"/>
              <a:t>TCP </a:t>
            </a:r>
            <a:r>
              <a:rPr lang="zh-CN" altLang="en-US" dirty="0"/>
              <a:t>要求接收方必须有</a:t>
            </a:r>
            <a:r>
              <a:rPr lang="zh-CN" altLang="en-US" dirty="0">
                <a:solidFill>
                  <a:srgbClr val="FF0000"/>
                </a:solidFill>
              </a:rPr>
              <a:t>累积确认</a:t>
            </a:r>
            <a:r>
              <a:rPr lang="zh-CN" altLang="en-US" dirty="0"/>
              <a:t>的功能，这样可以减小传输开销。  </a:t>
            </a:r>
          </a:p>
        </p:txBody>
      </p:sp>
    </p:spTree>
    <p:extLst>
      <p:ext uri="{BB962C8B-B14F-4D97-AF65-F5344CB8AC3E}">
        <p14:creationId xmlns:p14="http://schemas.microsoft.com/office/powerpoint/2010/main" val="384214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TCP/IP </a:t>
            </a:r>
            <a:r>
              <a:rPr lang="zh-CN" altLang="en-US" dirty="0"/>
              <a:t>运输层端口 </a:t>
            </a:r>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endParaRPr lang="en-US" altLang="zh-CN" dirty="0">
              <a:solidFill>
                <a:srgbClr val="FF0000"/>
              </a:solidFill>
            </a:endParaRPr>
          </a:p>
          <a:p>
            <a:pPr algn="just"/>
            <a:r>
              <a:rPr lang="zh-CN" altLang="en-US" dirty="0"/>
              <a:t>在互联网中，不同计算机的相同端口号是没有联系的。</a:t>
            </a:r>
            <a:endParaRPr lang="en-US" altLang="zh-CN" dirty="0"/>
          </a:p>
        </p:txBody>
      </p:sp>
      <p:sp>
        <p:nvSpPr>
          <p:cNvPr id="2" name="矩形 1"/>
          <p:cNvSpPr/>
          <p:nvPr/>
        </p:nvSpPr>
        <p:spPr>
          <a:xfrm>
            <a:off x="416496" y="4293096"/>
            <a:ext cx="9417496" cy="1384995"/>
          </a:xfrm>
          <a:prstGeom prst="rect">
            <a:avLst/>
          </a:prstGeom>
          <a:solidFill>
            <a:srgbClr val="FFFF66"/>
          </a:solidFill>
          <a:ln>
            <a:solidFill>
              <a:srgbClr val="002060"/>
            </a:solidFill>
          </a:ln>
        </p:spPr>
        <p:txBody>
          <a:bodyPr wrap="square">
            <a:spAutoFit/>
          </a:bodyPr>
          <a:lstStyle/>
          <a:p>
            <a:r>
              <a:rPr lang="zh-CN" altLang="zh-CN" sz="2800" b="1" dirty="0">
                <a:solidFill>
                  <a:srgbClr val="000099"/>
                </a:solidFill>
                <a:latin typeface="+mn-lt"/>
                <a:ea typeface="黑体" pitchFamily="2" charset="-122"/>
              </a:rPr>
              <a:t>由此可见，两个计算机中的进程要互相通信，不仅必须知道对方的</a:t>
            </a:r>
            <a:r>
              <a:rPr lang="en-US" altLang="zh-CN" sz="2800" b="1" dirty="0">
                <a:solidFill>
                  <a:srgbClr val="000099"/>
                </a:solidFill>
                <a:latin typeface="+mn-lt"/>
                <a:ea typeface="黑体" pitchFamily="2" charset="-122"/>
              </a:rPr>
              <a:t> IP </a:t>
            </a:r>
            <a:r>
              <a:rPr lang="zh-CN" altLang="zh-CN" sz="2800" b="1" dirty="0">
                <a:solidFill>
                  <a:srgbClr val="000099"/>
                </a:solidFill>
                <a:latin typeface="+mn-lt"/>
                <a:ea typeface="黑体" pitchFamily="2" charset="-122"/>
              </a:rPr>
              <a:t>地址（为了找到对方的计算机），而且还要知道对方的端口号（为了找到对方计算机中的应用进程）</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287089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接收方发送确认</a:t>
            </a:r>
          </a:p>
        </p:txBody>
      </p:sp>
      <p:sp>
        <p:nvSpPr>
          <p:cNvPr id="737283" name="Rectangle 3"/>
          <p:cNvSpPr>
            <a:spLocks noGrp="1" noChangeArrowheads="1"/>
          </p:cNvSpPr>
          <p:nvPr>
            <p:ph idx="1"/>
          </p:nvPr>
        </p:nvSpPr>
        <p:spPr/>
        <p:txBody>
          <a:bodyPr/>
          <a:lstStyle/>
          <a:p>
            <a:r>
              <a:rPr lang="zh-CN" altLang="zh-CN" dirty="0"/>
              <a:t>接收方可以在</a:t>
            </a:r>
            <a:r>
              <a:rPr lang="zh-CN" altLang="zh-CN" dirty="0">
                <a:solidFill>
                  <a:srgbClr val="FF0000"/>
                </a:solidFill>
              </a:rPr>
              <a:t>合适的时候发送确认</a:t>
            </a:r>
            <a:r>
              <a:rPr lang="zh-CN" altLang="zh-CN" dirty="0"/>
              <a:t>，也可以在自己有数据要发送时把确认信息</a:t>
            </a:r>
            <a:r>
              <a:rPr lang="zh-CN" altLang="zh-CN" dirty="0">
                <a:solidFill>
                  <a:srgbClr val="FF0000"/>
                </a:solidFill>
              </a:rPr>
              <a:t>顺便捎带上</a:t>
            </a:r>
            <a:r>
              <a:rPr lang="zh-CN" altLang="zh-CN" dirty="0"/>
              <a:t>。</a:t>
            </a:r>
            <a:endParaRPr lang="en-US" altLang="zh-CN" dirty="0"/>
          </a:p>
          <a:p>
            <a:r>
              <a:rPr lang="zh-CN" altLang="zh-CN" dirty="0"/>
              <a:t>但请注意两点</a:t>
            </a:r>
            <a:r>
              <a:rPr lang="zh-CN" altLang="en-US" dirty="0"/>
              <a:t>：</a:t>
            </a:r>
            <a:endParaRPr lang="en-US" altLang="zh-CN" dirty="0"/>
          </a:p>
          <a:p>
            <a:pPr lvl="1"/>
            <a:r>
              <a:rPr lang="zh-CN" altLang="zh-CN" dirty="0"/>
              <a:t>第一，接收方不应过分推迟发送确认，否则会导致发送方不必要的重传，这反而浪费了网络的资源。。 </a:t>
            </a:r>
            <a:endParaRPr lang="en-US" altLang="zh-CN" dirty="0"/>
          </a:p>
          <a:p>
            <a:pPr lvl="1"/>
            <a:r>
              <a:rPr lang="zh-CN" altLang="zh-CN" dirty="0"/>
              <a:t>第二，捎带确认实际上并不经常发生，因为大多数应用程序很少同时在两个方向上发送数据。</a:t>
            </a:r>
          </a:p>
        </p:txBody>
      </p:sp>
    </p:spTree>
    <p:extLst>
      <p:ext uri="{BB962C8B-B14F-4D97-AF65-F5344CB8AC3E}">
        <p14:creationId xmlns:p14="http://schemas.microsoft.com/office/powerpoint/2010/main" val="22834324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a:t>SACK</a:t>
            </a:r>
          </a:p>
        </p:txBody>
      </p:sp>
      <p:sp>
        <p:nvSpPr>
          <p:cNvPr id="759811" name="Rectangle 3"/>
          <p:cNvSpPr>
            <a:spLocks noGrp="1" noChangeArrowheads="1"/>
          </p:cNvSpPr>
          <p:nvPr>
            <p:ph idx="1"/>
          </p:nvPr>
        </p:nvSpPr>
        <p:spPr/>
        <p:txBody>
          <a:bodyPr/>
          <a:lstStyle/>
          <a:p>
            <a:r>
              <a:rPr lang="zh-CN" altLang="en-US" dirty="0">
                <a:solidFill>
                  <a:srgbClr val="FF0000"/>
                </a:solidFill>
              </a:rPr>
              <a:t>问题：</a:t>
            </a:r>
            <a:r>
              <a:rPr lang="zh-CN" altLang="zh-CN" dirty="0"/>
              <a:t>若收到的报文段无差错，只是未按序号，中间还缺少一些序号的数据，那么能否设法只传送缺少的数据而不重传已经正确到达接收方的数据？</a:t>
            </a:r>
            <a:endParaRPr lang="en-US" altLang="zh-CN" dirty="0"/>
          </a:p>
          <a:p>
            <a:r>
              <a:rPr lang="zh-CN" altLang="zh-CN" dirty="0"/>
              <a:t>答案是可以的。</a:t>
            </a:r>
            <a:r>
              <a:rPr lang="zh-CN" altLang="zh-CN" dirty="0">
                <a:solidFill>
                  <a:srgbClr val="FF0000"/>
                </a:solidFill>
              </a:rPr>
              <a:t>选择确认</a:t>
            </a:r>
            <a:r>
              <a:rPr lang="en-US" altLang="zh-CN" dirty="0">
                <a:solidFill>
                  <a:srgbClr val="FF0000"/>
                </a:solidFill>
              </a:rPr>
              <a:t> SACK </a:t>
            </a:r>
            <a:br>
              <a:rPr lang="en-US" altLang="zh-CN" dirty="0"/>
            </a:br>
            <a:r>
              <a:rPr lang="en-US" altLang="zh-CN" dirty="0"/>
              <a:t> (Selective ACK) </a:t>
            </a:r>
            <a:r>
              <a:rPr lang="zh-CN" altLang="zh-CN" dirty="0"/>
              <a:t>就是一种可行的处理方法。</a:t>
            </a:r>
          </a:p>
        </p:txBody>
      </p:sp>
    </p:spTree>
    <p:extLst>
      <p:ext uri="{BB962C8B-B14F-4D97-AF65-F5344CB8AC3E}">
        <p14:creationId xmlns:p14="http://schemas.microsoft.com/office/powerpoint/2010/main" val="25829378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dirty="0"/>
              <a:t>接收到的字节流序号不连续 </a:t>
            </a:r>
          </a:p>
        </p:txBody>
      </p:sp>
      <p:sp>
        <p:nvSpPr>
          <p:cNvPr id="760838" name="Rectangle 6"/>
          <p:cNvSpPr>
            <a:spLocks noChangeArrowheads="1"/>
          </p:cNvSpPr>
          <p:nvPr/>
        </p:nvSpPr>
        <p:spPr bwMode="auto">
          <a:xfrm>
            <a:off x="325004" y="2758455"/>
            <a:ext cx="2263246"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3523817" y="2758455"/>
            <a:ext cx="2106744"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6487017" y="2758455"/>
            <a:ext cx="2964921"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364559" y="2806080"/>
            <a:ext cx="941297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1                           1000                 1501                    3000                3501                                  4500</a:t>
            </a:r>
          </a:p>
        </p:txBody>
      </p:sp>
      <p:sp>
        <p:nvSpPr>
          <p:cNvPr id="760851" name="Text Box 19"/>
          <p:cNvSpPr txBox="1">
            <a:spLocks noChangeArrowheads="1"/>
          </p:cNvSpPr>
          <p:nvPr/>
        </p:nvSpPr>
        <p:spPr bwMode="auto">
          <a:xfrm>
            <a:off x="1424608" y="3478163"/>
            <a:ext cx="16578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3144177"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6107378"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4953000" y="3478163"/>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8687085" y="3456677"/>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325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2722493" y="2496517"/>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5745088" y="2401267"/>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344488"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715396" y="2371105"/>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2638123"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1200377"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4320079"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7830175"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3757708"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5707952"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67226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95293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3835098" y="2358405"/>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7307358" y="2348880"/>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760862" name="Text Box 30"/>
          <p:cNvSpPr txBox="1">
            <a:spLocks noChangeArrowheads="1"/>
          </p:cNvSpPr>
          <p:nvPr/>
        </p:nvSpPr>
        <p:spPr bwMode="auto">
          <a:xfrm>
            <a:off x="488504" y="4098925"/>
            <a:ext cx="9145016" cy="1938992"/>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2400" b="1" dirty="0">
                <a:solidFill>
                  <a:srgbClr val="000099"/>
                </a:solidFill>
                <a:latin typeface="+mn-lt"/>
                <a:ea typeface="黑体" pitchFamily="2" charset="-122"/>
              </a:rPr>
              <a:t>和前后字节不连续的每一个字节块都有</a:t>
            </a:r>
            <a:r>
              <a:rPr lang="zh-CN" altLang="en-US" sz="2400" b="1" dirty="0">
                <a:solidFill>
                  <a:srgbClr val="FF0000"/>
                </a:solidFill>
                <a:latin typeface="+mn-lt"/>
                <a:ea typeface="黑体" pitchFamily="2" charset="-122"/>
              </a:rPr>
              <a:t>两个边界：边界和右边界。</a:t>
            </a:r>
          </a:p>
          <a:p>
            <a:pPr marL="342900" indent="-342900">
              <a:buSzPct val="80000"/>
              <a:buFont typeface="Wingdings" pitchFamily="2" charset="2"/>
              <a:buChar char="l"/>
            </a:pPr>
            <a:r>
              <a:rPr lang="zh-CN" altLang="en-US" sz="2400" b="1" dirty="0">
                <a:solidFill>
                  <a:srgbClr val="000099"/>
                </a:solidFill>
                <a:latin typeface="+mn-lt"/>
                <a:ea typeface="黑体" pitchFamily="2" charset="-122"/>
              </a:rPr>
              <a:t>第一个字节块的左边界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1501</a:t>
            </a:r>
            <a:r>
              <a:rPr lang="zh-CN" altLang="en-US" sz="2400" b="1" dirty="0">
                <a:solidFill>
                  <a:srgbClr val="000099"/>
                </a:solidFill>
                <a:latin typeface="+mn-lt"/>
                <a:ea typeface="黑体" pitchFamily="2" charset="-122"/>
              </a:rPr>
              <a:t>，但右边界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3001</a:t>
            </a:r>
            <a:r>
              <a:rPr lang="zh-CN" altLang="en-US" sz="2400" b="1" dirty="0">
                <a:solidFill>
                  <a:srgbClr val="000099"/>
                </a:solidFill>
                <a:latin typeface="+mn-lt"/>
                <a:ea typeface="黑体" pitchFamily="2" charset="-122"/>
              </a:rPr>
              <a:t>。左边界指出字节块的第一个字节的序号，但右边界减 </a:t>
            </a:r>
            <a:r>
              <a:rPr lang="en-US" altLang="zh-CN" sz="2400" b="1" dirty="0">
                <a:solidFill>
                  <a:srgbClr val="000099"/>
                </a:solidFill>
                <a:latin typeface="+mn-lt"/>
                <a:ea typeface="黑体" pitchFamily="2" charset="-122"/>
              </a:rPr>
              <a:t>1 </a:t>
            </a:r>
            <a:r>
              <a:rPr lang="zh-CN" altLang="en-US" sz="2400" b="1" dirty="0">
                <a:solidFill>
                  <a:srgbClr val="000099"/>
                </a:solidFill>
                <a:latin typeface="+mn-lt"/>
                <a:ea typeface="黑体" pitchFamily="2" charset="-122"/>
              </a:rPr>
              <a:t>才是字节块中的最后一个序号。</a:t>
            </a:r>
            <a:endParaRPr lang="en-US" altLang="zh-CN" sz="2400" b="1" dirty="0">
              <a:solidFill>
                <a:srgbClr val="000099"/>
              </a:solidFill>
              <a:latin typeface="+mn-lt"/>
              <a:ea typeface="黑体" pitchFamily="2" charset="-122"/>
            </a:endParaRPr>
          </a:p>
          <a:p>
            <a:pPr marL="342900" indent="-342900">
              <a:buSzPct val="80000"/>
              <a:buFont typeface="Wingdings" pitchFamily="2" charset="2"/>
              <a:buChar char="l"/>
            </a:pPr>
            <a:r>
              <a:rPr lang="zh-CN" altLang="en-US" sz="2400" b="1" dirty="0">
                <a:solidFill>
                  <a:srgbClr val="000099"/>
                </a:solidFill>
                <a:latin typeface="+mn-lt"/>
                <a:ea typeface="黑体" pitchFamily="2" charset="-122"/>
              </a:rPr>
              <a:t>第二个字节块的左边界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3501</a:t>
            </a:r>
            <a:r>
              <a:rPr lang="zh-CN" altLang="en-US" sz="2400" b="1" dirty="0">
                <a:solidFill>
                  <a:srgbClr val="000099"/>
                </a:solidFill>
                <a:latin typeface="+mn-lt"/>
                <a:ea typeface="黑体" pitchFamily="2" charset="-122"/>
              </a:rPr>
              <a:t>，而右边界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4501</a:t>
            </a:r>
            <a:r>
              <a:rPr lang="zh-CN" altLang="en-US" sz="2400" b="1" dirty="0">
                <a:solidFill>
                  <a:srgbClr val="000099"/>
                </a:solidFill>
                <a:latin typeface="+mn-lt"/>
                <a:ea typeface="黑体" pitchFamily="2" charset="-122"/>
              </a:rPr>
              <a:t>。 </a:t>
            </a:r>
          </a:p>
        </p:txBody>
      </p:sp>
      <p:sp>
        <p:nvSpPr>
          <p:cNvPr id="31" name="Line 11"/>
          <p:cNvSpPr>
            <a:spLocks noChangeShapeType="1"/>
          </p:cNvSpPr>
          <p:nvPr/>
        </p:nvSpPr>
        <p:spPr bwMode="auto">
          <a:xfrm flipH="1">
            <a:off x="2588250"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707062" y="1196752"/>
            <a:ext cx="8744875" cy="954107"/>
          </a:xfrm>
          <a:prstGeom prst="rect">
            <a:avLst/>
          </a:prstGeom>
          <a:solidFill>
            <a:srgbClr val="66FF66"/>
          </a:solidFill>
          <a:ln>
            <a:solidFill>
              <a:srgbClr val="003399"/>
            </a:solidFill>
          </a:ln>
        </p:spPr>
        <p:txBody>
          <a:bodyPr wrap="square">
            <a:spAutoFit/>
          </a:bodyPr>
          <a:lstStyle/>
          <a:p>
            <a:r>
              <a:rPr lang="en-US" altLang="zh-CN" sz="2800" b="1" dirty="0">
                <a:solidFill>
                  <a:srgbClr val="000099"/>
                </a:solidFill>
                <a:latin typeface="+mn-lt"/>
                <a:ea typeface="黑体" pitchFamily="2" charset="-122"/>
              </a:rPr>
              <a:t>TCP </a:t>
            </a:r>
            <a:r>
              <a:rPr lang="zh-CN" altLang="zh-CN" sz="2800" b="1" dirty="0">
                <a:solidFill>
                  <a:srgbClr val="000099"/>
                </a:solidFill>
                <a:latin typeface="+mn-lt"/>
                <a:ea typeface="黑体" pitchFamily="2" charset="-122"/>
              </a:rPr>
              <a:t>的接收方在接收对方发送过来的数据字节流的序号不连续，结果就形成了一些不连续的字节块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23801111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a:t>SACK</a:t>
            </a:r>
          </a:p>
        </p:txBody>
      </p:sp>
      <p:sp>
        <p:nvSpPr>
          <p:cNvPr id="759811" name="Rectangle 3"/>
          <p:cNvSpPr>
            <a:spLocks noGrp="1" noChangeArrowheads="1"/>
          </p:cNvSpPr>
          <p:nvPr>
            <p:ph idx="1"/>
          </p:nvPr>
        </p:nvSpPr>
        <p:spPr/>
        <p:txBody>
          <a:bodyPr/>
          <a:lstStyle/>
          <a:p>
            <a:r>
              <a:rPr lang="zh-CN" altLang="en-US" dirty="0"/>
              <a:t>接收方收到了和前面的字节流不连续的两个字节块。如果这些字节的序号都在接收窗口之内，那么接收方就</a:t>
            </a:r>
            <a:r>
              <a:rPr lang="zh-CN" altLang="en-US" dirty="0">
                <a:solidFill>
                  <a:srgbClr val="FF0000"/>
                </a:solidFill>
              </a:rPr>
              <a:t>先收下</a:t>
            </a:r>
            <a:r>
              <a:rPr lang="zh-CN" altLang="en-US" dirty="0"/>
              <a:t>这些数据，</a:t>
            </a:r>
            <a:r>
              <a:rPr lang="zh-CN" altLang="en-US" dirty="0">
                <a:solidFill>
                  <a:srgbClr val="0000FF"/>
                </a:solidFill>
              </a:rPr>
              <a:t>但要把这些信息准确地告诉发送方，使发送方不要再重复发送这些已收到的数据。</a:t>
            </a:r>
            <a:endParaRPr lang="en-US" altLang="zh-CN" dirty="0">
              <a:solidFill>
                <a:srgbClr val="0000FF"/>
              </a:solidFill>
            </a:endParaRPr>
          </a:p>
          <a:p>
            <a:r>
              <a:rPr lang="zh-CN" altLang="en-US" sz="3200" dirty="0"/>
              <a:t>如果要使用选择确认，那么在建立 </a:t>
            </a:r>
            <a:r>
              <a:rPr lang="en-US" altLang="zh-CN" sz="3200" dirty="0"/>
              <a:t>TCP </a:t>
            </a:r>
            <a:r>
              <a:rPr lang="zh-CN" altLang="en-US" sz="3200" dirty="0"/>
              <a:t>连接时，就要在 </a:t>
            </a:r>
            <a:r>
              <a:rPr lang="en-US" altLang="zh-CN" sz="3200" dirty="0"/>
              <a:t>TCP </a:t>
            </a:r>
            <a:r>
              <a:rPr lang="zh-CN" altLang="en-US" sz="3200" dirty="0"/>
              <a:t>首部的选项中加上“允许 </a:t>
            </a:r>
            <a:r>
              <a:rPr lang="en-US" altLang="zh-CN" sz="3200" dirty="0"/>
              <a:t>SACK”</a:t>
            </a:r>
            <a:r>
              <a:rPr lang="zh-CN" altLang="en-US" sz="3200" dirty="0"/>
              <a:t>的选项，而双方必须都事先商定好。在 </a:t>
            </a:r>
            <a:r>
              <a:rPr lang="en-US" altLang="zh-CN" sz="3200" dirty="0"/>
              <a:t>TCP </a:t>
            </a:r>
            <a:r>
              <a:rPr lang="zh-CN" altLang="en-US" sz="3200" dirty="0"/>
              <a:t>报文段的首部中都增加了 </a:t>
            </a:r>
            <a:r>
              <a:rPr lang="en-US" altLang="zh-CN" sz="3200" dirty="0"/>
              <a:t>SACK </a:t>
            </a:r>
            <a:r>
              <a:rPr lang="zh-CN" altLang="en-US" sz="3200" dirty="0"/>
              <a:t>选项，以便报告收到的不连续的字节块的边界。</a:t>
            </a:r>
          </a:p>
          <a:p>
            <a:endParaRPr lang="zh-CN" altLang="en-US" dirty="0">
              <a:solidFill>
                <a:srgbClr val="0000FF"/>
              </a:solidFill>
            </a:endParaRPr>
          </a:p>
        </p:txBody>
      </p:sp>
    </p:spTree>
    <p:extLst>
      <p:ext uri="{BB962C8B-B14F-4D97-AF65-F5344CB8AC3E}">
        <p14:creationId xmlns:p14="http://schemas.microsoft.com/office/powerpoint/2010/main" val="5920396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zh-CN" altLang="en-US" dirty="0"/>
              <a:t>选择重传协议</a:t>
            </a:r>
            <a:r>
              <a:rPr lang="en-US" altLang="zh-CN" dirty="0"/>
              <a:t>SR</a:t>
            </a:r>
            <a:endParaRPr lang="zh-CN" altLang="en-US" dirty="0"/>
          </a:p>
        </p:txBody>
      </p:sp>
      <p:sp>
        <p:nvSpPr>
          <p:cNvPr id="762883" name="Rectangle 3"/>
          <p:cNvSpPr>
            <a:spLocks noGrp="1" noChangeArrowheads="1"/>
          </p:cNvSpPr>
          <p:nvPr>
            <p:ph idx="1"/>
          </p:nvPr>
        </p:nvSpPr>
        <p:spPr/>
        <p:txBody>
          <a:bodyPr/>
          <a:lstStyle/>
          <a:p>
            <a:r>
              <a:rPr lang="zh-CN" altLang="en-US" sz="2800" dirty="0"/>
              <a:t>为提高信道的利用率，可设法只重传出现差错的数据帧获计时器超时的数据帧，但此时必须加大接收窗口，以便先手下发送序号不连续但仍处在接收窗口中的那些数据帧。等到所缺序号的数据帧收到后一并交给主机，这就是选择重传</a:t>
            </a:r>
            <a:r>
              <a:rPr lang="en-US" altLang="zh-CN" sz="2800" dirty="0"/>
              <a:t>ARQ</a:t>
            </a:r>
            <a:r>
              <a:rPr lang="zh-CN" altLang="en-US" sz="2800" dirty="0"/>
              <a:t>协议。</a:t>
            </a:r>
            <a:endParaRPr lang="en-US" altLang="zh-CN" sz="2800" dirty="0"/>
          </a:p>
          <a:p>
            <a:r>
              <a:rPr lang="zh-CN" altLang="en-US" sz="2800" dirty="0"/>
              <a:t>在选择重传协议中，每个发送缓存区对应一个计时器，当计时器超时时，缓冲区的帧就会重传。一旦接收方怀疑帧有错，就会发一个否定帧</a:t>
            </a:r>
            <a:r>
              <a:rPr lang="en-US" altLang="zh-CN" sz="2800" dirty="0"/>
              <a:t>NAK</a:t>
            </a:r>
            <a:r>
              <a:rPr lang="zh-CN" altLang="en-US" sz="2800" dirty="0"/>
              <a:t>给发送方，要求发送方对</a:t>
            </a:r>
            <a:r>
              <a:rPr lang="en-US" altLang="zh-CN" sz="2800" dirty="0"/>
              <a:t>NAK</a:t>
            </a:r>
            <a:r>
              <a:rPr lang="zh-CN" altLang="en-US" sz="2800" dirty="0"/>
              <a:t>中指定的帧进行重传。</a:t>
            </a:r>
          </a:p>
        </p:txBody>
      </p:sp>
    </p:spTree>
    <p:extLst>
      <p:ext uri="{BB962C8B-B14F-4D97-AF65-F5344CB8AC3E}">
        <p14:creationId xmlns:p14="http://schemas.microsoft.com/office/powerpoint/2010/main" val="12498695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zh-CN" altLang="en-US" dirty="0"/>
              <a:t>选择重传协议</a:t>
            </a:r>
            <a:r>
              <a:rPr lang="en-US" altLang="zh-CN" dirty="0"/>
              <a:t>SR</a:t>
            </a:r>
            <a:endParaRPr lang="zh-CN" altLang="en-US" dirty="0"/>
          </a:p>
        </p:txBody>
      </p:sp>
      <p:sp>
        <p:nvSpPr>
          <p:cNvPr id="762883" name="Rectangle 3"/>
          <p:cNvSpPr>
            <a:spLocks noGrp="1" noChangeArrowheads="1"/>
          </p:cNvSpPr>
          <p:nvPr>
            <p:ph idx="1"/>
          </p:nvPr>
        </p:nvSpPr>
        <p:spPr/>
        <p:txBody>
          <a:bodyPr/>
          <a:lstStyle/>
          <a:p>
            <a:r>
              <a:rPr lang="zh-CN" altLang="en-US" sz="2800" dirty="0"/>
              <a:t>采用选择重传协议（</a:t>
            </a:r>
            <a:r>
              <a:rPr lang="en-US" altLang="zh-CN" sz="2800" dirty="0"/>
              <a:t>SR</a:t>
            </a:r>
            <a:r>
              <a:rPr lang="zh-CN" altLang="en-US" sz="2800" dirty="0"/>
              <a:t>）传输数据，发送方已经发送</a:t>
            </a:r>
            <a:r>
              <a:rPr lang="en-US" altLang="zh-CN" sz="2800" dirty="0"/>
              <a:t>0-3</a:t>
            </a:r>
            <a:r>
              <a:rPr lang="zh-CN" altLang="en-US" sz="2800" dirty="0"/>
              <a:t>号数据帧，现已经收到</a:t>
            </a:r>
            <a:r>
              <a:rPr lang="en-US" altLang="zh-CN" sz="2800" dirty="0"/>
              <a:t>2</a:t>
            </a:r>
            <a:r>
              <a:rPr lang="zh-CN" altLang="en-US" sz="2800" dirty="0"/>
              <a:t>号帧的确认，而</a:t>
            </a:r>
            <a:r>
              <a:rPr lang="en-US" altLang="zh-CN" sz="2800" dirty="0"/>
              <a:t>1</a:t>
            </a:r>
            <a:r>
              <a:rPr lang="zh-CN" altLang="en-US" sz="2800" dirty="0"/>
              <a:t>、</a:t>
            </a:r>
            <a:r>
              <a:rPr lang="en-US" altLang="zh-CN" sz="2800" dirty="0"/>
              <a:t>3</a:t>
            </a:r>
            <a:r>
              <a:rPr lang="zh-CN" altLang="en-US" sz="2800" dirty="0"/>
              <a:t>号帧依次超时，则此时需要重传的帧数是（）</a:t>
            </a:r>
            <a:endParaRPr lang="en-US" altLang="zh-CN" sz="2800" dirty="0"/>
          </a:p>
          <a:p>
            <a:endParaRPr lang="zh-CN" altLang="en-US" sz="2800" dirty="0"/>
          </a:p>
        </p:txBody>
      </p:sp>
      <p:sp>
        <p:nvSpPr>
          <p:cNvPr id="5" name="文本框 4">
            <a:extLst>
              <a:ext uri="{FF2B5EF4-FFF2-40B4-BE49-F238E27FC236}">
                <a16:creationId xmlns:a16="http://schemas.microsoft.com/office/drawing/2014/main" id="{F3A775FC-96FC-4B64-8DD0-5A52E69C34DE}"/>
              </a:ext>
            </a:extLst>
          </p:cNvPr>
          <p:cNvSpPr txBox="1"/>
          <p:nvPr/>
        </p:nvSpPr>
        <p:spPr>
          <a:xfrm>
            <a:off x="1064568" y="2852936"/>
            <a:ext cx="4952288" cy="523220"/>
          </a:xfrm>
          <a:prstGeom prst="rect">
            <a:avLst/>
          </a:prstGeom>
          <a:noFill/>
        </p:spPr>
        <p:txBody>
          <a:bodyPr wrap="square">
            <a:spAutoFit/>
          </a:bodyPr>
          <a:lstStyle/>
          <a:p>
            <a:r>
              <a:rPr lang="en-US" altLang="zh-CN" sz="2800" b="1" dirty="0">
                <a:latin typeface="+mn-lt"/>
                <a:ea typeface="黑体" pitchFamily="2" charset="-122"/>
              </a:rPr>
              <a:t>A. 1     B.2     C.3     D.4</a:t>
            </a:r>
          </a:p>
        </p:txBody>
      </p:sp>
      <p:sp>
        <p:nvSpPr>
          <p:cNvPr id="3" name="文本框 2">
            <a:extLst>
              <a:ext uri="{FF2B5EF4-FFF2-40B4-BE49-F238E27FC236}">
                <a16:creationId xmlns:a16="http://schemas.microsoft.com/office/drawing/2014/main" id="{E6C57AB3-79F9-4583-AA25-3F36B2BAE57B}"/>
              </a:ext>
            </a:extLst>
          </p:cNvPr>
          <p:cNvSpPr txBox="1"/>
          <p:nvPr/>
        </p:nvSpPr>
        <p:spPr>
          <a:xfrm>
            <a:off x="1110778" y="3263728"/>
            <a:ext cx="6480720" cy="800219"/>
          </a:xfrm>
          <a:prstGeom prst="rect">
            <a:avLst/>
          </a:prstGeom>
          <a:noFill/>
        </p:spPr>
        <p:txBody>
          <a:bodyPr wrap="square" rtlCol="0">
            <a:spAutoFit/>
          </a:bodyPr>
          <a:lstStyle/>
          <a:p>
            <a:r>
              <a:rPr lang="zh-CN" altLang="en-US" sz="2800" b="1" dirty="0">
                <a:solidFill>
                  <a:srgbClr val="FF0000"/>
                </a:solidFill>
                <a:latin typeface="+mn-lt"/>
                <a:ea typeface="黑体" pitchFamily="2" charset="-122"/>
              </a:rPr>
              <a:t>答案：</a:t>
            </a:r>
            <a:r>
              <a:rPr lang="en-US" altLang="zh-CN" sz="2800" b="1" dirty="0">
                <a:solidFill>
                  <a:srgbClr val="FF0000"/>
                </a:solidFill>
                <a:latin typeface="+mn-lt"/>
                <a:ea typeface="黑体" pitchFamily="2" charset="-122"/>
              </a:rPr>
              <a:t>B</a:t>
            </a:r>
          </a:p>
          <a:p>
            <a:endParaRPr lang="zh-CN" altLang="en-US" dirty="0"/>
          </a:p>
        </p:txBody>
      </p:sp>
      <p:sp>
        <p:nvSpPr>
          <p:cNvPr id="7" name="文本框 6">
            <a:extLst>
              <a:ext uri="{FF2B5EF4-FFF2-40B4-BE49-F238E27FC236}">
                <a16:creationId xmlns:a16="http://schemas.microsoft.com/office/drawing/2014/main" id="{44A27983-F4C7-4BB9-B26C-771D07BAF9A6}"/>
              </a:ext>
            </a:extLst>
          </p:cNvPr>
          <p:cNvSpPr txBox="1"/>
          <p:nvPr/>
        </p:nvSpPr>
        <p:spPr>
          <a:xfrm>
            <a:off x="1136576" y="3776265"/>
            <a:ext cx="7848872" cy="1569660"/>
          </a:xfrm>
          <a:prstGeom prst="rect">
            <a:avLst/>
          </a:prstGeom>
          <a:noFill/>
        </p:spPr>
        <p:txBody>
          <a:bodyPr wrap="square" rtlCol="0">
            <a:spAutoFit/>
          </a:bodyPr>
          <a:lstStyle/>
          <a:p>
            <a:r>
              <a:rPr lang="en-US" altLang="zh-CN" dirty="0"/>
              <a:t>   </a:t>
            </a:r>
            <a:r>
              <a:rPr lang="zh-CN" altLang="en-US" sz="2400" b="1" dirty="0">
                <a:solidFill>
                  <a:srgbClr val="FF0000"/>
                </a:solidFill>
                <a:latin typeface="+mn-lt"/>
                <a:ea typeface="黑体" pitchFamily="2" charset="-122"/>
              </a:rPr>
              <a:t>选择重传协议中，接收方逐个确认正确接受的分组，不管接收到的分组是否有序，只要正确接受就发送选择</a:t>
            </a:r>
            <a:r>
              <a:rPr lang="en-US" altLang="zh-CN" sz="2400" b="1" dirty="0">
                <a:solidFill>
                  <a:srgbClr val="FF0000"/>
                </a:solidFill>
                <a:latin typeface="+mn-lt"/>
                <a:ea typeface="黑体" pitchFamily="2" charset="-122"/>
              </a:rPr>
              <a:t>ACK</a:t>
            </a:r>
            <a:r>
              <a:rPr lang="zh-CN" altLang="en-US" sz="2400" b="1" dirty="0">
                <a:solidFill>
                  <a:srgbClr val="FF0000"/>
                </a:solidFill>
                <a:latin typeface="+mn-lt"/>
                <a:ea typeface="黑体" pitchFamily="2" charset="-122"/>
              </a:rPr>
              <a:t>分组进行确认。因此选择重选协议中的</a:t>
            </a:r>
            <a:r>
              <a:rPr lang="en-US" altLang="zh-CN" sz="2400" b="1" dirty="0">
                <a:solidFill>
                  <a:srgbClr val="FF0000"/>
                </a:solidFill>
                <a:latin typeface="+mn-lt"/>
                <a:ea typeface="黑体" pitchFamily="2" charset="-122"/>
              </a:rPr>
              <a:t>ACK</a:t>
            </a:r>
            <a:r>
              <a:rPr lang="zh-CN" altLang="en-US" sz="2400" b="1" dirty="0">
                <a:solidFill>
                  <a:srgbClr val="FF0000"/>
                </a:solidFill>
                <a:latin typeface="+mn-lt"/>
                <a:ea typeface="黑体" pitchFamily="2" charset="-122"/>
              </a:rPr>
              <a:t>分组不再具有累计确认的作用。</a:t>
            </a:r>
          </a:p>
        </p:txBody>
      </p:sp>
      <p:sp>
        <p:nvSpPr>
          <p:cNvPr id="8" name="文本框 7">
            <a:extLst>
              <a:ext uri="{FF2B5EF4-FFF2-40B4-BE49-F238E27FC236}">
                <a16:creationId xmlns:a16="http://schemas.microsoft.com/office/drawing/2014/main" id="{5E319F08-9DC3-45B4-B1CB-1BEBC0B2E95C}"/>
              </a:ext>
            </a:extLst>
          </p:cNvPr>
          <p:cNvSpPr txBox="1"/>
          <p:nvPr/>
        </p:nvSpPr>
        <p:spPr>
          <a:xfrm>
            <a:off x="1110778" y="5355504"/>
            <a:ext cx="8547444" cy="1200329"/>
          </a:xfrm>
          <a:prstGeom prst="rect">
            <a:avLst/>
          </a:prstGeom>
          <a:noFill/>
        </p:spPr>
        <p:txBody>
          <a:bodyPr wrap="square" rtlCol="0">
            <a:spAutoFit/>
          </a:bodyPr>
          <a:lstStyle/>
          <a:p>
            <a:r>
              <a:rPr lang="en-US" altLang="zh-CN" dirty="0"/>
              <a:t>   </a:t>
            </a:r>
            <a:r>
              <a:rPr lang="zh-CN" altLang="en-US" sz="2400" b="1" dirty="0">
                <a:solidFill>
                  <a:srgbClr val="FF0000"/>
                </a:solidFill>
                <a:latin typeface="+mn-lt"/>
                <a:ea typeface="黑体" pitchFamily="2" charset="-122"/>
              </a:rPr>
              <a:t>注意与</a:t>
            </a:r>
            <a:r>
              <a:rPr lang="en-US" altLang="zh-CN" sz="2400" b="1" dirty="0">
                <a:solidFill>
                  <a:srgbClr val="FF0000"/>
                </a:solidFill>
                <a:latin typeface="+mn-lt"/>
                <a:ea typeface="黑体" pitchFamily="2" charset="-122"/>
              </a:rPr>
              <a:t>GBN</a:t>
            </a:r>
            <a:r>
              <a:rPr lang="zh-CN" altLang="en-US" sz="2400" b="1" dirty="0">
                <a:solidFill>
                  <a:srgbClr val="FF0000"/>
                </a:solidFill>
                <a:latin typeface="+mn-lt"/>
                <a:ea typeface="黑体" pitchFamily="2" charset="-122"/>
              </a:rPr>
              <a:t>协议的区别，此题中只收到</a:t>
            </a:r>
            <a:r>
              <a:rPr lang="en-US" altLang="zh-CN" sz="2400" b="1" dirty="0">
                <a:solidFill>
                  <a:srgbClr val="FF0000"/>
                </a:solidFill>
                <a:latin typeface="+mn-lt"/>
                <a:ea typeface="黑体" pitchFamily="2" charset="-122"/>
              </a:rPr>
              <a:t>2</a:t>
            </a:r>
            <a:r>
              <a:rPr lang="zh-CN" altLang="en-US" sz="2400" b="1" dirty="0">
                <a:solidFill>
                  <a:srgbClr val="FF0000"/>
                </a:solidFill>
                <a:latin typeface="+mn-lt"/>
                <a:ea typeface="黑体" pitchFamily="2" charset="-122"/>
              </a:rPr>
              <a:t>号帧的确认，</a:t>
            </a:r>
            <a:r>
              <a:rPr lang="en-US" altLang="zh-CN" sz="2400" b="1" dirty="0">
                <a:solidFill>
                  <a:srgbClr val="FF0000"/>
                </a:solidFill>
                <a:latin typeface="+mn-lt"/>
                <a:ea typeface="黑体" pitchFamily="2" charset="-122"/>
              </a:rPr>
              <a:t>1</a:t>
            </a:r>
            <a:r>
              <a:rPr lang="zh-CN" altLang="en-US" sz="2400" b="1" dirty="0">
                <a:solidFill>
                  <a:srgbClr val="FF0000"/>
                </a:solidFill>
                <a:latin typeface="+mn-lt"/>
                <a:ea typeface="黑体" pitchFamily="2" charset="-122"/>
              </a:rPr>
              <a:t>、</a:t>
            </a:r>
            <a:r>
              <a:rPr lang="en-US" altLang="zh-CN" sz="2400" b="1" dirty="0">
                <a:solidFill>
                  <a:srgbClr val="FF0000"/>
                </a:solidFill>
                <a:latin typeface="+mn-lt"/>
                <a:ea typeface="黑体" pitchFamily="2" charset="-122"/>
              </a:rPr>
              <a:t>3</a:t>
            </a:r>
            <a:r>
              <a:rPr lang="zh-CN" altLang="en-US" sz="2400" b="1" dirty="0">
                <a:solidFill>
                  <a:srgbClr val="FF0000"/>
                </a:solidFill>
                <a:latin typeface="+mn-lt"/>
                <a:ea typeface="黑体" pitchFamily="2" charset="-122"/>
              </a:rPr>
              <a:t>号帧超时，由于对</a:t>
            </a:r>
            <a:r>
              <a:rPr lang="en-US" altLang="zh-CN" sz="2400" b="1" dirty="0">
                <a:solidFill>
                  <a:srgbClr val="FF0000"/>
                </a:solidFill>
                <a:latin typeface="+mn-lt"/>
                <a:ea typeface="黑体" pitchFamily="2" charset="-122"/>
              </a:rPr>
              <a:t>2</a:t>
            </a:r>
            <a:r>
              <a:rPr lang="zh-CN" altLang="en-US" sz="2400" b="1" dirty="0">
                <a:solidFill>
                  <a:srgbClr val="FF0000"/>
                </a:solidFill>
                <a:latin typeface="+mn-lt"/>
                <a:ea typeface="黑体" pitchFamily="2" charset="-122"/>
              </a:rPr>
              <a:t>号帧的确认不具备累计确认的作用，因此发送方认为接收方未收到</a:t>
            </a:r>
            <a:r>
              <a:rPr lang="en-US" altLang="zh-CN" sz="2400" b="1" dirty="0">
                <a:solidFill>
                  <a:srgbClr val="FF0000"/>
                </a:solidFill>
                <a:latin typeface="+mn-lt"/>
                <a:ea typeface="黑体" pitchFamily="2" charset="-122"/>
              </a:rPr>
              <a:t>1</a:t>
            </a:r>
            <a:r>
              <a:rPr lang="zh-CN" altLang="en-US" sz="2400" b="1" dirty="0">
                <a:solidFill>
                  <a:srgbClr val="FF0000"/>
                </a:solidFill>
                <a:latin typeface="+mn-lt"/>
                <a:ea typeface="黑体" pitchFamily="2" charset="-122"/>
              </a:rPr>
              <a:t>、</a:t>
            </a:r>
            <a:r>
              <a:rPr lang="en-US" altLang="zh-CN" sz="2400" b="1" dirty="0">
                <a:solidFill>
                  <a:srgbClr val="FF0000"/>
                </a:solidFill>
                <a:latin typeface="+mn-lt"/>
                <a:ea typeface="黑体" pitchFamily="2" charset="-122"/>
              </a:rPr>
              <a:t>3</a:t>
            </a:r>
            <a:r>
              <a:rPr lang="zh-CN" altLang="en-US" sz="2400" b="1" dirty="0">
                <a:solidFill>
                  <a:srgbClr val="FF0000"/>
                </a:solidFill>
                <a:latin typeface="+mn-lt"/>
                <a:ea typeface="黑体" pitchFamily="2" charset="-122"/>
              </a:rPr>
              <a:t>号帧，重传这两帧。</a:t>
            </a:r>
          </a:p>
        </p:txBody>
      </p:sp>
    </p:spTree>
    <p:extLst>
      <p:ext uri="{BB962C8B-B14F-4D97-AF65-F5344CB8AC3E}">
        <p14:creationId xmlns:p14="http://schemas.microsoft.com/office/powerpoint/2010/main" val="46908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TCP </a:t>
            </a:r>
            <a:r>
              <a:rPr lang="zh-CN" altLang="zh-CN" dirty="0"/>
              <a:t>的流量控制</a:t>
            </a:r>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p>
          <a:p>
            <a:r>
              <a:rPr lang="en-US" altLang="zh-CN" dirty="0"/>
              <a:t>5.7.2  TCP </a:t>
            </a:r>
            <a:r>
              <a:rPr lang="zh-CN" altLang="zh-CN" dirty="0"/>
              <a:t>的传输效率</a:t>
            </a:r>
          </a:p>
        </p:txBody>
      </p:sp>
    </p:spTree>
    <p:extLst>
      <p:ext uri="{BB962C8B-B14F-4D97-AF65-F5344CB8AC3E}">
        <p14:creationId xmlns:p14="http://schemas.microsoft.com/office/powerpoint/2010/main" val="35007600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a:t>5.7.1  </a:t>
            </a:r>
            <a:r>
              <a:rPr lang="zh-CN" altLang="en-US" dirty="0"/>
              <a:t>利用滑动窗口实现流量控制</a:t>
            </a:r>
          </a:p>
        </p:txBody>
      </p:sp>
      <p:sp>
        <p:nvSpPr>
          <p:cNvPr id="738307" name="Rectangle 3"/>
          <p:cNvSpPr>
            <a:spLocks noGrp="1" noChangeArrowheads="1"/>
          </p:cNvSpPr>
          <p:nvPr>
            <p:ph idx="1"/>
          </p:nvPr>
        </p:nvSpPr>
        <p:spPr/>
        <p:txBody>
          <a:bodyPr/>
          <a:lstStyle/>
          <a:p>
            <a:r>
              <a:rPr lang="zh-CN" altLang="en-US" dirty="0"/>
              <a:t>一般说来，我们总是希望数据传输得更快一些。但如果发送方把数据发送得过快，接收方就可能来不及接收，这就会造成数据的丢失。</a:t>
            </a:r>
          </a:p>
          <a:p>
            <a:r>
              <a:rPr lang="zh-CN" altLang="en-US" dirty="0">
                <a:solidFill>
                  <a:srgbClr val="FF0000"/>
                </a:solidFill>
              </a:rPr>
              <a:t>流量控制</a:t>
            </a:r>
            <a:r>
              <a:rPr lang="zh-CN" altLang="en-US" dirty="0">
                <a:solidFill>
                  <a:schemeClr val="hlink"/>
                </a:solidFill>
              </a:rPr>
              <a:t> </a:t>
            </a:r>
            <a:r>
              <a:rPr lang="en-US" altLang="zh-CN" dirty="0"/>
              <a:t>(flow control) </a:t>
            </a:r>
            <a:r>
              <a:rPr lang="zh-CN" altLang="en-US" dirty="0"/>
              <a:t>就是让发送方的发送速率不要太快，既要让接收方来得及接收，也不要使网络发生拥塞。</a:t>
            </a:r>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Tree>
    <p:extLst>
      <p:ext uri="{BB962C8B-B14F-4D97-AF65-F5344CB8AC3E}">
        <p14:creationId xmlns:p14="http://schemas.microsoft.com/office/powerpoint/2010/main" val="26230814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919812"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450992" y="2439120"/>
            <a:ext cx="34567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1016803" y="2116857"/>
            <a:ext cx="170399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 DATA</a:t>
            </a:r>
          </a:p>
        </p:txBody>
      </p:sp>
      <p:sp>
        <p:nvSpPr>
          <p:cNvPr id="744455" name="Line 7"/>
          <p:cNvSpPr>
            <a:spLocks noChangeShapeType="1"/>
          </p:cNvSpPr>
          <p:nvPr/>
        </p:nvSpPr>
        <p:spPr bwMode="auto">
          <a:xfrm>
            <a:off x="452712" y="4990232"/>
            <a:ext cx="345162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1016803" y="46441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57" name="Line 9"/>
          <p:cNvSpPr>
            <a:spLocks noChangeShapeType="1"/>
          </p:cNvSpPr>
          <p:nvPr/>
        </p:nvSpPr>
        <p:spPr bwMode="auto">
          <a:xfrm>
            <a:off x="454431" y="4571132"/>
            <a:ext cx="344818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1016803" y="42266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744459" name="Line 11"/>
          <p:cNvSpPr>
            <a:spLocks noChangeShapeType="1"/>
          </p:cNvSpPr>
          <p:nvPr/>
        </p:nvSpPr>
        <p:spPr bwMode="auto">
          <a:xfrm>
            <a:off x="447552" y="4136157"/>
            <a:ext cx="346194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1016803" y="37821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744461" name="Line 13"/>
          <p:cNvSpPr>
            <a:spLocks noChangeShapeType="1"/>
          </p:cNvSpPr>
          <p:nvPr/>
        </p:nvSpPr>
        <p:spPr bwMode="auto">
          <a:xfrm>
            <a:off x="449272" y="2858220"/>
            <a:ext cx="345850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1016803" y="25200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101, DATA</a:t>
            </a:r>
          </a:p>
        </p:txBody>
      </p:sp>
      <p:sp>
        <p:nvSpPr>
          <p:cNvPr id="744463" name="Line 15"/>
          <p:cNvSpPr>
            <a:spLocks noChangeShapeType="1"/>
          </p:cNvSpPr>
          <p:nvPr/>
        </p:nvSpPr>
        <p:spPr bwMode="auto">
          <a:xfrm>
            <a:off x="444113" y="3301132"/>
            <a:ext cx="2323439"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1016803" y="29804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5" name="Line 17"/>
          <p:cNvSpPr>
            <a:spLocks noChangeShapeType="1"/>
          </p:cNvSpPr>
          <p:nvPr/>
        </p:nvSpPr>
        <p:spPr bwMode="auto">
          <a:xfrm>
            <a:off x="450992" y="5847482"/>
            <a:ext cx="34550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1095914" y="553157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501, DATA</a:t>
            </a:r>
          </a:p>
        </p:txBody>
      </p:sp>
      <p:sp>
        <p:nvSpPr>
          <p:cNvPr id="744467" name="Line 19"/>
          <p:cNvSpPr>
            <a:spLocks noChangeShapeType="1"/>
          </p:cNvSpPr>
          <p:nvPr/>
        </p:nvSpPr>
        <p:spPr bwMode="auto">
          <a:xfrm flipH="1">
            <a:off x="418316" y="3726582"/>
            <a:ext cx="352041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552461" y="3404320"/>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432074" y="6277695"/>
            <a:ext cx="349461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550739" y="5955432"/>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414877" y="5418857"/>
            <a:ext cx="352385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471629" y="5104532"/>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237738"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3716877"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a:t>
            </a:r>
          </a:p>
        </p:txBody>
      </p:sp>
      <p:sp>
        <p:nvSpPr>
          <p:cNvPr id="744475" name="Rectangle 27"/>
          <p:cNvSpPr>
            <a:spLocks noChangeArrowheads="1"/>
          </p:cNvSpPr>
          <p:nvPr/>
        </p:nvSpPr>
        <p:spPr bwMode="auto">
          <a:xfrm>
            <a:off x="4041917" y="3526557"/>
            <a:ext cx="43878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201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300 </a:t>
            </a:r>
            <a:r>
              <a:rPr kumimoji="1" lang="zh-CN" altLang="en-US" b="1">
                <a:solidFill>
                  <a:srgbClr val="0000FF"/>
                </a:solidFill>
                <a:latin typeface="+mn-lt"/>
                <a:ea typeface="黑体" pitchFamily="2" charset="-122"/>
              </a:rPr>
              <a:t>字节</a:t>
            </a:r>
          </a:p>
        </p:txBody>
      </p:sp>
      <p:sp>
        <p:nvSpPr>
          <p:cNvPr id="744476" name="Rectangle 28"/>
          <p:cNvSpPr>
            <a:spLocks noChangeArrowheads="1"/>
          </p:cNvSpPr>
          <p:nvPr/>
        </p:nvSpPr>
        <p:spPr bwMode="auto">
          <a:xfrm>
            <a:off x="4041917" y="2651846"/>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101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200</a:t>
            </a:r>
            <a:r>
              <a:rPr kumimoji="1" lang="zh-CN" altLang="en-US" b="1">
                <a:solidFill>
                  <a:srgbClr val="0000FF"/>
                </a:solidFill>
                <a:latin typeface="+mn-lt"/>
                <a:ea typeface="黑体" pitchFamily="2" charset="-122"/>
              </a:rPr>
              <a:t>，还能发送 </a:t>
            </a:r>
            <a:r>
              <a:rPr kumimoji="1" lang="en-US" altLang="zh-CN" b="1">
                <a:solidFill>
                  <a:srgbClr val="0000FF"/>
                </a:solidFill>
                <a:latin typeface="+mn-lt"/>
                <a:ea typeface="黑体" pitchFamily="2" charset="-122"/>
              </a:rPr>
              <a:t>200 </a:t>
            </a:r>
            <a:r>
              <a:rPr kumimoji="1" lang="zh-CN" altLang="en-US" b="1">
                <a:solidFill>
                  <a:srgbClr val="0000FF"/>
                </a:solidFill>
                <a:latin typeface="+mn-lt"/>
                <a:ea typeface="黑体" pitchFamily="2" charset="-122"/>
              </a:rPr>
              <a:t>字节</a:t>
            </a: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301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400</a:t>
            </a:r>
            <a:r>
              <a:rPr kumimoji="1" lang="zh-CN" altLang="en-US" b="1">
                <a:solidFill>
                  <a:srgbClr val="0000FF"/>
                </a:solidFill>
                <a:latin typeface="+mn-lt"/>
                <a:ea typeface="黑体" pitchFamily="2" charset="-122"/>
              </a:rPr>
              <a:t>，还能再发送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字节新数据</a:t>
            </a:r>
          </a:p>
        </p:txBody>
      </p:sp>
      <p:sp>
        <p:nvSpPr>
          <p:cNvPr id="744478" name="Rectangle 30"/>
          <p:cNvSpPr>
            <a:spLocks noChangeArrowheads="1"/>
          </p:cNvSpPr>
          <p:nvPr/>
        </p:nvSpPr>
        <p:spPr bwMode="auto">
          <a:xfrm>
            <a:off x="4041917" y="2237507"/>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发送了序号 </a:t>
            </a:r>
            <a:r>
              <a:rPr kumimoji="1" lang="en-US" altLang="zh-CN" b="1" dirty="0">
                <a:solidFill>
                  <a:srgbClr val="0000FF"/>
                </a:solidFill>
                <a:latin typeface="+mn-lt"/>
                <a:ea typeface="黑体" pitchFamily="2" charset="-122"/>
              </a:rPr>
              <a:t>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100</a:t>
            </a:r>
            <a:r>
              <a:rPr kumimoji="1" lang="zh-CN" altLang="en-US" b="1" dirty="0">
                <a:solidFill>
                  <a:srgbClr val="0000FF"/>
                </a:solidFill>
                <a:latin typeface="+mn-lt"/>
                <a:ea typeface="黑体" pitchFamily="2" charset="-122"/>
              </a:rPr>
              <a:t>，还能发送 </a:t>
            </a:r>
            <a:r>
              <a:rPr kumimoji="1" lang="en-US" altLang="zh-CN" b="1" dirty="0">
                <a:solidFill>
                  <a:srgbClr val="0000FF"/>
                </a:solidFill>
                <a:latin typeface="+mn-lt"/>
                <a:ea typeface="黑体" pitchFamily="2" charset="-122"/>
              </a:rPr>
              <a:t>300 </a:t>
            </a:r>
            <a:r>
              <a:rPr kumimoji="1" lang="zh-CN" altLang="en-US" b="1" dirty="0">
                <a:solidFill>
                  <a:srgbClr val="0000FF"/>
                </a:solidFill>
                <a:latin typeface="+mn-lt"/>
                <a:ea typeface="黑体" pitchFamily="2" charset="-122"/>
              </a:rPr>
              <a:t>字节</a:t>
            </a:r>
          </a:p>
        </p:txBody>
      </p:sp>
      <p:sp>
        <p:nvSpPr>
          <p:cNvPr id="744479" name="Rectangle 31"/>
          <p:cNvSpPr>
            <a:spLocks noChangeArrowheads="1"/>
          </p:cNvSpPr>
          <p:nvPr/>
        </p:nvSpPr>
        <p:spPr bwMode="auto">
          <a:xfrm>
            <a:off x="4041917" y="4377457"/>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401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a:t>
            </a:r>
            <a:r>
              <a:rPr kumimoji="1" lang="zh-CN" altLang="en-US" b="1">
                <a:solidFill>
                  <a:srgbClr val="0000FF"/>
                </a:solidFill>
                <a:latin typeface="+mn-lt"/>
                <a:ea typeface="黑体" pitchFamily="2" charset="-122"/>
              </a:rPr>
              <a:t>，不能再发送新数据了</a:t>
            </a:r>
          </a:p>
        </p:txBody>
      </p:sp>
      <p:sp>
        <p:nvSpPr>
          <p:cNvPr id="744480" name="Rectangle 32"/>
          <p:cNvSpPr>
            <a:spLocks noChangeArrowheads="1"/>
          </p:cNvSpPr>
          <p:nvPr/>
        </p:nvSpPr>
        <p:spPr bwMode="auto">
          <a:xfrm>
            <a:off x="4041917" y="4804496"/>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超时重传旧的数据，但不能发送新的数据</a:t>
            </a:r>
          </a:p>
        </p:txBody>
      </p:sp>
      <p:sp>
        <p:nvSpPr>
          <p:cNvPr id="744481" name="Rectangle 33"/>
          <p:cNvSpPr>
            <a:spLocks noChangeArrowheads="1"/>
          </p:cNvSpPr>
          <p:nvPr/>
        </p:nvSpPr>
        <p:spPr bwMode="auto">
          <a:xfrm>
            <a:off x="4041917" y="5218832"/>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a:t>
            </a:r>
          </a:p>
        </p:txBody>
      </p:sp>
      <p:sp>
        <p:nvSpPr>
          <p:cNvPr id="744482" name="Rectangle 34"/>
          <p:cNvSpPr>
            <a:spLocks noChangeArrowheads="1"/>
          </p:cNvSpPr>
          <p:nvPr/>
        </p:nvSpPr>
        <p:spPr bwMode="auto">
          <a:xfrm>
            <a:off x="4041917" y="5649046"/>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a:t>
            </a:r>
            <a:r>
              <a:rPr kumimoji="1" lang="zh-CN" altLang="en-US" b="1">
                <a:solidFill>
                  <a:srgbClr val="0000FF"/>
                </a:solidFill>
                <a:latin typeface="+mn-lt"/>
                <a:ea typeface="黑体" pitchFamily="2" charset="-122"/>
              </a:rPr>
              <a:t>，不能再发送了</a:t>
            </a:r>
          </a:p>
        </p:txBody>
      </p:sp>
      <p:sp>
        <p:nvSpPr>
          <p:cNvPr id="744483" name="Rectangle 35"/>
          <p:cNvSpPr>
            <a:spLocks noChangeArrowheads="1"/>
          </p:cNvSpPr>
          <p:nvPr/>
        </p:nvSpPr>
        <p:spPr bwMode="auto">
          <a:xfrm>
            <a:off x="4041917" y="6095132"/>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不允许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再发送（到序号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为止的数据都收到了）</a:t>
            </a:r>
          </a:p>
        </p:txBody>
      </p:sp>
      <p:sp>
        <p:nvSpPr>
          <p:cNvPr id="744484" name="AutoShape 36"/>
          <p:cNvSpPr>
            <a:spLocks noChangeArrowheads="1"/>
          </p:cNvSpPr>
          <p:nvPr/>
        </p:nvSpPr>
        <p:spPr bwMode="auto">
          <a:xfrm>
            <a:off x="2956729" y="2924896"/>
            <a:ext cx="126060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3202659" y="3020146"/>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416596"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利用可变窗口进行流量控制举例</a:t>
            </a:r>
            <a:endParaRPr lang="zh-CN" altLang="en-US" sz="4000" dirty="0"/>
          </a:p>
        </p:txBody>
      </p:sp>
      <p:sp>
        <p:nvSpPr>
          <p:cNvPr id="744488" name="Text Box 40"/>
          <p:cNvSpPr txBox="1">
            <a:spLocks noChangeArrowheads="1"/>
          </p:cNvSpPr>
          <p:nvPr/>
        </p:nvSpPr>
        <p:spPr bwMode="auto">
          <a:xfrm>
            <a:off x="611759" y="1126485"/>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发送数据。在连接建立时，</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告诉 </a:t>
            </a:r>
            <a:r>
              <a:rPr lang="en-US" altLang="zh-CN" sz="2400" b="1" dirty="0">
                <a:solidFill>
                  <a:srgbClr val="000099"/>
                </a:solidFill>
                <a:latin typeface="+mn-lt"/>
                <a:ea typeface="黑体" pitchFamily="2" charset="-122"/>
              </a:rPr>
              <a:t>A</a:t>
            </a:r>
            <a:r>
              <a:rPr lang="zh-CN" altLang="en-US" sz="2400" b="1" dirty="0">
                <a:solidFill>
                  <a:srgbClr val="000099"/>
                </a:solidFill>
                <a:latin typeface="+mn-lt"/>
                <a:ea typeface="黑体" pitchFamily="2" charset="-122"/>
              </a:rPr>
              <a:t>：</a:t>
            </a:r>
            <a:endParaRPr lang="en-US" altLang="zh-CN" sz="2400" b="1" dirty="0">
              <a:solidFill>
                <a:srgbClr val="000099"/>
              </a:solidFill>
              <a:latin typeface="+mn-lt"/>
              <a:ea typeface="黑体" pitchFamily="2" charset="-122"/>
            </a:endParaRPr>
          </a:p>
          <a:p>
            <a:r>
              <a:rPr lang="zh-CN" altLang="en-US" sz="2400" b="1" dirty="0">
                <a:solidFill>
                  <a:srgbClr val="000099"/>
                </a:solidFill>
                <a:latin typeface="+mn-lt"/>
                <a:ea typeface="黑体" pitchFamily="2" charset="-122"/>
              </a:rPr>
              <a:t>“我的接收窗口 </a:t>
            </a:r>
            <a:r>
              <a:rPr lang="en-US" altLang="zh-CN" sz="2400" b="1" dirty="0" err="1">
                <a:solidFill>
                  <a:srgbClr val="000099"/>
                </a:solidFill>
                <a:latin typeface="+mn-lt"/>
                <a:ea typeface="黑体" pitchFamily="2" charset="-122"/>
              </a:rPr>
              <a:t>rwnd</a:t>
            </a:r>
            <a:r>
              <a:rPr lang="en-US" altLang="zh-CN" sz="2400" b="1" dirty="0">
                <a:solidFill>
                  <a:srgbClr val="000099"/>
                </a:solidFill>
                <a:latin typeface="+mn-lt"/>
                <a:ea typeface="黑体" pitchFamily="2" charset="-122"/>
              </a:rPr>
              <a:t> = 400</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1804538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a:t>可能发生死锁</a:t>
            </a:r>
          </a:p>
        </p:txBody>
      </p:sp>
      <p:sp>
        <p:nvSpPr>
          <p:cNvPr id="746499" name="Rectangle 3"/>
          <p:cNvSpPr>
            <a:spLocks noGrp="1" noChangeArrowheads="1"/>
          </p:cNvSpPr>
          <p:nvPr>
            <p:ph idx="1"/>
          </p:nvPr>
        </p:nvSpPr>
        <p:spPr/>
        <p:txBody>
          <a:bodyPr/>
          <a:lstStyle/>
          <a:p>
            <a:r>
              <a:rPr lang="en-US" altLang="zh-CN" sz="2800" dirty="0"/>
              <a:t>B </a:t>
            </a:r>
            <a:r>
              <a:rPr lang="zh-CN" altLang="zh-CN" sz="2800" dirty="0"/>
              <a:t>向</a:t>
            </a:r>
            <a:r>
              <a:rPr lang="en-US" altLang="zh-CN" sz="2800" dirty="0"/>
              <a:t> A </a:t>
            </a:r>
            <a:r>
              <a:rPr lang="zh-CN" altLang="zh-CN" sz="2800" dirty="0"/>
              <a:t>发送了零窗口的报文段后不久，</a:t>
            </a:r>
            <a:r>
              <a:rPr lang="en-US" altLang="zh-CN" sz="2800" dirty="0"/>
              <a:t>B </a:t>
            </a:r>
            <a:r>
              <a:rPr lang="zh-CN" altLang="zh-CN" sz="2800" dirty="0"/>
              <a:t>的接收缓存又有了一些存储空间。于是</a:t>
            </a:r>
            <a:r>
              <a:rPr lang="en-US" altLang="zh-CN" sz="2800" dirty="0"/>
              <a:t> B </a:t>
            </a:r>
            <a:r>
              <a:rPr lang="zh-CN" altLang="zh-CN" sz="2800" dirty="0"/>
              <a:t>向</a:t>
            </a:r>
            <a:r>
              <a:rPr lang="en-US" altLang="zh-CN" sz="2800" dirty="0"/>
              <a:t> A </a:t>
            </a:r>
            <a:r>
              <a:rPr lang="zh-CN" altLang="zh-CN" sz="2800" dirty="0"/>
              <a:t>发送了</a:t>
            </a:r>
            <a:r>
              <a:rPr lang="en-US" altLang="zh-CN" sz="2800" dirty="0"/>
              <a:t> </a:t>
            </a:r>
            <a:r>
              <a:rPr lang="en-US" altLang="zh-CN" sz="2800" dirty="0" err="1"/>
              <a:t>rwnd</a:t>
            </a:r>
            <a:r>
              <a:rPr lang="en-US" altLang="zh-CN" sz="2800" dirty="0"/>
              <a:t> = 400 </a:t>
            </a:r>
            <a:r>
              <a:rPr lang="zh-CN" altLang="zh-CN" sz="2800" dirty="0"/>
              <a:t>的报文段。</a:t>
            </a:r>
            <a:endParaRPr lang="en-US" altLang="zh-CN" sz="2800" dirty="0"/>
          </a:p>
          <a:p>
            <a:r>
              <a:rPr lang="zh-CN" altLang="en-US" sz="2800" dirty="0"/>
              <a:t>但</a:t>
            </a:r>
            <a:r>
              <a:rPr lang="zh-CN" altLang="zh-CN" sz="2800" dirty="0"/>
              <a:t>这个报文段在传送过程中</a:t>
            </a:r>
            <a:r>
              <a:rPr lang="zh-CN" altLang="zh-CN" sz="2800" dirty="0">
                <a:solidFill>
                  <a:srgbClr val="FF0000"/>
                </a:solidFill>
              </a:rPr>
              <a:t>丢失</a:t>
            </a:r>
            <a:r>
              <a:rPr lang="zh-CN" altLang="zh-CN" sz="2800" dirty="0"/>
              <a:t>了。</a:t>
            </a:r>
            <a:r>
              <a:rPr lang="en-US" altLang="zh-CN" sz="2800" dirty="0"/>
              <a:t>A </a:t>
            </a:r>
            <a:r>
              <a:rPr lang="zh-CN" altLang="zh-CN" sz="2800" dirty="0"/>
              <a:t>一直等待收到</a:t>
            </a:r>
            <a:r>
              <a:rPr lang="en-US" altLang="zh-CN" sz="2800" dirty="0"/>
              <a:t> B </a:t>
            </a:r>
            <a:r>
              <a:rPr lang="zh-CN" altLang="zh-CN" sz="2800" dirty="0"/>
              <a:t>发送的非零窗口的通知，而</a:t>
            </a:r>
            <a:r>
              <a:rPr lang="en-US" altLang="zh-CN" sz="2800" dirty="0"/>
              <a:t> B </a:t>
            </a:r>
            <a:r>
              <a:rPr lang="zh-CN" altLang="zh-CN" sz="2800" dirty="0"/>
              <a:t>也一直等待</a:t>
            </a:r>
            <a:r>
              <a:rPr lang="en-US" altLang="zh-CN" sz="2800" dirty="0"/>
              <a:t> A </a:t>
            </a:r>
            <a:r>
              <a:rPr lang="zh-CN" altLang="zh-CN" sz="2800" dirty="0"/>
              <a:t>发送的数据。</a:t>
            </a:r>
            <a:endParaRPr lang="en-US" altLang="zh-CN" sz="2800" dirty="0"/>
          </a:p>
          <a:p>
            <a:r>
              <a:rPr lang="zh-CN" altLang="zh-CN" sz="2800" dirty="0"/>
              <a:t>如果没有其他措施，这种</a:t>
            </a:r>
            <a:r>
              <a:rPr lang="zh-CN" altLang="zh-CN" sz="2800" dirty="0">
                <a:solidFill>
                  <a:srgbClr val="FF0000"/>
                </a:solidFill>
              </a:rPr>
              <a:t>互相等待的死锁</a:t>
            </a:r>
            <a:r>
              <a:rPr lang="zh-CN" altLang="zh-CN" sz="2800" dirty="0"/>
              <a:t>局面将一直延续下去。</a:t>
            </a:r>
            <a:endParaRPr lang="en-US" altLang="zh-CN" sz="2800" dirty="0"/>
          </a:p>
          <a:p>
            <a:r>
              <a:rPr lang="zh-CN" altLang="zh-CN" sz="2800" dirty="0"/>
              <a:t>为了解决这个问题，</a:t>
            </a:r>
            <a:r>
              <a:rPr lang="en-US" altLang="zh-CN" sz="2800" dirty="0"/>
              <a:t>TCP </a:t>
            </a:r>
            <a:r>
              <a:rPr lang="zh-CN" altLang="zh-CN" sz="2800" dirty="0"/>
              <a:t>为每一个连接设有一个</a:t>
            </a:r>
            <a:r>
              <a:rPr lang="zh-CN" altLang="zh-CN" sz="2800" dirty="0">
                <a:solidFill>
                  <a:srgbClr val="FF0000"/>
                </a:solidFill>
              </a:rPr>
              <a:t>持续计时器</a:t>
            </a:r>
            <a:r>
              <a:rPr lang="en-US" altLang="zh-CN" sz="2800" dirty="0">
                <a:solidFill>
                  <a:srgbClr val="FF0000"/>
                </a:solidFill>
              </a:rPr>
              <a:t> </a:t>
            </a:r>
            <a:r>
              <a:rPr lang="en-US" altLang="zh-CN" sz="2800" dirty="0"/>
              <a:t>(persistence timer)</a:t>
            </a:r>
            <a:r>
              <a:rPr lang="zh-CN" altLang="en-US" sz="2800" dirty="0"/>
              <a:t>。</a:t>
            </a:r>
          </a:p>
        </p:txBody>
      </p:sp>
    </p:spTree>
    <p:extLst>
      <p:ext uri="{BB962C8B-B14F-4D97-AF65-F5344CB8AC3E}">
        <p14:creationId xmlns:p14="http://schemas.microsoft.com/office/powerpoint/2010/main" val="1650825800"/>
      </p:ext>
    </p:extLst>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1107</TotalTime>
  <Words>16673</Words>
  <Application>Microsoft Office PowerPoint</Application>
  <PresentationFormat>A4 纸张(210x297 毫米)</PresentationFormat>
  <Paragraphs>2744</Paragraphs>
  <Slides>168</Slides>
  <Notes>114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168</vt:i4>
      </vt:variant>
    </vt:vector>
  </HeadingPairs>
  <TitlesOfParts>
    <vt:vector size="180" baseType="lpstr">
      <vt:lpstr>&amp;quot</vt:lpstr>
      <vt:lpstr>-apple-system</vt:lpstr>
      <vt:lpstr>Lucida Grande</vt:lpstr>
      <vt:lpstr>黑体</vt:lpstr>
      <vt:lpstr>宋体</vt:lpstr>
      <vt:lpstr>Arial</vt:lpstr>
      <vt:lpstr>Tahoma</vt:lpstr>
      <vt:lpstr>Times New Roman</vt:lpstr>
      <vt:lpstr>Wingdings</vt:lpstr>
      <vt:lpstr>CN(myzh)Icon</vt:lpstr>
      <vt:lpstr>VISIO</vt:lpstr>
      <vt:lpstr>公式</vt:lpstr>
      <vt:lpstr>第 5 章  运输层</vt:lpstr>
      <vt:lpstr>第 5 章  运输层</vt:lpstr>
      <vt:lpstr>5.1  运输层协议概述</vt:lpstr>
      <vt:lpstr>5.1.1  进程之间的通信</vt:lpstr>
      <vt:lpstr>运输层的作用</vt:lpstr>
      <vt:lpstr>网络层和运输层有明显的区别</vt:lpstr>
      <vt:lpstr>运输层的作用</vt:lpstr>
      <vt:lpstr>基于端口的复用和分用功能</vt:lpstr>
      <vt:lpstr>TCP/IP 运输层端口 </vt:lpstr>
      <vt:lpstr>两大类端口 </vt:lpstr>
      <vt:lpstr>常用的熟知端口</vt:lpstr>
      <vt:lpstr>5.1.2  运输层的两个主要协议</vt:lpstr>
      <vt:lpstr>TCP 与 UDP </vt:lpstr>
      <vt:lpstr>TCP 与 UDP </vt:lpstr>
      <vt:lpstr>TCP 与 UDP </vt:lpstr>
      <vt:lpstr>两种不同的运输协议</vt:lpstr>
      <vt:lpstr>5.2  用户数据报协议 UDP</vt:lpstr>
      <vt:lpstr>5.2.1  UDP概述</vt:lpstr>
      <vt:lpstr>UDP 的主要特点 </vt:lpstr>
      <vt:lpstr>UDP 的主要特点 </vt:lpstr>
      <vt:lpstr>面向报文的 UDP</vt:lpstr>
      <vt:lpstr>面向报文的 UDP</vt:lpstr>
      <vt:lpstr>UDP 是面向报文的 </vt:lpstr>
      <vt:lpstr>5.2.2  UDP 的首部格式 </vt:lpstr>
      <vt:lpstr>UDP 基于端口的分用 </vt:lpstr>
      <vt:lpstr>PowerPoint 演示文稿</vt:lpstr>
      <vt:lpstr>PowerPoint 演示文稿</vt:lpstr>
      <vt:lpstr>PowerPoint 演示文稿</vt:lpstr>
      <vt:lpstr>5.3  传输控制协议 TCP 概述</vt:lpstr>
      <vt:lpstr>5.3.1  TCP 最主要的特点 </vt:lpstr>
      <vt:lpstr>TCP 面向流的概念 </vt:lpstr>
      <vt:lpstr>TCP 面向流的概念 </vt:lpstr>
      <vt:lpstr>TCP 面向流的概念 </vt:lpstr>
      <vt:lpstr>注 意</vt:lpstr>
      <vt:lpstr>5.3.2  TCP 的连接 </vt:lpstr>
      <vt:lpstr>套接字 (socket)</vt:lpstr>
      <vt:lpstr>TCP 连接，IP 地址，套接字</vt:lpstr>
      <vt:lpstr>5.4  可靠传输的工作原理</vt:lpstr>
      <vt:lpstr>理想的传输条件特点</vt:lpstr>
      <vt:lpstr>5.4.1  停止等待协议</vt:lpstr>
      <vt:lpstr>1. 无差错情况</vt:lpstr>
      <vt:lpstr>2. 出现差错</vt:lpstr>
      <vt:lpstr>2. 出现差错</vt:lpstr>
      <vt:lpstr>3. 确认丢失和确认迟到</vt:lpstr>
      <vt:lpstr>3. 确认丢失和确认迟到</vt:lpstr>
      <vt:lpstr>3. 确认丢失和确认迟到</vt:lpstr>
      <vt:lpstr>请注意</vt:lpstr>
      <vt:lpstr>自动重传请求 ARQ</vt:lpstr>
      <vt:lpstr>4. 信道利用率</vt:lpstr>
      <vt:lpstr>4. 信道利用率</vt:lpstr>
      <vt:lpstr>流水线传输</vt:lpstr>
      <vt:lpstr>流水线传输</vt:lpstr>
      <vt:lpstr>5.4.2  连续 ARQ 协议</vt:lpstr>
      <vt:lpstr>5.4.2  连续ARQ协议</vt:lpstr>
      <vt:lpstr>累积确认 </vt:lpstr>
      <vt:lpstr>Go-back-N（回退 N）GBN </vt:lpstr>
      <vt:lpstr>练习题</vt:lpstr>
      <vt:lpstr>连续ARQ协议</vt:lpstr>
      <vt:lpstr>TCP 可靠通信的具体实现 </vt:lpstr>
      <vt:lpstr>5.5  TCP 报文段的首部格式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为什么要规定 MSS ？</vt:lpstr>
      <vt:lpstr>为什么要规定 MSS ？</vt:lpstr>
      <vt:lpstr>5.6  TCP 可靠传输的实现</vt:lpstr>
      <vt:lpstr>5.6  TCP 可靠传输的实现</vt:lpstr>
      <vt:lpstr>5.6.1  以字节为单位的滑动窗口</vt:lpstr>
      <vt:lpstr>PowerPoint 演示文稿</vt:lpstr>
      <vt:lpstr>PowerPoint 演示文稿</vt:lpstr>
      <vt:lpstr>PowerPoint 演示文稿</vt:lpstr>
      <vt:lpstr>PowerPoint 演示文稿</vt:lpstr>
      <vt:lpstr>发送缓存 </vt:lpstr>
      <vt:lpstr>接收缓存</vt:lpstr>
      <vt:lpstr>发送缓存与接收缓存的作用</vt:lpstr>
      <vt:lpstr>需要强调三点</vt:lpstr>
      <vt:lpstr>接收方发送确认</vt:lpstr>
      <vt:lpstr>5.6.3  选择确认 SACK</vt:lpstr>
      <vt:lpstr>接收到的字节流序号不连续 </vt:lpstr>
      <vt:lpstr>5.6.3  选择确认 SACK</vt:lpstr>
      <vt:lpstr>选择重传协议SR</vt:lpstr>
      <vt:lpstr>选择重传协议SR</vt:lpstr>
      <vt:lpstr>5.7  TCP 的流量控制</vt:lpstr>
      <vt:lpstr>5.7.1  利用滑动窗口实现流量控制</vt:lpstr>
      <vt:lpstr>利用可变窗口进行流量控制举例</vt:lpstr>
      <vt:lpstr>可能发生死锁</vt:lpstr>
      <vt:lpstr>持续计时器</vt:lpstr>
      <vt:lpstr>5.8  TCP 的拥塞控制</vt:lpstr>
      <vt:lpstr>为何要进行拥塞控制？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习题</vt:lpstr>
      <vt:lpstr>习题</vt:lpstr>
      <vt:lpstr>习题</vt:lpstr>
      <vt:lpstr>习题</vt:lpstr>
      <vt:lpstr>5.9  TCP 的运输连接管理</vt:lpstr>
      <vt:lpstr>运输连接的三个阶段</vt:lpstr>
      <vt:lpstr>TCP 连接建立过程中要解决的三个问题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总结</vt:lpstr>
      <vt:lpstr>习题</vt:lpstr>
    </vt:vector>
  </TitlesOfParts>
  <Manager/>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zhangqian8266@163.com</cp:lastModifiedBy>
  <cp:revision>103</cp:revision>
  <dcterms:created xsi:type="dcterms:W3CDTF">2016-10-04T02:36:21Z</dcterms:created>
  <dcterms:modified xsi:type="dcterms:W3CDTF">2020-11-05T03:36:10Z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