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3"/>
    <p:sldId id="311" r:id="rId4"/>
    <p:sldId id="272" r:id="rId5"/>
    <p:sldId id="312" r:id="rId6"/>
    <p:sldId id="276" r:id="rId7"/>
    <p:sldId id="273" r:id="rId8"/>
    <p:sldId id="265" r:id="rId9"/>
    <p:sldId id="264" r:id="rId10"/>
    <p:sldId id="313" r:id="rId11"/>
    <p:sldId id="274" r:id="rId12"/>
    <p:sldId id="266" r:id="rId13"/>
    <p:sldId id="314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08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华文细黑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n-lt"/>
                <a:ea typeface="华文细黑" pitchFamily="2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7985A5E6-641C-4B41-A162-3F37E5A880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8D003623-CAC6-4681-8C04-FE73B71313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7985A5E6-641C-4B41-A162-3F37E5A880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8D003623-CAC6-4681-8C04-FE73B71313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7985A5E6-641C-4B41-A162-3F37E5A880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8D003623-CAC6-4681-8C04-FE73B71313DC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7985A5E6-641C-4B41-A162-3F37E5A880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8D003623-CAC6-4681-8C04-FE73B71313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7985A5E6-641C-4B41-A162-3F37E5A880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8D003623-CAC6-4681-8C04-FE73B71313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7985A5E6-641C-4B41-A162-3F37E5A880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8D003623-CAC6-4681-8C04-FE73B71313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7985A5E6-641C-4B41-A162-3F37E5A880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8D003623-CAC6-4681-8C04-FE73B71313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7985A5E6-641C-4B41-A162-3F37E5A880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003623-CAC6-4681-8C04-FE73B71313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7985A5E6-641C-4B41-A162-3F37E5A880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8D003623-CAC6-4681-8C04-FE73B71313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076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56271"/>
            <a:ext cx="7543801" cy="49470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2528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华文细黑" pitchFamily="2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Calibri" pitchFamily="34" charset="0"/>
        <a:buChar char=" "/>
        <a:defRPr sz="2800" b="0" kern="1200">
          <a:solidFill>
            <a:schemeClr val="tx1">
              <a:lumMod val="75000"/>
              <a:lumOff val="25000"/>
            </a:schemeClr>
          </a:solidFill>
          <a:latin typeface="+mn-lt"/>
          <a:ea typeface="华文细黑" pitchFamily="2" charset="-122"/>
          <a:cs typeface="+mn-cs"/>
        </a:defRPr>
      </a:lvl1pPr>
      <a:lvl2pPr marL="384175" indent="-18288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华文细黑" pitchFamily="2" charset="-122"/>
          <a:cs typeface="+mn-cs"/>
        </a:defRPr>
      </a:lvl2pPr>
      <a:lvl3pPr marL="567055" indent="-18288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1800" b="0" kern="1200">
          <a:solidFill>
            <a:schemeClr val="tx1">
              <a:lumMod val="75000"/>
              <a:lumOff val="25000"/>
            </a:schemeClr>
          </a:solidFill>
          <a:latin typeface="+mn-lt"/>
          <a:ea typeface="华文细黑" pitchFamily="2" charset="-122"/>
          <a:cs typeface="+mn-cs"/>
        </a:defRPr>
      </a:lvl3pPr>
      <a:lvl4pPr marL="749935" indent="-18288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1800" b="0" kern="1200">
          <a:solidFill>
            <a:schemeClr val="tx1">
              <a:lumMod val="75000"/>
              <a:lumOff val="25000"/>
            </a:schemeClr>
          </a:solidFill>
          <a:latin typeface="+mn-lt"/>
          <a:ea typeface="华文细黑" pitchFamily="2" charset="-122"/>
          <a:cs typeface="+mn-cs"/>
        </a:defRPr>
      </a:lvl4pPr>
      <a:lvl5pPr marL="932815" indent="-18288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1800" b="0" kern="1200">
          <a:solidFill>
            <a:schemeClr val="tx1">
              <a:lumMod val="75000"/>
              <a:lumOff val="25000"/>
            </a:schemeClr>
          </a:solidFill>
          <a:latin typeface="+mn-lt"/>
          <a:ea typeface="华文细黑" pitchFamily="2" charset="-122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数据链路层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、理解数据链路层的主要功能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、掌握解决三个基本问题的关键技术：</a:t>
            </a:r>
            <a:r>
              <a:rPr lang="zh-CN" altLang="en-US" dirty="0">
                <a:solidFill>
                  <a:srgbClr val="FF0000"/>
                </a:solidFill>
              </a:rPr>
              <a:t>封装成帧 首部尾部、透明传输 字符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字节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填充、零比特填充  和差错控制 </a:t>
            </a:r>
            <a:r>
              <a:rPr lang="en-US" altLang="zh-CN" dirty="0">
                <a:solidFill>
                  <a:srgbClr val="FF0000"/>
                </a:solidFill>
              </a:rPr>
              <a:t>(CRC)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、掌握</a:t>
            </a:r>
            <a:r>
              <a:rPr lang="en-US" altLang="zh-CN" dirty="0"/>
              <a:t>CRC</a:t>
            </a:r>
            <a:r>
              <a:rPr lang="zh-CN" altLang="en-US" dirty="0"/>
              <a:t>检验方式及计算过程  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运输层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zh-CN" altLang="en-US" dirty="0"/>
              <a:t>、了解选择确认</a:t>
            </a:r>
            <a:r>
              <a:rPr lang="en-US" altLang="zh-CN" dirty="0"/>
              <a:t>SACK</a:t>
            </a:r>
            <a:endParaRPr lang="en-US" altLang="zh-CN" dirty="0"/>
          </a:p>
          <a:p>
            <a:r>
              <a:rPr lang="en-US" altLang="zh-CN" dirty="0"/>
              <a:t>10</a:t>
            </a:r>
            <a:r>
              <a:rPr lang="zh-CN" altLang="en-US" dirty="0"/>
              <a:t>、理解利用滑动窗口实现</a:t>
            </a:r>
            <a:r>
              <a:rPr lang="zh-CN" altLang="en-US" dirty="0">
                <a:solidFill>
                  <a:srgbClr val="FF0000"/>
                </a:solidFill>
              </a:rPr>
              <a:t>流量控制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接收方控制发送方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11</a:t>
            </a:r>
            <a:r>
              <a:rPr lang="zh-CN" altLang="en-US" dirty="0"/>
              <a:t>、理解</a:t>
            </a:r>
            <a:r>
              <a:rPr lang="en-US" altLang="zh-CN" dirty="0">
                <a:solidFill>
                  <a:srgbClr val="FF0000"/>
                </a:solidFill>
              </a:rPr>
              <a:t>TCP</a:t>
            </a:r>
            <a:r>
              <a:rPr lang="zh-CN" altLang="en-US" dirty="0">
                <a:solidFill>
                  <a:srgbClr val="FF0000"/>
                </a:solidFill>
              </a:rPr>
              <a:t>拥塞控制</a:t>
            </a:r>
            <a:r>
              <a:rPr lang="zh-CN" altLang="en-US" dirty="0"/>
              <a:t>的原理 老师给的</a:t>
            </a:r>
            <a:r>
              <a:rPr lang="en-US" altLang="zh-CN" dirty="0"/>
              <a:t>T(</a:t>
            </a:r>
            <a:r>
              <a:rPr lang="zh-CN" altLang="en-US" dirty="0"/>
              <a:t>图）</a:t>
            </a:r>
            <a:endParaRPr lang="en-US" altLang="zh-CN" dirty="0"/>
          </a:p>
          <a:p>
            <a:r>
              <a:rPr lang="zh-CN" altLang="en-US" dirty="0"/>
              <a:t>不能让分组过多注入到网络中去</a:t>
            </a:r>
            <a:r>
              <a:rPr lang="en-US" altLang="zh-CN" dirty="0"/>
              <a:t>12</a:t>
            </a:r>
            <a:r>
              <a:rPr lang="zh-CN" altLang="en-US" dirty="0"/>
              <a:t>、熟练掌握慢开始、拥塞避免、快重传、快恢复等拥塞控制方法</a:t>
            </a:r>
            <a:endParaRPr lang="en-US" altLang="zh-CN" dirty="0"/>
          </a:p>
          <a:p>
            <a:r>
              <a:rPr lang="en-US" altLang="zh-CN" dirty="0"/>
              <a:t>13</a:t>
            </a:r>
            <a:r>
              <a:rPr lang="zh-CN" altLang="en-US" dirty="0"/>
              <a:t>、深刻理解</a:t>
            </a:r>
            <a:r>
              <a:rPr lang="en-US" altLang="zh-CN" dirty="0"/>
              <a:t>TCP</a:t>
            </a:r>
            <a:r>
              <a:rPr lang="zh-CN" altLang="zh-CN" dirty="0"/>
              <a:t>连接建立和释放的过程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 应用层（</a:t>
            </a:r>
            <a:r>
              <a:rPr lang="en-US" altLang="zh-CN" dirty="0"/>
              <a:t>PPT)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 P2P</a:t>
            </a:r>
            <a:r>
              <a:rPr lang="zh-CN" altLang="en-US" dirty="0"/>
              <a:t>特点</a:t>
            </a:r>
            <a:endParaRPr lang="en-US" altLang="zh-CN" dirty="0"/>
          </a:p>
          <a:p>
            <a:r>
              <a:rPr lang="zh-CN" altLang="en-US" dirty="0"/>
              <a:t>应用层协议</a:t>
            </a:r>
            <a:endParaRPr lang="en-US" altLang="zh-CN" dirty="0"/>
          </a:p>
          <a:p>
            <a:r>
              <a:rPr lang="en-US" altLang="zh-CN" dirty="0"/>
              <a:t>DNS </a:t>
            </a:r>
            <a:r>
              <a:rPr lang="zh-CN" altLang="en-US" dirty="0"/>
              <a:t>解决域名解析 根顶级权限本地 递归迭代 </a:t>
            </a:r>
            <a:r>
              <a:rPr lang="en-US" altLang="zh-CN" dirty="0"/>
              <a:t>UDP 53</a:t>
            </a:r>
            <a:endParaRPr lang="en-US" altLang="zh-CN" dirty="0"/>
          </a:p>
          <a:p>
            <a:r>
              <a:rPr lang="en-US" altLang="zh-CN" dirty="0"/>
              <a:t>FTP </a:t>
            </a:r>
            <a:r>
              <a:rPr lang="zh-CN" altLang="en-US" dirty="0"/>
              <a:t>文件传输 </a:t>
            </a:r>
            <a:r>
              <a:rPr lang="en-US" altLang="zh-CN" dirty="0"/>
              <a:t>TCP C/S </a:t>
            </a:r>
            <a:r>
              <a:rPr lang="zh-CN" altLang="en-US" dirty="0"/>
              <a:t>主进程丛书进程控制数据</a:t>
            </a:r>
            <a:r>
              <a:rPr lang="en-US" altLang="zh-CN" dirty="0"/>
              <a:t>21</a:t>
            </a:r>
            <a:r>
              <a:rPr lang="zh-CN" altLang="en-US" dirty="0"/>
              <a:t>数据连接</a:t>
            </a:r>
            <a:r>
              <a:rPr lang="en-US" altLang="zh-CN" dirty="0"/>
              <a:t>20</a:t>
            </a:r>
            <a:endParaRPr lang="en-US" altLang="zh-CN" dirty="0"/>
          </a:p>
          <a:p>
            <a:r>
              <a:rPr lang="en-US" altLang="zh-CN" dirty="0"/>
              <a:t>TELNET </a:t>
            </a:r>
            <a:r>
              <a:rPr lang="zh-CN" altLang="en-US" dirty="0"/>
              <a:t>远程控制</a:t>
            </a:r>
            <a:r>
              <a:rPr lang="en-US" altLang="zh-CN" dirty="0"/>
              <a:t>TCP  C/S</a:t>
            </a:r>
            <a:r>
              <a:rPr lang="zh-CN" altLang="en-US" dirty="0"/>
              <a:t>  </a:t>
            </a:r>
            <a:r>
              <a:rPr lang="en-US" altLang="zh-CN" dirty="0"/>
              <a:t>NVT</a:t>
            </a:r>
            <a:r>
              <a:rPr lang="zh-CN" altLang="en-US" dirty="0"/>
              <a:t>屏蔽系统异构</a:t>
            </a:r>
            <a:endParaRPr lang="en-US" altLang="zh-CN" dirty="0"/>
          </a:p>
          <a:p>
            <a:r>
              <a:rPr lang="en-US" altLang="zh-CN" dirty="0"/>
              <a:t>WWW </a:t>
            </a:r>
            <a:r>
              <a:rPr lang="zh-CN" altLang="en-US" dirty="0"/>
              <a:t>工作过程 </a:t>
            </a:r>
            <a:r>
              <a:rPr lang="en-US" altLang="zh-CN" dirty="0"/>
              <a:t>HTTP </a:t>
            </a:r>
            <a:r>
              <a:rPr lang="zh-CN" altLang="en-US" dirty="0"/>
              <a:t>持续链接 非持续链接</a:t>
            </a:r>
            <a:endParaRPr lang="en-US" altLang="zh-CN" dirty="0"/>
          </a:p>
          <a:p>
            <a:r>
              <a:rPr lang="zh-CN" altLang="en-US" dirty="0"/>
              <a:t>四个问题</a:t>
            </a:r>
            <a:endParaRPr lang="en-US" altLang="zh-CN" dirty="0"/>
          </a:p>
          <a:p>
            <a:r>
              <a:rPr lang="en-US" altLang="zh-CN"/>
              <a:t>DHCP UDP SMTP POP3 6867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、理解域名系统</a:t>
            </a:r>
            <a:r>
              <a:rPr lang="en-US" altLang="zh-CN" dirty="0"/>
              <a:t>DNS</a:t>
            </a:r>
            <a:r>
              <a:rPr lang="zh-CN" altLang="en-US" dirty="0"/>
              <a:t>的域名结构和工作原理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、了解</a:t>
            </a:r>
            <a:r>
              <a:rPr lang="en-US" altLang="zh-CN" dirty="0"/>
              <a:t>FTP</a:t>
            </a:r>
            <a:r>
              <a:rPr lang="zh-CN" altLang="en-US" dirty="0"/>
              <a:t>协议的工作原理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、了解</a:t>
            </a:r>
            <a:r>
              <a:rPr lang="en-US" altLang="zh-CN" dirty="0"/>
              <a:t>Telnet</a:t>
            </a:r>
            <a:r>
              <a:rPr lang="zh-CN" altLang="en-US" dirty="0"/>
              <a:t>协议的工作原理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、理解</a:t>
            </a:r>
            <a:r>
              <a:rPr lang="en-US" altLang="zh-CN" dirty="0"/>
              <a:t>WWW</a:t>
            </a:r>
            <a:r>
              <a:rPr lang="zh-CN" altLang="en-US" dirty="0"/>
              <a:t>需要解决的四个问题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、理解电子邮件系统的工作原理及采用的协议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、了解动态主机配置协议</a:t>
            </a:r>
            <a:r>
              <a:rPr lang="en-US" altLang="zh-CN" dirty="0"/>
              <a:t>DHCP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、了解</a:t>
            </a:r>
            <a:r>
              <a:rPr lang="en-US" altLang="zh-CN" dirty="0"/>
              <a:t>PPP</a:t>
            </a:r>
            <a:r>
              <a:rPr lang="zh-CN" altLang="zh-CN" dirty="0"/>
              <a:t>协议的主要特点及其适用场合</a:t>
            </a:r>
            <a:r>
              <a:rPr lang="en-US" altLang="zh-CN" dirty="0"/>
              <a:t>(</a:t>
            </a:r>
            <a:r>
              <a:rPr lang="zh-CN" altLang="en-US" dirty="0"/>
              <a:t>了解）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800" dirty="0"/>
              <a:t>（特点：简单，只检测差错，而不是纠正差错；不使用序号，也不进行流量控制；可同时支持多种网络层协议，</a:t>
            </a:r>
            <a:r>
              <a:rPr lang="en-US" altLang="zh-CN" sz="2800" dirty="0" err="1"/>
              <a:t>PPPoE</a:t>
            </a:r>
            <a:r>
              <a:rPr lang="zh-CN" altLang="en-US" sz="2800" dirty="0"/>
              <a:t>是为</a:t>
            </a:r>
            <a:r>
              <a:rPr lang="zh-CN" altLang="en-US" sz="2800" dirty="0">
                <a:solidFill>
                  <a:srgbClr val="FF0000"/>
                </a:solidFill>
              </a:rPr>
              <a:t>宽带上网</a:t>
            </a:r>
            <a:r>
              <a:rPr lang="zh-CN" altLang="en-US" sz="2800" dirty="0"/>
              <a:t>主机使用的链路层协议）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、熟悉局域网拓扑结构及各自</a:t>
            </a:r>
            <a:r>
              <a:rPr lang="zh-CN" altLang="en-US" dirty="0">
                <a:solidFill>
                  <a:srgbClr val="FF0000"/>
                </a:solidFill>
              </a:rPr>
              <a:t>特点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/>
              <a:t>     （总线型、环型、星型）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、深刻理解</a:t>
            </a:r>
            <a:r>
              <a:rPr lang="en-US" altLang="zh-CN" dirty="0">
                <a:solidFill>
                  <a:srgbClr val="FF0000"/>
                </a:solidFill>
              </a:rPr>
              <a:t>CSMA/CD</a:t>
            </a:r>
            <a:r>
              <a:rPr lang="zh-CN" altLang="zh-CN" dirty="0">
                <a:solidFill>
                  <a:srgbClr val="FF0000"/>
                </a:solidFill>
              </a:rPr>
              <a:t>协议</a:t>
            </a:r>
            <a:r>
              <a:rPr lang="zh-CN" altLang="zh-CN" dirty="0"/>
              <a:t>原理</a:t>
            </a:r>
            <a:r>
              <a:rPr lang="en-US" altLang="zh-CN" dirty="0"/>
              <a:t>(</a:t>
            </a:r>
            <a:r>
              <a:rPr lang="zh-CN" altLang="en-US" dirty="0"/>
              <a:t>多点争用）</a:t>
            </a:r>
            <a:r>
              <a:rPr lang="zh-CN" altLang="en-US" dirty="0">
                <a:solidFill>
                  <a:srgbClr val="FF0000"/>
                </a:solidFill>
              </a:rPr>
              <a:t>题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先听后发，边听边发、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点对点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广播 </a:t>
            </a:r>
            <a:r>
              <a:rPr lang="zh-CN" altLang="en-US" dirty="0">
                <a:solidFill>
                  <a:srgbClr val="FF0000"/>
                </a:solidFill>
              </a:rPr>
              <a:t>计算最短帧长</a:t>
            </a:r>
            <a:r>
              <a:rPr lang="en-US" altLang="zh-CN" dirty="0">
                <a:solidFill>
                  <a:srgbClr val="FF0000"/>
                </a:solidFill>
              </a:rPr>
              <a:t>P110 T20 2*</a:t>
            </a:r>
            <a:r>
              <a:rPr lang="zh-CN" altLang="en-US" dirty="0">
                <a:solidFill>
                  <a:srgbClr val="FF0000"/>
                </a:solidFill>
              </a:rPr>
              <a:t>端到端*数据传输速率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数据链路层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、熟悉集线器、网卡、交换机的工作原理及工作层级，掌握交换机</a:t>
            </a:r>
            <a:r>
              <a:rPr lang="zh-CN" altLang="en-US" dirty="0">
                <a:solidFill>
                  <a:srgbClr val="FF0000"/>
                </a:solidFill>
              </a:rPr>
              <a:t>转发表的建立过程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交换机：自学习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8</a:t>
            </a:r>
            <a:r>
              <a:rPr lang="zh-CN" altLang="en-US" dirty="0"/>
              <a:t>、熟悉</a:t>
            </a:r>
            <a:r>
              <a:rPr lang="en-US" altLang="zh-CN" dirty="0"/>
              <a:t>MAC</a:t>
            </a:r>
            <a:r>
              <a:rPr lang="zh-CN" altLang="en-US" dirty="0"/>
              <a:t>地址及以太网的</a:t>
            </a:r>
            <a:r>
              <a:rPr lang="zh-CN" altLang="en-US" dirty="0">
                <a:solidFill>
                  <a:srgbClr val="FF0000"/>
                </a:solidFill>
              </a:rPr>
              <a:t>帧格式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拓展局域网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物理层 集线器 共享式以太网、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             交换机 独占带宽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看一下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9</a:t>
            </a:r>
            <a:r>
              <a:rPr lang="zh-CN" altLang="en-US" dirty="0"/>
              <a:t>、熟悉扩展局域网的方法：物理层使用集线器扩展，数据链路层使用交换机扩展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10</a:t>
            </a:r>
            <a:r>
              <a:rPr lang="zh-CN" altLang="en-US" dirty="0"/>
              <a:t>、传统总线以太网与交换式以太网的区别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sz="2800" dirty="0"/>
              <a:t>传统以太网：使用集线器的双绞线以太网。物理上是星型网，逻辑上是总线型网。每个接口仅简单的转发比特，不进行碰撞检测；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</a:t>
            </a:r>
            <a:r>
              <a:rPr lang="zh-CN" altLang="en-US" sz="2800" dirty="0"/>
              <a:t>交换式以太网：以太网交换机能同时连接许多对端口，使得每一对相互通信的主机都能像独占通信媒体那样，无碰撞的传输数据。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1000Base-</a:t>
            </a:r>
            <a:r>
              <a:rPr lang="en-US" altLang="zh-CN" dirty="0">
                <a:solidFill>
                  <a:srgbClr val="FF0000"/>
                </a:solidFill>
              </a:rPr>
              <a:t>F 	</a:t>
            </a:r>
            <a:r>
              <a:rPr lang="zh-CN" altLang="en-US" dirty="0">
                <a:solidFill>
                  <a:srgbClr val="FF0000"/>
                </a:solidFill>
              </a:rPr>
              <a:t>光纤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      </a:t>
            </a:r>
            <a:endParaRPr lang="en-US" altLang="zh-CN" sz="28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数据链路层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11</a:t>
            </a:r>
            <a:r>
              <a:rPr lang="zh-CN" altLang="en-US" dirty="0"/>
              <a:t>、了解虚拟局域网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12</a:t>
            </a:r>
            <a:r>
              <a:rPr lang="zh-CN" altLang="en-US" dirty="0"/>
              <a:t>、了解高速以太网的技术特点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课后题目：</a:t>
            </a:r>
            <a:r>
              <a:rPr lang="en-US" altLang="zh-CN" dirty="0">
                <a:solidFill>
                  <a:srgbClr val="FF0000"/>
                </a:solidFill>
              </a:rPr>
              <a:t>P112 24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25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27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30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31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33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网络层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除</a:t>
            </a:r>
            <a:r>
              <a:rPr lang="en-US" altLang="zh-CN" dirty="0"/>
              <a:t>P146</a:t>
            </a:r>
            <a:r>
              <a:rPr lang="zh-CN" altLang="en-US" dirty="0"/>
              <a:t>二叉线索查找树</a:t>
            </a:r>
            <a:r>
              <a:rPr lang="en-US" altLang="zh-CN" dirty="0"/>
              <a:t>P167</a:t>
            </a:r>
            <a:r>
              <a:rPr lang="zh-CN" altLang="en-US" dirty="0"/>
              <a:t>路由器的构成</a:t>
            </a:r>
            <a:r>
              <a:rPr lang="en-US" altLang="zh-CN" dirty="0"/>
              <a:t>P178IP</a:t>
            </a:r>
            <a:r>
              <a:rPr lang="zh-CN" altLang="en-US" dirty="0"/>
              <a:t>多播</a:t>
            </a:r>
            <a:r>
              <a:rPr lang="en-US" altLang="zh-CN" dirty="0"/>
              <a:t>P189</a:t>
            </a:r>
            <a:endParaRPr lang="en-US" altLang="zh-CN" dirty="0"/>
          </a:p>
          <a:p>
            <a:r>
              <a:rPr lang="zh-CN" altLang="en-US" dirty="0"/>
              <a:t>了解</a:t>
            </a:r>
            <a:r>
              <a:rPr lang="en-US" altLang="zh-CN" dirty="0"/>
              <a:t>VPN NET</a:t>
            </a:r>
            <a:endParaRPr lang="en-US" altLang="zh-CN" dirty="0"/>
          </a:p>
          <a:p>
            <a:r>
              <a:rPr lang="zh-CN" altLang="en-US" dirty="0"/>
              <a:t>做题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、深刻理解</a:t>
            </a:r>
            <a:r>
              <a:rPr lang="zh-CN" altLang="zh-CN" dirty="0"/>
              <a:t>网络层的功能及网络互连的必要性</a:t>
            </a:r>
            <a:endParaRPr lang="zh-CN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、熟练掌握</a:t>
            </a:r>
            <a:r>
              <a:rPr lang="en-US" altLang="zh-CN" dirty="0"/>
              <a:t>IP</a:t>
            </a:r>
            <a:r>
              <a:rPr lang="zh-CN" altLang="zh-CN" dirty="0"/>
              <a:t>地址的标准分类方法</a:t>
            </a:r>
            <a:r>
              <a:rPr lang="zh-CN" altLang="en-US" dirty="0"/>
              <a:t>、子网划分方法、</a:t>
            </a:r>
            <a:r>
              <a:rPr lang="en-US" altLang="zh-CN" dirty="0"/>
              <a:t>CIDR</a:t>
            </a:r>
            <a:r>
              <a:rPr lang="zh-CN" altLang="en-US" dirty="0"/>
              <a:t>构成超网方法及其应用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、理解</a:t>
            </a:r>
            <a:r>
              <a:rPr lang="en-US" altLang="zh-CN" dirty="0"/>
              <a:t>IP</a:t>
            </a:r>
            <a:r>
              <a:rPr lang="zh-CN" altLang="zh-CN" dirty="0"/>
              <a:t>地址和物理地址的关系</a:t>
            </a:r>
            <a:r>
              <a:rPr lang="zh-CN" altLang="en-US" dirty="0"/>
              <a:t>及地址解析协议</a:t>
            </a:r>
            <a:r>
              <a:rPr lang="en-US" altLang="zh-CN" dirty="0"/>
              <a:t>ARP</a:t>
            </a:r>
            <a:r>
              <a:rPr lang="zh-CN" altLang="en-US" dirty="0"/>
              <a:t>的原理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、熟悉</a:t>
            </a:r>
            <a:r>
              <a:rPr lang="en-US" altLang="zh-CN" dirty="0"/>
              <a:t>IP</a:t>
            </a:r>
            <a:r>
              <a:rPr lang="zh-CN" altLang="en-US" dirty="0"/>
              <a:t>数据报的格式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、掌握</a:t>
            </a:r>
            <a:r>
              <a:rPr lang="en-US" altLang="zh-CN" dirty="0"/>
              <a:t>IP</a:t>
            </a:r>
            <a:r>
              <a:rPr lang="zh-CN" altLang="en-US" dirty="0"/>
              <a:t>数据报分片原理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网络层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、深刻理解</a:t>
            </a:r>
            <a:r>
              <a:rPr lang="en-US" altLang="zh-CN" dirty="0"/>
              <a:t>IP</a:t>
            </a:r>
            <a:r>
              <a:rPr lang="zh-CN" altLang="en-US" dirty="0"/>
              <a:t>数据报转发流程，熟练掌握</a:t>
            </a:r>
            <a:r>
              <a:rPr lang="zh-CN" altLang="zh-CN" dirty="0"/>
              <a:t>路由器转发分组算法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、了解网际控制报文协议 </a:t>
            </a:r>
            <a:r>
              <a:rPr lang="en-US" altLang="zh-CN" dirty="0"/>
              <a:t>ICMP</a:t>
            </a:r>
            <a:r>
              <a:rPr lang="zh-CN" altLang="en-US" dirty="0"/>
              <a:t>，熟悉</a:t>
            </a:r>
            <a:r>
              <a:rPr lang="en-US" altLang="zh-CN" dirty="0"/>
              <a:t>ICMP</a:t>
            </a:r>
            <a:r>
              <a:rPr lang="zh-CN" altLang="en-US" dirty="0"/>
              <a:t>的应用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、掌握</a:t>
            </a:r>
            <a:r>
              <a:rPr lang="en-US" altLang="zh-CN" dirty="0"/>
              <a:t>RIP</a:t>
            </a:r>
            <a:r>
              <a:rPr lang="zh-CN" altLang="en-US" dirty="0"/>
              <a:t>协议的原理，掌握路由表更新算法</a:t>
            </a:r>
            <a:endParaRPr lang="en-US" alt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、理解</a:t>
            </a:r>
            <a:r>
              <a:rPr lang="en-US" altLang="zh-CN" dirty="0"/>
              <a:t>OSPF</a:t>
            </a:r>
            <a:r>
              <a:rPr lang="zh-CN" altLang="en-US" dirty="0"/>
              <a:t>协议的原理</a:t>
            </a:r>
            <a:endParaRPr lang="en-US" altLang="zh-CN" dirty="0"/>
          </a:p>
          <a:p>
            <a:r>
              <a:rPr lang="en-US" altLang="zh-CN" dirty="0"/>
              <a:t>10</a:t>
            </a:r>
            <a:r>
              <a:rPr lang="zh-CN" altLang="en-US" dirty="0"/>
              <a:t>、了解虚拟专用网</a:t>
            </a:r>
            <a:r>
              <a:rPr lang="en-US" altLang="zh-CN" dirty="0"/>
              <a:t>VPN</a:t>
            </a:r>
            <a:r>
              <a:rPr lang="zh-CN" altLang="en-US" dirty="0"/>
              <a:t>和网络地址转换 </a:t>
            </a:r>
            <a:r>
              <a:rPr lang="en-US" altLang="zh-CN" dirty="0"/>
              <a:t>NAT</a:t>
            </a:r>
            <a:endParaRPr lang="en-US" altLang="zh-CN" dirty="0"/>
          </a:p>
          <a:p>
            <a:r>
              <a:rPr lang="en-US" altLang="zh-CN" dirty="0"/>
              <a:t>11</a:t>
            </a:r>
            <a:r>
              <a:rPr lang="zh-CN" altLang="en-US" dirty="0"/>
              <a:t>、掌握</a:t>
            </a:r>
            <a:r>
              <a:rPr lang="en-US" altLang="zh-CN" dirty="0"/>
              <a:t>IPv6</a:t>
            </a:r>
            <a:r>
              <a:rPr lang="zh-CN" altLang="en-US" dirty="0"/>
              <a:t>的特点及应用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zh-CN" altLang="en-US" sz="2600" dirty="0"/>
              <a:t>了解</a:t>
            </a:r>
            <a:r>
              <a:rPr lang="en-US" altLang="zh-CN" sz="2600" dirty="0"/>
              <a:t>IPV6</a:t>
            </a:r>
            <a:r>
              <a:rPr lang="zh-CN" altLang="en-US" sz="2600" dirty="0"/>
              <a:t>的首部格式、了解</a:t>
            </a:r>
            <a:r>
              <a:rPr lang="en-US" altLang="zh-CN" sz="2600" dirty="0"/>
              <a:t>IPV6</a:t>
            </a:r>
            <a:r>
              <a:rPr lang="zh-CN" altLang="en-US" sz="2600" dirty="0"/>
              <a:t>地址的分配方法、</a:t>
            </a:r>
            <a:endParaRPr lang="en-US" altLang="zh-CN" sz="2600" dirty="0"/>
          </a:p>
          <a:p>
            <a:r>
              <a:rPr lang="zh-CN" altLang="en-US" sz="2600" dirty="0"/>
              <a:t>熟悉</a:t>
            </a:r>
            <a:r>
              <a:rPr lang="en-US" altLang="zh-CN" sz="2600" dirty="0"/>
              <a:t>IPV6</a:t>
            </a:r>
            <a:r>
              <a:rPr lang="zh-CN" altLang="en-US" sz="2600" dirty="0"/>
              <a:t>地址的格式、了解</a:t>
            </a:r>
            <a:r>
              <a:rPr lang="en-US" altLang="zh-CN" sz="2600" dirty="0"/>
              <a:t>IPV4</a:t>
            </a:r>
            <a:r>
              <a:rPr lang="zh-CN" altLang="en-US" sz="2600" dirty="0"/>
              <a:t>到</a:t>
            </a:r>
            <a:r>
              <a:rPr lang="en-US" altLang="zh-CN" sz="2600" dirty="0"/>
              <a:t>IPV6</a:t>
            </a:r>
            <a:r>
              <a:rPr lang="zh-CN" altLang="en-US" sz="2600" dirty="0"/>
              <a:t>的过渡方法</a:t>
            </a:r>
            <a:r>
              <a:rPr lang="en-US" altLang="zh-CN" sz="2600" dirty="0"/>
              <a:t>—</a:t>
            </a:r>
            <a:r>
              <a:rPr lang="zh-CN" altLang="en-US" sz="2600" dirty="0"/>
              <a:t>双协议栈</a:t>
            </a:r>
            <a:endParaRPr lang="en-US" altLang="zh-CN" sz="2600" dirty="0"/>
          </a:p>
          <a:p>
            <a:r>
              <a:rPr lang="zh-CN" altLang="en-US" sz="2600" dirty="0">
                <a:solidFill>
                  <a:srgbClr val="FF0000"/>
                </a:solidFill>
              </a:rPr>
              <a:t>从头复习到尾、课件上，课后题、补充题</a:t>
            </a:r>
            <a:endParaRPr lang="zh-CN" altLang="en-US" sz="26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运输层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、理解</a:t>
            </a:r>
            <a:r>
              <a:rPr lang="zh-CN" altLang="zh-CN" dirty="0"/>
              <a:t>运输层的</a:t>
            </a:r>
            <a:r>
              <a:rPr lang="zh-CN" altLang="zh-CN" dirty="0">
                <a:solidFill>
                  <a:srgbClr val="FF0000"/>
                </a:solidFill>
              </a:rPr>
              <a:t>作用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2</a:t>
            </a:r>
            <a:r>
              <a:rPr lang="zh-CN" altLang="en-US" dirty="0"/>
              <a:t>、理解</a:t>
            </a:r>
            <a:r>
              <a:rPr lang="zh-CN" altLang="zh-CN" dirty="0">
                <a:solidFill>
                  <a:srgbClr val="FF0000"/>
                </a:solidFill>
              </a:rPr>
              <a:t>端口</a:t>
            </a:r>
            <a:r>
              <a:rPr lang="zh-CN" altLang="zh-CN" dirty="0"/>
              <a:t>的含义及其作用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、熟悉</a:t>
            </a:r>
            <a:r>
              <a:rPr lang="en-US" altLang="zh-CN" dirty="0">
                <a:solidFill>
                  <a:srgbClr val="FF0000"/>
                </a:solidFill>
              </a:rPr>
              <a:t>TCP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UDP</a:t>
            </a:r>
            <a:r>
              <a:rPr lang="zh-CN" altLang="en-US" dirty="0"/>
              <a:t>协议</a:t>
            </a:r>
            <a:r>
              <a:rPr lang="zh-CN" altLang="zh-CN" dirty="0"/>
              <a:t>的</a:t>
            </a:r>
            <a:r>
              <a:rPr lang="zh-CN" altLang="en-US" dirty="0"/>
              <a:t>不同点</a:t>
            </a:r>
            <a:r>
              <a:rPr lang="zh-CN" altLang="en-US" dirty="0">
                <a:solidFill>
                  <a:srgbClr val="FF0000"/>
                </a:solidFill>
              </a:rPr>
              <a:t>特点、报文格式（考试会给出）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、熟悉</a:t>
            </a:r>
            <a:r>
              <a:rPr lang="en-US" altLang="zh-CN" dirty="0"/>
              <a:t>TCP</a:t>
            </a:r>
            <a:r>
              <a:rPr lang="zh-CN" altLang="en-US" dirty="0"/>
              <a:t>和</a:t>
            </a:r>
            <a:r>
              <a:rPr lang="en-US" altLang="zh-CN" dirty="0"/>
              <a:t>UDP</a:t>
            </a:r>
            <a:r>
              <a:rPr lang="zh-CN" altLang="en-US" dirty="0"/>
              <a:t>协议的协议格式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、理解</a:t>
            </a:r>
            <a:r>
              <a:rPr lang="en-US" altLang="zh-CN" dirty="0"/>
              <a:t>TCP</a:t>
            </a:r>
            <a:r>
              <a:rPr lang="zh-CN" altLang="en-US" dirty="0"/>
              <a:t>协议</a:t>
            </a:r>
            <a:r>
              <a:rPr lang="zh-CN" altLang="en-US" dirty="0">
                <a:solidFill>
                  <a:srgbClr val="FF0000"/>
                </a:solidFill>
              </a:rPr>
              <a:t>面向字节流</a:t>
            </a:r>
            <a:r>
              <a:rPr lang="zh-CN" altLang="en-US" dirty="0"/>
              <a:t>的概念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、理解</a:t>
            </a:r>
            <a:r>
              <a:rPr lang="zh-CN" altLang="en-US" dirty="0">
                <a:solidFill>
                  <a:srgbClr val="FF0000"/>
                </a:solidFill>
              </a:rPr>
              <a:t>可靠传输</a:t>
            </a:r>
            <a:r>
              <a:rPr lang="zh-CN" altLang="en-US" dirty="0"/>
              <a:t>的工作原理 确认重传、选择重传 </a:t>
            </a:r>
            <a:r>
              <a:rPr lang="en-US" altLang="zh-CN" dirty="0"/>
              <a:t>GO-BACK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、熟练掌握可靠传输的实现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FF0000"/>
                </a:solidFill>
              </a:rPr>
              <a:t>滑动窗口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8</a:t>
            </a:r>
            <a:r>
              <a:rPr lang="zh-CN" altLang="en-US" dirty="0"/>
              <a:t>、了解超时重传时间的计算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/>
  <PresentationFormat>全屏显示(4:3)</PresentationFormat>
  <Paragraphs>268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</vt:lpstr>
      <vt:lpstr>宋体</vt:lpstr>
      <vt:lpstr>Wingdings</vt:lpstr>
      <vt:lpstr>华文细黑</vt:lpstr>
      <vt:lpstr>Calibri</vt:lpstr>
      <vt:lpstr>回顾</vt:lpstr>
      <vt:lpstr>第3章  数据链路层</vt:lpstr>
      <vt:lpstr>PowerPoint 演示文稿</vt:lpstr>
      <vt:lpstr>第3章  数据链路层</vt:lpstr>
      <vt:lpstr>PowerPoint 演示文稿</vt:lpstr>
      <vt:lpstr>第3章  数据链路层</vt:lpstr>
      <vt:lpstr>第4章  网络层</vt:lpstr>
      <vt:lpstr>第4章  网络层</vt:lpstr>
      <vt:lpstr>第5章  运输层</vt:lpstr>
      <vt:lpstr>PowerPoint 演示文稿</vt:lpstr>
      <vt:lpstr>第5章  运输层</vt:lpstr>
      <vt:lpstr>第6章  应用层（PPT)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 课程复习</dc:title>
  <dc:creator>sun</dc:creator>
  <cp:lastModifiedBy>iPad</cp:lastModifiedBy>
  <cp:revision>213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</vt:lpwstr>
  </property>
</Properties>
</file>