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445" r:id="rId2"/>
    <p:sldId id="446" r:id="rId3"/>
    <p:sldId id="447" r:id="rId4"/>
    <p:sldId id="448" r:id="rId5"/>
    <p:sldId id="449" r:id="rId6"/>
    <p:sldId id="450" r:id="rId7"/>
    <p:sldId id="451" r:id="rId8"/>
    <p:sldId id="45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ECFF"/>
    <a:srgbClr val="FFFFCC"/>
    <a:srgbClr val="000066"/>
    <a:srgbClr val="FFCCCC"/>
    <a:srgbClr val="99CCFF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588" autoAdjust="0"/>
  </p:normalViewPr>
  <p:slideViewPr>
    <p:cSldViewPr showGuides="1">
      <p:cViewPr varScale="1">
        <p:scale>
          <a:sx n="84" d="100"/>
          <a:sy n="84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05A41B-0B20-41F5-81A2-C39ED2AB3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32138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05C2F3-CE98-45E0-B621-1F7832D3C1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8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C99D1-C9DB-4DEB-B811-54AD9AFCE0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4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A6B54-0C60-4286-AD13-2D1E510BF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9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39923-B4DB-4EDB-A2DE-BD8651E0F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B874A-D841-4642-ADA0-3E6DC35E5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7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E5866-6091-43A8-9AD5-37C6F96F9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0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FF1AA-13B5-4FC7-9E49-7EA24A12B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7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D0006-1BED-47CC-B31C-0921F376A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9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6D706-8016-42B7-8032-3BCD54B8B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2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6B830-E5DB-4B90-804E-8D19261EF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F6F03-B4A3-4ED2-8747-DC7D096CF9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45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42144" y="645319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24731" y="645319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65969" y="1067594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35856" y="1067594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51631" y="99456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86631" y="537369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67544" y="132794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32656"/>
            <a:ext cx="7793037" cy="9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969" y="1662907"/>
            <a:ext cx="8249419" cy="458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790AA5FF-0004-4B51-9947-2C45B44AE4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5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作业（第六版）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39552" y="170080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marL="236538" indent="-236538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74675" indent="-11747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•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54125" indent="11747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04963" indent="223838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621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193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765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4337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P36</a:t>
            </a:r>
            <a:endParaRPr lang="en-US" altLang="zh-CN" sz="3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</a:rPr>
              <a:t>  </a:t>
            </a:r>
            <a:r>
              <a:rPr lang="en-US" altLang="zh-CN" sz="2800" dirty="0">
                <a:solidFill>
                  <a:schemeClr val="tx2"/>
                </a:solidFill>
              </a:rPr>
              <a:t>1-03    1-10    1-11     1-14 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</a:rPr>
              <a:t>  1-17    </a:t>
            </a:r>
            <a:r>
              <a:rPr lang="en-US" altLang="zh-CN" sz="2800" dirty="0">
                <a:solidFill>
                  <a:schemeClr val="tx2"/>
                </a:solidFill>
              </a:rPr>
              <a:t>1-19	</a:t>
            </a:r>
            <a:r>
              <a:rPr lang="en-US" altLang="zh-CN" sz="2800" dirty="0" smtClean="0">
                <a:solidFill>
                  <a:schemeClr val="tx2"/>
                </a:solidFill>
              </a:rPr>
              <a:t>1-26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662907"/>
            <a:ext cx="8249419" cy="5078461"/>
          </a:xfrm>
        </p:spPr>
        <p:txBody>
          <a:bodyPr/>
          <a:lstStyle/>
          <a:p>
            <a:r>
              <a:rPr lang="zh-CN" altLang="en-US" sz="2000" dirty="0" smtClean="0"/>
              <a:t>试从多个方面比较电路交换、报文交换和分组交换的主要优缺点。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答：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电路交换：在通信之前通信双方之间需要建立一条被双方独占的物理线路。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</a:rPr>
              <a:t>：实时</a:t>
            </a:r>
            <a:r>
              <a:rPr lang="zh-CN" altLang="en-US" sz="2000" dirty="0">
                <a:solidFill>
                  <a:srgbClr val="FF0000"/>
                </a:solidFill>
              </a:rPr>
              <a:t>性强，时延小，交换</a:t>
            </a:r>
            <a:r>
              <a:rPr lang="zh-CN" altLang="en-US" sz="2000" dirty="0" smtClean="0">
                <a:solidFill>
                  <a:srgbClr val="FF0000"/>
                </a:solidFill>
              </a:rPr>
              <a:t>设备控制简单、成本低。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缺点：连接建立时间长，</a:t>
            </a:r>
            <a:r>
              <a:rPr lang="zh-CN" altLang="en-US" sz="2000" dirty="0">
                <a:solidFill>
                  <a:srgbClr val="FF0000"/>
                </a:solidFill>
              </a:rPr>
              <a:t>信道</a:t>
            </a:r>
            <a:r>
              <a:rPr lang="zh-CN" altLang="en-US" sz="2000" dirty="0" smtClean="0">
                <a:solidFill>
                  <a:srgbClr val="FF0000"/>
                </a:solidFill>
              </a:rPr>
              <a:t>利用率低。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报文交换：存储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转发整个报文。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优点：没有建立时延，信道利用率高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缺点：存储转发的处理时延大，实时性差。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分组交换：报文分组后，</a:t>
            </a:r>
            <a:r>
              <a:rPr lang="zh-CN" altLang="en-US" sz="2000" dirty="0">
                <a:solidFill>
                  <a:srgbClr val="FF0000"/>
                </a:solidFill>
              </a:rPr>
              <a:t>存储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转发每个分组。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优点：</a:t>
            </a:r>
            <a:r>
              <a:rPr lang="zh-CN" altLang="en-US" sz="2000" dirty="0">
                <a:solidFill>
                  <a:srgbClr val="FF0000"/>
                </a:solidFill>
              </a:rPr>
              <a:t>没有建立时延，信道利用率</a:t>
            </a:r>
            <a:r>
              <a:rPr lang="zh-CN" altLang="en-US" sz="2000" dirty="0" smtClean="0">
                <a:solidFill>
                  <a:srgbClr val="FF0000"/>
                </a:solidFill>
              </a:rPr>
              <a:t>高，可靠性高，路由灵活，适合突发通信。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缺点：控制信息开销大，交换设备控制复杂。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5969" y="1662907"/>
                <a:ext cx="8378006" cy="5078461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试在下列条件下比较电路交换和分组交换。要传送的报文共</a:t>
                </a:r>
                <a:r>
                  <a:rPr lang="en-US" altLang="zh-CN" sz="2400" dirty="0" smtClean="0"/>
                  <a:t>x(bit)</a:t>
                </a:r>
                <a:r>
                  <a:rPr lang="zh-CN" altLang="en-US" sz="2400" dirty="0" smtClean="0"/>
                  <a:t>。从源点到终点共经过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段链路，每段链路的传播时延为</a:t>
                </a:r>
                <a:r>
                  <a:rPr lang="en-US" altLang="zh-CN" sz="2400" dirty="0" smtClean="0"/>
                  <a:t>d(s)</a:t>
                </a:r>
                <a:r>
                  <a:rPr lang="zh-CN" altLang="en-US" sz="2400" dirty="0" smtClean="0"/>
                  <a:t>，数据率分</a:t>
                </a:r>
                <a:r>
                  <a:rPr lang="en-US" altLang="zh-CN" sz="2400" dirty="0" smtClean="0"/>
                  <a:t>b(b/s)</a:t>
                </a:r>
                <a:r>
                  <a:rPr lang="zh-CN" altLang="en-US" sz="2400" dirty="0" smtClean="0"/>
                  <a:t>。在电路交换时电路的建立时间为为</a:t>
                </a:r>
                <a:r>
                  <a:rPr lang="en-US" altLang="zh-CN" sz="2400" dirty="0"/>
                  <a:t>s(s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。在分组交换时分组长度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p(bit)</a:t>
                </a:r>
                <a:r>
                  <a:rPr lang="zh-CN" altLang="en-US" sz="2400" dirty="0"/>
                  <a:t>，且个结点的排队等待时间忽略不计。问在怎样的条件下，分组交换的时延比电路交换要</a:t>
                </a:r>
                <a:r>
                  <a:rPr lang="zh-CN" altLang="en-US" sz="2400" dirty="0" smtClean="0"/>
                  <a:t>小？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答：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电路交换：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（建立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发送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传播时延）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sz="2400" dirty="0">
                    <a:solidFill>
                      <a:srgbClr val="FF0000"/>
                    </a:solidFill>
                  </a:rPr>
                </a:b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分组交换：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(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处理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发送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传播时延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sz="2400" dirty="0">
                    <a:solidFill>
                      <a:srgbClr val="FF0000"/>
                    </a:solidFill>
                  </a:rPr>
                </a:b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，所以，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时，分组交换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时延比电路交换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小。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969" y="1662907"/>
                <a:ext cx="8378006" cy="5078461"/>
              </a:xfrm>
              <a:blipFill rotWithShape="0">
                <a:blip r:embed="rId2"/>
                <a:stretch>
                  <a:fillRect l="-146" t="-960" r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1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5969" y="1662907"/>
                <a:ext cx="8378006" cy="5006453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在</a:t>
                </a:r>
                <a:r>
                  <a:rPr lang="zh-CN" altLang="en-US" sz="2400" dirty="0"/>
                  <a:t>上题的分组交换网中，设报文长度和分组长度分别为</a:t>
                </a:r>
                <a:r>
                  <a:rPr lang="en-US" altLang="zh-CN" sz="2400" dirty="0"/>
                  <a:t>x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p+h</a:t>
                </a:r>
                <a:r>
                  <a:rPr lang="en-US" altLang="zh-CN" sz="2400" dirty="0" smtClean="0"/>
                  <a:t>)(bit)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其中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为分组的数据部分的长度，而</a:t>
                </a:r>
                <a:r>
                  <a:rPr lang="en-US" altLang="zh-CN" sz="2400" dirty="0"/>
                  <a:t>h</a:t>
                </a:r>
                <a:r>
                  <a:rPr lang="zh-CN" altLang="en-US" sz="2400" dirty="0"/>
                  <a:t>为每个分组所带的控制信息固定长度，与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的大小无关。通信的两端共经过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段链路。链路的数据率为</a:t>
                </a:r>
                <a:r>
                  <a:rPr lang="en-US" altLang="zh-CN" sz="2400" dirty="0" smtClean="0"/>
                  <a:t>b(bit/s)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但传播时延和结点的排队时间均可忽略不计。若打算使总的时延为最小，问分组的数据部分长度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应取为多大？</a:t>
                </a: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答：本题实际上假设报文恰好可以分为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x/p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个分组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总时延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−1)∗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（发送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处理时延）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若使总时延最小，求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对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导数，令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𝑑𝐷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𝑥h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。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969" y="1662907"/>
                <a:ext cx="8378006" cy="5006453"/>
              </a:xfrm>
              <a:blipFill rotWithShape="0">
                <a:blip r:embed="rId2"/>
                <a:stretch>
                  <a:fillRect l="-146" t="-1340" r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计算机网络有哪些常用的性能指标？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答：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速率、带宽、吞吐量、时延、利用率等。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662907"/>
            <a:ext cx="8038479" cy="50064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收发</a:t>
            </a:r>
            <a:r>
              <a:rPr lang="zh-CN" altLang="en-US" sz="2000" dirty="0"/>
              <a:t>两端之间的传输距离为</a:t>
            </a:r>
            <a:r>
              <a:rPr lang="en-US" altLang="zh-CN" sz="2000" dirty="0"/>
              <a:t>1000km</a:t>
            </a:r>
            <a:r>
              <a:rPr lang="zh-CN" altLang="en-US" sz="2000" dirty="0"/>
              <a:t>，信号在媒体上的传播速率为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8</a:t>
            </a:r>
            <a:r>
              <a:rPr lang="en-US" altLang="zh-CN" sz="2000" dirty="0" smtClean="0"/>
              <a:t>m/s</a:t>
            </a:r>
            <a:r>
              <a:rPr lang="en-US" altLang="zh-CN" sz="2000" dirty="0"/>
              <a:t> </a:t>
            </a:r>
            <a:r>
              <a:rPr lang="zh-CN" altLang="en-US" sz="2000" dirty="0"/>
              <a:t>。试计算以下两种情况的发送时延和传播时延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）数据</a:t>
            </a:r>
            <a:r>
              <a:rPr lang="zh-CN" altLang="en-US" sz="2000" dirty="0"/>
              <a:t>长度为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7</a:t>
            </a:r>
            <a:r>
              <a:rPr lang="en-US" altLang="zh-CN" sz="2000" dirty="0"/>
              <a:t>bit</a:t>
            </a:r>
            <a:r>
              <a:rPr lang="zh-CN" altLang="en-US" sz="2000" dirty="0"/>
              <a:t>，数据发送速率为</a:t>
            </a:r>
            <a:r>
              <a:rPr lang="en-US" altLang="zh-CN" sz="2000" dirty="0" smtClean="0"/>
              <a:t>100kbit/s</a:t>
            </a:r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 数据长度为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bit</a:t>
            </a:r>
            <a:r>
              <a:rPr lang="zh-CN" altLang="en-US" sz="2000" dirty="0"/>
              <a:t>，数据发送速率为</a:t>
            </a:r>
            <a:r>
              <a:rPr lang="en-US" altLang="zh-CN" sz="2000" dirty="0" smtClean="0"/>
              <a:t>1Gbit/s</a:t>
            </a:r>
          </a:p>
          <a:p>
            <a:pPr marL="0" indent="0">
              <a:buNone/>
            </a:pPr>
            <a:r>
              <a:rPr lang="zh-CN" altLang="en-US" sz="2000" dirty="0" smtClean="0"/>
              <a:t>从以上计算结果可以得出什么结论？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答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）发送</a:t>
            </a:r>
            <a:r>
              <a:rPr lang="zh-CN" altLang="en-US" sz="2000" dirty="0">
                <a:solidFill>
                  <a:srgbClr val="FF0000"/>
                </a:solidFill>
              </a:rPr>
              <a:t>延迟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7</a:t>
            </a:r>
            <a:r>
              <a:rPr lang="en-US" altLang="zh-CN" sz="2000" dirty="0" smtClean="0">
                <a:solidFill>
                  <a:srgbClr val="FF0000"/>
                </a:solidFill>
              </a:rPr>
              <a:t>bit/(100</a:t>
            </a:r>
            <a:r>
              <a:rPr lang="zh-CN" altLang="en-US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1000)bit/s=100s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传播</a:t>
            </a:r>
            <a:r>
              <a:rPr lang="zh-CN" altLang="en-US" sz="2000" dirty="0">
                <a:solidFill>
                  <a:srgbClr val="FF0000"/>
                </a:solidFill>
              </a:rPr>
              <a:t>延迟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</a:rPr>
              <a:t>1000*1000m/(2*10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8</a:t>
            </a:r>
            <a:r>
              <a:rPr lang="en-US" altLang="zh-CN" sz="2000" dirty="0" smtClean="0">
                <a:solidFill>
                  <a:srgbClr val="FF0000"/>
                </a:solidFill>
              </a:rPr>
              <a:t>)m/s=5*10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-3</a:t>
            </a:r>
            <a:r>
              <a:rPr lang="en-US" altLang="zh-CN" sz="2000" dirty="0" smtClean="0">
                <a:solidFill>
                  <a:srgbClr val="FF0000"/>
                </a:solidFill>
              </a:rPr>
              <a:t>s=5ms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）发送</a:t>
            </a:r>
            <a:r>
              <a:rPr lang="zh-CN" altLang="en-US" sz="2000" dirty="0">
                <a:solidFill>
                  <a:srgbClr val="FF0000"/>
                </a:solidFill>
              </a:rPr>
              <a:t>延迟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</a:rPr>
              <a:t>bit/(10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9</a:t>
            </a:r>
            <a:r>
              <a:rPr lang="en-US" altLang="zh-CN" sz="2000" dirty="0" smtClean="0">
                <a:solidFill>
                  <a:srgbClr val="FF0000"/>
                </a:solidFill>
              </a:rPr>
              <a:t>bit/s)=10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-6</a:t>
            </a:r>
            <a:r>
              <a:rPr lang="en-US" altLang="zh-CN" sz="2000" dirty="0" smtClean="0">
                <a:solidFill>
                  <a:srgbClr val="FF0000"/>
                </a:solidFill>
              </a:rPr>
              <a:t>s=1us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传播</a:t>
            </a:r>
            <a:r>
              <a:rPr lang="zh-CN" altLang="en-US" sz="2000" dirty="0">
                <a:solidFill>
                  <a:srgbClr val="FF0000"/>
                </a:solidFill>
              </a:rPr>
              <a:t>延迟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</a:rPr>
              <a:t>1000*1000m/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2*10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8</a:t>
            </a:r>
            <a:r>
              <a:rPr lang="en-US" altLang="zh-CN" sz="2000" dirty="0" smtClean="0">
                <a:solidFill>
                  <a:srgbClr val="FF0000"/>
                </a:solidFill>
              </a:rPr>
              <a:t>)m/s=5×10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-3</a:t>
            </a:r>
            <a:r>
              <a:rPr lang="en-US" altLang="zh-CN" sz="2000" dirty="0" smtClean="0">
                <a:solidFill>
                  <a:srgbClr val="FF0000"/>
                </a:solidFill>
              </a:rPr>
              <a:t>s=5ms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结论：如果数据长度大而发送速率低，则总时延中发送时延往往大于传播时延；反之，如果数据长度小 而发送速率高，则传播时延在总时延中占主要部分。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662907"/>
            <a:ext cx="8578031" cy="4862437"/>
          </a:xfrm>
        </p:spPr>
        <p:txBody>
          <a:bodyPr/>
          <a:lstStyle/>
          <a:p>
            <a:r>
              <a:rPr lang="zh-CN" altLang="en-US" sz="2400" dirty="0"/>
              <a:t>长度为</a:t>
            </a:r>
            <a:r>
              <a:rPr lang="en-US" altLang="zh-CN" sz="2400" dirty="0"/>
              <a:t>100 </a:t>
            </a:r>
            <a:r>
              <a:rPr lang="zh-CN" altLang="en-US" sz="2400" dirty="0"/>
              <a:t>字节的应用层数据交给运输层传送，需加上</a:t>
            </a:r>
            <a:r>
              <a:rPr lang="en-US" altLang="zh-CN" sz="2400" dirty="0"/>
              <a:t>20 </a:t>
            </a:r>
            <a:r>
              <a:rPr lang="zh-CN" altLang="en-US" sz="2400" dirty="0"/>
              <a:t>字节的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首部</a:t>
            </a:r>
            <a:r>
              <a:rPr lang="zh-CN" altLang="en-US" sz="2400" dirty="0"/>
              <a:t>。再交给网络层传送，需加上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字节</a:t>
            </a:r>
            <a:r>
              <a:rPr lang="zh-CN" altLang="en-US" sz="2400" dirty="0"/>
              <a:t>的</a:t>
            </a:r>
            <a:r>
              <a:rPr lang="en-US" altLang="zh-CN" sz="2400" dirty="0"/>
              <a:t>IP </a:t>
            </a:r>
            <a:r>
              <a:rPr lang="zh-CN" altLang="en-US" sz="2400" dirty="0"/>
              <a:t>首部。最后交给数据链路层的以太网传送，加上首部和尾部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字节</a:t>
            </a:r>
            <a:r>
              <a:rPr lang="zh-CN" altLang="en-US" sz="2400" dirty="0"/>
              <a:t>。试求数据的传输效率</a:t>
            </a:r>
            <a:r>
              <a:rPr lang="zh-CN" altLang="en-US" sz="2400" dirty="0" smtClean="0"/>
              <a:t>。数据的传输效率是指发送的应用层数据除以所发送的总数据（即应用数据加上各种首部和尾部的额外开销）。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zh-CN" altLang="en-US" sz="2400" dirty="0"/>
              <a:t>应用层数据长度为</a:t>
            </a:r>
            <a:r>
              <a:rPr lang="en-US" altLang="zh-CN" sz="2400" dirty="0"/>
              <a:t>1000 </a:t>
            </a:r>
            <a:r>
              <a:rPr lang="zh-CN" altLang="en-US" sz="2400" dirty="0"/>
              <a:t>字节，数据的传输效率是多少？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答：数据</a:t>
            </a:r>
            <a:r>
              <a:rPr lang="zh-CN" altLang="en-US" sz="2400" dirty="0">
                <a:solidFill>
                  <a:srgbClr val="FF0000"/>
                </a:solidFill>
              </a:rPr>
              <a:t>长度为</a:t>
            </a:r>
            <a:r>
              <a:rPr lang="en-US" altLang="zh-CN" sz="2400" dirty="0" smtClean="0">
                <a:solidFill>
                  <a:srgbClr val="FF0000"/>
                </a:solidFill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字节时，传输</a:t>
            </a:r>
            <a:r>
              <a:rPr lang="zh-CN" altLang="en-US" sz="2400" dirty="0">
                <a:solidFill>
                  <a:srgbClr val="FF0000"/>
                </a:solidFill>
              </a:rPr>
              <a:t>效率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</a:rPr>
              <a:t>100/(100+20+20+18) </a:t>
            </a:r>
            <a:r>
              <a:rPr lang="zh-CN" altLang="en-US" sz="2400" dirty="0" smtClean="0">
                <a:solidFill>
                  <a:srgbClr val="FF0000"/>
                </a:solidFill>
              </a:rPr>
              <a:t>≈ </a:t>
            </a:r>
            <a:r>
              <a:rPr lang="en-US" altLang="zh-CN" sz="2400" dirty="0" smtClean="0">
                <a:solidFill>
                  <a:srgbClr val="FF0000"/>
                </a:solidFill>
              </a:rPr>
              <a:t>63.3</a:t>
            </a:r>
            <a:r>
              <a:rPr lang="en-US" altLang="zh-CN" sz="2400" dirty="0">
                <a:solidFill>
                  <a:srgbClr val="FF0000"/>
                </a:solidFill>
              </a:rPr>
              <a:t>%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</a:rPr>
              <a:t>长度为</a:t>
            </a:r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</a:t>
            </a:r>
            <a:r>
              <a:rPr lang="zh-CN" altLang="en-US" sz="2400" dirty="0">
                <a:solidFill>
                  <a:srgbClr val="FF0000"/>
                </a:solidFill>
              </a:rPr>
              <a:t>时</a:t>
            </a:r>
            <a:r>
              <a:rPr lang="zh-CN" altLang="en-US" sz="2400" dirty="0" smtClean="0">
                <a:solidFill>
                  <a:srgbClr val="FF0000"/>
                </a:solidFill>
              </a:rPr>
              <a:t>，传输</a:t>
            </a:r>
            <a:r>
              <a:rPr lang="zh-CN" altLang="en-US" sz="2400" dirty="0">
                <a:solidFill>
                  <a:srgbClr val="FF0000"/>
                </a:solidFill>
              </a:rPr>
              <a:t>效率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</a:rPr>
              <a:t>1000/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1000+20+20+18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≈ </a:t>
            </a:r>
            <a:r>
              <a:rPr lang="en-US" altLang="zh-CN" sz="2400" dirty="0" smtClean="0">
                <a:solidFill>
                  <a:srgbClr val="FF0000"/>
                </a:solidFill>
              </a:rPr>
              <a:t>94.5%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传输效率明显提高了。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1-26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662907"/>
            <a:ext cx="8249419" cy="5006453"/>
          </a:xfrm>
        </p:spPr>
        <p:txBody>
          <a:bodyPr/>
          <a:lstStyle/>
          <a:p>
            <a:r>
              <a:rPr lang="zh-CN" altLang="en-US" sz="2000" dirty="0"/>
              <a:t>试解释下列名词：协议栈、实体、对等层、协议数据单元、服务访问点、客户、</a:t>
            </a:r>
            <a:r>
              <a:rPr lang="zh-CN" altLang="en-US" sz="2000" dirty="0" smtClean="0"/>
              <a:t>服务器</a:t>
            </a:r>
            <a:r>
              <a:rPr lang="zh-CN" altLang="en-US" sz="2000" dirty="0"/>
              <a:t>、客户</a:t>
            </a:r>
            <a:r>
              <a:rPr lang="en-US" altLang="zh-CN" sz="2000" dirty="0"/>
              <a:t>-</a:t>
            </a:r>
            <a:r>
              <a:rPr lang="zh-CN" altLang="en-US" sz="2000" dirty="0"/>
              <a:t>服务器方式。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答：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协议</a:t>
            </a:r>
            <a:r>
              <a:rPr lang="zh-CN" altLang="en-US" sz="2000" dirty="0">
                <a:solidFill>
                  <a:srgbClr val="FF0000"/>
                </a:solidFill>
              </a:rPr>
              <a:t>栈：指计算机网络体系结构采用分层模型后，每层的主要功能由对等层协议的</a:t>
            </a:r>
            <a:r>
              <a:rPr lang="zh-CN" altLang="en-US" sz="2000" dirty="0" smtClean="0">
                <a:solidFill>
                  <a:srgbClr val="FF0000"/>
                </a:solidFill>
              </a:rPr>
              <a:t>运行来</a:t>
            </a:r>
            <a:r>
              <a:rPr lang="zh-CN" altLang="en-US" sz="2000" dirty="0">
                <a:solidFill>
                  <a:srgbClr val="FF0000"/>
                </a:solidFill>
              </a:rPr>
              <a:t>实现</a:t>
            </a:r>
            <a:r>
              <a:rPr lang="zh-CN" altLang="en-US" sz="2000" dirty="0" smtClean="0">
                <a:solidFill>
                  <a:srgbClr val="FF0000"/>
                </a:solidFill>
              </a:rPr>
              <a:t>，几</a:t>
            </a:r>
            <a:r>
              <a:rPr lang="zh-CN" altLang="en-US" sz="2000" dirty="0">
                <a:solidFill>
                  <a:srgbClr val="FF0000"/>
                </a:solidFill>
              </a:rPr>
              <a:t>个层次画在一起很像一个栈的结构。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实体</a:t>
            </a:r>
            <a:r>
              <a:rPr lang="zh-CN" altLang="en-US" sz="2000" dirty="0">
                <a:solidFill>
                  <a:srgbClr val="FF0000"/>
                </a:solidFill>
              </a:rPr>
              <a:t>：表示任何可发送或接收信息的硬件或软件进程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对等</a:t>
            </a:r>
            <a:r>
              <a:rPr lang="zh-CN" altLang="en-US" sz="2000" dirty="0">
                <a:solidFill>
                  <a:srgbClr val="FF0000"/>
                </a:solidFill>
              </a:rPr>
              <a:t>层：在网络体系结构中，通信双方实现同样功能的层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协议数据单元：对等层实体进行信息交换的数据单位。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服务访问点</a:t>
            </a:r>
            <a:r>
              <a:rPr lang="zh-CN" altLang="en-US" sz="2000" dirty="0">
                <a:solidFill>
                  <a:srgbClr val="FF0000"/>
                </a:solidFill>
              </a:rPr>
              <a:t>：在同一系统中相邻两层的实体进行</a:t>
            </a:r>
            <a:r>
              <a:rPr lang="zh-CN" altLang="en-US" sz="2000" dirty="0" smtClean="0">
                <a:solidFill>
                  <a:srgbClr val="FF0000"/>
                </a:solidFill>
              </a:rPr>
              <a:t>交互的</a:t>
            </a:r>
            <a:r>
              <a:rPr lang="zh-CN" altLang="en-US" sz="2000" dirty="0">
                <a:solidFill>
                  <a:srgbClr val="FF0000"/>
                </a:solidFill>
              </a:rPr>
              <a:t>地方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客户</a:t>
            </a:r>
            <a:r>
              <a:rPr lang="zh-CN" altLang="en-US" sz="2000" dirty="0">
                <a:solidFill>
                  <a:srgbClr val="FF0000"/>
                </a:solidFill>
              </a:rPr>
              <a:t>、服务器：客户和服务器都是指通信中所涉及的两个应用</a:t>
            </a:r>
            <a:r>
              <a:rPr lang="zh-CN" altLang="en-US" sz="2000" dirty="0" smtClean="0">
                <a:solidFill>
                  <a:srgbClr val="FF0000"/>
                </a:solidFill>
              </a:rPr>
              <a:t>进程。客户</a:t>
            </a:r>
            <a:r>
              <a:rPr lang="zh-CN" altLang="en-US" sz="2000" dirty="0">
                <a:solidFill>
                  <a:srgbClr val="FF0000"/>
                </a:solidFill>
              </a:rPr>
              <a:t>是服务请求方，服务器是服务提供方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客户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服务器方式：客户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服务器方式所描述的是进程之间服务和被服务的关系，当客户</a:t>
            </a:r>
            <a:r>
              <a:rPr lang="zh-CN" altLang="en-US" sz="2000" dirty="0" smtClean="0">
                <a:solidFill>
                  <a:srgbClr val="FF0000"/>
                </a:solidFill>
              </a:rPr>
              <a:t>进程需要</a:t>
            </a:r>
            <a:r>
              <a:rPr lang="zh-CN" altLang="en-US" sz="2000" dirty="0">
                <a:solidFill>
                  <a:srgbClr val="FF0000"/>
                </a:solidFill>
              </a:rPr>
              <a:t>服务器进程提供服务时就主动呼叫服务进程，服务器进程被动地等待来自客户进程的</a:t>
            </a:r>
            <a:r>
              <a:rPr lang="zh-CN" altLang="en-US" sz="2000" dirty="0" smtClean="0">
                <a:solidFill>
                  <a:srgbClr val="FF0000"/>
                </a:solidFill>
              </a:rPr>
              <a:t>请求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45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7054</TotalTime>
  <Words>759</Words>
  <Application>Microsoft Office PowerPoint</Application>
  <PresentationFormat>全屏显示(4:3)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Arial</vt:lpstr>
      <vt:lpstr>Cambria Math</vt:lpstr>
      <vt:lpstr>Tahoma</vt:lpstr>
      <vt:lpstr>Wingdings</vt:lpstr>
      <vt:lpstr>Blends</vt:lpstr>
      <vt:lpstr>作业（第六版）</vt:lpstr>
      <vt:lpstr>1-03</vt:lpstr>
      <vt:lpstr>1-10</vt:lpstr>
      <vt:lpstr>1-11</vt:lpstr>
      <vt:lpstr>1-14</vt:lpstr>
      <vt:lpstr>1-17</vt:lpstr>
      <vt:lpstr>1-19</vt:lpstr>
      <vt:lpstr>1-26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zhangqian</cp:lastModifiedBy>
  <cp:revision>333</cp:revision>
  <dcterms:created xsi:type="dcterms:W3CDTF">2004-03-02T12:35:10Z</dcterms:created>
  <dcterms:modified xsi:type="dcterms:W3CDTF">2019-11-20T07:12:04Z</dcterms:modified>
</cp:coreProperties>
</file>