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sldIdLst>
    <p:sldId id="445" r:id="rId2"/>
    <p:sldId id="453" r:id="rId3"/>
    <p:sldId id="454" r:id="rId4"/>
    <p:sldId id="455" r:id="rId5"/>
    <p:sldId id="456" r:id="rId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588" autoAdjust="0"/>
  </p:normalViewPr>
  <p:slideViewPr>
    <p:cSldViewPr showGuides="1">
      <p:cViewPr varScale="1">
        <p:scale>
          <a:sx n="84" d="100"/>
          <a:sy n="84" d="100"/>
        </p:scale>
        <p:origin x="1044"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51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08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51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05A41B-0B20-41F5-81A2-C39ED2AB371D}" type="slidenum">
              <a:rPr lang="en-US" altLang="zh-CN"/>
              <a:pPr/>
              <a:t>‹#›</a:t>
            </a:fld>
            <a:endParaRPr lang="en-US" altLang="zh-CN"/>
          </a:p>
        </p:txBody>
      </p:sp>
    </p:spTree>
    <p:extLst>
      <p:ext uri="{BB962C8B-B14F-4D97-AF65-F5344CB8AC3E}">
        <p14:creationId xmlns:p14="http://schemas.microsoft.com/office/powerpoint/2010/main" val="3338690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a:prstGeom prst="rect">
            <a:avLst/>
          </a:prstGeo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3132138" y="6248400"/>
            <a:ext cx="1905000" cy="457200"/>
          </a:xfrm>
          <a:prstGeom prst="rect">
            <a:avLst/>
          </a:prstGeom>
        </p:spPr>
        <p:txBody>
          <a:bodyPr/>
          <a:lstStyle>
            <a:lvl1pPr>
              <a:defRPr>
                <a:solidFill>
                  <a:schemeClr val="bg2"/>
                </a:solidFill>
              </a:defRPr>
            </a:lvl1pPr>
          </a:lstStyle>
          <a:p>
            <a:fld id="{3005C2F3-CE98-45E0-B621-1F7832D3C127}" type="slidenum">
              <a:rPr lang="en-US" altLang="zh-CN"/>
              <a:pPr/>
              <a:t>‹#›</a:t>
            </a:fld>
            <a:endParaRPr lang="en-US" altLang="zh-CN"/>
          </a:p>
        </p:txBody>
      </p:sp>
    </p:spTree>
    <p:extLst>
      <p:ext uri="{BB962C8B-B14F-4D97-AF65-F5344CB8AC3E}">
        <p14:creationId xmlns:p14="http://schemas.microsoft.com/office/powerpoint/2010/main" val="119783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229C99D1-C9DB-4DEB-B811-54AD9AFCE0D7}" type="slidenum">
              <a:rPr lang="en-US" altLang="zh-CN"/>
              <a:pPr/>
              <a:t>‹#›</a:t>
            </a:fld>
            <a:endParaRPr lang="en-US" altLang="zh-CN"/>
          </a:p>
        </p:txBody>
      </p:sp>
    </p:spTree>
    <p:extLst>
      <p:ext uri="{BB962C8B-B14F-4D97-AF65-F5344CB8AC3E}">
        <p14:creationId xmlns:p14="http://schemas.microsoft.com/office/powerpoint/2010/main" val="215440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B4DA6B54-0C60-4286-AD13-2D1E510BF91C}" type="slidenum">
              <a:rPr lang="en-US" altLang="zh-CN"/>
              <a:pPr/>
              <a:t>‹#›</a:t>
            </a:fld>
            <a:endParaRPr lang="en-US" altLang="zh-CN"/>
          </a:p>
        </p:txBody>
      </p:sp>
    </p:spTree>
    <p:extLst>
      <p:ext uri="{BB962C8B-B14F-4D97-AF65-F5344CB8AC3E}">
        <p14:creationId xmlns:p14="http://schemas.microsoft.com/office/powerpoint/2010/main" val="98799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800"/>
            </a:lvl1pPr>
            <a:lvl2pPr>
              <a:defRPr sz="2400">
                <a:solidFill>
                  <a:schemeClr val="tx2"/>
                </a:solidFill>
                <a:latin typeface="+mn-lt"/>
                <a:ea typeface="黑体" panose="02010609060101010101" pitchFamily="49" charset="-122"/>
              </a:defRPr>
            </a:lvl2pPr>
            <a:lvl3pPr>
              <a:defRPr sz="2000">
                <a:solidFill>
                  <a:schemeClr val="tx2"/>
                </a:solidFill>
                <a:latin typeface="+mn-lt"/>
                <a:ea typeface="黑体" panose="02010609060101010101" pitchFamily="49" charset="-122"/>
              </a:defRPr>
            </a:lvl3pPr>
            <a:lvl4pPr>
              <a:defRPr sz="1800">
                <a:solidFill>
                  <a:schemeClr val="tx2"/>
                </a:solidFill>
                <a:latin typeface="+mn-lt"/>
                <a:ea typeface="黑体" panose="02010609060101010101" pitchFamily="49" charset="-122"/>
              </a:defRPr>
            </a:lvl4pPr>
            <a:lvl5pPr>
              <a:defRPr sz="1800">
                <a:solidFill>
                  <a:schemeClr val="tx2"/>
                </a:solidFill>
                <a:latin typeface="+mn-lt"/>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xfrm>
            <a:off x="7042150" y="6243638"/>
            <a:ext cx="1905000" cy="457200"/>
          </a:xfrm>
          <a:prstGeom prst="rect">
            <a:avLst/>
          </a:prstGeom>
          <a:ln/>
        </p:spPr>
        <p:txBody>
          <a:bodyPr/>
          <a:lstStyle>
            <a:lvl1pPr>
              <a:defRPr/>
            </a:lvl1pPr>
          </a:lstStyle>
          <a:p>
            <a:fld id="{59339923-B4DB-4EDB-A2DE-BD8651E0F3D4}" type="slidenum">
              <a:rPr lang="en-US" altLang="zh-CN"/>
              <a:pPr/>
              <a:t>‹#›</a:t>
            </a:fld>
            <a:endParaRPr lang="en-US" altLang="zh-CN"/>
          </a:p>
        </p:txBody>
      </p:sp>
    </p:spTree>
    <p:extLst>
      <p:ext uri="{BB962C8B-B14F-4D97-AF65-F5344CB8AC3E}">
        <p14:creationId xmlns:p14="http://schemas.microsoft.com/office/powerpoint/2010/main" val="321238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74EB874A-D841-4642-ADA0-3E6DC35E53E9}" type="slidenum">
              <a:rPr lang="en-US" altLang="zh-CN"/>
              <a:pPr/>
              <a:t>‹#›</a:t>
            </a:fld>
            <a:endParaRPr lang="en-US" altLang="zh-CN"/>
          </a:p>
        </p:txBody>
      </p:sp>
    </p:spTree>
    <p:extLst>
      <p:ext uri="{BB962C8B-B14F-4D97-AF65-F5344CB8AC3E}">
        <p14:creationId xmlns:p14="http://schemas.microsoft.com/office/powerpoint/2010/main" val="151876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44CE5866-6091-43A8-9AD5-37C6F96F9A9B}" type="slidenum">
              <a:rPr lang="en-US" altLang="zh-CN"/>
              <a:pPr/>
              <a:t>‹#›</a:t>
            </a:fld>
            <a:endParaRPr lang="en-US" altLang="zh-CN"/>
          </a:p>
        </p:txBody>
      </p:sp>
    </p:spTree>
    <p:extLst>
      <p:ext uri="{BB962C8B-B14F-4D97-AF65-F5344CB8AC3E}">
        <p14:creationId xmlns:p14="http://schemas.microsoft.com/office/powerpoint/2010/main" val="23140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8B5FF1AA-13B5-4FC7-9E49-7EA24A12B245}" type="slidenum">
              <a:rPr lang="en-US" altLang="zh-CN"/>
              <a:pPr/>
              <a:t>‹#›</a:t>
            </a:fld>
            <a:endParaRPr lang="en-US" altLang="zh-CN"/>
          </a:p>
        </p:txBody>
      </p:sp>
    </p:spTree>
    <p:extLst>
      <p:ext uri="{BB962C8B-B14F-4D97-AF65-F5344CB8AC3E}">
        <p14:creationId xmlns:p14="http://schemas.microsoft.com/office/powerpoint/2010/main" val="299570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18FD0006-1BED-47CC-B31C-0921F376A3F7}" type="slidenum">
              <a:rPr lang="en-US" altLang="zh-CN"/>
              <a:pPr/>
              <a:t>‹#›</a:t>
            </a:fld>
            <a:endParaRPr lang="en-US" altLang="zh-CN"/>
          </a:p>
        </p:txBody>
      </p:sp>
    </p:spTree>
    <p:extLst>
      <p:ext uri="{BB962C8B-B14F-4D97-AF65-F5344CB8AC3E}">
        <p14:creationId xmlns:p14="http://schemas.microsoft.com/office/powerpoint/2010/main" val="239090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8226D706-8016-42B7-8032-3BCD54B8B055}" type="slidenum">
              <a:rPr lang="en-US" altLang="zh-CN"/>
              <a:pPr/>
              <a:t>‹#›</a:t>
            </a:fld>
            <a:endParaRPr lang="en-US" altLang="zh-CN"/>
          </a:p>
        </p:txBody>
      </p:sp>
    </p:spTree>
    <p:extLst>
      <p:ext uri="{BB962C8B-B14F-4D97-AF65-F5344CB8AC3E}">
        <p14:creationId xmlns:p14="http://schemas.microsoft.com/office/powerpoint/2010/main" val="19672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8146B830-E5DB-4B90-804E-8D19261EFB9C}" type="slidenum">
              <a:rPr lang="en-US" altLang="zh-CN"/>
              <a:pPr/>
              <a:t>‹#›</a:t>
            </a:fld>
            <a:endParaRPr lang="en-US" altLang="zh-CN"/>
          </a:p>
        </p:txBody>
      </p:sp>
    </p:spTree>
    <p:extLst>
      <p:ext uri="{BB962C8B-B14F-4D97-AF65-F5344CB8AC3E}">
        <p14:creationId xmlns:p14="http://schemas.microsoft.com/office/powerpoint/2010/main" val="1896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9D3F6F03-B4A3-4ED2-8747-DC7D096CF93A}" type="slidenum">
              <a:rPr lang="en-US" altLang="zh-CN"/>
              <a:pPr/>
              <a:t>‹#›</a:t>
            </a:fld>
            <a:endParaRPr lang="en-US" altLang="zh-CN"/>
          </a:p>
        </p:txBody>
      </p:sp>
    </p:spTree>
    <p:extLst>
      <p:ext uri="{BB962C8B-B14F-4D97-AF65-F5344CB8AC3E}">
        <p14:creationId xmlns:p14="http://schemas.microsoft.com/office/powerpoint/2010/main" val="202345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42144" y="468213"/>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27" name="Rectangle 3"/>
          <p:cNvSpPr>
            <a:spLocks noChangeArrowheads="1"/>
          </p:cNvSpPr>
          <p:nvPr/>
        </p:nvSpPr>
        <p:spPr bwMode="ltGray">
          <a:xfrm>
            <a:off x="824731" y="468213"/>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28" name="Rectangle 4"/>
          <p:cNvSpPr>
            <a:spLocks noChangeArrowheads="1"/>
          </p:cNvSpPr>
          <p:nvPr/>
        </p:nvSpPr>
        <p:spPr bwMode="ltGray">
          <a:xfrm>
            <a:off x="565969" y="890488"/>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29" name="Rectangle 5"/>
          <p:cNvSpPr>
            <a:spLocks noChangeArrowheads="1"/>
          </p:cNvSpPr>
          <p:nvPr/>
        </p:nvSpPr>
        <p:spPr bwMode="ltGray">
          <a:xfrm>
            <a:off x="935856" y="890488"/>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0" name="Rectangle 6"/>
          <p:cNvSpPr>
            <a:spLocks noChangeArrowheads="1"/>
          </p:cNvSpPr>
          <p:nvPr/>
        </p:nvSpPr>
        <p:spPr bwMode="ltGray">
          <a:xfrm>
            <a:off x="151631" y="8174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1" name="Rectangle 7"/>
          <p:cNvSpPr>
            <a:spLocks noChangeArrowheads="1"/>
          </p:cNvSpPr>
          <p:nvPr/>
        </p:nvSpPr>
        <p:spPr bwMode="gray">
          <a:xfrm>
            <a:off x="786631" y="360263"/>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2" name="Rectangle 8"/>
          <p:cNvSpPr>
            <a:spLocks noChangeArrowheads="1"/>
          </p:cNvSpPr>
          <p:nvPr/>
        </p:nvSpPr>
        <p:spPr bwMode="gray">
          <a:xfrm>
            <a:off x="467544" y="11508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3" name="Rectangle 9"/>
          <p:cNvSpPr>
            <a:spLocks noGrp="1" noChangeArrowheads="1"/>
          </p:cNvSpPr>
          <p:nvPr>
            <p:ph type="title"/>
          </p:nvPr>
        </p:nvSpPr>
        <p:spPr bwMode="auto">
          <a:xfrm>
            <a:off x="1150938" y="155550"/>
            <a:ext cx="7793037" cy="9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34" name="Rectangle 10"/>
          <p:cNvSpPr>
            <a:spLocks noGrp="1" noChangeArrowheads="1"/>
          </p:cNvSpPr>
          <p:nvPr>
            <p:ph type="body" idx="1"/>
          </p:nvPr>
        </p:nvSpPr>
        <p:spPr bwMode="auto">
          <a:xfrm>
            <a:off x="565969" y="1485801"/>
            <a:ext cx="8249419" cy="50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Tree>
  </p:cSld>
  <p:clrMap bg1="lt1" tx1="dk1" bg2="lt2" tx2="dk2" accent1="accent1" accent2="accent2" accent3="accent3" accent4="accent4" accent5="accent5" accent6="accent6" hlink="hlink" folHlink="folHlink"/>
  <p:sldLayoutIdLst>
    <p:sldLayoutId id="2147483966" r:id="rId1"/>
    <p:sldLayoutId id="2147483965"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sldNum="0" hdr="0" dt="0"/>
  <p:txStyles>
    <p:titleStyle>
      <a:lvl1pPr algn="l" rtl="0" eaLnBrk="0" fontAlgn="base" hangingPunct="0">
        <a:spcBef>
          <a:spcPct val="0"/>
        </a:spcBef>
        <a:spcAft>
          <a:spcPct val="0"/>
        </a:spcAft>
        <a:defRPr sz="40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2"/>
          </a:solidFill>
          <a:latin typeface="+mn-lt"/>
          <a:ea typeface="黑体" panose="02010609060101010101"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2"/>
          </a:solidFill>
          <a:latin typeface="+mn-lt"/>
          <a:ea typeface="黑体" panose="02010609060101010101"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2"/>
          </a:solidFill>
          <a:latin typeface="+mn-lt"/>
          <a:ea typeface="黑体" panose="02010609060101010101" pitchFamily="49"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2"/>
          </a:solidFill>
          <a:latin typeface="+mn-lt"/>
          <a:ea typeface="黑体" panose="02010609060101010101"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作业（第六版）</a:t>
            </a:r>
            <a:endParaRPr lang="zh-CN" altLang="en-US" dirty="0"/>
          </a:p>
        </p:txBody>
      </p:sp>
      <p:sp>
        <p:nvSpPr>
          <p:cNvPr id="5" name="Rectangle 4"/>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36538" indent="-236538" defTabSz="814388" eaLnBrk="0" hangingPunct="0">
              <a:lnSpc>
                <a:spcPct val="95000"/>
              </a:lnSpc>
              <a:spcBef>
                <a:spcPct val="50000"/>
              </a:spcBef>
              <a:buClr>
                <a:srgbClr val="BEBA32"/>
              </a:buClr>
              <a:buChar char="•"/>
              <a:defRPr sz="2400" b="1">
                <a:solidFill>
                  <a:schemeClr val="bg1"/>
                </a:solidFill>
                <a:latin typeface="Arial" panose="020B0604020202020204" pitchFamily="34" charset="0"/>
                <a:ea typeface="黑体" panose="02010609060101010101" pitchFamily="49" charset="-122"/>
              </a:defRPr>
            </a:lvl1pPr>
            <a:lvl2pPr marL="574675" indent="-117475"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2pPr>
            <a:lvl3pPr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3pPr>
            <a:lvl4pPr marL="1254125" indent="117475"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4pPr>
            <a:lvl5pPr marL="1604963" indent="223838"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5pPr>
            <a:lvl6pPr marL="20621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6pPr>
            <a:lvl7pPr marL="25193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7pPr>
            <a:lvl8pPr marL="29765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8pPr>
            <a:lvl9pPr marL="34337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9pPr>
          </a:lstStyle>
          <a:p>
            <a:pPr marL="0" indent="0">
              <a:lnSpc>
                <a:spcPct val="90000"/>
              </a:lnSpc>
              <a:buNone/>
            </a:pPr>
            <a:r>
              <a:rPr lang="en-US" altLang="zh-CN" sz="3200" dirty="0">
                <a:solidFill>
                  <a:schemeClr val="tx2"/>
                </a:solidFill>
              </a:rPr>
              <a:t>P63</a:t>
            </a:r>
          </a:p>
          <a:p>
            <a:pPr marL="0" indent="0">
              <a:lnSpc>
                <a:spcPct val="90000"/>
              </a:lnSpc>
              <a:buNone/>
            </a:pPr>
            <a:r>
              <a:rPr lang="en-US" altLang="zh-CN" sz="3200" dirty="0">
                <a:solidFill>
                  <a:schemeClr val="tx2"/>
                </a:solidFill>
              </a:rPr>
              <a:t>  </a:t>
            </a:r>
            <a:r>
              <a:rPr lang="en-US" altLang="zh-CN" sz="2800" dirty="0">
                <a:solidFill>
                  <a:schemeClr val="tx2"/>
                </a:solidFill>
              </a:rPr>
              <a:t>2-04    2-07    2-16</a:t>
            </a:r>
          </a:p>
        </p:txBody>
      </p:sp>
    </p:spTree>
    <p:extLst>
      <p:ext uri="{BB962C8B-B14F-4D97-AF65-F5344CB8AC3E}">
        <p14:creationId xmlns:p14="http://schemas.microsoft.com/office/powerpoint/2010/main" val="2849743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2-04</a:t>
            </a:r>
            <a:endParaRPr lang="zh-CN" altLang="en-US" dirty="0"/>
          </a:p>
        </p:txBody>
      </p:sp>
      <p:sp>
        <p:nvSpPr>
          <p:cNvPr id="3" name="内容占位符 2"/>
          <p:cNvSpPr>
            <a:spLocks noGrp="1"/>
          </p:cNvSpPr>
          <p:nvPr>
            <p:ph idx="1"/>
          </p:nvPr>
        </p:nvSpPr>
        <p:spPr>
          <a:xfrm>
            <a:off x="565969" y="1485800"/>
            <a:ext cx="8249419" cy="5255567"/>
          </a:xfrm>
        </p:spPr>
        <p:txBody>
          <a:bodyPr/>
          <a:lstStyle/>
          <a:p>
            <a:r>
              <a:rPr lang="zh-CN" altLang="en-US" sz="2400" dirty="0" smtClean="0"/>
              <a:t>试解释一下名词：数据，信号，模拟数据</a:t>
            </a:r>
            <a:r>
              <a:rPr lang="zh-CN" altLang="en-US" sz="2400" dirty="0"/>
              <a:t>，模拟信号，基带信号，带通信号，数字数据，数字信号，码元，单工通信，半双工通信，全双工通信，串行传输，</a:t>
            </a:r>
            <a:r>
              <a:rPr lang="zh-CN" altLang="en-US" sz="2400" dirty="0" smtClean="0"/>
              <a:t>并行传输。</a:t>
            </a:r>
            <a:endParaRPr lang="en-US" altLang="zh-CN" sz="2400" dirty="0" smtClean="0"/>
          </a:p>
          <a:p>
            <a:r>
              <a:rPr lang="zh-CN" altLang="en-US" sz="2400" dirty="0" smtClean="0">
                <a:solidFill>
                  <a:srgbClr val="FF0000"/>
                </a:solidFill>
              </a:rPr>
              <a:t>答：数据</a:t>
            </a:r>
            <a:r>
              <a:rPr lang="zh-CN" altLang="en-US" sz="2400" dirty="0">
                <a:solidFill>
                  <a:srgbClr val="FF0000"/>
                </a:solidFill>
              </a:rPr>
              <a:t>：是运送信息的实体。 </a:t>
            </a:r>
          </a:p>
          <a:p>
            <a:r>
              <a:rPr lang="zh-CN" altLang="en-US" sz="2400" dirty="0">
                <a:solidFill>
                  <a:srgbClr val="FF0000"/>
                </a:solidFill>
              </a:rPr>
              <a:t>信号：则是数据的电气的或电磁的表现。 </a:t>
            </a:r>
          </a:p>
          <a:p>
            <a:r>
              <a:rPr lang="zh-CN" altLang="en-US" sz="2400" dirty="0">
                <a:solidFill>
                  <a:srgbClr val="FF0000"/>
                </a:solidFill>
              </a:rPr>
              <a:t>模拟数据：运送信息的模拟信号。 </a:t>
            </a:r>
          </a:p>
          <a:p>
            <a:r>
              <a:rPr lang="zh-CN" altLang="en-US" sz="2400" dirty="0">
                <a:solidFill>
                  <a:srgbClr val="FF0000"/>
                </a:solidFill>
              </a:rPr>
              <a:t>模拟信号：连续变化的信号。 </a:t>
            </a:r>
            <a:endParaRPr lang="en-US" altLang="zh-CN" sz="2400" dirty="0" smtClean="0">
              <a:solidFill>
                <a:srgbClr val="FF0000"/>
              </a:solidFill>
            </a:endParaRPr>
          </a:p>
          <a:p>
            <a:r>
              <a:rPr lang="zh-CN" altLang="en-US" sz="2400" dirty="0">
                <a:solidFill>
                  <a:srgbClr val="FF0000"/>
                </a:solidFill>
              </a:rPr>
              <a:t>基带信号（即基本频带信号</a:t>
            </a:r>
            <a:r>
              <a:rPr lang="zh-CN" altLang="en-US" sz="2400" dirty="0" smtClean="0">
                <a:solidFill>
                  <a:srgbClr val="FF0000"/>
                </a:solidFill>
              </a:rPr>
              <a:t>）：来自</a:t>
            </a:r>
            <a:r>
              <a:rPr lang="zh-CN" altLang="en-US" sz="2400" dirty="0">
                <a:solidFill>
                  <a:srgbClr val="FF0000"/>
                </a:solidFill>
              </a:rPr>
              <a:t>信源的信号。像计算机输出的代表各种文字或图像文件的数据信号都属于基带信号</a:t>
            </a:r>
            <a:r>
              <a:rPr lang="zh-CN" altLang="en-US" sz="2400" dirty="0" smtClean="0">
                <a:solidFill>
                  <a:srgbClr val="FF0000"/>
                </a:solidFill>
              </a:rPr>
              <a:t>。</a:t>
            </a:r>
            <a:endParaRPr lang="en-US" altLang="zh-CN" sz="2400" dirty="0" smtClean="0">
              <a:solidFill>
                <a:srgbClr val="FF0000"/>
              </a:solidFill>
            </a:endParaRPr>
          </a:p>
          <a:p>
            <a:r>
              <a:rPr lang="zh-CN" altLang="en-US" sz="2400" dirty="0">
                <a:solidFill>
                  <a:srgbClr val="FF0000"/>
                </a:solidFill>
              </a:rPr>
              <a:t>带通信号：把基带信号经过载波调制后，把信号的频率范围搬移到较高的频段以便在信道中传输（即仅在一段频率范围内能够通过信道</a:t>
            </a:r>
            <a:r>
              <a:rPr lang="zh-CN" altLang="en-US" sz="2400" dirty="0" smtClean="0">
                <a:solidFill>
                  <a:srgbClr val="FF0000"/>
                </a:solidFill>
              </a:rPr>
              <a:t>） </a:t>
            </a:r>
            <a:endParaRPr lang="zh-CN" altLang="en-US" sz="2400" dirty="0">
              <a:solidFill>
                <a:srgbClr val="FF0000"/>
              </a:solidFill>
            </a:endParaRPr>
          </a:p>
        </p:txBody>
      </p:sp>
    </p:spTree>
    <p:extLst>
      <p:ext uri="{BB962C8B-B14F-4D97-AF65-F5344CB8AC3E}">
        <p14:creationId xmlns:p14="http://schemas.microsoft.com/office/powerpoint/2010/main" val="187810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2-04</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FF0000"/>
                </a:solidFill>
              </a:rPr>
              <a:t>数字信号</a:t>
            </a:r>
            <a:r>
              <a:rPr lang="zh-CN" altLang="en-US" sz="2400" dirty="0">
                <a:solidFill>
                  <a:srgbClr val="FF0000"/>
                </a:solidFill>
              </a:rPr>
              <a:t>：取值为有限的几个离散值的信号。 </a:t>
            </a:r>
          </a:p>
          <a:p>
            <a:r>
              <a:rPr lang="zh-CN" altLang="en-US" sz="2400" dirty="0">
                <a:solidFill>
                  <a:srgbClr val="FF0000"/>
                </a:solidFill>
              </a:rPr>
              <a:t>数字数据：取值为不连续数值的数据。</a:t>
            </a:r>
          </a:p>
          <a:p>
            <a:r>
              <a:rPr lang="zh-CN" altLang="en-US" sz="2400" dirty="0" smtClean="0">
                <a:solidFill>
                  <a:srgbClr val="FF0000"/>
                </a:solidFill>
              </a:rPr>
              <a:t>码元</a:t>
            </a:r>
            <a:r>
              <a:rPr lang="en-US" altLang="zh-CN" sz="2400" dirty="0">
                <a:solidFill>
                  <a:srgbClr val="FF0000"/>
                </a:solidFill>
              </a:rPr>
              <a:t>(code)</a:t>
            </a:r>
            <a:r>
              <a:rPr lang="zh-CN" altLang="en-US" sz="2400" dirty="0">
                <a:solidFill>
                  <a:srgbClr val="FF0000"/>
                </a:solidFill>
              </a:rPr>
              <a:t>：在使用时间域（或简称为时域）的波形表示数字信号时，代表不同离散数值的基本波形。 </a:t>
            </a:r>
          </a:p>
          <a:p>
            <a:r>
              <a:rPr lang="zh-CN" altLang="en-US" sz="2400" dirty="0">
                <a:solidFill>
                  <a:srgbClr val="FF0000"/>
                </a:solidFill>
              </a:rPr>
              <a:t>单工通信：即只有一个方向的通信而没有反方向的交互。 </a:t>
            </a:r>
          </a:p>
          <a:p>
            <a:r>
              <a:rPr lang="zh-CN" altLang="en-US" sz="2400" dirty="0">
                <a:solidFill>
                  <a:srgbClr val="FF0000"/>
                </a:solidFill>
              </a:rPr>
              <a:t>半双工通信：即通信和双方都可以发送信息，但不能双方同时发送（当然也不能同时接收）。这种通信方式是一方发送另一方接收，过一段时间再反过来。</a:t>
            </a:r>
          </a:p>
          <a:p>
            <a:r>
              <a:rPr lang="zh-CN" altLang="en-US" sz="2400" dirty="0">
                <a:solidFill>
                  <a:srgbClr val="FF0000"/>
                </a:solidFill>
              </a:rPr>
              <a:t>全双工通信：即通信的双方可以同时发送和接收信息</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串行传输：数据在传输时逐个比特按照时间顺序依次传输</a:t>
            </a:r>
            <a:endParaRPr lang="en-US" altLang="zh-CN" sz="2400" dirty="0" smtClean="0">
              <a:solidFill>
                <a:srgbClr val="FF0000"/>
              </a:solidFill>
            </a:endParaRPr>
          </a:p>
          <a:p>
            <a:r>
              <a:rPr lang="zh-CN" altLang="en-US" sz="2400" dirty="0" smtClean="0">
                <a:solidFill>
                  <a:srgbClr val="FF0000"/>
                </a:solidFill>
              </a:rPr>
              <a:t>并行传输：数据在传输时采用</a:t>
            </a:r>
            <a:r>
              <a:rPr lang="en-US" altLang="zh-CN" sz="2400" dirty="0" smtClean="0">
                <a:solidFill>
                  <a:srgbClr val="FF0000"/>
                </a:solidFill>
              </a:rPr>
              <a:t>n</a:t>
            </a:r>
            <a:r>
              <a:rPr lang="zh-CN" altLang="en-US" sz="2400" dirty="0" smtClean="0">
                <a:solidFill>
                  <a:srgbClr val="FF0000"/>
                </a:solidFill>
              </a:rPr>
              <a:t>个并行的信道，每个信道串行传输，</a:t>
            </a:r>
            <a:r>
              <a:rPr lang="en-US" altLang="zh-CN" sz="2400" dirty="0" smtClean="0">
                <a:solidFill>
                  <a:srgbClr val="FF0000"/>
                </a:solidFill>
              </a:rPr>
              <a:t>n</a:t>
            </a:r>
            <a:r>
              <a:rPr lang="zh-CN" altLang="en-US" sz="2400" dirty="0" smtClean="0">
                <a:solidFill>
                  <a:srgbClr val="FF0000"/>
                </a:solidFill>
              </a:rPr>
              <a:t>个信道每次传输</a:t>
            </a:r>
            <a:r>
              <a:rPr lang="en-US" altLang="zh-CN" sz="2400" dirty="0" smtClean="0">
                <a:solidFill>
                  <a:srgbClr val="FF0000"/>
                </a:solidFill>
              </a:rPr>
              <a:t>n</a:t>
            </a:r>
            <a:r>
              <a:rPr lang="zh-CN" altLang="en-US" sz="2400" dirty="0" smtClean="0">
                <a:solidFill>
                  <a:srgbClr val="FF0000"/>
                </a:solidFill>
              </a:rPr>
              <a:t>个比特。</a:t>
            </a:r>
            <a:endParaRPr lang="zh-CN" altLang="en-US" sz="2400" dirty="0">
              <a:solidFill>
                <a:srgbClr val="FF0000"/>
              </a:solidFill>
            </a:endParaRPr>
          </a:p>
        </p:txBody>
      </p:sp>
    </p:spTree>
    <p:extLst>
      <p:ext uri="{BB962C8B-B14F-4D97-AF65-F5344CB8AC3E}">
        <p14:creationId xmlns:p14="http://schemas.microsoft.com/office/powerpoint/2010/main" val="990353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2-07</a:t>
            </a:r>
            <a:endParaRPr lang="zh-CN" altLang="en-US" dirty="0"/>
          </a:p>
        </p:txBody>
      </p:sp>
      <p:sp>
        <p:nvSpPr>
          <p:cNvPr id="3" name="内容占位符 2"/>
          <p:cNvSpPr>
            <a:spLocks noGrp="1"/>
          </p:cNvSpPr>
          <p:nvPr>
            <p:ph idx="1"/>
          </p:nvPr>
        </p:nvSpPr>
        <p:spPr/>
        <p:txBody>
          <a:bodyPr/>
          <a:lstStyle/>
          <a:p>
            <a:r>
              <a:rPr lang="zh-CN" altLang="en-US" sz="2400" dirty="0"/>
              <a:t>假定某信道受奈氏准则限制的最高码元速率为</a:t>
            </a:r>
            <a:r>
              <a:rPr lang="en-US" altLang="zh-CN" sz="2400" dirty="0"/>
              <a:t>20000</a:t>
            </a:r>
            <a:r>
              <a:rPr lang="zh-CN" altLang="en-US" sz="2400" dirty="0"/>
              <a:t>码元</a:t>
            </a:r>
            <a:r>
              <a:rPr lang="en-US" altLang="zh-CN" sz="2400" dirty="0"/>
              <a:t>/</a:t>
            </a:r>
            <a:r>
              <a:rPr lang="zh-CN" altLang="en-US" sz="2400" dirty="0"/>
              <a:t>秒。如果采用振幅调制把码元的振幅划分为</a:t>
            </a:r>
            <a:r>
              <a:rPr lang="en-US" altLang="zh-CN" sz="2400" dirty="0"/>
              <a:t>16</a:t>
            </a:r>
            <a:r>
              <a:rPr lang="zh-CN" altLang="en-US" sz="2400" dirty="0"/>
              <a:t>个不同等级来传送，那么可以获得多高的数据率（</a:t>
            </a:r>
            <a:r>
              <a:rPr lang="en-US" altLang="zh-CN" sz="2400" dirty="0"/>
              <a:t>b/s</a:t>
            </a:r>
            <a:r>
              <a:rPr lang="zh-CN" altLang="en-US" sz="2400" dirty="0"/>
              <a:t>）</a:t>
            </a:r>
            <a:r>
              <a:rPr lang="zh-CN" altLang="en-US" sz="2400" dirty="0" smtClean="0"/>
              <a:t>？</a:t>
            </a:r>
            <a:endParaRPr lang="en-US" altLang="zh-CN" sz="2400" dirty="0" smtClean="0"/>
          </a:p>
          <a:p>
            <a:r>
              <a:rPr lang="zh-CN" altLang="en-US" sz="2400" dirty="0" smtClean="0">
                <a:solidFill>
                  <a:srgbClr val="FF0000"/>
                </a:solidFill>
              </a:rPr>
              <a:t>答：</a:t>
            </a:r>
            <a:endParaRPr lang="en-US" altLang="zh-CN" sz="2400" dirty="0" smtClean="0">
              <a:solidFill>
                <a:srgbClr val="FF0000"/>
              </a:solidFill>
            </a:endParaRPr>
          </a:p>
          <a:p>
            <a:r>
              <a:rPr lang="zh-CN" altLang="en-US" sz="2400" dirty="0" smtClean="0">
                <a:solidFill>
                  <a:srgbClr val="FF0000"/>
                </a:solidFill>
              </a:rPr>
              <a:t>码元</a:t>
            </a:r>
            <a:r>
              <a:rPr lang="zh-CN" altLang="en-US" sz="2400" dirty="0">
                <a:solidFill>
                  <a:srgbClr val="FF0000"/>
                </a:solidFill>
              </a:rPr>
              <a:t>的振幅划分为</a:t>
            </a:r>
            <a:r>
              <a:rPr lang="en-US" altLang="zh-CN" sz="2400" dirty="0">
                <a:solidFill>
                  <a:srgbClr val="FF0000"/>
                </a:solidFill>
              </a:rPr>
              <a:t>16</a:t>
            </a:r>
            <a:r>
              <a:rPr lang="zh-CN" altLang="en-US" sz="2400" dirty="0">
                <a:solidFill>
                  <a:srgbClr val="FF0000"/>
                </a:solidFill>
              </a:rPr>
              <a:t>个不同</a:t>
            </a:r>
            <a:r>
              <a:rPr lang="zh-CN" altLang="en-US" sz="2400" dirty="0" smtClean="0">
                <a:solidFill>
                  <a:srgbClr val="FF0000"/>
                </a:solidFill>
              </a:rPr>
              <a:t>等级，则每个码元携带</a:t>
            </a:r>
            <a:r>
              <a:rPr lang="en-US" altLang="zh-CN" sz="2400" dirty="0" smtClean="0">
                <a:solidFill>
                  <a:srgbClr val="FF0000"/>
                </a:solidFill>
              </a:rPr>
              <a:t>4</a:t>
            </a:r>
            <a:r>
              <a:rPr lang="zh-CN" altLang="en-US" sz="2400" dirty="0" smtClean="0">
                <a:solidFill>
                  <a:srgbClr val="FF0000"/>
                </a:solidFill>
              </a:rPr>
              <a:t>比特信息，如果我们用二进制数字来表示这</a:t>
            </a:r>
            <a:r>
              <a:rPr lang="en-US" altLang="zh-CN" sz="2400" dirty="0" smtClean="0">
                <a:solidFill>
                  <a:srgbClr val="FF0000"/>
                </a:solidFill>
              </a:rPr>
              <a:t>16</a:t>
            </a:r>
            <a:r>
              <a:rPr lang="zh-CN" altLang="en-US" sz="2400" dirty="0" smtClean="0">
                <a:solidFill>
                  <a:srgbClr val="FF0000"/>
                </a:solidFill>
              </a:rPr>
              <a:t>个不同等级的振幅，那么需要使用</a:t>
            </a:r>
            <a:r>
              <a:rPr lang="en-US" altLang="zh-CN" sz="2400" dirty="0" smtClean="0">
                <a:solidFill>
                  <a:srgbClr val="FF0000"/>
                </a:solidFill>
              </a:rPr>
              <a:t>4</a:t>
            </a:r>
            <a:r>
              <a:rPr lang="zh-CN" altLang="en-US" sz="2400" dirty="0" smtClean="0">
                <a:solidFill>
                  <a:srgbClr val="FF0000"/>
                </a:solidFill>
              </a:rPr>
              <a:t>个二进制数字。即</a:t>
            </a:r>
            <a:r>
              <a:rPr lang="en-US" altLang="zh-CN" sz="2400" dirty="0" smtClean="0">
                <a:solidFill>
                  <a:srgbClr val="FF0000"/>
                </a:solidFill>
              </a:rPr>
              <a:t>0000,0001,0010,0011,0100,0101,0110,0111,1000,1001,1010,1011,1100,1101,1110,1111</a:t>
            </a:r>
            <a:r>
              <a:rPr lang="zh-CN" altLang="en-US" sz="2400" dirty="0" smtClean="0">
                <a:solidFill>
                  <a:srgbClr val="FF0000"/>
                </a:solidFill>
              </a:rPr>
              <a:t>，可见现在用一个码元就可以表示</a:t>
            </a:r>
            <a:r>
              <a:rPr lang="en-US" altLang="zh-CN" sz="2400" dirty="0" smtClean="0">
                <a:solidFill>
                  <a:srgbClr val="FF0000"/>
                </a:solidFill>
              </a:rPr>
              <a:t>4</a:t>
            </a:r>
            <a:r>
              <a:rPr lang="zh-CN" altLang="en-US" sz="2400" dirty="0" smtClean="0">
                <a:solidFill>
                  <a:srgbClr val="FF0000"/>
                </a:solidFill>
              </a:rPr>
              <a:t>个比特。</a:t>
            </a:r>
            <a:endParaRPr lang="en-US" altLang="zh-CN" sz="2400" dirty="0" smtClean="0">
              <a:solidFill>
                <a:srgbClr val="FF0000"/>
              </a:solidFill>
            </a:endParaRPr>
          </a:p>
          <a:p>
            <a:r>
              <a:rPr lang="zh-CN" altLang="en-US" sz="2400" dirty="0" smtClean="0">
                <a:solidFill>
                  <a:srgbClr val="FF0000"/>
                </a:solidFill>
              </a:rPr>
              <a:t>信息传输速率</a:t>
            </a:r>
            <a:r>
              <a:rPr lang="en-US" altLang="zh-CN" sz="2400" dirty="0" smtClean="0">
                <a:solidFill>
                  <a:srgbClr val="FF0000"/>
                </a:solidFill>
              </a:rPr>
              <a:t>C=R</a:t>
            </a:r>
            <a:r>
              <a:rPr lang="zh-CN" altLang="en-US" sz="2400" dirty="0" smtClean="0">
                <a:solidFill>
                  <a:srgbClr val="FF0000"/>
                </a:solidFill>
              </a:rPr>
              <a:t>*</a:t>
            </a:r>
            <a:r>
              <a:rPr lang="en-US" altLang="zh-CN" sz="2400" dirty="0" smtClean="0">
                <a:solidFill>
                  <a:srgbClr val="FF0000"/>
                </a:solidFill>
              </a:rPr>
              <a:t>log2(16)</a:t>
            </a:r>
          </a:p>
          <a:p>
            <a:r>
              <a:rPr lang="en-US" altLang="zh-CN" sz="2400" dirty="0" smtClean="0">
                <a:solidFill>
                  <a:srgbClr val="FF0000"/>
                </a:solidFill>
              </a:rPr>
              <a:t>=20000</a:t>
            </a:r>
            <a:r>
              <a:rPr lang="zh-CN" altLang="en-US" sz="2400" dirty="0" smtClean="0">
                <a:solidFill>
                  <a:srgbClr val="FF0000"/>
                </a:solidFill>
              </a:rPr>
              <a:t>码元</a:t>
            </a:r>
            <a:r>
              <a:rPr lang="en-US" altLang="zh-CN" sz="2400" dirty="0" smtClean="0">
                <a:solidFill>
                  <a:srgbClr val="FF0000"/>
                </a:solidFill>
              </a:rPr>
              <a:t>/</a:t>
            </a:r>
            <a:r>
              <a:rPr lang="zh-CN" altLang="en-US" sz="2400" dirty="0" smtClean="0">
                <a:solidFill>
                  <a:srgbClr val="FF0000"/>
                </a:solidFill>
              </a:rPr>
              <a:t>秒</a:t>
            </a:r>
            <a:r>
              <a:rPr lang="en-US" altLang="zh-CN" sz="2400" dirty="0" smtClean="0">
                <a:solidFill>
                  <a:srgbClr val="FF0000"/>
                </a:solidFill>
              </a:rPr>
              <a:t>*4</a:t>
            </a:r>
            <a:r>
              <a:rPr lang="zh-CN" altLang="en-US" sz="2400" dirty="0" smtClean="0">
                <a:solidFill>
                  <a:srgbClr val="FF0000"/>
                </a:solidFill>
              </a:rPr>
              <a:t>比特</a:t>
            </a:r>
            <a:r>
              <a:rPr lang="en-US" altLang="zh-CN" sz="2400" dirty="0" smtClean="0">
                <a:solidFill>
                  <a:srgbClr val="FF0000"/>
                </a:solidFill>
              </a:rPr>
              <a:t>/</a:t>
            </a:r>
            <a:r>
              <a:rPr lang="zh-CN" altLang="en-US" sz="2400" dirty="0" smtClean="0">
                <a:solidFill>
                  <a:srgbClr val="FF0000"/>
                </a:solidFill>
              </a:rPr>
              <a:t>码元</a:t>
            </a:r>
            <a:endParaRPr lang="en-US" altLang="zh-CN" sz="2400" dirty="0" smtClean="0">
              <a:solidFill>
                <a:srgbClr val="FF0000"/>
              </a:solidFill>
            </a:endParaRPr>
          </a:p>
          <a:p>
            <a:r>
              <a:rPr lang="en-US" altLang="zh-CN" sz="2400" dirty="0" smtClean="0">
                <a:solidFill>
                  <a:srgbClr val="FF0000"/>
                </a:solidFill>
              </a:rPr>
              <a:t>=80000</a:t>
            </a:r>
            <a:r>
              <a:rPr lang="zh-CN" altLang="en-US" sz="2400" dirty="0">
                <a:solidFill>
                  <a:srgbClr val="FF0000"/>
                </a:solidFill>
              </a:rPr>
              <a:t>比特</a:t>
            </a:r>
            <a:r>
              <a:rPr lang="en-US" altLang="zh-CN" sz="2400" dirty="0" smtClean="0">
                <a:solidFill>
                  <a:srgbClr val="FF0000"/>
                </a:solidFill>
              </a:rPr>
              <a:t>/</a:t>
            </a:r>
            <a:r>
              <a:rPr lang="zh-CN" altLang="en-US" sz="2400" dirty="0" smtClean="0">
                <a:solidFill>
                  <a:srgbClr val="FF0000"/>
                </a:solidFill>
              </a:rPr>
              <a:t>秒</a:t>
            </a:r>
            <a:endParaRPr lang="zh-CN" altLang="en-US" sz="2400" dirty="0">
              <a:solidFill>
                <a:srgbClr val="FF0000"/>
              </a:solidFill>
            </a:endParaRPr>
          </a:p>
        </p:txBody>
      </p:sp>
    </p:spTree>
    <p:extLst>
      <p:ext uri="{BB962C8B-B14F-4D97-AF65-F5344CB8AC3E}">
        <p14:creationId xmlns:p14="http://schemas.microsoft.com/office/powerpoint/2010/main" val="352731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2-16</a:t>
            </a:r>
            <a:endParaRPr lang="zh-CN" altLang="en-US" dirty="0"/>
          </a:p>
        </p:txBody>
      </p:sp>
      <p:sp>
        <p:nvSpPr>
          <p:cNvPr id="3" name="内容占位符 2"/>
          <p:cNvSpPr>
            <a:spLocks noGrp="1"/>
          </p:cNvSpPr>
          <p:nvPr>
            <p:ph idx="1"/>
          </p:nvPr>
        </p:nvSpPr>
        <p:spPr/>
        <p:txBody>
          <a:bodyPr/>
          <a:lstStyle/>
          <a:p>
            <a:pPr latinLnBrk="1"/>
            <a:r>
              <a:rPr lang="zh-CN" altLang="en-US" sz="2400" dirty="0"/>
              <a:t>共有</a:t>
            </a:r>
            <a:r>
              <a:rPr lang="en-US" altLang="zh-CN" sz="2400" dirty="0"/>
              <a:t>4</a:t>
            </a:r>
            <a:r>
              <a:rPr lang="zh-CN" altLang="en-US" sz="2400" dirty="0"/>
              <a:t>个站进行码分多址</a:t>
            </a:r>
            <a:r>
              <a:rPr lang="en-US" altLang="zh-CN" sz="2400" dirty="0"/>
              <a:t>CDMA</a:t>
            </a:r>
            <a:r>
              <a:rPr lang="zh-CN" altLang="en-US" sz="2400" dirty="0"/>
              <a:t>通信。四个站的码片序列为：</a:t>
            </a:r>
          </a:p>
          <a:p>
            <a:pPr latinLnBrk="1"/>
            <a:r>
              <a:rPr lang="en-US" altLang="zh-CN" sz="2400" dirty="0"/>
              <a:t>A</a:t>
            </a:r>
            <a:r>
              <a:rPr lang="zh-CN" altLang="en-US" sz="2400" dirty="0"/>
              <a:t>：（</a:t>
            </a:r>
            <a:r>
              <a:rPr lang="en-US" altLang="zh-CN" sz="2400" dirty="0"/>
              <a:t>-1-1-1+1+1-1+1+1</a:t>
            </a:r>
            <a:r>
              <a:rPr lang="zh-CN" altLang="en-US" sz="2400" dirty="0"/>
              <a:t>） </a:t>
            </a:r>
            <a:r>
              <a:rPr lang="en-US" altLang="zh-CN" sz="2400" dirty="0"/>
              <a:t> </a:t>
            </a:r>
            <a:r>
              <a:rPr lang="en-US" altLang="zh-CN" sz="2400" dirty="0" smtClean="0"/>
              <a:t>B</a:t>
            </a:r>
            <a:r>
              <a:rPr lang="zh-CN" altLang="en-US" sz="2400" dirty="0"/>
              <a:t>：（</a:t>
            </a:r>
            <a:r>
              <a:rPr lang="en-US" altLang="zh-CN" sz="2400" dirty="0"/>
              <a:t>-1-1+1-1+1+1+1-1)</a:t>
            </a:r>
          </a:p>
          <a:p>
            <a:pPr latinLnBrk="1"/>
            <a:r>
              <a:rPr lang="en-US" altLang="zh-CN" sz="2400" dirty="0"/>
              <a:t>C</a:t>
            </a:r>
            <a:r>
              <a:rPr lang="zh-CN" altLang="en-US" sz="2400" dirty="0"/>
              <a:t>：（</a:t>
            </a:r>
            <a:r>
              <a:rPr lang="en-US" altLang="zh-CN" sz="2400" dirty="0"/>
              <a:t>-1+1-1+1 +1+1-1-1</a:t>
            </a:r>
            <a:r>
              <a:rPr lang="zh-CN" altLang="en-US" sz="2400" dirty="0"/>
              <a:t>） </a:t>
            </a:r>
            <a:r>
              <a:rPr lang="en-US" altLang="zh-CN" sz="2400" dirty="0"/>
              <a:t>D</a:t>
            </a:r>
            <a:r>
              <a:rPr lang="zh-CN" altLang="en-US" sz="2400" dirty="0"/>
              <a:t>：（</a:t>
            </a:r>
            <a:r>
              <a:rPr lang="en-US" altLang="zh-CN" sz="2400" dirty="0"/>
              <a:t>-1 +1-1-1-1-1+1-1</a:t>
            </a:r>
            <a:r>
              <a:rPr lang="zh-CN" altLang="en-US" sz="2400" dirty="0"/>
              <a:t>）</a:t>
            </a:r>
          </a:p>
          <a:p>
            <a:pPr latinLnBrk="1"/>
            <a:r>
              <a:rPr lang="zh-CN" altLang="en-US" sz="2400" dirty="0"/>
              <a:t>现收到这样的码片序列：（</a:t>
            </a:r>
            <a:r>
              <a:rPr lang="en-US" altLang="zh-CN" sz="2400" dirty="0"/>
              <a:t>-1 +1–3 +1 -1–3 +1 +1</a:t>
            </a:r>
            <a:r>
              <a:rPr lang="zh-CN" altLang="en-US" sz="2400" dirty="0"/>
              <a:t>）。问哪个站发送数据了？发送数据的站发送的</a:t>
            </a:r>
            <a:r>
              <a:rPr lang="en-US" altLang="zh-CN" sz="2400" dirty="0"/>
              <a:t>1</a:t>
            </a:r>
            <a:r>
              <a:rPr lang="zh-CN" altLang="en-US" sz="2400" dirty="0"/>
              <a:t>还是</a:t>
            </a:r>
            <a:r>
              <a:rPr lang="en-US" altLang="zh-CN" sz="2400" dirty="0"/>
              <a:t>0</a:t>
            </a:r>
            <a:r>
              <a:rPr lang="zh-CN" altLang="en-US" sz="2400" dirty="0" smtClean="0"/>
              <a:t>？</a:t>
            </a:r>
            <a:endParaRPr lang="en-US" altLang="zh-CN" sz="2400" dirty="0" smtClean="0"/>
          </a:p>
          <a:p>
            <a:pPr latinLnBrk="1"/>
            <a:r>
              <a:rPr lang="zh-CN" altLang="en-US" sz="2400" dirty="0" smtClean="0">
                <a:solidFill>
                  <a:srgbClr val="FF0000"/>
                </a:solidFill>
              </a:rPr>
              <a:t>答：设</a:t>
            </a:r>
            <a:r>
              <a:rPr lang="en-US" altLang="zh-CN" sz="2400" dirty="0" smtClean="0">
                <a:solidFill>
                  <a:srgbClr val="FF0000"/>
                </a:solidFill>
              </a:rPr>
              <a:t>S</a:t>
            </a:r>
            <a:r>
              <a:rPr lang="zh-CN" altLang="en-US" sz="2400" dirty="0" smtClean="0">
                <a:solidFill>
                  <a:srgbClr val="FF0000"/>
                </a:solidFill>
              </a:rPr>
              <a:t>：</a:t>
            </a:r>
            <a:r>
              <a:rPr lang="en-US" altLang="zh-CN" sz="2400" dirty="0" smtClean="0">
                <a:solidFill>
                  <a:srgbClr val="FF0000"/>
                </a:solidFill>
              </a:rPr>
              <a:t>(-</a:t>
            </a:r>
            <a:r>
              <a:rPr lang="en-US" altLang="zh-CN" sz="2400" dirty="0">
                <a:solidFill>
                  <a:srgbClr val="FF0000"/>
                </a:solidFill>
              </a:rPr>
              <a:t>1 +1–3 +1 -1–3 +1 +</a:t>
            </a:r>
            <a:r>
              <a:rPr lang="en-US" altLang="zh-CN" sz="2400" dirty="0" smtClean="0">
                <a:solidFill>
                  <a:srgbClr val="FF0000"/>
                </a:solidFill>
              </a:rPr>
              <a:t>1)</a:t>
            </a:r>
            <a:r>
              <a:rPr lang="zh-CN" altLang="en-US" sz="2400" dirty="0" smtClean="0">
                <a:solidFill>
                  <a:srgbClr val="FF0000"/>
                </a:solidFill>
              </a:rPr>
              <a:t>，则</a:t>
            </a:r>
            <a:endParaRPr lang="en-US" altLang="zh-CN" sz="2400" dirty="0" smtClean="0">
              <a:solidFill>
                <a:srgbClr val="FF0000"/>
              </a:solidFill>
            </a:endParaRPr>
          </a:p>
          <a:p>
            <a:pPr latinLnBrk="1"/>
            <a:r>
              <a:rPr lang="en-US" altLang="zh-CN" sz="2400" dirty="0" smtClean="0">
                <a:solidFill>
                  <a:srgbClr val="FF0000"/>
                </a:solidFill>
              </a:rPr>
              <a:t>S</a:t>
            </a:r>
            <a:r>
              <a:rPr lang="en-US" altLang="zh-CN" sz="2400" dirty="0" smtClean="0">
                <a:solidFill>
                  <a:srgbClr val="FF0000"/>
                </a:solidFill>
                <a:cs typeface="Times New Roman" panose="02020603050405020304" pitchFamily="18" charset="0"/>
              </a:rPr>
              <a:t>•A=(+1-1+3+1-1+3+1+1)/8=1</a:t>
            </a:r>
            <a:r>
              <a:rPr lang="zh-CN" altLang="en-US" sz="2400" dirty="0" smtClean="0">
                <a:solidFill>
                  <a:srgbClr val="FF0000"/>
                </a:solidFill>
                <a:cs typeface="Times New Roman" panose="02020603050405020304" pitchFamily="18" charset="0"/>
              </a:rPr>
              <a:t>，所以</a:t>
            </a:r>
            <a:r>
              <a:rPr lang="en-US" altLang="zh-CN" sz="2400" dirty="0" smtClean="0">
                <a:solidFill>
                  <a:srgbClr val="FF0000"/>
                </a:solidFill>
                <a:cs typeface="Times New Roman" panose="02020603050405020304" pitchFamily="18" charset="0"/>
              </a:rPr>
              <a:t>A</a:t>
            </a:r>
            <a:r>
              <a:rPr lang="zh-CN" altLang="en-US" sz="2400" dirty="0" smtClean="0">
                <a:solidFill>
                  <a:srgbClr val="FF0000"/>
                </a:solidFill>
                <a:cs typeface="Times New Roman" panose="02020603050405020304" pitchFamily="18" charset="0"/>
              </a:rPr>
              <a:t>发送了</a:t>
            </a:r>
            <a:r>
              <a:rPr lang="en-US" altLang="zh-CN" sz="2400" dirty="0" smtClean="0">
                <a:solidFill>
                  <a:srgbClr val="FF0000"/>
                </a:solidFill>
                <a:cs typeface="Times New Roman" panose="02020603050405020304" pitchFamily="18" charset="0"/>
              </a:rPr>
              <a:t>1</a:t>
            </a:r>
          </a:p>
          <a:p>
            <a:pPr latinLnBrk="1"/>
            <a:r>
              <a:rPr lang="en-US" altLang="zh-CN" sz="2400" dirty="0" smtClean="0">
                <a:solidFill>
                  <a:srgbClr val="FF0000"/>
                </a:solidFill>
              </a:rPr>
              <a:t>S</a:t>
            </a:r>
            <a:r>
              <a:rPr lang="en-US" altLang="zh-CN" sz="2400" dirty="0" smtClean="0">
                <a:solidFill>
                  <a:srgbClr val="FF0000"/>
                </a:solidFill>
                <a:cs typeface="Times New Roman" panose="02020603050405020304" pitchFamily="18" charset="0"/>
              </a:rPr>
              <a:t>•B=(+1-1-3-1-1-3+1-1</a:t>
            </a:r>
            <a:r>
              <a:rPr lang="en-US" altLang="zh-CN" sz="2400" dirty="0">
                <a:solidFill>
                  <a:srgbClr val="FF0000"/>
                </a:solidFill>
                <a:cs typeface="Times New Roman" panose="02020603050405020304" pitchFamily="18" charset="0"/>
              </a:rPr>
              <a:t>)/8</a:t>
            </a:r>
            <a:r>
              <a:rPr lang="en-US" altLang="zh-CN" sz="2400" dirty="0" smtClean="0">
                <a:solidFill>
                  <a:srgbClr val="FF0000"/>
                </a:solidFill>
                <a:cs typeface="Times New Roman" panose="02020603050405020304" pitchFamily="18" charset="0"/>
              </a:rPr>
              <a:t>=-1</a:t>
            </a:r>
            <a:r>
              <a:rPr lang="zh-CN" altLang="en-US" sz="2400" dirty="0">
                <a:solidFill>
                  <a:srgbClr val="FF0000"/>
                </a:solidFill>
                <a:cs typeface="Times New Roman" panose="02020603050405020304" pitchFamily="18" charset="0"/>
              </a:rPr>
              <a:t>，</a:t>
            </a:r>
            <a:r>
              <a:rPr lang="zh-CN" altLang="en-US" sz="2400" dirty="0" smtClean="0">
                <a:solidFill>
                  <a:srgbClr val="FF0000"/>
                </a:solidFill>
                <a:cs typeface="Times New Roman" panose="02020603050405020304" pitchFamily="18" charset="0"/>
              </a:rPr>
              <a:t>所以</a:t>
            </a:r>
            <a:r>
              <a:rPr lang="en-US" altLang="zh-CN" sz="2400" dirty="0" smtClean="0">
                <a:solidFill>
                  <a:srgbClr val="FF0000"/>
                </a:solidFill>
                <a:cs typeface="Times New Roman" panose="02020603050405020304" pitchFamily="18" charset="0"/>
              </a:rPr>
              <a:t>B</a:t>
            </a:r>
            <a:r>
              <a:rPr lang="zh-CN" altLang="en-US" sz="2400" dirty="0" smtClean="0">
                <a:solidFill>
                  <a:srgbClr val="FF0000"/>
                </a:solidFill>
                <a:cs typeface="Times New Roman" panose="02020603050405020304" pitchFamily="18" charset="0"/>
              </a:rPr>
              <a:t>发送了</a:t>
            </a:r>
            <a:r>
              <a:rPr lang="en-US" altLang="zh-CN" sz="2400" dirty="0" smtClean="0">
                <a:solidFill>
                  <a:srgbClr val="FF0000"/>
                </a:solidFill>
                <a:cs typeface="Times New Roman" panose="02020603050405020304" pitchFamily="18" charset="0"/>
              </a:rPr>
              <a:t>0</a:t>
            </a:r>
            <a:endParaRPr lang="en-US" altLang="zh-CN" sz="2400" dirty="0">
              <a:solidFill>
                <a:srgbClr val="FF0000"/>
              </a:solidFill>
              <a:cs typeface="Times New Roman" panose="02020603050405020304" pitchFamily="18" charset="0"/>
            </a:endParaRPr>
          </a:p>
          <a:p>
            <a:pPr latinLnBrk="1"/>
            <a:r>
              <a:rPr lang="en-US" altLang="zh-CN" sz="2400" dirty="0" smtClean="0">
                <a:solidFill>
                  <a:srgbClr val="FF0000"/>
                </a:solidFill>
              </a:rPr>
              <a:t>S</a:t>
            </a:r>
            <a:r>
              <a:rPr lang="en-US" altLang="zh-CN" sz="2400" dirty="0" smtClean="0">
                <a:solidFill>
                  <a:srgbClr val="FF0000"/>
                </a:solidFill>
                <a:cs typeface="Times New Roman" panose="02020603050405020304" pitchFamily="18" charset="0"/>
              </a:rPr>
              <a:t>•C=(+1+1+3+1-1-3-1-1</a:t>
            </a:r>
            <a:r>
              <a:rPr lang="en-US" altLang="zh-CN" sz="2400" dirty="0">
                <a:solidFill>
                  <a:srgbClr val="FF0000"/>
                </a:solidFill>
                <a:cs typeface="Times New Roman" panose="02020603050405020304" pitchFamily="18" charset="0"/>
              </a:rPr>
              <a:t>)/</a:t>
            </a:r>
            <a:r>
              <a:rPr lang="en-US" altLang="zh-CN" sz="2400" dirty="0" smtClean="0">
                <a:solidFill>
                  <a:srgbClr val="FF0000"/>
                </a:solidFill>
                <a:cs typeface="Times New Roman" panose="02020603050405020304" pitchFamily="18" charset="0"/>
              </a:rPr>
              <a:t>8=0</a:t>
            </a:r>
            <a:r>
              <a:rPr lang="zh-CN" altLang="en-US" sz="2400" dirty="0" smtClean="0">
                <a:solidFill>
                  <a:srgbClr val="FF0000"/>
                </a:solidFill>
                <a:cs typeface="Times New Roman" panose="02020603050405020304" pitchFamily="18" charset="0"/>
              </a:rPr>
              <a:t>，所以</a:t>
            </a:r>
            <a:r>
              <a:rPr lang="en-US" altLang="zh-CN" sz="2400" dirty="0" smtClean="0">
                <a:solidFill>
                  <a:srgbClr val="FF0000"/>
                </a:solidFill>
                <a:cs typeface="Times New Roman" panose="02020603050405020304" pitchFamily="18" charset="0"/>
              </a:rPr>
              <a:t>C</a:t>
            </a:r>
            <a:r>
              <a:rPr lang="zh-CN" altLang="en-US" sz="2400" dirty="0" smtClean="0">
                <a:solidFill>
                  <a:srgbClr val="FF0000"/>
                </a:solidFill>
                <a:cs typeface="Times New Roman" panose="02020603050405020304" pitchFamily="18" charset="0"/>
              </a:rPr>
              <a:t>没有发送</a:t>
            </a:r>
            <a:endParaRPr lang="en-US" altLang="zh-CN" sz="2400" dirty="0">
              <a:solidFill>
                <a:srgbClr val="FF0000"/>
              </a:solidFill>
              <a:cs typeface="Times New Roman" panose="02020603050405020304" pitchFamily="18" charset="0"/>
            </a:endParaRPr>
          </a:p>
          <a:p>
            <a:pPr latinLnBrk="1"/>
            <a:r>
              <a:rPr lang="en-US" altLang="zh-CN" sz="2400" dirty="0" smtClean="0">
                <a:solidFill>
                  <a:srgbClr val="FF0000"/>
                </a:solidFill>
              </a:rPr>
              <a:t>S</a:t>
            </a:r>
            <a:r>
              <a:rPr lang="en-US" altLang="zh-CN" sz="2400" dirty="0" smtClean="0">
                <a:solidFill>
                  <a:srgbClr val="FF0000"/>
                </a:solidFill>
                <a:cs typeface="Times New Roman" panose="02020603050405020304" pitchFamily="18" charset="0"/>
              </a:rPr>
              <a:t>•D=(+1+1+3-1+1+3+1-1</a:t>
            </a:r>
            <a:r>
              <a:rPr lang="en-US" altLang="zh-CN" sz="2400" dirty="0">
                <a:solidFill>
                  <a:srgbClr val="FF0000"/>
                </a:solidFill>
                <a:cs typeface="Times New Roman" panose="02020603050405020304" pitchFamily="18" charset="0"/>
              </a:rPr>
              <a:t>)/8=1</a:t>
            </a:r>
            <a:r>
              <a:rPr lang="zh-CN" altLang="en-US" sz="2400" dirty="0">
                <a:solidFill>
                  <a:srgbClr val="FF0000"/>
                </a:solidFill>
                <a:cs typeface="Times New Roman" panose="02020603050405020304" pitchFamily="18" charset="0"/>
              </a:rPr>
              <a:t>，</a:t>
            </a:r>
            <a:r>
              <a:rPr lang="zh-CN" altLang="en-US" sz="2400" dirty="0" smtClean="0">
                <a:solidFill>
                  <a:srgbClr val="FF0000"/>
                </a:solidFill>
                <a:cs typeface="Times New Roman" panose="02020603050405020304" pitchFamily="18" charset="0"/>
              </a:rPr>
              <a:t>所以</a:t>
            </a:r>
            <a:r>
              <a:rPr lang="en-US" altLang="zh-CN" sz="2400" dirty="0" smtClean="0">
                <a:solidFill>
                  <a:srgbClr val="FF0000"/>
                </a:solidFill>
                <a:cs typeface="Times New Roman" panose="02020603050405020304" pitchFamily="18" charset="0"/>
              </a:rPr>
              <a:t>D</a:t>
            </a:r>
            <a:r>
              <a:rPr lang="zh-CN" altLang="en-US" sz="2400" dirty="0" smtClean="0">
                <a:solidFill>
                  <a:srgbClr val="FF0000"/>
                </a:solidFill>
                <a:cs typeface="Times New Roman" panose="02020603050405020304" pitchFamily="18" charset="0"/>
              </a:rPr>
              <a:t>发送</a:t>
            </a:r>
            <a:r>
              <a:rPr lang="zh-CN" altLang="en-US" sz="2400" dirty="0">
                <a:solidFill>
                  <a:srgbClr val="FF0000"/>
                </a:solidFill>
                <a:cs typeface="Times New Roman" panose="02020603050405020304" pitchFamily="18" charset="0"/>
              </a:rPr>
              <a:t>了</a:t>
            </a:r>
            <a:r>
              <a:rPr lang="en-US" altLang="zh-CN" sz="2400" dirty="0">
                <a:solidFill>
                  <a:srgbClr val="FF0000"/>
                </a:solidFill>
                <a:cs typeface="Times New Roman" panose="02020603050405020304" pitchFamily="18" charset="0"/>
              </a:rPr>
              <a:t>1</a:t>
            </a:r>
          </a:p>
          <a:p>
            <a:pPr latinLnBrk="1"/>
            <a:endParaRPr lang="en-US" altLang="zh-CN" sz="2400" dirty="0" smtClean="0"/>
          </a:p>
          <a:p>
            <a:pPr latinLnBrk="1"/>
            <a:endParaRPr lang="zh-CN" altLang="en-US" sz="2400" dirty="0"/>
          </a:p>
          <a:p>
            <a:endParaRPr lang="zh-CN" altLang="en-US" sz="2400" dirty="0"/>
          </a:p>
        </p:txBody>
      </p:sp>
    </p:spTree>
    <p:extLst>
      <p:ext uri="{BB962C8B-B14F-4D97-AF65-F5344CB8AC3E}">
        <p14:creationId xmlns:p14="http://schemas.microsoft.com/office/powerpoint/2010/main" val="4014179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7084</TotalTime>
  <Words>594</Words>
  <Application>Microsoft Office PowerPoint</Application>
  <PresentationFormat>全屏显示(4:3)</PresentationFormat>
  <Paragraphs>38</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黑体</vt:lpstr>
      <vt:lpstr>宋体</vt:lpstr>
      <vt:lpstr>Arial</vt:lpstr>
      <vt:lpstr>Tahoma</vt:lpstr>
      <vt:lpstr>Times New Roman</vt:lpstr>
      <vt:lpstr>Wingdings</vt:lpstr>
      <vt:lpstr>Blends</vt:lpstr>
      <vt:lpstr>作业（第六版）</vt:lpstr>
      <vt:lpstr>2-04</vt:lpstr>
      <vt:lpstr>2-04</vt:lpstr>
      <vt:lpstr>2-07</vt:lpstr>
      <vt:lpstr>2-16</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zhangqian</cp:lastModifiedBy>
  <cp:revision>338</cp:revision>
  <dcterms:created xsi:type="dcterms:W3CDTF">2004-03-02T12:35:10Z</dcterms:created>
  <dcterms:modified xsi:type="dcterms:W3CDTF">2019-11-20T07:17:21Z</dcterms:modified>
</cp:coreProperties>
</file>