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445" r:id="rId2"/>
    <p:sldId id="446" r:id="rId3"/>
    <p:sldId id="455" r:id="rId4"/>
    <p:sldId id="456" r:id="rId5"/>
    <p:sldId id="447" r:id="rId6"/>
    <p:sldId id="448" r:id="rId7"/>
    <p:sldId id="449" r:id="rId8"/>
    <p:sldId id="451" r:id="rId9"/>
    <p:sldId id="457" r:id="rId10"/>
    <p:sldId id="452" r:id="rId11"/>
    <p:sldId id="458" r:id="rId12"/>
    <p:sldId id="459" r:id="rId13"/>
    <p:sldId id="453" r:id="rId14"/>
    <p:sldId id="454" r:id="rId15"/>
    <p:sldId id="460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CCECFF"/>
    <a:srgbClr val="FFFFCC"/>
    <a:srgbClr val="000066"/>
    <a:srgbClr val="FFCCCC"/>
    <a:srgbClr val="99CCFF"/>
    <a:srgbClr val="CC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588" autoAdjust="0"/>
  </p:normalViewPr>
  <p:slideViewPr>
    <p:cSldViewPr showGuides="1">
      <p:cViewPr varScale="1">
        <p:scale>
          <a:sx n="84" d="100"/>
          <a:sy n="84" d="100"/>
        </p:scale>
        <p:origin x="94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05A41B-0B20-41F5-81A2-C39ED2AB37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690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256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56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132138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005C2F3-CE98-45E0-B621-1F7832D3C1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83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29C99D1-C9DB-4DEB-B811-54AD9AFCE0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440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69125" y="214313"/>
            <a:ext cx="1974850" cy="5673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42988" y="214313"/>
            <a:ext cx="5773737" cy="5673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4DA6B54-0C60-4286-AD13-2D1E510BF9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99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>
                <a:solidFill>
                  <a:schemeClr val="tx2"/>
                </a:solidFill>
                <a:latin typeface="+mn-lt"/>
                <a:ea typeface="黑体" panose="02010609060101010101" pitchFamily="49" charset="-122"/>
              </a:defRPr>
            </a:lvl2pPr>
            <a:lvl3pPr>
              <a:defRPr sz="2000">
                <a:solidFill>
                  <a:schemeClr val="tx2"/>
                </a:solidFill>
                <a:latin typeface="+mn-lt"/>
                <a:ea typeface="黑体" panose="02010609060101010101" pitchFamily="49" charset="-122"/>
              </a:defRPr>
            </a:lvl3pPr>
            <a:lvl4pPr>
              <a:defRPr sz="1800">
                <a:solidFill>
                  <a:schemeClr val="tx2"/>
                </a:solidFill>
                <a:latin typeface="+mn-lt"/>
                <a:ea typeface="黑体" panose="02010609060101010101" pitchFamily="49" charset="-122"/>
              </a:defRPr>
            </a:lvl4pPr>
            <a:lvl5pPr>
              <a:defRPr sz="1800">
                <a:solidFill>
                  <a:schemeClr val="tx2"/>
                </a:solidFill>
                <a:latin typeface="+mn-lt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9339923-B4DB-4EDB-A2DE-BD8651E0F3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38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EB874A-D841-4642-ADA0-3E6DC35E53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76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17732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5388" y="17732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4CE5866-6091-43A8-9AD5-37C6F96F9A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402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5FF1AA-13B5-4FC7-9E49-7EA24A12B2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70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8FD0006-1BED-47CC-B31C-0921F376A3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90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226D706-8016-42B7-8032-3BCD54B8B0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21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46B830-E5DB-4B90-804E-8D19261EFB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0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D3F6F03-B4A3-4ED2-8747-DC7D096CF9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345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42144" y="468213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24731" y="468213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65969" y="890488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35856" y="890488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51631" y="817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86631" y="360263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67544" y="1150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55550"/>
            <a:ext cx="7793037" cy="9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5969" y="1485801"/>
            <a:ext cx="8249419" cy="50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5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rgbClr val="33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800">
          <a:solidFill>
            <a:schemeClr val="tx2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800">
          <a:solidFill>
            <a:schemeClr val="tx2"/>
          </a:solidFill>
          <a:latin typeface="+mn-lt"/>
          <a:ea typeface="黑体" panose="020106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作业（第六版）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>
            <a:lvl1pPr marL="236538" indent="-236538" defTabSz="814388" eaLnBrk="0" hangingPunct="0">
              <a:lnSpc>
                <a:spcPct val="95000"/>
              </a:lnSpc>
              <a:spcBef>
                <a:spcPct val="50000"/>
              </a:spcBef>
              <a:buClr>
                <a:srgbClr val="BEBA32"/>
              </a:buClr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74675" indent="-117475" defTabSz="814388" eaLnBrk="0" hangingPunct="0">
              <a:lnSpc>
                <a:spcPct val="95000"/>
              </a:lnSpc>
              <a:spcBef>
                <a:spcPct val="50000"/>
              </a:spcBef>
              <a:buClr>
                <a:srgbClr val="BEBA32"/>
              </a:buClr>
              <a:buChar char="–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814388" eaLnBrk="0" hangingPunct="0">
              <a:lnSpc>
                <a:spcPct val="95000"/>
              </a:lnSpc>
              <a:spcBef>
                <a:spcPct val="50000"/>
              </a:spcBef>
              <a:buClr>
                <a:srgbClr val="BEBA32"/>
              </a:buClr>
              <a:buChar char="•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54125" indent="117475" defTabSz="814388" eaLnBrk="0" hangingPunct="0">
              <a:lnSpc>
                <a:spcPct val="95000"/>
              </a:lnSpc>
              <a:spcBef>
                <a:spcPct val="50000"/>
              </a:spcBef>
              <a:buClr>
                <a:srgbClr val="BEBA32"/>
              </a:buClr>
              <a:buChar char="–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04963" indent="223838" defTabSz="814388" eaLnBrk="0" hangingPunct="0">
              <a:lnSpc>
                <a:spcPct val="95000"/>
              </a:lnSpc>
              <a:spcBef>
                <a:spcPct val="50000"/>
              </a:spcBef>
              <a:buClr>
                <a:srgbClr val="BEBA32"/>
              </a:buClr>
              <a:buChar char="»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062163" indent="223838" defTabSz="814388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BEBA32"/>
              </a:buClr>
              <a:buChar char="»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19363" indent="223838" defTabSz="814388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BEBA32"/>
              </a:buClr>
              <a:buChar char="»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976563" indent="223838" defTabSz="814388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BEBA32"/>
              </a:buClr>
              <a:buChar char="»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433763" indent="223838" defTabSz="814388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BEBA32"/>
              </a:buClr>
              <a:buChar char="»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P109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3-07	</a:t>
            </a:r>
            <a:r>
              <a:rPr lang="en-US" altLang="zh-CN" sz="3200" dirty="0" smtClean="0">
                <a:solidFill>
                  <a:schemeClr val="tx2"/>
                </a:solidFill>
              </a:rPr>
              <a:t>	3-10</a:t>
            </a:r>
            <a:r>
              <a:rPr lang="en-US" altLang="zh-CN" sz="3200" dirty="0">
                <a:solidFill>
                  <a:schemeClr val="tx2"/>
                </a:solidFill>
              </a:rPr>
              <a:t>		3-18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 smtClean="0">
                <a:solidFill>
                  <a:schemeClr val="tx2"/>
                </a:solidFill>
              </a:rPr>
              <a:t>3-20	</a:t>
            </a:r>
            <a:r>
              <a:rPr lang="en-US" altLang="zh-CN" sz="3200" dirty="0">
                <a:solidFill>
                  <a:schemeClr val="tx2"/>
                </a:solidFill>
              </a:rPr>
              <a:t>	3-22		3-24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3-25	</a:t>
            </a:r>
            <a:r>
              <a:rPr lang="en-US" altLang="zh-CN" sz="3200" dirty="0" smtClean="0">
                <a:solidFill>
                  <a:schemeClr val="tx2"/>
                </a:solidFill>
              </a:rPr>
              <a:t>	3-28</a:t>
            </a:r>
            <a:r>
              <a:rPr lang="en-US" altLang="zh-CN" sz="3200" dirty="0">
                <a:solidFill>
                  <a:schemeClr val="tx2"/>
                </a:solidFill>
              </a:rPr>
              <a:t>		3-32</a:t>
            </a:r>
          </a:p>
        </p:txBody>
      </p:sp>
    </p:spTree>
    <p:extLst>
      <p:ext uri="{BB962C8B-B14F-4D97-AF65-F5344CB8AC3E}">
        <p14:creationId xmlns:p14="http://schemas.microsoft.com/office/powerpoint/2010/main" val="284974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3-25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在上题中的站点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在</a:t>
            </a:r>
            <a:r>
              <a:rPr lang="en-US" altLang="zh-CN" sz="2400" dirty="0"/>
              <a:t>t=0</a:t>
            </a:r>
            <a:r>
              <a:rPr lang="zh-CN" altLang="en-US" sz="2400" dirty="0"/>
              <a:t>时同时发送了数据帧。当</a:t>
            </a:r>
            <a:r>
              <a:rPr lang="en-US" altLang="zh-CN" sz="2400" dirty="0"/>
              <a:t>t=255</a:t>
            </a:r>
            <a:r>
              <a:rPr lang="zh-CN" altLang="en-US" sz="2400" dirty="0"/>
              <a:t>比特时间，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同时检测到发生了碰撞，并且在</a:t>
            </a:r>
            <a:r>
              <a:rPr lang="en-US" altLang="zh-CN" sz="2400" dirty="0"/>
              <a:t>t=255+48=273</a:t>
            </a:r>
            <a:r>
              <a:rPr lang="zh-CN" altLang="en-US" sz="2400" dirty="0"/>
              <a:t>比特时间完成了干扰信号的传输。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在</a:t>
            </a:r>
            <a:r>
              <a:rPr lang="en-US" altLang="zh-CN" sz="2400" dirty="0"/>
              <a:t>CSMA/CD</a:t>
            </a:r>
            <a:r>
              <a:rPr lang="zh-CN" altLang="en-US" sz="2400" dirty="0"/>
              <a:t>算法中选择不同的</a:t>
            </a:r>
            <a:r>
              <a:rPr lang="en-US" altLang="zh-CN" sz="2400" dirty="0"/>
              <a:t>r</a:t>
            </a:r>
            <a:r>
              <a:rPr lang="zh-CN" altLang="en-US" sz="2400" dirty="0"/>
              <a:t>值退避。假定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选择的随机数分别是</a:t>
            </a:r>
            <a:r>
              <a:rPr lang="en-US" altLang="zh-CN" sz="2400" dirty="0" err="1"/>
              <a:t>r</a:t>
            </a:r>
            <a:r>
              <a:rPr lang="en-US" altLang="zh-CN" sz="2400" baseline="-25000" dirty="0" err="1"/>
              <a:t>A</a:t>
            </a:r>
            <a:r>
              <a:rPr lang="en-US" altLang="zh-CN" sz="2400" dirty="0"/>
              <a:t>=0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r</a:t>
            </a:r>
            <a:r>
              <a:rPr lang="en-US" altLang="zh-CN" sz="2400" baseline="-25000" dirty="0" err="1"/>
              <a:t>B</a:t>
            </a:r>
            <a:r>
              <a:rPr lang="en-US" altLang="zh-CN" sz="2400" dirty="0"/>
              <a:t>=1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试问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各在什么时间开始重传其数据帧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zh-CN" altLang="en-US" sz="2400" dirty="0"/>
              <a:t>重传的数据帧在什么时间到达</a:t>
            </a:r>
            <a:r>
              <a:rPr lang="en-US" altLang="zh-CN" sz="2400" dirty="0"/>
              <a:t>B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zh-CN" altLang="en-US" sz="2400" dirty="0"/>
              <a:t>重传的数据会不会和</a:t>
            </a:r>
            <a:r>
              <a:rPr lang="en-US" altLang="zh-CN" sz="2400" dirty="0"/>
              <a:t>B</a:t>
            </a:r>
            <a:r>
              <a:rPr lang="zh-CN" altLang="en-US" sz="2400" dirty="0"/>
              <a:t>重传的数据再次发生碰撞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r>
              <a:rPr lang="en-US" altLang="zh-CN" sz="2400" dirty="0" smtClean="0"/>
              <a:t>B</a:t>
            </a:r>
            <a:r>
              <a:rPr lang="zh-CN" altLang="en-US" sz="2400" dirty="0"/>
              <a:t>会不会在预定的重传时间停止发送数据？</a:t>
            </a:r>
          </a:p>
        </p:txBody>
      </p:sp>
    </p:spTree>
    <p:extLst>
      <p:ext uri="{BB962C8B-B14F-4D97-AF65-F5344CB8AC3E}">
        <p14:creationId xmlns:p14="http://schemas.microsoft.com/office/powerpoint/2010/main" val="33502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曲线连接符 61"/>
          <p:cNvCxnSpPr>
            <a:stCxn id="39" idx="1"/>
            <a:endCxn id="52" idx="1"/>
          </p:cNvCxnSpPr>
          <p:nvPr/>
        </p:nvCxnSpPr>
        <p:spPr>
          <a:xfrm rot="10800000" flipV="1">
            <a:off x="5785391" y="2894600"/>
            <a:ext cx="12700" cy="2600941"/>
          </a:xfrm>
          <a:prstGeom prst="curvedConnector3">
            <a:avLst>
              <a:gd name="adj1" fmla="val -552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290" y="63626"/>
            <a:ext cx="8249419" cy="935087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下图给出了在几个主要时间所发生的事件，所有的时间单位都是比特时间。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99966" y="1556793"/>
            <a:ext cx="2376264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895911" y="137212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0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76230" y="137038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0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4" name="线形标注 2 13"/>
          <p:cNvSpPr/>
          <p:nvPr/>
        </p:nvSpPr>
        <p:spPr>
          <a:xfrm>
            <a:off x="16098" y="1319059"/>
            <a:ext cx="2375758" cy="471983"/>
          </a:xfrm>
          <a:prstGeom prst="borderCallout2">
            <a:avLst>
              <a:gd name="adj1" fmla="val 49865"/>
              <a:gd name="adj2" fmla="val 100081"/>
              <a:gd name="adj3" fmla="val 48778"/>
              <a:gd name="adj4" fmla="val 127915"/>
              <a:gd name="adj5" fmla="val 49592"/>
              <a:gd name="adj6" fmla="val 100056"/>
            </a:avLst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T=0</a:t>
            </a:r>
            <a:r>
              <a:rPr lang="zh-CN" altLang="en-US" dirty="0" smtClean="0">
                <a:solidFill>
                  <a:schemeClr val="tx2"/>
                </a:solidFill>
              </a:rPr>
              <a:t>，</a:t>
            </a:r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r>
              <a:rPr lang="zh-CN" altLang="en-US" dirty="0" smtClean="0">
                <a:solidFill>
                  <a:schemeClr val="tx2"/>
                </a:solidFill>
              </a:rPr>
              <a:t>开始发送数据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87898" y="2452246"/>
            <a:ext cx="6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225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6" name="线形标注 2 15"/>
          <p:cNvSpPr/>
          <p:nvPr/>
        </p:nvSpPr>
        <p:spPr>
          <a:xfrm>
            <a:off x="16098" y="2009425"/>
            <a:ext cx="2375758" cy="576063"/>
          </a:xfrm>
          <a:prstGeom prst="borderCallout2">
            <a:avLst>
              <a:gd name="adj1" fmla="val 49865"/>
              <a:gd name="adj2" fmla="val 100081"/>
              <a:gd name="adj3" fmla="val 108744"/>
              <a:gd name="adj4" fmla="val 121134"/>
              <a:gd name="adj5" fmla="val 49592"/>
              <a:gd name="adj6" fmla="val 100056"/>
            </a:avLst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r>
              <a:rPr lang="zh-CN" altLang="en-US" dirty="0" smtClean="0">
                <a:solidFill>
                  <a:schemeClr val="tx2"/>
                </a:solidFill>
              </a:rPr>
              <a:t>检测到</a:t>
            </a:r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r>
              <a:rPr lang="zh-CN" altLang="en-US" dirty="0" smtClean="0">
                <a:solidFill>
                  <a:schemeClr val="tx2"/>
                </a:solidFill>
              </a:rPr>
              <a:t>发送的数据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发送</a:t>
            </a:r>
            <a:r>
              <a:rPr lang="en-US" altLang="zh-CN" dirty="0" smtClean="0">
                <a:solidFill>
                  <a:schemeClr val="tx2"/>
                </a:solidFill>
              </a:rPr>
              <a:t>48bit</a:t>
            </a:r>
            <a:r>
              <a:rPr lang="zh-CN" altLang="en-US" dirty="0" smtClean="0">
                <a:solidFill>
                  <a:schemeClr val="tx2"/>
                </a:solidFill>
              </a:rPr>
              <a:t>的干扰信号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18" name="直接箭头连接符 17"/>
          <p:cNvCxnSpPr>
            <a:stCxn id="13" idx="1"/>
            <a:endCxn id="15" idx="3"/>
          </p:cNvCxnSpPr>
          <p:nvPr/>
        </p:nvCxnSpPr>
        <p:spPr>
          <a:xfrm flipH="1">
            <a:off x="3399967" y="1555051"/>
            <a:ext cx="2376263" cy="108186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781157" y="2450504"/>
            <a:ext cx="6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225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21" name="直接箭头连接符 20"/>
          <p:cNvCxnSpPr>
            <a:stCxn id="12" idx="3"/>
            <a:endCxn id="20" idx="1"/>
          </p:cNvCxnSpPr>
          <p:nvPr/>
        </p:nvCxnSpPr>
        <p:spPr>
          <a:xfrm>
            <a:off x="3399967" y="1556793"/>
            <a:ext cx="2381190" cy="107837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787897" y="2709935"/>
            <a:ext cx="6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273</a:t>
            </a:r>
            <a:endParaRPr lang="zh-CN" altLang="en-US" dirty="0">
              <a:solidFill>
                <a:schemeClr val="tx2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3397504" y="2578928"/>
            <a:ext cx="2386114" cy="1407351"/>
            <a:chOff x="3397504" y="2578928"/>
            <a:chExt cx="2386114" cy="1407351"/>
          </a:xfrm>
        </p:grpSpPr>
        <p:grpSp>
          <p:nvGrpSpPr>
            <p:cNvPr id="72" name="组合 71"/>
            <p:cNvGrpSpPr/>
            <p:nvPr/>
          </p:nvGrpSpPr>
          <p:grpSpPr>
            <a:xfrm>
              <a:off x="3397504" y="2578928"/>
              <a:ext cx="2384394" cy="1402037"/>
              <a:chOff x="3397504" y="2578928"/>
              <a:chExt cx="2384394" cy="1402037"/>
            </a:xfrm>
          </p:grpSpPr>
          <p:sp>
            <p:nvSpPr>
              <p:cNvPr id="30" name="任意多边形 29"/>
              <p:cNvSpPr/>
              <p:nvPr/>
            </p:nvSpPr>
            <p:spPr>
              <a:xfrm>
                <a:off x="3399378" y="2639845"/>
                <a:ext cx="2382520" cy="1341120"/>
              </a:xfrm>
              <a:custGeom>
                <a:avLst/>
                <a:gdLst>
                  <a:gd name="connsiteX0" fmla="*/ 20320 w 2402840"/>
                  <a:gd name="connsiteY0" fmla="*/ 0 h 1341120"/>
                  <a:gd name="connsiteX1" fmla="*/ 2402840 w 2402840"/>
                  <a:gd name="connsiteY1" fmla="*/ 1082040 h 1341120"/>
                  <a:gd name="connsiteX2" fmla="*/ 2397760 w 2402840"/>
                  <a:gd name="connsiteY2" fmla="*/ 1341120 h 1341120"/>
                  <a:gd name="connsiteX3" fmla="*/ 0 w 2402840"/>
                  <a:gd name="connsiteY3" fmla="*/ 248920 h 1341120"/>
                  <a:gd name="connsiteX4" fmla="*/ 20320 w 2402840"/>
                  <a:gd name="connsiteY4" fmla="*/ 0 h 1341120"/>
                  <a:gd name="connsiteX0" fmla="*/ 0 w 2382520"/>
                  <a:gd name="connsiteY0" fmla="*/ 0 h 1341120"/>
                  <a:gd name="connsiteX1" fmla="*/ 2382520 w 2382520"/>
                  <a:gd name="connsiteY1" fmla="*/ 1082040 h 1341120"/>
                  <a:gd name="connsiteX2" fmla="*/ 2377440 w 2382520"/>
                  <a:gd name="connsiteY2" fmla="*/ 1341120 h 1341120"/>
                  <a:gd name="connsiteX3" fmla="*/ 0 w 2382520"/>
                  <a:gd name="connsiteY3" fmla="*/ 269240 h 1341120"/>
                  <a:gd name="connsiteX4" fmla="*/ 0 w 2382520"/>
                  <a:gd name="connsiteY4" fmla="*/ 0 h 134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2520" h="1341120">
                    <a:moveTo>
                      <a:pt x="0" y="0"/>
                    </a:moveTo>
                    <a:lnTo>
                      <a:pt x="2382520" y="1082040"/>
                    </a:lnTo>
                    <a:cubicBezTo>
                      <a:pt x="2380827" y="1168400"/>
                      <a:pt x="2379133" y="1254760"/>
                      <a:pt x="2377440" y="1341120"/>
                    </a:cubicBezTo>
                    <a:lnTo>
                      <a:pt x="0" y="269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>
                <a:off x="3397504" y="2631396"/>
                <a:ext cx="2381190" cy="107837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35"/>
              <p:cNvSpPr txBox="1"/>
              <p:nvPr/>
            </p:nvSpPr>
            <p:spPr>
              <a:xfrm rot="1438448">
                <a:off x="3503345" y="2578928"/>
                <a:ext cx="1242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>
                    <a:solidFill>
                      <a:schemeClr val="tx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干扰信号</a:t>
                </a:r>
                <a:endParaRPr lang="zh-CN" altLang="en-US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5" name="直接箭头连接符 24"/>
            <p:cNvCxnSpPr/>
            <p:nvPr/>
          </p:nvCxnSpPr>
          <p:spPr>
            <a:xfrm>
              <a:off x="3402428" y="2907902"/>
              <a:ext cx="2381190" cy="1078377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3379644" y="2555797"/>
            <a:ext cx="2402682" cy="1431826"/>
            <a:chOff x="3379644" y="2555797"/>
            <a:chExt cx="2402682" cy="1431826"/>
          </a:xfrm>
        </p:grpSpPr>
        <p:sp>
          <p:nvSpPr>
            <p:cNvPr id="32" name="任意多边形 31"/>
            <p:cNvSpPr/>
            <p:nvPr/>
          </p:nvSpPr>
          <p:spPr>
            <a:xfrm flipV="1">
              <a:off x="3399806" y="2635093"/>
              <a:ext cx="2382520" cy="1341120"/>
            </a:xfrm>
            <a:custGeom>
              <a:avLst/>
              <a:gdLst>
                <a:gd name="connsiteX0" fmla="*/ 20320 w 2402840"/>
                <a:gd name="connsiteY0" fmla="*/ 0 h 1341120"/>
                <a:gd name="connsiteX1" fmla="*/ 2402840 w 2402840"/>
                <a:gd name="connsiteY1" fmla="*/ 1082040 h 1341120"/>
                <a:gd name="connsiteX2" fmla="*/ 2397760 w 2402840"/>
                <a:gd name="connsiteY2" fmla="*/ 1341120 h 1341120"/>
                <a:gd name="connsiteX3" fmla="*/ 0 w 2402840"/>
                <a:gd name="connsiteY3" fmla="*/ 248920 h 1341120"/>
                <a:gd name="connsiteX4" fmla="*/ 20320 w 2402840"/>
                <a:gd name="connsiteY4" fmla="*/ 0 h 1341120"/>
                <a:gd name="connsiteX0" fmla="*/ 0 w 2382520"/>
                <a:gd name="connsiteY0" fmla="*/ 0 h 1341120"/>
                <a:gd name="connsiteX1" fmla="*/ 2382520 w 2382520"/>
                <a:gd name="connsiteY1" fmla="*/ 1082040 h 1341120"/>
                <a:gd name="connsiteX2" fmla="*/ 2377440 w 2382520"/>
                <a:gd name="connsiteY2" fmla="*/ 1341120 h 1341120"/>
                <a:gd name="connsiteX3" fmla="*/ 0 w 2382520"/>
                <a:gd name="connsiteY3" fmla="*/ 269240 h 1341120"/>
                <a:gd name="connsiteX4" fmla="*/ 0 w 2382520"/>
                <a:gd name="connsiteY4" fmla="*/ 0 h 1341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2520" h="1341120">
                  <a:moveTo>
                    <a:pt x="0" y="0"/>
                  </a:moveTo>
                  <a:lnTo>
                    <a:pt x="2382520" y="1082040"/>
                  </a:lnTo>
                  <a:cubicBezTo>
                    <a:pt x="2380827" y="1168400"/>
                    <a:pt x="2379133" y="1254760"/>
                    <a:pt x="2377440" y="1341120"/>
                  </a:cubicBezTo>
                  <a:lnTo>
                    <a:pt x="0" y="269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/>
            <p:cNvCxnSpPr/>
            <p:nvPr/>
          </p:nvCxnSpPr>
          <p:spPr>
            <a:xfrm flipV="1">
              <a:off x="3379644" y="2632740"/>
              <a:ext cx="2381190" cy="1078377"/>
            </a:xfrm>
            <a:prstGeom prst="straightConnector1">
              <a:avLst/>
            </a:prstGeom>
            <a:ln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V="1">
              <a:off x="3384568" y="2909246"/>
              <a:ext cx="2381190" cy="1078377"/>
            </a:xfrm>
            <a:prstGeom prst="straightConnector1">
              <a:avLst/>
            </a:prstGeom>
            <a:ln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 rot="20117616">
              <a:off x="4429530" y="2555797"/>
              <a:ext cx="1242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干扰信号</a:t>
              </a:r>
              <a:endParaRPr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2791591" y="3789041"/>
            <a:ext cx="6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498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85391" y="2709935"/>
            <a:ext cx="6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273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778204" y="3797138"/>
            <a:ext cx="6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498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1" name="线形标注 2 40"/>
          <p:cNvSpPr/>
          <p:nvPr/>
        </p:nvSpPr>
        <p:spPr>
          <a:xfrm>
            <a:off x="9991" y="2803871"/>
            <a:ext cx="2375758" cy="843428"/>
          </a:xfrm>
          <a:prstGeom prst="borderCallout2">
            <a:avLst>
              <a:gd name="adj1" fmla="val 49865"/>
              <a:gd name="adj2" fmla="val 100081"/>
              <a:gd name="adj3" fmla="val 11671"/>
              <a:gd name="adj4" fmla="val 121188"/>
              <a:gd name="adj5" fmla="val 49592"/>
              <a:gd name="adj6" fmla="val 100056"/>
            </a:avLst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r>
              <a:rPr lang="zh-CN" altLang="en-US" dirty="0" smtClean="0">
                <a:solidFill>
                  <a:schemeClr val="tx2"/>
                </a:solidFill>
              </a:rPr>
              <a:t>发送完干扰信号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执行退避算法，</a:t>
            </a:r>
            <a:r>
              <a:rPr lang="en-US" altLang="zh-CN" dirty="0" err="1" smtClean="0">
                <a:solidFill>
                  <a:schemeClr val="tx2"/>
                </a:solidFill>
              </a:rPr>
              <a:t>r</a:t>
            </a:r>
            <a:r>
              <a:rPr lang="en-US" altLang="zh-CN" baseline="-25000" dirty="0" err="1" smtClean="0">
                <a:solidFill>
                  <a:schemeClr val="tx2"/>
                </a:solidFill>
              </a:rPr>
              <a:t>A</a:t>
            </a:r>
            <a:r>
              <a:rPr lang="en-US" altLang="zh-CN" dirty="0" smtClean="0">
                <a:solidFill>
                  <a:schemeClr val="tx2"/>
                </a:solidFill>
              </a:rPr>
              <a:t>=0</a:t>
            </a:r>
          </a:p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立即检测信道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2" name="线形标注 2 41"/>
          <p:cNvSpPr/>
          <p:nvPr/>
        </p:nvSpPr>
        <p:spPr>
          <a:xfrm>
            <a:off x="16098" y="3737715"/>
            <a:ext cx="2375758" cy="471983"/>
          </a:xfrm>
          <a:prstGeom prst="borderCallout2">
            <a:avLst>
              <a:gd name="adj1" fmla="val 49865"/>
              <a:gd name="adj2" fmla="val 100081"/>
              <a:gd name="adj3" fmla="val 48778"/>
              <a:gd name="adj4" fmla="val 119790"/>
              <a:gd name="adj5" fmla="val 49592"/>
              <a:gd name="adj6" fmla="val 100056"/>
            </a:avLst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r>
              <a:rPr lang="zh-CN" altLang="en-US" dirty="0" smtClean="0">
                <a:solidFill>
                  <a:schemeClr val="tx2"/>
                </a:solidFill>
              </a:rPr>
              <a:t>检测到信道空闲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787897" y="4682807"/>
            <a:ext cx="6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594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线形标注 2 43"/>
          <p:cNvSpPr/>
          <p:nvPr/>
        </p:nvSpPr>
        <p:spPr>
          <a:xfrm>
            <a:off x="7000" y="4631481"/>
            <a:ext cx="2375758" cy="471983"/>
          </a:xfrm>
          <a:prstGeom prst="borderCallout2">
            <a:avLst>
              <a:gd name="adj1" fmla="val 49865"/>
              <a:gd name="adj2" fmla="val 100081"/>
              <a:gd name="adj3" fmla="val 48778"/>
              <a:gd name="adj4" fmla="val 119790"/>
              <a:gd name="adj5" fmla="val 49592"/>
              <a:gd name="adj6" fmla="val 100056"/>
            </a:avLst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r>
              <a:rPr lang="zh-CN" altLang="en-US" dirty="0" smtClean="0">
                <a:solidFill>
                  <a:schemeClr val="tx2"/>
                </a:solidFill>
              </a:rPr>
              <a:t>发送数据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3402428" y="4858766"/>
            <a:ext cx="2381190" cy="107837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32" idx="0"/>
            <a:endCxn id="43" idx="3"/>
          </p:cNvCxnSpPr>
          <p:nvPr/>
        </p:nvCxnSpPr>
        <p:spPr>
          <a:xfrm>
            <a:off x="3399806" y="3976213"/>
            <a:ext cx="160" cy="891260"/>
          </a:xfrm>
          <a:prstGeom prst="curvedConnector3">
            <a:avLst>
              <a:gd name="adj1" fmla="val -1460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275572" y="425051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+mn-lt"/>
                <a:ea typeface="+mn-ea"/>
              </a:rPr>
              <a:t>等待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96</a:t>
            </a:r>
            <a:r>
              <a:rPr lang="zh-CN" altLang="en-US" dirty="0" smtClean="0">
                <a:solidFill>
                  <a:schemeClr val="tx2"/>
                </a:solidFill>
                <a:latin typeface="+mn-lt"/>
                <a:ea typeface="+mn-ea"/>
              </a:rPr>
              <a:t>比特时间</a:t>
            </a:r>
            <a:endParaRPr lang="zh-CN" altLang="en-US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785391" y="5310876"/>
            <a:ext cx="6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785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776230" y="5743770"/>
            <a:ext cx="6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819</a:t>
            </a:r>
            <a:endParaRPr lang="zh-CN" altLang="en-US" dirty="0">
              <a:solidFill>
                <a:schemeClr val="tx2"/>
              </a:solidFill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147938" y="908720"/>
            <a:ext cx="2880320" cy="5840257"/>
            <a:chOff x="3147938" y="908720"/>
            <a:chExt cx="2880320" cy="5840257"/>
          </a:xfrm>
        </p:grpSpPr>
        <p:grpSp>
          <p:nvGrpSpPr>
            <p:cNvPr id="70" name="组合 69"/>
            <p:cNvGrpSpPr/>
            <p:nvPr/>
          </p:nvGrpSpPr>
          <p:grpSpPr>
            <a:xfrm>
              <a:off x="3147938" y="908720"/>
              <a:ext cx="2880320" cy="5789665"/>
              <a:chOff x="3147938" y="908720"/>
              <a:chExt cx="2880320" cy="5789665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3147938" y="908720"/>
                <a:ext cx="5040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solidFill>
                      <a:schemeClr val="tx2"/>
                    </a:solidFill>
                  </a:rPr>
                  <a:t>A</a:t>
                </a:r>
                <a:endParaRPr lang="zh-CN" altLang="en-US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5524202" y="908720"/>
                <a:ext cx="5040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solidFill>
                      <a:schemeClr val="tx2"/>
                    </a:solidFill>
                  </a:rPr>
                  <a:t>B</a:t>
                </a:r>
                <a:endParaRPr lang="zh-CN" altLang="en-US" sz="24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7" name="直接连接符 6"/>
              <p:cNvCxnSpPr>
                <a:stCxn id="4" idx="2"/>
              </p:cNvCxnSpPr>
              <p:nvPr/>
            </p:nvCxnSpPr>
            <p:spPr>
              <a:xfrm>
                <a:off x="3399966" y="1370385"/>
                <a:ext cx="0" cy="53280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5776230" y="1370385"/>
                <a:ext cx="0" cy="53280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接箭头连接符 53"/>
            <p:cNvCxnSpPr/>
            <p:nvPr/>
          </p:nvCxnSpPr>
          <p:spPr>
            <a:xfrm flipH="1">
              <a:off x="4572000" y="5485934"/>
              <a:ext cx="0" cy="89859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4336070" y="6379645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2"/>
                  </a:solidFill>
                </a:rPr>
                <a:t>t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59" name="线形标注 2 58"/>
          <p:cNvSpPr/>
          <p:nvPr/>
        </p:nvSpPr>
        <p:spPr>
          <a:xfrm>
            <a:off x="6732240" y="1307001"/>
            <a:ext cx="2375758" cy="471983"/>
          </a:xfrm>
          <a:prstGeom prst="borderCallout2">
            <a:avLst>
              <a:gd name="adj1" fmla="val 49865"/>
              <a:gd name="adj2" fmla="val 438"/>
              <a:gd name="adj3" fmla="val 51469"/>
              <a:gd name="adj4" fmla="val 421"/>
              <a:gd name="adj5" fmla="val 51745"/>
              <a:gd name="adj6" fmla="val -26102"/>
            </a:avLst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T=0</a:t>
            </a:r>
            <a:r>
              <a:rPr lang="zh-CN" altLang="en-US" dirty="0" smtClean="0">
                <a:solidFill>
                  <a:schemeClr val="tx2"/>
                </a:solidFill>
              </a:rPr>
              <a:t>，</a:t>
            </a:r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r>
              <a:rPr lang="zh-CN" altLang="en-US" dirty="0" smtClean="0">
                <a:solidFill>
                  <a:schemeClr val="tx2"/>
                </a:solidFill>
              </a:rPr>
              <a:t>开始发送数据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0" name="线形标注 2 59"/>
          <p:cNvSpPr/>
          <p:nvPr/>
        </p:nvSpPr>
        <p:spPr>
          <a:xfrm>
            <a:off x="6732240" y="2009425"/>
            <a:ext cx="2375758" cy="576000"/>
          </a:xfrm>
          <a:prstGeom prst="borderCallout2">
            <a:avLst>
              <a:gd name="adj1" fmla="val 49865"/>
              <a:gd name="adj2" fmla="val 438"/>
              <a:gd name="adj3" fmla="val 51469"/>
              <a:gd name="adj4" fmla="val 421"/>
              <a:gd name="adj5" fmla="val 105985"/>
              <a:gd name="adj6" fmla="val -18083"/>
            </a:avLst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r>
              <a:rPr lang="zh-CN" altLang="en-US" dirty="0" smtClean="0">
                <a:solidFill>
                  <a:schemeClr val="tx2"/>
                </a:solidFill>
              </a:rPr>
              <a:t>检测到</a:t>
            </a:r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r>
              <a:rPr lang="zh-CN" altLang="en-US" dirty="0" smtClean="0">
                <a:solidFill>
                  <a:schemeClr val="tx2"/>
                </a:solidFill>
              </a:rPr>
              <a:t>发送</a:t>
            </a:r>
            <a:r>
              <a:rPr lang="zh-CN" altLang="en-US" dirty="0">
                <a:solidFill>
                  <a:schemeClr val="tx2"/>
                </a:solidFill>
              </a:rPr>
              <a:t>的数据</a:t>
            </a:r>
            <a:endParaRPr lang="en-US" altLang="zh-CN" dirty="0">
              <a:solidFill>
                <a:schemeClr val="tx2"/>
              </a:solidFill>
            </a:endParaRPr>
          </a:p>
          <a:p>
            <a:pPr algn="ctr"/>
            <a:r>
              <a:rPr lang="zh-CN" altLang="en-US" dirty="0">
                <a:solidFill>
                  <a:schemeClr val="tx2"/>
                </a:solidFill>
              </a:rPr>
              <a:t>发送</a:t>
            </a:r>
            <a:r>
              <a:rPr lang="en-US" altLang="zh-CN" dirty="0">
                <a:solidFill>
                  <a:schemeClr val="tx2"/>
                </a:solidFill>
              </a:rPr>
              <a:t>48bit</a:t>
            </a:r>
            <a:r>
              <a:rPr lang="zh-CN" altLang="en-US" dirty="0">
                <a:solidFill>
                  <a:schemeClr val="tx2"/>
                </a:solidFill>
              </a:rPr>
              <a:t>的干扰信号</a:t>
            </a:r>
          </a:p>
        </p:txBody>
      </p:sp>
      <p:sp>
        <p:nvSpPr>
          <p:cNvPr id="61" name="线形标注 2 60"/>
          <p:cNvSpPr/>
          <p:nvPr/>
        </p:nvSpPr>
        <p:spPr>
          <a:xfrm>
            <a:off x="6726614" y="2815866"/>
            <a:ext cx="2375758" cy="576000"/>
          </a:xfrm>
          <a:prstGeom prst="borderCallout2">
            <a:avLst>
              <a:gd name="adj1" fmla="val 49865"/>
              <a:gd name="adj2" fmla="val 438"/>
              <a:gd name="adj3" fmla="val 51469"/>
              <a:gd name="adj4" fmla="val 421"/>
              <a:gd name="adj5" fmla="val 13381"/>
              <a:gd name="adj6" fmla="val -17442"/>
            </a:avLst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r>
              <a:rPr lang="zh-CN" altLang="en-US" dirty="0" smtClean="0">
                <a:solidFill>
                  <a:schemeClr val="tx2"/>
                </a:solidFill>
              </a:rPr>
              <a:t>发送</a:t>
            </a:r>
            <a:r>
              <a:rPr lang="zh-CN" altLang="en-US" dirty="0">
                <a:solidFill>
                  <a:schemeClr val="tx2"/>
                </a:solidFill>
              </a:rPr>
              <a:t>完干扰信号</a:t>
            </a:r>
            <a:endParaRPr lang="en-US" altLang="zh-CN" dirty="0">
              <a:solidFill>
                <a:schemeClr val="tx2"/>
              </a:solidFill>
            </a:endParaRPr>
          </a:p>
          <a:p>
            <a:pPr algn="ctr"/>
            <a:r>
              <a:rPr lang="zh-CN" altLang="en-US" dirty="0">
                <a:solidFill>
                  <a:schemeClr val="tx2"/>
                </a:solidFill>
              </a:rPr>
              <a:t>执行退避算法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6588224" y="3652478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tx2"/>
                </a:solidFill>
                <a:latin typeface="+mn-lt"/>
                <a:ea typeface="+mn-ea"/>
              </a:rPr>
              <a:t>r</a:t>
            </a:r>
            <a:r>
              <a:rPr lang="en-US" altLang="zh-CN" baseline="-25000" dirty="0" err="1" smtClean="0">
                <a:solidFill>
                  <a:schemeClr val="tx2"/>
                </a:solidFill>
                <a:latin typeface="+mn-lt"/>
                <a:ea typeface="+mn-ea"/>
              </a:rPr>
              <a:t>B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=1</a:t>
            </a:r>
          </a:p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+mn-lt"/>
                <a:ea typeface="+mn-ea"/>
              </a:rPr>
              <a:t>推迟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+mn-ea"/>
              </a:rPr>
              <a:t>512</a:t>
            </a:r>
            <a:r>
              <a:rPr lang="zh-CN" altLang="en-US" dirty="0" smtClean="0">
                <a:solidFill>
                  <a:schemeClr val="tx2"/>
                </a:solidFill>
                <a:latin typeface="+mn-lt"/>
                <a:ea typeface="+mn-ea"/>
              </a:rPr>
              <a:t>比特时间</a:t>
            </a:r>
            <a:endParaRPr lang="en-US" altLang="zh-CN" dirty="0">
              <a:solidFill>
                <a:schemeClr val="tx2"/>
              </a:solidFill>
              <a:latin typeface="+mn-lt"/>
              <a:ea typeface="+mn-ea"/>
            </a:endParaRPr>
          </a:p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+mn-lt"/>
                <a:ea typeface="+mn-ea"/>
              </a:rPr>
              <a:t>检测</a:t>
            </a:r>
            <a:r>
              <a:rPr lang="zh-CN" altLang="en-US" dirty="0">
                <a:solidFill>
                  <a:schemeClr val="tx2"/>
                </a:solidFill>
                <a:latin typeface="+mn-lt"/>
                <a:ea typeface="+mn-ea"/>
              </a:rPr>
              <a:t>信道</a:t>
            </a:r>
          </a:p>
        </p:txBody>
      </p:sp>
      <p:sp>
        <p:nvSpPr>
          <p:cNvPr id="68" name="线形标注 2 67"/>
          <p:cNvSpPr/>
          <p:nvPr/>
        </p:nvSpPr>
        <p:spPr>
          <a:xfrm>
            <a:off x="6712335" y="4722978"/>
            <a:ext cx="2375758" cy="885004"/>
          </a:xfrm>
          <a:prstGeom prst="borderCallout2">
            <a:avLst>
              <a:gd name="adj1" fmla="val 49865"/>
              <a:gd name="adj2" fmla="val 438"/>
              <a:gd name="adj3" fmla="val 51469"/>
              <a:gd name="adj4" fmla="val 421"/>
              <a:gd name="adj5" fmla="val 82546"/>
              <a:gd name="adj6" fmla="val -18190"/>
            </a:avLst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r>
              <a:rPr lang="zh-CN" altLang="en-US" dirty="0" smtClean="0">
                <a:solidFill>
                  <a:schemeClr val="tx2"/>
                </a:solidFill>
              </a:rPr>
              <a:t>检测到信道空闲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等待</a:t>
            </a:r>
            <a:r>
              <a:rPr lang="en-US" altLang="zh-CN" dirty="0" smtClean="0">
                <a:solidFill>
                  <a:schemeClr val="tx2"/>
                </a:solidFill>
              </a:rPr>
              <a:t>96</a:t>
            </a:r>
            <a:r>
              <a:rPr lang="zh-CN" altLang="en-US" dirty="0" smtClean="0">
                <a:solidFill>
                  <a:schemeClr val="tx2"/>
                </a:solidFill>
              </a:rPr>
              <a:t>比特时间即可发送数据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9" name="线形标注 2 68"/>
          <p:cNvSpPr/>
          <p:nvPr/>
        </p:nvSpPr>
        <p:spPr>
          <a:xfrm>
            <a:off x="6715978" y="5743770"/>
            <a:ext cx="2375758" cy="1114230"/>
          </a:xfrm>
          <a:prstGeom prst="borderCallout2">
            <a:avLst>
              <a:gd name="adj1" fmla="val 49865"/>
              <a:gd name="adj2" fmla="val 438"/>
              <a:gd name="adj3" fmla="val 51469"/>
              <a:gd name="adj4" fmla="val 421"/>
              <a:gd name="adj5" fmla="val 19928"/>
              <a:gd name="adj6" fmla="val -17069"/>
            </a:avLst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r>
              <a:rPr lang="zh-CN" altLang="en-US" dirty="0" smtClean="0">
                <a:solidFill>
                  <a:schemeClr val="tx2"/>
                </a:solidFill>
              </a:rPr>
              <a:t>才等待了</a:t>
            </a:r>
            <a:r>
              <a:rPr lang="en-US" altLang="zh-CN" dirty="0" smtClean="0">
                <a:solidFill>
                  <a:schemeClr val="tx2"/>
                </a:solidFill>
              </a:rPr>
              <a:t>34</a:t>
            </a:r>
            <a:r>
              <a:rPr lang="zh-CN" altLang="en-US" dirty="0" smtClean="0">
                <a:solidFill>
                  <a:schemeClr val="tx2"/>
                </a:solidFill>
              </a:rPr>
              <a:t>比特时间就检测到</a:t>
            </a:r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r>
              <a:rPr lang="zh-CN" altLang="en-US" dirty="0" smtClean="0">
                <a:solidFill>
                  <a:schemeClr val="tx2"/>
                </a:solidFill>
              </a:rPr>
              <a:t>发送的信号，因此</a:t>
            </a:r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r>
              <a:rPr lang="zh-CN" altLang="en-US" dirty="0" smtClean="0">
                <a:solidFill>
                  <a:schemeClr val="tx2"/>
                </a:solidFill>
              </a:rPr>
              <a:t>不能发送数据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18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/>
      <p:bldP spid="16" grpId="0" animBg="1"/>
      <p:bldP spid="20" grpId="0"/>
      <p:bldP spid="27" grpId="0"/>
      <p:bldP spid="38" grpId="0"/>
      <p:bldP spid="39" grpId="0"/>
      <p:bldP spid="40" grpId="0"/>
      <p:bldP spid="41" grpId="0" animBg="1"/>
      <p:bldP spid="42" grpId="0" animBg="1"/>
      <p:bldP spid="43" grpId="0"/>
      <p:bldP spid="44" grpId="0" animBg="1"/>
      <p:bldP spid="51" grpId="0"/>
      <p:bldP spid="52" grpId="0"/>
      <p:bldP spid="53" grpId="0"/>
      <p:bldP spid="59" grpId="0" animBg="1"/>
      <p:bldP spid="60" grpId="0" animBg="1"/>
      <p:bldP spid="61" grpId="0" animBg="1"/>
      <p:bldP spid="67" grpId="0"/>
      <p:bldP spid="68" grpId="0" animBg="1"/>
      <p:bldP spid="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3-25</a:t>
            </a:r>
            <a:r>
              <a:rPr lang="zh-CN" altLang="en-US" dirty="0" smtClean="0"/>
              <a:t>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969" y="1485800"/>
            <a:ext cx="8249419" cy="5255567"/>
          </a:xfrm>
        </p:spPr>
        <p:txBody>
          <a:bodyPr/>
          <a:lstStyle/>
          <a:p>
            <a:r>
              <a:rPr lang="en-US" altLang="zh-CN" sz="2400" dirty="0"/>
              <a:t>t=0</a:t>
            </a:r>
            <a:r>
              <a:rPr lang="zh-CN" altLang="en-US" sz="2400" dirty="0"/>
              <a:t>时</a:t>
            </a:r>
            <a:r>
              <a:rPr lang="en-US" altLang="zh-CN" sz="2400" dirty="0"/>
              <a:t>,A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开始发送数据</a:t>
            </a:r>
            <a:br>
              <a:rPr lang="zh-CN" altLang="en-US" sz="2400" dirty="0"/>
            </a:br>
            <a:r>
              <a:rPr lang="en-US" altLang="zh-CN" sz="2400" dirty="0"/>
              <a:t>t</a:t>
            </a:r>
            <a:r>
              <a:rPr lang="en-US" altLang="zh-CN" sz="2400" dirty="0" smtClean="0"/>
              <a:t>=225</a:t>
            </a:r>
            <a:r>
              <a:rPr lang="zh-CN" altLang="en-US" sz="2400" dirty="0"/>
              <a:t>比特</a:t>
            </a:r>
            <a:r>
              <a:rPr lang="zh-CN" altLang="en-US" sz="2400" dirty="0" smtClean="0"/>
              <a:t>时间，</a:t>
            </a:r>
            <a:r>
              <a:rPr lang="en-US" altLang="zh-CN" sz="2400" dirty="0" smtClean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都检测到</a:t>
            </a:r>
            <a:r>
              <a:rPr lang="zh-CN" altLang="en-US" sz="2400" dirty="0" smtClean="0"/>
              <a:t>碰撞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400" dirty="0"/>
              <a:t>t</a:t>
            </a:r>
            <a:r>
              <a:rPr lang="en-US" altLang="zh-CN" sz="2400" dirty="0" smtClean="0"/>
              <a:t>=273</a:t>
            </a:r>
            <a:r>
              <a:rPr lang="zh-CN" altLang="en-US" sz="2400" dirty="0"/>
              <a:t>比特</a:t>
            </a:r>
            <a:r>
              <a:rPr lang="zh-CN" altLang="en-US" sz="2400" dirty="0" smtClean="0"/>
              <a:t>时间</a:t>
            </a:r>
            <a:r>
              <a:rPr lang="zh-CN" altLang="en-US" sz="2400" dirty="0"/>
              <a:t>，</a:t>
            </a:r>
            <a:r>
              <a:rPr lang="en-US" altLang="zh-CN" sz="2400" dirty="0" smtClean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结束干扰信号的</a:t>
            </a:r>
            <a:r>
              <a:rPr lang="zh-CN" altLang="en-US" sz="2400" dirty="0" smtClean="0"/>
              <a:t>传输，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都马上执行退避算法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A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t=273</a:t>
            </a:r>
            <a:r>
              <a:rPr lang="zh-CN" altLang="en-US" sz="2000" dirty="0" smtClean="0"/>
              <a:t>比特时间就开始检测信道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B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t=273+512=785</a:t>
            </a:r>
            <a:r>
              <a:rPr lang="zh-CN" altLang="en-US" sz="2000" dirty="0"/>
              <a:t>比特</a:t>
            </a:r>
            <a:r>
              <a:rPr lang="zh-CN" altLang="en-US" sz="2000" dirty="0" smtClean="0"/>
              <a:t>时间才开始检测信道</a:t>
            </a:r>
            <a:endParaRPr lang="en-US" altLang="zh-CN" sz="2000" dirty="0" smtClean="0"/>
          </a:p>
          <a:p>
            <a:r>
              <a:rPr lang="en-US" altLang="zh-CN" sz="2400" dirty="0" smtClean="0"/>
              <a:t>t=273+225=498</a:t>
            </a:r>
            <a:r>
              <a:rPr lang="zh-CN" altLang="en-US" sz="2400" dirty="0" smtClean="0"/>
              <a:t>比特时间，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干扰信号的最后一个比特到达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检测到信道空闲，等待</a:t>
            </a:r>
            <a:r>
              <a:rPr lang="en-US" altLang="zh-CN" sz="2400" dirty="0" smtClean="0"/>
              <a:t>96</a:t>
            </a:r>
            <a:r>
              <a:rPr lang="zh-CN" altLang="en-US" sz="2400" dirty="0" smtClean="0"/>
              <a:t>比特时间</a:t>
            </a:r>
            <a:endParaRPr lang="en-US" altLang="zh-CN" sz="2400" dirty="0" smtClean="0"/>
          </a:p>
          <a:p>
            <a:r>
              <a:rPr lang="en-US" altLang="zh-CN" sz="2400" dirty="0" smtClean="0"/>
              <a:t>t=594</a:t>
            </a:r>
            <a:r>
              <a:rPr lang="zh-CN" altLang="en-US" sz="2400" dirty="0"/>
              <a:t>比特</a:t>
            </a:r>
            <a:r>
              <a:rPr lang="zh-CN" altLang="en-US" sz="2400" dirty="0" smtClean="0"/>
              <a:t>时间</a:t>
            </a:r>
            <a:r>
              <a:rPr lang="zh-CN" altLang="en-US" sz="2400" dirty="0"/>
              <a:t>，</a:t>
            </a:r>
            <a:r>
              <a:rPr lang="en-US" altLang="zh-CN" sz="2400" dirty="0" smtClean="0"/>
              <a:t>A </a:t>
            </a:r>
            <a:r>
              <a:rPr lang="zh-CN" altLang="en-US" sz="2400" dirty="0"/>
              <a:t>开始</a:t>
            </a:r>
            <a:r>
              <a:rPr lang="zh-CN" altLang="en-US" sz="2400" dirty="0" smtClean="0"/>
              <a:t>发送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400" dirty="0"/>
              <a:t>t</a:t>
            </a:r>
            <a:r>
              <a:rPr lang="en-US" altLang="zh-CN" sz="2400" dirty="0" smtClean="0"/>
              <a:t>=785</a:t>
            </a:r>
            <a:r>
              <a:rPr lang="zh-CN" altLang="en-US" sz="2400" dirty="0"/>
              <a:t>比特</a:t>
            </a:r>
            <a:r>
              <a:rPr lang="zh-CN" altLang="en-US" sz="2400" dirty="0" smtClean="0"/>
              <a:t>时间，</a:t>
            </a:r>
            <a:r>
              <a:rPr lang="en-US" altLang="zh-CN" sz="2400" dirty="0" smtClean="0"/>
              <a:t>B</a:t>
            </a:r>
            <a:r>
              <a:rPr lang="zh-CN" altLang="en-US" sz="2400" dirty="0"/>
              <a:t>开始</a:t>
            </a:r>
            <a:r>
              <a:rPr lang="zh-CN" altLang="en-US" sz="2400" dirty="0" smtClean="0"/>
              <a:t>检测信道。如空闲，则</a:t>
            </a:r>
            <a:r>
              <a:rPr lang="en-US" altLang="zh-CN" sz="2400" dirty="0"/>
              <a:t>B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t=785+96=881</a:t>
            </a:r>
            <a:r>
              <a:rPr lang="zh-CN" altLang="en-US" sz="2400" dirty="0"/>
              <a:t>比特时间发送</a:t>
            </a:r>
            <a:r>
              <a:rPr lang="zh-CN" altLang="en-US" sz="2400" dirty="0" smtClean="0"/>
              <a:t>数据，否则</a:t>
            </a:r>
            <a:r>
              <a:rPr lang="zh-CN" altLang="en-US" sz="2400" dirty="0"/>
              <a:t>再</a:t>
            </a:r>
            <a:r>
              <a:rPr lang="zh-CN" altLang="en-US" sz="2400" dirty="0" smtClean="0"/>
              <a:t>退避</a:t>
            </a:r>
            <a:endParaRPr lang="en-US" altLang="zh-CN" sz="2400" dirty="0" smtClean="0"/>
          </a:p>
          <a:p>
            <a:r>
              <a:rPr lang="en-US" altLang="zh-CN" sz="2400" dirty="0" smtClean="0"/>
              <a:t>t=594+225=819</a:t>
            </a:r>
            <a:r>
              <a:rPr lang="zh-CN" altLang="en-US" sz="2400" dirty="0" smtClean="0"/>
              <a:t>比特时间，</a:t>
            </a:r>
            <a:r>
              <a:rPr lang="en-US" altLang="zh-CN" sz="2400" dirty="0" smtClean="0"/>
              <a:t>A</a:t>
            </a:r>
            <a:r>
              <a:rPr lang="zh-CN" altLang="en-US" sz="2400" dirty="0"/>
              <a:t>重传的</a:t>
            </a:r>
            <a:r>
              <a:rPr lang="zh-CN" altLang="en-US" sz="2400" dirty="0" smtClean="0"/>
              <a:t>数据到达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检测</a:t>
            </a:r>
            <a:r>
              <a:rPr lang="zh-CN" altLang="en-US" sz="2400" dirty="0"/>
              <a:t>到信道</a:t>
            </a:r>
            <a:r>
              <a:rPr lang="zh-CN" altLang="en-US" sz="2400" dirty="0" smtClean="0"/>
              <a:t>忙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因此</a:t>
            </a:r>
            <a:r>
              <a:rPr lang="en-US" altLang="zh-CN" sz="2400" dirty="0"/>
              <a:t>B</a:t>
            </a:r>
            <a:r>
              <a:rPr lang="zh-CN" altLang="en-US" sz="2400" dirty="0"/>
              <a:t>在预定的</a:t>
            </a:r>
            <a:r>
              <a:rPr lang="en-US" altLang="zh-CN" sz="2400" dirty="0"/>
              <a:t>881</a:t>
            </a:r>
            <a:r>
              <a:rPr lang="zh-CN" altLang="en-US" sz="2400" dirty="0"/>
              <a:t>比特</a:t>
            </a:r>
            <a:r>
              <a:rPr lang="zh-CN" altLang="en-US" sz="2400" dirty="0" smtClean="0"/>
              <a:t>时间不发送数据。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30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3-28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有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个站连接到以太网上。试计算以下三种情况下每一个站所能得到的带宽。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10</a:t>
            </a:r>
            <a:r>
              <a:rPr lang="zh-CN" altLang="en-US" sz="2400" dirty="0"/>
              <a:t>个</a:t>
            </a:r>
            <a:r>
              <a:rPr lang="zh-CN" altLang="en-US" sz="2400" dirty="0" smtClean="0"/>
              <a:t>站都连接到一个</a:t>
            </a:r>
            <a:r>
              <a:rPr lang="en-US" altLang="zh-CN" sz="2400" dirty="0" smtClean="0"/>
              <a:t>10Mb/s</a:t>
            </a:r>
            <a:r>
              <a:rPr lang="zh-CN" altLang="en-US" sz="2400" dirty="0" smtClean="0"/>
              <a:t>以太网集线器；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/>
              <a:t>10</a:t>
            </a:r>
            <a:r>
              <a:rPr lang="zh-CN" altLang="en-US" sz="2400" dirty="0"/>
              <a:t>个站都连接到一个</a:t>
            </a:r>
            <a:r>
              <a:rPr lang="en-US" altLang="zh-CN" sz="2400" dirty="0" smtClean="0"/>
              <a:t>100Mb/s</a:t>
            </a:r>
            <a:r>
              <a:rPr lang="zh-CN" altLang="en-US" sz="2400" dirty="0"/>
              <a:t>以太网集线器；</a:t>
            </a:r>
            <a:endParaRPr lang="en-US" altLang="zh-CN" sz="2400" dirty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en-US" altLang="zh-CN" sz="2400" dirty="0"/>
              <a:t>10</a:t>
            </a:r>
            <a:r>
              <a:rPr lang="zh-CN" altLang="en-US" sz="2400" dirty="0"/>
              <a:t>个站都连接到一个</a:t>
            </a:r>
            <a:r>
              <a:rPr lang="en-US" altLang="zh-CN" sz="2400" dirty="0"/>
              <a:t>10Mb/s</a:t>
            </a:r>
            <a:r>
              <a:rPr lang="zh-CN" altLang="en-US" sz="2400" dirty="0" smtClean="0"/>
              <a:t>以太网交换机。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答：每个站能得到的带宽如下：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）假定以太网的利用率基本上达到</a:t>
            </a:r>
            <a:r>
              <a:rPr lang="en-US" altLang="zh-CN" sz="2400" dirty="0" smtClean="0">
                <a:solidFill>
                  <a:srgbClr val="FF0000"/>
                </a:solidFill>
              </a:rPr>
              <a:t>100%</a:t>
            </a:r>
            <a:r>
              <a:rPr lang="zh-CN" altLang="en-US" sz="2400" dirty="0" smtClean="0">
                <a:solidFill>
                  <a:srgbClr val="FF0000"/>
                </a:solidFill>
              </a:rPr>
              <a:t>，那么</a:t>
            </a:r>
            <a:r>
              <a:rPr lang="en-US" altLang="zh-CN" sz="2400" dirty="0" smtClean="0">
                <a:solidFill>
                  <a:srgbClr val="FF0000"/>
                </a:solidFill>
              </a:rPr>
              <a:t>10</a:t>
            </a:r>
            <a:r>
              <a:rPr lang="zh-CN" altLang="en-US" sz="2400" dirty="0" smtClean="0">
                <a:solidFill>
                  <a:srgbClr val="FF0000"/>
                </a:solidFill>
              </a:rPr>
              <a:t>个站共享</a:t>
            </a:r>
            <a:r>
              <a:rPr lang="en-US" altLang="zh-CN" sz="2400" dirty="0" smtClean="0">
                <a:solidFill>
                  <a:srgbClr val="FF0000"/>
                </a:solidFill>
              </a:rPr>
              <a:t>10Mb/s</a:t>
            </a:r>
            <a:r>
              <a:rPr lang="zh-CN" altLang="en-US" sz="2400" dirty="0" smtClean="0">
                <a:solidFill>
                  <a:srgbClr val="FF0000"/>
                </a:solidFill>
              </a:rPr>
              <a:t>，即平均每一个站得到</a:t>
            </a:r>
            <a:r>
              <a:rPr lang="en-US" altLang="zh-CN" sz="2400" dirty="0" smtClean="0">
                <a:solidFill>
                  <a:srgbClr val="FF0000"/>
                </a:solidFill>
              </a:rPr>
              <a:t>1Mb/s</a:t>
            </a:r>
            <a:r>
              <a:rPr lang="zh-CN" altLang="en-US" sz="2400" dirty="0" smtClean="0">
                <a:solidFill>
                  <a:srgbClr val="FF0000"/>
                </a:solidFill>
              </a:rPr>
              <a:t>的带宽。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</a:rPr>
              <a:t>假定以太网的利用率基本上达到</a:t>
            </a:r>
            <a:r>
              <a:rPr lang="en-US" altLang="zh-CN" sz="2400" dirty="0">
                <a:solidFill>
                  <a:srgbClr val="FF0000"/>
                </a:solidFill>
              </a:rPr>
              <a:t>100%</a:t>
            </a:r>
            <a:r>
              <a:rPr lang="zh-CN" altLang="en-US" sz="2400" dirty="0">
                <a:solidFill>
                  <a:srgbClr val="FF0000"/>
                </a:solidFill>
              </a:rPr>
              <a:t>，那么</a:t>
            </a:r>
            <a:r>
              <a:rPr lang="en-US" altLang="zh-CN" sz="2400" dirty="0">
                <a:solidFill>
                  <a:srgbClr val="FF0000"/>
                </a:solidFill>
              </a:rPr>
              <a:t>10</a:t>
            </a:r>
            <a:r>
              <a:rPr lang="zh-CN" altLang="en-US" sz="2400" dirty="0">
                <a:solidFill>
                  <a:srgbClr val="FF0000"/>
                </a:solidFill>
              </a:rPr>
              <a:t>个站共享</a:t>
            </a:r>
            <a:r>
              <a:rPr lang="en-US" altLang="zh-CN" sz="2400" dirty="0" smtClean="0">
                <a:solidFill>
                  <a:srgbClr val="FF0000"/>
                </a:solidFill>
              </a:rPr>
              <a:t>100Mb/s</a:t>
            </a:r>
            <a:r>
              <a:rPr lang="zh-CN" altLang="en-US" sz="2400" dirty="0">
                <a:solidFill>
                  <a:srgbClr val="FF0000"/>
                </a:solidFill>
              </a:rPr>
              <a:t>，即平均每一个站得到</a:t>
            </a:r>
            <a:r>
              <a:rPr lang="en-US" altLang="zh-CN" sz="2400" dirty="0" smtClean="0">
                <a:solidFill>
                  <a:srgbClr val="FF0000"/>
                </a:solidFill>
              </a:rPr>
              <a:t>10Mb/s</a:t>
            </a:r>
            <a:r>
              <a:rPr lang="zh-CN" altLang="en-US" sz="2400" dirty="0">
                <a:solidFill>
                  <a:srgbClr val="FF0000"/>
                </a:solidFill>
              </a:rPr>
              <a:t>的带宽。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</a:rPr>
              <a:t>每一个</a:t>
            </a:r>
            <a:r>
              <a:rPr lang="zh-CN" altLang="en-US" sz="2400" dirty="0" smtClean="0">
                <a:solidFill>
                  <a:srgbClr val="FF0000"/>
                </a:solidFill>
              </a:rPr>
              <a:t>站独占交换机的一个接口的</a:t>
            </a:r>
            <a:r>
              <a:rPr lang="en-US" altLang="zh-CN" sz="2400" dirty="0">
                <a:solidFill>
                  <a:srgbClr val="FF0000"/>
                </a:solidFill>
              </a:rPr>
              <a:t>10Mb/s</a:t>
            </a:r>
            <a:r>
              <a:rPr lang="zh-CN" altLang="en-US" sz="2400" dirty="0" smtClean="0">
                <a:solidFill>
                  <a:srgbClr val="FF0000"/>
                </a:solidFill>
              </a:rPr>
              <a:t>带宽，这里假定交换机的总带宽不小于</a:t>
            </a:r>
            <a:r>
              <a:rPr lang="en-US" altLang="zh-CN" sz="2400" dirty="0" smtClean="0">
                <a:solidFill>
                  <a:srgbClr val="FF0000"/>
                </a:solidFill>
              </a:rPr>
              <a:t>100Mb/s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624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3-32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969" y="1485801"/>
            <a:ext cx="8249419" cy="2081463"/>
          </a:xfrm>
        </p:spPr>
        <p:txBody>
          <a:bodyPr/>
          <a:lstStyle/>
          <a:p>
            <a:r>
              <a:rPr lang="zh-CN" altLang="en-US" sz="2400" dirty="0" smtClean="0"/>
              <a:t>图</a:t>
            </a:r>
            <a:r>
              <a:rPr lang="en-US" altLang="zh-CN" sz="2400" dirty="0" smtClean="0"/>
              <a:t>T-3-32</a:t>
            </a:r>
            <a:r>
              <a:rPr lang="zh-CN" altLang="en-US" sz="2400" dirty="0" smtClean="0"/>
              <a:t>表示有五个站点分别连接在三个局域网上，并且用网桥</a:t>
            </a:r>
            <a:r>
              <a:rPr lang="en-US" altLang="zh-CN" sz="2400" dirty="0" smtClean="0"/>
              <a:t>B1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B2</a:t>
            </a:r>
            <a:r>
              <a:rPr lang="zh-CN" altLang="en-US" sz="2400" dirty="0" smtClean="0"/>
              <a:t>连接起来，每个网桥都有两个接口。在一开始，两个网桥中的转发表都是空的。以后有以下各站向其他站按先后顺序发送了数据帧；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发送给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发送给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发送给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发送给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。试把有关数据填在表中。</a:t>
            </a:r>
            <a:endParaRPr lang="zh-CN" altLang="en-US" sz="2400" dirty="0"/>
          </a:p>
        </p:txBody>
      </p:sp>
      <p:grpSp>
        <p:nvGrpSpPr>
          <p:cNvPr id="38" name="组合 37"/>
          <p:cNvGrpSpPr/>
          <p:nvPr/>
        </p:nvGrpSpPr>
        <p:grpSpPr>
          <a:xfrm>
            <a:off x="95250" y="3443059"/>
            <a:ext cx="8848725" cy="1809342"/>
            <a:chOff x="125827" y="2437326"/>
            <a:chExt cx="8848725" cy="1809342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8641177" y="3098905"/>
              <a:ext cx="0" cy="59055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V="1">
              <a:off x="6660232" y="3106842"/>
              <a:ext cx="2246057" cy="238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8858664" y="3027468"/>
              <a:ext cx="115888" cy="12382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7490239" y="3111605"/>
              <a:ext cx="0" cy="56515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9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0839" y="3646593"/>
              <a:ext cx="560388" cy="595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5720" y="3643418"/>
              <a:ext cx="560388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361152" y="3094143"/>
              <a:ext cx="2509837" cy="1587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4558921" y="3093405"/>
              <a:ext cx="0" cy="566737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3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4089" y="3628342"/>
              <a:ext cx="560388" cy="595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1995902" y="3102080"/>
              <a:ext cx="0" cy="59055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184564" y="3049693"/>
              <a:ext cx="115888" cy="12223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260763" y="3109222"/>
              <a:ext cx="220336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652877" y="3113193"/>
              <a:ext cx="0" cy="56832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9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064" y="3648180"/>
              <a:ext cx="558800" cy="598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9436" y="3646593"/>
              <a:ext cx="558800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126" y="2600205"/>
              <a:ext cx="1201737" cy="776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2" name="Picture 2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3195" y="2537696"/>
              <a:ext cx="1203325" cy="776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2845993" y="2494796"/>
              <a:ext cx="464872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 smtClean="0">
                  <a:solidFill>
                    <a:schemeClr val="folHlink"/>
                  </a:solidFill>
                </a:rPr>
                <a:t>B1</a:t>
              </a:r>
              <a:endParaRPr kumimoji="1" lang="en-US" altLang="zh-CN" sz="1800" baseline="-25000" dirty="0">
                <a:solidFill>
                  <a:schemeClr val="folHlink"/>
                </a:solidFill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125827" y="3576743"/>
              <a:ext cx="3333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chemeClr val="folHlink"/>
                  </a:solidFill>
                </a:rPr>
                <a:t>A</a:t>
              </a:r>
              <a:endParaRPr kumimoji="1" lang="en-US" altLang="zh-CN" sz="1800" baseline="-25000">
                <a:solidFill>
                  <a:schemeClr val="folHlink"/>
                </a:solidFill>
              </a:endParaRPr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1468852" y="3576743"/>
              <a:ext cx="3333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chemeClr val="folHlink"/>
                  </a:solidFill>
                </a:rPr>
                <a:t>B</a:t>
              </a:r>
              <a:endParaRPr kumimoji="1" lang="en-US" altLang="zh-CN" sz="1800" baseline="-25000">
                <a:solidFill>
                  <a:schemeClr val="folHlink"/>
                </a:solidFill>
              </a:endParaRPr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4070210" y="3587216"/>
              <a:ext cx="3460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chemeClr val="folHlink"/>
                  </a:solidFill>
                </a:rPr>
                <a:t>C</a:t>
              </a:r>
              <a:endParaRPr kumimoji="1" lang="en-US" altLang="zh-CN" sz="1800" baseline="-25000" dirty="0">
                <a:solidFill>
                  <a:schemeClr val="folHlink"/>
                </a:solidFill>
              </a:endParaRPr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6996527" y="3576743"/>
              <a:ext cx="349456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 smtClean="0">
                  <a:solidFill>
                    <a:schemeClr val="folHlink"/>
                  </a:solidFill>
                </a:rPr>
                <a:t>D</a:t>
              </a:r>
              <a:endParaRPr kumimoji="1" lang="en-US" altLang="zh-CN" sz="1800" baseline="-25000" dirty="0">
                <a:solidFill>
                  <a:schemeClr val="folHlink"/>
                </a:solidFill>
              </a:endParaRPr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8114127" y="3576743"/>
              <a:ext cx="336632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chemeClr val="folHlink"/>
                  </a:solidFill>
                </a:rPr>
                <a:t>E</a:t>
              </a:r>
              <a:endParaRPr kumimoji="1" lang="en-US" altLang="zh-CN" sz="1800" baseline="-25000" dirty="0">
                <a:solidFill>
                  <a:schemeClr val="folHlink"/>
                </a:solidFill>
              </a:endParaRPr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2125808" y="2725843"/>
              <a:ext cx="28485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defTabSz="7620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chemeClr val="folHlink"/>
                  </a:solidFill>
                </a:rPr>
                <a:t>1</a:t>
              </a:r>
              <a:endParaRPr kumimoji="1" lang="en-US" altLang="zh-CN" sz="1800" baseline="-25000" dirty="0">
                <a:solidFill>
                  <a:schemeClr val="folHlink"/>
                </a:solidFill>
              </a:endParaRPr>
            </a:p>
          </p:txBody>
        </p:sp>
        <p:sp>
          <p:nvSpPr>
            <p:cNvPr id="31" name="Rectangle 34"/>
            <p:cNvSpPr>
              <a:spLocks noChangeArrowheads="1"/>
            </p:cNvSpPr>
            <p:nvPr/>
          </p:nvSpPr>
          <p:spPr bwMode="auto">
            <a:xfrm>
              <a:off x="3614934" y="2666299"/>
              <a:ext cx="3079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chemeClr val="folHlink"/>
                  </a:solidFill>
                </a:rPr>
                <a:t>2</a:t>
              </a:r>
              <a:endParaRPr kumimoji="1" lang="en-US" altLang="zh-CN" sz="1800" baseline="-25000" dirty="0">
                <a:solidFill>
                  <a:schemeClr val="folHlink"/>
                </a:solidFill>
              </a:endParaRPr>
            </a:p>
          </p:txBody>
        </p:sp>
        <p:sp>
          <p:nvSpPr>
            <p:cNvPr id="32" name="Rectangle 35"/>
            <p:cNvSpPr>
              <a:spLocks noChangeArrowheads="1"/>
            </p:cNvSpPr>
            <p:nvPr/>
          </p:nvSpPr>
          <p:spPr bwMode="auto">
            <a:xfrm>
              <a:off x="5258442" y="2659552"/>
              <a:ext cx="3079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chemeClr val="folHlink"/>
                  </a:solidFill>
                </a:rPr>
                <a:t>1</a:t>
              </a:r>
              <a:endParaRPr kumimoji="1" lang="en-US" altLang="zh-CN" sz="1800" baseline="-25000" dirty="0">
                <a:solidFill>
                  <a:schemeClr val="folHlink"/>
                </a:solidFill>
              </a:endParaRPr>
            </a:p>
          </p:txBody>
        </p:sp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6728416" y="2666299"/>
              <a:ext cx="3079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chemeClr val="folHlink"/>
                  </a:solidFill>
                </a:rPr>
                <a:t>2</a:t>
              </a:r>
              <a:endParaRPr kumimoji="1" lang="en-US" altLang="zh-CN" sz="1800" baseline="-25000">
                <a:solidFill>
                  <a:schemeClr val="folHlink"/>
                </a:solidFill>
              </a:endParaRPr>
            </a:p>
          </p:txBody>
        </p:sp>
        <p:sp>
          <p:nvSpPr>
            <p:cNvPr id="34" name="Rectangle 73"/>
            <p:cNvSpPr>
              <a:spLocks noChangeArrowheads="1"/>
            </p:cNvSpPr>
            <p:nvPr/>
          </p:nvSpPr>
          <p:spPr bwMode="auto">
            <a:xfrm>
              <a:off x="5912787" y="2437326"/>
              <a:ext cx="493726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 smtClean="0">
                  <a:solidFill>
                    <a:schemeClr val="folHlink"/>
                  </a:solidFill>
                </a:rPr>
                <a:t>B</a:t>
              </a:r>
              <a:r>
                <a:rPr kumimoji="1" lang="zh-CN" altLang="en-US" sz="800" dirty="0" smtClean="0">
                  <a:solidFill>
                    <a:schemeClr val="folHlink"/>
                  </a:solidFill>
                </a:rPr>
                <a:t> </a:t>
              </a:r>
              <a:r>
                <a:rPr kumimoji="1" lang="en-US" altLang="zh-CN" sz="1800" dirty="0">
                  <a:solidFill>
                    <a:schemeClr val="folHlink"/>
                  </a:solidFill>
                </a:rPr>
                <a:t>2</a:t>
              </a:r>
              <a:endParaRPr kumimoji="1" lang="en-US" altLang="zh-CN" sz="1800" baseline="-25000" dirty="0">
                <a:solidFill>
                  <a:schemeClr val="folHlink"/>
                </a:solidFill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928412" y="2742457"/>
              <a:ext cx="759824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 smtClean="0">
                  <a:solidFill>
                    <a:schemeClr val="folHlink"/>
                  </a:solidFill>
                </a:rPr>
                <a:t>LAN1</a:t>
              </a:r>
              <a:endParaRPr kumimoji="1" lang="en-US" altLang="zh-CN" sz="1800" dirty="0">
                <a:solidFill>
                  <a:schemeClr val="folHlink"/>
                </a:solidFill>
              </a:endParaRP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4193296" y="2722613"/>
              <a:ext cx="759824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 smtClean="0">
                  <a:solidFill>
                    <a:schemeClr val="folHlink"/>
                  </a:solidFill>
                </a:rPr>
                <a:t>LAN2</a:t>
              </a:r>
              <a:endParaRPr kumimoji="1" lang="en-US" altLang="zh-CN" sz="1800" dirty="0">
                <a:solidFill>
                  <a:schemeClr val="folHlink"/>
                </a:solidFill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7696128" y="2742457"/>
              <a:ext cx="759824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 smtClean="0">
                  <a:solidFill>
                    <a:schemeClr val="folHlink"/>
                  </a:solidFill>
                </a:rPr>
                <a:t>LAN3</a:t>
              </a:r>
              <a:endParaRPr kumimoji="1" lang="en-US" altLang="zh-CN" sz="1800" dirty="0">
                <a:solidFill>
                  <a:schemeClr val="folHlin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11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内容占位符 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75914"/>
              </p:ext>
            </p:extLst>
          </p:nvPr>
        </p:nvGraphicFramePr>
        <p:xfrm>
          <a:off x="391071" y="2772262"/>
          <a:ext cx="8485106" cy="3275305"/>
        </p:xfrm>
        <a:graphic>
          <a:graphicData uri="http://schemas.openxmlformats.org/drawingml/2006/table">
            <a:tbl>
              <a:tblPr firstRow="1" bandRow="1"/>
              <a:tblGrid>
                <a:gridCol w="116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7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973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656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发送的帧</a:t>
                      </a:r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B1</a:t>
                      </a:r>
                      <a:r>
                        <a:rPr lang="zh-CN" altLang="en-US" dirty="0" smtClean="0"/>
                        <a:t>的转发表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B2</a:t>
                      </a:r>
                      <a:r>
                        <a:rPr lang="zh-CN" altLang="en-US" dirty="0" smtClean="0"/>
                        <a:t>的转发表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B1</a:t>
                      </a:r>
                      <a:r>
                        <a:rPr lang="zh-CN" altLang="en-US" dirty="0" smtClean="0"/>
                        <a:t>的处理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转发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丢弃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登记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B2</a:t>
                      </a:r>
                      <a:r>
                        <a:rPr lang="zh-CN" altLang="en-US" dirty="0" smtClean="0"/>
                        <a:t>的处理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转发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丢弃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登记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49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地址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接口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地址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接口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E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5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CB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5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DC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5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BA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43381" y="467531"/>
            <a:ext cx="8848725" cy="1809342"/>
            <a:chOff x="125827" y="2437326"/>
            <a:chExt cx="8848725" cy="1809342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8641177" y="3098905"/>
              <a:ext cx="0" cy="59055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V="1">
              <a:off x="6660232" y="3106842"/>
              <a:ext cx="2246057" cy="238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8858664" y="3027468"/>
              <a:ext cx="115888" cy="12382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7490239" y="3111605"/>
              <a:ext cx="0" cy="56515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9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0839" y="3646593"/>
              <a:ext cx="560388" cy="595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5720" y="3643418"/>
              <a:ext cx="560388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361152" y="3094143"/>
              <a:ext cx="2509837" cy="1587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4558921" y="3093405"/>
              <a:ext cx="0" cy="566737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3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4089" y="3628342"/>
              <a:ext cx="560388" cy="595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1995902" y="3102080"/>
              <a:ext cx="0" cy="59055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184564" y="3049693"/>
              <a:ext cx="115888" cy="12223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V="1">
              <a:off x="260763" y="3109222"/>
              <a:ext cx="220336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652877" y="3113193"/>
              <a:ext cx="0" cy="56832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8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064" y="3648180"/>
              <a:ext cx="558800" cy="598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9436" y="3646593"/>
              <a:ext cx="558800" cy="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126" y="2600205"/>
              <a:ext cx="1201737" cy="776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1" name="Picture 2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3195" y="2537696"/>
              <a:ext cx="1203325" cy="776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2845993" y="2494796"/>
              <a:ext cx="464872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 smtClean="0">
                  <a:solidFill>
                    <a:schemeClr val="folHlink"/>
                  </a:solidFill>
                </a:rPr>
                <a:t>B1</a:t>
              </a:r>
              <a:endParaRPr kumimoji="1" lang="en-US" altLang="zh-CN" sz="1800" baseline="-25000" dirty="0">
                <a:solidFill>
                  <a:schemeClr val="folHlink"/>
                </a:solidFill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125827" y="3576743"/>
              <a:ext cx="3333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chemeClr val="folHlink"/>
                  </a:solidFill>
                </a:rPr>
                <a:t>A</a:t>
              </a:r>
              <a:endParaRPr kumimoji="1" lang="en-US" altLang="zh-CN" sz="1800" baseline="-25000">
                <a:solidFill>
                  <a:schemeClr val="folHlink"/>
                </a:solidFill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1468852" y="3576743"/>
              <a:ext cx="3333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chemeClr val="folHlink"/>
                  </a:solidFill>
                </a:rPr>
                <a:t>B</a:t>
              </a:r>
              <a:endParaRPr kumimoji="1" lang="en-US" altLang="zh-CN" sz="1800" baseline="-25000">
                <a:solidFill>
                  <a:schemeClr val="folHlink"/>
                </a:solidFill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4070210" y="3587216"/>
              <a:ext cx="3460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chemeClr val="folHlink"/>
                  </a:solidFill>
                </a:rPr>
                <a:t>C</a:t>
              </a:r>
              <a:endParaRPr kumimoji="1" lang="en-US" altLang="zh-CN" sz="1800" baseline="-25000" dirty="0">
                <a:solidFill>
                  <a:schemeClr val="folHlink"/>
                </a:solidFill>
              </a:endParaRP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6996527" y="3576743"/>
              <a:ext cx="349456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 smtClean="0">
                  <a:solidFill>
                    <a:schemeClr val="folHlink"/>
                  </a:solidFill>
                </a:rPr>
                <a:t>D</a:t>
              </a:r>
              <a:endParaRPr kumimoji="1" lang="en-US" altLang="zh-CN" sz="1800" baseline="-25000" dirty="0">
                <a:solidFill>
                  <a:schemeClr val="folHlink"/>
                </a:solidFill>
              </a:endParaRP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8114127" y="3576743"/>
              <a:ext cx="336632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chemeClr val="folHlink"/>
                  </a:solidFill>
                </a:rPr>
                <a:t>E</a:t>
              </a:r>
              <a:endParaRPr kumimoji="1" lang="en-US" altLang="zh-CN" sz="1800" baseline="-25000" dirty="0">
                <a:solidFill>
                  <a:schemeClr val="folHlink"/>
                </a:solidFill>
              </a:endParaRP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2125808" y="2725843"/>
              <a:ext cx="28485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defTabSz="7620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chemeClr val="folHlink"/>
                  </a:solidFill>
                </a:rPr>
                <a:t>1</a:t>
              </a:r>
              <a:endParaRPr kumimoji="1" lang="en-US" altLang="zh-CN" sz="1800" baseline="-25000" dirty="0">
                <a:solidFill>
                  <a:schemeClr val="folHlink"/>
                </a:solidFill>
              </a:endParaRPr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3614934" y="2666299"/>
              <a:ext cx="3079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chemeClr val="folHlink"/>
                  </a:solidFill>
                </a:rPr>
                <a:t>2</a:t>
              </a:r>
              <a:endParaRPr kumimoji="1" lang="en-US" altLang="zh-CN" sz="1800" baseline="-25000" dirty="0">
                <a:solidFill>
                  <a:schemeClr val="folHlink"/>
                </a:solidFill>
              </a:endParaRP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5258442" y="2659552"/>
              <a:ext cx="3079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chemeClr val="folHlink"/>
                  </a:solidFill>
                </a:rPr>
                <a:t>1</a:t>
              </a:r>
              <a:endParaRPr kumimoji="1" lang="en-US" altLang="zh-CN" sz="1800" baseline="-25000" dirty="0">
                <a:solidFill>
                  <a:schemeClr val="folHlink"/>
                </a:solidFill>
              </a:endParaRPr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6728416" y="2666299"/>
              <a:ext cx="3079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chemeClr val="folHlink"/>
                  </a:solidFill>
                </a:rPr>
                <a:t>2</a:t>
              </a:r>
              <a:endParaRPr kumimoji="1" lang="en-US" altLang="zh-CN" sz="1800" baseline="-25000">
                <a:solidFill>
                  <a:schemeClr val="folHlink"/>
                </a:solidFill>
              </a:endParaRPr>
            </a:p>
          </p:txBody>
        </p:sp>
        <p:sp>
          <p:nvSpPr>
            <p:cNvPr id="32" name="Rectangle 73"/>
            <p:cNvSpPr>
              <a:spLocks noChangeArrowheads="1"/>
            </p:cNvSpPr>
            <p:nvPr/>
          </p:nvSpPr>
          <p:spPr bwMode="auto">
            <a:xfrm>
              <a:off x="5912787" y="2437326"/>
              <a:ext cx="493726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 smtClean="0">
                  <a:solidFill>
                    <a:schemeClr val="folHlink"/>
                  </a:solidFill>
                </a:rPr>
                <a:t>B</a:t>
              </a:r>
              <a:r>
                <a:rPr kumimoji="1" lang="zh-CN" altLang="en-US" sz="800" dirty="0" smtClean="0">
                  <a:solidFill>
                    <a:schemeClr val="folHlink"/>
                  </a:solidFill>
                </a:rPr>
                <a:t> </a:t>
              </a:r>
              <a:r>
                <a:rPr kumimoji="1" lang="en-US" altLang="zh-CN" sz="1800" dirty="0">
                  <a:solidFill>
                    <a:schemeClr val="folHlink"/>
                  </a:solidFill>
                </a:rPr>
                <a:t>2</a:t>
              </a:r>
              <a:endParaRPr kumimoji="1" lang="en-US" altLang="zh-CN" sz="1800" baseline="-25000" dirty="0">
                <a:solidFill>
                  <a:schemeClr val="folHlink"/>
                </a:solidFill>
              </a:endParaRPr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928412" y="2742457"/>
              <a:ext cx="759824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 smtClean="0">
                  <a:solidFill>
                    <a:schemeClr val="folHlink"/>
                  </a:solidFill>
                </a:rPr>
                <a:t>LAN1</a:t>
              </a:r>
              <a:endParaRPr kumimoji="1" lang="en-US" altLang="zh-CN" sz="1800" dirty="0">
                <a:solidFill>
                  <a:schemeClr val="folHlink"/>
                </a:solidFill>
              </a:endParaRPr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4193296" y="2722613"/>
              <a:ext cx="759824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 smtClean="0">
                  <a:solidFill>
                    <a:schemeClr val="folHlink"/>
                  </a:solidFill>
                </a:rPr>
                <a:t>LAN2</a:t>
              </a:r>
              <a:endParaRPr kumimoji="1" lang="en-US" altLang="zh-CN" sz="1800" dirty="0">
                <a:solidFill>
                  <a:schemeClr val="folHlink"/>
                </a:solidFill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7696128" y="2742457"/>
              <a:ext cx="759824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6200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 smtClean="0">
                  <a:solidFill>
                    <a:schemeClr val="folHlink"/>
                  </a:solidFill>
                </a:rPr>
                <a:t>LAN3</a:t>
              </a:r>
              <a:endParaRPr kumimoji="1" lang="en-US" altLang="zh-CN" sz="1800" dirty="0">
                <a:solidFill>
                  <a:schemeClr val="folHlink"/>
                </a:solidFill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1685538" y="4067781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247562" y="406778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转发，登记</a:t>
            </a:r>
          </a:p>
        </p:txBody>
      </p:sp>
      <p:sp>
        <p:nvSpPr>
          <p:cNvPr id="44" name="矩形 43"/>
          <p:cNvSpPr/>
          <p:nvPr/>
        </p:nvSpPr>
        <p:spPr>
          <a:xfrm>
            <a:off x="3506963" y="4067781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622714" y="40677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409954" y="40677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409954" y="457106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2622714" y="557742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622714" y="457106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622714" y="508704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409954" y="508704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125383" y="406778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转发，登记</a:t>
            </a:r>
          </a:p>
        </p:txBody>
      </p:sp>
      <p:sp>
        <p:nvSpPr>
          <p:cNvPr id="53" name="矩形 52"/>
          <p:cNvSpPr/>
          <p:nvPr/>
        </p:nvSpPr>
        <p:spPr>
          <a:xfrm>
            <a:off x="5247562" y="457106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转发，登记</a:t>
            </a:r>
          </a:p>
        </p:txBody>
      </p:sp>
      <p:sp>
        <p:nvSpPr>
          <p:cNvPr id="54" name="矩形 53"/>
          <p:cNvSpPr/>
          <p:nvPr/>
        </p:nvSpPr>
        <p:spPr>
          <a:xfrm>
            <a:off x="7125383" y="4571066"/>
            <a:ext cx="1338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转发，登记</a:t>
            </a:r>
          </a:p>
        </p:txBody>
      </p:sp>
      <p:sp>
        <p:nvSpPr>
          <p:cNvPr id="55" name="矩形 54"/>
          <p:cNvSpPr/>
          <p:nvPr/>
        </p:nvSpPr>
        <p:spPr>
          <a:xfrm>
            <a:off x="7125383" y="5087040"/>
            <a:ext cx="1338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转发，登记</a:t>
            </a:r>
          </a:p>
        </p:txBody>
      </p:sp>
      <p:sp>
        <p:nvSpPr>
          <p:cNvPr id="56" name="矩形 55"/>
          <p:cNvSpPr/>
          <p:nvPr/>
        </p:nvSpPr>
        <p:spPr>
          <a:xfrm>
            <a:off x="5247562" y="508704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登记，丢弃</a:t>
            </a:r>
          </a:p>
        </p:txBody>
      </p:sp>
      <p:sp>
        <p:nvSpPr>
          <p:cNvPr id="57" name="矩形 56"/>
          <p:cNvSpPr/>
          <p:nvPr/>
        </p:nvSpPr>
        <p:spPr>
          <a:xfrm>
            <a:off x="5247562" y="557742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登记，丢弃</a:t>
            </a:r>
          </a:p>
        </p:txBody>
      </p:sp>
      <p:sp>
        <p:nvSpPr>
          <p:cNvPr id="58" name="矩形 57"/>
          <p:cNvSpPr/>
          <p:nvPr/>
        </p:nvSpPr>
        <p:spPr>
          <a:xfrm>
            <a:off x="7240799" y="5577420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收到不帧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685538" y="5577420"/>
            <a:ext cx="33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679126" y="4571066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679126" y="508704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500551" y="5087040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500551" y="4571066"/>
            <a:ext cx="35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87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3-07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40" y="1484784"/>
            <a:ext cx="9108000" cy="5029300"/>
          </a:xfrm>
        </p:spPr>
        <p:txBody>
          <a:bodyPr/>
          <a:lstStyle/>
          <a:p>
            <a:pPr latinLnBrk="1"/>
            <a:r>
              <a:rPr lang="zh-CN" altLang="en-US" sz="2400" dirty="0"/>
              <a:t>要发送的数据为</a:t>
            </a:r>
            <a:r>
              <a:rPr lang="en-US" altLang="zh-CN" sz="2400" dirty="0"/>
              <a:t>1101011011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CRC</a:t>
            </a:r>
            <a:r>
              <a:rPr lang="zh-CN" altLang="en-US" sz="2400" dirty="0"/>
              <a:t>的生成多项式是</a:t>
            </a:r>
            <a:r>
              <a:rPr lang="en-US" altLang="zh-CN" sz="2400" dirty="0"/>
              <a:t>P(X)=X</a:t>
            </a:r>
            <a:r>
              <a:rPr lang="en-US" altLang="zh-CN" sz="2400" baseline="30000" dirty="0"/>
              <a:t>4</a:t>
            </a:r>
            <a:r>
              <a:rPr lang="en-US" altLang="zh-CN" sz="2400" dirty="0"/>
              <a:t>+X+1</a:t>
            </a:r>
            <a:r>
              <a:rPr lang="zh-CN" altLang="en-US" sz="2400" dirty="0"/>
              <a:t>。试求应添加在数据后面的余数。</a:t>
            </a:r>
          </a:p>
          <a:p>
            <a:pPr latinLnBrk="1"/>
            <a:r>
              <a:rPr lang="zh-CN" altLang="en-US" sz="2400" dirty="0"/>
              <a:t>数据在传输过程中最后一个</a:t>
            </a:r>
            <a:r>
              <a:rPr lang="en-US" altLang="zh-CN" sz="2400" dirty="0"/>
              <a:t>1</a:t>
            </a:r>
            <a:r>
              <a:rPr lang="zh-CN" altLang="en-US" sz="2400" dirty="0"/>
              <a:t>变成了</a:t>
            </a:r>
            <a:r>
              <a:rPr lang="en-US" altLang="zh-CN" sz="2400" dirty="0"/>
              <a:t>0</a:t>
            </a:r>
            <a:r>
              <a:rPr lang="zh-CN" altLang="en-US" sz="2400" dirty="0"/>
              <a:t>，问接收端能否发现？</a:t>
            </a:r>
          </a:p>
          <a:p>
            <a:pPr latinLnBrk="1"/>
            <a:r>
              <a:rPr lang="zh-CN" altLang="en-US" sz="2400" dirty="0"/>
              <a:t>若数据在传输过程中最后两个</a:t>
            </a:r>
            <a:r>
              <a:rPr lang="en-US" altLang="zh-CN" sz="2400" dirty="0"/>
              <a:t>1</a:t>
            </a:r>
            <a:r>
              <a:rPr lang="zh-CN" altLang="en-US" sz="2400" dirty="0"/>
              <a:t>都变成了</a:t>
            </a:r>
            <a:r>
              <a:rPr lang="en-US" altLang="zh-CN" sz="2400" dirty="0"/>
              <a:t>0</a:t>
            </a:r>
            <a:r>
              <a:rPr lang="zh-CN" altLang="en-US" sz="2400" dirty="0"/>
              <a:t>，问接收端能否发现？</a:t>
            </a:r>
          </a:p>
          <a:p>
            <a:pPr latinLnBrk="1"/>
            <a:r>
              <a:rPr lang="zh-CN" altLang="en-US" sz="2400" dirty="0"/>
              <a:t>采用</a:t>
            </a:r>
            <a:r>
              <a:rPr lang="en-US" altLang="zh-CN" sz="2400" dirty="0"/>
              <a:t>CRC</a:t>
            </a:r>
            <a:r>
              <a:rPr lang="zh-CN" altLang="en-US" sz="2400" dirty="0"/>
              <a:t>检验</a:t>
            </a:r>
            <a:r>
              <a:rPr lang="zh-CN" altLang="en-US" sz="2400" dirty="0" smtClean="0"/>
              <a:t>后数据链路层</a:t>
            </a:r>
            <a:r>
              <a:rPr lang="zh-CN" altLang="en-US" sz="2400" dirty="0"/>
              <a:t>的传输是否就变成了可靠的传输？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答：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采用</a:t>
            </a:r>
            <a:r>
              <a:rPr lang="en-US" altLang="zh-CN" sz="2400" dirty="0" smtClean="0">
                <a:solidFill>
                  <a:srgbClr val="FF0000"/>
                </a:solidFill>
              </a:rPr>
              <a:t>CRC</a:t>
            </a:r>
            <a:r>
              <a:rPr lang="zh-CN" altLang="en-US" sz="2400" dirty="0" smtClean="0">
                <a:solidFill>
                  <a:srgbClr val="FF0000"/>
                </a:solidFill>
              </a:rPr>
              <a:t>的生成多项式是</a:t>
            </a:r>
            <a:r>
              <a:rPr lang="en-US" altLang="zh-CN" sz="2400" dirty="0">
                <a:solidFill>
                  <a:srgbClr val="FF0000"/>
                </a:solidFill>
              </a:rPr>
              <a:t>P(X)=</a:t>
            </a:r>
            <a:r>
              <a:rPr lang="en-US" altLang="zh-CN" sz="2400" dirty="0" smtClean="0">
                <a:solidFill>
                  <a:srgbClr val="FF0000"/>
                </a:solidFill>
              </a:rPr>
              <a:t>X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4</a:t>
            </a:r>
            <a:r>
              <a:rPr lang="en-US" altLang="zh-CN" sz="2400" dirty="0" smtClean="0">
                <a:solidFill>
                  <a:srgbClr val="FF0000"/>
                </a:solidFill>
              </a:rPr>
              <a:t>+X+1</a:t>
            </a:r>
            <a:r>
              <a:rPr lang="zh-CN" altLang="en-US" sz="2400" dirty="0" smtClean="0">
                <a:solidFill>
                  <a:srgbClr val="FF0000"/>
                </a:solidFill>
              </a:rPr>
              <a:t>，用二进制表示就是</a:t>
            </a:r>
            <a:r>
              <a:rPr lang="en-US" altLang="zh-CN" sz="2400" dirty="0" smtClean="0">
                <a:solidFill>
                  <a:srgbClr val="FF0000"/>
                </a:solidFill>
              </a:rPr>
              <a:t>P=10011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现在除数是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</a:rPr>
              <a:t>位，因此在数据后面要添加</a:t>
            </a:r>
            <a:r>
              <a:rPr lang="en-US" altLang="zh-CN" sz="2400" dirty="0" smtClean="0">
                <a:solidFill>
                  <a:srgbClr val="FF0000"/>
                </a:solidFill>
              </a:rPr>
              <a:t>4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en-US" altLang="zh-CN" sz="2400" dirty="0" smtClean="0">
                <a:solidFill>
                  <a:srgbClr val="FF0000"/>
                </a:solidFill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</a:rPr>
              <a:t>就得出被除数</a:t>
            </a:r>
            <a:r>
              <a:rPr lang="en-US" altLang="zh-CN" sz="2400" dirty="0" smtClean="0">
                <a:solidFill>
                  <a:srgbClr val="FF0000"/>
                </a:solidFill>
              </a:rPr>
              <a:t>11010110110000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359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3011169" y="258901"/>
            <a:ext cx="616636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chemeClr val="folHlink"/>
                </a:solidFill>
              </a:rPr>
              <a:t>                                     </a:t>
            </a:r>
            <a:r>
              <a:rPr kumimoji="1" lang="en-US" altLang="zh-CN" sz="2000" b="1" dirty="0" smtClean="0">
                <a:solidFill>
                  <a:schemeClr val="folHlink"/>
                </a:solidFill>
              </a:rPr>
              <a:t>  </a:t>
            </a:r>
            <a:r>
              <a:rPr kumimoji="1" lang="en-US" altLang="zh-CN" sz="2000" dirty="0" smtClean="0">
                <a:solidFill>
                  <a:schemeClr val="folHlink"/>
                </a:solidFill>
              </a:rPr>
              <a:t>1100001010</a:t>
            </a:r>
            <a:r>
              <a:rPr kumimoji="1" lang="en-US" altLang="zh-CN" sz="1000" dirty="0" smtClean="0">
                <a:solidFill>
                  <a:schemeClr val="folHlink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folHlink"/>
                </a:solidFill>
              </a:rPr>
              <a:t>←</a:t>
            </a:r>
            <a:r>
              <a:rPr kumimoji="1" lang="en-US" altLang="zh-CN" sz="1000" dirty="0" smtClean="0">
                <a:solidFill>
                  <a:schemeClr val="folHlink"/>
                </a:solidFill>
              </a:rPr>
              <a:t> </a:t>
            </a:r>
            <a:r>
              <a:rPr kumimoji="1" lang="en-US" altLang="zh-CN" sz="2000" i="1" dirty="0">
                <a:solidFill>
                  <a:schemeClr val="folHlink"/>
                </a:solidFill>
              </a:rPr>
              <a:t>Q</a:t>
            </a:r>
            <a:r>
              <a:rPr kumimoji="1" lang="en-US" altLang="zh-CN" sz="2000" b="1" dirty="0">
                <a:solidFill>
                  <a:schemeClr val="folHlink"/>
                </a:solidFill>
              </a:rPr>
              <a:t> </a:t>
            </a:r>
            <a:r>
              <a:rPr kumimoji="1" lang="en-US" altLang="zh-CN" sz="2000" dirty="0">
                <a:solidFill>
                  <a:schemeClr val="folHlink"/>
                </a:solidFill>
              </a:rPr>
              <a:t>(</a:t>
            </a:r>
            <a:r>
              <a:rPr kumimoji="1" lang="zh-CN" altLang="en-US" sz="2000" dirty="0">
                <a:solidFill>
                  <a:schemeClr val="folHlink"/>
                </a:solidFill>
              </a:rPr>
              <a:t>商</a:t>
            </a:r>
            <a:r>
              <a:rPr kumimoji="1" lang="en-US" altLang="zh-CN" sz="2000" dirty="0">
                <a:solidFill>
                  <a:schemeClr val="folHlink"/>
                </a:solidFill>
              </a:rPr>
              <a:t>)</a:t>
            </a:r>
            <a:endParaRPr kumimoji="1" lang="en-US" altLang="zh-CN" sz="2000" b="1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i="1" dirty="0">
                <a:solidFill>
                  <a:schemeClr val="folHlink"/>
                </a:solidFill>
              </a:rPr>
              <a:t>   </a:t>
            </a:r>
            <a:r>
              <a:rPr kumimoji="1" lang="en-US" altLang="zh-CN" sz="2000" i="1" dirty="0" smtClean="0">
                <a:solidFill>
                  <a:schemeClr val="folHlink"/>
                </a:solidFill>
              </a:rPr>
              <a:t>P </a:t>
            </a:r>
            <a:r>
              <a:rPr kumimoji="1" lang="en-US" altLang="zh-CN" sz="2000" dirty="0">
                <a:solidFill>
                  <a:schemeClr val="folHlink"/>
                </a:solidFill>
              </a:rPr>
              <a:t>(</a:t>
            </a:r>
            <a:r>
              <a:rPr kumimoji="1" lang="zh-CN" altLang="zh-CN" sz="2000" dirty="0">
                <a:solidFill>
                  <a:schemeClr val="folHlink"/>
                </a:solidFill>
              </a:rPr>
              <a:t>除数</a:t>
            </a:r>
            <a:r>
              <a:rPr kumimoji="1" lang="en-US" altLang="zh-CN" sz="2000" dirty="0">
                <a:solidFill>
                  <a:schemeClr val="folHlink"/>
                </a:solidFill>
              </a:rPr>
              <a:t>) </a:t>
            </a:r>
            <a:r>
              <a:rPr kumimoji="1" lang="en-US" altLang="zh-CN" sz="2000" b="1" dirty="0">
                <a:solidFill>
                  <a:schemeClr val="folHlink"/>
                </a:solidFill>
              </a:rPr>
              <a:t>→</a:t>
            </a:r>
            <a:r>
              <a:rPr kumimoji="1" lang="en-US" altLang="zh-CN" sz="1000" b="1" dirty="0">
                <a:solidFill>
                  <a:schemeClr val="folHlink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folHlink"/>
                </a:solidFill>
              </a:rPr>
              <a:t>10011 11010110110000</a:t>
            </a:r>
            <a:r>
              <a:rPr kumimoji="1" lang="en-US" altLang="zh-CN" sz="1000" dirty="0" smtClean="0">
                <a:solidFill>
                  <a:schemeClr val="folHlink"/>
                </a:solidFill>
              </a:rPr>
              <a:t> </a:t>
            </a:r>
            <a:r>
              <a:rPr kumimoji="1" lang="en-US" altLang="zh-CN" sz="2000" dirty="0">
                <a:solidFill>
                  <a:schemeClr val="folHlink"/>
                </a:solidFill>
              </a:rPr>
              <a:t>←</a:t>
            </a:r>
            <a:r>
              <a:rPr kumimoji="1" lang="en-US" altLang="zh-CN" sz="1000" dirty="0">
                <a:solidFill>
                  <a:schemeClr val="folHlink"/>
                </a:solidFill>
              </a:rPr>
              <a:t> </a:t>
            </a:r>
            <a:r>
              <a:rPr kumimoji="1" lang="en-US" altLang="zh-CN" sz="2000" dirty="0">
                <a:solidFill>
                  <a:schemeClr val="folHlink"/>
                </a:solidFill>
              </a:rPr>
              <a:t>2</a:t>
            </a:r>
            <a:r>
              <a:rPr kumimoji="1" lang="en-US" altLang="zh-CN" sz="2000" i="1" baseline="30000" dirty="0">
                <a:solidFill>
                  <a:schemeClr val="folHlink"/>
                </a:solidFill>
              </a:rPr>
              <a:t>n</a:t>
            </a:r>
            <a:r>
              <a:rPr kumimoji="1" lang="en-US" altLang="zh-CN" sz="2000" i="1" dirty="0">
                <a:solidFill>
                  <a:schemeClr val="folHlink"/>
                </a:solidFill>
              </a:rPr>
              <a:t>M </a:t>
            </a:r>
            <a:r>
              <a:rPr kumimoji="1" lang="en-US" altLang="zh-CN" sz="2000" dirty="0">
                <a:solidFill>
                  <a:schemeClr val="folHlink"/>
                </a:solidFill>
              </a:rPr>
              <a:t>(</a:t>
            </a:r>
            <a:r>
              <a:rPr kumimoji="1" lang="zh-CN" altLang="en-US" sz="2000" dirty="0">
                <a:solidFill>
                  <a:schemeClr val="folHlink"/>
                </a:solidFill>
              </a:rPr>
              <a:t>被除数</a:t>
            </a:r>
            <a:r>
              <a:rPr kumimoji="1" lang="en-US" altLang="zh-CN" sz="2000" dirty="0">
                <a:solidFill>
                  <a:schemeClr val="folHlink"/>
                </a:solidFill>
              </a:rPr>
              <a:t>)</a:t>
            </a:r>
            <a:endParaRPr kumimoji="1" lang="en-US" altLang="zh-CN" sz="2000" b="1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000" b="1" dirty="0">
                <a:solidFill>
                  <a:schemeClr val="folHlink"/>
                </a:solidFill>
              </a:rPr>
              <a:t>                             </a:t>
            </a:r>
            <a:r>
              <a:rPr kumimoji="1" lang="en-US" altLang="zh-CN" sz="2000" b="1" dirty="0">
                <a:solidFill>
                  <a:schemeClr val="folHlink"/>
                </a:solidFill>
              </a:rPr>
              <a:t>                 </a:t>
            </a:r>
            <a:r>
              <a:rPr kumimoji="1" lang="en-US" altLang="zh-CN" sz="2000" dirty="0" smtClean="0">
                <a:solidFill>
                  <a:schemeClr val="folHlink"/>
                </a:solidFill>
              </a:rPr>
              <a:t>10011</a:t>
            </a:r>
            <a:endParaRPr kumimoji="1" lang="en-US" altLang="zh-CN" sz="2000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000" dirty="0">
                <a:solidFill>
                  <a:schemeClr val="folHlink"/>
                </a:solidFill>
              </a:rPr>
              <a:t>                                     </a:t>
            </a:r>
            <a:r>
              <a:rPr kumimoji="1" lang="en-US" altLang="zh-CN" sz="2000" dirty="0">
                <a:solidFill>
                  <a:schemeClr val="folHlink"/>
                </a:solidFill>
              </a:rPr>
              <a:t>               </a:t>
            </a:r>
            <a:r>
              <a:rPr kumimoji="1" lang="en-US" altLang="zh-CN" sz="2000" dirty="0" smtClean="0">
                <a:solidFill>
                  <a:schemeClr val="folHlink"/>
                </a:solidFill>
              </a:rPr>
              <a:t>10011</a:t>
            </a:r>
            <a:r>
              <a:rPr kumimoji="1" lang="en-US" altLang="zh-CN" sz="1000" dirty="0" smtClean="0">
                <a:solidFill>
                  <a:schemeClr val="folHlink"/>
                </a:solidFill>
              </a:rPr>
              <a:t> </a:t>
            </a:r>
            <a:endParaRPr kumimoji="1" lang="en-US" altLang="zh-CN" sz="2000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000" dirty="0">
                <a:solidFill>
                  <a:schemeClr val="folHlink"/>
                </a:solidFill>
              </a:rPr>
              <a:t>                                     </a:t>
            </a:r>
            <a:r>
              <a:rPr kumimoji="1" lang="en-US" altLang="zh-CN" sz="2000" dirty="0">
                <a:solidFill>
                  <a:schemeClr val="folHlink"/>
                </a:solidFill>
              </a:rPr>
              <a:t>               </a:t>
            </a:r>
            <a:r>
              <a:rPr kumimoji="1" lang="en-US" altLang="zh-CN" sz="2000" dirty="0" smtClean="0">
                <a:solidFill>
                  <a:schemeClr val="folHlink"/>
                </a:solidFill>
              </a:rPr>
              <a:t>10011</a:t>
            </a:r>
            <a:endParaRPr kumimoji="1" lang="en-US" altLang="zh-CN" sz="2000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800" dirty="0">
                <a:solidFill>
                  <a:schemeClr val="folHlink"/>
                </a:solidFill>
              </a:rPr>
              <a:t>                                             </a:t>
            </a:r>
            <a:r>
              <a:rPr kumimoji="1" lang="en-US" altLang="zh-CN" sz="2000" dirty="0">
                <a:solidFill>
                  <a:schemeClr val="folHlink"/>
                </a:solidFill>
              </a:rPr>
              <a:t>                 </a:t>
            </a:r>
            <a:r>
              <a:rPr kumimoji="1" lang="en-US" altLang="zh-CN" sz="2000" dirty="0" smtClean="0">
                <a:solidFill>
                  <a:schemeClr val="folHlink"/>
                </a:solidFill>
              </a:rPr>
              <a:t>000010110</a:t>
            </a:r>
            <a:endParaRPr kumimoji="1" lang="en-US" altLang="zh-CN" sz="2000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800" dirty="0" smtClean="0">
                <a:solidFill>
                  <a:schemeClr val="folHlink"/>
                </a:solidFill>
              </a:rPr>
              <a:t>                                             </a:t>
            </a:r>
            <a:r>
              <a:rPr kumimoji="1" lang="en-US" altLang="zh-CN" sz="2000" dirty="0" smtClean="0">
                <a:solidFill>
                  <a:schemeClr val="folHlink"/>
                </a:solidFill>
              </a:rPr>
              <a:t>                         10011</a:t>
            </a:r>
            <a:endParaRPr kumimoji="1" lang="en-US" altLang="zh-CN" sz="2000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 smtClean="0">
                <a:solidFill>
                  <a:schemeClr val="folHlink"/>
                </a:solidFill>
              </a:rPr>
              <a:t>                                             010100</a:t>
            </a:r>
            <a:br>
              <a:rPr kumimoji="1" lang="en-US" altLang="zh-CN" sz="2000" dirty="0" smtClean="0">
                <a:solidFill>
                  <a:schemeClr val="folHlink"/>
                </a:solidFill>
              </a:rPr>
            </a:br>
            <a:r>
              <a:rPr kumimoji="1" lang="en-US" altLang="zh-CN" sz="2000" dirty="0" smtClean="0">
                <a:solidFill>
                  <a:schemeClr val="folHlink"/>
                </a:solidFill>
              </a:rPr>
              <a:t>                                               10011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 smtClean="0">
                <a:solidFill>
                  <a:schemeClr val="folHlink"/>
                </a:solidFill>
              </a:rPr>
              <a:t>                                                 01110</a:t>
            </a:r>
            <a:r>
              <a:rPr kumimoji="1" lang="en-US" altLang="zh-CN" sz="2000" dirty="0">
                <a:solidFill>
                  <a:schemeClr val="folHlink"/>
                </a:solidFill>
              </a:rPr>
              <a:t>← </a:t>
            </a:r>
            <a:r>
              <a:rPr kumimoji="1" lang="en-US" altLang="zh-CN" sz="2000" i="1" dirty="0">
                <a:solidFill>
                  <a:schemeClr val="folHlink"/>
                </a:solidFill>
              </a:rPr>
              <a:t>R</a:t>
            </a:r>
            <a:r>
              <a:rPr kumimoji="1" lang="en-US" altLang="zh-CN" sz="2000" dirty="0">
                <a:solidFill>
                  <a:schemeClr val="folHlink"/>
                </a:solidFill>
              </a:rPr>
              <a:t> (</a:t>
            </a:r>
            <a:r>
              <a:rPr kumimoji="1" lang="zh-CN" altLang="en-US" sz="2000" dirty="0">
                <a:solidFill>
                  <a:schemeClr val="folHlink"/>
                </a:solidFill>
              </a:rPr>
              <a:t>余数</a:t>
            </a:r>
            <a:r>
              <a:rPr kumimoji="1" lang="en-US" altLang="zh-CN" sz="2000" dirty="0">
                <a:solidFill>
                  <a:schemeClr val="folHlink"/>
                </a:solidFill>
              </a:rPr>
              <a:t>)</a:t>
            </a:r>
          </a:p>
        </p:txBody>
      </p:sp>
      <p:sp>
        <p:nvSpPr>
          <p:cNvPr id="6" name="Freeform 29"/>
          <p:cNvSpPr>
            <a:spLocks/>
          </p:cNvSpPr>
          <p:nvPr/>
        </p:nvSpPr>
        <p:spPr bwMode="auto">
          <a:xfrm>
            <a:off x="5346505" y="625614"/>
            <a:ext cx="2489200" cy="266700"/>
          </a:xfrm>
          <a:custGeom>
            <a:avLst/>
            <a:gdLst>
              <a:gd name="T0" fmla="*/ 0 w 1332"/>
              <a:gd name="T1" fmla="*/ 2147483647 h 156"/>
              <a:gd name="T2" fmla="*/ 0 w 1332"/>
              <a:gd name="T3" fmla="*/ 0 h 156"/>
              <a:gd name="T4" fmla="*/ 2147483647 w 1332"/>
              <a:gd name="T5" fmla="*/ 2147483647 h 1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2" h="156">
                <a:moveTo>
                  <a:pt x="0" y="156"/>
                </a:moveTo>
                <a:lnTo>
                  <a:pt x="0" y="0"/>
                </a:lnTo>
                <a:lnTo>
                  <a:pt x="1332" y="1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30"/>
          <p:cNvSpPr>
            <a:spLocks/>
          </p:cNvSpPr>
          <p:nvPr/>
        </p:nvSpPr>
        <p:spPr bwMode="auto">
          <a:xfrm>
            <a:off x="6071413" y="866914"/>
            <a:ext cx="45719" cy="369888"/>
          </a:xfrm>
          <a:custGeom>
            <a:avLst/>
            <a:gdLst>
              <a:gd name="T0" fmla="*/ 0 w 1"/>
              <a:gd name="T1" fmla="*/ 0 h 233"/>
              <a:gd name="T2" fmla="*/ 0 w 1"/>
              <a:gd name="T3" fmla="*/ 2147483647 h 23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33">
                <a:moveTo>
                  <a:pt x="0" y="0"/>
                </a:moveTo>
                <a:lnTo>
                  <a:pt x="0" y="233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31"/>
          <p:cNvSpPr>
            <a:spLocks/>
          </p:cNvSpPr>
          <p:nvPr/>
        </p:nvSpPr>
        <p:spPr bwMode="auto">
          <a:xfrm>
            <a:off x="6218544" y="896505"/>
            <a:ext cx="9525" cy="971550"/>
          </a:xfrm>
          <a:custGeom>
            <a:avLst/>
            <a:gdLst>
              <a:gd name="T0" fmla="*/ 0 w 6"/>
              <a:gd name="T1" fmla="*/ 0 h 612"/>
              <a:gd name="T2" fmla="*/ 2147483647 w 6"/>
              <a:gd name="T3" fmla="*/ 2147483647 h 6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" h="612">
                <a:moveTo>
                  <a:pt x="0" y="0"/>
                </a:moveTo>
                <a:lnTo>
                  <a:pt x="6" y="612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ysDot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32"/>
          <p:cNvSpPr>
            <a:spLocks/>
          </p:cNvSpPr>
          <p:nvPr/>
        </p:nvSpPr>
        <p:spPr bwMode="auto">
          <a:xfrm>
            <a:off x="6339914" y="876946"/>
            <a:ext cx="17462" cy="1008000"/>
          </a:xfrm>
          <a:custGeom>
            <a:avLst/>
            <a:gdLst>
              <a:gd name="T0" fmla="*/ 0 w 11"/>
              <a:gd name="T1" fmla="*/ 0 h 969"/>
              <a:gd name="T2" fmla="*/ 2147483647 w 11"/>
              <a:gd name="T3" fmla="*/ 2147483647 h 96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" h="969">
                <a:moveTo>
                  <a:pt x="0" y="0"/>
                </a:moveTo>
                <a:lnTo>
                  <a:pt x="11" y="969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33"/>
          <p:cNvSpPr>
            <a:spLocks/>
          </p:cNvSpPr>
          <p:nvPr/>
        </p:nvSpPr>
        <p:spPr bwMode="auto">
          <a:xfrm>
            <a:off x="6506844" y="876946"/>
            <a:ext cx="3175" cy="1008000"/>
          </a:xfrm>
          <a:custGeom>
            <a:avLst/>
            <a:gdLst>
              <a:gd name="T0" fmla="*/ 0 w 2"/>
              <a:gd name="T1" fmla="*/ 0 h 1358"/>
              <a:gd name="T2" fmla="*/ 2147483647 w 2"/>
              <a:gd name="T3" fmla="*/ 2147483647 h 135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1358">
                <a:moveTo>
                  <a:pt x="0" y="0"/>
                </a:moveTo>
                <a:lnTo>
                  <a:pt x="2" y="1358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34"/>
          <p:cNvSpPr>
            <a:spLocks/>
          </p:cNvSpPr>
          <p:nvPr/>
        </p:nvSpPr>
        <p:spPr bwMode="auto">
          <a:xfrm>
            <a:off x="6618140" y="898480"/>
            <a:ext cx="17462" cy="1008000"/>
          </a:xfrm>
          <a:custGeom>
            <a:avLst/>
            <a:gdLst>
              <a:gd name="T0" fmla="*/ 0 w 11"/>
              <a:gd name="T1" fmla="*/ 0 h 1736"/>
              <a:gd name="T2" fmla="*/ 2147483647 w 11"/>
              <a:gd name="T3" fmla="*/ 2147483647 h 17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" h="1736">
                <a:moveTo>
                  <a:pt x="0" y="0"/>
                </a:moveTo>
                <a:lnTo>
                  <a:pt x="11" y="1736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37"/>
          <p:cNvSpPr>
            <a:spLocks noChangeShapeType="1"/>
          </p:cNvSpPr>
          <p:nvPr/>
        </p:nvSpPr>
        <p:spPr bwMode="auto">
          <a:xfrm>
            <a:off x="6396113" y="3045490"/>
            <a:ext cx="68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>
            <a:off x="6143025" y="2421076"/>
            <a:ext cx="68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39"/>
          <p:cNvSpPr>
            <a:spLocks noChangeShapeType="1"/>
          </p:cNvSpPr>
          <p:nvPr/>
        </p:nvSpPr>
        <p:spPr bwMode="auto">
          <a:xfrm>
            <a:off x="5457507" y="1811476"/>
            <a:ext cx="648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40"/>
          <p:cNvSpPr>
            <a:spLocks noChangeShapeType="1"/>
          </p:cNvSpPr>
          <p:nvPr/>
        </p:nvSpPr>
        <p:spPr bwMode="auto">
          <a:xfrm>
            <a:off x="5360669" y="1189176"/>
            <a:ext cx="612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34"/>
          <p:cNvSpPr>
            <a:spLocks/>
          </p:cNvSpPr>
          <p:nvPr/>
        </p:nvSpPr>
        <p:spPr bwMode="auto">
          <a:xfrm>
            <a:off x="6750772" y="888233"/>
            <a:ext cx="17462" cy="1008000"/>
          </a:xfrm>
          <a:custGeom>
            <a:avLst/>
            <a:gdLst>
              <a:gd name="T0" fmla="*/ 0 w 11"/>
              <a:gd name="T1" fmla="*/ 0 h 1736"/>
              <a:gd name="T2" fmla="*/ 2147483647 w 11"/>
              <a:gd name="T3" fmla="*/ 2147483647 h 17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" h="1736">
                <a:moveTo>
                  <a:pt x="0" y="0"/>
                </a:moveTo>
                <a:lnTo>
                  <a:pt x="11" y="1736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34"/>
          <p:cNvSpPr>
            <a:spLocks/>
          </p:cNvSpPr>
          <p:nvPr/>
        </p:nvSpPr>
        <p:spPr bwMode="auto">
          <a:xfrm>
            <a:off x="6875375" y="888233"/>
            <a:ext cx="17462" cy="1584000"/>
          </a:xfrm>
          <a:custGeom>
            <a:avLst/>
            <a:gdLst>
              <a:gd name="T0" fmla="*/ 0 w 11"/>
              <a:gd name="T1" fmla="*/ 0 h 1736"/>
              <a:gd name="T2" fmla="*/ 2147483647 w 11"/>
              <a:gd name="T3" fmla="*/ 2147483647 h 17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" h="1736">
                <a:moveTo>
                  <a:pt x="0" y="0"/>
                </a:moveTo>
                <a:lnTo>
                  <a:pt x="11" y="1736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34"/>
          <p:cNvSpPr>
            <a:spLocks/>
          </p:cNvSpPr>
          <p:nvPr/>
        </p:nvSpPr>
        <p:spPr bwMode="auto">
          <a:xfrm>
            <a:off x="7016097" y="877944"/>
            <a:ext cx="17462" cy="1620000"/>
          </a:xfrm>
          <a:custGeom>
            <a:avLst/>
            <a:gdLst>
              <a:gd name="T0" fmla="*/ 0 w 11"/>
              <a:gd name="T1" fmla="*/ 0 h 1736"/>
              <a:gd name="T2" fmla="*/ 2147483647 w 11"/>
              <a:gd name="T3" fmla="*/ 2147483647 h 17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" h="1736">
                <a:moveTo>
                  <a:pt x="0" y="0"/>
                </a:moveTo>
                <a:lnTo>
                  <a:pt x="11" y="1736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34"/>
          <p:cNvSpPr>
            <a:spLocks/>
          </p:cNvSpPr>
          <p:nvPr/>
        </p:nvSpPr>
        <p:spPr bwMode="auto">
          <a:xfrm>
            <a:off x="7140429" y="887981"/>
            <a:ext cx="17462" cy="2196000"/>
          </a:xfrm>
          <a:custGeom>
            <a:avLst/>
            <a:gdLst>
              <a:gd name="T0" fmla="*/ 0 w 11"/>
              <a:gd name="T1" fmla="*/ 0 h 1736"/>
              <a:gd name="T2" fmla="*/ 2147483647 w 11"/>
              <a:gd name="T3" fmla="*/ 2147483647 h 17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" h="1736">
                <a:moveTo>
                  <a:pt x="0" y="0"/>
                </a:moveTo>
                <a:lnTo>
                  <a:pt x="11" y="1736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内容占位符 25"/>
          <p:cNvSpPr>
            <a:spLocks noGrp="1"/>
          </p:cNvSpPr>
          <p:nvPr>
            <p:ph idx="1"/>
          </p:nvPr>
        </p:nvSpPr>
        <p:spPr>
          <a:xfrm>
            <a:off x="179512" y="44624"/>
            <a:ext cx="5598417" cy="3073075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除法运算得出的余数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就是应当添加在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数据后面的检验序列：</a:t>
            </a:r>
            <a:r>
              <a:rPr lang="en-US" altLang="zh-CN" sz="2400" dirty="0" smtClean="0">
                <a:solidFill>
                  <a:srgbClr val="FF0000"/>
                </a:solidFill>
              </a:rPr>
              <a:t>1110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现在数据在传输过程中最后一个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变成了</a:t>
            </a:r>
            <a:r>
              <a:rPr lang="en-US" altLang="zh-CN" sz="2400" dirty="0" smtClean="0">
                <a:solidFill>
                  <a:srgbClr val="FF0000"/>
                </a:solidFill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</a:rPr>
              <a:t>，即</a:t>
            </a:r>
            <a:r>
              <a:rPr lang="en-US" altLang="zh-CN" sz="2400" dirty="0" smtClean="0">
                <a:solidFill>
                  <a:srgbClr val="FF0000"/>
                </a:solidFill>
              </a:rPr>
              <a:t>1101011010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r>
              <a:rPr lang="zh-CN" altLang="en-US" sz="2400" dirty="0" smtClean="0">
                <a:solidFill>
                  <a:srgbClr val="FF0000"/>
                </a:solidFill>
              </a:rPr>
              <a:t>然后把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检验</a:t>
            </a:r>
            <a:r>
              <a:rPr lang="zh-CN" altLang="en-US" sz="2400" dirty="0" smtClean="0">
                <a:solidFill>
                  <a:srgbClr val="FF0000"/>
                </a:solidFill>
              </a:rPr>
              <a:t>序列</a:t>
            </a:r>
            <a:r>
              <a:rPr lang="en-US" altLang="zh-CN" sz="2400" dirty="0" smtClean="0">
                <a:solidFill>
                  <a:srgbClr val="FF0000"/>
                </a:solidFill>
              </a:rPr>
              <a:t>1110</a:t>
            </a:r>
            <a:r>
              <a:rPr lang="zh-CN" altLang="en-US" sz="2400" dirty="0" smtClean="0">
                <a:solidFill>
                  <a:srgbClr val="FF0000"/>
                </a:solidFill>
              </a:rPr>
              <a:t>接在数据后面。下一步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就是进行</a:t>
            </a:r>
            <a:r>
              <a:rPr lang="en-US" altLang="zh-CN" sz="2400" dirty="0" smtClean="0">
                <a:solidFill>
                  <a:srgbClr val="FF0000"/>
                </a:solidFill>
              </a:rPr>
              <a:t>CRC</a:t>
            </a:r>
            <a:r>
              <a:rPr lang="zh-CN" altLang="en-US" sz="2400" dirty="0" smtClean="0">
                <a:solidFill>
                  <a:srgbClr val="FF0000"/>
                </a:solidFill>
              </a:rPr>
              <a:t>检验。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8852" y="3068960"/>
            <a:ext cx="614732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chemeClr val="folHlink"/>
                </a:solidFill>
              </a:rPr>
              <a:t>                                     </a:t>
            </a:r>
            <a:r>
              <a:rPr kumimoji="1" lang="en-US" altLang="zh-CN" sz="2000" b="1" dirty="0" smtClean="0">
                <a:solidFill>
                  <a:schemeClr val="folHlink"/>
                </a:solidFill>
              </a:rPr>
              <a:t>  </a:t>
            </a:r>
            <a:r>
              <a:rPr kumimoji="1" lang="en-US" altLang="zh-CN" sz="2000" dirty="0" smtClean="0">
                <a:solidFill>
                  <a:schemeClr val="folHlink"/>
                </a:solidFill>
              </a:rPr>
              <a:t>1100001011</a:t>
            </a:r>
            <a:r>
              <a:rPr kumimoji="1" lang="en-US" altLang="zh-CN" sz="1000" dirty="0" smtClean="0">
                <a:solidFill>
                  <a:schemeClr val="folHlink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folHlink"/>
                </a:solidFill>
              </a:rPr>
              <a:t>←</a:t>
            </a:r>
            <a:r>
              <a:rPr kumimoji="1" lang="en-US" altLang="zh-CN" sz="1000" dirty="0" smtClean="0">
                <a:solidFill>
                  <a:schemeClr val="folHlink"/>
                </a:solidFill>
              </a:rPr>
              <a:t> </a:t>
            </a:r>
            <a:r>
              <a:rPr kumimoji="1" lang="en-US" altLang="zh-CN" sz="2000" i="1" dirty="0">
                <a:solidFill>
                  <a:schemeClr val="folHlink"/>
                </a:solidFill>
              </a:rPr>
              <a:t>Q</a:t>
            </a:r>
            <a:r>
              <a:rPr kumimoji="1" lang="en-US" altLang="zh-CN" sz="2000" b="1" dirty="0">
                <a:solidFill>
                  <a:schemeClr val="folHlink"/>
                </a:solidFill>
              </a:rPr>
              <a:t> </a:t>
            </a:r>
            <a:r>
              <a:rPr kumimoji="1" lang="en-US" altLang="zh-CN" sz="2000" dirty="0">
                <a:solidFill>
                  <a:schemeClr val="folHlink"/>
                </a:solidFill>
              </a:rPr>
              <a:t>(</a:t>
            </a:r>
            <a:r>
              <a:rPr kumimoji="1" lang="zh-CN" altLang="en-US" sz="2000" dirty="0">
                <a:solidFill>
                  <a:schemeClr val="folHlink"/>
                </a:solidFill>
              </a:rPr>
              <a:t>商</a:t>
            </a:r>
            <a:r>
              <a:rPr kumimoji="1" lang="en-US" altLang="zh-CN" sz="2000" dirty="0">
                <a:solidFill>
                  <a:schemeClr val="folHlink"/>
                </a:solidFill>
              </a:rPr>
              <a:t>)</a:t>
            </a:r>
            <a:endParaRPr kumimoji="1" lang="en-US" altLang="zh-CN" sz="2000" b="1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i="1" dirty="0">
                <a:solidFill>
                  <a:schemeClr val="folHlink"/>
                </a:solidFill>
              </a:rPr>
              <a:t>   </a:t>
            </a:r>
            <a:r>
              <a:rPr kumimoji="1" lang="en-US" altLang="zh-CN" sz="2000" i="1" dirty="0" smtClean="0">
                <a:solidFill>
                  <a:schemeClr val="folHlink"/>
                </a:solidFill>
              </a:rPr>
              <a:t>P </a:t>
            </a:r>
            <a:r>
              <a:rPr kumimoji="1" lang="en-US" altLang="zh-CN" sz="2000" dirty="0">
                <a:solidFill>
                  <a:schemeClr val="folHlink"/>
                </a:solidFill>
              </a:rPr>
              <a:t>(</a:t>
            </a:r>
            <a:r>
              <a:rPr kumimoji="1" lang="zh-CN" altLang="zh-CN" sz="2000" dirty="0">
                <a:solidFill>
                  <a:schemeClr val="folHlink"/>
                </a:solidFill>
              </a:rPr>
              <a:t>除数</a:t>
            </a:r>
            <a:r>
              <a:rPr kumimoji="1" lang="en-US" altLang="zh-CN" sz="2000" dirty="0">
                <a:solidFill>
                  <a:schemeClr val="folHlink"/>
                </a:solidFill>
              </a:rPr>
              <a:t>) </a:t>
            </a:r>
            <a:r>
              <a:rPr kumimoji="1" lang="en-US" altLang="zh-CN" sz="2000" b="1" dirty="0">
                <a:solidFill>
                  <a:schemeClr val="folHlink"/>
                </a:solidFill>
              </a:rPr>
              <a:t>→</a:t>
            </a:r>
            <a:r>
              <a:rPr kumimoji="1" lang="en-US" altLang="zh-CN" sz="1000" b="1" dirty="0">
                <a:solidFill>
                  <a:schemeClr val="folHlink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folHlink"/>
                </a:solidFill>
              </a:rPr>
              <a:t>10011 11010110101110</a:t>
            </a:r>
            <a:r>
              <a:rPr kumimoji="1" lang="en-US" altLang="zh-CN" sz="1000" dirty="0" smtClean="0">
                <a:solidFill>
                  <a:schemeClr val="folHlink"/>
                </a:solidFill>
              </a:rPr>
              <a:t> </a:t>
            </a:r>
            <a:r>
              <a:rPr kumimoji="1" lang="en-US" altLang="zh-CN" sz="2000" dirty="0">
                <a:solidFill>
                  <a:schemeClr val="folHlink"/>
                </a:solidFill>
              </a:rPr>
              <a:t>←</a:t>
            </a:r>
            <a:r>
              <a:rPr kumimoji="1" lang="en-US" altLang="zh-CN" sz="1000" dirty="0">
                <a:solidFill>
                  <a:schemeClr val="folHlink"/>
                </a:solidFill>
              </a:rPr>
              <a:t> </a:t>
            </a:r>
            <a:r>
              <a:rPr kumimoji="1" lang="en-US" altLang="zh-CN" sz="2000" dirty="0">
                <a:solidFill>
                  <a:schemeClr val="folHlink"/>
                </a:solidFill>
              </a:rPr>
              <a:t>2</a:t>
            </a:r>
            <a:r>
              <a:rPr kumimoji="1" lang="en-US" altLang="zh-CN" sz="2000" i="1" baseline="30000" dirty="0">
                <a:solidFill>
                  <a:schemeClr val="folHlink"/>
                </a:solidFill>
              </a:rPr>
              <a:t>n</a:t>
            </a:r>
            <a:r>
              <a:rPr kumimoji="1" lang="en-US" altLang="zh-CN" sz="2000" i="1" dirty="0">
                <a:solidFill>
                  <a:schemeClr val="folHlink"/>
                </a:solidFill>
              </a:rPr>
              <a:t>M </a:t>
            </a:r>
            <a:r>
              <a:rPr kumimoji="1" lang="en-US" altLang="zh-CN" sz="2000" dirty="0">
                <a:solidFill>
                  <a:schemeClr val="folHlink"/>
                </a:solidFill>
              </a:rPr>
              <a:t>(</a:t>
            </a:r>
            <a:r>
              <a:rPr kumimoji="1" lang="zh-CN" altLang="en-US" sz="2000" dirty="0">
                <a:solidFill>
                  <a:schemeClr val="folHlink"/>
                </a:solidFill>
              </a:rPr>
              <a:t>被除数</a:t>
            </a:r>
            <a:r>
              <a:rPr kumimoji="1" lang="en-US" altLang="zh-CN" sz="2000" dirty="0">
                <a:solidFill>
                  <a:schemeClr val="folHlink"/>
                </a:solidFill>
              </a:rPr>
              <a:t>)</a:t>
            </a:r>
            <a:endParaRPr kumimoji="1" lang="en-US" altLang="zh-CN" sz="2000" b="1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000" b="1" dirty="0">
                <a:solidFill>
                  <a:schemeClr val="folHlink"/>
                </a:solidFill>
              </a:rPr>
              <a:t>                             </a:t>
            </a:r>
            <a:r>
              <a:rPr kumimoji="1" lang="en-US" altLang="zh-CN" sz="2000" b="1" dirty="0">
                <a:solidFill>
                  <a:schemeClr val="folHlink"/>
                </a:solidFill>
              </a:rPr>
              <a:t>                 </a:t>
            </a:r>
            <a:r>
              <a:rPr kumimoji="1" lang="en-US" altLang="zh-CN" sz="2000" dirty="0" smtClean="0">
                <a:solidFill>
                  <a:schemeClr val="folHlink"/>
                </a:solidFill>
              </a:rPr>
              <a:t>10011</a:t>
            </a:r>
            <a:endParaRPr kumimoji="1" lang="en-US" altLang="zh-CN" sz="2000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000" dirty="0">
                <a:solidFill>
                  <a:schemeClr val="folHlink"/>
                </a:solidFill>
              </a:rPr>
              <a:t>                                     </a:t>
            </a:r>
            <a:r>
              <a:rPr kumimoji="1" lang="en-US" altLang="zh-CN" sz="2000" dirty="0">
                <a:solidFill>
                  <a:schemeClr val="folHlink"/>
                </a:solidFill>
              </a:rPr>
              <a:t>               </a:t>
            </a:r>
            <a:r>
              <a:rPr kumimoji="1" lang="en-US" altLang="zh-CN" sz="2000" dirty="0" smtClean="0">
                <a:solidFill>
                  <a:schemeClr val="folHlink"/>
                </a:solidFill>
              </a:rPr>
              <a:t>10011</a:t>
            </a:r>
            <a:r>
              <a:rPr kumimoji="1" lang="en-US" altLang="zh-CN" sz="1000" dirty="0" smtClean="0">
                <a:solidFill>
                  <a:schemeClr val="folHlink"/>
                </a:solidFill>
              </a:rPr>
              <a:t> </a:t>
            </a:r>
            <a:endParaRPr kumimoji="1" lang="en-US" altLang="zh-CN" sz="2000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000" dirty="0">
                <a:solidFill>
                  <a:schemeClr val="folHlink"/>
                </a:solidFill>
              </a:rPr>
              <a:t>                                     </a:t>
            </a:r>
            <a:r>
              <a:rPr kumimoji="1" lang="en-US" altLang="zh-CN" sz="2000" dirty="0">
                <a:solidFill>
                  <a:schemeClr val="folHlink"/>
                </a:solidFill>
              </a:rPr>
              <a:t>               </a:t>
            </a:r>
            <a:r>
              <a:rPr kumimoji="1" lang="en-US" altLang="zh-CN" sz="2000" dirty="0" smtClean="0">
                <a:solidFill>
                  <a:schemeClr val="folHlink"/>
                </a:solidFill>
              </a:rPr>
              <a:t>10011</a:t>
            </a:r>
            <a:endParaRPr kumimoji="1" lang="en-US" altLang="zh-CN" sz="2000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800" dirty="0">
                <a:solidFill>
                  <a:schemeClr val="folHlink"/>
                </a:solidFill>
              </a:rPr>
              <a:t>                                             </a:t>
            </a:r>
            <a:r>
              <a:rPr kumimoji="1" lang="en-US" altLang="zh-CN" sz="2000" dirty="0">
                <a:solidFill>
                  <a:schemeClr val="folHlink"/>
                </a:solidFill>
              </a:rPr>
              <a:t>                 </a:t>
            </a:r>
            <a:r>
              <a:rPr kumimoji="1" lang="en-US" altLang="zh-CN" sz="2000" dirty="0" smtClean="0">
                <a:solidFill>
                  <a:schemeClr val="folHlink"/>
                </a:solidFill>
              </a:rPr>
              <a:t>000010101</a:t>
            </a:r>
            <a:endParaRPr kumimoji="1" lang="en-US" altLang="zh-CN" sz="2000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800" dirty="0" smtClean="0">
                <a:solidFill>
                  <a:schemeClr val="folHlink"/>
                </a:solidFill>
              </a:rPr>
              <a:t>                                             </a:t>
            </a:r>
            <a:r>
              <a:rPr kumimoji="1" lang="en-US" altLang="zh-CN" sz="2000" dirty="0" smtClean="0">
                <a:solidFill>
                  <a:schemeClr val="folHlink"/>
                </a:solidFill>
              </a:rPr>
              <a:t>                         10011</a:t>
            </a:r>
            <a:endParaRPr kumimoji="1" lang="en-US" altLang="zh-CN" sz="2000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 smtClean="0">
                <a:solidFill>
                  <a:schemeClr val="folHlink"/>
                </a:solidFill>
              </a:rPr>
              <a:t>                                              011011</a:t>
            </a:r>
            <a:br>
              <a:rPr kumimoji="1" lang="en-US" altLang="zh-CN" sz="2000" dirty="0" smtClean="0">
                <a:solidFill>
                  <a:schemeClr val="folHlink"/>
                </a:solidFill>
              </a:rPr>
            </a:br>
            <a:r>
              <a:rPr kumimoji="1" lang="en-US" altLang="zh-CN" sz="2000" dirty="0" smtClean="0">
                <a:solidFill>
                  <a:schemeClr val="folHlink"/>
                </a:solidFill>
              </a:rPr>
              <a:t>                                                10011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 smtClean="0">
                <a:solidFill>
                  <a:schemeClr val="folHlink"/>
                </a:solidFill>
              </a:rPr>
              <a:t>                                                  10000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i="1" dirty="0">
                <a:solidFill>
                  <a:schemeClr val="folHlink"/>
                </a:solidFill>
              </a:rPr>
              <a:t> </a:t>
            </a:r>
            <a:r>
              <a:rPr kumimoji="1" lang="en-US" altLang="zh-CN" sz="2000" i="1" dirty="0" smtClean="0">
                <a:solidFill>
                  <a:schemeClr val="folHlink"/>
                </a:solidFill>
              </a:rPr>
              <a:t>                                                 </a:t>
            </a:r>
            <a:r>
              <a:rPr kumimoji="1" lang="en-US" altLang="zh-CN" sz="2000" dirty="0" smtClean="0">
                <a:solidFill>
                  <a:schemeClr val="folHlink"/>
                </a:solidFill>
              </a:rPr>
              <a:t>10011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chemeClr val="folHlink"/>
                </a:solidFill>
              </a:rPr>
              <a:t>                                                    0011 ← </a:t>
            </a:r>
            <a:r>
              <a:rPr kumimoji="1" lang="en-US" altLang="zh-CN" sz="2000" i="1" dirty="0">
                <a:solidFill>
                  <a:schemeClr val="folHlink"/>
                </a:solidFill>
              </a:rPr>
              <a:t>R</a:t>
            </a:r>
            <a:r>
              <a:rPr kumimoji="1" lang="en-US" altLang="zh-CN" sz="2000" dirty="0">
                <a:solidFill>
                  <a:schemeClr val="folHlink"/>
                </a:solidFill>
              </a:rPr>
              <a:t> (</a:t>
            </a:r>
            <a:r>
              <a:rPr kumimoji="1" lang="zh-CN" altLang="en-US" sz="2000" dirty="0">
                <a:solidFill>
                  <a:schemeClr val="folHlink"/>
                </a:solidFill>
              </a:rPr>
              <a:t>余数</a:t>
            </a:r>
            <a:r>
              <a:rPr kumimoji="1" lang="en-US" altLang="zh-CN" sz="2000" dirty="0">
                <a:solidFill>
                  <a:schemeClr val="folHlink"/>
                </a:solidFill>
              </a:rPr>
              <a:t>)</a:t>
            </a:r>
          </a:p>
        </p:txBody>
      </p:sp>
      <p:sp>
        <p:nvSpPr>
          <p:cNvPr id="28" name="Freeform 29"/>
          <p:cNvSpPr>
            <a:spLocks/>
          </p:cNvSpPr>
          <p:nvPr/>
        </p:nvSpPr>
        <p:spPr bwMode="auto">
          <a:xfrm>
            <a:off x="2344188" y="3435673"/>
            <a:ext cx="2489200" cy="266700"/>
          </a:xfrm>
          <a:custGeom>
            <a:avLst/>
            <a:gdLst>
              <a:gd name="T0" fmla="*/ 0 w 1332"/>
              <a:gd name="T1" fmla="*/ 2147483647 h 156"/>
              <a:gd name="T2" fmla="*/ 0 w 1332"/>
              <a:gd name="T3" fmla="*/ 0 h 156"/>
              <a:gd name="T4" fmla="*/ 2147483647 w 1332"/>
              <a:gd name="T5" fmla="*/ 2147483647 h 1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2" h="156">
                <a:moveTo>
                  <a:pt x="0" y="156"/>
                </a:moveTo>
                <a:lnTo>
                  <a:pt x="0" y="0"/>
                </a:lnTo>
                <a:lnTo>
                  <a:pt x="1332" y="1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Freeform 30"/>
          <p:cNvSpPr>
            <a:spLocks/>
          </p:cNvSpPr>
          <p:nvPr/>
        </p:nvSpPr>
        <p:spPr bwMode="auto">
          <a:xfrm>
            <a:off x="3069096" y="3676973"/>
            <a:ext cx="45719" cy="369888"/>
          </a:xfrm>
          <a:custGeom>
            <a:avLst/>
            <a:gdLst>
              <a:gd name="T0" fmla="*/ 0 w 1"/>
              <a:gd name="T1" fmla="*/ 0 h 233"/>
              <a:gd name="T2" fmla="*/ 0 w 1"/>
              <a:gd name="T3" fmla="*/ 2147483647 h 23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33">
                <a:moveTo>
                  <a:pt x="0" y="0"/>
                </a:moveTo>
                <a:lnTo>
                  <a:pt x="0" y="233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31"/>
          <p:cNvSpPr>
            <a:spLocks/>
          </p:cNvSpPr>
          <p:nvPr/>
        </p:nvSpPr>
        <p:spPr bwMode="auto">
          <a:xfrm>
            <a:off x="3216227" y="3706564"/>
            <a:ext cx="9525" cy="971550"/>
          </a:xfrm>
          <a:custGeom>
            <a:avLst/>
            <a:gdLst>
              <a:gd name="T0" fmla="*/ 0 w 6"/>
              <a:gd name="T1" fmla="*/ 0 h 612"/>
              <a:gd name="T2" fmla="*/ 2147483647 w 6"/>
              <a:gd name="T3" fmla="*/ 2147483647 h 6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" h="612">
                <a:moveTo>
                  <a:pt x="0" y="0"/>
                </a:moveTo>
                <a:lnTo>
                  <a:pt x="6" y="612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ysDot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32"/>
          <p:cNvSpPr>
            <a:spLocks/>
          </p:cNvSpPr>
          <p:nvPr/>
        </p:nvSpPr>
        <p:spPr bwMode="auto">
          <a:xfrm>
            <a:off x="3337597" y="3687005"/>
            <a:ext cx="17462" cy="1008000"/>
          </a:xfrm>
          <a:custGeom>
            <a:avLst/>
            <a:gdLst>
              <a:gd name="T0" fmla="*/ 0 w 11"/>
              <a:gd name="T1" fmla="*/ 0 h 969"/>
              <a:gd name="T2" fmla="*/ 2147483647 w 11"/>
              <a:gd name="T3" fmla="*/ 2147483647 h 96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" h="969">
                <a:moveTo>
                  <a:pt x="0" y="0"/>
                </a:moveTo>
                <a:lnTo>
                  <a:pt x="11" y="969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33"/>
          <p:cNvSpPr>
            <a:spLocks/>
          </p:cNvSpPr>
          <p:nvPr/>
        </p:nvSpPr>
        <p:spPr bwMode="auto">
          <a:xfrm>
            <a:off x="3504527" y="3687005"/>
            <a:ext cx="3175" cy="1008000"/>
          </a:xfrm>
          <a:custGeom>
            <a:avLst/>
            <a:gdLst>
              <a:gd name="T0" fmla="*/ 0 w 2"/>
              <a:gd name="T1" fmla="*/ 0 h 1358"/>
              <a:gd name="T2" fmla="*/ 2147483647 w 2"/>
              <a:gd name="T3" fmla="*/ 2147483647 h 135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1358">
                <a:moveTo>
                  <a:pt x="0" y="0"/>
                </a:moveTo>
                <a:lnTo>
                  <a:pt x="2" y="1358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34"/>
          <p:cNvSpPr>
            <a:spLocks/>
          </p:cNvSpPr>
          <p:nvPr/>
        </p:nvSpPr>
        <p:spPr bwMode="auto">
          <a:xfrm>
            <a:off x="3615823" y="3708539"/>
            <a:ext cx="17462" cy="1008000"/>
          </a:xfrm>
          <a:custGeom>
            <a:avLst/>
            <a:gdLst>
              <a:gd name="T0" fmla="*/ 0 w 11"/>
              <a:gd name="T1" fmla="*/ 0 h 1736"/>
              <a:gd name="T2" fmla="*/ 2147483647 w 11"/>
              <a:gd name="T3" fmla="*/ 2147483647 h 17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" h="1736">
                <a:moveTo>
                  <a:pt x="0" y="0"/>
                </a:moveTo>
                <a:lnTo>
                  <a:pt x="11" y="1736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3420430" y="5855549"/>
            <a:ext cx="68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3140708" y="5231135"/>
            <a:ext cx="68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>
            <a:off x="2455190" y="4621535"/>
            <a:ext cx="648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2358352" y="3999235"/>
            <a:ext cx="612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Freeform 34"/>
          <p:cNvSpPr>
            <a:spLocks/>
          </p:cNvSpPr>
          <p:nvPr/>
        </p:nvSpPr>
        <p:spPr bwMode="auto">
          <a:xfrm>
            <a:off x="3748455" y="3698292"/>
            <a:ext cx="17462" cy="1008000"/>
          </a:xfrm>
          <a:custGeom>
            <a:avLst/>
            <a:gdLst>
              <a:gd name="T0" fmla="*/ 0 w 11"/>
              <a:gd name="T1" fmla="*/ 0 h 1736"/>
              <a:gd name="T2" fmla="*/ 2147483647 w 11"/>
              <a:gd name="T3" fmla="*/ 2147483647 h 17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" h="1736">
                <a:moveTo>
                  <a:pt x="0" y="0"/>
                </a:moveTo>
                <a:lnTo>
                  <a:pt x="11" y="1736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34"/>
          <p:cNvSpPr>
            <a:spLocks/>
          </p:cNvSpPr>
          <p:nvPr/>
        </p:nvSpPr>
        <p:spPr bwMode="auto">
          <a:xfrm>
            <a:off x="3873058" y="3698292"/>
            <a:ext cx="17462" cy="1584000"/>
          </a:xfrm>
          <a:custGeom>
            <a:avLst/>
            <a:gdLst>
              <a:gd name="T0" fmla="*/ 0 w 11"/>
              <a:gd name="T1" fmla="*/ 0 h 1736"/>
              <a:gd name="T2" fmla="*/ 2147483647 w 11"/>
              <a:gd name="T3" fmla="*/ 2147483647 h 17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" h="1736">
                <a:moveTo>
                  <a:pt x="0" y="0"/>
                </a:moveTo>
                <a:lnTo>
                  <a:pt x="11" y="1736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Freeform 34"/>
          <p:cNvSpPr>
            <a:spLocks/>
          </p:cNvSpPr>
          <p:nvPr/>
        </p:nvSpPr>
        <p:spPr bwMode="auto">
          <a:xfrm>
            <a:off x="4013780" y="3688003"/>
            <a:ext cx="17462" cy="1620000"/>
          </a:xfrm>
          <a:custGeom>
            <a:avLst/>
            <a:gdLst>
              <a:gd name="T0" fmla="*/ 0 w 11"/>
              <a:gd name="T1" fmla="*/ 0 h 1736"/>
              <a:gd name="T2" fmla="*/ 2147483647 w 11"/>
              <a:gd name="T3" fmla="*/ 2147483647 h 17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" h="1736">
                <a:moveTo>
                  <a:pt x="0" y="0"/>
                </a:moveTo>
                <a:lnTo>
                  <a:pt x="11" y="1736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34"/>
          <p:cNvSpPr>
            <a:spLocks/>
          </p:cNvSpPr>
          <p:nvPr/>
        </p:nvSpPr>
        <p:spPr bwMode="auto">
          <a:xfrm>
            <a:off x="4138112" y="3698040"/>
            <a:ext cx="17462" cy="2196000"/>
          </a:xfrm>
          <a:custGeom>
            <a:avLst/>
            <a:gdLst>
              <a:gd name="T0" fmla="*/ 0 w 11"/>
              <a:gd name="T1" fmla="*/ 0 h 1736"/>
              <a:gd name="T2" fmla="*/ 2147483647 w 11"/>
              <a:gd name="T3" fmla="*/ 2147483647 h 17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" h="1736">
                <a:moveTo>
                  <a:pt x="0" y="0"/>
                </a:moveTo>
                <a:lnTo>
                  <a:pt x="11" y="1736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3615823" y="6455692"/>
            <a:ext cx="68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内容占位符 25"/>
          <p:cNvSpPr txBox="1">
            <a:spLocks/>
          </p:cNvSpPr>
          <p:nvPr/>
        </p:nvSpPr>
        <p:spPr bwMode="auto">
          <a:xfrm>
            <a:off x="4502075" y="4501213"/>
            <a:ext cx="4534421" cy="1622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800">
                <a:solidFill>
                  <a:schemeClr val="tx2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2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400" kern="0" dirty="0" smtClean="0">
                <a:solidFill>
                  <a:srgbClr val="FF0000"/>
                </a:solidFill>
              </a:rPr>
              <a:t>余数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R=11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，不为零，因此判定所接收的数据有差错。可见这里的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CRC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检验可以发现这个差错。</a:t>
            </a:r>
            <a:endParaRPr lang="en-US" altLang="zh-CN" sz="2400" kern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17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6" grpId="0" uiExpand="1" build="p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3" y="188641"/>
            <a:ext cx="8635876" cy="1368152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若数据在传输过程中最后两个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都变成了</a:t>
            </a:r>
            <a:r>
              <a:rPr lang="en-US" altLang="zh-CN" sz="2400" dirty="0" smtClean="0">
                <a:solidFill>
                  <a:srgbClr val="FF0000"/>
                </a:solidFill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</a:rPr>
              <a:t>，即</a:t>
            </a:r>
            <a:r>
              <a:rPr lang="en-US" altLang="zh-CN" sz="2400" dirty="0" smtClean="0">
                <a:solidFill>
                  <a:srgbClr val="FF0000"/>
                </a:solidFill>
              </a:rPr>
              <a:t>1101011000</a:t>
            </a:r>
            <a:r>
              <a:rPr lang="zh-CN" altLang="en-US" sz="2400" dirty="0" smtClean="0">
                <a:solidFill>
                  <a:srgbClr val="FF0000"/>
                </a:solidFill>
              </a:rPr>
              <a:t>，把检验序列</a:t>
            </a:r>
            <a:r>
              <a:rPr lang="en-US" altLang="zh-CN" sz="2400" dirty="0" smtClean="0">
                <a:solidFill>
                  <a:srgbClr val="FF0000"/>
                </a:solidFill>
              </a:rPr>
              <a:t>1110</a:t>
            </a:r>
            <a:r>
              <a:rPr lang="zh-CN" altLang="en-US" sz="2400" dirty="0" smtClean="0">
                <a:solidFill>
                  <a:srgbClr val="FF0000"/>
                </a:solidFill>
              </a:rPr>
              <a:t>接在</a:t>
            </a:r>
            <a:r>
              <a:rPr lang="en-US" altLang="zh-CN" sz="2400" dirty="0" smtClean="0">
                <a:solidFill>
                  <a:srgbClr val="FF0000"/>
                </a:solidFill>
              </a:rPr>
              <a:t>1101011000</a:t>
            </a:r>
            <a:r>
              <a:rPr lang="zh-CN" altLang="en-US" sz="2400" dirty="0" smtClean="0">
                <a:solidFill>
                  <a:srgbClr val="FF0000"/>
                </a:solidFill>
              </a:rPr>
              <a:t>的后面，下一步就是进行</a:t>
            </a:r>
            <a:r>
              <a:rPr lang="en-US" altLang="zh-CN" sz="2400" dirty="0" smtClean="0">
                <a:solidFill>
                  <a:srgbClr val="FF0000"/>
                </a:solidFill>
              </a:rPr>
              <a:t>CRC</a:t>
            </a:r>
            <a:r>
              <a:rPr lang="zh-CN" altLang="en-US" sz="2400" dirty="0" smtClean="0">
                <a:solidFill>
                  <a:srgbClr val="FF0000"/>
                </a:solidFill>
              </a:rPr>
              <a:t>检验。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-180528" y="1248139"/>
            <a:ext cx="614732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chemeClr val="folHlink"/>
                </a:solidFill>
              </a:rPr>
              <a:t>                                     </a:t>
            </a:r>
            <a:r>
              <a:rPr kumimoji="1" lang="en-US" altLang="zh-CN" sz="2000" b="1" dirty="0" smtClean="0">
                <a:solidFill>
                  <a:schemeClr val="folHlink"/>
                </a:solidFill>
              </a:rPr>
              <a:t>  </a:t>
            </a:r>
            <a:r>
              <a:rPr kumimoji="1" lang="en-US" altLang="zh-CN" sz="2000" dirty="0" smtClean="0">
                <a:solidFill>
                  <a:schemeClr val="folHlink"/>
                </a:solidFill>
              </a:rPr>
              <a:t>1100001001</a:t>
            </a:r>
            <a:r>
              <a:rPr kumimoji="1" lang="en-US" altLang="zh-CN" sz="1000" dirty="0" smtClean="0">
                <a:solidFill>
                  <a:schemeClr val="folHlink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folHlink"/>
                </a:solidFill>
              </a:rPr>
              <a:t>←</a:t>
            </a:r>
            <a:r>
              <a:rPr kumimoji="1" lang="en-US" altLang="zh-CN" sz="1000" dirty="0" smtClean="0">
                <a:solidFill>
                  <a:schemeClr val="folHlink"/>
                </a:solidFill>
              </a:rPr>
              <a:t> </a:t>
            </a:r>
            <a:r>
              <a:rPr kumimoji="1" lang="en-US" altLang="zh-CN" sz="2000" i="1" dirty="0">
                <a:solidFill>
                  <a:schemeClr val="folHlink"/>
                </a:solidFill>
              </a:rPr>
              <a:t>Q</a:t>
            </a:r>
            <a:r>
              <a:rPr kumimoji="1" lang="en-US" altLang="zh-CN" sz="2000" b="1" dirty="0">
                <a:solidFill>
                  <a:schemeClr val="folHlink"/>
                </a:solidFill>
              </a:rPr>
              <a:t> </a:t>
            </a:r>
            <a:r>
              <a:rPr kumimoji="1" lang="en-US" altLang="zh-CN" sz="2000" dirty="0">
                <a:solidFill>
                  <a:schemeClr val="folHlink"/>
                </a:solidFill>
              </a:rPr>
              <a:t>(</a:t>
            </a:r>
            <a:r>
              <a:rPr kumimoji="1" lang="zh-CN" altLang="en-US" sz="2000" dirty="0">
                <a:solidFill>
                  <a:schemeClr val="folHlink"/>
                </a:solidFill>
              </a:rPr>
              <a:t>商</a:t>
            </a:r>
            <a:r>
              <a:rPr kumimoji="1" lang="en-US" altLang="zh-CN" sz="2000" dirty="0">
                <a:solidFill>
                  <a:schemeClr val="folHlink"/>
                </a:solidFill>
              </a:rPr>
              <a:t>)</a:t>
            </a:r>
            <a:endParaRPr kumimoji="1" lang="en-US" altLang="zh-CN" sz="2000" b="1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i="1" dirty="0">
                <a:solidFill>
                  <a:schemeClr val="folHlink"/>
                </a:solidFill>
              </a:rPr>
              <a:t>   </a:t>
            </a:r>
            <a:r>
              <a:rPr kumimoji="1" lang="en-US" altLang="zh-CN" sz="2000" i="1" dirty="0" smtClean="0">
                <a:solidFill>
                  <a:schemeClr val="folHlink"/>
                </a:solidFill>
              </a:rPr>
              <a:t>P </a:t>
            </a:r>
            <a:r>
              <a:rPr kumimoji="1" lang="en-US" altLang="zh-CN" sz="2000" dirty="0">
                <a:solidFill>
                  <a:schemeClr val="folHlink"/>
                </a:solidFill>
              </a:rPr>
              <a:t>(</a:t>
            </a:r>
            <a:r>
              <a:rPr kumimoji="1" lang="zh-CN" altLang="zh-CN" sz="2000" dirty="0">
                <a:solidFill>
                  <a:schemeClr val="folHlink"/>
                </a:solidFill>
              </a:rPr>
              <a:t>除数</a:t>
            </a:r>
            <a:r>
              <a:rPr kumimoji="1" lang="en-US" altLang="zh-CN" sz="2000" dirty="0">
                <a:solidFill>
                  <a:schemeClr val="folHlink"/>
                </a:solidFill>
              </a:rPr>
              <a:t>) </a:t>
            </a:r>
            <a:r>
              <a:rPr kumimoji="1" lang="en-US" altLang="zh-CN" sz="2000" b="1" dirty="0">
                <a:solidFill>
                  <a:schemeClr val="folHlink"/>
                </a:solidFill>
              </a:rPr>
              <a:t>→</a:t>
            </a:r>
            <a:r>
              <a:rPr kumimoji="1" lang="en-US" altLang="zh-CN" sz="1000" b="1" dirty="0">
                <a:solidFill>
                  <a:schemeClr val="folHlink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folHlink"/>
                </a:solidFill>
              </a:rPr>
              <a:t>10011 11010110001110</a:t>
            </a:r>
            <a:r>
              <a:rPr kumimoji="1" lang="en-US" altLang="zh-CN" sz="1000" dirty="0" smtClean="0">
                <a:solidFill>
                  <a:schemeClr val="folHlink"/>
                </a:solidFill>
              </a:rPr>
              <a:t> </a:t>
            </a:r>
            <a:r>
              <a:rPr kumimoji="1" lang="en-US" altLang="zh-CN" sz="2000" dirty="0">
                <a:solidFill>
                  <a:schemeClr val="folHlink"/>
                </a:solidFill>
              </a:rPr>
              <a:t>←</a:t>
            </a:r>
            <a:r>
              <a:rPr kumimoji="1" lang="en-US" altLang="zh-CN" sz="1000" dirty="0">
                <a:solidFill>
                  <a:schemeClr val="folHlink"/>
                </a:solidFill>
              </a:rPr>
              <a:t> </a:t>
            </a:r>
            <a:r>
              <a:rPr kumimoji="1" lang="en-US" altLang="zh-CN" sz="2000" dirty="0">
                <a:solidFill>
                  <a:schemeClr val="folHlink"/>
                </a:solidFill>
              </a:rPr>
              <a:t>2</a:t>
            </a:r>
            <a:r>
              <a:rPr kumimoji="1" lang="en-US" altLang="zh-CN" sz="2000" i="1" baseline="30000" dirty="0">
                <a:solidFill>
                  <a:schemeClr val="folHlink"/>
                </a:solidFill>
              </a:rPr>
              <a:t>n</a:t>
            </a:r>
            <a:r>
              <a:rPr kumimoji="1" lang="en-US" altLang="zh-CN" sz="2000" i="1" dirty="0">
                <a:solidFill>
                  <a:schemeClr val="folHlink"/>
                </a:solidFill>
              </a:rPr>
              <a:t>M </a:t>
            </a:r>
            <a:r>
              <a:rPr kumimoji="1" lang="en-US" altLang="zh-CN" sz="2000" dirty="0">
                <a:solidFill>
                  <a:schemeClr val="folHlink"/>
                </a:solidFill>
              </a:rPr>
              <a:t>(</a:t>
            </a:r>
            <a:r>
              <a:rPr kumimoji="1" lang="zh-CN" altLang="en-US" sz="2000" dirty="0">
                <a:solidFill>
                  <a:schemeClr val="folHlink"/>
                </a:solidFill>
              </a:rPr>
              <a:t>被除数</a:t>
            </a:r>
            <a:r>
              <a:rPr kumimoji="1" lang="en-US" altLang="zh-CN" sz="2000" dirty="0">
                <a:solidFill>
                  <a:schemeClr val="folHlink"/>
                </a:solidFill>
              </a:rPr>
              <a:t>)</a:t>
            </a:r>
            <a:endParaRPr kumimoji="1" lang="en-US" altLang="zh-CN" sz="2000" b="1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000" b="1" dirty="0">
                <a:solidFill>
                  <a:schemeClr val="folHlink"/>
                </a:solidFill>
              </a:rPr>
              <a:t>                             </a:t>
            </a:r>
            <a:r>
              <a:rPr kumimoji="1" lang="en-US" altLang="zh-CN" sz="2000" b="1" dirty="0">
                <a:solidFill>
                  <a:schemeClr val="folHlink"/>
                </a:solidFill>
              </a:rPr>
              <a:t>                 </a:t>
            </a:r>
            <a:r>
              <a:rPr kumimoji="1" lang="en-US" altLang="zh-CN" sz="2000" dirty="0" smtClean="0">
                <a:solidFill>
                  <a:schemeClr val="folHlink"/>
                </a:solidFill>
              </a:rPr>
              <a:t>10011</a:t>
            </a:r>
            <a:endParaRPr kumimoji="1" lang="en-US" altLang="zh-CN" sz="2000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000" dirty="0">
                <a:solidFill>
                  <a:schemeClr val="folHlink"/>
                </a:solidFill>
              </a:rPr>
              <a:t>                                     </a:t>
            </a:r>
            <a:r>
              <a:rPr kumimoji="1" lang="en-US" altLang="zh-CN" sz="2000" dirty="0">
                <a:solidFill>
                  <a:schemeClr val="folHlink"/>
                </a:solidFill>
              </a:rPr>
              <a:t>               </a:t>
            </a:r>
            <a:r>
              <a:rPr kumimoji="1" lang="en-US" altLang="zh-CN" sz="2000" dirty="0" smtClean="0">
                <a:solidFill>
                  <a:schemeClr val="folHlink"/>
                </a:solidFill>
              </a:rPr>
              <a:t>10011</a:t>
            </a:r>
            <a:r>
              <a:rPr kumimoji="1" lang="en-US" altLang="zh-CN" sz="1000" dirty="0" smtClean="0">
                <a:solidFill>
                  <a:schemeClr val="folHlink"/>
                </a:solidFill>
              </a:rPr>
              <a:t> </a:t>
            </a:r>
            <a:endParaRPr kumimoji="1" lang="en-US" altLang="zh-CN" sz="2000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000" dirty="0">
                <a:solidFill>
                  <a:schemeClr val="folHlink"/>
                </a:solidFill>
              </a:rPr>
              <a:t>                                     </a:t>
            </a:r>
            <a:r>
              <a:rPr kumimoji="1" lang="en-US" altLang="zh-CN" sz="2000" dirty="0">
                <a:solidFill>
                  <a:schemeClr val="folHlink"/>
                </a:solidFill>
              </a:rPr>
              <a:t>               </a:t>
            </a:r>
            <a:r>
              <a:rPr kumimoji="1" lang="en-US" altLang="zh-CN" sz="2000" dirty="0" smtClean="0">
                <a:solidFill>
                  <a:schemeClr val="folHlink"/>
                </a:solidFill>
              </a:rPr>
              <a:t>10011</a:t>
            </a:r>
            <a:endParaRPr kumimoji="1" lang="en-US" altLang="zh-CN" sz="2000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800" dirty="0">
                <a:solidFill>
                  <a:schemeClr val="folHlink"/>
                </a:solidFill>
              </a:rPr>
              <a:t>                                             </a:t>
            </a:r>
            <a:r>
              <a:rPr kumimoji="1" lang="en-US" altLang="zh-CN" sz="2000" dirty="0">
                <a:solidFill>
                  <a:schemeClr val="folHlink"/>
                </a:solidFill>
              </a:rPr>
              <a:t>                 </a:t>
            </a:r>
            <a:r>
              <a:rPr kumimoji="1" lang="en-US" altLang="zh-CN" sz="2000" dirty="0" smtClean="0">
                <a:solidFill>
                  <a:schemeClr val="folHlink"/>
                </a:solidFill>
              </a:rPr>
              <a:t>000010001</a:t>
            </a:r>
            <a:endParaRPr kumimoji="1" lang="en-US" altLang="zh-CN" sz="2000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800" dirty="0" smtClean="0">
                <a:solidFill>
                  <a:schemeClr val="folHlink"/>
                </a:solidFill>
              </a:rPr>
              <a:t>                                             </a:t>
            </a:r>
            <a:r>
              <a:rPr kumimoji="1" lang="en-US" altLang="zh-CN" sz="2000" dirty="0" smtClean="0">
                <a:solidFill>
                  <a:schemeClr val="folHlink"/>
                </a:solidFill>
              </a:rPr>
              <a:t>                         10011</a:t>
            </a:r>
            <a:endParaRPr kumimoji="1" lang="en-US" altLang="zh-CN" sz="2000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 smtClean="0">
                <a:solidFill>
                  <a:schemeClr val="folHlink"/>
                </a:solidFill>
              </a:rPr>
              <a:t>                                              001011</a:t>
            </a:r>
            <a:br>
              <a:rPr kumimoji="1" lang="en-US" altLang="zh-CN" sz="2000" dirty="0" smtClean="0">
                <a:solidFill>
                  <a:schemeClr val="folHlink"/>
                </a:solidFill>
              </a:rPr>
            </a:br>
            <a:r>
              <a:rPr kumimoji="1" lang="en-US" altLang="zh-CN" sz="2000" dirty="0" smtClean="0">
                <a:solidFill>
                  <a:schemeClr val="folHlink"/>
                </a:solidFill>
              </a:rPr>
              <a:t>                                                00000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 smtClean="0">
                <a:solidFill>
                  <a:schemeClr val="folHlink"/>
                </a:solidFill>
              </a:rPr>
              <a:t>                                                  10110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i="1" dirty="0">
                <a:solidFill>
                  <a:schemeClr val="folHlink"/>
                </a:solidFill>
              </a:rPr>
              <a:t> </a:t>
            </a:r>
            <a:r>
              <a:rPr kumimoji="1" lang="en-US" altLang="zh-CN" sz="2000" i="1" dirty="0" smtClean="0">
                <a:solidFill>
                  <a:schemeClr val="folHlink"/>
                </a:solidFill>
              </a:rPr>
              <a:t>                                                 </a:t>
            </a:r>
            <a:r>
              <a:rPr kumimoji="1" lang="en-US" altLang="zh-CN" sz="2000" dirty="0" smtClean="0">
                <a:solidFill>
                  <a:schemeClr val="folHlink"/>
                </a:solidFill>
              </a:rPr>
              <a:t>10011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chemeClr val="folHlink"/>
                </a:solidFill>
              </a:rPr>
              <a:t>                                                    </a:t>
            </a:r>
            <a:r>
              <a:rPr kumimoji="1" lang="en-US" altLang="zh-CN" sz="2000" dirty="0" smtClean="0">
                <a:solidFill>
                  <a:schemeClr val="folHlink"/>
                </a:solidFill>
              </a:rPr>
              <a:t>0101 </a:t>
            </a:r>
            <a:r>
              <a:rPr kumimoji="1" lang="en-US" altLang="zh-CN" sz="2000" dirty="0">
                <a:solidFill>
                  <a:schemeClr val="folHlink"/>
                </a:solidFill>
              </a:rPr>
              <a:t>← </a:t>
            </a:r>
            <a:r>
              <a:rPr kumimoji="1" lang="en-US" altLang="zh-CN" sz="2000" i="1" dirty="0">
                <a:solidFill>
                  <a:schemeClr val="folHlink"/>
                </a:solidFill>
              </a:rPr>
              <a:t>R</a:t>
            </a:r>
            <a:r>
              <a:rPr kumimoji="1" lang="en-US" altLang="zh-CN" sz="2000" dirty="0">
                <a:solidFill>
                  <a:schemeClr val="folHlink"/>
                </a:solidFill>
              </a:rPr>
              <a:t> (</a:t>
            </a:r>
            <a:r>
              <a:rPr kumimoji="1" lang="zh-CN" altLang="en-US" sz="2000" dirty="0">
                <a:solidFill>
                  <a:schemeClr val="folHlink"/>
                </a:solidFill>
              </a:rPr>
              <a:t>余数</a:t>
            </a:r>
            <a:r>
              <a:rPr kumimoji="1" lang="en-US" altLang="zh-CN" sz="2000" dirty="0">
                <a:solidFill>
                  <a:schemeClr val="folHlink"/>
                </a:solidFill>
              </a:rPr>
              <a:t>)</a:t>
            </a:r>
          </a:p>
        </p:txBody>
      </p:sp>
      <p:sp>
        <p:nvSpPr>
          <p:cNvPr id="6" name="Freeform 29"/>
          <p:cNvSpPr>
            <a:spLocks/>
          </p:cNvSpPr>
          <p:nvPr/>
        </p:nvSpPr>
        <p:spPr bwMode="auto">
          <a:xfrm>
            <a:off x="2154808" y="1614852"/>
            <a:ext cx="2489200" cy="266700"/>
          </a:xfrm>
          <a:custGeom>
            <a:avLst/>
            <a:gdLst>
              <a:gd name="T0" fmla="*/ 0 w 1332"/>
              <a:gd name="T1" fmla="*/ 2147483647 h 156"/>
              <a:gd name="T2" fmla="*/ 0 w 1332"/>
              <a:gd name="T3" fmla="*/ 0 h 156"/>
              <a:gd name="T4" fmla="*/ 2147483647 w 1332"/>
              <a:gd name="T5" fmla="*/ 2147483647 h 1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2" h="156">
                <a:moveTo>
                  <a:pt x="0" y="156"/>
                </a:moveTo>
                <a:lnTo>
                  <a:pt x="0" y="0"/>
                </a:lnTo>
                <a:lnTo>
                  <a:pt x="1332" y="1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30"/>
          <p:cNvSpPr>
            <a:spLocks/>
          </p:cNvSpPr>
          <p:nvPr/>
        </p:nvSpPr>
        <p:spPr bwMode="auto">
          <a:xfrm>
            <a:off x="2915228" y="1856152"/>
            <a:ext cx="45719" cy="369888"/>
          </a:xfrm>
          <a:custGeom>
            <a:avLst/>
            <a:gdLst>
              <a:gd name="T0" fmla="*/ 0 w 1"/>
              <a:gd name="T1" fmla="*/ 0 h 233"/>
              <a:gd name="T2" fmla="*/ 0 w 1"/>
              <a:gd name="T3" fmla="*/ 2147483647 h 23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33">
                <a:moveTo>
                  <a:pt x="0" y="0"/>
                </a:moveTo>
                <a:lnTo>
                  <a:pt x="0" y="233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31"/>
          <p:cNvSpPr>
            <a:spLocks/>
          </p:cNvSpPr>
          <p:nvPr/>
        </p:nvSpPr>
        <p:spPr bwMode="auto">
          <a:xfrm>
            <a:off x="3062359" y="1885743"/>
            <a:ext cx="9525" cy="971550"/>
          </a:xfrm>
          <a:custGeom>
            <a:avLst/>
            <a:gdLst>
              <a:gd name="T0" fmla="*/ 0 w 6"/>
              <a:gd name="T1" fmla="*/ 0 h 612"/>
              <a:gd name="T2" fmla="*/ 2147483647 w 6"/>
              <a:gd name="T3" fmla="*/ 2147483647 h 61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" h="612">
                <a:moveTo>
                  <a:pt x="0" y="0"/>
                </a:moveTo>
                <a:lnTo>
                  <a:pt x="6" y="612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ysDot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32"/>
          <p:cNvSpPr>
            <a:spLocks/>
          </p:cNvSpPr>
          <p:nvPr/>
        </p:nvSpPr>
        <p:spPr bwMode="auto">
          <a:xfrm>
            <a:off x="3183729" y="1866184"/>
            <a:ext cx="17462" cy="1008000"/>
          </a:xfrm>
          <a:custGeom>
            <a:avLst/>
            <a:gdLst>
              <a:gd name="T0" fmla="*/ 0 w 11"/>
              <a:gd name="T1" fmla="*/ 0 h 969"/>
              <a:gd name="T2" fmla="*/ 2147483647 w 11"/>
              <a:gd name="T3" fmla="*/ 2147483647 h 96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" h="969">
                <a:moveTo>
                  <a:pt x="0" y="0"/>
                </a:moveTo>
                <a:lnTo>
                  <a:pt x="11" y="969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33"/>
          <p:cNvSpPr>
            <a:spLocks/>
          </p:cNvSpPr>
          <p:nvPr/>
        </p:nvSpPr>
        <p:spPr bwMode="auto">
          <a:xfrm>
            <a:off x="3350659" y="1866184"/>
            <a:ext cx="3175" cy="1008000"/>
          </a:xfrm>
          <a:custGeom>
            <a:avLst/>
            <a:gdLst>
              <a:gd name="T0" fmla="*/ 0 w 2"/>
              <a:gd name="T1" fmla="*/ 0 h 1358"/>
              <a:gd name="T2" fmla="*/ 2147483647 w 2"/>
              <a:gd name="T3" fmla="*/ 2147483647 h 135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1358">
                <a:moveTo>
                  <a:pt x="0" y="0"/>
                </a:moveTo>
                <a:lnTo>
                  <a:pt x="2" y="1358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34"/>
          <p:cNvSpPr>
            <a:spLocks/>
          </p:cNvSpPr>
          <p:nvPr/>
        </p:nvSpPr>
        <p:spPr bwMode="auto">
          <a:xfrm>
            <a:off x="3461955" y="1887718"/>
            <a:ext cx="17462" cy="1008000"/>
          </a:xfrm>
          <a:custGeom>
            <a:avLst/>
            <a:gdLst>
              <a:gd name="T0" fmla="*/ 0 w 11"/>
              <a:gd name="T1" fmla="*/ 0 h 1736"/>
              <a:gd name="T2" fmla="*/ 2147483647 w 11"/>
              <a:gd name="T3" fmla="*/ 2147483647 h 17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" h="1736">
                <a:moveTo>
                  <a:pt x="0" y="0"/>
                </a:moveTo>
                <a:lnTo>
                  <a:pt x="11" y="1736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3231050" y="4034728"/>
            <a:ext cx="68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38"/>
          <p:cNvSpPr>
            <a:spLocks noChangeShapeType="1"/>
          </p:cNvSpPr>
          <p:nvPr/>
        </p:nvSpPr>
        <p:spPr bwMode="auto">
          <a:xfrm>
            <a:off x="2951328" y="3410314"/>
            <a:ext cx="68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39"/>
          <p:cNvSpPr>
            <a:spLocks noChangeShapeType="1"/>
          </p:cNvSpPr>
          <p:nvPr/>
        </p:nvSpPr>
        <p:spPr bwMode="auto">
          <a:xfrm>
            <a:off x="2265810" y="2800714"/>
            <a:ext cx="648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40"/>
          <p:cNvSpPr>
            <a:spLocks noChangeShapeType="1"/>
          </p:cNvSpPr>
          <p:nvPr/>
        </p:nvSpPr>
        <p:spPr bwMode="auto">
          <a:xfrm>
            <a:off x="2168972" y="2178414"/>
            <a:ext cx="612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94587" y="1877471"/>
            <a:ext cx="17462" cy="1008000"/>
          </a:xfrm>
          <a:custGeom>
            <a:avLst/>
            <a:gdLst>
              <a:gd name="T0" fmla="*/ 0 w 11"/>
              <a:gd name="T1" fmla="*/ 0 h 1736"/>
              <a:gd name="T2" fmla="*/ 2147483647 w 11"/>
              <a:gd name="T3" fmla="*/ 2147483647 h 17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" h="1736">
                <a:moveTo>
                  <a:pt x="0" y="0"/>
                </a:moveTo>
                <a:lnTo>
                  <a:pt x="11" y="1736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34"/>
          <p:cNvSpPr>
            <a:spLocks/>
          </p:cNvSpPr>
          <p:nvPr/>
        </p:nvSpPr>
        <p:spPr bwMode="auto">
          <a:xfrm>
            <a:off x="3719190" y="1877471"/>
            <a:ext cx="17462" cy="1584000"/>
          </a:xfrm>
          <a:custGeom>
            <a:avLst/>
            <a:gdLst>
              <a:gd name="T0" fmla="*/ 0 w 11"/>
              <a:gd name="T1" fmla="*/ 0 h 1736"/>
              <a:gd name="T2" fmla="*/ 2147483647 w 11"/>
              <a:gd name="T3" fmla="*/ 2147483647 h 17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" h="1736">
                <a:moveTo>
                  <a:pt x="0" y="0"/>
                </a:moveTo>
                <a:lnTo>
                  <a:pt x="11" y="1736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34"/>
          <p:cNvSpPr>
            <a:spLocks/>
          </p:cNvSpPr>
          <p:nvPr/>
        </p:nvSpPr>
        <p:spPr bwMode="auto">
          <a:xfrm>
            <a:off x="3859912" y="1867182"/>
            <a:ext cx="17462" cy="1620000"/>
          </a:xfrm>
          <a:custGeom>
            <a:avLst/>
            <a:gdLst>
              <a:gd name="T0" fmla="*/ 0 w 11"/>
              <a:gd name="T1" fmla="*/ 0 h 1736"/>
              <a:gd name="T2" fmla="*/ 2147483647 w 11"/>
              <a:gd name="T3" fmla="*/ 2147483647 h 17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" h="1736">
                <a:moveTo>
                  <a:pt x="0" y="0"/>
                </a:moveTo>
                <a:lnTo>
                  <a:pt x="11" y="1736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34"/>
          <p:cNvSpPr>
            <a:spLocks/>
          </p:cNvSpPr>
          <p:nvPr/>
        </p:nvSpPr>
        <p:spPr bwMode="auto">
          <a:xfrm>
            <a:off x="3984244" y="1877219"/>
            <a:ext cx="17462" cy="2196000"/>
          </a:xfrm>
          <a:custGeom>
            <a:avLst/>
            <a:gdLst>
              <a:gd name="T0" fmla="*/ 0 w 11"/>
              <a:gd name="T1" fmla="*/ 0 h 1736"/>
              <a:gd name="T2" fmla="*/ 2147483647 w 11"/>
              <a:gd name="T3" fmla="*/ 2147483647 h 17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" h="1736">
                <a:moveTo>
                  <a:pt x="0" y="0"/>
                </a:moveTo>
                <a:lnTo>
                  <a:pt x="11" y="1736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ysDot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3426443" y="4634871"/>
            <a:ext cx="68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241599" y="5010854"/>
            <a:ext cx="8635876" cy="161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800">
                <a:solidFill>
                  <a:schemeClr val="tx2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2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400" dirty="0" smtClean="0">
                <a:solidFill>
                  <a:srgbClr val="FF0000"/>
                </a:solidFill>
              </a:rPr>
              <a:t>采用</a:t>
            </a:r>
            <a:r>
              <a:rPr lang="en-US" altLang="zh-CN" sz="2400" dirty="0">
                <a:solidFill>
                  <a:srgbClr val="FF0000"/>
                </a:solidFill>
              </a:rPr>
              <a:t>CRC</a:t>
            </a:r>
            <a:r>
              <a:rPr lang="zh-CN" altLang="en-US" sz="2400" dirty="0">
                <a:solidFill>
                  <a:srgbClr val="FF0000"/>
                </a:solidFill>
              </a:rPr>
              <a:t>检验</a:t>
            </a:r>
            <a:r>
              <a:rPr lang="zh-CN" altLang="en-US" sz="2400" dirty="0" smtClean="0">
                <a:solidFill>
                  <a:srgbClr val="FF0000"/>
                </a:solidFill>
              </a:rPr>
              <a:t>后，数据链路层</a:t>
            </a:r>
            <a:r>
              <a:rPr lang="zh-CN" altLang="en-US" sz="2400" dirty="0">
                <a:solidFill>
                  <a:srgbClr val="FF0000"/>
                </a:solidFill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</a:rPr>
              <a:t>传输并非就</a:t>
            </a:r>
            <a:r>
              <a:rPr lang="zh-CN" altLang="en-US" sz="2400" dirty="0">
                <a:solidFill>
                  <a:srgbClr val="FF0000"/>
                </a:solidFill>
              </a:rPr>
              <a:t>变成了可靠的</a:t>
            </a:r>
            <a:r>
              <a:rPr lang="zh-CN" altLang="en-US" sz="2400" dirty="0" smtClean="0">
                <a:solidFill>
                  <a:srgbClr val="FF0000"/>
                </a:solidFill>
              </a:rPr>
              <a:t>传输。当接收方进行</a:t>
            </a:r>
            <a:r>
              <a:rPr lang="en-US" altLang="zh-CN" sz="2400" dirty="0" smtClean="0">
                <a:solidFill>
                  <a:srgbClr val="FF0000"/>
                </a:solidFill>
              </a:rPr>
              <a:t>CRC</a:t>
            </a:r>
            <a:r>
              <a:rPr lang="zh-CN" altLang="en-US" sz="2400" dirty="0" smtClean="0">
                <a:solidFill>
                  <a:srgbClr val="FF0000"/>
                </a:solidFill>
              </a:rPr>
              <a:t>检验时，如果发现有差错，就简单地丢弃这个帧，数据链路层并不能保证接收方接收到的和发送方的完全一样。</a:t>
            </a:r>
            <a:endParaRPr lang="zh-CN" altLang="en-US" sz="2400" kern="0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75637" y="2899088"/>
            <a:ext cx="394110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现在余数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R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不为零，因此判定所接收的数据有差错。可见这里的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CRC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检验可以发现这个差错。</a:t>
            </a:r>
            <a:endParaRPr lang="en-US" altLang="zh-CN" sz="2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493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PPP</a:t>
            </a:r>
            <a:r>
              <a:rPr lang="zh-CN" altLang="en-US" sz="2400" dirty="0" smtClean="0"/>
              <a:t>协议使用同步传输技术传送比特串</a:t>
            </a:r>
            <a:r>
              <a:rPr lang="en-US" altLang="zh-CN" sz="2400" dirty="0" smtClean="0"/>
              <a:t>0110111111111100</a:t>
            </a:r>
            <a:r>
              <a:rPr lang="zh-CN" altLang="en-US" sz="2400" dirty="0" smtClean="0"/>
              <a:t>。试问经过零比特填充后变成怎样的比特串？若接收端收到的</a:t>
            </a:r>
            <a:r>
              <a:rPr lang="en-US" altLang="zh-CN" sz="2400" dirty="0" smtClean="0"/>
              <a:t>PPP</a:t>
            </a:r>
            <a:r>
              <a:rPr lang="zh-CN" altLang="en-US" sz="2400" dirty="0" smtClean="0"/>
              <a:t>帧的数据部分是</a:t>
            </a:r>
            <a:r>
              <a:rPr lang="en-US" altLang="zh-CN" sz="2400" dirty="0" smtClean="0"/>
              <a:t>000011101111101111110110</a:t>
            </a:r>
            <a:r>
              <a:rPr lang="zh-CN" altLang="en-US" sz="2400" dirty="0" smtClean="0"/>
              <a:t>，问删除发送端加入的零比特后变成怎样的比特串？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答：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第一</a:t>
            </a:r>
            <a:r>
              <a:rPr lang="zh-CN" altLang="en-US" sz="2400" dirty="0" smtClean="0">
                <a:solidFill>
                  <a:srgbClr val="FF0000"/>
                </a:solidFill>
              </a:rPr>
              <a:t>个比特串</a:t>
            </a:r>
            <a:r>
              <a:rPr lang="en-US" altLang="zh-CN" sz="2400" dirty="0" smtClean="0">
                <a:solidFill>
                  <a:srgbClr val="FF0000"/>
                </a:solidFill>
              </a:rPr>
              <a:t>0110111111111100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零</a:t>
            </a:r>
            <a:r>
              <a:rPr lang="zh-CN" altLang="en-US" sz="2400" dirty="0" smtClean="0">
                <a:solidFill>
                  <a:srgbClr val="FF0000"/>
                </a:solidFill>
              </a:rPr>
              <a:t>比特填充就是在一连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之后必须要插入一个</a:t>
            </a:r>
            <a:r>
              <a:rPr lang="en-US" altLang="zh-CN" sz="2400" dirty="0" smtClean="0">
                <a:solidFill>
                  <a:srgbClr val="FF0000"/>
                </a:solidFill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经过零比特填充后变成</a:t>
            </a:r>
            <a:r>
              <a:rPr lang="en-US" altLang="zh-CN" sz="2400" dirty="0" smtClean="0">
                <a:solidFill>
                  <a:srgbClr val="FF0000"/>
                </a:solidFill>
              </a:rPr>
              <a:t>011011111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0</a:t>
            </a:r>
            <a:r>
              <a:rPr lang="en-US" altLang="zh-CN" sz="2400" dirty="0" smtClean="0">
                <a:solidFill>
                  <a:srgbClr val="FF0000"/>
                </a:solidFill>
              </a:rPr>
              <a:t>11111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0</a:t>
            </a:r>
            <a:r>
              <a:rPr lang="en-US" altLang="zh-CN" sz="2400" dirty="0" smtClean="0">
                <a:solidFill>
                  <a:srgbClr val="FF0000"/>
                </a:solidFill>
              </a:rPr>
              <a:t>00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另一</a:t>
            </a:r>
            <a:r>
              <a:rPr lang="zh-CN" altLang="en-US" sz="2400" dirty="0" smtClean="0">
                <a:solidFill>
                  <a:srgbClr val="FF0000"/>
                </a:solidFill>
              </a:rPr>
              <a:t>个比特串为</a:t>
            </a:r>
            <a:r>
              <a:rPr lang="en-US" altLang="zh-CN" sz="2400" dirty="0" smtClean="0">
                <a:solidFill>
                  <a:srgbClr val="FF0000"/>
                </a:solidFill>
              </a:rPr>
              <a:t>00001110111110111110110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删除加入的零比特，就是把一连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之后的</a:t>
            </a:r>
            <a:r>
              <a:rPr lang="en-US" altLang="zh-CN" sz="2400" dirty="0" smtClean="0">
                <a:solidFill>
                  <a:srgbClr val="FF0000"/>
                </a:solidFill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</a:rPr>
              <a:t>删除，因此删除零比特后变成：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0000111011111-11111-110</a:t>
            </a:r>
          </a:p>
        </p:txBody>
      </p:sp>
    </p:spTree>
    <p:extLst>
      <p:ext uri="{BB962C8B-B14F-4D97-AF65-F5344CB8AC3E}">
        <p14:creationId xmlns:p14="http://schemas.microsoft.com/office/powerpoint/2010/main" val="120049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3-18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试说明</a:t>
            </a:r>
            <a:r>
              <a:rPr lang="en-US" altLang="zh-CN" dirty="0" smtClean="0"/>
              <a:t>10BASE-T</a:t>
            </a:r>
            <a:r>
              <a:rPr lang="zh-CN" altLang="en-US" dirty="0" smtClean="0"/>
              <a:t>中的“</a:t>
            </a:r>
            <a:r>
              <a:rPr lang="en-US" altLang="zh-CN" dirty="0" smtClean="0"/>
              <a:t>10</a:t>
            </a:r>
            <a:r>
              <a:rPr lang="zh-CN" altLang="en-US" dirty="0" smtClean="0"/>
              <a:t>”、“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”、和“</a:t>
            </a:r>
            <a:r>
              <a:rPr lang="en-US" altLang="zh-CN" dirty="0" smtClean="0"/>
              <a:t>T</a:t>
            </a:r>
            <a:r>
              <a:rPr lang="zh-CN" altLang="en-US" dirty="0" smtClean="0"/>
              <a:t>”所代表的意思。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答：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”表示这种以太网具有</a:t>
            </a:r>
            <a:r>
              <a:rPr lang="en-US" altLang="zh-CN" dirty="0" smtClean="0">
                <a:solidFill>
                  <a:srgbClr val="FF0000"/>
                </a:solidFill>
              </a:rPr>
              <a:t>10Mb/s</a:t>
            </a:r>
            <a:r>
              <a:rPr lang="zh-CN" altLang="en-US" dirty="0" smtClean="0">
                <a:solidFill>
                  <a:srgbClr val="FF0000"/>
                </a:solidFill>
              </a:rPr>
              <a:t>的数据率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BASE</a:t>
            </a:r>
            <a:r>
              <a:rPr lang="zh-CN" altLang="en-US" dirty="0" smtClean="0">
                <a:solidFill>
                  <a:srgbClr val="FF0000"/>
                </a:solidFill>
              </a:rPr>
              <a:t>”表示连接线上的信号是基带信号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zh-CN" altLang="en-US" dirty="0" smtClean="0">
                <a:solidFill>
                  <a:srgbClr val="FF0000"/>
                </a:solidFill>
              </a:rPr>
              <a:t>”代表双绞线（</a:t>
            </a:r>
            <a:r>
              <a:rPr lang="en-US" altLang="zh-CN" dirty="0" smtClean="0">
                <a:solidFill>
                  <a:srgbClr val="FF0000"/>
                </a:solidFill>
              </a:rPr>
              <a:t>Twisted-pair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3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3-20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假定</a:t>
            </a:r>
            <a:r>
              <a:rPr lang="en-US" altLang="zh-CN" sz="2400" dirty="0" smtClean="0"/>
              <a:t>1km</a:t>
            </a:r>
            <a:r>
              <a:rPr lang="zh-CN" altLang="en-US" sz="2400" dirty="0" smtClean="0"/>
              <a:t>长的</a:t>
            </a:r>
            <a:r>
              <a:rPr lang="en-US" altLang="zh-CN" sz="2400" dirty="0" smtClean="0"/>
              <a:t>CSMA/CD</a:t>
            </a:r>
            <a:r>
              <a:rPr lang="zh-CN" altLang="en-US" sz="2400" dirty="0" smtClean="0"/>
              <a:t>网络的数据率为</a:t>
            </a:r>
            <a:r>
              <a:rPr lang="en-US" altLang="zh-CN" sz="2400" dirty="0" smtClean="0"/>
              <a:t>1Gb/s</a:t>
            </a:r>
            <a:r>
              <a:rPr lang="zh-CN" altLang="en-US" sz="2400" dirty="0" smtClean="0"/>
              <a:t>。设信号在网络上的传播速率为</a:t>
            </a:r>
            <a:r>
              <a:rPr lang="en-US" altLang="zh-CN" sz="2400" dirty="0" smtClean="0"/>
              <a:t>200000km/s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求能够使用此协议的最短帧长。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答：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1km</a:t>
            </a:r>
            <a:r>
              <a:rPr lang="zh-CN" altLang="en-US" sz="2400" dirty="0">
                <a:solidFill>
                  <a:srgbClr val="FF0000"/>
                </a:solidFill>
              </a:rPr>
              <a:t>长的</a:t>
            </a:r>
            <a:r>
              <a:rPr lang="en-US" altLang="zh-CN" sz="2400" dirty="0">
                <a:solidFill>
                  <a:srgbClr val="FF0000"/>
                </a:solidFill>
              </a:rPr>
              <a:t>CSMA/CD</a:t>
            </a:r>
            <a:r>
              <a:rPr lang="zh-CN" altLang="en-US" sz="2400" dirty="0" smtClean="0">
                <a:solidFill>
                  <a:srgbClr val="FF0000"/>
                </a:solidFill>
              </a:rPr>
              <a:t>网络的端到端传播时延</a:t>
            </a:r>
            <a:r>
              <a:rPr lang="el-GR" altLang="zh-CN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τ</a:t>
            </a:r>
            <a:r>
              <a:rPr lang="en-US" altLang="zh-CN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=(1km/200000km/s)=5</a:t>
            </a:r>
            <a:r>
              <a:rPr lang="el-GR" altLang="zh-CN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μ</a:t>
            </a:r>
            <a:r>
              <a:rPr lang="en-US" altLang="zh-CN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lang="el-GR" altLang="zh-CN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τ</a:t>
            </a:r>
            <a:r>
              <a:rPr lang="en-US" altLang="zh-CN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=10</a:t>
            </a:r>
            <a:r>
              <a:rPr lang="el-GR" altLang="zh-CN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μ</a:t>
            </a:r>
            <a:r>
              <a:rPr lang="en-US" altLang="zh-CN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，在此时间内要发送</a:t>
            </a:r>
            <a:r>
              <a:rPr lang="en-US" altLang="zh-CN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(1Gb/s)(10</a:t>
            </a:r>
            <a:r>
              <a:rPr lang="el-GR" altLang="zh-CN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μ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)=10000bit</a:t>
            </a:r>
            <a:r>
              <a:rPr lang="zh-CN" alt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只有</a:t>
            </a:r>
            <a:r>
              <a:rPr lang="zh-CN" alt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经过这样一段时间后发送端才能收到碰撞的信息（如果发生碰撞的话），也才能检测到碰撞的发生。</a:t>
            </a:r>
            <a:endParaRPr lang="en-US" altLang="zh-CN" sz="2400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因此，最短帧长为</a:t>
            </a:r>
            <a:r>
              <a:rPr lang="en-US" altLang="zh-CN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10000bit</a:t>
            </a:r>
            <a:r>
              <a:rPr lang="zh-CN" alt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，或</a:t>
            </a:r>
            <a:r>
              <a:rPr lang="en-US" altLang="zh-CN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1250</a:t>
            </a:r>
            <a:r>
              <a:rPr lang="zh-CN" alt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字节。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95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3-24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假定站点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在同一个</a:t>
            </a:r>
            <a:r>
              <a:rPr lang="en-US" altLang="zh-CN" sz="2400" dirty="0" smtClean="0"/>
              <a:t>10Mb/s</a:t>
            </a:r>
            <a:r>
              <a:rPr lang="zh-CN" altLang="en-US" sz="2400" dirty="0" smtClean="0"/>
              <a:t>以太网网段上。这两个站点之间的传播时延为</a:t>
            </a:r>
            <a:r>
              <a:rPr lang="en-US" altLang="zh-CN" sz="2400" dirty="0" smtClean="0"/>
              <a:t>225</a:t>
            </a:r>
            <a:r>
              <a:rPr lang="zh-CN" altLang="en-US" sz="2400" dirty="0" smtClean="0"/>
              <a:t>比特时间。现假定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开始发送一帧，并且在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发送结束之前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也发送一帧。如果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发送的是以太网所允许的最短的帧，那么能否把自己的数据发送完毕？换言之，如果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在发送完毕之前并没有检测到碰撞，那么能否肯定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所发送的帧不会和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发送的帧发生碰撞？（提示：在计算时应当考虑到每一个以太网帧在发送到信道上时，在</a:t>
            </a:r>
            <a:r>
              <a:rPr lang="en-US" altLang="zh-CN" sz="2400" dirty="0" smtClean="0"/>
              <a:t>MAC</a:t>
            </a:r>
            <a:r>
              <a:rPr lang="zh-CN" altLang="en-US" sz="2400" dirty="0" smtClean="0"/>
              <a:t>帧前面还要增加若干字节的前同步码和帧界定符）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答：设在</a:t>
            </a:r>
            <a:r>
              <a:rPr lang="en-US" altLang="zh-CN" sz="2400" dirty="0" smtClean="0">
                <a:solidFill>
                  <a:srgbClr val="FF0000"/>
                </a:solidFill>
              </a:rPr>
              <a:t>t=0</a:t>
            </a:r>
            <a:r>
              <a:rPr lang="zh-CN" altLang="en-US" sz="2400" dirty="0" smtClean="0">
                <a:solidFill>
                  <a:srgbClr val="FF0000"/>
                </a:solidFill>
              </a:rPr>
              <a:t>时</a:t>
            </a:r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</a:rPr>
              <a:t>开始发送。</a:t>
            </a:r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</a:rPr>
              <a:t>发送的最短帧长是</a:t>
            </a:r>
            <a:r>
              <a:rPr lang="en-US" altLang="zh-CN" sz="2400" dirty="0" smtClean="0">
                <a:solidFill>
                  <a:srgbClr val="FF0000"/>
                </a:solidFill>
              </a:rPr>
              <a:t>64</a:t>
            </a:r>
            <a:r>
              <a:rPr lang="zh-CN" altLang="en-US" sz="2400" dirty="0" smtClean="0">
                <a:solidFill>
                  <a:srgbClr val="FF0000"/>
                </a:solidFill>
              </a:rPr>
              <a:t>字节</a:t>
            </a:r>
            <a:r>
              <a:rPr lang="en-US" altLang="zh-CN" sz="2400" dirty="0" smtClean="0">
                <a:solidFill>
                  <a:srgbClr val="FF0000"/>
                </a:solidFill>
              </a:rPr>
              <a:t>=512bit</a:t>
            </a:r>
            <a:r>
              <a:rPr lang="zh-CN" altLang="en-US" sz="2400" dirty="0" smtClean="0">
                <a:solidFill>
                  <a:srgbClr val="FF0000"/>
                </a:solidFill>
              </a:rPr>
              <a:t>。实际上在信道上传送的还有</a:t>
            </a:r>
            <a:r>
              <a:rPr lang="en-US" altLang="zh-CN" sz="2400" dirty="0" smtClean="0">
                <a:solidFill>
                  <a:srgbClr val="FF0000"/>
                </a:solidFill>
              </a:rPr>
              <a:t>8</a:t>
            </a:r>
            <a:r>
              <a:rPr lang="zh-CN" altLang="en-US" sz="2400" dirty="0" smtClean="0">
                <a:solidFill>
                  <a:srgbClr val="FF0000"/>
                </a:solidFill>
              </a:rPr>
              <a:t>字节（</a:t>
            </a:r>
            <a:r>
              <a:rPr lang="en-US" altLang="zh-CN" sz="2400" dirty="0" smtClean="0">
                <a:solidFill>
                  <a:srgbClr val="FF0000"/>
                </a:solidFill>
              </a:rPr>
              <a:t>=64bit</a:t>
            </a:r>
            <a:r>
              <a:rPr lang="zh-CN" altLang="en-US" sz="2400" dirty="0" smtClean="0">
                <a:solidFill>
                  <a:srgbClr val="FF0000"/>
                </a:solidFill>
              </a:rPr>
              <a:t>）的前同步码和帧界定符，因此在</a:t>
            </a:r>
            <a:r>
              <a:rPr lang="en-US" altLang="zh-CN" sz="2400" dirty="0" smtClean="0">
                <a:solidFill>
                  <a:srgbClr val="FF0000"/>
                </a:solidFill>
              </a:rPr>
              <a:t>t=512+64=576</a:t>
            </a:r>
            <a:r>
              <a:rPr lang="zh-CN" altLang="en-US" sz="2400" dirty="0" smtClean="0">
                <a:solidFill>
                  <a:srgbClr val="FF0000"/>
                </a:solidFill>
              </a:rPr>
              <a:t>比特时间，</a:t>
            </a:r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</a:rPr>
              <a:t>应当发送完毕。经过传播时间后，即</a:t>
            </a:r>
            <a:r>
              <a:rPr lang="en-US" altLang="zh-CN" sz="2400" dirty="0" smtClean="0">
                <a:solidFill>
                  <a:srgbClr val="FF0000"/>
                </a:solidFill>
              </a:rPr>
              <a:t>t=225</a:t>
            </a:r>
            <a:r>
              <a:rPr lang="zh-CN" altLang="en-US" sz="2400" dirty="0" smtClean="0">
                <a:solidFill>
                  <a:srgbClr val="FF0000"/>
                </a:solidFill>
              </a:rPr>
              <a:t>比特时间，</a:t>
            </a:r>
            <a:r>
              <a:rPr lang="en-US" altLang="zh-CN" sz="2400" dirty="0" smtClean="0">
                <a:solidFill>
                  <a:srgbClr val="FF0000"/>
                </a:solidFill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</a:rPr>
              <a:t>检测出</a:t>
            </a:r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</a:rPr>
              <a:t>的信号。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48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3-24</a:t>
            </a:r>
            <a:r>
              <a:rPr lang="zh-CN" altLang="en-US" dirty="0" smtClean="0"/>
              <a:t>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因此，在</a:t>
            </a:r>
            <a:r>
              <a:rPr lang="en-US" altLang="zh-CN" sz="2400" dirty="0" smtClean="0">
                <a:solidFill>
                  <a:srgbClr val="FF0000"/>
                </a:solidFill>
              </a:rPr>
              <a:t>t=225</a:t>
            </a:r>
            <a:r>
              <a:rPr lang="zh-CN" altLang="en-US" sz="2400" dirty="0" smtClean="0">
                <a:solidFill>
                  <a:srgbClr val="FF0000"/>
                </a:solidFill>
              </a:rPr>
              <a:t>比特时间后</a:t>
            </a:r>
            <a:r>
              <a:rPr lang="en-US" altLang="zh-CN" sz="2400" dirty="0" smtClean="0">
                <a:solidFill>
                  <a:srgbClr val="FF0000"/>
                </a:solidFill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</a:rPr>
              <a:t>就不会发送数据了。反之，如果</a:t>
            </a:r>
            <a:r>
              <a:rPr lang="en-US" altLang="zh-CN" sz="2400" dirty="0" smtClean="0">
                <a:solidFill>
                  <a:srgbClr val="FF0000"/>
                </a:solidFill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</a:rPr>
              <a:t>在</a:t>
            </a:r>
            <a:r>
              <a:rPr lang="en-US" altLang="zh-CN" sz="2400" dirty="0" smtClean="0">
                <a:solidFill>
                  <a:srgbClr val="FF0000"/>
                </a:solidFill>
              </a:rPr>
              <a:t>t=224</a:t>
            </a:r>
            <a:r>
              <a:rPr lang="zh-CN" altLang="en-US" sz="2400" dirty="0" smtClean="0">
                <a:solidFill>
                  <a:srgbClr val="FF0000"/>
                </a:solidFill>
              </a:rPr>
              <a:t>比特时间或这以前发送数据就一定会和</a:t>
            </a:r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</a:rPr>
              <a:t>发送的数据发生碰撞。因此，题目说：“在</a:t>
            </a:r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</a:rPr>
              <a:t>发送结束之前</a:t>
            </a:r>
            <a:r>
              <a:rPr lang="en-US" altLang="zh-CN" sz="2400" dirty="0" smtClean="0">
                <a:solidFill>
                  <a:srgbClr val="FF0000"/>
                </a:solidFill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</a:rPr>
              <a:t>也发送一帧”，等于隐含地说：“受</a:t>
            </a:r>
            <a:r>
              <a:rPr lang="en-US" altLang="zh-CN" sz="2400" dirty="0" smtClean="0">
                <a:solidFill>
                  <a:srgbClr val="FF0000"/>
                </a:solidFill>
              </a:rPr>
              <a:t>CSMA/CD</a:t>
            </a:r>
            <a:r>
              <a:rPr lang="zh-CN" altLang="en-US" sz="2400" dirty="0" smtClean="0">
                <a:solidFill>
                  <a:srgbClr val="FF0000"/>
                </a:solidFill>
              </a:rPr>
              <a:t>协议的约束，</a:t>
            </a:r>
            <a:r>
              <a:rPr lang="en-US" altLang="zh-CN" sz="2400" dirty="0" smtClean="0">
                <a:solidFill>
                  <a:srgbClr val="FF0000"/>
                </a:solidFill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</a:rPr>
              <a:t>在</a:t>
            </a:r>
            <a:r>
              <a:rPr lang="en-US" altLang="zh-CN" sz="2400" dirty="0" smtClean="0">
                <a:solidFill>
                  <a:srgbClr val="FF0000"/>
                </a:solidFill>
              </a:rPr>
              <a:t>t=224</a:t>
            </a:r>
            <a:r>
              <a:rPr lang="zh-CN" altLang="en-US" sz="2400" dirty="0" smtClean="0">
                <a:solidFill>
                  <a:srgbClr val="FF0000"/>
                </a:solidFill>
              </a:rPr>
              <a:t>比特时间以前发送了数据”。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zh-CN" altLang="en-US" sz="2400" dirty="0">
                <a:solidFill>
                  <a:srgbClr val="FF0000"/>
                </a:solidFill>
              </a:rPr>
              <a:t>在</a:t>
            </a:r>
            <a:r>
              <a:rPr lang="en-US" altLang="zh-CN" sz="2400" dirty="0">
                <a:solidFill>
                  <a:srgbClr val="FF0000"/>
                </a:solidFill>
              </a:rPr>
              <a:t>t=224</a:t>
            </a:r>
            <a:r>
              <a:rPr lang="zh-CN" altLang="en-US" sz="2400" dirty="0">
                <a:solidFill>
                  <a:srgbClr val="FF0000"/>
                </a:solidFill>
              </a:rPr>
              <a:t>比特</a:t>
            </a:r>
            <a:r>
              <a:rPr lang="zh-CN" altLang="en-US" sz="2400" dirty="0" smtClean="0">
                <a:solidFill>
                  <a:srgbClr val="FF0000"/>
                </a:solidFill>
              </a:rPr>
              <a:t>时间发送的第一个比特将在</a:t>
            </a:r>
            <a:r>
              <a:rPr lang="en-US" altLang="zh-CN" sz="2400" dirty="0" smtClean="0">
                <a:solidFill>
                  <a:srgbClr val="FF0000"/>
                </a:solidFill>
              </a:rPr>
              <a:t>t=224+225=449</a:t>
            </a:r>
            <a:r>
              <a:rPr lang="zh-CN" altLang="en-US" sz="2400" dirty="0" smtClean="0">
                <a:solidFill>
                  <a:srgbClr val="FF0000"/>
                </a:solidFill>
              </a:rPr>
              <a:t>比特时间到达</a:t>
            </a:r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</a:rPr>
              <a:t>，因此，</a:t>
            </a:r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</a:rPr>
              <a:t>在检测到和</a:t>
            </a:r>
            <a:r>
              <a:rPr lang="en-US" altLang="zh-CN" sz="2400" dirty="0" smtClean="0">
                <a:solidFill>
                  <a:srgbClr val="FF0000"/>
                </a:solidFill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</a:rPr>
              <a:t>发送的数据发生碰撞之前显然还没有发送完毕（</a:t>
            </a:r>
            <a:r>
              <a:rPr lang="en-US" altLang="zh-CN" sz="2400" dirty="0" smtClean="0">
                <a:solidFill>
                  <a:srgbClr val="FF0000"/>
                </a:solidFill>
              </a:rPr>
              <a:t>449&lt;576</a:t>
            </a:r>
            <a:r>
              <a:rPr lang="zh-CN" altLang="en-US" sz="2400" dirty="0" smtClean="0">
                <a:solidFill>
                  <a:srgbClr val="FF0000"/>
                </a:solidFill>
              </a:rPr>
              <a:t>）。当</a:t>
            </a:r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</a:rPr>
              <a:t>检测到发生碰撞后，就要停止发送，并执行退避算法。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换言之，如果</a:t>
            </a:r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</a:rPr>
              <a:t>在发送完毕之前（即</a:t>
            </a:r>
            <a:r>
              <a:rPr lang="en-US" altLang="zh-CN" sz="2400" dirty="0" smtClean="0">
                <a:solidFill>
                  <a:srgbClr val="FF0000"/>
                </a:solidFill>
              </a:rPr>
              <a:t>576</a:t>
            </a:r>
            <a:r>
              <a:rPr lang="zh-CN" altLang="en-US" sz="2400" dirty="0" smtClean="0">
                <a:solidFill>
                  <a:srgbClr val="FF0000"/>
                </a:solidFill>
              </a:rPr>
              <a:t>比特时间之前）没有检测到碰撞，则表明：</a:t>
            </a:r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</a:rPr>
              <a:t>所发送的帧不会和</a:t>
            </a:r>
            <a:r>
              <a:rPr lang="en-US" altLang="zh-CN" sz="2400" dirty="0" smtClean="0">
                <a:solidFill>
                  <a:srgbClr val="FF0000"/>
                </a:solidFill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</a:rPr>
              <a:t>发送的帧发生碰撞（当然也不会和其他站点发生碰撞）。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05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7751</TotalTime>
  <Words>1737</Words>
  <Application>Microsoft Office PowerPoint</Application>
  <PresentationFormat>全屏显示(4:3)</PresentationFormat>
  <Paragraphs>208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黑体</vt:lpstr>
      <vt:lpstr>宋体</vt:lpstr>
      <vt:lpstr>Arial</vt:lpstr>
      <vt:lpstr>Tahoma</vt:lpstr>
      <vt:lpstr>Times New Roman</vt:lpstr>
      <vt:lpstr>Wingdings</vt:lpstr>
      <vt:lpstr>Blends</vt:lpstr>
      <vt:lpstr>作业（第六版）</vt:lpstr>
      <vt:lpstr>3-07</vt:lpstr>
      <vt:lpstr>PowerPoint 演示文稿</vt:lpstr>
      <vt:lpstr>PowerPoint 演示文稿</vt:lpstr>
      <vt:lpstr>3-10</vt:lpstr>
      <vt:lpstr>3-18</vt:lpstr>
      <vt:lpstr>3-20</vt:lpstr>
      <vt:lpstr>3-24</vt:lpstr>
      <vt:lpstr>3-24续</vt:lpstr>
      <vt:lpstr>3-25</vt:lpstr>
      <vt:lpstr>PowerPoint 演示文稿</vt:lpstr>
      <vt:lpstr>3-25续</vt:lpstr>
      <vt:lpstr>3-28</vt:lpstr>
      <vt:lpstr>3-32</vt:lpstr>
      <vt:lpstr>PowerPoint 演示文稿</vt:lpstr>
    </vt:vector>
  </TitlesOfParts>
  <Company>NICE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XXR</dc:creator>
  <cp:lastModifiedBy>zhangqian</cp:lastModifiedBy>
  <cp:revision>426</cp:revision>
  <dcterms:created xsi:type="dcterms:W3CDTF">2004-03-02T12:35:10Z</dcterms:created>
  <dcterms:modified xsi:type="dcterms:W3CDTF">2019-11-20T07:49:38Z</dcterms:modified>
</cp:coreProperties>
</file>