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445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FFFFCC"/>
    <a:srgbClr val="000066"/>
    <a:srgbClr val="FFCCCC"/>
    <a:srgbClr val="99CCFF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05A41B-0B20-41F5-81A2-C39ED2AB3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321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05C2F3-CE98-45E0-B621-1F7832D3C1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9C99D1-C9DB-4DEB-B811-54AD9AFCE0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4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DA6B54-0C60-4286-AD13-2D1E510BF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9339923-B4DB-4EDB-A2DE-BD8651E0F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EB874A-D841-4642-ADA0-3E6DC35E5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CE5866-6091-43A8-9AD5-37C6F96F9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0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5FF1AA-13B5-4FC7-9E49-7EA24A12B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7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FD0006-1BED-47CC-B31C-0921F376A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9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26D706-8016-42B7-8032-3BCD54B8B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46B830-E5DB-4B90-804E-8D19261EF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3F6F03-B4A3-4ED2-8747-DC7D096CF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4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42144" y="4682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24731" y="4682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65969" y="8904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35856" y="8904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1631" y="817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86631" y="3602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67544" y="1150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5550"/>
            <a:ext cx="7793037" cy="9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969" y="1485801"/>
            <a:ext cx="8249419" cy="50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5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800">
          <a:solidFill>
            <a:schemeClr val="tx2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800">
          <a:solidFill>
            <a:schemeClr val="tx2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作业（第六版）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65969" y="1485801"/>
            <a:ext cx="8578031" cy="50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236538" indent="-2365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74675" indent="-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54125" indent="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04963" indent="2238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621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193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765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4337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P183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4-09	</a:t>
            </a:r>
            <a:r>
              <a:rPr lang="en-US" altLang="zh-CN" sz="3200" dirty="0">
                <a:solidFill>
                  <a:schemeClr val="tx2"/>
                </a:solidFill>
              </a:rPr>
              <a:t>	4-10		4-17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4-20	</a:t>
            </a:r>
            <a:r>
              <a:rPr lang="en-US" altLang="zh-CN" sz="3200" dirty="0" smtClean="0">
                <a:solidFill>
                  <a:schemeClr val="tx2"/>
                </a:solidFill>
              </a:rPr>
              <a:t>	4-26</a:t>
            </a:r>
            <a:r>
              <a:rPr lang="en-US" altLang="zh-CN" sz="3200" dirty="0">
                <a:solidFill>
                  <a:schemeClr val="tx2"/>
                </a:solidFill>
              </a:rPr>
              <a:t>		4-27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4-30 </a:t>
            </a:r>
            <a:r>
              <a:rPr lang="en-US" altLang="zh-CN" sz="3200" dirty="0" smtClean="0">
                <a:solidFill>
                  <a:schemeClr val="tx2"/>
                </a:solidFill>
              </a:rPr>
              <a:t>      4-32       4-33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4-34       4-35       4-35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4-37       4-52       4-53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4-54       4-56        4-57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4-58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49419" cy="5373216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(3)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128.96.40.151</a:t>
            </a:r>
            <a:r>
              <a:rPr lang="zh-CN" altLang="en-US" sz="2400" dirty="0" smtClean="0"/>
              <a:t>与</a:t>
            </a:r>
            <a:r>
              <a:rPr lang="en-US" altLang="zh-CN" sz="2400" dirty="0">
                <a:solidFill>
                  <a:schemeClr val="tx2"/>
                </a:solidFill>
              </a:rPr>
              <a:t>255.255.255.128</a:t>
            </a:r>
            <a:r>
              <a:rPr lang="zh-CN" altLang="en-US" sz="2400" dirty="0">
                <a:solidFill>
                  <a:schemeClr val="tx2"/>
                </a:solidFill>
              </a:rPr>
              <a:t>与操作，即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10010111</a:t>
            </a: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AND 10000000=10000000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目的网络为</a:t>
            </a:r>
            <a:r>
              <a:rPr lang="en-US" altLang="zh-CN" sz="2400" dirty="0" smtClean="0"/>
              <a:t>128.96.40.128</a:t>
            </a:r>
            <a:r>
              <a:rPr lang="zh-CN" altLang="en-US" sz="2400" dirty="0" smtClean="0"/>
              <a:t>，继续与操作。</a:t>
            </a:r>
            <a:endParaRPr lang="en-US" altLang="zh-CN" sz="2400" dirty="0" smtClean="0"/>
          </a:p>
          <a:p>
            <a:r>
              <a:rPr lang="en-US" altLang="zh-CN" sz="2400" dirty="0"/>
              <a:t>128.96.40.151</a:t>
            </a:r>
            <a:r>
              <a:rPr lang="zh-CN" altLang="en-US" sz="2400" dirty="0"/>
              <a:t>与</a:t>
            </a:r>
            <a:r>
              <a:rPr lang="en-US" altLang="zh-CN" sz="2400" dirty="0" smtClean="0">
                <a:solidFill>
                  <a:schemeClr val="tx2"/>
                </a:solidFill>
              </a:rPr>
              <a:t>255.255.255.192</a:t>
            </a:r>
            <a:r>
              <a:rPr lang="zh-CN" altLang="en-US" sz="2400" dirty="0" smtClean="0">
                <a:solidFill>
                  <a:schemeClr val="tx2"/>
                </a:solidFill>
              </a:rPr>
              <a:t>与</a:t>
            </a:r>
            <a:r>
              <a:rPr lang="zh-CN" altLang="en-US" sz="2400" dirty="0">
                <a:solidFill>
                  <a:schemeClr val="tx2"/>
                </a:solidFill>
              </a:rPr>
              <a:t>操作，即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10010111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AND </a:t>
            </a:r>
            <a:r>
              <a:rPr lang="en-US" altLang="zh-CN" sz="2400" dirty="0" smtClean="0">
                <a:solidFill>
                  <a:schemeClr val="tx2"/>
                </a:solidFill>
              </a:rPr>
              <a:t>11000000=10000000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目的网络为</a:t>
            </a:r>
            <a:r>
              <a:rPr lang="en-US" altLang="zh-CN" sz="2400" dirty="0" smtClean="0"/>
              <a:t>128.96.40.128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下一跳为默认路由</a:t>
            </a:r>
            <a:r>
              <a:rPr lang="en-US" altLang="zh-CN" sz="2400" dirty="0" smtClean="0">
                <a:solidFill>
                  <a:srgbClr val="FF0000"/>
                </a:solidFill>
              </a:rPr>
              <a:t>R4</a:t>
            </a:r>
            <a:r>
              <a:rPr lang="zh-CN" altLang="en-US" sz="2400" dirty="0" smtClean="0"/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(4)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192.4.153.17</a:t>
            </a:r>
            <a:r>
              <a:rPr lang="zh-CN" altLang="en-US" sz="2400" dirty="0" smtClean="0"/>
              <a:t>与</a:t>
            </a:r>
            <a:r>
              <a:rPr lang="en-US" altLang="zh-CN" sz="2400" dirty="0" smtClean="0">
                <a:solidFill>
                  <a:schemeClr val="tx2"/>
                </a:solidFill>
              </a:rPr>
              <a:t>255.255.255.192</a:t>
            </a:r>
            <a:r>
              <a:rPr lang="zh-CN" altLang="en-US" sz="2400" dirty="0" smtClean="0">
                <a:solidFill>
                  <a:schemeClr val="tx2"/>
                </a:solidFill>
              </a:rPr>
              <a:t>与</a:t>
            </a:r>
            <a:r>
              <a:rPr lang="zh-CN" altLang="en-US" sz="2400" dirty="0">
                <a:solidFill>
                  <a:schemeClr val="tx2"/>
                </a:solidFill>
              </a:rPr>
              <a:t>操作，即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00010001</a:t>
            </a: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AND </a:t>
            </a:r>
            <a:r>
              <a:rPr lang="en-US" altLang="zh-CN" sz="2400" dirty="0" smtClean="0">
                <a:solidFill>
                  <a:schemeClr val="tx2"/>
                </a:solidFill>
              </a:rPr>
              <a:t>11000000=00000000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目的网络</a:t>
            </a:r>
            <a:r>
              <a:rPr lang="zh-CN" altLang="en-US" sz="2400" dirty="0" smtClean="0">
                <a:solidFill>
                  <a:schemeClr val="tx2"/>
                </a:solidFill>
              </a:rPr>
              <a:t>为</a:t>
            </a:r>
            <a:r>
              <a:rPr lang="en-US" altLang="zh-CN" sz="2400" dirty="0" smtClean="0"/>
              <a:t>192.4.153.0</a:t>
            </a:r>
            <a:r>
              <a:rPr lang="zh-CN" altLang="en-US" sz="2400" dirty="0" smtClean="0"/>
              <a:t>，下</a:t>
            </a:r>
            <a:r>
              <a:rPr lang="zh-CN" altLang="en-US" sz="2400" dirty="0"/>
              <a:t>一跳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R3</a:t>
            </a:r>
            <a:r>
              <a:rPr lang="zh-CN" altLang="en-US" sz="2400" dirty="0" smtClean="0"/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(5)</a:t>
            </a:r>
            <a:r>
              <a:rPr lang="en-US" altLang="zh-CN" sz="2400" dirty="0" smtClean="0"/>
              <a:t> 192.4.153.90</a:t>
            </a:r>
            <a:r>
              <a:rPr lang="zh-CN" altLang="en-US" sz="2400" dirty="0" smtClean="0"/>
              <a:t>与</a:t>
            </a:r>
            <a:r>
              <a:rPr lang="en-US" altLang="zh-CN" sz="2400" dirty="0">
                <a:solidFill>
                  <a:schemeClr val="tx2"/>
                </a:solidFill>
              </a:rPr>
              <a:t>255.255.255.192</a:t>
            </a:r>
            <a:r>
              <a:rPr lang="zh-CN" altLang="en-US" sz="2400" dirty="0">
                <a:solidFill>
                  <a:schemeClr val="tx2"/>
                </a:solidFill>
              </a:rPr>
              <a:t>与操作，即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01011010</a:t>
            </a: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AND </a:t>
            </a:r>
            <a:r>
              <a:rPr lang="en-US" altLang="zh-CN" sz="2400" dirty="0" smtClean="0">
                <a:solidFill>
                  <a:schemeClr val="tx2"/>
                </a:solidFill>
              </a:rPr>
              <a:t>11000000=01000000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en-US" sz="2400" dirty="0">
                <a:solidFill>
                  <a:schemeClr val="tx2"/>
                </a:solidFill>
              </a:rPr>
              <a:t>目的网络为</a:t>
            </a:r>
            <a:r>
              <a:rPr lang="en-US" altLang="zh-CN" sz="2400" dirty="0" smtClean="0"/>
              <a:t>192.4.153.64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下一跳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默认路由</a:t>
            </a:r>
            <a:r>
              <a:rPr lang="en-US" altLang="zh-CN" sz="2400" dirty="0">
                <a:solidFill>
                  <a:srgbClr val="FF0000"/>
                </a:solidFill>
              </a:rPr>
              <a:t>R4</a:t>
            </a:r>
            <a:r>
              <a:rPr lang="zh-CN" altLang="en-US" sz="2400" dirty="0" smtClean="0"/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有如下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/24</a:t>
            </a:r>
            <a:r>
              <a:rPr lang="zh-CN" altLang="en-US" sz="2400" dirty="0" smtClean="0"/>
              <a:t>地址块，试进行最大可能的聚合。</a:t>
            </a:r>
            <a:endParaRPr lang="en-US" altLang="zh-CN" sz="2400" dirty="0" smtClean="0"/>
          </a:p>
          <a:p>
            <a:r>
              <a:rPr lang="en-US" altLang="zh-CN" sz="2400" dirty="0" smtClean="0"/>
              <a:t>212.56.132.0/24		212.56.133.0/24</a:t>
            </a:r>
            <a:endParaRPr lang="en-US" altLang="zh-CN" sz="2400" dirty="0"/>
          </a:p>
          <a:p>
            <a:r>
              <a:rPr lang="en-US" altLang="zh-CN" sz="2400" dirty="0" smtClean="0"/>
              <a:t>212.56.134.0/24		212.56.135.0/24</a:t>
            </a:r>
            <a:endParaRPr lang="en-US" altLang="zh-CN" sz="2400" dirty="0"/>
          </a:p>
          <a:p>
            <a:r>
              <a:rPr lang="zh-CN" altLang="en-US" sz="2400" dirty="0" smtClean="0"/>
              <a:t>答：这几个地址的前面两个字节都一样，因此，只需要比较第三个字节。</a:t>
            </a:r>
            <a:endParaRPr lang="en-US" altLang="zh-CN" sz="2400" dirty="0" smtClean="0"/>
          </a:p>
          <a:p>
            <a:r>
              <a:rPr lang="en-US" altLang="zh-CN" sz="2400" dirty="0" smtClean="0"/>
              <a:t>212.56.132.0/24</a:t>
            </a:r>
            <a:r>
              <a:rPr lang="zh-CN" altLang="en-US" sz="2400" dirty="0" smtClean="0"/>
              <a:t>的第三个字节的二进制表示是</a:t>
            </a:r>
            <a:r>
              <a:rPr lang="en-US" altLang="zh-CN" sz="2400" b="1" u="sng" dirty="0" smtClean="0"/>
              <a:t>100001</a:t>
            </a:r>
            <a:r>
              <a:rPr lang="en-US" altLang="zh-CN" sz="2400" dirty="0" smtClean="0"/>
              <a:t>00</a:t>
            </a:r>
          </a:p>
          <a:p>
            <a:r>
              <a:rPr lang="en-US" altLang="zh-CN" sz="2400" dirty="0" smtClean="0"/>
              <a:t>212.56.133.0/24</a:t>
            </a:r>
            <a:r>
              <a:rPr lang="zh-CN" altLang="en-US" sz="2400" dirty="0"/>
              <a:t>的第三个字节的二进制表示是</a:t>
            </a:r>
            <a:r>
              <a:rPr lang="en-US" altLang="zh-CN" sz="2400" b="1" u="sng" dirty="0" smtClean="0"/>
              <a:t>100001</a:t>
            </a:r>
            <a:r>
              <a:rPr lang="en-US" altLang="zh-CN" sz="2400" dirty="0" smtClean="0"/>
              <a:t>01</a:t>
            </a:r>
            <a:endParaRPr lang="en-US" altLang="zh-CN" sz="2400" dirty="0"/>
          </a:p>
          <a:p>
            <a:r>
              <a:rPr lang="en-US" altLang="zh-CN" sz="2400" dirty="0" smtClean="0"/>
              <a:t>212.56.134.0/24</a:t>
            </a:r>
            <a:r>
              <a:rPr lang="zh-CN" altLang="en-US" sz="2400" dirty="0"/>
              <a:t>的第三个字节的二进制表示是</a:t>
            </a:r>
            <a:r>
              <a:rPr lang="en-US" altLang="zh-CN" sz="2400" b="1" u="sng" dirty="0" smtClean="0"/>
              <a:t>100001</a:t>
            </a:r>
            <a:r>
              <a:rPr lang="en-US" altLang="zh-CN" sz="2400" dirty="0" smtClean="0"/>
              <a:t>10</a:t>
            </a:r>
            <a:endParaRPr lang="en-US" altLang="zh-CN" sz="2400" dirty="0"/>
          </a:p>
          <a:p>
            <a:r>
              <a:rPr lang="en-US" altLang="zh-CN" sz="2400" dirty="0" smtClean="0"/>
              <a:t>212.56.135.0/24</a:t>
            </a:r>
            <a:r>
              <a:rPr lang="zh-CN" altLang="en-US" sz="2400" dirty="0"/>
              <a:t>的第三个字节的二进制表示是</a:t>
            </a:r>
            <a:r>
              <a:rPr lang="en-US" altLang="zh-CN" sz="2400" b="1" u="sng" dirty="0" smtClean="0"/>
              <a:t>100001</a:t>
            </a:r>
            <a:r>
              <a:rPr lang="en-US" altLang="zh-CN" sz="2400" dirty="0" smtClean="0"/>
              <a:t>11</a:t>
            </a:r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个地址共同前缀为</a:t>
            </a:r>
            <a:r>
              <a:rPr lang="en-US" altLang="zh-CN" sz="2400" dirty="0" smtClean="0"/>
              <a:t>16+6=22</a:t>
            </a:r>
            <a:r>
              <a:rPr lang="zh-CN" altLang="en-US" sz="2400" dirty="0" smtClean="0"/>
              <a:t>位，因此最大可能的聚合的</a:t>
            </a:r>
            <a:r>
              <a:rPr lang="en-US" altLang="zh-CN" sz="2400" dirty="0" smtClean="0"/>
              <a:t>CIDR</a:t>
            </a:r>
            <a:r>
              <a:rPr lang="zh-CN" altLang="en-US" sz="2400" dirty="0" smtClean="0"/>
              <a:t>地址块是：</a:t>
            </a:r>
            <a:r>
              <a:rPr lang="en-US" altLang="zh-CN" sz="2400" dirty="0" smtClean="0"/>
              <a:t>212.56.132.0/22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7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有两个</a:t>
            </a:r>
            <a:r>
              <a:rPr lang="en-US" altLang="zh-CN" sz="2400" dirty="0" smtClean="0"/>
              <a:t>CIDR</a:t>
            </a:r>
            <a:r>
              <a:rPr lang="zh-CN" altLang="en-US" sz="2400" dirty="0" smtClean="0"/>
              <a:t>地址块</a:t>
            </a:r>
            <a:r>
              <a:rPr lang="en-US" altLang="zh-CN" sz="2400" dirty="0" smtClean="0"/>
              <a:t>208.128/11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208.130.28/22</a:t>
            </a:r>
            <a:r>
              <a:rPr lang="zh-CN" altLang="en-US" sz="2400" dirty="0" smtClean="0"/>
              <a:t>。是否有哪一个地址块包含了另一个地址？如果有，请指出，并说明理由。</a:t>
            </a:r>
            <a:endParaRPr lang="en-US" altLang="zh-CN" sz="2400" dirty="0" smtClean="0"/>
          </a:p>
          <a:p>
            <a:r>
              <a:rPr lang="zh-CN" altLang="en-US" sz="2400" dirty="0" smtClean="0"/>
              <a:t>答：写出这两个地址块的二进制表示就可以看出，即比较第一个地址块的前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个字节和第二个地址块的前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个字节。</a:t>
            </a:r>
            <a:endParaRPr lang="en-US" altLang="zh-CN" sz="2400" dirty="0" smtClean="0"/>
          </a:p>
          <a:p>
            <a:r>
              <a:rPr lang="en-US" altLang="zh-CN" sz="2400" dirty="0" smtClean="0"/>
              <a:t>208.128/11</a:t>
            </a:r>
            <a:r>
              <a:rPr lang="zh-CN" altLang="en-US" sz="2400" dirty="0" smtClean="0"/>
              <a:t>的网络前缀是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位：</a:t>
            </a:r>
            <a:endParaRPr lang="en-US" altLang="zh-CN" sz="2400" dirty="0" smtClean="0"/>
          </a:p>
          <a:p>
            <a:r>
              <a:rPr lang="en-US" altLang="zh-CN" sz="2400" b="1" u="sng" dirty="0" smtClean="0"/>
              <a:t>11010000 100</a:t>
            </a:r>
            <a:r>
              <a:rPr lang="en-US" altLang="zh-CN" sz="2400" dirty="0" smtClean="0"/>
              <a:t>00000</a:t>
            </a:r>
          </a:p>
          <a:p>
            <a:r>
              <a:rPr lang="en-US" altLang="zh-CN" sz="2400" dirty="0" smtClean="0"/>
              <a:t>208.130.28/22</a:t>
            </a:r>
            <a:r>
              <a:rPr lang="zh-CN" altLang="en-US" sz="2400" dirty="0" smtClean="0"/>
              <a:t>的网络前缀是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位：</a:t>
            </a:r>
            <a:endParaRPr lang="en-US" altLang="zh-CN" sz="2400" dirty="0" smtClean="0"/>
          </a:p>
          <a:p>
            <a:r>
              <a:rPr lang="en-US" altLang="zh-CN" sz="2400" b="1" u="sng" dirty="0" smtClean="0"/>
              <a:t>11010000 10000010 000111</a:t>
            </a:r>
            <a:r>
              <a:rPr lang="en-US" altLang="zh-CN" sz="2400" dirty="0" smtClean="0"/>
              <a:t>00</a:t>
            </a:r>
          </a:p>
          <a:p>
            <a:r>
              <a:rPr lang="zh-CN" altLang="en-US" sz="2400" dirty="0" smtClean="0"/>
              <a:t>可见，第一个地址块包含了第二个地址块。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16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485801"/>
            <a:ext cx="8249419" cy="1655167"/>
          </a:xfrm>
        </p:spPr>
        <p:txBody>
          <a:bodyPr/>
          <a:lstStyle/>
          <a:p>
            <a:r>
              <a:rPr lang="zh-CN" altLang="en-US" sz="2400" dirty="0" smtClean="0"/>
              <a:t>一</a:t>
            </a:r>
            <a:r>
              <a:rPr lang="zh-CN" altLang="zh-CN" sz="2400" dirty="0" smtClean="0"/>
              <a:t>个</a:t>
            </a:r>
            <a:r>
              <a:rPr lang="zh-CN" altLang="zh-CN" sz="2400" dirty="0"/>
              <a:t>大公司有一个总部和三个下属部门。公司分配到的网络前缀是</a:t>
            </a:r>
            <a:r>
              <a:rPr lang="en-US" altLang="zh-CN" sz="2400" dirty="0"/>
              <a:t>192.77.33/24</a:t>
            </a:r>
            <a:r>
              <a:rPr lang="zh-CN" altLang="zh-CN" sz="2400" dirty="0"/>
              <a:t>。公司的网络布局</a:t>
            </a:r>
            <a:r>
              <a:rPr lang="zh-CN" altLang="zh-CN" sz="2400" dirty="0" smtClean="0"/>
              <a:t>如</a:t>
            </a:r>
            <a:r>
              <a:rPr lang="zh-CN" altLang="en-US" sz="2400" dirty="0" smtClean="0"/>
              <a:t>下</a:t>
            </a:r>
            <a:r>
              <a:rPr lang="zh-CN" altLang="zh-CN" sz="2400" dirty="0" smtClean="0"/>
              <a:t>图</a:t>
            </a:r>
            <a:r>
              <a:rPr lang="zh-CN" altLang="en-US" sz="2400" dirty="0" smtClean="0"/>
              <a:t>所示。</a:t>
            </a:r>
            <a:r>
              <a:rPr lang="zh-CN" altLang="zh-CN" sz="2400" dirty="0" smtClean="0"/>
              <a:t>每个</a:t>
            </a:r>
            <a:r>
              <a:rPr lang="zh-CN" altLang="zh-CN" sz="2400" dirty="0"/>
              <a:t>局域网旁边标明的数字是局域网上主机数。试给每个局域网分配一个合适的网络前缀。</a:t>
            </a:r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1" y="3068960"/>
            <a:ext cx="760844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4-30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44402"/>
              </p:ext>
            </p:extLst>
          </p:nvPr>
        </p:nvGraphicFramePr>
        <p:xfrm>
          <a:off x="611560" y="1844824"/>
          <a:ext cx="7851646" cy="484642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网络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主机数量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主机号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容纳的主机数量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前缀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分配方案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/26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192.77.33.0/26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0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LAN3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192.77.33.64/27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192.77.33.96/30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LAN8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25+1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192.77.33.100/27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LAN6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192.77.33.132/27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192.77.33.164/27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/28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192.77.33.196/28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LAN4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10+1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/28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192.77.33.212/28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LAN5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4+2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/29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0" dirty="0" smtClean="0">
                          <a:solidFill>
                            <a:schemeClr val="tx2"/>
                          </a:solidFill>
                        </a:rPr>
                        <a:t>192.77.33.228/29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WAN1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192.77.33.236/30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WAN2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192.77.33.240/30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8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WAN3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192.77.33.244/30</a:t>
                      </a:r>
                      <a:endParaRPr lang="zh-CN" alt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7290" y="1340769"/>
            <a:ext cx="824941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/>
              <a:t>分配时，先选择需要较大的网络前缀：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8378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4-31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94582" y="1181224"/>
            <a:ext cx="789439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/>
              <a:t>以下地址中的哪一个和</a:t>
            </a:r>
            <a:r>
              <a:rPr lang="en-US" altLang="zh-CN" sz="2400" kern="0" dirty="0" smtClean="0"/>
              <a:t>86.32/12</a:t>
            </a:r>
            <a:r>
              <a:rPr lang="zh-CN" altLang="en-US" sz="2400" kern="0" dirty="0" smtClean="0"/>
              <a:t>匹配？说明理由</a:t>
            </a:r>
            <a:endParaRPr lang="en-US" altLang="zh-CN" sz="2400" kern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49419" cy="50293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86.33.224.123   (2)  86.79.65.216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(3)86.58.119.74   (4)86.68.206.154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观察地址</a:t>
            </a:r>
            <a:r>
              <a:rPr lang="en-US" altLang="zh-CN" dirty="0" smtClean="0"/>
              <a:t>86.32/12</a:t>
            </a:r>
            <a:r>
              <a:rPr lang="zh-CN" altLang="en-US" dirty="0" smtClean="0"/>
              <a:t>的第二个字节</a:t>
            </a:r>
            <a:r>
              <a:rPr lang="en-US" altLang="zh-CN" dirty="0" smtClean="0"/>
              <a:t>32=00100000</a:t>
            </a:r>
            <a:r>
              <a:rPr lang="zh-CN" altLang="en-US" dirty="0" smtClean="0"/>
              <a:t>，前缀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位，说明第二字节的前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0010</a:t>
            </a:r>
            <a:r>
              <a:rPr lang="zh-CN" altLang="en-US" dirty="0" smtClean="0"/>
              <a:t>在前缀中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把给出的四个地址的第二字转换成二进制，看哪一个前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0010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33=00100001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位是</a:t>
            </a:r>
            <a:r>
              <a:rPr lang="en-US" altLang="zh-CN" dirty="0">
                <a:solidFill>
                  <a:srgbClr val="FF0000"/>
                </a:solidFill>
              </a:rPr>
              <a:t>0010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79=01001111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位是</a:t>
            </a:r>
            <a:r>
              <a:rPr lang="en-US" altLang="zh-CN" dirty="0" smtClean="0"/>
              <a:t>0100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58=00111010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位是</a:t>
            </a:r>
            <a:r>
              <a:rPr lang="en-US" altLang="zh-CN" dirty="0" smtClean="0"/>
              <a:t>0011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68=01000100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位是</a:t>
            </a:r>
            <a:r>
              <a:rPr lang="en-US" altLang="zh-CN" dirty="0"/>
              <a:t>0100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50938" y="155550"/>
            <a:ext cx="7793037" cy="938138"/>
          </a:xfrm>
        </p:spPr>
        <p:txBody>
          <a:bodyPr/>
          <a:lstStyle/>
          <a:p>
            <a:r>
              <a:rPr lang="en-US" altLang="zh-CN" dirty="0" smtClean="0"/>
              <a:t>4-32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734598" y="1093688"/>
            <a:ext cx="779303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 smtClean="0"/>
              <a:t>以下的地址前缀中哪一个地址与</a:t>
            </a:r>
            <a:r>
              <a:rPr lang="en-US" altLang="zh-CN" sz="2400" kern="0" dirty="0" smtClean="0"/>
              <a:t>2.52.90.140</a:t>
            </a:r>
            <a:r>
              <a:rPr lang="zh-CN" altLang="en-US" sz="2400" kern="0" dirty="0" smtClean="0"/>
              <a:t>匹配？说明理由。（</a:t>
            </a:r>
            <a:r>
              <a:rPr lang="en-US" altLang="zh-CN" sz="2400" kern="0" dirty="0" smtClean="0"/>
              <a:t>1</a:t>
            </a:r>
            <a:r>
              <a:rPr lang="zh-CN" altLang="en-US" sz="2400" kern="0" dirty="0" smtClean="0"/>
              <a:t>）</a:t>
            </a:r>
            <a:r>
              <a:rPr lang="en-US" altLang="zh-CN" sz="2400" kern="0" dirty="0" smtClean="0"/>
              <a:t>0/4</a:t>
            </a:r>
            <a:r>
              <a:rPr lang="zh-CN" altLang="en-US" sz="2400" kern="0" dirty="0" smtClean="0"/>
              <a:t>；（</a:t>
            </a: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）</a:t>
            </a:r>
            <a:r>
              <a:rPr lang="en-US" altLang="zh-CN" sz="2400" kern="0" dirty="0" smtClean="0"/>
              <a:t>32/4</a:t>
            </a:r>
            <a:r>
              <a:rPr lang="zh-CN" altLang="en-US" sz="2400" kern="0" dirty="0" smtClean="0"/>
              <a:t>；（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）</a:t>
            </a:r>
            <a:r>
              <a:rPr lang="en-US" altLang="zh-CN" sz="2400" kern="0" dirty="0" smtClean="0"/>
              <a:t>4/6</a:t>
            </a:r>
            <a:r>
              <a:rPr lang="zh-CN" altLang="en-US" sz="2400" kern="0" dirty="0" smtClean="0"/>
              <a:t>；（</a:t>
            </a:r>
            <a:r>
              <a:rPr lang="en-US" altLang="zh-CN" sz="2400" kern="0" dirty="0" smtClean="0"/>
              <a:t>4</a:t>
            </a:r>
            <a:r>
              <a:rPr lang="zh-CN" altLang="en-US" sz="2400" kern="0" dirty="0" smtClean="0"/>
              <a:t>）</a:t>
            </a:r>
            <a:r>
              <a:rPr lang="en-US" altLang="zh-CN" sz="2400" kern="0" dirty="0" smtClean="0"/>
              <a:t>80/4</a:t>
            </a:r>
          </a:p>
          <a:p>
            <a:endParaRPr lang="en-US" altLang="zh-CN" sz="2400" kern="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35324" y="5949280"/>
            <a:ext cx="779303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 smtClean="0"/>
              <a:t>解：给出的四个地址的前缀有</a:t>
            </a:r>
            <a:r>
              <a:rPr lang="en-US" altLang="zh-CN" sz="2400" kern="0" dirty="0" smtClean="0"/>
              <a:t>4</a:t>
            </a:r>
            <a:r>
              <a:rPr lang="zh-CN" altLang="en-US" sz="2400" kern="0" dirty="0" smtClean="0"/>
              <a:t>位和</a:t>
            </a:r>
            <a:r>
              <a:rPr lang="en-US" altLang="zh-CN" sz="2400" kern="0" dirty="0" smtClean="0"/>
              <a:t>6</a:t>
            </a:r>
            <a:r>
              <a:rPr lang="zh-CN" altLang="en-US" sz="2400" kern="0" dirty="0" smtClean="0"/>
              <a:t>位两种，因此观察地址</a:t>
            </a:r>
            <a:r>
              <a:rPr lang="en-US" altLang="zh-CN" sz="2400" kern="0" dirty="0" smtClean="0"/>
              <a:t>2.52.90.140</a:t>
            </a:r>
            <a:r>
              <a:rPr lang="zh-CN" altLang="en-US" sz="2400" kern="0" dirty="0" smtClean="0"/>
              <a:t>的第一字节。</a:t>
            </a:r>
            <a:endParaRPr lang="en-US" altLang="zh-CN" sz="2400" kern="0" dirty="0" smtClean="0"/>
          </a:p>
          <a:p>
            <a:r>
              <a:rPr lang="en-US" altLang="zh-CN" sz="2400" kern="0" dirty="0" smtClean="0"/>
              <a:t>2.52.90.140/4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00000010</a:t>
            </a:r>
            <a:r>
              <a:rPr lang="zh-CN" altLang="en-US" sz="2400" kern="0" dirty="0" smtClean="0"/>
              <a:t>，</a:t>
            </a:r>
            <a:endParaRPr lang="en-US" altLang="zh-CN" sz="2400" kern="0" dirty="0" smtClean="0"/>
          </a:p>
          <a:p>
            <a:r>
              <a:rPr lang="en-US" altLang="zh-CN" sz="2400" kern="0" dirty="0" smtClean="0"/>
              <a:t>2.52.90.140/6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00000010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1</a:t>
            </a:r>
            <a:r>
              <a:rPr lang="zh-CN" altLang="en-US" sz="2400" kern="0" dirty="0" smtClean="0"/>
              <a:t>）</a:t>
            </a:r>
            <a:r>
              <a:rPr lang="en-US" altLang="zh-CN" sz="2400" kern="0" dirty="0"/>
              <a:t> </a:t>
            </a:r>
            <a:r>
              <a:rPr lang="en-US" altLang="zh-CN" sz="2400" kern="0" dirty="0" smtClean="0"/>
              <a:t>0/4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0000</a:t>
            </a:r>
            <a:r>
              <a:rPr lang="zh-CN" altLang="en-US" sz="2400" kern="0" dirty="0" smtClean="0"/>
              <a:t>；</a:t>
            </a:r>
            <a:endParaRPr lang="en-US" altLang="zh-CN" sz="2400" kern="0" dirty="0" smtClean="0"/>
          </a:p>
          <a:p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） </a:t>
            </a:r>
            <a:r>
              <a:rPr lang="en-US" altLang="zh-CN" sz="2400" kern="0" dirty="0" smtClean="0"/>
              <a:t>32/4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0010</a:t>
            </a:r>
            <a:r>
              <a:rPr lang="zh-CN" altLang="en-US" sz="2400" kern="0" dirty="0" smtClean="0"/>
              <a:t>；</a:t>
            </a:r>
            <a:endParaRPr lang="en-US" altLang="zh-CN" sz="2400" kern="0" dirty="0" smtClean="0"/>
          </a:p>
          <a:p>
            <a:r>
              <a:rPr lang="zh-CN" altLang="en-US" sz="2400" kern="0" dirty="0"/>
              <a:t>（</a:t>
            </a:r>
            <a:r>
              <a:rPr lang="en-US" altLang="zh-CN" sz="2400" kern="0" dirty="0"/>
              <a:t>3</a:t>
            </a:r>
            <a:r>
              <a:rPr lang="zh-CN" altLang="en-US" sz="2400" kern="0" dirty="0"/>
              <a:t>）</a:t>
            </a:r>
            <a:r>
              <a:rPr lang="en-US" altLang="zh-CN" sz="2400" kern="0" dirty="0" smtClean="0"/>
              <a:t>4/6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000001</a:t>
            </a:r>
            <a:r>
              <a:rPr lang="zh-CN" altLang="en-US" sz="2400" kern="0" dirty="0" smtClean="0"/>
              <a:t>；</a:t>
            </a:r>
            <a:endParaRPr lang="en-US" altLang="zh-CN" sz="2400" kern="0" dirty="0" smtClean="0"/>
          </a:p>
          <a:p>
            <a:r>
              <a:rPr lang="zh-CN" altLang="en-US" sz="2400" kern="0" dirty="0"/>
              <a:t>（</a:t>
            </a:r>
            <a:r>
              <a:rPr lang="en-US" altLang="zh-CN" sz="2400" kern="0" dirty="0"/>
              <a:t>4</a:t>
            </a:r>
            <a:r>
              <a:rPr lang="zh-CN" altLang="en-US" sz="2400" kern="0" dirty="0"/>
              <a:t>）</a:t>
            </a:r>
            <a:r>
              <a:rPr lang="en-US" altLang="zh-CN" sz="2400" kern="0" dirty="0" smtClean="0"/>
              <a:t>80/4</a:t>
            </a:r>
            <a:r>
              <a:rPr lang="zh-CN" altLang="en-US" sz="2400" kern="0" dirty="0" smtClean="0"/>
              <a:t>是</a:t>
            </a:r>
            <a:r>
              <a:rPr lang="en-US" altLang="zh-CN" sz="2400" kern="0" dirty="0" smtClean="0"/>
              <a:t>0101.</a:t>
            </a:r>
          </a:p>
          <a:p>
            <a:r>
              <a:rPr lang="zh-CN" altLang="en-US" sz="2400" kern="0" dirty="0" smtClean="0"/>
              <a:t>因此只有前缀（</a:t>
            </a:r>
            <a:r>
              <a:rPr lang="en-US" altLang="zh-CN" sz="2400" kern="0" dirty="0" smtClean="0"/>
              <a:t>1</a:t>
            </a:r>
            <a:r>
              <a:rPr lang="zh-CN" altLang="en-US" sz="2400" kern="0" dirty="0" smtClean="0"/>
              <a:t>）和地址</a:t>
            </a:r>
            <a:r>
              <a:rPr lang="en-US" altLang="zh-CN" sz="2400" kern="0" dirty="0" smtClean="0"/>
              <a:t>2.52.90.140</a:t>
            </a:r>
            <a:r>
              <a:rPr lang="zh-CN" altLang="en-US" sz="2400" kern="0" dirty="0" smtClean="0"/>
              <a:t>匹配。</a:t>
            </a:r>
            <a:endParaRPr lang="en-US" altLang="zh-CN" sz="2400" kern="0" dirty="0" smtClean="0"/>
          </a:p>
          <a:p>
            <a:r>
              <a:rPr lang="en-US" altLang="zh-CN" sz="2400" kern="0" dirty="0" smtClean="0"/>
              <a:t>4-33</a:t>
            </a:r>
            <a:r>
              <a:rPr lang="zh-CN" altLang="en-US" sz="2400" kern="0" dirty="0" smtClean="0"/>
              <a:t>同样的方法。</a:t>
            </a:r>
            <a:endParaRPr lang="en-US" altLang="zh-CN" sz="2400" kern="0" dirty="0"/>
          </a:p>
          <a:p>
            <a:endParaRPr lang="en-US" altLang="zh-CN" sz="2400" kern="0" dirty="0" smtClean="0"/>
          </a:p>
          <a:p>
            <a:endParaRPr lang="en-US" altLang="zh-CN" sz="2400" kern="0" dirty="0" smtClean="0"/>
          </a:p>
          <a:p>
            <a:endParaRPr lang="en-US" altLang="zh-CN" sz="2400" kern="0" dirty="0"/>
          </a:p>
          <a:p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04986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4-34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94582" y="1181224"/>
            <a:ext cx="789439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/>
              <a:t>与下列掩码相对应的网络前缀各有多少位？</a:t>
            </a:r>
            <a:endParaRPr lang="en-US" altLang="zh-CN" sz="2400" kern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56" y="1685279"/>
            <a:ext cx="8249419" cy="5029300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192.0.0.0   (2)  240.0.0.0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(3)255.224.0.0   (4)255.255.255.252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192.0.0.0=11000000</a:t>
            </a:r>
            <a:r>
              <a:rPr lang="zh-CN" altLang="en-US" dirty="0" smtClean="0"/>
              <a:t>（后面还有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），网络前缀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240.0.0.0=11110000</a:t>
            </a:r>
            <a:r>
              <a:rPr lang="zh-CN" altLang="en-US" dirty="0"/>
              <a:t> （后面还有</a:t>
            </a:r>
            <a:r>
              <a:rPr lang="en-US" altLang="zh-CN" dirty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 smtClean="0"/>
              <a:t>），网络前缀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255.224.0.0=11111111 11100000</a:t>
            </a:r>
            <a:r>
              <a:rPr lang="zh-CN" altLang="en-US" dirty="0"/>
              <a:t>（后面还有</a:t>
            </a:r>
            <a:r>
              <a:rPr lang="en-US" altLang="zh-CN" dirty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），网络</a:t>
            </a:r>
            <a:r>
              <a:rPr lang="zh-CN" altLang="en-US" dirty="0" smtClean="0"/>
              <a:t>前缀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255.255.255.252=11111111 11111111 11111111 11111100</a:t>
            </a:r>
            <a:r>
              <a:rPr lang="zh-CN" altLang="en-US" dirty="0" smtClean="0"/>
              <a:t>，网络前缀 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4-35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99592" y="1196752"/>
            <a:ext cx="80390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400" kern="0" dirty="0" smtClean="0"/>
              <a:t>已知地址块中的一个地址是</a:t>
            </a:r>
            <a:r>
              <a:rPr lang="en-US" altLang="zh-CN" sz="2400" kern="0" dirty="0" smtClean="0"/>
              <a:t>140.120.84.24/20.</a:t>
            </a:r>
            <a:r>
              <a:rPr lang="zh-CN" altLang="en-US" sz="2400" kern="0" dirty="0" smtClean="0"/>
              <a:t>求这个地址块中的最小地址和最大地址。地址掩码是什么？地址块中共有多少个地址？相当于多少个</a:t>
            </a:r>
            <a:r>
              <a:rPr lang="en-US" altLang="zh-CN" sz="2400" kern="0" dirty="0" smtClean="0"/>
              <a:t>C</a:t>
            </a:r>
            <a:r>
              <a:rPr lang="zh-CN" altLang="en-US" sz="2400" kern="0" dirty="0" smtClean="0"/>
              <a:t>类地址？</a:t>
            </a:r>
            <a:endParaRPr lang="en-US" altLang="zh-CN" sz="2400" kern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543563"/>
            <a:ext cx="8687138" cy="37444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给定地址的前缀是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位，只要观察地址的第三字节即可，只把第三字节携程二进制，其他三个字节用</a:t>
            </a:r>
            <a:r>
              <a:rPr lang="en-US" altLang="zh-CN" sz="2400" dirty="0" smtClean="0"/>
              <a:t>B1,B2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B4</a:t>
            </a:r>
            <a:r>
              <a:rPr lang="zh-CN" altLang="en-US" sz="2400" dirty="0" smtClean="0"/>
              <a:t>表示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B1.B2.01010100.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B4/20</a:t>
            </a:r>
            <a:r>
              <a:rPr lang="zh-CN" altLang="en-US" sz="2400" dirty="0" smtClean="0"/>
              <a:t>取前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位，后面全是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，即得出最新小地址。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最小地址是</a:t>
            </a:r>
            <a:r>
              <a:rPr lang="en-US" altLang="zh-CN" sz="2400" u="sng" dirty="0" smtClean="0"/>
              <a:t>B1 B2 0101 </a:t>
            </a:r>
            <a:r>
              <a:rPr lang="en-US" altLang="zh-CN" sz="2400" dirty="0" smtClean="0"/>
              <a:t>0000 </a:t>
            </a:r>
            <a:r>
              <a:rPr lang="zh-CN" altLang="en-US" sz="2400" dirty="0" smtClean="0"/>
              <a:t>后面都是</a:t>
            </a:r>
            <a:r>
              <a:rPr lang="en-US" altLang="zh-CN" sz="2400" dirty="0" smtClean="0"/>
              <a:t>0/20=140.120.80.0/20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最大地址是</a:t>
            </a:r>
            <a:r>
              <a:rPr lang="en-US" altLang="zh-CN" sz="2400" u="sng" dirty="0" smtClean="0"/>
              <a:t>B1.B2 0101 </a:t>
            </a:r>
            <a:r>
              <a:rPr lang="en-US" altLang="zh-CN" sz="2400" dirty="0" smtClean="0"/>
              <a:t>1111</a:t>
            </a:r>
            <a:r>
              <a:rPr lang="zh-CN" altLang="en-US" sz="2400" dirty="0" smtClean="0"/>
              <a:t>后面都是</a:t>
            </a:r>
            <a:r>
              <a:rPr lang="en-US" altLang="zh-CN" sz="2400" dirty="0" smtClean="0"/>
              <a:t>1/20=140.120.95.255/20</a:t>
            </a:r>
          </a:p>
          <a:p>
            <a:pPr marL="0" indent="0">
              <a:buNone/>
            </a:pPr>
            <a:r>
              <a:rPr lang="zh-CN" altLang="en-US" sz="2400" dirty="0" smtClean="0"/>
              <a:t>地址数是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次方</a:t>
            </a:r>
            <a:r>
              <a:rPr lang="en-US" altLang="zh-CN" sz="2400" dirty="0" smtClean="0"/>
              <a:t>=4096</a:t>
            </a:r>
            <a:r>
              <a:rPr lang="zh-CN" altLang="en-US" sz="2400" dirty="0" smtClean="0"/>
              <a:t>，相当于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类地址。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(1)</a:t>
            </a:r>
            <a:r>
              <a:rPr lang="zh-CN" altLang="en-US" sz="2400" dirty="0" smtClean="0"/>
              <a:t>子网掩码为</a:t>
            </a:r>
            <a:r>
              <a:rPr lang="en-US" altLang="zh-CN" sz="2400" dirty="0" smtClean="0"/>
              <a:t>255.255.255.0</a:t>
            </a:r>
            <a:r>
              <a:rPr lang="zh-CN" altLang="en-US" sz="2400" dirty="0" smtClean="0"/>
              <a:t>代表什么意思？</a:t>
            </a:r>
            <a:endParaRPr lang="en-US" altLang="zh-CN" sz="2400" dirty="0" smtClean="0"/>
          </a:p>
          <a:p>
            <a:r>
              <a:rPr lang="en-US" altLang="zh-CN" sz="2400" dirty="0" smtClean="0"/>
              <a:t>(2)</a:t>
            </a:r>
            <a:r>
              <a:rPr lang="zh-CN" altLang="en-US" sz="2400" dirty="0" smtClean="0"/>
              <a:t>一网络现在的掩码为</a:t>
            </a:r>
            <a:r>
              <a:rPr lang="en-US" altLang="zh-CN" sz="2400" dirty="0" smtClean="0"/>
              <a:t>255.255.255.248</a:t>
            </a:r>
            <a:r>
              <a:rPr lang="zh-CN" altLang="en-US" sz="2400" dirty="0" smtClean="0"/>
              <a:t>，问该网络能够连接多少个主机？</a:t>
            </a:r>
            <a:endParaRPr lang="en-US" altLang="zh-CN" sz="2400" dirty="0" smtClean="0"/>
          </a:p>
          <a:p>
            <a:pPr latinLnBrk="1"/>
            <a:r>
              <a:rPr lang="en-US" altLang="zh-CN" sz="2400" dirty="0" smtClean="0"/>
              <a:t>(3)</a:t>
            </a:r>
            <a:r>
              <a:rPr lang="zh-CN" altLang="en-US" sz="2400" dirty="0"/>
              <a:t>一</a:t>
            </a:r>
            <a:r>
              <a:rPr lang="en-US" altLang="zh-CN" sz="2400" dirty="0"/>
              <a:t>A</a:t>
            </a:r>
            <a:r>
              <a:rPr lang="zh-CN" altLang="en-US" sz="2400" dirty="0"/>
              <a:t>类网络和一</a:t>
            </a:r>
            <a:r>
              <a:rPr lang="en-US" altLang="zh-CN" sz="2400" dirty="0"/>
              <a:t>B</a:t>
            </a:r>
            <a:r>
              <a:rPr lang="zh-CN" altLang="en-US" sz="2400" dirty="0"/>
              <a:t>类网络的子网号</a:t>
            </a:r>
            <a:r>
              <a:rPr lang="en-US" altLang="zh-CN" sz="2400" dirty="0"/>
              <a:t>subnet-id</a:t>
            </a:r>
            <a:r>
              <a:rPr lang="zh-CN" altLang="en-US" sz="2400" dirty="0"/>
              <a:t>分别为</a:t>
            </a:r>
            <a:r>
              <a:rPr lang="en-US" altLang="zh-CN" sz="2400" dirty="0"/>
              <a:t>16bit</a:t>
            </a:r>
            <a:r>
              <a:rPr lang="zh-CN" altLang="en-US" sz="2400" dirty="0"/>
              <a:t>的</a:t>
            </a:r>
            <a:r>
              <a:rPr lang="en-US" altLang="zh-CN" sz="2400" dirty="0"/>
              <a:t>8bit</a:t>
            </a:r>
            <a:r>
              <a:rPr lang="zh-CN" altLang="en-US" sz="2400" dirty="0"/>
              <a:t>，问这两个网络的子网掩码有何不同？</a:t>
            </a:r>
          </a:p>
          <a:p>
            <a:pPr latinLnBrk="1"/>
            <a:r>
              <a:rPr lang="en-US" altLang="zh-CN" sz="2400" dirty="0" smtClean="0"/>
              <a:t>(4)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zh-CN" altLang="en-US" sz="2400" dirty="0"/>
              <a:t>类地址的子网掩码是</a:t>
            </a:r>
            <a:r>
              <a:rPr lang="en-US" altLang="zh-CN" sz="2400" dirty="0"/>
              <a:t>255.255.240.0</a:t>
            </a:r>
            <a:r>
              <a:rPr lang="zh-CN" altLang="en-US" sz="2400" dirty="0"/>
              <a:t>。试问在其中每一个子网上的主机数最多是多少？</a:t>
            </a:r>
          </a:p>
          <a:p>
            <a:pPr latinLnBrk="1"/>
            <a:r>
              <a:rPr lang="en-US" altLang="zh-CN" sz="2400" dirty="0" smtClean="0"/>
              <a:t>(5)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/>
              <a:t>A</a:t>
            </a:r>
            <a:r>
              <a:rPr lang="zh-CN" altLang="en-US" sz="2400" dirty="0"/>
              <a:t>类地址的子网掩码为</a:t>
            </a:r>
            <a:r>
              <a:rPr lang="en-US" altLang="zh-CN" sz="2400" dirty="0"/>
              <a:t>255.255.0.255</a:t>
            </a:r>
            <a:r>
              <a:rPr lang="zh-CN" altLang="en-US" sz="2400" dirty="0"/>
              <a:t>。它是否为一个有效的子网掩码？</a:t>
            </a:r>
          </a:p>
          <a:p>
            <a:pPr latinLnBrk="1"/>
            <a:r>
              <a:rPr lang="en-US" altLang="zh-CN" sz="2400" dirty="0" smtClean="0"/>
              <a:t>(6)</a:t>
            </a:r>
            <a:r>
              <a:rPr lang="zh-CN" altLang="en-US" sz="2400" dirty="0" smtClean="0"/>
              <a:t>某个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地址的十六进制表示是</a:t>
            </a:r>
            <a:r>
              <a:rPr lang="en-US" altLang="zh-CN" sz="2400" dirty="0" smtClean="0"/>
              <a:t>C2.2F.14.81</a:t>
            </a:r>
            <a:r>
              <a:rPr lang="zh-CN" altLang="en-US" sz="2400" dirty="0"/>
              <a:t>，试将其转换为点分十进制的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这个</a:t>
            </a:r>
            <a:r>
              <a:rPr lang="zh-CN" altLang="en-US" sz="2400" dirty="0"/>
              <a:t>地址是哪一类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r>
              <a:rPr lang="en-US" altLang="zh-CN" sz="2400" dirty="0"/>
              <a:t>?</a:t>
            </a:r>
          </a:p>
          <a:p>
            <a:pPr latinLnBrk="1"/>
            <a:r>
              <a:rPr lang="en-US" altLang="zh-CN" sz="2400" dirty="0" smtClean="0"/>
              <a:t>(7)C</a:t>
            </a:r>
            <a:r>
              <a:rPr lang="zh-CN" altLang="en-US" sz="2400" dirty="0"/>
              <a:t>类网络使用子网掩码有无实际意义</a:t>
            </a:r>
            <a:r>
              <a:rPr lang="en-US" altLang="zh-CN" sz="2400" dirty="0"/>
              <a:t>?</a:t>
            </a:r>
            <a:r>
              <a:rPr lang="zh-CN" altLang="en-US" sz="2400" dirty="0"/>
              <a:t>为什么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27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答</a:t>
            </a:r>
            <a:r>
              <a:rPr lang="zh-CN" altLang="en-US" sz="2400" dirty="0" smtClean="0"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(1)</a:t>
            </a:r>
            <a:r>
              <a:rPr lang="zh-CN" altLang="en-US" sz="2400" dirty="0" smtClean="0">
                <a:sym typeface="Wingdings" panose="05000000000000000000" pitchFamily="2" charset="2"/>
              </a:rPr>
              <a:t> 主机号由最后</a:t>
            </a:r>
            <a:r>
              <a:rPr lang="en-US" altLang="zh-CN" sz="2400" dirty="0" smtClean="0">
                <a:sym typeface="Wingdings" panose="05000000000000000000" pitchFamily="2" charset="2"/>
              </a:rPr>
              <a:t>8</a:t>
            </a:r>
            <a:r>
              <a:rPr lang="zh-CN" altLang="en-US" sz="2400" dirty="0" smtClean="0">
                <a:sym typeface="Wingdings" panose="05000000000000000000" pitchFamily="2" charset="2"/>
              </a:rPr>
              <a:t>位决定，而路由器寻找网络由前</a:t>
            </a:r>
            <a:r>
              <a:rPr lang="en-US" altLang="zh-CN" sz="2400" dirty="0" smtClean="0">
                <a:sym typeface="Wingdings" panose="05000000000000000000" pitchFamily="2" charset="2"/>
              </a:rPr>
              <a:t>24</a:t>
            </a:r>
            <a:r>
              <a:rPr lang="zh-CN" altLang="en-US" sz="2400" dirty="0" smtClean="0">
                <a:sym typeface="Wingdings" panose="05000000000000000000" pitchFamily="2" charset="2"/>
              </a:rPr>
              <a:t>位决定。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(2)248</a:t>
            </a:r>
            <a:r>
              <a:rPr lang="zh-CN" altLang="en-US" sz="2400" dirty="0" smtClean="0">
                <a:sym typeface="Wingdings" panose="05000000000000000000" pitchFamily="2" charset="2"/>
              </a:rPr>
              <a:t>二进制位</a:t>
            </a:r>
            <a:r>
              <a:rPr lang="en-US" altLang="zh-CN" sz="2400" dirty="0" smtClean="0">
                <a:sym typeface="Wingdings" panose="05000000000000000000" pitchFamily="2" charset="2"/>
              </a:rPr>
              <a:t>11111000</a:t>
            </a:r>
            <a:r>
              <a:rPr lang="zh-CN" altLang="en-US" sz="2400" dirty="0" smtClean="0">
                <a:sym typeface="Wingdings" panose="05000000000000000000" pitchFamily="2" charset="2"/>
              </a:rPr>
              <a:t>，根据子网掩码</a:t>
            </a:r>
            <a:r>
              <a:rPr lang="en-US" altLang="zh-CN" sz="2400" dirty="0" smtClean="0"/>
              <a:t>255.255.255.248</a:t>
            </a:r>
            <a:r>
              <a:rPr lang="zh-CN" altLang="en-US" sz="2400" dirty="0" smtClean="0"/>
              <a:t>，得知网络号长度为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位，主机号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位。扣除全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的主机号，可用的主机号有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个。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(3)</a:t>
            </a:r>
            <a:r>
              <a:rPr lang="en-US" altLang="zh-CN" sz="2400" dirty="0"/>
              <a:t> A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网络的网络号长度为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位，子网号为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位，则子网掩码长度一共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位。</a:t>
            </a:r>
            <a:endParaRPr lang="en-US" altLang="zh-CN" sz="2400" dirty="0" smtClean="0"/>
          </a:p>
          <a:p>
            <a:r>
              <a:rPr lang="en-US" altLang="zh-CN" sz="2400" dirty="0" smtClean="0"/>
              <a:t>B</a:t>
            </a:r>
            <a:r>
              <a:rPr lang="zh-CN" altLang="en-US" sz="2400" dirty="0" smtClean="0"/>
              <a:t>类</a:t>
            </a:r>
            <a:r>
              <a:rPr lang="zh-CN" altLang="en-US" sz="2400" dirty="0"/>
              <a:t>网络的网络号长度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，子网号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，则子网掩码长度一共</a:t>
            </a:r>
            <a:r>
              <a:rPr lang="en-US" altLang="zh-CN" sz="2400" dirty="0"/>
              <a:t>24</a:t>
            </a:r>
            <a:r>
              <a:rPr lang="zh-CN" altLang="en-US" sz="2400" dirty="0"/>
              <a:t>位。</a:t>
            </a:r>
            <a:endParaRPr lang="en-US" altLang="zh-CN" sz="2400" dirty="0"/>
          </a:p>
          <a:p>
            <a:r>
              <a:rPr lang="zh-CN" altLang="en-US" sz="2400" dirty="0" smtClean="0"/>
              <a:t>可见，这两个网络的子网掩码是一样的，但是它们的子网数目不一样。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94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(4)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子网掩码的数</a:t>
            </a:r>
            <a:r>
              <a:rPr lang="en-US" altLang="zh-CN" sz="2400" dirty="0" smtClean="0"/>
              <a:t>240</a:t>
            </a:r>
            <a:r>
              <a:rPr lang="zh-CN" altLang="en-US" sz="2400" dirty="0" smtClean="0"/>
              <a:t>的二进制为</a:t>
            </a:r>
            <a:r>
              <a:rPr lang="en-US" altLang="zh-CN" sz="2400" dirty="0" smtClean="0"/>
              <a:t>11110000</a:t>
            </a:r>
            <a:r>
              <a:rPr lang="zh-CN" altLang="en-US" sz="2400" dirty="0" smtClean="0"/>
              <a:t>，则这个网络的子网掩码为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带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类地址的子网掩码为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带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，因此该网络的子网号为</a:t>
            </a:r>
            <a:r>
              <a:rPr lang="en-US" altLang="zh-CN" sz="2400" dirty="0" smtClean="0"/>
              <a:t>20-16=4</a:t>
            </a:r>
            <a:r>
              <a:rPr lang="zh-CN" altLang="en-US" sz="2400" dirty="0" smtClean="0"/>
              <a:t>位，主机号为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位，所以每个子网最多可以有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12</a:t>
            </a:r>
            <a:r>
              <a:rPr lang="en-US" altLang="zh-CN" sz="2400" dirty="0" smtClean="0"/>
              <a:t>-2=4094</a:t>
            </a:r>
            <a:r>
              <a:rPr lang="zh-CN" altLang="en-US" sz="2400" dirty="0" smtClean="0"/>
              <a:t>个主机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扣除全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的主机号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(5)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255.255.0.255</a:t>
            </a:r>
            <a:r>
              <a:rPr lang="zh-CN" altLang="en-US" sz="2400" dirty="0" smtClean="0"/>
              <a:t>是有效的子网掩码，但不推荐这样使用，因为子网中的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不是连续的。</a:t>
            </a:r>
            <a:endParaRPr lang="en-US" altLang="zh-CN" sz="2400" dirty="0" smtClean="0"/>
          </a:p>
          <a:p>
            <a:r>
              <a:rPr lang="en-US" altLang="zh-CN" sz="2400" dirty="0" smtClean="0"/>
              <a:t>(6)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C2.2F.14.81</a:t>
            </a:r>
            <a:r>
              <a:rPr lang="zh-CN" altLang="en-US" sz="2400" dirty="0" smtClean="0"/>
              <a:t>转换为十进制为</a:t>
            </a:r>
            <a:r>
              <a:rPr lang="en-US" altLang="zh-CN" sz="2400" dirty="0" smtClean="0"/>
              <a:t>194.47.20.129</a:t>
            </a:r>
            <a:r>
              <a:rPr lang="zh-CN" altLang="en-US" sz="2400" dirty="0" smtClean="0"/>
              <a:t>，是一个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类地址。</a:t>
            </a:r>
            <a:endParaRPr lang="en-US" altLang="zh-CN" sz="2400" dirty="0" smtClean="0"/>
          </a:p>
          <a:p>
            <a:r>
              <a:rPr lang="en-US" altLang="zh-CN" sz="2400" dirty="0" smtClean="0"/>
              <a:t>(7)</a:t>
            </a:r>
            <a:r>
              <a:rPr lang="zh-CN" altLang="en-US" sz="2400" dirty="0" smtClean="0"/>
              <a:t>有实际意义。对于小网络还可以进一步划分为几个子网。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6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试辨认以下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地址的网络类别。</a:t>
            </a:r>
            <a:endParaRPr lang="en-US" altLang="zh-CN" dirty="0" smtClean="0"/>
          </a:p>
          <a:p>
            <a:r>
              <a:rPr lang="en-US" altLang="zh-CN" dirty="0" smtClean="0"/>
              <a:t>(1)128.36.199.3	(2)21.12.240.17</a:t>
            </a:r>
          </a:p>
          <a:p>
            <a:r>
              <a:rPr lang="en-US" altLang="zh-CN" dirty="0" smtClean="0"/>
              <a:t>(3)183.194.76.253	(4)192.12.69.248</a:t>
            </a:r>
          </a:p>
          <a:p>
            <a:r>
              <a:rPr lang="en-US" altLang="zh-CN" dirty="0" smtClean="0"/>
              <a:t>(5)89.3.0.1		(6)200.3.6.2</a:t>
            </a:r>
          </a:p>
          <a:p>
            <a:r>
              <a:rPr lang="zh-CN" altLang="en-US" dirty="0" smtClean="0"/>
              <a:t>答：</a:t>
            </a:r>
            <a:endParaRPr lang="en-US" altLang="zh-CN" dirty="0" smtClean="0"/>
          </a:p>
          <a:p>
            <a:r>
              <a:rPr lang="en-US" altLang="zh-CN" dirty="0" smtClean="0"/>
              <a:t>B	A	B	C	A	C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(2)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(5)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类</a:t>
            </a:r>
            <a:r>
              <a:rPr lang="zh-CN" altLang="en-US" dirty="0"/>
              <a:t>：</a:t>
            </a:r>
            <a:r>
              <a:rPr lang="en-US" altLang="zh-CN" dirty="0" smtClean="0"/>
              <a:t>(1)</a:t>
            </a:r>
            <a:r>
              <a:rPr lang="zh-CN" altLang="en-US" dirty="0"/>
              <a:t>、</a:t>
            </a:r>
            <a:r>
              <a:rPr lang="en-US" altLang="zh-CN" dirty="0" smtClean="0"/>
              <a:t>(3)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类</a:t>
            </a:r>
            <a:r>
              <a:rPr lang="zh-CN" altLang="en-US" dirty="0"/>
              <a:t>：</a:t>
            </a:r>
            <a:r>
              <a:rPr lang="en-US" altLang="zh-CN" dirty="0" smtClean="0"/>
              <a:t>(4)</a:t>
            </a:r>
            <a:r>
              <a:rPr lang="zh-CN" altLang="en-US" dirty="0"/>
              <a:t>、</a:t>
            </a:r>
            <a:r>
              <a:rPr lang="en-US" altLang="zh-CN" dirty="0" smtClean="0"/>
              <a:t>(6)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485800"/>
            <a:ext cx="8249419" cy="5255567"/>
          </a:xfrm>
        </p:spPr>
        <p:txBody>
          <a:bodyPr/>
          <a:lstStyle/>
          <a:p>
            <a:pPr latinLnBrk="1"/>
            <a:r>
              <a:rPr lang="zh-CN" altLang="en-US" sz="2400" dirty="0" smtClean="0"/>
              <a:t>一个</a:t>
            </a:r>
            <a:r>
              <a:rPr lang="en-US" altLang="zh-CN" sz="2400" dirty="0" smtClean="0"/>
              <a:t>3200</a:t>
            </a:r>
            <a:r>
              <a:rPr lang="zh-CN" altLang="en-US" sz="2400" dirty="0" smtClean="0"/>
              <a:t>位长的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报文传到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层，加上</a:t>
            </a:r>
            <a:r>
              <a:rPr lang="en-US" altLang="zh-CN" sz="2400" dirty="0" smtClean="0"/>
              <a:t>160</a:t>
            </a:r>
            <a:r>
              <a:rPr lang="zh-CN" altLang="en-US" sz="2400" dirty="0" smtClean="0"/>
              <a:t>位的首部后成为数据报。</a:t>
            </a:r>
            <a:r>
              <a:rPr lang="zh-CN" altLang="en-US" sz="2400" dirty="0"/>
              <a:t>下面的互联网由两个局域网通过路由器连接起来。但第二个局域网所能传送的最长数据帧中的</a:t>
            </a:r>
            <a:r>
              <a:rPr lang="zh-CN" altLang="en-US" sz="2400" dirty="0" smtClean="0"/>
              <a:t>数据部分</a:t>
            </a:r>
            <a:r>
              <a:rPr lang="zh-CN" altLang="en-US" sz="2400" dirty="0"/>
              <a:t>只有</a:t>
            </a:r>
            <a:r>
              <a:rPr lang="en-US" altLang="zh-CN" sz="2400" dirty="0"/>
              <a:t>1200bit</a:t>
            </a:r>
            <a:r>
              <a:rPr lang="zh-CN" altLang="en-US" sz="2400" dirty="0"/>
              <a:t>，因此数据报在路由器必须进行分片。试问第二个局域网向其上层要传送多少比特的数据（这里的“数据”当然指局域网看见的数据）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答：</a:t>
            </a:r>
            <a:r>
              <a:rPr lang="zh-CN" altLang="en-US" sz="2400" dirty="0"/>
              <a:t>第二个局域网所能传送的最长数据帧中的数据部分只有</a:t>
            </a:r>
            <a:r>
              <a:rPr lang="en-US" altLang="zh-CN" sz="2400" dirty="0" smtClean="0"/>
              <a:t>1200bit</a:t>
            </a:r>
            <a:r>
              <a:rPr lang="zh-CN" altLang="en-US" sz="2400" dirty="0" smtClean="0"/>
              <a:t>，所以每一个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数据报的最大长度为</a:t>
            </a:r>
            <a:r>
              <a:rPr lang="en-US" altLang="zh-CN" sz="2400" dirty="0" smtClean="0"/>
              <a:t>1200bit</a:t>
            </a:r>
            <a:r>
              <a:rPr lang="zh-CN" altLang="en-US" sz="2400" dirty="0" smtClean="0"/>
              <a:t>，其数据部分最多为</a:t>
            </a:r>
            <a:r>
              <a:rPr lang="en-US" altLang="zh-CN" sz="2400" dirty="0" smtClean="0"/>
              <a:t>1200-160=1040bit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r>
              <a:rPr lang="en-US" altLang="zh-CN" sz="2400" dirty="0" smtClean="0"/>
              <a:t>TCP</a:t>
            </a:r>
            <a:r>
              <a:rPr lang="zh-CN" altLang="en-US" sz="2400" dirty="0" smtClean="0"/>
              <a:t>交给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的数据为</a:t>
            </a:r>
            <a:r>
              <a:rPr lang="en-US" altLang="zh-CN" sz="2400" dirty="0" smtClean="0"/>
              <a:t>3200bit=1040+1040+1040+80</a:t>
            </a:r>
            <a:r>
              <a:rPr lang="zh-CN" altLang="en-US" sz="2400" dirty="0" smtClean="0"/>
              <a:t>，因此必须划分为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个数据报片。</a:t>
            </a:r>
            <a:endParaRPr lang="en-US" altLang="zh-CN" sz="2400" dirty="0" smtClean="0"/>
          </a:p>
          <a:p>
            <a:pPr latinLnBrk="1"/>
            <a:r>
              <a:rPr lang="zh-CN" altLang="en-US" sz="2400" dirty="0"/>
              <a:t>第二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局域网向其上层要</a:t>
            </a:r>
            <a:r>
              <a:rPr lang="zh-CN" altLang="en-US" sz="2400" dirty="0" smtClean="0"/>
              <a:t>传送</a:t>
            </a:r>
            <a:r>
              <a:rPr lang="en-US" altLang="zh-CN" sz="2400" dirty="0" smtClean="0"/>
              <a:t>1200+1200+1200+240=3840</a:t>
            </a:r>
            <a:r>
              <a:rPr lang="zh-CN" altLang="en-US" sz="2400" dirty="0" smtClean="0"/>
              <a:t>比特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数据。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8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数据报给主机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，途中经过了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个路由器。试问在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数据报的发送过程中总共使用了几次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主机发送</a:t>
            </a:r>
            <a:r>
              <a:rPr lang="en-US" altLang="zh-CN" dirty="0"/>
              <a:t>IP</a:t>
            </a:r>
            <a:r>
              <a:rPr lang="zh-CN" altLang="en-US" dirty="0" smtClean="0"/>
              <a:t>数据报时使用一次</a:t>
            </a:r>
            <a:r>
              <a:rPr lang="en-US" altLang="zh-CN" dirty="0" smtClean="0"/>
              <a:t>ARP</a:t>
            </a:r>
            <a:r>
              <a:rPr lang="zh-CN" altLang="en-US" dirty="0" smtClean="0"/>
              <a:t>，每一个路由器在转发</a:t>
            </a:r>
            <a:r>
              <a:rPr lang="en-US" altLang="zh-CN" dirty="0"/>
              <a:t>IP</a:t>
            </a:r>
            <a:r>
              <a:rPr lang="zh-CN" altLang="en-US" dirty="0" smtClean="0"/>
              <a:t>数据报时各使用一次。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0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设某路由器建立了如下路由表：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现共收到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个分组，其目的地址分别为：</a:t>
            </a:r>
            <a:endParaRPr lang="en-US" altLang="zh-CN" sz="2400" dirty="0" smtClean="0"/>
          </a:p>
          <a:p>
            <a:r>
              <a:rPr lang="en-US" altLang="zh-CN" sz="2400" dirty="0" smtClean="0"/>
              <a:t>(1) 128.96.39.10		(2) 128.96.40.12</a:t>
            </a:r>
            <a:endParaRPr lang="en-US" altLang="zh-CN" sz="2400" dirty="0"/>
          </a:p>
          <a:p>
            <a:r>
              <a:rPr lang="en-US" altLang="zh-CN" sz="2400" dirty="0" smtClean="0"/>
              <a:t>(3) 128.96.40.151	(4) 192.4.153.17</a:t>
            </a:r>
            <a:endParaRPr lang="en-US" altLang="zh-CN" sz="2400" dirty="0"/>
          </a:p>
          <a:p>
            <a:r>
              <a:rPr lang="en-US" altLang="zh-CN" sz="2400" dirty="0" smtClean="0"/>
              <a:t>(5) 192.4.153.90</a:t>
            </a:r>
          </a:p>
          <a:p>
            <a:r>
              <a:rPr lang="zh-CN" altLang="en-US" sz="2400" dirty="0" smtClean="0"/>
              <a:t>试分别计算其下一跳。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83156"/>
              </p:ext>
            </p:extLst>
          </p:nvPr>
        </p:nvGraphicFramePr>
        <p:xfrm>
          <a:off x="1521030" y="1916832"/>
          <a:ext cx="6096000" cy="2225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目的网络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子网掩码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下一跳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128.96.39.0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255.255.255.128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接口</a:t>
                      </a:r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m0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128.96.39.128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255.255.255.128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接口</a:t>
                      </a:r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m1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128.96.40.0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255.255.255.128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R2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192.4.153.0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255.255.255.192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R3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*</a:t>
                      </a:r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 smtClean="0">
                          <a:solidFill>
                            <a:schemeClr val="tx2"/>
                          </a:solidFill>
                          <a:effectLst/>
                        </a:rPr>
                        <a:t>默认</a:t>
                      </a:r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-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2"/>
                          </a:solidFill>
                          <a:effectLst/>
                        </a:rPr>
                        <a:t>R4</a:t>
                      </a:r>
                      <a:endParaRPr lang="zh-CN" altLang="en-US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答：需要将目的地址与子网掩码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操作，再将结果与路由表项相比较。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注意，在进行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计算时，只需要把子网掩码地址中非全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的那一个字节换算成二进制即可。</a:t>
            </a:r>
            <a:endParaRPr lang="en-US" altLang="zh-CN" sz="2400" dirty="0" smtClean="0"/>
          </a:p>
          <a:p>
            <a:r>
              <a:rPr lang="en-US" altLang="zh-CN" sz="2400" dirty="0" smtClean="0"/>
              <a:t>(1)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/>
              <a:t>128.96.39.10</a:t>
            </a:r>
            <a:r>
              <a:rPr lang="zh-CN" altLang="en-US" sz="2400" dirty="0" smtClean="0"/>
              <a:t>与</a:t>
            </a:r>
            <a:r>
              <a:rPr lang="en-US" altLang="zh-CN" sz="2400" dirty="0" smtClean="0">
                <a:solidFill>
                  <a:schemeClr val="tx2"/>
                </a:solidFill>
              </a:rPr>
              <a:t>255.255.255.128</a:t>
            </a:r>
            <a:r>
              <a:rPr lang="zh-CN" altLang="en-US" sz="2400" dirty="0" smtClean="0">
                <a:solidFill>
                  <a:schemeClr val="tx2"/>
                </a:solidFill>
              </a:rPr>
              <a:t>与操作，即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00001010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AND 10000000=00000000</a:t>
            </a:r>
          </a:p>
          <a:p>
            <a:r>
              <a:rPr lang="zh-CN" altLang="en-US" sz="2400" dirty="0" smtClean="0">
                <a:solidFill>
                  <a:schemeClr val="tx2"/>
                </a:solidFill>
              </a:rPr>
              <a:t>目的网络为</a:t>
            </a:r>
            <a:r>
              <a:rPr lang="en-US" altLang="zh-CN" sz="2400" dirty="0" smtClean="0"/>
              <a:t>128.96.39.0</a:t>
            </a:r>
            <a:r>
              <a:rPr lang="zh-CN" altLang="en-US" sz="2400" dirty="0" smtClean="0"/>
              <a:t>，下一跳为接口</a:t>
            </a:r>
            <a:r>
              <a:rPr lang="en-US" altLang="zh-CN" sz="2400" dirty="0" smtClean="0">
                <a:solidFill>
                  <a:srgbClr val="FF0000"/>
                </a:solidFill>
              </a:rPr>
              <a:t>m0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(2)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128.96.40.12</a:t>
            </a:r>
            <a:r>
              <a:rPr lang="zh-CN" altLang="en-US" sz="2400" dirty="0" smtClean="0"/>
              <a:t>与</a:t>
            </a:r>
            <a:r>
              <a:rPr lang="en-US" altLang="zh-CN" sz="2400" dirty="0">
                <a:solidFill>
                  <a:schemeClr val="tx2"/>
                </a:solidFill>
              </a:rPr>
              <a:t>255.255.255.128</a:t>
            </a:r>
            <a:r>
              <a:rPr lang="zh-CN" altLang="en-US" sz="2400" dirty="0">
                <a:solidFill>
                  <a:schemeClr val="tx2"/>
                </a:solidFill>
              </a:rPr>
              <a:t>与操作，即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00001100</a:t>
            </a: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AND 10000000=00000000</a:t>
            </a:r>
          </a:p>
          <a:p>
            <a:r>
              <a:rPr lang="zh-CN" altLang="en-US" sz="2400" dirty="0">
                <a:solidFill>
                  <a:schemeClr val="tx2"/>
                </a:solidFill>
              </a:rPr>
              <a:t>目的网络为</a:t>
            </a:r>
            <a:r>
              <a:rPr lang="en-US" altLang="zh-CN" sz="2400" dirty="0" smtClean="0"/>
              <a:t>128.96.40.0</a:t>
            </a:r>
            <a:r>
              <a:rPr lang="zh-CN" altLang="en-US" sz="2400" dirty="0"/>
              <a:t>，下一跳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solidFill>
                  <a:srgbClr val="FF0000"/>
                </a:solidFill>
              </a:rPr>
              <a:t>R2</a:t>
            </a:r>
            <a:r>
              <a:rPr lang="zh-CN" altLang="en-US" sz="2400" dirty="0" smtClean="0"/>
              <a:t>。</a:t>
            </a:r>
            <a:endParaRPr lang="zh-CN" altLang="en-US" sz="2400" dirty="0">
              <a:solidFill>
                <a:schemeClr val="tx2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6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7944</TotalTime>
  <Words>1658</Words>
  <Application>Microsoft Office PowerPoint</Application>
  <PresentationFormat>全屏显示(4:3)</PresentationFormat>
  <Paragraphs>250</Paragraphs>
  <Slides>18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Arial</vt:lpstr>
      <vt:lpstr>Tahoma</vt:lpstr>
      <vt:lpstr>Wingdings</vt:lpstr>
      <vt:lpstr>Blends</vt:lpstr>
      <vt:lpstr>作业（第六版）</vt:lpstr>
      <vt:lpstr>4-09</vt:lpstr>
      <vt:lpstr>4-09</vt:lpstr>
      <vt:lpstr>4-09</vt:lpstr>
      <vt:lpstr>4-10</vt:lpstr>
      <vt:lpstr>4-17</vt:lpstr>
      <vt:lpstr>4-19</vt:lpstr>
      <vt:lpstr>4-20</vt:lpstr>
      <vt:lpstr>4-20</vt:lpstr>
      <vt:lpstr>4-20</vt:lpstr>
      <vt:lpstr>4-26</vt:lpstr>
      <vt:lpstr>4-27</vt:lpstr>
      <vt:lpstr>4-30</vt:lpstr>
      <vt:lpstr>4-30</vt:lpstr>
      <vt:lpstr>4-31</vt:lpstr>
      <vt:lpstr>4-32</vt:lpstr>
      <vt:lpstr>4-34</vt:lpstr>
      <vt:lpstr>4-35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zhangqian</cp:lastModifiedBy>
  <cp:revision>505</cp:revision>
  <dcterms:created xsi:type="dcterms:W3CDTF">2004-03-02T12:35:10Z</dcterms:created>
  <dcterms:modified xsi:type="dcterms:W3CDTF">2019-11-20T10:19:33Z</dcterms:modified>
</cp:coreProperties>
</file>