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7"/>
  </p:notesMasterIdLst>
  <p:sldIdLst>
    <p:sldId id="475" r:id="rId2"/>
    <p:sldId id="445" r:id="rId3"/>
    <p:sldId id="460" r:id="rId4"/>
    <p:sldId id="461" r:id="rId5"/>
    <p:sldId id="466" r:id="rId6"/>
    <p:sldId id="464" r:id="rId7"/>
    <p:sldId id="469" r:id="rId8"/>
    <p:sldId id="465" r:id="rId9"/>
    <p:sldId id="468" r:id="rId10"/>
    <p:sldId id="467" r:id="rId11"/>
    <p:sldId id="470" r:id="rId12"/>
    <p:sldId id="472" r:id="rId13"/>
    <p:sldId id="471" r:id="rId14"/>
    <p:sldId id="473" r:id="rId15"/>
    <p:sldId id="474" r:id="rId1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DDDA"/>
    <a:srgbClr val="CCECFF"/>
    <a:srgbClr val="CC99FF"/>
    <a:srgbClr val="FFFFCC"/>
    <a:srgbClr val="000066"/>
    <a:srgbClr val="FFCCCC"/>
    <a:srgbClr val="99CCFF"/>
    <a:srgbClr val="CC00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12" autoAdjust="0"/>
    <p:restoredTop sz="94588" autoAdjust="0"/>
  </p:normalViewPr>
  <p:slideViewPr>
    <p:cSldViewPr showGuides="1">
      <p:cViewPr varScale="1">
        <p:scale>
          <a:sx n="84" d="100"/>
          <a:sy n="84" d="100"/>
        </p:scale>
        <p:origin x="76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69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10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17510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1208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510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7511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17511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F305A41B-0B20-41F5-81A2-C39ED2AB371D}" type="slidenum">
              <a:rPr lang="en-US" altLang="zh-CN"/>
              <a:pPr/>
              <a:t>‹#›</a:t>
            </a:fld>
            <a:endParaRPr lang="en-US" altLang="zh-CN"/>
          </a:p>
        </p:txBody>
      </p:sp>
    </p:spTree>
    <p:extLst>
      <p:ext uri="{BB962C8B-B14F-4D97-AF65-F5344CB8AC3E}">
        <p14:creationId xmlns:p14="http://schemas.microsoft.com/office/powerpoint/2010/main" val="33386904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grpSp>
      <p:sp>
        <p:nvSpPr>
          <p:cNvPr id="2561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smtClean="0"/>
              <a:t>单击此处编辑母版标题样式</a:t>
            </a:r>
          </a:p>
        </p:txBody>
      </p:sp>
      <p:sp>
        <p:nvSpPr>
          <p:cNvPr id="2561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14" name="Rectangle 14"/>
          <p:cNvSpPr>
            <a:spLocks noGrp="1" noChangeArrowheads="1"/>
          </p:cNvSpPr>
          <p:nvPr>
            <p:ph type="dt" sz="half" idx="10"/>
          </p:nvPr>
        </p:nvSpPr>
        <p:spPr>
          <a:xfrm>
            <a:off x="990600" y="6248400"/>
            <a:ext cx="1905000" cy="457200"/>
          </a:xfrm>
          <a:prstGeom prst="rect">
            <a:avLst/>
          </a:prstGeo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3132138" y="6248400"/>
            <a:ext cx="1905000" cy="457200"/>
          </a:xfrm>
          <a:prstGeom prst="rect">
            <a:avLst/>
          </a:prstGeom>
        </p:spPr>
        <p:txBody>
          <a:bodyPr/>
          <a:lstStyle>
            <a:lvl1pPr>
              <a:defRPr>
                <a:solidFill>
                  <a:schemeClr val="bg2"/>
                </a:solidFill>
              </a:defRPr>
            </a:lvl1pPr>
          </a:lstStyle>
          <a:p>
            <a:fld id="{3005C2F3-CE98-45E0-B621-1F7832D3C127}" type="slidenum">
              <a:rPr lang="en-US" altLang="zh-CN"/>
              <a:pPr/>
              <a:t>‹#›</a:t>
            </a:fld>
            <a:endParaRPr lang="en-US" altLang="zh-CN"/>
          </a:p>
        </p:txBody>
      </p:sp>
    </p:spTree>
    <p:extLst>
      <p:ext uri="{BB962C8B-B14F-4D97-AF65-F5344CB8AC3E}">
        <p14:creationId xmlns:p14="http://schemas.microsoft.com/office/powerpoint/2010/main" val="119783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xfrm>
            <a:off x="1162050" y="6243638"/>
            <a:ext cx="1905000" cy="457200"/>
          </a:xfrm>
          <a:prstGeom prst="rect">
            <a:avLst/>
          </a:prstGeom>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xfrm>
            <a:off x="7042150" y="6243638"/>
            <a:ext cx="1905000" cy="457200"/>
          </a:xfrm>
          <a:prstGeom prst="rect">
            <a:avLst/>
          </a:prstGeom>
        </p:spPr>
        <p:txBody>
          <a:bodyPr/>
          <a:lstStyle>
            <a:lvl1pPr>
              <a:defRPr/>
            </a:lvl1pPr>
          </a:lstStyle>
          <a:p>
            <a:fld id="{229C99D1-C9DB-4DEB-B811-54AD9AFCE0D7}" type="slidenum">
              <a:rPr lang="en-US" altLang="zh-CN"/>
              <a:pPr/>
              <a:t>‹#›</a:t>
            </a:fld>
            <a:endParaRPr lang="en-US" altLang="zh-CN"/>
          </a:p>
        </p:txBody>
      </p:sp>
    </p:spTree>
    <p:extLst>
      <p:ext uri="{BB962C8B-B14F-4D97-AF65-F5344CB8AC3E}">
        <p14:creationId xmlns:p14="http://schemas.microsoft.com/office/powerpoint/2010/main" val="2154407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69125" y="214313"/>
            <a:ext cx="1974850" cy="5673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42988" y="214313"/>
            <a:ext cx="5773737" cy="5673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xfrm>
            <a:off x="1162050" y="6243638"/>
            <a:ext cx="1905000" cy="457200"/>
          </a:xfrm>
          <a:prstGeom prst="rect">
            <a:avLst/>
          </a:prstGeom>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xfrm>
            <a:off x="7042150" y="6243638"/>
            <a:ext cx="1905000" cy="457200"/>
          </a:xfrm>
          <a:prstGeom prst="rect">
            <a:avLst/>
          </a:prstGeom>
        </p:spPr>
        <p:txBody>
          <a:bodyPr/>
          <a:lstStyle>
            <a:lvl1pPr>
              <a:defRPr/>
            </a:lvl1pPr>
          </a:lstStyle>
          <a:p>
            <a:fld id="{B4DA6B54-0C60-4286-AD13-2D1E510BF91C}" type="slidenum">
              <a:rPr lang="en-US" altLang="zh-CN"/>
              <a:pPr/>
              <a:t>‹#›</a:t>
            </a:fld>
            <a:endParaRPr lang="en-US" altLang="zh-CN"/>
          </a:p>
        </p:txBody>
      </p:sp>
    </p:spTree>
    <p:extLst>
      <p:ext uri="{BB962C8B-B14F-4D97-AF65-F5344CB8AC3E}">
        <p14:creationId xmlns:p14="http://schemas.microsoft.com/office/powerpoint/2010/main" val="987993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sz="2800"/>
            </a:lvl1pPr>
            <a:lvl2pPr>
              <a:defRPr sz="2400">
                <a:solidFill>
                  <a:schemeClr val="tx2"/>
                </a:solidFill>
                <a:latin typeface="+mn-lt"/>
                <a:ea typeface="黑体" panose="02010609060101010101" pitchFamily="49" charset="-122"/>
              </a:defRPr>
            </a:lvl2pPr>
            <a:lvl3pPr>
              <a:defRPr sz="2000">
                <a:solidFill>
                  <a:schemeClr val="tx2"/>
                </a:solidFill>
                <a:latin typeface="+mn-lt"/>
                <a:ea typeface="黑体" panose="02010609060101010101" pitchFamily="49" charset="-122"/>
              </a:defRPr>
            </a:lvl3pPr>
            <a:lvl4pPr>
              <a:defRPr sz="1800">
                <a:solidFill>
                  <a:schemeClr val="tx2"/>
                </a:solidFill>
                <a:latin typeface="+mn-lt"/>
                <a:ea typeface="黑体" panose="02010609060101010101" pitchFamily="49" charset="-122"/>
              </a:defRPr>
            </a:lvl4pPr>
            <a:lvl5pPr>
              <a:defRPr sz="1800">
                <a:solidFill>
                  <a:schemeClr val="tx2"/>
                </a:solidFill>
                <a:latin typeface="+mn-lt"/>
                <a:ea typeface="黑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11"/>
          <p:cNvSpPr>
            <a:spLocks noGrp="1" noChangeArrowheads="1"/>
          </p:cNvSpPr>
          <p:nvPr>
            <p:ph type="dt" sz="half" idx="10"/>
          </p:nvPr>
        </p:nvSpPr>
        <p:spPr>
          <a:xfrm>
            <a:off x="1162050" y="6243638"/>
            <a:ext cx="1905000" cy="457200"/>
          </a:xfrm>
          <a:prstGeom prst="rect">
            <a:avLst/>
          </a:prstGeom>
          <a:ln/>
        </p:spPr>
        <p:txBody>
          <a:bodyPr/>
          <a:lstStyle>
            <a:lvl1pPr>
              <a:defRPr/>
            </a:lvl1pPr>
          </a:lstStyle>
          <a:p>
            <a:pPr>
              <a:defRPr/>
            </a:pPr>
            <a:endParaRPr lang="en-US" altLang="zh-CN"/>
          </a:p>
        </p:txBody>
      </p:sp>
      <p:sp>
        <p:nvSpPr>
          <p:cNvPr id="5" name="Rectangle 13"/>
          <p:cNvSpPr>
            <a:spLocks noGrp="1" noChangeArrowheads="1"/>
          </p:cNvSpPr>
          <p:nvPr>
            <p:ph type="sldNum" sz="quarter" idx="11"/>
          </p:nvPr>
        </p:nvSpPr>
        <p:spPr>
          <a:xfrm>
            <a:off x="7042150" y="6243638"/>
            <a:ext cx="1905000" cy="457200"/>
          </a:xfrm>
          <a:prstGeom prst="rect">
            <a:avLst/>
          </a:prstGeom>
          <a:ln/>
        </p:spPr>
        <p:txBody>
          <a:bodyPr/>
          <a:lstStyle>
            <a:lvl1pPr>
              <a:defRPr/>
            </a:lvl1pPr>
          </a:lstStyle>
          <a:p>
            <a:fld id="{59339923-B4DB-4EDB-A2DE-BD8651E0F3D4}" type="slidenum">
              <a:rPr lang="en-US" altLang="zh-CN"/>
              <a:pPr/>
              <a:t>‹#›</a:t>
            </a:fld>
            <a:endParaRPr lang="en-US" altLang="zh-CN"/>
          </a:p>
        </p:txBody>
      </p:sp>
    </p:spTree>
    <p:extLst>
      <p:ext uri="{BB962C8B-B14F-4D97-AF65-F5344CB8AC3E}">
        <p14:creationId xmlns:p14="http://schemas.microsoft.com/office/powerpoint/2010/main" val="3212381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xfrm>
            <a:off x="1162050" y="6243638"/>
            <a:ext cx="1905000" cy="457200"/>
          </a:xfrm>
          <a:prstGeom prst="rect">
            <a:avLst/>
          </a:prstGeom>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xfrm>
            <a:off x="7042150" y="6243638"/>
            <a:ext cx="1905000" cy="457200"/>
          </a:xfrm>
          <a:prstGeom prst="rect">
            <a:avLst/>
          </a:prstGeom>
        </p:spPr>
        <p:txBody>
          <a:bodyPr/>
          <a:lstStyle>
            <a:lvl1pPr>
              <a:defRPr/>
            </a:lvl1pPr>
          </a:lstStyle>
          <a:p>
            <a:fld id="{74EB874A-D841-4642-ADA0-3E6DC35E53E9}" type="slidenum">
              <a:rPr lang="en-US" altLang="zh-CN"/>
              <a:pPr/>
              <a:t>‹#›</a:t>
            </a:fld>
            <a:endParaRPr lang="en-US" altLang="zh-CN"/>
          </a:p>
        </p:txBody>
      </p:sp>
    </p:spTree>
    <p:extLst>
      <p:ext uri="{BB962C8B-B14F-4D97-AF65-F5344CB8AC3E}">
        <p14:creationId xmlns:p14="http://schemas.microsoft.com/office/powerpoint/2010/main" val="1518760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42988"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05388"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xfrm>
            <a:off x="1162050" y="6243638"/>
            <a:ext cx="1905000" cy="457200"/>
          </a:xfrm>
          <a:prstGeom prst="rect">
            <a:avLst/>
          </a:prstGeom>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xfrm>
            <a:off x="7042150" y="6243638"/>
            <a:ext cx="1905000" cy="457200"/>
          </a:xfrm>
          <a:prstGeom prst="rect">
            <a:avLst/>
          </a:prstGeom>
        </p:spPr>
        <p:txBody>
          <a:bodyPr/>
          <a:lstStyle>
            <a:lvl1pPr>
              <a:defRPr/>
            </a:lvl1pPr>
          </a:lstStyle>
          <a:p>
            <a:fld id="{44CE5866-6091-43A8-9AD5-37C6F96F9A9B}" type="slidenum">
              <a:rPr lang="en-US" altLang="zh-CN"/>
              <a:pPr/>
              <a:t>‹#›</a:t>
            </a:fld>
            <a:endParaRPr lang="en-US" altLang="zh-CN"/>
          </a:p>
        </p:txBody>
      </p:sp>
    </p:spTree>
    <p:extLst>
      <p:ext uri="{BB962C8B-B14F-4D97-AF65-F5344CB8AC3E}">
        <p14:creationId xmlns:p14="http://schemas.microsoft.com/office/powerpoint/2010/main" val="2314028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xfrm>
            <a:off x="1162050" y="6243638"/>
            <a:ext cx="1905000" cy="457200"/>
          </a:xfrm>
          <a:prstGeom prst="rect">
            <a:avLst/>
          </a:prstGeom>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xfrm>
            <a:off x="7042150" y="6243638"/>
            <a:ext cx="1905000" cy="457200"/>
          </a:xfrm>
          <a:prstGeom prst="rect">
            <a:avLst/>
          </a:prstGeom>
        </p:spPr>
        <p:txBody>
          <a:bodyPr/>
          <a:lstStyle>
            <a:lvl1pPr>
              <a:defRPr/>
            </a:lvl1pPr>
          </a:lstStyle>
          <a:p>
            <a:fld id="{8B5FF1AA-13B5-4FC7-9E49-7EA24A12B245}" type="slidenum">
              <a:rPr lang="en-US" altLang="zh-CN"/>
              <a:pPr/>
              <a:t>‹#›</a:t>
            </a:fld>
            <a:endParaRPr lang="en-US" altLang="zh-CN"/>
          </a:p>
        </p:txBody>
      </p:sp>
    </p:spTree>
    <p:extLst>
      <p:ext uri="{BB962C8B-B14F-4D97-AF65-F5344CB8AC3E}">
        <p14:creationId xmlns:p14="http://schemas.microsoft.com/office/powerpoint/2010/main" val="299570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xfrm>
            <a:off x="1162050" y="6243638"/>
            <a:ext cx="1905000" cy="457200"/>
          </a:xfrm>
          <a:prstGeom prst="rect">
            <a:avLst/>
          </a:prstGeom>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xfrm>
            <a:off x="7042150" y="6243638"/>
            <a:ext cx="1905000" cy="457200"/>
          </a:xfrm>
          <a:prstGeom prst="rect">
            <a:avLst/>
          </a:prstGeom>
        </p:spPr>
        <p:txBody>
          <a:bodyPr/>
          <a:lstStyle>
            <a:lvl1pPr>
              <a:defRPr/>
            </a:lvl1pPr>
          </a:lstStyle>
          <a:p>
            <a:fld id="{18FD0006-1BED-47CC-B31C-0921F376A3F7}" type="slidenum">
              <a:rPr lang="en-US" altLang="zh-CN"/>
              <a:pPr/>
              <a:t>‹#›</a:t>
            </a:fld>
            <a:endParaRPr lang="en-US" altLang="zh-CN"/>
          </a:p>
        </p:txBody>
      </p:sp>
    </p:spTree>
    <p:extLst>
      <p:ext uri="{BB962C8B-B14F-4D97-AF65-F5344CB8AC3E}">
        <p14:creationId xmlns:p14="http://schemas.microsoft.com/office/powerpoint/2010/main" val="2390900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xfrm>
            <a:off x="1162050" y="6243638"/>
            <a:ext cx="1905000" cy="457200"/>
          </a:xfrm>
          <a:prstGeom prst="rect">
            <a:avLst/>
          </a:prstGeom>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xfrm>
            <a:off x="7042150" y="6243638"/>
            <a:ext cx="1905000" cy="457200"/>
          </a:xfrm>
          <a:prstGeom prst="rect">
            <a:avLst/>
          </a:prstGeom>
        </p:spPr>
        <p:txBody>
          <a:bodyPr/>
          <a:lstStyle>
            <a:lvl1pPr>
              <a:defRPr/>
            </a:lvl1pPr>
          </a:lstStyle>
          <a:p>
            <a:fld id="{8226D706-8016-42B7-8032-3BCD54B8B055}" type="slidenum">
              <a:rPr lang="en-US" altLang="zh-CN"/>
              <a:pPr/>
              <a:t>‹#›</a:t>
            </a:fld>
            <a:endParaRPr lang="en-US" altLang="zh-CN"/>
          </a:p>
        </p:txBody>
      </p:sp>
    </p:spTree>
    <p:extLst>
      <p:ext uri="{BB962C8B-B14F-4D97-AF65-F5344CB8AC3E}">
        <p14:creationId xmlns:p14="http://schemas.microsoft.com/office/powerpoint/2010/main" val="1967216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xfrm>
            <a:off x="1162050" y="6243638"/>
            <a:ext cx="1905000" cy="457200"/>
          </a:xfrm>
          <a:prstGeom prst="rect">
            <a:avLst/>
          </a:prstGeom>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xfrm>
            <a:off x="7042150" y="6243638"/>
            <a:ext cx="1905000" cy="457200"/>
          </a:xfrm>
          <a:prstGeom prst="rect">
            <a:avLst/>
          </a:prstGeom>
        </p:spPr>
        <p:txBody>
          <a:bodyPr/>
          <a:lstStyle>
            <a:lvl1pPr>
              <a:defRPr/>
            </a:lvl1pPr>
          </a:lstStyle>
          <a:p>
            <a:fld id="{8146B830-E5DB-4B90-804E-8D19261EFB9C}" type="slidenum">
              <a:rPr lang="en-US" altLang="zh-CN"/>
              <a:pPr/>
              <a:t>‹#›</a:t>
            </a:fld>
            <a:endParaRPr lang="en-US" altLang="zh-CN"/>
          </a:p>
        </p:txBody>
      </p:sp>
    </p:spTree>
    <p:extLst>
      <p:ext uri="{BB962C8B-B14F-4D97-AF65-F5344CB8AC3E}">
        <p14:creationId xmlns:p14="http://schemas.microsoft.com/office/powerpoint/2010/main" val="189603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xfrm>
            <a:off x="1162050" y="6243638"/>
            <a:ext cx="1905000" cy="457200"/>
          </a:xfrm>
          <a:prstGeom prst="rect">
            <a:avLst/>
          </a:prstGeom>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xfrm>
            <a:off x="7042150" y="6243638"/>
            <a:ext cx="1905000" cy="457200"/>
          </a:xfrm>
          <a:prstGeom prst="rect">
            <a:avLst/>
          </a:prstGeom>
        </p:spPr>
        <p:txBody>
          <a:bodyPr/>
          <a:lstStyle>
            <a:lvl1pPr>
              <a:defRPr/>
            </a:lvl1pPr>
          </a:lstStyle>
          <a:p>
            <a:fld id="{9D3F6F03-B4A3-4ED2-8747-DC7D096CF93A}" type="slidenum">
              <a:rPr lang="en-US" altLang="zh-CN"/>
              <a:pPr/>
              <a:t>‹#›</a:t>
            </a:fld>
            <a:endParaRPr lang="en-US" altLang="zh-CN"/>
          </a:p>
        </p:txBody>
      </p:sp>
    </p:spTree>
    <p:extLst>
      <p:ext uri="{BB962C8B-B14F-4D97-AF65-F5344CB8AC3E}">
        <p14:creationId xmlns:p14="http://schemas.microsoft.com/office/powerpoint/2010/main" val="2023457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42144" y="468213"/>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kumimoji="1" lang="zh-CN" altLang="zh-CN" sz="2400" smtClean="0">
              <a:latin typeface="Tahoma" pitchFamily="34" charset="0"/>
            </a:endParaRPr>
          </a:p>
        </p:txBody>
      </p:sp>
      <p:sp>
        <p:nvSpPr>
          <p:cNvPr id="1027" name="Rectangle 3"/>
          <p:cNvSpPr>
            <a:spLocks noChangeArrowheads="1"/>
          </p:cNvSpPr>
          <p:nvPr/>
        </p:nvSpPr>
        <p:spPr bwMode="ltGray">
          <a:xfrm>
            <a:off x="824731" y="468213"/>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kumimoji="1" lang="zh-CN" altLang="zh-CN" sz="2400" smtClean="0">
              <a:latin typeface="Tahoma" pitchFamily="34" charset="0"/>
            </a:endParaRPr>
          </a:p>
        </p:txBody>
      </p:sp>
      <p:sp>
        <p:nvSpPr>
          <p:cNvPr id="1028" name="Rectangle 4"/>
          <p:cNvSpPr>
            <a:spLocks noChangeArrowheads="1"/>
          </p:cNvSpPr>
          <p:nvPr/>
        </p:nvSpPr>
        <p:spPr bwMode="ltGray">
          <a:xfrm>
            <a:off x="565969" y="890488"/>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kumimoji="1" lang="zh-CN" altLang="zh-CN" sz="2400" smtClean="0">
              <a:latin typeface="Tahoma" pitchFamily="34" charset="0"/>
            </a:endParaRPr>
          </a:p>
        </p:txBody>
      </p:sp>
      <p:sp>
        <p:nvSpPr>
          <p:cNvPr id="1029" name="Rectangle 5"/>
          <p:cNvSpPr>
            <a:spLocks noChangeArrowheads="1"/>
          </p:cNvSpPr>
          <p:nvPr/>
        </p:nvSpPr>
        <p:spPr bwMode="ltGray">
          <a:xfrm>
            <a:off x="935856" y="890488"/>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kumimoji="1" lang="zh-CN" altLang="zh-CN" sz="2400" smtClean="0">
              <a:latin typeface="Tahoma" pitchFamily="34" charset="0"/>
            </a:endParaRPr>
          </a:p>
        </p:txBody>
      </p:sp>
      <p:sp>
        <p:nvSpPr>
          <p:cNvPr id="1030" name="Rectangle 6"/>
          <p:cNvSpPr>
            <a:spLocks noChangeArrowheads="1"/>
          </p:cNvSpPr>
          <p:nvPr/>
        </p:nvSpPr>
        <p:spPr bwMode="ltGray">
          <a:xfrm>
            <a:off x="151631" y="817463"/>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kumimoji="1" lang="zh-CN" altLang="zh-CN" sz="2400" smtClean="0">
              <a:latin typeface="Tahoma" pitchFamily="34" charset="0"/>
            </a:endParaRPr>
          </a:p>
        </p:txBody>
      </p:sp>
      <p:sp>
        <p:nvSpPr>
          <p:cNvPr id="1031" name="Rectangle 7"/>
          <p:cNvSpPr>
            <a:spLocks noChangeArrowheads="1"/>
          </p:cNvSpPr>
          <p:nvPr/>
        </p:nvSpPr>
        <p:spPr bwMode="gray">
          <a:xfrm>
            <a:off x="786631" y="360263"/>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kumimoji="1" lang="zh-CN" altLang="zh-CN" sz="2400" smtClean="0">
              <a:latin typeface="Tahoma" pitchFamily="34" charset="0"/>
            </a:endParaRPr>
          </a:p>
        </p:txBody>
      </p:sp>
      <p:sp>
        <p:nvSpPr>
          <p:cNvPr id="1032" name="Rectangle 8"/>
          <p:cNvSpPr>
            <a:spLocks noChangeArrowheads="1"/>
          </p:cNvSpPr>
          <p:nvPr/>
        </p:nvSpPr>
        <p:spPr bwMode="gray">
          <a:xfrm>
            <a:off x="467544" y="1150838"/>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kumimoji="1" lang="zh-CN" altLang="zh-CN" sz="2400" smtClean="0">
              <a:latin typeface="Tahoma" pitchFamily="34" charset="0"/>
            </a:endParaRPr>
          </a:p>
        </p:txBody>
      </p:sp>
      <p:sp>
        <p:nvSpPr>
          <p:cNvPr id="1033" name="Rectangle 9"/>
          <p:cNvSpPr>
            <a:spLocks noGrp="1" noChangeArrowheads="1"/>
          </p:cNvSpPr>
          <p:nvPr>
            <p:ph type="title"/>
          </p:nvPr>
        </p:nvSpPr>
        <p:spPr bwMode="auto">
          <a:xfrm>
            <a:off x="1150938" y="155550"/>
            <a:ext cx="7793037" cy="9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34" name="Rectangle 10"/>
          <p:cNvSpPr>
            <a:spLocks noGrp="1" noChangeArrowheads="1"/>
          </p:cNvSpPr>
          <p:nvPr>
            <p:ph type="body" idx="1"/>
          </p:nvPr>
        </p:nvSpPr>
        <p:spPr bwMode="auto">
          <a:xfrm>
            <a:off x="565969" y="1485801"/>
            <a:ext cx="8249419" cy="502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Tree>
  </p:cSld>
  <p:clrMap bg1="lt1" tx1="dk1" bg2="lt2" tx2="dk2" accent1="accent1" accent2="accent2" accent3="accent3" accent4="accent4" accent5="accent5" accent6="accent6" hlink="hlink" folHlink="folHlink"/>
  <p:sldLayoutIdLst>
    <p:sldLayoutId id="2147483966" r:id="rId1"/>
    <p:sldLayoutId id="2147483965" r:id="rId2"/>
    <p:sldLayoutId id="2147483967" r:id="rId3"/>
    <p:sldLayoutId id="2147483968" r:id="rId4"/>
    <p:sldLayoutId id="2147483969" r:id="rId5"/>
    <p:sldLayoutId id="2147483970" r:id="rId6"/>
    <p:sldLayoutId id="2147483971" r:id="rId7"/>
    <p:sldLayoutId id="2147483972" r:id="rId8"/>
    <p:sldLayoutId id="2147483973" r:id="rId9"/>
    <p:sldLayoutId id="2147483974" r:id="rId10"/>
    <p:sldLayoutId id="2147483975" r:id="rId11"/>
  </p:sldLayoutIdLst>
  <p:hf sldNum="0" hdr="0" dt="0"/>
  <p:txStyles>
    <p:titleStyle>
      <a:lvl1pPr algn="l" rtl="0" eaLnBrk="0" fontAlgn="base" hangingPunct="0">
        <a:spcBef>
          <a:spcPct val="0"/>
        </a:spcBef>
        <a:spcAft>
          <a:spcPct val="0"/>
        </a:spcAft>
        <a:defRPr sz="40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charset="0"/>
          <a:ea typeface="黑体" pitchFamily="2" charset="-122"/>
        </a:defRPr>
      </a:lvl2pPr>
      <a:lvl3pPr algn="l" rtl="0" eaLnBrk="0" fontAlgn="base" hangingPunct="0">
        <a:spcBef>
          <a:spcPct val="0"/>
        </a:spcBef>
        <a:spcAft>
          <a:spcPct val="0"/>
        </a:spcAft>
        <a:defRPr sz="4400">
          <a:solidFill>
            <a:srgbClr val="333399"/>
          </a:solidFill>
          <a:latin typeface="Arial" charset="0"/>
          <a:ea typeface="黑体" pitchFamily="2" charset="-122"/>
        </a:defRPr>
      </a:lvl3pPr>
      <a:lvl4pPr algn="l" rtl="0" eaLnBrk="0" fontAlgn="base" hangingPunct="0">
        <a:spcBef>
          <a:spcPct val="0"/>
        </a:spcBef>
        <a:spcAft>
          <a:spcPct val="0"/>
        </a:spcAft>
        <a:defRPr sz="4400">
          <a:solidFill>
            <a:srgbClr val="333399"/>
          </a:solidFill>
          <a:latin typeface="Arial" charset="0"/>
          <a:ea typeface="黑体" pitchFamily="2" charset="-122"/>
        </a:defRPr>
      </a:lvl4pPr>
      <a:lvl5pPr algn="l" rtl="0" eaLnBrk="0" fontAlgn="base" hangingPunct="0">
        <a:spcBef>
          <a:spcPct val="0"/>
        </a:spcBef>
        <a:spcAft>
          <a:spcPct val="0"/>
        </a:spcAft>
        <a:defRPr sz="4400">
          <a:solidFill>
            <a:srgbClr val="333399"/>
          </a:solidFill>
          <a:latin typeface="Arial" charset="0"/>
          <a:ea typeface="黑体" pitchFamily="2" charset="-122"/>
        </a:defRPr>
      </a:lvl5pPr>
      <a:lvl6pPr marL="457200" algn="l" rtl="0" fontAlgn="base">
        <a:spcBef>
          <a:spcPct val="0"/>
        </a:spcBef>
        <a:spcAft>
          <a:spcPct val="0"/>
        </a:spcAft>
        <a:defRPr sz="4400">
          <a:solidFill>
            <a:srgbClr val="333399"/>
          </a:solidFill>
          <a:latin typeface="Arial" charset="0"/>
          <a:ea typeface="黑体" pitchFamily="2" charset="-122"/>
        </a:defRPr>
      </a:lvl6pPr>
      <a:lvl7pPr marL="914400" algn="l" rtl="0" fontAlgn="base">
        <a:spcBef>
          <a:spcPct val="0"/>
        </a:spcBef>
        <a:spcAft>
          <a:spcPct val="0"/>
        </a:spcAft>
        <a:defRPr sz="4400">
          <a:solidFill>
            <a:srgbClr val="333399"/>
          </a:solidFill>
          <a:latin typeface="Arial" charset="0"/>
          <a:ea typeface="黑体" pitchFamily="2" charset="-122"/>
        </a:defRPr>
      </a:lvl7pPr>
      <a:lvl8pPr marL="1371600" algn="l" rtl="0" fontAlgn="base">
        <a:spcBef>
          <a:spcPct val="0"/>
        </a:spcBef>
        <a:spcAft>
          <a:spcPct val="0"/>
        </a:spcAft>
        <a:defRPr sz="4400">
          <a:solidFill>
            <a:srgbClr val="333399"/>
          </a:solidFill>
          <a:latin typeface="Arial" charset="0"/>
          <a:ea typeface="黑体" pitchFamily="2" charset="-122"/>
        </a:defRPr>
      </a:lvl8pPr>
      <a:lvl9pPr marL="1828800" algn="l" rtl="0" fontAlgn="base">
        <a:spcBef>
          <a:spcPct val="0"/>
        </a:spcBef>
        <a:spcAft>
          <a:spcPct val="0"/>
        </a:spcAft>
        <a:defRPr sz="4400">
          <a:solidFill>
            <a:srgbClr val="333399"/>
          </a:solidFill>
          <a:latin typeface="Arial" charset="0"/>
          <a:ea typeface="黑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2"/>
          </a:solidFill>
          <a:latin typeface="+mn-lt"/>
          <a:ea typeface="黑体" panose="02010609060101010101" pitchFamily="49"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a:solidFill>
            <a:schemeClr val="tx2"/>
          </a:solidFill>
          <a:latin typeface="+mn-lt"/>
          <a:ea typeface="黑体" panose="02010609060101010101" pitchFamily="49"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1800">
          <a:solidFill>
            <a:schemeClr val="tx2"/>
          </a:solidFill>
          <a:latin typeface="+mn-lt"/>
          <a:ea typeface="黑体" panose="02010609060101010101" pitchFamily="49"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1800">
          <a:solidFill>
            <a:schemeClr val="tx2"/>
          </a:solidFill>
          <a:latin typeface="+mn-lt"/>
          <a:ea typeface="黑体" panose="02010609060101010101" pitchFamily="49"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考试</a:t>
            </a:r>
            <a:r>
              <a:rPr lang="zh-CN" altLang="en-US" dirty="0" smtClean="0"/>
              <a:t>时间：</a:t>
            </a:r>
            <a:endParaRPr lang="en-US" altLang="zh-CN" dirty="0" smtClean="0"/>
          </a:p>
          <a:p>
            <a:r>
              <a:rPr lang="en-US" altLang="zh-CN" dirty="0" smtClean="0"/>
              <a:t>2015-06-29 14:30-16:30</a:t>
            </a:r>
          </a:p>
          <a:p>
            <a:r>
              <a:rPr lang="zh-CN" altLang="en-US" dirty="0" smtClean="0"/>
              <a:t>地点：西廊</a:t>
            </a:r>
            <a:r>
              <a:rPr lang="en-US" altLang="zh-CN" dirty="0" smtClean="0"/>
              <a:t>302</a:t>
            </a:r>
          </a:p>
          <a:p>
            <a:endParaRPr lang="en-US" altLang="zh-CN" dirty="0" smtClean="0"/>
          </a:p>
          <a:p>
            <a:r>
              <a:rPr lang="zh-CN" altLang="en-US" dirty="0" smtClean="0"/>
              <a:t>答疑时间：</a:t>
            </a:r>
            <a:endParaRPr lang="en-US" altLang="zh-CN" dirty="0" smtClean="0"/>
          </a:p>
          <a:p>
            <a:r>
              <a:rPr lang="en-US" altLang="zh-CN" dirty="0"/>
              <a:t>2015-06-29 </a:t>
            </a:r>
            <a:r>
              <a:rPr lang="en-US" altLang="zh-CN" dirty="0" smtClean="0"/>
              <a:t>08:30-11:30</a:t>
            </a:r>
            <a:endParaRPr lang="en-US" altLang="zh-CN" dirty="0"/>
          </a:p>
          <a:p>
            <a:endParaRPr lang="zh-CN" altLang="en-US" dirty="0"/>
          </a:p>
        </p:txBody>
      </p:sp>
    </p:spTree>
    <p:extLst>
      <p:ext uri="{BB962C8B-B14F-4D97-AF65-F5344CB8AC3E}">
        <p14:creationId xmlns:p14="http://schemas.microsoft.com/office/powerpoint/2010/main" val="36993544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023" y="210410"/>
            <a:ext cx="8249419" cy="647055"/>
          </a:xfrm>
        </p:spPr>
        <p:txBody>
          <a:bodyPr/>
          <a:lstStyle/>
          <a:p>
            <a:r>
              <a:rPr lang="zh-CN" altLang="en-US" sz="2400" dirty="0" smtClean="0">
                <a:solidFill>
                  <a:srgbClr val="FF0000"/>
                </a:solidFill>
              </a:rPr>
              <a:t>答：</a:t>
            </a:r>
            <a:r>
              <a:rPr lang="en-US" altLang="zh-CN" sz="2400" dirty="0" smtClean="0">
                <a:solidFill>
                  <a:srgbClr val="FF0000"/>
                </a:solidFill>
              </a:rPr>
              <a:t>(1)</a:t>
            </a:r>
            <a:r>
              <a:rPr lang="zh-CN" altLang="en-US" sz="2400" dirty="0" smtClean="0">
                <a:solidFill>
                  <a:srgbClr val="FF0000"/>
                </a:solidFill>
              </a:rPr>
              <a:t>拥塞窗口与传输轮次的关系曲线如图</a:t>
            </a:r>
            <a:r>
              <a:rPr lang="en-US" altLang="zh-CN" sz="2400" dirty="0" smtClean="0">
                <a:solidFill>
                  <a:srgbClr val="FF0000"/>
                </a:solidFill>
              </a:rPr>
              <a:t>A-7</a:t>
            </a:r>
            <a:r>
              <a:rPr lang="zh-CN" altLang="en-US" sz="2400" dirty="0" smtClean="0">
                <a:solidFill>
                  <a:srgbClr val="FF0000"/>
                </a:solidFill>
              </a:rPr>
              <a:t>所示。</a:t>
            </a:r>
            <a:endParaRPr lang="en-US" altLang="zh-CN" sz="2400" dirty="0" smtClean="0">
              <a:solidFill>
                <a:srgbClr val="FF0000"/>
              </a:solidFill>
            </a:endParaRPr>
          </a:p>
        </p:txBody>
      </p:sp>
      <p:grpSp>
        <p:nvGrpSpPr>
          <p:cNvPr id="170" name="组合 169"/>
          <p:cNvGrpSpPr/>
          <p:nvPr/>
        </p:nvGrpSpPr>
        <p:grpSpPr>
          <a:xfrm>
            <a:off x="-55126" y="908720"/>
            <a:ext cx="9199126" cy="5714457"/>
            <a:chOff x="-55126" y="1144225"/>
            <a:chExt cx="9199126" cy="5714457"/>
          </a:xfrm>
        </p:grpSpPr>
        <p:sp>
          <p:nvSpPr>
            <p:cNvPr id="165" name="矩形 164"/>
            <p:cNvSpPr/>
            <p:nvPr/>
          </p:nvSpPr>
          <p:spPr>
            <a:xfrm>
              <a:off x="7514267" y="6462682"/>
              <a:ext cx="720000" cy="396000"/>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矩形 152"/>
            <p:cNvSpPr/>
            <p:nvPr/>
          </p:nvSpPr>
          <p:spPr>
            <a:xfrm>
              <a:off x="6054717" y="3594929"/>
              <a:ext cx="1202438" cy="582155"/>
            </a:xfrm>
            <a:prstGeom prst="rect">
              <a:avLst/>
            </a:prstGeom>
            <a:solidFill>
              <a:srgbClr val="F2D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149"/>
            <p:cNvSpPr/>
            <p:nvPr/>
          </p:nvSpPr>
          <p:spPr>
            <a:xfrm>
              <a:off x="3417044" y="1947662"/>
              <a:ext cx="2389703" cy="1067878"/>
            </a:xfrm>
            <a:prstGeom prst="rect">
              <a:avLst/>
            </a:prstGeom>
            <a:solidFill>
              <a:srgbClr val="F2D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矩形 148"/>
            <p:cNvSpPr/>
            <p:nvPr/>
          </p:nvSpPr>
          <p:spPr>
            <a:xfrm>
              <a:off x="2227863" y="6462682"/>
              <a:ext cx="1188000" cy="396000"/>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Freeform 68"/>
            <p:cNvSpPr>
              <a:spLocks/>
            </p:cNvSpPr>
            <p:nvPr/>
          </p:nvSpPr>
          <p:spPr bwMode="auto">
            <a:xfrm>
              <a:off x="2175406" y="1935569"/>
              <a:ext cx="6041016" cy="4378752"/>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connsiteX0" fmla="*/ 14605 w 14605"/>
                <a:gd name="connsiteY0" fmla="*/ 0 h 17538"/>
                <a:gd name="connsiteX1" fmla="*/ 3303 w 14605"/>
                <a:gd name="connsiteY1" fmla="*/ 11100 h 17538"/>
                <a:gd name="connsiteX2" fmla="*/ 2524 w 14605"/>
                <a:gd name="connsiteY2" fmla="*/ 14560 h 17538"/>
                <a:gd name="connsiteX3" fmla="*/ 1684 w 14605"/>
                <a:gd name="connsiteY3" fmla="*/ 16311 h 17538"/>
                <a:gd name="connsiteX4" fmla="*/ 872 w 14605"/>
                <a:gd name="connsiteY4" fmla="*/ 17187 h 17538"/>
                <a:gd name="connsiteX5" fmla="*/ 127 w 14605"/>
                <a:gd name="connsiteY5" fmla="*/ 17538 h 17538"/>
                <a:gd name="connsiteX0" fmla="*/ 14545 w 14545"/>
                <a:gd name="connsiteY0" fmla="*/ 0 h 17574"/>
                <a:gd name="connsiteX1" fmla="*/ 3303 w 14545"/>
                <a:gd name="connsiteY1" fmla="*/ 11136 h 17574"/>
                <a:gd name="connsiteX2" fmla="*/ 2524 w 14545"/>
                <a:gd name="connsiteY2" fmla="*/ 14596 h 17574"/>
                <a:gd name="connsiteX3" fmla="*/ 1684 w 14545"/>
                <a:gd name="connsiteY3" fmla="*/ 16347 h 17574"/>
                <a:gd name="connsiteX4" fmla="*/ 872 w 14545"/>
                <a:gd name="connsiteY4" fmla="*/ 17223 h 17574"/>
                <a:gd name="connsiteX5" fmla="*/ 127 w 14545"/>
                <a:gd name="connsiteY5" fmla="*/ 17574 h 17574"/>
                <a:gd name="connsiteX0" fmla="*/ 14545 w 14545"/>
                <a:gd name="connsiteY0" fmla="*/ 0 h 17574"/>
                <a:gd name="connsiteX1" fmla="*/ 3213 w 14545"/>
                <a:gd name="connsiteY1" fmla="*/ 11064 h 17574"/>
                <a:gd name="connsiteX2" fmla="*/ 2524 w 14545"/>
                <a:gd name="connsiteY2" fmla="*/ 14596 h 17574"/>
                <a:gd name="connsiteX3" fmla="*/ 1684 w 14545"/>
                <a:gd name="connsiteY3" fmla="*/ 16347 h 17574"/>
                <a:gd name="connsiteX4" fmla="*/ 872 w 14545"/>
                <a:gd name="connsiteY4" fmla="*/ 17223 h 17574"/>
                <a:gd name="connsiteX5" fmla="*/ 127 w 14545"/>
                <a:gd name="connsiteY5" fmla="*/ 17574 h 17574"/>
                <a:gd name="connsiteX0" fmla="*/ 14545 w 14545"/>
                <a:gd name="connsiteY0" fmla="*/ 0 h 17574"/>
                <a:gd name="connsiteX1" fmla="*/ 3153 w 14545"/>
                <a:gd name="connsiteY1" fmla="*/ 11028 h 17574"/>
                <a:gd name="connsiteX2" fmla="*/ 2524 w 14545"/>
                <a:gd name="connsiteY2" fmla="*/ 14596 h 17574"/>
                <a:gd name="connsiteX3" fmla="*/ 1684 w 14545"/>
                <a:gd name="connsiteY3" fmla="*/ 16347 h 17574"/>
                <a:gd name="connsiteX4" fmla="*/ 872 w 14545"/>
                <a:gd name="connsiteY4" fmla="*/ 17223 h 17574"/>
                <a:gd name="connsiteX5" fmla="*/ 127 w 14545"/>
                <a:gd name="connsiteY5" fmla="*/ 17574 h 17574"/>
                <a:gd name="connsiteX0" fmla="*/ 14545 w 14545"/>
                <a:gd name="connsiteY0" fmla="*/ 0 h 17574"/>
                <a:gd name="connsiteX1" fmla="*/ 3243 w 14545"/>
                <a:gd name="connsiteY1" fmla="*/ 10921 h 17574"/>
                <a:gd name="connsiteX2" fmla="*/ 2524 w 14545"/>
                <a:gd name="connsiteY2" fmla="*/ 14596 h 17574"/>
                <a:gd name="connsiteX3" fmla="*/ 1684 w 14545"/>
                <a:gd name="connsiteY3" fmla="*/ 16347 h 17574"/>
                <a:gd name="connsiteX4" fmla="*/ 872 w 14545"/>
                <a:gd name="connsiteY4" fmla="*/ 17223 h 17574"/>
                <a:gd name="connsiteX5" fmla="*/ 127 w 14545"/>
                <a:gd name="connsiteY5" fmla="*/ 17574 h 17574"/>
                <a:gd name="connsiteX0" fmla="*/ 14545 w 14545"/>
                <a:gd name="connsiteY0" fmla="*/ 0 h 17574"/>
                <a:gd name="connsiteX1" fmla="*/ 3183 w 14545"/>
                <a:gd name="connsiteY1" fmla="*/ 10921 h 17574"/>
                <a:gd name="connsiteX2" fmla="*/ 2524 w 14545"/>
                <a:gd name="connsiteY2" fmla="*/ 14596 h 17574"/>
                <a:gd name="connsiteX3" fmla="*/ 1684 w 14545"/>
                <a:gd name="connsiteY3" fmla="*/ 16347 h 17574"/>
                <a:gd name="connsiteX4" fmla="*/ 872 w 14545"/>
                <a:gd name="connsiteY4" fmla="*/ 17223 h 17574"/>
                <a:gd name="connsiteX5" fmla="*/ 127 w 14545"/>
                <a:gd name="connsiteY5" fmla="*/ 17574 h 17574"/>
                <a:gd name="connsiteX0" fmla="*/ 14545 w 14545"/>
                <a:gd name="connsiteY0" fmla="*/ 0 h 17574"/>
                <a:gd name="connsiteX1" fmla="*/ 6430 w 14545"/>
                <a:gd name="connsiteY1" fmla="*/ 7809 h 17574"/>
                <a:gd name="connsiteX2" fmla="*/ 3183 w 14545"/>
                <a:gd name="connsiteY2" fmla="*/ 10921 h 17574"/>
                <a:gd name="connsiteX3" fmla="*/ 2524 w 14545"/>
                <a:gd name="connsiteY3" fmla="*/ 14596 h 17574"/>
                <a:gd name="connsiteX4" fmla="*/ 1684 w 14545"/>
                <a:gd name="connsiteY4" fmla="*/ 16347 h 17574"/>
                <a:gd name="connsiteX5" fmla="*/ 872 w 14545"/>
                <a:gd name="connsiteY5" fmla="*/ 17223 h 17574"/>
                <a:gd name="connsiteX6" fmla="*/ 127 w 14545"/>
                <a:gd name="connsiteY6" fmla="*/ 17574 h 17574"/>
                <a:gd name="connsiteX0" fmla="*/ 14545 w 14545"/>
                <a:gd name="connsiteY0" fmla="*/ 0 h 17574"/>
                <a:gd name="connsiteX1" fmla="*/ 4171 w 14545"/>
                <a:gd name="connsiteY1" fmla="*/ 4376 h 17574"/>
                <a:gd name="connsiteX2" fmla="*/ 3183 w 14545"/>
                <a:gd name="connsiteY2" fmla="*/ 10921 h 17574"/>
                <a:gd name="connsiteX3" fmla="*/ 2524 w 14545"/>
                <a:gd name="connsiteY3" fmla="*/ 14596 h 17574"/>
                <a:gd name="connsiteX4" fmla="*/ 1684 w 14545"/>
                <a:gd name="connsiteY4" fmla="*/ 16347 h 17574"/>
                <a:gd name="connsiteX5" fmla="*/ 872 w 14545"/>
                <a:gd name="connsiteY5" fmla="*/ 17223 h 17574"/>
                <a:gd name="connsiteX6" fmla="*/ 127 w 14545"/>
                <a:gd name="connsiteY6" fmla="*/ 17574 h 17574"/>
                <a:gd name="connsiteX0" fmla="*/ 13190 w 13190"/>
                <a:gd name="connsiteY0" fmla="*/ 0 h 17610"/>
                <a:gd name="connsiteX1" fmla="*/ 4171 w 13190"/>
                <a:gd name="connsiteY1" fmla="*/ 4412 h 17610"/>
                <a:gd name="connsiteX2" fmla="*/ 3183 w 13190"/>
                <a:gd name="connsiteY2" fmla="*/ 10957 h 17610"/>
                <a:gd name="connsiteX3" fmla="*/ 2524 w 13190"/>
                <a:gd name="connsiteY3" fmla="*/ 14632 h 17610"/>
                <a:gd name="connsiteX4" fmla="*/ 1684 w 13190"/>
                <a:gd name="connsiteY4" fmla="*/ 16383 h 17610"/>
                <a:gd name="connsiteX5" fmla="*/ 872 w 13190"/>
                <a:gd name="connsiteY5" fmla="*/ 17259 h 17610"/>
                <a:gd name="connsiteX6" fmla="*/ 127 w 13190"/>
                <a:gd name="connsiteY6" fmla="*/ 17610 h 17610"/>
                <a:gd name="connsiteX0" fmla="*/ 12079 w 12079"/>
                <a:gd name="connsiteY0" fmla="*/ 0 h 17579"/>
                <a:gd name="connsiteX1" fmla="*/ 4171 w 12079"/>
                <a:gd name="connsiteY1" fmla="*/ 4381 h 17579"/>
                <a:gd name="connsiteX2" fmla="*/ 3183 w 12079"/>
                <a:gd name="connsiteY2" fmla="*/ 10926 h 17579"/>
                <a:gd name="connsiteX3" fmla="*/ 2524 w 12079"/>
                <a:gd name="connsiteY3" fmla="*/ 14601 h 17579"/>
                <a:gd name="connsiteX4" fmla="*/ 1684 w 12079"/>
                <a:gd name="connsiteY4" fmla="*/ 16352 h 17579"/>
                <a:gd name="connsiteX5" fmla="*/ 872 w 12079"/>
                <a:gd name="connsiteY5" fmla="*/ 17228 h 17579"/>
                <a:gd name="connsiteX6" fmla="*/ 127 w 12079"/>
                <a:gd name="connsiteY6" fmla="*/ 17579 h 17579"/>
                <a:gd name="connsiteX0" fmla="*/ 12079 w 12079"/>
                <a:gd name="connsiteY0" fmla="*/ 0 h 17579"/>
                <a:gd name="connsiteX1" fmla="*/ 4274 w 12079"/>
                <a:gd name="connsiteY1" fmla="*/ 4258 h 17579"/>
                <a:gd name="connsiteX2" fmla="*/ 3183 w 12079"/>
                <a:gd name="connsiteY2" fmla="*/ 10926 h 17579"/>
                <a:gd name="connsiteX3" fmla="*/ 2524 w 12079"/>
                <a:gd name="connsiteY3" fmla="*/ 14601 h 17579"/>
                <a:gd name="connsiteX4" fmla="*/ 1684 w 12079"/>
                <a:gd name="connsiteY4" fmla="*/ 16352 h 17579"/>
                <a:gd name="connsiteX5" fmla="*/ 872 w 12079"/>
                <a:gd name="connsiteY5" fmla="*/ 17228 h 17579"/>
                <a:gd name="connsiteX6" fmla="*/ 127 w 12079"/>
                <a:gd name="connsiteY6" fmla="*/ 17579 h 17579"/>
                <a:gd name="connsiteX0" fmla="*/ 12079 w 12079"/>
                <a:gd name="connsiteY0" fmla="*/ 0 h 17579"/>
                <a:gd name="connsiteX1" fmla="*/ 4274 w 12079"/>
                <a:gd name="connsiteY1" fmla="*/ 4258 h 17579"/>
                <a:gd name="connsiteX2" fmla="*/ 3286 w 12079"/>
                <a:gd name="connsiteY2" fmla="*/ 10926 h 17579"/>
                <a:gd name="connsiteX3" fmla="*/ 2524 w 12079"/>
                <a:gd name="connsiteY3" fmla="*/ 14601 h 17579"/>
                <a:gd name="connsiteX4" fmla="*/ 1684 w 12079"/>
                <a:gd name="connsiteY4" fmla="*/ 16352 h 17579"/>
                <a:gd name="connsiteX5" fmla="*/ 872 w 12079"/>
                <a:gd name="connsiteY5" fmla="*/ 17228 h 17579"/>
                <a:gd name="connsiteX6" fmla="*/ 127 w 12079"/>
                <a:gd name="connsiteY6" fmla="*/ 17579 h 17579"/>
                <a:gd name="connsiteX0" fmla="*/ 12079 w 12079"/>
                <a:gd name="connsiteY0" fmla="*/ 0 h 17579"/>
                <a:gd name="connsiteX1" fmla="*/ 4274 w 12079"/>
                <a:gd name="connsiteY1" fmla="*/ 4258 h 17579"/>
                <a:gd name="connsiteX2" fmla="*/ 3286 w 12079"/>
                <a:gd name="connsiteY2" fmla="*/ 10987 h 17579"/>
                <a:gd name="connsiteX3" fmla="*/ 2524 w 12079"/>
                <a:gd name="connsiteY3" fmla="*/ 14601 h 17579"/>
                <a:gd name="connsiteX4" fmla="*/ 1684 w 12079"/>
                <a:gd name="connsiteY4" fmla="*/ 16352 h 17579"/>
                <a:gd name="connsiteX5" fmla="*/ 872 w 12079"/>
                <a:gd name="connsiteY5" fmla="*/ 17228 h 17579"/>
                <a:gd name="connsiteX6" fmla="*/ 127 w 12079"/>
                <a:gd name="connsiteY6" fmla="*/ 17579 h 17579"/>
                <a:gd name="connsiteX0" fmla="*/ 12079 w 12079"/>
                <a:gd name="connsiteY0" fmla="*/ 0 h 17579"/>
                <a:gd name="connsiteX1" fmla="*/ 4274 w 12079"/>
                <a:gd name="connsiteY1" fmla="*/ 4258 h 17579"/>
                <a:gd name="connsiteX2" fmla="*/ 3286 w 12079"/>
                <a:gd name="connsiteY2" fmla="*/ 10987 h 17579"/>
                <a:gd name="connsiteX3" fmla="*/ 2550 w 12079"/>
                <a:gd name="connsiteY3" fmla="*/ 14570 h 17579"/>
                <a:gd name="connsiteX4" fmla="*/ 1684 w 12079"/>
                <a:gd name="connsiteY4" fmla="*/ 16352 h 17579"/>
                <a:gd name="connsiteX5" fmla="*/ 872 w 12079"/>
                <a:gd name="connsiteY5" fmla="*/ 17228 h 17579"/>
                <a:gd name="connsiteX6" fmla="*/ 127 w 12079"/>
                <a:gd name="connsiteY6" fmla="*/ 17579 h 17579"/>
                <a:gd name="connsiteX0" fmla="*/ 12079 w 12079"/>
                <a:gd name="connsiteY0" fmla="*/ 0 h 17579"/>
                <a:gd name="connsiteX1" fmla="*/ 4274 w 12079"/>
                <a:gd name="connsiteY1" fmla="*/ 4258 h 17579"/>
                <a:gd name="connsiteX2" fmla="*/ 3286 w 12079"/>
                <a:gd name="connsiteY2" fmla="*/ 10987 h 17579"/>
                <a:gd name="connsiteX3" fmla="*/ 2550 w 12079"/>
                <a:gd name="connsiteY3" fmla="*/ 14570 h 17579"/>
                <a:gd name="connsiteX4" fmla="*/ 1787 w 12079"/>
                <a:gd name="connsiteY4" fmla="*/ 16260 h 17579"/>
                <a:gd name="connsiteX5" fmla="*/ 872 w 12079"/>
                <a:gd name="connsiteY5" fmla="*/ 17228 h 17579"/>
                <a:gd name="connsiteX6" fmla="*/ 127 w 12079"/>
                <a:gd name="connsiteY6" fmla="*/ 17579 h 17579"/>
                <a:gd name="connsiteX0" fmla="*/ 12062 w 12062"/>
                <a:gd name="connsiteY0" fmla="*/ 0 h 17579"/>
                <a:gd name="connsiteX1" fmla="*/ 4257 w 12062"/>
                <a:gd name="connsiteY1" fmla="*/ 4258 h 17579"/>
                <a:gd name="connsiteX2" fmla="*/ 3269 w 12062"/>
                <a:gd name="connsiteY2" fmla="*/ 10987 h 17579"/>
                <a:gd name="connsiteX3" fmla="*/ 2533 w 12062"/>
                <a:gd name="connsiteY3" fmla="*/ 14570 h 17579"/>
                <a:gd name="connsiteX4" fmla="*/ 1770 w 12062"/>
                <a:gd name="connsiteY4" fmla="*/ 16260 h 17579"/>
                <a:gd name="connsiteX5" fmla="*/ 958 w 12062"/>
                <a:gd name="connsiteY5" fmla="*/ 17228 h 17579"/>
                <a:gd name="connsiteX6" fmla="*/ 110 w 12062"/>
                <a:gd name="connsiteY6" fmla="*/ 17579 h 17579"/>
                <a:gd name="connsiteX0" fmla="*/ 12129 w 12129"/>
                <a:gd name="connsiteY0" fmla="*/ 0 h 17549"/>
                <a:gd name="connsiteX1" fmla="*/ 4324 w 12129"/>
                <a:gd name="connsiteY1" fmla="*/ 4258 h 17549"/>
                <a:gd name="connsiteX2" fmla="*/ 3336 w 12129"/>
                <a:gd name="connsiteY2" fmla="*/ 10987 h 17549"/>
                <a:gd name="connsiteX3" fmla="*/ 2600 w 12129"/>
                <a:gd name="connsiteY3" fmla="*/ 14570 h 17549"/>
                <a:gd name="connsiteX4" fmla="*/ 1837 w 12129"/>
                <a:gd name="connsiteY4" fmla="*/ 16260 h 17549"/>
                <a:gd name="connsiteX5" fmla="*/ 1025 w 12129"/>
                <a:gd name="connsiteY5" fmla="*/ 17228 h 17549"/>
                <a:gd name="connsiteX6" fmla="*/ 99 w 12129"/>
                <a:gd name="connsiteY6" fmla="*/ 17548 h 17549"/>
                <a:gd name="connsiteX0" fmla="*/ 12129 w 12129"/>
                <a:gd name="connsiteY0" fmla="*/ 0 h 17549"/>
                <a:gd name="connsiteX1" fmla="*/ 4350 w 12129"/>
                <a:gd name="connsiteY1" fmla="*/ 4258 h 17549"/>
                <a:gd name="connsiteX2" fmla="*/ 3336 w 12129"/>
                <a:gd name="connsiteY2" fmla="*/ 10987 h 17549"/>
                <a:gd name="connsiteX3" fmla="*/ 2600 w 12129"/>
                <a:gd name="connsiteY3" fmla="*/ 14570 h 17549"/>
                <a:gd name="connsiteX4" fmla="*/ 1837 w 12129"/>
                <a:gd name="connsiteY4" fmla="*/ 16260 h 17549"/>
                <a:gd name="connsiteX5" fmla="*/ 1025 w 12129"/>
                <a:gd name="connsiteY5" fmla="*/ 17228 h 17549"/>
                <a:gd name="connsiteX6" fmla="*/ 99 w 12129"/>
                <a:gd name="connsiteY6" fmla="*/ 17548 h 17549"/>
                <a:gd name="connsiteX0" fmla="*/ 12181 w 12181"/>
                <a:gd name="connsiteY0" fmla="*/ 0 h 17549"/>
                <a:gd name="connsiteX1" fmla="*/ 4350 w 12181"/>
                <a:gd name="connsiteY1" fmla="*/ 4258 h 17549"/>
                <a:gd name="connsiteX2" fmla="*/ 3336 w 12181"/>
                <a:gd name="connsiteY2" fmla="*/ 10987 h 17549"/>
                <a:gd name="connsiteX3" fmla="*/ 2600 w 12181"/>
                <a:gd name="connsiteY3" fmla="*/ 14570 h 17549"/>
                <a:gd name="connsiteX4" fmla="*/ 1837 w 12181"/>
                <a:gd name="connsiteY4" fmla="*/ 16260 h 17549"/>
                <a:gd name="connsiteX5" fmla="*/ 1025 w 12181"/>
                <a:gd name="connsiteY5" fmla="*/ 17228 h 17549"/>
                <a:gd name="connsiteX6" fmla="*/ 99 w 12181"/>
                <a:gd name="connsiteY6" fmla="*/ 17548 h 17549"/>
                <a:gd name="connsiteX0" fmla="*/ 12181 w 12255"/>
                <a:gd name="connsiteY0" fmla="*/ 52 h 17601"/>
                <a:gd name="connsiteX1" fmla="*/ 12255 w 12255"/>
                <a:gd name="connsiteY1" fmla="*/ 0 h 17601"/>
                <a:gd name="connsiteX2" fmla="*/ 4350 w 12255"/>
                <a:gd name="connsiteY2" fmla="*/ 4310 h 17601"/>
                <a:gd name="connsiteX3" fmla="*/ 3336 w 12255"/>
                <a:gd name="connsiteY3" fmla="*/ 11039 h 17601"/>
                <a:gd name="connsiteX4" fmla="*/ 2600 w 12255"/>
                <a:gd name="connsiteY4" fmla="*/ 14622 h 17601"/>
                <a:gd name="connsiteX5" fmla="*/ 1837 w 12255"/>
                <a:gd name="connsiteY5" fmla="*/ 16312 h 17601"/>
                <a:gd name="connsiteX6" fmla="*/ 1025 w 12255"/>
                <a:gd name="connsiteY6" fmla="*/ 17280 h 17601"/>
                <a:gd name="connsiteX7" fmla="*/ 99 w 12255"/>
                <a:gd name="connsiteY7" fmla="*/ 17600 h 17601"/>
                <a:gd name="connsiteX0" fmla="*/ 12181 w 12586"/>
                <a:gd name="connsiteY0" fmla="*/ 1 h 17550"/>
                <a:gd name="connsiteX1" fmla="*/ 12586 w 12586"/>
                <a:gd name="connsiteY1" fmla="*/ 4311 h 17550"/>
                <a:gd name="connsiteX2" fmla="*/ 4350 w 12586"/>
                <a:gd name="connsiteY2" fmla="*/ 4259 h 17550"/>
                <a:gd name="connsiteX3" fmla="*/ 3336 w 12586"/>
                <a:gd name="connsiteY3" fmla="*/ 10988 h 17550"/>
                <a:gd name="connsiteX4" fmla="*/ 2600 w 12586"/>
                <a:gd name="connsiteY4" fmla="*/ 14571 h 17550"/>
                <a:gd name="connsiteX5" fmla="*/ 1837 w 12586"/>
                <a:gd name="connsiteY5" fmla="*/ 16261 h 17550"/>
                <a:gd name="connsiteX6" fmla="*/ 1025 w 12586"/>
                <a:gd name="connsiteY6" fmla="*/ 17229 h 17550"/>
                <a:gd name="connsiteX7" fmla="*/ 99 w 12586"/>
                <a:gd name="connsiteY7" fmla="*/ 17549 h 17550"/>
                <a:gd name="connsiteX0" fmla="*/ 13054 w 13054"/>
                <a:gd name="connsiteY0" fmla="*/ 4753 h 13291"/>
                <a:gd name="connsiteX1" fmla="*/ 12586 w 13054"/>
                <a:gd name="connsiteY1" fmla="*/ 52 h 13291"/>
                <a:gd name="connsiteX2" fmla="*/ 4350 w 13054"/>
                <a:gd name="connsiteY2" fmla="*/ 0 h 13291"/>
                <a:gd name="connsiteX3" fmla="*/ 3336 w 13054"/>
                <a:gd name="connsiteY3" fmla="*/ 6729 h 13291"/>
                <a:gd name="connsiteX4" fmla="*/ 2600 w 13054"/>
                <a:gd name="connsiteY4" fmla="*/ 10312 h 13291"/>
                <a:gd name="connsiteX5" fmla="*/ 1837 w 13054"/>
                <a:gd name="connsiteY5" fmla="*/ 12002 h 13291"/>
                <a:gd name="connsiteX6" fmla="*/ 1025 w 13054"/>
                <a:gd name="connsiteY6" fmla="*/ 12970 h 13291"/>
                <a:gd name="connsiteX7" fmla="*/ 99 w 13054"/>
                <a:gd name="connsiteY7" fmla="*/ 13290 h 13291"/>
                <a:gd name="connsiteX0" fmla="*/ 13054 w 13054"/>
                <a:gd name="connsiteY0" fmla="*/ 9063 h 17601"/>
                <a:gd name="connsiteX1" fmla="*/ 12375 w 13054"/>
                <a:gd name="connsiteY1" fmla="*/ 0 h 17601"/>
                <a:gd name="connsiteX2" fmla="*/ 4350 w 13054"/>
                <a:gd name="connsiteY2" fmla="*/ 4310 h 17601"/>
                <a:gd name="connsiteX3" fmla="*/ 3336 w 13054"/>
                <a:gd name="connsiteY3" fmla="*/ 11039 h 17601"/>
                <a:gd name="connsiteX4" fmla="*/ 2600 w 13054"/>
                <a:gd name="connsiteY4" fmla="*/ 14622 h 17601"/>
                <a:gd name="connsiteX5" fmla="*/ 1837 w 13054"/>
                <a:gd name="connsiteY5" fmla="*/ 16312 h 17601"/>
                <a:gd name="connsiteX6" fmla="*/ 1025 w 13054"/>
                <a:gd name="connsiteY6" fmla="*/ 17280 h 17601"/>
                <a:gd name="connsiteX7" fmla="*/ 99 w 13054"/>
                <a:gd name="connsiteY7" fmla="*/ 17600 h 17601"/>
                <a:gd name="connsiteX0" fmla="*/ 13054 w 13054"/>
                <a:gd name="connsiteY0" fmla="*/ 9170 h 17708"/>
                <a:gd name="connsiteX1" fmla="*/ 12345 w 13054"/>
                <a:gd name="connsiteY1" fmla="*/ 0 h 17708"/>
                <a:gd name="connsiteX2" fmla="*/ 4350 w 13054"/>
                <a:gd name="connsiteY2" fmla="*/ 4417 h 17708"/>
                <a:gd name="connsiteX3" fmla="*/ 3336 w 13054"/>
                <a:gd name="connsiteY3" fmla="*/ 11146 h 17708"/>
                <a:gd name="connsiteX4" fmla="*/ 2600 w 13054"/>
                <a:gd name="connsiteY4" fmla="*/ 14729 h 17708"/>
                <a:gd name="connsiteX5" fmla="*/ 1837 w 13054"/>
                <a:gd name="connsiteY5" fmla="*/ 16419 h 17708"/>
                <a:gd name="connsiteX6" fmla="*/ 1025 w 13054"/>
                <a:gd name="connsiteY6" fmla="*/ 17387 h 17708"/>
                <a:gd name="connsiteX7" fmla="*/ 99 w 13054"/>
                <a:gd name="connsiteY7" fmla="*/ 17707 h 17708"/>
                <a:gd name="connsiteX0" fmla="*/ 13054 w 13054"/>
                <a:gd name="connsiteY0" fmla="*/ 9098 h 17636"/>
                <a:gd name="connsiteX1" fmla="*/ 12375 w 13054"/>
                <a:gd name="connsiteY1" fmla="*/ 0 h 17636"/>
                <a:gd name="connsiteX2" fmla="*/ 4350 w 13054"/>
                <a:gd name="connsiteY2" fmla="*/ 4345 h 17636"/>
                <a:gd name="connsiteX3" fmla="*/ 3336 w 13054"/>
                <a:gd name="connsiteY3" fmla="*/ 11074 h 17636"/>
                <a:gd name="connsiteX4" fmla="*/ 2600 w 13054"/>
                <a:gd name="connsiteY4" fmla="*/ 14657 h 17636"/>
                <a:gd name="connsiteX5" fmla="*/ 1837 w 13054"/>
                <a:gd name="connsiteY5" fmla="*/ 16347 h 17636"/>
                <a:gd name="connsiteX6" fmla="*/ 1025 w 13054"/>
                <a:gd name="connsiteY6" fmla="*/ 17315 h 17636"/>
                <a:gd name="connsiteX7" fmla="*/ 99 w 13054"/>
                <a:gd name="connsiteY7" fmla="*/ 17635 h 17636"/>
                <a:gd name="connsiteX0" fmla="*/ 13114 w 13114"/>
                <a:gd name="connsiteY0" fmla="*/ 9062 h 17636"/>
                <a:gd name="connsiteX1" fmla="*/ 12375 w 13114"/>
                <a:gd name="connsiteY1" fmla="*/ 0 h 17636"/>
                <a:gd name="connsiteX2" fmla="*/ 4350 w 13114"/>
                <a:gd name="connsiteY2" fmla="*/ 4345 h 17636"/>
                <a:gd name="connsiteX3" fmla="*/ 3336 w 13114"/>
                <a:gd name="connsiteY3" fmla="*/ 11074 h 17636"/>
                <a:gd name="connsiteX4" fmla="*/ 2600 w 13114"/>
                <a:gd name="connsiteY4" fmla="*/ 14657 h 17636"/>
                <a:gd name="connsiteX5" fmla="*/ 1837 w 13114"/>
                <a:gd name="connsiteY5" fmla="*/ 16347 h 17636"/>
                <a:gd name="connsiteX6" fmla="*/ 1025 w 13114"/>
                <a:gd name="connsiteY6" fmla="*/ 17315 h 17636"/>
                <a:gd name="connsiteX7" fmla="*/ 99 w 13114"/>
                <a:gd name="connsiteY7" fmla="*/ 17635 h 17636"/>
                <a:gd name="connsiteX0" fmla="*/ 13114 w 13207"/>
                <a:gd name="connsiteY0" fmla="*/ 9062 h 17636"/>
                <a:gd name="connsiteX1" fmla="*/ 13038 w 13207"/>
                <a:gd name="connsiteY1" fmla="*/ 7722 h 17636"/>
                <a:gd name="connsiteX2" fmla="*/ 12375 w 13207"/>
                <a:gd name="connsiteY2" fmla="*/ 0 h 17636"/>
                <a:gd name="connsiteX3" fmla="*/ 4350 w 13207"/>
                <a:gd name="connsiteY3" fmla="*/ 4345 h 17636"/>
                <a:gd name="connsiteX4" fmla="*/ 3336 w 13207"/>
                <a:gd name="connsiteY4" fmla="*/ 11074 h 17636"/>
                <a:gd name="connsiteX5" fmla="*/ 2600 w 13207"/>
                <a:gd name="connsiteY5" fmla="*/ 14657 h 17636"/>
                <a:gd name="connsiteX6" fmla="*/ 1837 w 13207"/>
                <a:gd name="connsiteY6" fmla="*/ 16347 h 17636"/>
                <a:gd name="connsiteX7" fmla="*/ 1025 w 13207"/>
                <a:gd name="connsiteY7" fmla="*/ 17315 h 17636"/>
                <a:gd name="connsiteX8" fmla="*/ 99 w 13207"/>
                <a:gd name="connsiteY8" fmla="*/ 17635 h 17636"/>
                <a:gd name="connsiteX0" fmla="*/ 17300 w 17300"/>
                <a:gd name="connsiteY0" fmla="*/ 6809 h 17636"/>
                <a:gd name="connsiteX1" fmla="*/ 13038 w 17300"/>
                <a:gd name="connsiteY1" fmla="*/ 7722 h 17636"/>
                <a:gd name="connsiteX2" fmla="*/ 12375 w 17300"/>
                <a:gd name="connsiteY2" fmla="*/ 0 h 17636"/>
                <a:gd name="connsiteX3" fmla="*/ 4350 w 17300"/>
                <a:gd name="connsiteY3" fmla="*/ 4345 h 17636"/>
                <a:gd name="connsiteX4" fmla="*/ 3336 w 17300"/>
                <a:gd name="connsiteY4" fmla="*/ 11074 h 17636"/>
                <a:gd name="connsiteX5" fmla="*/ 2600 w 17300"/>
                <a:gd name="connsiteY5" fmla="*/ 14657 h 17636"/>
                <a:gd name="connsiteX6" fmla="*/ 1837 w 17300"/>
                <a:gd name="connsiteY6" fmla="*/ 16347 h 17636"/>
                <a:gd name="connsiteX7" fmla="*/ 1025 w 17300"/>
                <a:gd name="connsiteY7" fmla="*/ 17315 h 17636"/>
                <a:gd name="connsiteX8" fmla="*/ 99 w 17300"/>
                <a:gd name="connsiteY8" fmla="*/ 17635 h 17636"/>
                <a:gd name="connsiteX0" fmla="*/ 17270 w 17270"/>
                <a:gd name="connsiteY0" fmla="*/ 6773 h 17636"/>
                <a:gd name="connsiteX1" fmla="*/ 13038 w 17270"/>
                <a:gd name="connsiteY1" fmla="*/ 7722 h 17636"/>
                <a:gd name="connsiteX2" fmla="*/ 12375 w 17270"/>
                <a:gd name="connsiteY2" fmla="*/ 0 h 17636"/>
                <a:gd name="connsiteX3" fmla="*/ 4350 w 17270"/>
                <a:gd name="connsiteY3" fmla="*/ 4345 h 17636"/>
                <a:gd name="connsiteX4" fmla="*/ 3336 w 17270"/>
                <a:gd name="connsiteY4" fmla="*/ 11074 h 17636"/>
                <a:gd name="connsiteX5" fmla="*/ 2600 w 17270"/>
                <a:gd name="connsiteY5" fmla="*/ 14657 h 17636"/>
                <a:gd name="connsiteX6" fmla="*/ 1837 w 17270"/>
                <a:gd name="connsiteY6" fmla="*/ 16347 h 17636"/>
                <a:gd name="connsiteX7" fmla="*/ 1025 w 17270"/>
                <a:gd name="connsiteY7" fmla="*/ 17315 h 17636"/>
                <a:gd name="connsiteX8" fmla="*/ 99 w 17270"/>
                <a:gd name="connsiteY8" fmla="*/ 17635 h 17636"/>
                <a:gd name="connsiteX0" fmla="*/ 17270 w 17270"/>
                <a:gd name="connsiteY0" fmla="*/ 6773 h 17636"/>
                <a:gd name="connsiteX1" fmla="*/ 13128 w 17270"/>
                <a:gd name="connsiteY1" fmla="*/ 9116 h 17636"/>
                <a:gd name="connsiteX2" fmla="*/ 12375 w 17270"/>
                <a:gd name="connsiteY2" fmla="*/ 0 h 17636"/>
                <a:gd name="connsiteX3" fmla="*/ 4350 w 17270"/>
                <a:gd name="connsiteY3" fmla="*/ 4345 h 17636"/>
                <a:gd name="connsiteX4" fmla="*/ 3336 w 17270"/>
                <a:gd name="connsiteY4" fmla="*/ 11074 h 17636"/>
                <a:gd name="connsiteX5" fmla="*/ 2600 w 17270"/>
                <a:gd name="connsiteY5" fmla="*/ 14657 h 17636"/>
                <a:gd name="connsiteX6" fmla="*/ 1837 w 17270"/>
                <a:gd name="connsiteY6" fmla="*/ 16347 h 17636"/>
                <a:gd name="connsiteX7" fmla="*/ 1025 w 17270"/>
                <a:gd name="connsiteY7" fmla="*/ 17315 h 17636"/>
                <a:gd name="connsiteX8" fmla="*/ 99 w 17270"/>
                <a:gd name="connsiteY8" fmla="*/ 17635 h 17636"/>
                <a:gd name="connsiteX0" fmla="*/ 17270 w 17270"/>
                <a:gd name="connsiteY0" fmla="*/ 6773 h 17636"/>
                <a:gd name="connsiteX1" fmla="*/ 13128 w 17270"/>
                <a:gd name="connsiteY1" fmla="*/ 9116 h 17636"/>
                <a:gd name="connsiteX2" fmla="*/ 12375 w 17270"/>
                <a:gd name="connsiteY2" fmla="*/ 0 h 17636"/>
                <a:gd name="connsiteX3" fmla="*/ 4350 w 17270"/>
                <a:gd name="connsiteY3" fmla="*/ 4345 h 17636"/>
                <a:gd name="connsiteX4" fmla="*/ 3336 w 17270"/>
                <a:gd name="connsiteY4" fmla="*/ 11074 h 17636"/>
                <a:gd name="connsiteX5" fmla="*/ 2600 w 17270"/>
                <a:gd name="connsiteY5" fmla="*/ 14657 h 17636"/>
                <a:gd name="connsiteX6" fmla="*/ 1837 w 17270"/>
                <a:gd name="connsiteY6" fmla="*/ 16347 h 17636"/>
                <a:gd name="connsiteX7" fmla="*/ 1025 w 17270"/>
                <a:gd name="connsiteY7" fmla="*/ 17315 h 17636"/>
                <a:gd name="connsiteX8" fmla="*/ 99 w 17270"/>
                <a:gd name="connsiteY8" fmla="*/ 17635 h 17636"/>
                <a:gd name="connsiteX0" fmla="*/ 17270 w 17270"/>
                <a:gd name="connsiteY0" fmla="*/ 6773 h 17636"/>
                <a:gd name="connsiteX1" fmla="*/ 13128 w 17270"/>
                <a:gd name="connsiteY1" fmla="*/ 9116 h 17636"/>
                <a:gd name="connsiteX2" fmla="*/ 12375 w 17270"/>
                <a:gd name="connsiteY2" fmla="*/ 0 h 17636"/>
                <a:gd name="connsiteX3" fmla="*/ 4350 w 17270"/>
                <a:gd name="connsiteY3" fmla="*/ 4345 h 17636"/>
                <a:gd name="connsiteX4" fmla="*/ 3336 w 17270"/>
                <a:gd name="connsiteY4" fmla="*/ 11074 h 17636"/>
                <a:gd name="connsiteX5" fmla="*/ 2600 w 17270"/>
                <a:gd name="connsiteY5" fmla="*/ 14657 h 17636"/>
                <a:gd name="connsiteX6" fmla="*/ 1837 w 17270"/>
                <a:gd name="connsiteY6" fmla="*/ 16347 h 17636"/>
                <a:gd name="connsiteX7" fmla="*/ 1025 w 17270"/>
                <a:gd name="connsiteY7" fmla="*/ 17315 h 17636"/>
                <a:gd name="connsiteX8" fmla="*/ 99 w 17270"/>
                <a:gd name="connsiteY8" fmla="*/ 17635 h 17636"/>
                <a:gd name="connsiteX0" fmla="*/ 17270 w 17270"/>
                <a:gd name="connsiteY0" fmla="*/ 6773 h 17636"/>
                <a:gd name="connsiteX1" fmla="*/ 13128 w 17270"/>
                <a:gd name="connsiteY1" fmla="*/ 9116 h 17636"/>
                <a:gd name="connsiteX2" fmla="*/ 12375 w 17270"/>
                <a:gd name="connsiteY2" fmla="*/ 0 h 17636"/>
                <a:gd name="connsiteX3" fmla="*/ 4350 w 17270"/>
                <a:gd name="connsiteY3" fmla="*/ 4345 h 17636"/>
                <a:gd name="connsiteX4" fmla="*/ 3336 w 17270"/>
                <a:gd name="connsiteY4" fmla="*/ 11074 h 17636"/>
                <a:gd name="connsiteX5" fmla="*/ 2600 w 17270"/>
                <a:gd name="connsiteY5" fmla="*/ 14657 h 17636"/>
                <a:gd name="connsiteX6" fmla="*/ 1837 w 17270"/>
                <a:gd name="connsiteY6" fmla="*/ 16347 h 17636"/>
                <a:gd name="connsiteX7" fmla="*/ 1025 w 17270"/>
                <a:gd name="connsiteY7" fmla="*/ 17315 h 17636"/>
                <a:gd name="connsiteX8" fmla="*/ 99 w 17270"/>
                <a:gd name="connsiteY8" fmla="*/ 17635 h 17636"/>
                <a:gd name="connsiteX0" fmla="*/ 17270 w 17270"/>
                <a:gd name="connsiteY0" fmla="*/ 6773 h 17636"/>
                <a:gd name="connsiteX1" fmla="*/ 13128 w 17270"/>
                <a:gd name="connsiteY1" fmla="*/ 9116 h 17636"/>
                <a:gd name="connsiteX2" fmla="*/ 12375 w 17270"/>
                <a:gd name="connsiteY2" fmla="*/ 0 h 17636"/>
                <a:gd name="connsiteX3" fmla="*/ 4350 w 17270"/>
                <a:gd name="connsiteY3" fmla="*/ 4345 h 17636"/>
                <a:gd name="connsiteX4" fmla="*/ 3336 w 17270"/>
                <a:gd name="connsiteY4" fmla="*/ 11074 h 17636"/>
                <a:gd name="connsiteX5" fmla="*/ 2600 w 17270"/>
                <a:gd name="connsiteY5" fmla="*/ 14657 h 17636"/>
                <a:gd name="connsiteX6" fmla="*/ 1837 w 17270"/>
                <a:gd name="connsiteY6" fmla="*/ 16347 h 17636"/>
                <a:gd name="connsiteX7" fmla="*/ 1025 w 17270"/>
                <a:gd name="connsiteY7" fmla="*/ 17315 h 17636"/>
                <a:gd name="connsiteX8" fmla="*/ 99 w 17270"/>
                <a:gd name="connsiteY8" fmla="*/ 17635 h 17636"/>
                <a:gd name="connsiteX0" fmla="*/ 17300 w 17300"/>
                <a:gd name="connsiteY0" fmla="*/ 6737 h 17636"/>
                <a:gd name="connsiteX1" fmla="*/ 13128 w 17300"/>
                <a:gd name="connsiteY1" fmla="*/ 9116 h 17636"/>
                <a:gd name="connsiteX2" fmla="*/ 12375 w 17300"/>
                <a:gd name="connsiteY2" fmla="*/ 0 h 17636"/>
                <a:gd name="connsiteX3" fmla="*/ 4350 w 17300"/>
                <a:gd name="connsiteY3" fmla="*/ 4345 h 17636"/>
                <a:gd name="connsiteX4" fmla="*/ 3336 w 17300"/>
                <a:gd name="connsiteY4" fmla="*/ 11074 h 17636"/>
                <a:gd name="connsiteX5" fmla="*/ 2600 w 17300"/>
                <a:gd name="connsiteY5" fmla="*/ 14657 h 17636"/>
                <a:gd name="connsiteX6" fmla="*/ 1837 w 17300"/>
                <a:gd name="connsiteY6" fmla="*/ 16347 h 17636"/>
                <a:gd name="connsiteX7" fmla="*/ 1025 w 17300"/>
                <a:gd name="connsiteY7" fmla="*/ 17315 h 17636"/>
                <a:gd name="connsiteX8" fmla="*/ 99 w 17300"/>
                <a:gd name="connsiteY8" fmla="*/ 17635 h 17636"/>
                <a:gd name="connsiteX0" fmla="*/ 17300 w 17300"/>
                <a:gd name="connsiteY0" fmla="*/ 6737 h 17636"/>
                <a:gd name="connsiteX1" fmla="*/ 13128 w 17300"/>
                <a:gd name="connsiteY1" fmla="*/ 9116 h 17636"/>
                <a:gd name="connsiteX2" fmla="*/ 12375 w 17300"/>
                <a:gd name="connsiteY2" fmla="*/ 0 h 17636"/>
                <a:gd name="connsiteX3" fmla="*/ 4350 w 17300"/>
                <a:gd name="connsiteY3" fmla="*/ 4345 h 17636"/>
                <a:gd name="connsiteX4" fmla="*/ 3336 w 17300"/>
                <a:gd name="connsiteY4" fmla="*/ 11074 h 17636"/>
                <a:gd name="connsiteX5" fmla="*/ 2600 w 17300"/>
                <a:gd name="connsiteY5" fmla="*/ 14657 h 17636"/>
                <a:gd name="connsiteX6" fmla="*/ 1837 w 17300"/>
                <a:gd name="connsiteY6" fmla="*/ 16347 h 17636"/>
                <a:gd name="connsiteX7" fmla="*/ 1025 w 17300"/>
                <a:gd name="connsiteY7" fmla="*/ 17315 h 17636"/>
                <a:gd name="connsiteX8" fmla="*/ 99 w 17300"/>
                <a:gd name="connsiteY8" fmla="*/ 17635 h 17636"/>
                <a:gd name="connsiteX0" fmla="*/ 17330 w 17330"/>
                <a:gd name="connsiteY0" fmla="*/ 6594 h 17636"/>
                <a:gd name="connsiteX1" fmla="*/ 13128 w 17330"/>
                <a:gd name="connsiteY1" fmla="*/ 9116 h 17636"/>
                <a:gd name="connsiteX2" fmla="*/ 12375 w 17330"/>
                <a:gd name="connsiteY2" fmla="*/ 0 h 17636"/>
                <a:gd name="connsiteX3" fmla="*/ 4350 w 17330"/>
                <a:gd name="connsiteY3" fmla="*/ 4345 h 17636"/>
                <a:gd name="connsiteX4" fmla="*/ 3336 w 17330"/>
                <a:gd name="connsiteY4" fmla="*/ 11074 h 17636"/>
                <a:gd name="connsiteX5" fmla="*/ 2600 w 17330"/>
                <a:gd name="connsiteY5" fmla="*/ 14657 h 17636"/>
                <a:gd name="connsiteX6" fmla="*/ 1837 w 17330"/>
                <a:gd name="connsiteY6" fmla="*/ 16347 h 17636"/>
                <a:gd name="connsiteX7" fmla="*/ 1025 w 17330"/>
                <a:gd name="connsiteY7" fmla="*/ 17315 h 17636"/>
                <a:gd name="connsiteX8" fmla="*/ 99 w 17330"/>
                <a:gd name="connsiteY8" fmla="*/ 17635 h 17636"/>
                <a:gd name="connsiteX0" fmla="*/ 17330 w 17330"/>
                <a:gd name="connsiteY0" fmla="*/ 6594 h 17636"/>
                <a:gd name="connsiteX1" fmla="*/ 16080 w 17330"/>
                <a:gd name="connsiteY1" fmla="*/ 7222 h 17636"/>
                <a:gd name="connsiteX2" fmla="*/ 13128 w 17330"/>
                <a:gd name="connsiteY2" fmla="*/ 9116 h 17636"/>
                <a:gd name="connsiteX3" fmla="*/ 12375 w 17330"/>
                <a:gd name="connsiteY3" fmla="*/ 0 h 17636"/>
                <a:gd name="connsiteX4" fmla="*/ 4350 w 17330"/>
                <a:gd name="connsiteY4" fmla="*/ 4345 h 17636"/>
                <a:gd name="connsiteX5" fmla="*/ 3336 w 17330"/>
                <a:gd name="connsiteY5" fmla="*/ 11074 h 17636"/>
                <a:gd name="connsiteX6" fmla="*/ 2600 w 17330"/>
                <a:gd name="connsiteY6" fmla="*/ 14657 h 17636"/>
                <a:gd name="connsiteX7" fmla="*/ 1837 w 17330"/>
                <a:gd name="connsiteY7" fmla="*/ 16347 h 17636"/>
                <a:gd name="connsiteX8" fmla="*/ 1025 w 17330"/>
                <a:gd name="connsiteY8" fmla="*/ 17315 h 17636"/>
                <a:gd name="connsiteX9" fmla="*/ 99 w 17330"/>
                <a:gd name="connsiteY9" fmla="*/ 17635 h 17636"/>
                <a:gd name="connsiteX0" fmla="*/ 18083 w 18083"/>
                <a:gd name="connsiteY0" fmla="*/ 17285 h 17636"/>
                <a:gd name="connsiteX1" fmla="*/ 16080 w 18083"/>
                <a:gd name="connsiteY1" fmla="*/ 7222 h 17636"/>
                <a:gd name="connsiteX2" fmla="*/ 13128 w 18083"/>
                <a:gd name="connsiteY2" fmla="*/ 9116 h 17636"/>
                <a:gd name="connsiteX3" fmla="*/ 12375 w 18083"/>
                <a:gd name="connsiteY3" fmla="*/ 0 h 17636"/>
                <a:gd name="connsiteX4" fmla="*/ 4350 w 18083"/>
                <a:gd name="connsiteY4" fmla="*/ 4345 h 17636"/>
                <a:gd name="connsiteX5" fmla="*/ 3336 w 18083"/>
                <a:gd name="connsiteY5" fmla="*/ 11074 h 17636"/>
                <a:gd name="connsiteX6" fmla="*/ 2600 w 18083"/>
                <a:gd name="connsiteY6" fmla="*/ 14657 h 17636"/>
                <a:gd name="connsiteX7" fmla="*/ 1837 w 18083"/>
                <a:gd name="connsiteY7" fmla="*/ 16347 h 17636"/>
                <a:gd name="connsiteX8" fmla="*/ 1025 w 18083"/>
                <a:gd name="connsiteY8" fmla="*/ 17315 h 17636"/>
                <a:gd name="connsiteX9" fmla="*/ 99 w 18083"/>
                <a:gd name="connsiteY9" fmla="*/ 17635 h 17636"/>
                <a:gd name="connsiteX0" fmla="*/ 18083 w 18083"/>
                <a:gd name="connsiteY0" fmla="*/ 17285 h 17636"/>
                <a:gd name="connsiteX1" fmla="*/ 17285 w 18083"/>
                <a:gd name="connsiteY1" fmla="*/ 6686 h 17636"/>
                <a:gd name="connsiteX2" fmla="*/ 13128 w 18083"/>
                <a:gd name="connsiteY2" fmla="*/ 9116 h 17636"/>
                <a:gd name="connsiteX3" fmla="*/ 12375 w 18083"/>
                <a:gd name="connsiteY3" fmla="*/ 0 h 17636"/>
                <a:gd name="connsiteX4" fmla="*/ 4350 w 18083"/>
                <a:gd name="connsiteY4" fmla="*/ 4345 h 17636"/>
                <a:gd name="connsiteX5" fmla="*/ 3336 w 18083"/>
                <a:gd name="connsiteY5" fmla="*/ 11074 h 17636"/>
                <a:gd name="connsiteX6" fmla="*/ 2600 w 18083"/>
                <a:gd name="connsiteY6" fmla="*/ 14657 h 17636"/>
                <a:gd name="connsiteX7" fmla="*/ 1837 w 18083"/>
                <a:gd name="connsiteY7" fmla="*/ 16347 h 17636"/>
                <a:gd name="connsiteX8" fmla="*/ 1025 w 18083"/>
                <a:gd name="connsiteY8" fmla="*/ 17315 h 17636"/>
                <a:gd name="connsiteX9" fmla="*/ 99 w 18083"/>
                <a:gd name="connsiteY9" fmla="*/ 17635 h 17636"/>
                <a:gd name="connsiteX0" fmla="*/ 18083 w 18129"/>
                <a:gd name="connsiteY0" fmla="*/ 17285 h 18029"/>
                <a:gd name="connsiteX1" fmla="*/ 18067 w 18129"/>
                <a:gd name="connsiteY1" fmla="*/ 17233 h 18029"/>
                <a:gd name="connsiteX2" fmla="*/ 17285 w 18129"/>
                <a:gd name="connsiteY2" fmla="*/ 6686 h 18029"/>
                <a:gd name="connsiteX3" fmla="*/ 13128 w 18129"/>
                <a:gd name="connsiteY3" fmla="*/ 9116 h 18029"/>
                <a:gd name="connsiteX4" fmla="*/ 12375 w 18129"/>
                <a:gd name="connsiteY4" fmla="*/ 0 h 18029"/>
                <a:gd name="connsiteX5" fmla="*/ 4350 w 18129"/>
                <a:gd name="connsiteY5" fmla="*/ 4345 h 18029"/>
                <a:gd name="connsiteX6" fmla="*/ 3336 w 18129"/>
                <a:gd name="connsiteY6" fmla="*/ 11074 h 18029"/>
                <a:gd name="connsiteX7" fmla="*/ 2600 w 18129"/>
                <a:gd name="connsiteY7" fmla="*/ 14657 h 18029"/>
                <a:gd name="connsiteX8" fmla="*/ 1837 w 18129"/>
                <a:gd name="connsiteY8" fmla="*/ 16347 h 18029"/>
                <a:gd name="connsiteX9" fmla="*/ 1025 w 18129"/>
                <a:gd name="connsiteY9" fmla="*/ 17315 h 18029"/>
                <a:gd name="connsiteX10" fmla="*/ 99 w 18129"/>
                <a:gd name="connsiteY10" fmla="*/ 17635 h 18029"/>
                <a:gd name="connsiteX0" fmla="*/ 18083 w 20451"/>
                <a:gd name="connsiteY0" fmla="*/ 17285 h 17636"/>
                <a:gd name="connsiteX1" fmla="*/ 20446 w 20451"/>
                <a:gd name="connsiteY1" fmla="*/ 14408 h 17636"/>
                <a:gd name="connsiteX2" fmla="*/ 17285 w 20451"/>
                <a:gd name="connsiteY2" fmla="*/ 6686 h 17636"/>
                <a:gd name="connsiteX3" fmla="*/ 13128 w 20451"/>
                <a:gd name="connsiteY3" fmla="*/ 9116 h 17636"/>
                <a:gd name="connsiteX4" fmla="*/ 12375 w 20451"/>
                <a:gd name="connsiteY4" fmla="*/ 0 h 17636"/>
                <a:gd name="connsiteX5" fmla="*/ 4350 w 20451"/>
                <a:gd name="connsiteY5" fmla="*/ 4345 h 17636"/>
                <a:gd name="connsiteX6" fmla="*/ 3336 w 20451"/>
                <a:gd name="connsiteY6" fmla="*/ 11074 h 17636"/>
                <a:gd name="connsiteX7" fmla="*/ 2600 w 20451"/>
                <a:gd name="connsiteY7" fmla="*/ 14657 h 17636"/>
                <a:gd name="connsiteX8" fmla="*/ 1837 w 20451"/>
                <a:gd name="connsiteY8" fmla="*/ 16347 h 17636"/>
                <a:gd name="connsiteX9" fmla="*/ 1025 w 20451"/>
                <a:gd name="connsiteY9" fmla="*/ 17315 h 17636"/>
                <a:gd name="connsiteX10" fmla="*/ 99 w 20451"/>
                <a:gd name="connsiteY10" fmla="*/ 17635 h 17636"/>
                <a:gd name="connsiteX0" fmla="*/ 18083 w 18083"/>
                <a:gd name="connsiteY0" fmla="*/ 17285 h 17636"/>
                <a:gd name="connsiteX1" fmla="*/ 17495 w 18083"/>
                <a:gd name="connsiteY1" fmla="*/ 15516 h 17636"/>
                <a:gd name="connsiteX2" fmla="*/ 17285 w 18083"/>
                <a:gd name="connsiteY2" fmla="*/ 6686 h 17636"/>
                <a:gd name="connsiteX3" fmla="*/ 13128 w 18083"/>
                <a:gd name="connsiteY3" fmla="*/ 9116 h 17636"/>
                <a:gd name="connsiteX4" fmla="*/ 12375 w 18083"/>
                <a:gd name="connsiteY4" fmla="*/ 0 h 17636"/>
                <a:gd name="connsiteX5" fmla="*/ 4350 w 18083"/>
                <a:gd name="connsiteY5" fmla="*/ 4345 h 17636"/>
                <a:gd name="connsiteX6" fmla="*/ 3336 w 18083"/>
                <a:gd name="connsiteY6" fmla="*/ 11074 h 17636"/>
                <a:gd name="connsiteX7" fmla="*/ 2600 w 18083"/>
                <a:gd name="connsiteY7" fmla="*/ 14657 h 17636"/>
                <a:gd name="connsiteX8" fmla="*/ 1837 w 18083"/>
                <a:gd name="connsiteY8" fmla="*/ 16347 h 17636"/>
                <a:gd name="connsiteX9" fmla="*/ 1025 w 18083"/>
                <a:gd name="connsiteY9" fmla="*/ 17315 h 17636"/>
                <a:gd name="connsiteX10" fmla="*/ 99 w 18083"/>
                <a:gd name="connsiteY10" fmla="*/ 17635 h 17636"/>
                <a:gd name="connsiteX0" fmla="*/ 20492 w 20492"/>
                <a:gd name="connsiteY0" fmla="*/ 14389 h 17636"/>
                <a:gd name="connsiteX1" fmla="*/ 17495 w 20492"/>
                <a:gd name="connsiteY1" fmla="*/ 15516 h 17636"/>
                <a:gd name="connsiteX2" fmla="*/ 17285 w 20492"/>
                <a:gd name="connsiteY2" fmla="*/ 6686 h 17636"/>
                <a:gd name="connsiteX3" fmla="*/ 13128 w 20492"/>
                <a:gd name="connsiteY3" fmla="*/ 9116 h 17636"/>
                <a:gd name="connsiteX4" fmla="*/ 12375 w 20492"/>
                <a:gd name="connsiteY4" fmla="*/ 0 h 17636"/>
                <a:gd name="connsiteX5" fmla="*/ 4350 w 20492"/>
                <a:gd name="connsiteY5" fmla="*/ 4345 h 17636"/>
                <a:gd name="connsiteX6" fmla="*/ 3336 w 20492"/>
                <a:gd name="connsiteY6" fmla="*/ 11074 h 17636"/>
                <a:gd name="connsiteX7" fmla="*/ 2600 w 20492"/>
                <a:gd name="connsiteY7" fmla="*/ 14657 h 17636"/>
                <a:gd name="connsiteX8" fmla="*/ 1837 w 20492"/>
                <a:gd name="connsiteY8" fmla="*/ 16347 h 17636"/>
                <a:gd name="connsiteX9" fmla="*/ 1025 w 20492"/>
                <a:gd name="connsiteY9" fmla="*/ 17315 h 17636"/>
                <a:gd name="connsiteX10" fmla="*/ 99 w 20492"/>
                <a:gd name="connsiteY10" fmla="*/ 17635 h 17636"/>
                <a:gd name="connsiteX0" fmla="*/ 20492 w 20492"/>
                <a:gd name="connsiteY0" fmla="*/ 14389 h 17835"/>
                <a:gd name="connsiteX1" fmla="*/ 17947 w 20492"/>
                <a:gd name="connsiteY1" fmla="*/ 17447 h 17835"/>
                <a:gd name="connsiteX2" fmla="*/ 17285 w 20492"/>
                <a:gd name="connsiteY2" fmla="*/ 6686 h 17835"/>
                <a:gd name="connsiteX3" fmla="*/ 13128 w 20492"/>
                <a:gd name="connsiteY3" fmla="*/ 9116 h 17835"/>
                <a:gd name="connsiteX4" fmla="*/ 12375 w 20492"/>
                <a:gd name="connsiteY4" fmla="*/ 0 h 17835"/>
                <a:gd name="connsiteX5" fmla="*/ 4350 w 20492"/>
                <a:gd name="connsiteY5" fmla="*/ 4345 h 17835"/>
                <a:gd name="connsiteX6" fmla="*/ 3336 w 20492"/>
                <a:gd name="connsiteY6" fmla="*/ 11074 h 17835"/>
                <a:gd name="connsiteX7" fmla="*/ 2600 w 20492"/>
                <a:gd name="connsiteY7" fmla="*/ 14657 h 17835"/>
                <a:gd name="connsiteX8" fmla="*/ 1837 w 20492"/>
                <a:gd name="connsiteY8" fmla="*/ 16347 h 17835"/>
                <a:gd name="connsiteX9" fmla="*/ 1025 w 20492"/>
                <a:gd name="connsiteY9" fmla="*/ 17315 h 17835"/>
                <a:gd name="connsiteX10" fmla="*/ 99 w 20492"/>
                <a:gd name="connsiteY10" fmla="*/ 17635 h 17835"/>
                <a:gd name="connsiteX0" fmla="*/ 20492 w 20492"/>
                <a:gd name="connsiteY0" fmla="*/ 14389 h 17835"/>
                <a:gd name="connsiteX1" fmla="*/ 17947 w 20492"/>
                <a:gd name="connsiteY1" fmla="*/ 17447 h 17835"/>
                <a:gd name="connsiteX2" fmla="*/ 17285 w 20492"/>
                <a:gd name="connsiteY2" fmla="*/ 6686 h 17835"/>
                <a:gd name="connsiteX3" fmla="*/ 13128 w 20492"/>
                <a:gd name="connsiteY3" fmla="*/ 9116 h 17835"/>
                <a:gd name="connsiteX4" fmla="*/ 12375 w 20492"/>
                <a:gd name="connsiteY4" fmla="*/ 0 h 17835"/>
                <a:gd name="connsiteX5" fmla="*/ 4350 w 20492"/>
                <a:gd name="connsiteY5" fmla="*/ 4345 h 17835"/>
                <a:gd name="connsiteX6" fmla="*/ 3336 w 20492"/>
                <a:gd name="connsiteY6" fmla="*/ 11074 h 17835"/>
                <a:gd name="connsiteX7" fmla="*/ 2600 w 20492"/>
                <a:gd name="connsiteY7" fmla="*/ 14657 h 17835"/>
                <a:gd name="connsiteX8" fmla="*/ 1837 w 20492"/>
                <a:gd name="connsiteY8" fmla="*/ 16347 h 17835"/>
                <a:gd name="connsiteX9" fmla="*/ 1025 w 20492"/>
                <a:gd name="connsiteY9" fmla="*/ 17315 h 17835"/>
                <a:gd name="connsiteX10" fmla="*/ 99 w 20492"/>
                <a:gd name="connsiteY10" fmla="*/ 17635 h 17835"/>
                <a:gd name="connsiteX0" fmla="*/ 20492 w 20492"/>
                <a:gd name="connsiteY0" fmla="*/ 14389 h 17835"/>
                <a:gd name="connsiteX1" fmla="*/ 17947 w 20492"/>
                <a:gd name="connsiteY1" fmla="*/ 17447 h 17835"/>
                <a:gd name="connsiteX2" fmla="*/ 17285 w 20492"/>
                <a:gd name="connsiteY2" fmla="*/ 6686 h 17835"/>
                <a:gd name="connsiteX3" fmla="*/ 13128 w 20492"/>
                <a:gd name="connsiteY3" fmla="*/ 9116 h 17835"/>
                <a:gd name="connsiteX4" fmla="*/ 12375 w 20492"/>
                <a:gd name="connsiteY4" fmla="*/ 0 h 17835"/>
                <a:gd name="connsiteX5" fmla="*/ 4350 w 20492"/>
                <a:gd name="connsiteY5" fmla="*/ 4345 h 17835"/>
                <a:gd name="connsiteX6" fmla="*/ 3336 w 20492"/>
                <a:gd name="connsiteY6" fmla="*/ 11074 h 17835"/>
                <a:gd name="connsiteX7" fmla="*/ 2600 w 20492"/>
                <a:gd name="connsiteY7" fmla="*/ 14657 h 17835"/>
                <a:gd name="connsiteX8" fmla="*/ 1837 w 20492"/>
                <a:gd name="connsiteY8" fmla="*/ 16347 h 17835"/>
                <a:gd name="connsiteX9" fmla="*/ 1025 w 20492"/>
                <a:gd name="connsiteY9" fmla="*/ 17315 h 17835"/>
                <a:gd name="connsiteX10" fmla="*/ 99 w 20492"/>
                <a:gd name="connsiteY10" fmla="*/ 17635 h 17835"/>
                <a:gd name="connsiteX0" fmla="*/ 20492 w 20492"/>
                <a:gd name="connsiteY0" fmla="*/ 14389 h 17835"/>
                <a:gd name="connsiteX1" fmla="*/ 17947 w 20492"/>
                <a:gd name="connsiteY1" fmla="*/ 17447 h 17835"/>
                <a:gd name="connsiteX2" fmla="*/ 17285 w 20492"/>
                <a:gd name="connsiteY2" fmla="*/ 6686 h 17835"/>
                <a:gd name="connsiteX3" fmla="*/ 13128 w 20492"/>
                <a:gd name="connsiteY3" fmla="*/ 9116 h 17835"/>
                <a:gd name="connsiteX4" fmla="*/ 12375 w 20492"/>
                <a:gd name="connsiteY4" fmla="*/ 0 h 17835"/>
                <a:gd name="connsiteX5" fmla="*/ 4350 w 20492"/>
                <a:gd name="connsiteY5" fmla="*/ 4345 h 17835"/>
                <a:gd name="connsiteX6" fmla="*/ 3336 w 20492"/>
                <a:gd name="connsiteY6" fmla="*/ 11074 h 17835"/>
                <a:gd name="connsiteX7" fmla="*/ 2600 w 20492"/>
                <a:gd name="connsiteY7" fmla="*/ 14657 h 17835"/>
                <a:gd name="connsiteX8" fmla="*/ 1837 w 20492"/>
                <a:gd name="connsiteY8" fmla="*/ 16347 h 17835"/>
                <a:gd name="connsiteX9" fmla="*/ 1025 w 20492"/>
                <a:gd name="connsiteY9" fmla="*/ 17315 h 17835"/>
                <a:gd name="connsiteX10" fmla="*/ 99 w 20492"/>
                <a:gd name="connsiteY10" fmla="*/ 17635 h 17835"/>
                <a:gd name="connsiteX0" fmla="*/ 20492 w 20492"/>
                <a:gd name="connsiteY0" fmla="*/ 14389 h 17835"/>
                <a:gd name="connsiteX1" fmla="*/ 17947 w 20492"/>
                <a:gd name="connsiteY1" fmla="*/ 17447 h 17835"/>
                <a:gd name="connsiteX2" fmla="*/ 17285 w 20492"/>
                <a:gd name="connsiteY2" fmla="*/ 6686 h 17835"/>
                <a:gd name="connsiteX3" fmla="*/ 13128 w 20492"/>
                <a:gd name="connsiteY3" fmla="*/ 9116 h 17835"/>
                <a:gd name="connsiteX4" fmla="*/ 12375 w 20492"/>
                <a:gd name="connsiteY4" fmla="*/ 0 h 17835"/>
                <a:gd name="connsiteX5" fmla="*/ 4350 w 20492"/>
                <a:gd name="connsiteY5" fmla="*/ 4345 h 17835"/>
                <a:gd name="connsiteX6" fmla="*/ 3336 w 20492"/>
                <a:gd name="connsiteY6" fmla="*/ 11074 h 17835"/>
                <a:gd name="connsiteX7" fmla="*/ 2600 w 20492"/>
                <a:gd name="connsiteY7" fmla="*/ 14657 h 17835"/>
                <a:gd name="connsiteX8" fmla="*/ 1837 w 20492"/>
                <a:gd name="connsiteY8" fmla="*/ 16347 h 17835"/>
                <a:gd name="connsiteX9" fmla="*/ 1025 w 20492"/>
                <a:gd name="connsiteY9" fmla="*/ 17315 h 17835"/>
                <a:gd name="connsiteX10" fmla="*/ 99 w 20492"/>
                <a:gd name="connsiteY10" fmla="*/ 17635 h 17835"/>
                <a:gd name="connsiteX0" fmla="*/ 20492 w 20492"/>
                <a:gd name="connsiteY0" fmla="*/ 14389 h 17636"/>
                <a:gd name="connsiteX1" fmla="*/ 17947 w 20492"/>
                <a:gd name="connsiteY1" fmla="*/ 17447 h 17636"/>
                <a:gd name="connsiteX2" fmla="*/ 17285 w 20492"/>
                <a:gd name="connsiteY2" fmla="*/ 6686 h 17636"/>
                <a:gd name="connsiteX3" fmla="*/ 13128 w 20492"/>
                <a:gd name="connsiteY3" fmla="*/ 9116 h 17636"/>
                <a:gd name="connsiteX4" fmla="*/ 12375 w 20492"/>
                <a:gd name="connsiteY4" fmla="*/ 0 h 17636"/>
                <a:gd name="connsiteX5" fmla="*/ 4350 w 20492"/>
                <a:gd name="connsiteY5" fmla="*/ 4345 h 17636"/>
                <a:gd name="connsiteX6" fmla="*/ 3336 w 20492"/>
                <a:gd name="connsiteY6" fmla="*/ 11074 h 17636"/>
                <a:gd name="connsiteX7" fmla="*/ 2600 w 20492"/>
                <a:gd name="connsiteY7" fmla="*/ 14657 h 17636"/>
                <a:gd name="connsiteX8" fmla="*/ 1837 w 20492"/>
                <a:gd name="connsiteY8" fmla="*/ 16347 h 17636"/>
                <a:gd name="connsiteX9" fmla="*/ 1025 w 20492"/>
                <a:gd name="connsiteY9" fmla="*/ 17315 h 17636"/>
                <a:gd name="connsiteX10" fmla="*/ 99 w 20492"/>
                <a:gd name="connsiteY10" fmla="*/ 17635 h 17636"/>
                <a:gd name="connsiteX0" fmla="*/ 20492 w 20492"/>
                <a:gd name="connsiteY0" fmla="*/ 14389 h 17636"/>
                <a:gd name="connsiteX1" fmla="*/ 18037 w 20492"/>
                <a:gd name="connsiteY1" fmla="*/ 17375 h 17636"/>
                <a:gd name="connsiteX2" fmla="*/ 17285 w 20492"/>
                <a:gd name="connsiteY2" fmla="*/ 6686 h 17636"/>
                <a:gd name="connsiteX3" fmla="*/ 13128 w 20492"/>
                <a:gd name="connsiteY3" fmla="*/ 9116 h 17636"/>
                <a:gd name="connsiteX4" fmla="*/ 12375 w 20492"/>
                <a:gd name="connsiteY4" fmla="*/ 0 h 17636"/>
                <a:gd name="connsiteX5" fmla="*/ 4350 w 20492"/>
                <a:gd name="connsiteY5" fmla="*/ 4345 h 17636"/>
                <a:gd name="connsiteX6" fmla="*/ 3336 w 20492"/>
                <a:gd name="connsiteY6" fmla="*/ 11074 h 17636"/>
                <a:gd name="connsiteX7" fmla="*/ 2600 w 20492"/>
                <a:gd name="connsiteY7" fmla="*/ 14657 h 17636"/>
                <a:gd name="connsiteX8" fmla="*/ 1837 w 20492"/>
                <a:gd name="connsiteY8" fmla="*/ 16347 h 17636"/>
                <a:gd name="connsiteX9" fmla="*/ 1025 w 20492"/>
                <a:gd name="connsiteY9" fmla="*/ 17315 h 17636"/>
                <a:gd name="connsiteX10" fmla="*/ 99 w 20492"/>
                <a:gd name="connsiteY10" fmla="*/ 17635 h 17636"/>
                <a:gd name="connsiteX0" fmla="*/ 20492 w 20492"/>
                <a:gd name="connsiteY0" fmla="*/ 14389 h 17636"/>
                <a:gd name="connsiteX1" fmla="*/ 18037 w 20492"/>
                <a:gd name="connsiteY1" fmla="*/ 17375 h 17636"/>
                <a:gd name="connsiteX2" fmla="*/ 17285 w 20492"/>
                <a:gd name="connsiteY2" fmla="*/ 6686 h 17636"/>
                <a:gd name="connsiteX3" fmla="*/ 13128 w 20492"/>
                <a:gd name="connsiteY3" fmla="*/ 9044 h 17636"/>
                <a:gd name="connsiteX4" fmla="*/ 12375 w 20492"/>
                <a:gd name="connsiteY4" fmla="*/ 0 h 17636"/>
                <a:gd name="connsiteX5" fmla="*/ 4350 w 20492"/>
                <a:gd name="connsiteY5" fmla="*/ 4345 h 17636"/>
                <a:gd name="connsiteX6" fmla="*/ 3336 w 20492"/>
                <a:gd name="connsiteY6" fmla="*/ 11074 h 17636"/>
                <a:gd name="connsiteX7" fmla="*/ 2600 w 20492"/>
                <a:gd name="connsiteY7" fmla="*/ 14657 h 17636"/>
                <a:gd name="connsiteX8" fmla="*/ 1837 w 20492"/>
                <a:gd name="connsiteY8" fmla="*/ 16347 h 17636"/>
                <a:gd name="connsiteX9" fmla="*/ 1025 w 20492"/>
                <a:gd name="connsiteY9" fmla="*/ 17315 h 17636"/>
                <a:gd name="connsiteX10" fmla="*/ 99 w 20492"/>
                <a:gd name="connsiteY10" fmla="*/ 17635 h 17636"/>
                <a:gd name="connsiteX0" fmla="*/ 20492 w 20492"/>
                <a:gd name="connsiteY0" fmla="*/ 14389 h 17981"/>
                <a:gd name="connsiteX1" fmla="*/ 19061 w 20492"/>
                <a:gd name="connsiteY1" fmla="*/ 16411 h 17981"/>
                <a:gd name="connsiteX2" fmla="*/ 18037 w 20492"/>
                <a:gd name="connsiteY2" fmla="*/ 17375 h 17981"/>
                <a:gd name="connsiteX3" fmla="*/ 17285 w 20492"/>
                <a:gd name="connsiteY3" fmla="*/ 6686 h 17981"/>
                <a:gd name="connsiteX4" fmla="*/ 13128 w 20492"/>
                <a:gd name="connsiteY4" fmla="*/ 9044 h 17981"/>
                <a:gd name="connsiteX5" fmla="*/ 12375 w 20492"/>
                <a:gd name="connsiteY5" fmla="*/ 0 h 17981"/>
                <a:gd name="connsiteX6" fmla="*/ 4350 w 20492"/>
                <a:gd name="connsiteY6" fmla="*/ 4345 h 17981"/>
                <a:gd name="connsiteX7" fmla="*/ 3336 w 20492"/>
                <a:gd name="connsiteY7" fmla="*/ 11074 h 17981"/>
                <a:gd name="connsiteX8" fmla="*/ 2600 w 20492"/>
                <a:gd name="connsiteY8" fmla="*/ 14657 h 17981"/>
                <a:gd name="connsiteX9" fmla="*/ 1837 w 20492"/>
                <a:gd name="connsiteY9" fmla="*/ 16347 h 17981"/>
                <a:gd name="connsiteX10" fmla="*/ 1025 w 20492"/>
                <a:gd name="connsiteY10" fmla="*/ 17315 h 17981"/>
                <a:gd name="connsiteX11" fmla="*/ 99 w 20492"/>
                <a:gd name="connsiteY11" fmla="*/ 17635 h 17981"/>
                <a:gd name="connsiteX0" fmla="*/ 20492 w 20492"/>
                <a:gd name="connsiteY0" fmla="*/ 14389 h 17955"/>
                <a:gd name="connsiteX1" fmla="*/ 19784 w 20492"/>
                <a:gd name="connsiteY1" fmla="*/ 15374 h 17955"/>
                <a:gd name="connsiteX2" fmla="*/ 19061 w 20492"/>
                <a:gd name="connsiteY2" fmla="*/ 16411 h 17955"/>
                <a:gd name="connsiteX3" fmla="*/ 18037 w 20492"/>
                <a:gd name="connsiteY3" fmla="*/ 17375 h 17955"/>
                <a:gd name="connsiteX4" fmla="*/ 17285 w 20492"/>
                <a:gd name="connsiteY4" fmla="*/ 6686 h 17955"/>
                <a:gd name="connsiteX5" fmla="*/ 13128 w 20492"/>
                <a:gd name="connsiteY5" fmla="*/ 9044 h 17955"/>
                <a:gd name="connsiteX6" fmla="*/ 12375 w 20492"/>
                <a:gd name="connsiteY6" fmla="*/ 0 h 17955"/>
                <a:gd name="connsiteX7" fmla="*/ 4350 w 20492"/>
                <a:gd name="connsiteY7" fmla="*/ 4345 h 17955"/>
                <a:gd name="connsiteX8" fmla="*/ 3336 w 20492"/>
                <a:gd name="connsiteY8" fmla="*/ 11074 h 17955"/>
                <a:gd name="connsiteX9" fmla="*/ 2600 w 20492"/>
                <a:gd name="connsiteY9" fmla="*/ 14657 h 17955"/>
                <a:gd name="connsiteX10" fmla="*/ 1837 w 20492"/>
                <a:gd name="connsiteY10" fmla="*/ 16347 h 17955"/>
                <a:gd name="connsiteX11" fmla="*/ 1025 w 20492"/>
                <a:gd name="connsiteY11" fmla="*/ 17315 h 17955"/>
                <a:gd name="connsiteX12" fmla="*/ 99 w 20492"/>
                <a:gd name="connsiteY12" fmla="*/ 17635 h 17955"/>
                <a:gd name="connsiteX0" fmla="*/ 20492 w 20492"/>
                <a:gd name="connsiteY0" fmla="*/ 14389 h 18069"/>
                <a:gd name="connsiteX1" fmla="*/ 19784 w 20492"/>
                <a:gd name="connsiteY1" fmla="*/ 15374 h 18069"/>
                <a:gd name="connsiteX2" fmla="*/ 18941 w 20492"/>
                <a:gd name="connsiteY2" fmla="*/ 16983 h 18069"/>
                <a:gd name="connsiteX3" fmla="*/ 18037 w 20492"/>
                <a:gd name="connsiteY3" fmla="*/ 17375 h 18069"/>
                <a:gd name="connsiteX4" fmla="*/ 17285 w 20492"/>
                <a:gd name="connsiteY4" fmla="*/ 6686 h 18069"/>
                <a:gd name="connsiteX5" fmla="*/ 13128 w 20492"/>
                <a:gd name="connsiteY5" fmla="*/ 9044 h 18069"/>
                <a:gd name="connsiteX6" fmla="*/ 12375 w 20492"/>
                <a:gd name="connsiteY6" fmla="*/ 0 h 18069"/>
                <a:gd name="connsiteX7" fmla="*/ 4350 w 20492"/>
                <a:gd name="connsiteY7" fmla="*/ 4345 h 18069"/>
                <a:gd name="connsiteX8" fmla="*/ 3336 w 20492"/>
                <a:gd name="connsiteY8" fmla="*/ 11074 h 18069"/>
                <a:gd name="connsiteX9" fmla="*/ 2600 w 20492"/>
                <a:gd name="connsiteY9" fmla="*/ 14657 h 18069"/>
                <a:gd name="connsiteX10" fmla="*/ 1837 w 20492"/>
                <a:gd name="connsiteY10" fmla="*/ 16347 h 18069"/>
                <a:gd name="connsiteX11" fmla="*/ 1025 w 20492"/>
                <a:gd name="connsiteY11" fmla="*/ 17315 h 18069"/>
                <a:gd name="connsiteX12" fmla="*/ 99 w 20492"/>
                <a:gd name="connsiteY12" fmla="*/ 17635 h 18069"/>
                <a:gd name="connsiteX0" fmla="*/ 20492 w 20492"/>
                <a:gd name="connsiteY0" fmla="*/ 14389 h 18069"/>
                <a:gd name="connsiteX1" fmla="*/ 19694 w 20492"/>
                <a:gd name="connsiteY1" fmla="*/ 16161 h 18069"/>
                <a:gd name="connsiteX2" fmla="*/ 18941 w 20492"/>
                <a:gd name="connsiteY2" fmla="*/ 16983 h 18069"/>
                <a:gd name="connsiteX3" fmla="*/ 18037 w 20492"/>
                <a:gd name="connsiteY3" fmla="*/ 17375 h 18069"/>
                <a:gd name="connsiteX4" fmla="*/ 17285 w 20492"/>
                <a:gd name="connsiteY4" fmla="*/ 6686 h 18069"/>
                <a:gd name="connsiteX5" fmla="*/ 13128 w 20492"/>
                <a:gd name="connsiteY5" fmla="*/ 9044 h 18069"/>
                <a:gd name="connsiteX6" fmla="*/ 12375 w 20492"/>
                <a:gd name="connsiteY6" fmla="*/ 0 h 18069"/>
                <a:gd name="connsiteX7" fmla="*/ 4350 w 20492"/>
                <a:gd name="connsiteY7" fmla="*/ 4345 h 18069"/>
                <a:gd name="connsiteX8" fmla="*/ 3336 w 20492"/>
                <a:gd name="connsiteY8" fmla="*/ 11074 h 18069"/>
                <a:gd name="connsiteX9" fmla="*/ 2600 w 20492"/>
                <a:gd name="connsiteY9" fmla="*/ 14657 h 18069"/>
                <a:gd name="connsiteX10" fmla="*/ 1837 w 20492"/>
                <a:gd name="connsiteY10" fmla="*/ 16347 h 18069"/>
                <a:gd name="connsiteX11" fmla="*/ 1025 w 20492"/>
                <a:gd name="connsiteY11" fmla="*/ 17315 h 18069"/>
                <a:gd name="connsiteX12" fmla="*/ 99 w 20492"/>
                <a:gd name="connsiteY12" fmla="*/ 17635 h 18069"/>
                <a:gd name="connsiteX0" fmla="*/ 20492 w 20492"/>
                <a:gd name="connsiteY0" fmla="*/ 14389 h 18069"/>
                <a:gd name="connsiteX1" fmla="*/ 19694 w 20492"/>
                <a:gd name="connsiteY1" fmla="*/ 16161 h 18069"/>
                <a:gd name="connsiteX2" fmla="*/ 18941 w 20492"/>
                <a:gd name="connsiteY2" fmla="*/ 16983 h 18069"/>
                <a:gd name="connsiteX3" fmla="*/ 18037 w 20492"/>
                <a:gd name="connsiteY3" fmla="*/ 17375 h 18069"/>
                <a:gd name="connsiteX4" fmla="*/ 17285 w 20492"/>
                <a:gd name="connsiteY4" fmla="*/ 6686 h 18069"/>
                <a:gd name="connsiteX5" fmla="*/ 13128 w 20492"/>
                <a:gd name="connsiteY5" fmla="*/ 9044 h 18069"/>
                <a:gd name="connsiteX6" fmla="*/ 12375 w 20492"/>
                <a:gd name="connsiteY6" fmla="*/ 0 h 18069"/>
                <a:gd name="connsiteX7" fmla="*/ 4350 w 20492"/>
                <a:gd name="connsiteY7" fmla="*/ 4345 h 18069"/>
                <a:gd name="connsiteX8" fmla="*/ 3336 w 20492"/>
                <a:gd name="connsiteY8" fmla="*/ 11074 h 18069"/>
                <a:gd name="connsiteX9" fmla="*/ 2600 w 20492"/>
                <a:gd name="connsiteY9" fmla="*/ 14657 h 18069"/>
                <a:gd name="connsiteX10" fmla="*/ 1837 w 20492"/>
                <a:gd name="connsiteY10" fmla="*/ 16347 h 18069"/>
                <a:gd name="connsiteX11" fmla="*/ 1025 w 20492"/>
                <a:gd name="connsiteY11" fmla="*/ 17315 h 18069"/>
                <a:gd name="connsiteX12" fmla="*/ 99 w 20492"/>
                <a:gd name="connsiteY12" fmla="*/ 17635 h 18069"/>
                <a:gd name="connsiteX0" fmla="*/ 20492 w 20492"/>
                <a:gd name="connsiteY0" fmla="*/ 14389 h 17636"/>
                <a:gd name="connsiteX1" fmla="*/ 19694 w 20492"/>
                <a:gd name="connsiteY1" fmla="*/ 16161 h 17636"/>
                <a:gd name="connsiteX2" fmla="*/ 18941 w 20492"/>
                <a:gd name="connsiteY2" fmla="*/ 16983 h 17636"/>
                <a:gd name="connsiteX3" fmla="*/ 18037 w 20492"/>
                <a:gd name="connsiteY3" fmla="*/ 17375 h 17636"/>
                <a:gd name="connsiteX4" fmla="*/ 17285 w 20492"/>
                <a:gd name="connsiteY4" fmla="*/ 6686 h 17636"/>
                <a:gd name="connsiteX5" fmla="*/ 13128 w 20492"/>
                <a:gd name="connsiteY5" fmla="*/ 9044 h 17636"/>
                <a:gd name="connsiteX6" fmla="*/ 12375 w 20492"/>
                <a:gd name="connsiteY6" fmla="*/ 0 h 17636"/>
                <a:gd name="connsiteX7" fmla="*/ 4350 w 20492"/>
                <a:gd name="connsiteY7" fmla="*/ 4345 h 17636"/>
                <a:gd name="connsiteX8" fmla="*/ 3336 w 20492"/>
                <a:gd name="connsiteY8" fmla="*/ 11074 h 17636"/>
                <a:gd name="connsiteX9" fmla="*/ 2600 w 20492"/>
                <a:gd name="connsiteY9" fmla="*/ 14657 h 17636"/>
                <a:gd name="connsiteX10" fmla="*/ 1837 w 20492"/>
                <a:gd name="connsiteY10" fmla="*/ 16347 h 17636"/>
                <a:gd name="connsiteX11" fmla="*/ 1025 w 20492"/>
                <a:gd name="connsiteY11" fmla="*/ 17315 h 17636"/>
                <a:gd name="connsiteX12" fmla="*/ 99 w 20492"/>
                <a:gd name="connsiteY12" fmla="*/ 17635 h 17636"/>
                <a:gd name="connsiteX0" fmla="*/ 20492 w 20492"/>
                <a:gd name="connsiteY0" fmla="*/ 14389 h 17636"/>
                <a:gd name="connsiteX1" fmla="*/ 19694 w 20492"/>
                <a:gd name="connsiteY1" fmla="*/ 16161 h 17636"/>
                <a:gd name="connsiteX2" fmla="*/ 18941 w 20492"/>
                <a:gd name="connsiteY2" fmla="*/ 16983 h 17636"/>
                <a:gd name="connsiteX3" fmla="*/ 18037 w 20492"/>
                <a:gd name="connsiteY3" fmla="*/ 17375 h 17636"/>
                <a:gd name="connsiteX4" fmla="*/ 17285 w 20492"/>
                <a:gd name="connsiteY4" fmla="*/ 6686 h 17636"/>
                <a:gd name="connsiteX5" fmla="*/ 13128 w 20492"/>
                <a:gd name="connsiteY5" fmla="*/ 9044 h 17636"/>
                <a:gd name="connsiteX6" fmla="*/ 12375 w 20492"/>
                <a:gd name="connsiteY6" fmla="*/ 0 h 17636"/>
                <a:gd name="connsiteX7" fmla="*/ 4350 w 20492"/>
                <a:gd name="connsiteY7" fmla="*/ 4345 h 17636"/>
                <a:gd name="connsiteX8" fmla="*/ 3336 w 20492"/>
                <a:gd name="connsiteY8" fmla="*/ 11074 h 17636"/>
                <a:gd name="connsiteX9" fmla="*/ 2600 w 20492"/>
                <a:gd name="connsiteY9" fmla="*/ 14657 h 17636"/>
                <a:gd name="connsiteX10" fmla="*/ 1837 w 20492"/>
                <a:gd name="connsiteY10" fmla="*/ 16347 h 17636"/>
                <a:gd name="connsiteX11" fmla="*/ 1025 w 20492"/>
                <a:gd name="connsiteY11" fmla="*/ 17315 h 17636"/>
                <a:gd name="connsiteX12" fmla="*/ 99 w 20492"/>
                <a:gd name="connsiteY12" fmla="*/ 17635 h 17636"/>
                <a:gd name="connsiteX0" fmla="*/ 20492 w 20492"/>
                <a:gd name="connsiteY0" fmla="*/ 14389 h 17636"/>
                <a:gd name="connsiteX1" fmla="*/ 19694 w 20492"/>
                <a:gd name="connsiteY1" fmla="*/ 16161 h 17636"/>
                <a:gd name="connsiteX2" fmla="*/ 18941 w 20492"/>
                <a:gd name="connsiteY2" fmla="*/ 16983 h 17636"/>
                <a:gd name="connsiteX3" fmla="*/ 18037 w 20492"/>
                <a:gd name="connsiteY3" fmla="*/ 17375 h 17636"/>
                <a:gd name="connsiteX4" fmla="*/ 17285 w 20492"/>
                <a:gd name="connsiteY4" fmla="*/ 6686 h 17636"/>
                <a:gd name="connsiteX5" fmla="*/ 13128 w 20492"/>
                <a:gd name="connsiteY5" fmla="*/ 9044 h 17636"/>
                <a:gd name="connsiteX6" fmla="*/ 12375 w 20492"/>
                <a:gd name="connsiteY6" fmla="*/ 0 h 17636"/>
                <a:gd name="connsiteX7" fmla="*/ 4350 w 20492"/>
                <a:gd name="connsiteY7" fmla="*/ 4345 h 17636"/>
                <a:gd name="connsiteX8" fmla="*/ 3336 w 20492"/>
                <a:gd name="connsiteY8" fmla="*/ 11074 h 17636"/>
                <a:gd name="connsiteX9" fmla="*/ 2600 w 20492"/>
                <a:gd name="connsiteY9" fmla="*/ 14657 h 17636"/>
                <a:gd name="connsiteX10" fmla="*/ 1837 w 20492"/>
                <a:gd name="connsiteY10" fmla="*/ 16347 h 17636"/>
                <a:gd name="connsiteX11" fmla="*/ 1025 w 20492"/>
                <a:gd name="connsiteY11" fmla="*/ 17315 h 17636"/>
                <a:gd name="connsiteX12" fmla="*/ 99 w 20492"/>
                <a:gd name="connsiteY12" fmla="*/ 17635 h 17636"/>
                <a:gd name="connsiteX0" fmla="*/ 20492 w 20492"/>
                <a:gd name="connsiteY0" fmla="*/ 14389 h 17636"/>
                <a:gd name="connsiteX1" fmla="*/ 19694 w 20492"/>
                <a:gd name="connsiteY1" fmla="*/ 16161 h 17636"/>
                <a:gd name="connsiteX2" fmla="*/ 18941 w 20492"/>
                <a:gd name="connsiteY2" fmla="*/ 16983 h 17636"/>
                <a:gd name="connsiteX3" fmla="*/ 18037 w 20492"/>
                <a:gd name="connsiteY3" fmla="*/ 17375 h 17636"/>
                <a:gd name="connsiteX4" fmla="*/ 17285 w 20492"/>
                <a:gd name="connsiteY4" fmla="*/ 6686 h 17636"/>
                <a:gd name="connsiteX5" fmla="*/ 13128 w 20492"/>
                <a:gd name="connsiteY5" fmla="*/ 9044 h 17636"/>
                <a:gd name="connsiteX6" fmla="*/ 12375 w 20492"/>
                <a:gd name="connsiteY6" fmla="*/ 0 h 17636"/>
                <a:gd name="connsiteX7" fmla="*/ 4350 w 20492"/>
                <a:gd name="connsiteY7" fmla="*/ 4345 h 17636"/>
                <a:gd name="connsiteX8" fmla="*/ 3336 w 20492"/>
                <a:gd name="connsiteY8" fmla="*/ 11074 h 17636"/>
                <a:gd name="connsiteX9" fmla="*/ 2600 w 20492"/>
                <a:gd name="connsiteY9" fmla="*/ 14657 h 17636"/>
                <a:gd name="connsiteX10" fmla="*/ 1837 w 20492"/>
                <a:gd name="connsiteY10" fmla="*/ 16347 h 17636"/>
                <a:gd name="connsiteX11" fmla="*/ 1025 w 20492"/>
                <a:gd name="connsiteY11" fmla="*/ 17315 h 17636"/>
                <a:gd name="connsiteX12" fmla="*/ 99 w 20492"/>
                <a:gd name="connsiteY12" fmla="*/ 17635 h 17636"/>
                <a:gd name="connsiteX0" fmla="*/ 20492 w 20492"/>
                <a:gd name="connsiteY0" fmla="*/ 14389 h 17636"/>
                <a:gd name="connsiteX1" fmla="*/ 19694 w 20492"/>
                <a:gd name="connsiteY1" fmla="*/ 16161 h 17636"/>
                <a:gd name="connsiteX2" fmla="*/ 18941 w 20492"/>
                <a:gd name="connsiteY2" fmla="*/ 16983 h 17636"/>
                <a:gd name="connsiteX3" fmla="*/ 18037 w 20492"/>
                <a:gd name="connsiteY3" fmla="*/ 17375 h 17636"/>
                <a:gd name="connsiteX4" fmla="*/ 17285 w 20492"/>
                <a:gd name="connsiteY4" fmla="*/ 6686 h 17636"/>
                <a:gd name="connsiteX5" fmla="*/ 13128 w 20492"/>
                <a:gd name="connsiteY5" fmla="*/ 9044 h 17636"/>
                <a:gd name="connsiteX6" fmla="*/ 12375 w 20492"/>
                <a:gd name="connsiteY6" fmla="*/ 0 h 17636"/>
                <a:gd name="connsiteX7" fmla="*/ 4350 w 20492"/>
                <a:gd name="connsiteY7" fmla="*/ 4345 h 17636"/>
                <a:gd name="connsiteX8" fmla="*/ 3336 w 20492"/>
                <a:gd name="connsiteY8" fmla="*/ 11074 h 17636"/>
                <a:gd name="connsiteX9" fmla="*/ 2600 w 20492"/>
                <a:gd name="connsiteY9" fmla="*/ 14657 h 17636"/>
                <a:gd name="connsiteX10" fmla="*/ 1837 w 20492"/>
                <a:gd name="connsiteY10" fmla="*/ 16347 h 17636"/>
                <a:gd name="connsiteX11" fmla="*/ 1025 w 20492"/>
                <a:gd name="connsiteY11" fmla="*/ 17315 h 17636"/>
                <a:gd name="connsiteX12" fmla="*/ 99 w 20492"/>
                <a:gd name="connsiteY12" fmla="*/ 17635 h 17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492" h="17636">
                  <a:moveTo>
                    <a:pt x="20492" y="14389"/>
                  </a:moveTo>
                  <a:cubicBezTo>
                    <a:pt x="20374" y="14553"/>
                    <a:pt x="20414" y="14465"/>
                    <a:pt x="19694" y="16161"/>
                  </a:cubicBezTo>
                  <a:cubicBezTo>
                    <a:pt x="18944" y="16891"/>
                    <a:pt x="19232" y="16650"/>
                    <a:pt x="18941" y="16983"/>
                  </a:cubicBezTo>
                  <a:cubicBezTo>
                    <a:pt x="18108" y="17389"/>
                    <a:pt x="18875" y="17029"/>
                    <a:pt x="18037" y="17375"/>
                  </a:cubicBezTo>
                  <a:cubicBezTo>
                    <a:pt x="17904" y="14393"/>
                    <a:pt x="17506" y="10613"/>
                    <a:pt x="17285" y="6686"/>
                  </a:cubicBezTo>
                  <a:cubicBezTo>
                    <a:pt x="15137" y="7907"/>
                    <a:pt x="15161" y="7745"/>
                    <a:pt x="13128" y="9044"/>
                  </a:cubicBezTo>
                  <a:cubicBezTo>
                    <a:pt x="12403" y="97"/>
                    <a:pt x="12588" y="2494"/>
                    <a:pt x="12375" y="0"/>
                  </a:cubicBezTo>
                  <a:lnTo>
                    <a:pt x="4350" y="4345"/>
                  </a:lnTo>
                  <a:lnTo>
                    <a:pt x="3336" y="11074"/>
                  </a:lnTo>
                  <a:cubicBezTo>
                    <a:pt x="3126" y="12263"/>
                    <a:pt x="2810" y="13468"/>
                    <a:pt x="2600" y="14657"/>
                  </a:cubicBezTo>
                  <a:lnTo>
                    <a:pt x="1837" y="16347"/>
                  </a:lnTo>
                  <a:lnTo>
                    <a:pt x="1025" y="17315"/>
                  </a:lnTo>
                  <a:cubicBezTo>
                    <a:pt x="235" y="17673"/>
                    <a:pt x="-211" y="17635"/>
                    <a:pt x="99" y="17635"/>
                  </a:cubicBezTo>
                </a:path>
              </a:pathLst>
            </a:custGeom>
            <a:noFill/>
            <a:ln w="28575" cmpd="sng">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Oval 55"/>
            <p:cNvSpPr>
              <a:spLocks noChangeArrowheads="1"/>
            </p:cNvSpPr>
            <p:nvPr/>
          </p:nvSpPr>
          <p:spPr bwMode="auto">
            <a:xfrm>
              <a:off x="2890522" y="5524326"/>
              <a:ext cx="93663" cy="101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5" name="Oval 60"/>
            <p:cNvSpPr>
              <a:spLocks noChangeArrowheads="1"/>
            </p:cNvSpPr>
            <p:nvPr/>
          </p:nvSpPr>
          <p:spPr bwMode="auto">
            <a:xfrm>
              <a:off x="3867763" y="2735300"/>
              <a:ext cx="92075" cy="101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6" name="Oval 61"/>
            <p:cNvSpPr>
              <a:spLocks noChangeArrowheads="1"/>
            </p:cNvSpPr>
            <p:nvPr/>
          </p:nvSpPr>
          <p:spPr bwMode="auto">
            <a:xfrm>
              <a:off x="4104094" y="2630655"/>
              <a:ext cx="92075" cy="101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7" name="Oval 62"/>
            <p:cNvSpPr>
              <a:spLocks noChangeArrowheads="1"/>
            </p:cNvSpPr>
            <p:nvPr/>
          </p:nvSpPr>
          <p:spPr bwMode="auto">
            <a:xfrm>
              <a:off x="4578406" y="2410911"/>
              <a:ext cx="93662" cy="101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8" name="Oval 63"/>
            <p:cNvSpPr>
              <a:spLocks noChangeArrowheads="1"/>
            </p:cNvSpPr>
            <p:nvPr/>
          </p:nvSpPr>
          <p:spPr bwMode="auto">
            <a:xfrm>
              <a:off x="4331261" y="2519153"/>
              <a:ext cx="93662" cy="10001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9" name="Oval 64"/>
            <p:cNvSpPr>
              <a:spLocks noChangeArrowheads="1"/>
            </p:cNvSpPr>
            <p:nvPr/>
          </p:nvSpPr>
          <p:spPr bwMode="auto">
            <a:xfrm>
              <a:off x="5758805" y="1883605"/>
              <a:ext cx="93663" cy="101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10" name="Oval 65"/>
            <p:cNvSpPr>
              <a:spLocks noChangeArrowheads="1"/>
            </p:cNvSpPr>
            <p:nvPr/>
          </p:nvSpPr>
          <p:spPr bwMode="auto">
            <a:xfrm>
              <a:off x="4807733" y="2301691"/>
              <a:ext cx="92075" cy="101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11" name="Oval 67"/>
            <p:cNvSpPr>
              <a:spLocks noChangeArrowheads="1"/>
            </p:cNvSpPr>
            <p:nvPr/>
          </p:nvSpPr>
          <p:spPr bwMode="auto">
            <a:xfrm>
              <a:off x="5040779" y="2200091"/>
              <a:ext cx="93663" cy="101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12" name="Line 84"/>
            <p:cNvSpPr>
              <a:spLocks noChangeShapeType="1"/>
            </p:cNvSpPr>
            <p:nvPr/>
          </p:nvSpPr>
          <p:spPr bwMode="auto">
            <a:xfrm>
              <a:off x="2057073" y="3034839"/>
              <a:ext cx="14040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Text Box 54"/>
            <p:cNvSpPr txBox="1">
              <a:spLocks noChangeArrowheads="1"/>
            </p:cNvSpPr>
            <p:nvPr/>
          </p:nvSpPr>
          <p:spPr bwMode="auto">
            <a:xfrm>
              <a:off x="1577648" y="3619326"/>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1800" dirty="0">
                  <a:solidFill>
                    <a:schemeClr val="folHlink"/>
                  </a:solidFill>
                </a:rPr>
                <a:t>24</a:t>
              </a:r>
            </a:p>
          </p:txBody>
        </p:sp>
        <p:sp>
          <p:nvSpPr>
            <p:cNvPr id="24" name="Line 5"/>
            <p:cNvSpPr>
              <a:spLocks noChangeShapeType="1"/>
            </p:cNvSpPr>
            <p:nvPr/>
          </p:nvSpPr>
          <p:spPr bwMode="auto">
            <a:xfrm>
              <a:off x="1976110" y="6445076"/>
              <a:ext cx="6840000" cy="0"/>
            </a:xfrm>
            <a:prstGeom prst="line">
              <a:avLst/>
            </a:prstGeom>
            <a:noFill/>
            <a:ln w="9525">
              <a:solidFill>
                <a:schemeClr val="folHlink"/>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6"/>
            <p:cNvSpPr>
              <a:spLocks noChangeShapeType="1"/>
            </p:cNvSpPr>
            <p:nvPr/>
          </p:nvSpPr>
          <p:spPr bwMode="auto">
            <a:xfrm>
              <a:off x="1976111" y="1484784"/>
              <a:ext cx="0" cy="4968000"/>
            </a:xfrm>
            <a:prstGeom prst="line">
              <a:avLst/>
            </a:prstGeom>
            <a:noFill/>
            <a:ln w="9525">
              <a:solidFill>
                <a:schemeClr val="folHlink"/>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7"/>
            <p:cNvSpPr>
              <a:spLocks noChangeShapeType="1"/>
            </p:cNvSpPr>
            <p:nvPr/>
          </p:nvSpPr>
          <p:spPr bwMode="auto">
            <a:xfrm>
              <a:off x="2215823" y="6377289"/>
              <a:ext cx="0" cy="7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8"/>
            <p:cNvSpPr>
              <a:spLocks noChangeShapeType="1"/>
            </p:cNvSpPr>
            <p:nvPr/>
          </p:nvSpPr>
          <p:spPr bwMode="auto">
            <a:xfrm>
              <a:off x="2455536" y="6369144"/>
              <a:ext cx="0" cy="7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9"/>
            <p:cNvSpPr>
              <a:spLocks noChangeShapeType="1"/>
            </p:cNvSpPr>
            <p:nvPr/>
          </p:nvSpPr>
          <p:spPr bwMode="auto">
            <a:xfrm>
              <a:off x="2695248" y="6369144"/>
              <a:ext cx="0" cy="7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10"/>
            <p:cNvSpPr>
              <a:spLocks noChangeShapeType="1"/>
            </p:cNvSpPr>
            <p:nvPr/>
          </p:nvSpPr>
          <p:spPr bwMode="auto">
            <a:xfrm>
              <a:off x="2934961" y="6369144"/>
              <a:ext cx="0" cy="7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11"/>
            <p:cNvSpPr>
              <a:spLocks noChangeShapeType="1"/>
            </p:cNvSpPr>
            <p:nvPr/>
          </p:nvSpPr>
          <p:spPr bwMode="auto">
            <a:xfrm>
              <a:off x="3173086" y="6369144"/>
              <a:ext cx="0" cy="7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12"/>
            <p:cNvSpPr>
              <a:spLocks noChangeShapeType="1"/>
            </p:cNvSpPr>
            <p:nvPr/>
          </p:nvSpPr>
          <p:spPr bwMode="auto">
            <a:xfrm>
              <a:off x="3412798" y="6369144"/>
              <a:ext cx="0" cy="7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13"/>
            <p:cNvSpPr>
              <a:spLocks noChangeShapeType="1"/>
            </p:cNvSpPr>
            <p:nvPr/>
          </p:nvSpPr>
          <p:spPr bwMode="auto">
            <a:xfrm>
              <a:off x="3652511" y="6369144"/>
              <a:ext cx="0" cy="7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14"/>
            <p:cNvSpPr>
              <a:spLocks noChangeShapeType="1"/>
            </p:cNvSpPr>
            <p:nvPr/>
          </p:nvSpPr>
          <p:spPr bwMode="auto">
            <a:xfrm>
              <a:off x="3892223" y="6369144"/>
              <a:ext cx="0" cy="7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15"/>
            <p:cNvSpPr>
              <a:spLocks noChangeShapeType="1"/>
            </p:cNvSpPr>
            <p:nvPr/>
          </p:nvSpPr>
          <p:spPr bwMode="auto">
            <a:xfrm>
              <a:off x="4130348" y="6369144"/>
              <a:ext cx="0" cy="7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16"/>
            <p:cNvSpPr>
              <a:spLocks noChangeShapeType="1"/>
            </p:cNvSpPr>
            <p:nvPr/>
          </p:nvSpPr>
          <p:spPr bwMode="auto">
            <a:xfrm>
              <a:off x="4370061" y="6369144"/>
              <a:ext cx="0" cy="7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17"/>
            <p:cNvSpPr>
              <a:spLocks noChangeShapeType="1"/>
            </p:cNvSpPr>
            <p:nvPr/>
          </p:nvSpPr>
          <p:spPr bwMode="auto">
            <a:xfrm>
              <a:off x="4609773" y="6369144"/>
              <a:ext cx="0" cy="7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18"/>
            <p:cNvSpPr>
              <a:spLocks noChangeShapeType="1"/>
            </p:cNvSpPr>
            <p:nvPr/>
          </p:nvSpPr>
          <p:spPr bwMode="auto">
            <a:xfrm>
              <a:off x="4849486" y="6369144"/>
              <a:ext cx="0" cy="7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19"/>
            <p:cNvSpPr>
              <a:spLocks noChangeShapeType="1"/>
            </p:cNvSpPr>
            <p:nvPr/>
          </p:nvSpPr>
          <p:spPr bwMode="auto">
            <a:xfrm>
              <a:off x="5087611" y="6369144"/>
              <a:ext cx="0" cy="7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20"/>
            <p:cNvSpPr>
              <a:spLocks noChangeShapeType="1"/>
            </p:cNvSpPr>
            <p:nvPr/>
          </p:nvSpPr>
          <p:spPr bwMode="auto">
            <a:xfrm>
              <a:off x="5327323" y="6363859"/>
              <a:ext cx="0" cy="7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21"/>
            <p:cNvSpPr>
              <a:spLocks noChangeShapeType="1"/>
            </p:cNvSpPr>
            <p:nvPr/>
          </p:nvSpPr>
          <p:spPr bwMode="auto">
            <a:xfrm>
              <a:off x="5567036" y="6364192"/>
              <a:ext cx="0" cy="7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22"/>
            <p:cNvSpPr>
              <a:spLocks noChangeShapeType="1"/>
            </p:cNvSpPr>
            <p:nvPr/>
          </p:nvSpPr>
          <p:spPr bwMode="auto">
            <a:xfrm>
              <a:off x="5806748" y="6364192"/>
              <a:ext cx="0" cy="7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23"/>
            <p:cNvSpPr>
              <a:spLocks noChangeShapeType="1"/>
            </p:cNvSpPr>
            <p:nvPr/>
          </p:nvSpPr>
          <p:spPr bwMode="auto">
            <a:xfrm>
              <a:off x="6046461" y="6364192"/>
              <a:ext cx="0" cy="7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24"/>
            <p:cNvSpPr>
              <a:spLocks noChangeShapeType="1"/>
            </p:cNvSpPr>
            <p:nvPr/>
          </p:nvSpPr>
          <p:spPr bwMode="auto">
            <a:xfrm>
              <a:off x="6284586" y="6364192"/>
              <a:ext cx="0" cy="7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25"/>
            <p:cNvSpPr>
              <a:spLocks noChangeShapeType="1"/>
            </p:cNvSpPr>
            <p:nvPr/>
          </p:nvSpPr>
          <p:spPr bwMode="auto">
            <a:xfrm>
              <a:off x="6524298" y="6364192"/>
              <a:ext cx="0" cy="7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26"/>
            <p:cNvSpPr>
              <a:spLocks noChangeShapeType="1"/>
            </p:cNvSpPr>
            <p:nvPr/>
          </p:nvSpPr>
          <p:spPr bwMode="auto">
            <a:xfrm>
              <a:off x="6764011" y="6364192"/>
              <a:ext cx="0" cy="7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27"/>
            <p:cNvSpPr>
              <a:spLocks noChangeShapeType="1"/>
            </p:cNvSpPr>
            <p:nvPr/>
          </p:nvSpPr>
          <p:spPr bwMode="auto">
            <a:xfrm>
              <a:off x="7003723" y="6364192"/>
              <a:ext cx="0" cy="7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28"/>
            <p:cNvSpPr>
              <a:spLocks noChangeShapeType="1"/>
            </p:cNvSpPr>
            <p:nvPr/>
          </p:nvSpPr>
          <p:spPr bwMode="auto">
            <a:xfrm>
              <a:off x="7241848" y="6364192"/>
              <a:ext cx="0" cy="7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30"/>
            <p:cNvSpPr>
              <a:spLocks noChangeShapeType="1"/>
            </p:cNvSpPr>
            <p:nvPr/>
          </p:nvSpPr>
          <p:spPr bwMode="auto">
            <a:xfrm>
              <a:off x="1976111" y="6010101"/>
              <a:ext cx="2397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31"/>
            <p:cNvSpPr>
              <a:spLocks noChangeShapeType="1"/>
            </p:cNvSpPr>
            <p:nvPr/>
          </p:nvSpPr>
          <p:spPr bwMode="auto">
            <a:xfrm>
              <a:off x="1976111" y="5575126"/>
              <a:ext cx="2397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32"/>
            <p:cNvSpPr>
              <a:spLocks noChangeShapeType="1"/>
            </p:cNvSpPr>
            <p:nvPr/>
          </p:nvSpPr>
          <p:spPr bwMode="auto">
            <a:xfrm>
              <a:off x="1976111" y="5140151"/>
              <a:ext cx="2397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33"/>
            <p:cNvSpPr>
              <a:spLocks noChangeShapeType="1"/>
            </p:cNvSpPr>
            <p:nvPr/>
          </p:nvSpPr>
          <p:spPr bwMode="auto">
            <a:xfrm>
              <a:off x="1976111" y="4705176"/>
              <a:ext cx="2397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34"/>
            <p:cNvSpPr>
              <a:spLocks noChangeShapeType="1"/>
            </p:cNvSpPr>
            <p:nvPr/>
          </p:nvSpPr>
          <p:spPr bwMode="auto">
            <a:xfrm>
              <a:off x="1976111" y="4270201"/>
              <a:ext cx="2397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35"/>
            <p:cNvSpPr>
              <a:spLocks noChangeShapeType="1"/>
            </p:cNvSpPr>
            <p:nvPr/>
          </p:nvSpPr>
          <p:spPr bwMode="auto">
            <a:xfrm>
              <a:off x="1976111" y="3835226"/>
              <a:ext cx="2397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Text Box 36"/>
            <p:cNvSpPr txBox="1">
              <a:spLocks noChangeArrowheads="1"/>
            </p:cNvSpPr>
            <p:nvPr/>
          </p:nvSpPr>
          <p:spPr bwMode="auto">
            <a:xfrm>
              <a:off x="2295198" y="6446663"/>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1800">
                  <a:solidFill>
                    <a:schemeClr val="folHlink"/>
                  </a:solidFill>
                </a:rPr>
                <a:t>2</a:t>
              </a:r>
            </a:p>
          </p:txBody>
        </p:sp>
        <p:sp>
          <p:nvSpPr>
            <p:cNvPr id="55" name="Text Box 37"/>
            <p:cNvSpPr txBox="1">
              <a:spLocks noChangeArrowheads="1"/>
            </p:cNvSpPr>
            <p:nvPr/>
          </p:nvSpPr>
          <p:spPr bwMode="auto">
            <a:xfrm>
              <a:off x="2774623" y="6446663"/>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1800">
                  <a:solidFill>
                    <a:schemeClr val="folHlink"/>
                  </a:solidFill>
                </a:rPr>
                <a:t>4</a:t>
              </a:r>
            </a:p>
          </p:txBody>
        </p:sp>
        <p:sp>
          <p:nvSpPr>
            <p:cNvPr id="56" name="Text Box 38"/>
            <p:cNvSpPr txBox="1">
              <a:spLocks noChangeArrowheads="1"/>
            </p:cNvSpPr>
            <p:nvPr/>
          </p:nvSpPr>
          <p:spPr bwMode="auto">
            <a:xfrm>
              <a:off x="3254048" y="6446663"/>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1800">
                  <a:solidFill>
                    <a:schemeClr val="folHlink"/>
                  </a:solidFill>
                </a:rPr>
                <a:t>6</a:t>
              </a:r>
            </a:p>
          </p:txBody>
        </p:sp>
        <p:sp>
          <p:nvSpPr>
            <p:cNvPr id="57" name="Text Box 39"/>
            <p:cNvSpPr txBox="1">
              <a:spLocks noChangeArrowheads="1"/>
            </p:cNvSpPr>
            <p:nvPr/>
          </p:nvSpPr>
          <p:spPr bwMode="auto">
            <a:xfrm>
              <a:off x="3744586" y="6446663"/>
              <a:ext cx="3127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1800">
                  <a:solidFill>
                    <a:schemeClr val="folHlink"/>
                  </a:solidFill>
                </a:rPr>
                <a:t>8</a:t>
              </a:r>
            </a:p>
          </p:txBody>
        </p:sp>
        <p:sp>
          <p:nvSpPr>
            <p:cNvPr id="58" name="Text Box 40"/>
            <p:cNvSpPr txBox="1">
              <a:spLocks noChangeArrowheads="1"/>
            </p:cNvSpPr>
            <p:nvPr/>
          </p:nvSpPr>
          <p:spPr bwMode="auto">
            <a:xfrm>
              <a:off x="4144636" y="6446663"/>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1800">
                  <a:solidFill>
                    <a:schemeClr val="folHlink"/>
                  </a:solidFill>
                </a:rPr>
                <a:t>10</a:t>
              </a:r>
            </a:p>
          </p:txBody>
        </p:sp>
        <p:sp>
          <p:nvSpPr>
            <p:cNvPr id="59" name="Text Box 41"/>
            <p:cNvSpPr txBox="1">
              <a:spLocks noChangeArrowheads="1"/>
            </p:cNvSpPr>
            <p:nvPr/>
          </p:nvSpPr>
          <p:spPr bwMode="auto">
            <a:xfrm>
              <a:off x="4662161" y="6446663"/>
              <a:ext cx="4397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1800">
                  <a:solidFill>
                    <a:schemeClr val="folHlink"/>
                  </a:solidFill>
                </a:rPr>
                <a:t>12</a:t>
              </a:r>
            </a:p>
          </p:txBody>
        </p:sp>
        <p:sp>
          <p:nvSpPr>
            <p:cNvPr id="60" name="Text Box 42"/>
            <p:cNvSpPr txBox="1">
              <a:spLocks noChangeArrowheads="1"/>
            </p:cNvSpPr>
            <p:nvPr/>
          </p:nvSpPr>
          <p:spPr bwMode="auto">
            <a:xfrm>
              <a:off x="5114598" y="6446663"/>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1800">
                  <a:solidFill>
                    <a:schemeClr val="folHlink"/>
                  </a:solidFill>
                </a:rPr>
                <a:t>14</a:t>
              </a:r>
            </a:p>
          </p:txBody>
        </p:sp>
        <p:sp>
          <p:nvSpPr>
            <p:cNvPr id="61" name="Text Box 43"/>
            <p:cNvSpPr txBox="1">
              <a:spLocks noChangeArrowheads="1"/>
            </p:cNvSpPr>
            <p:nvPr/>
          </p:nvSpPr>
          <p:spPr bwMode="auto">
            <a:xfrm>
              <a:off x="5594023" y="6446663"/>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1800">
                  <a:solidFill>
                    <a:schemeClr val="folHlink"/>
                  </a:solidFill>
                </a:rPr>
                <a:t>16</a:t>
              </a:r>
            </a:p>
          </p:txBody>
        </p:sp>
        <p:sp>
          <p:nvSpPr>
            <p:cNvPr id="62" name="Text Box 44"/>
            <p:cNvSpPr txBox="1">
              <a:spLocks noChangeArrowheads="1"/>
            </p:cNvSpPr>
            <p:nvPr/>
          </p:nvSpPr>
          <p:spPr bwMode="auto">
            <a:xfrm>
              <a:off x="6098848" y="6446663"/>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1800">
                  <a:solidFill>
                    <a:schemeClr val="folHlink"/>
                  </a:solidFill>
                </a:rPr>
                <a:t>18</a:t>
              </a:r>
            </a:p>
          </p:txBody>
        </p:sp>
        <p:sp>
          <p:nvSpPr>
            <p:cNvPr id="63" name="Text Box 45"/>
            <p:cNvSpPr txBox="1">
              <a:spLocks noChangeArrowheads="1"/>
            </p:cNvSpPr>
            <p:nvPr/>
          </p:nvSpPr>
          <p:spPr bwMode="auto">
            <a:xfrm>
              <a:off x="6578273" y="6446663"/>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1800">
                  <a:solidFill>
                    <a:schemeClr val="folHlink"/>
                  </a:solidFill>
                </a:rPr>
                <a:t>20</a:t>
              </a:r>
            </a:p>
          </p:txBody>
        </p:sp>
        <p:sp>
          <p:nvSpPr>
            <p:cNvPr id="64" name="Text Box 46"/>
            <p:cNvSpPr txBox="1">
              <a:spLocks noChangeArrowheads="1"/>
            </p:cNvSpPr>
            <p:nvPr/>
          </p:nvSpPr>
          <p:spPr bwMode="auto">
            <a:xfrm>
              <a:off x="7043411" y="6446663"/>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1800">
                  <a:solidFill>
                    <a:schemeClr val="folHlink"/>
                  </a:solidFill>
                </a:rPr>
                <a:t>22</a:t>
              </a:r>
            </a:p>
          </p:txBody>
        </p:sp>
        <p:sp>
          <p:nvSpPr>
            <p:cNvPr id="65" name="Text Box 47"/>
            <p:cNvSpPr txBox="1">
              <a:spLocks noChangeArrowheads="1"/>
            </p:cNvSpPr>
            <p:nvPr/>
          </p:nvSpPr>
          <p:spPr bwMode="auto">
            <a:xfrm>
              <a:off x="1857048" y="6446663"/>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1800">
                  <a:solidFill>
                    <a:schemeClr val="folHlink"/>
                  </a:solidFill>
                </a:rPr>
                <a:t>0</a:t>
              </a:r>
            </a:p>
          </p:txBody>
        </p:sp>
        <p:sp>
          <p:nvSpPr>
            <p:cNvPr id="66" name="Text Box 48"/>
            <p:cNvSpPr txBox="1">
              <a:spLocks noChangeArrowheads="1"/>
            </p:cNvSpPr>
            <p:nvPr/>
          </p:nvSpPr>
          <p:spPr bwMode="auto">
            <a:xfrm>
              <a:off x="1698298" y="6186313"/>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1800">
                  <a:solidFill>
                    <a:schemeClr val="folHlink"/>
                  </a:solidFill>
                </a:rPr>
                <a:t>0</a:t>
              </a:r>
            </a:p>
          </p:txBody>
        </p:sp>
        <p:sp>
          <p:nvSpPr>
            <p:cNvPr id="67" name="Text Box 49"/>
            <p:cNvSpPr txBox="1">
              <a:spLocks noChangeArrowheads="1"/>
            </p:cNvSpPr>
            <p:nvPr/>
          </p:nvSpPr>
          <p:spPr bwMode="auto">
            <a:xfrm>
              <a:off x="1698298" y="5751338"/>
              <a:ext cx="309563"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1800">
                  <a:solidFill>
                    <a:schemeClr val="folHlink"/>
                  </a:solidFill>
                </a:rPr>
                <a:t>4</a:t>
              </a:r>
            </a:p>
          </p:txBody>
        </p:sp>
        <p:sp>
          <p:nvSpPr>
            <p:cNvPr id="68" name="Text Box 50"/>
            <p:cNvSpPr txBox="1">
              <a:spLocks noChangeArrowheads="1"/>
            </p:cNvSpPr>
            <p:nvPr/>
          </p:nvSpPr>
          <p:spPr bwMode="auto">
            <a:xfrm>
              <a:off x="1698298" y="5330651"/>
              <a:ext cx="3095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1800">
                  <a:solidFill>
                    <a:schemeClr val="folHlink"/>
                  </a:solidFill>
                </a:rPr>
                <a:t>8</a:t>
              </a:r>
            </a:p>
          </p:txBody>
        </p:sp>
        <p:sp>
          <p:nvSpPr>
            <p:cNvPr id="69" name="Text Box 51"/>
            <p:cNvSpPr txBox="1">
              <a:spLocks noChangeArrowheads="1"/>
            </p:cNvSpPr>
            <p:nvPr/>
          </p:nvSpPr>
          <p:spPr bwMode="auto">
            <a:xfrm>
              <a:off x="1577648" y="4909963"/>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1800">
                  <a:solidFill>
                    <a:schemeClr val="folHlink"/>
                  </a:solidFill>
                </a:rPr>
                <a:t>12</a:t>
              </a:r>
            </a:p>
          </p:txBody>
        </p:sp>
        <p:sp>
          <p:nvSpPr>
            <p:cNvPr id="70" name="Text Box 52"/>
            <p:cNvSpPr txBox="1">
              <a:spLocks noChangeArrowheads="1"/>
            </p:cNvSpPr>
            <p:nvPr/>
          </p:nvSpPr>
          <p:spPr bwMode="auto">
            <a:xfrm>
              <a:off x="1577648" y="4489276"/>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1800">
                  <a:solidFill>
                    <a:schemeClr val="folHlink"/>
                  </a:solidFill>
                </a:rPr>
                <a:t>16</a:t>
              </a:r>
            </a:p>
          </p:txBody>
        </p:sp>
        <p:sp>
          <p:nvSpPr>
            <p:cNvPr id="71" name="Text Box 53"/>
            <p:cNvSpPr txBox="1">
              <a:spLocks noChangeArrowheads="1"/>
            </p:cNvSpPr>
            <p:nvPr/>
          </p:nvSpPr>
          <p:spPr bwMode="auto">
            <a:xfrm>
              <a:off x="1577648" y="4054301"/>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1800">
                  <a:solidFill>
                    <a:schemeClr val="folHlink"/>
                  </a:solidFill>
                </a:rPr>
                <a:t>20</a:t>
              </a:r>
            </a:p>
          </p:txBody>
        </p:sp>
        <p:sp>
          <p:nvSpPr>
            <p:cNvPr id="72" name="Oval 56"/>
            <p:cNvSpPr>
              <a:spLocks noChangeArrowheads="1"/>
            </p:cNvSpPr>
            <p:nvPr/>
          </p:nvSpPr>
          <p:spPr bwMode="auto">
            <a:xfrm>
              <a:off x="2643612" y="5959301"/>
              <a:ext cx="92075" cy="101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73" name="Oval 57"/>
            <p:cNvSpPr>
              <a:spLocks noChangeArrowheads="1"/>
            </p:cNvSpPr>
            <p:nvPr/>
          </p:nvSpPr>
          <p:spPr bwMode="auto">
            <a:xfrm>
              <a:off x="2175148" y="6258334"/>
              <a:ext cx="93663" cy="101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74" name="Oval 58"/>
            <p:cNvSpPr>
              <a:spLocks noChangeArrowheads="1"/>
            </p:cNvSpPr>
            <p:nvPr/>
          </p:nvSpPr>
          <p:spPr bwMode="auto">
            <a:xfrm>
              <a:off x="2414860" y="6170163"/>
              <a:ext cx="92075" cy="101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75" name="Oval 59"/>
            <p:cNvSpPr>
              <a:spLocks noChangeArrowheads="1"/>
            </p:cNvSpPr>
            <p:nvPr/>
          </p:nvSpPr>
          <p:spPr bwMode="auto">
            <a:xfrm>
              <a:off x="3632092" y="2853319"/>
              <a:ext cx="93662" cy="101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86" name="Text Box 78"/>
            <p:cNvSpPr txBox="1">
              <a:spLocks noChangeArrowheads="1"/>
            </p:cNvSpPr>
            <p:nvPr/>
          </p:nvSpPr>
          <p:spPr bwMode="auto">
            <a:xfrm>
              <a:off x="8045450" y="6033147"/>
              <a:ext cx="1098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800" dirty="0">
                  <a:solidFill>
                    <a:schemeClr val="folHlink"/>
                  </a:solidFill>
                </a:rPr>
                <a:t>传输轮次</a:t>
              </a:r>
            </a:p>
          </p:txBody>
        </p:sp>
        <p:sp>
          <p:nvSpPr>
            <p:cNvPr id="87" name="Text Box 79"/>
            <p:cNvSpPr txBox="1">
              <a:spLocks noChangeArrowheads="1"/>
            </p:cNvSpPr>
            <p:nvPr/>
          </p:nvSpPr>
          <p:spPr bwMode="auto">
            <a:xfrm>
              <a:off x="1043608" y="1144225"/>
              <a:ext cx="16954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800" dirty="0">
                  <a:solidFill>
                    <a:schemeClr val="folHlink"/>
                  </a:solidFill>
                </a:rPr>
                <a:t>拥塞窗口 </a:t>
              </a:r>
              <a:r>
                <a:rPr kumimoji="1" lang="en-US" altLang="zh-CN" sz="1800" dirty="0" err="1">
                  <a:solidFill>
                    <a:schemeClr val="folHlink"/>
                  </a:solidFill>
                </a:rPr>
                <a:t>cwnd</a:t>
              </a:r>
              <a:endParaRPr kumimoji="1" lang="en-US" altLang="zh-CN" sz="1800" dirty="0">
                <a:solidFill>
                  <a:schemeClr val="folHlink"/>
                </a:solidFill>
              </a:endParaRPr>
            </a:p>
          </p:txBody>
        </p:sp>
        <p:sp>
          <p:nvSpPr>
            <p:cNvPr id="91" name="Rectangle 83"/>
            <p:cNvSpPr>
              <a:spLocks noChangeArrowheads="1"/>
            </p:cNvSpPr>
            <p:nvPr/>
          </p:nvSpPr>
          <p:spPr bwMode="auto">
            <a:xfrm>
              <a:off x="2057073" y="3747913"/>
              <a:ext cx="198438" cy="23209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92" name="Line 86"/>
            <p:cNvSpPr>
              <a:spLocks noChangeShapeType="1"/>
            </p:cNvSpPr>
            <p:nvPr/>
          </p:nvSpPr>
          <p:spPr bwMode="auto">
            <a:xfrm rot="10800000">
              <a:off x="1981441" y="4180999"/>
              <a:ext cx="40320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 name="Text Box 90"/>
            <p:cNvSpPr txBox="1">
              <a:spLocks noChangeArrowheads="1"/>
            </p:cNvSpPr>
            <p:nvPr/>
          </p:nvSpPr>
          <p:spPr bwMode="auto">
            <a:xfrm>
              <a:off x="4524374" y="5808179"/>
              <a:ext cx="898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800" dirty="0">
                  <a:solidFill>
                    <a:schemeClr val="folHlink"/>
                  </a:solidFill>
                </a:rPr>
                <a:t>慢开始</a:t>
              </a:r>
            </a:p>
          </p:txBody>
        </p:sp>
        <p:sp>
          <p:nvSpPr>
            <p:cNvPr id="97" name="Line 91"/>
            <p:cNvSpPr>
              <a:spLocks noChangeShapeType="1"/>
            </p:cNvSpPr>
            <p:nvPr/>
          </p:nvSpPr>
          <p:spPr bwMode="auto">
            <a:xfrm flipH="1">
              <a:off x="2278260" y="5996439"/>
              <a:ext cx="2293739" cy="35510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 name="Text Box 107"/>
            <p:cNvSpPr txBox="1">
              <a:spLocks noChangeArrowheads="1"/>
            </p:cNvSpPr>
            <p:nvPr/>
          </p:nvSpPr>
          <p:spPr bwMode="auto">
            <a:xfrm>
              <a:off x="-36512" y="2818645"/>
              <a:ext cx="17491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1800" dirty="0" err="1" smtClean="0">
                  <a:solidFill>
                    <a:schemeClr val="folHlink"/>
                  </a:solidFill>
                </a:rPr>
                <a:t>ssthresh</a:t>
              </a:r>
              <a:r>
                <a:rPr kumimoji="1" lang="zh-CN" altLang="en-US" sz="1800" dirty="0" smtClean="0">
                  <a:solidFill>
                    <a:schemeClr val="folHlink"/>
                  </a:solidFill>
                </a:rPr>
                <a:t>初始值</a:t>
              </a:r>
              <a:endParaRPr kumimoji="1" lang="zh-CN" altLang="en-US" sz="1800" dirty="0">
                <a:solidFill>
                  <a:schemeClr val="folHlink"/>
                </a:solidFill>
              </a:endParaRPr>
            </a:p>
          </p:txBody>
        </p:sp>
        <p:sp>
          <p:nvSpPr>
            <p:cNvPr id="104" name="Text Box 109"/>
            <p:cNvSpPr txBox="1">
              <a:spLocks noChangeArrowheads="1"/>
            </p:cNvSpPr>
            <p:nvPr/>
          </p:nvSpPr>
          <p:spPr bwMode="auto">
            <a:xfrm>
              <a:off x="-36512" y="3950812"/>
              <a:ext cx="17491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1800" dirty="0">
                  <a:solidFill>
                    <a:schemeClr val="folHlink"/>
                  </a:solidFill>
                </a:rPr>
                <a:t>新</a:t>
              </a:r>
              <a:r>
                <a:rPr kumimoji="1" lang="zh-CN" altLang="en-US" sz="1800" dirty="0" smtClean="0">
                  <a:solidFill>
                    <a:schemeClr val="folHlink"/>
                  </a:solidFill>
                </a:rPr>
                <a:t>的</a:t>
              </a:r>
              <a:r>
                <a:rPr kumimoji="1" lang="en-US" altLang="zh-CN" sz="1800" dirty="0" err="1" smtClean="0">
                  <a:solidFill>
                    <a:schemeClr val="folHlink"/>
                  </a:solidFill>
                </a:rPr>
                <a:t>ssthresh</a:t>
              </a:r>
              <a:r>
                <a:rPr kumimoji="1" lang="zh-CN" altLang="en-US" sz="1800" dirty="0" smtClean="0">
                  <a:solidFill>
                    <a:schemeClr val="folHlink"/>
                  </a:solidFill>
                </a:rPr>
                <a:t>值</a:t>
              </a:r>
              <a:endParaRPr kumimoji="1" lang="zh-CN" altLang="en-US" sz="1800" dirty="0">
                <a:solidFill>
                  <a:schemeClr val="folHlink"/>
                </a:solidFill>
              </a:endParaRPr>
            </a:p>
          </p:txBody>
        </p:sp>
        <p:sp>
          <p:nvSpPr>
            <p:cNvPr id="110" name="Line 85"/>
            <p:cNvSpPr>
              <a:spLocks noChangeShapeType="1"/>
            </p:cNvSpPr>
            <p:nvPr/>
          </p:nvSpPr>
          <p:spPr bwMode="auto">
            <a:xfrm>
              <a:off x="1979067" y="1949248"/>
              <a:ext cx="438785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 name="Text Box 54"/>
            <p:cNvSpPr txBox="1">
              <a:spLocks noChangeArrowheads="1"/>
            </p:cNvSpPr>
            <p:nvPr/>
          </p:nvSpPr>
          <p:spPr bwMode="auto">
            <a:xfrm>
              <a:off x="1583198" y="1514273"/>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1800" dirty="0" smtClean="0">
                  <a:solidFill>
                    <a:schemeClr val="folHlink"/>
                  </a:solidFill>
                </a:rPr>
                <a:t>44</a:t>
              </a:r>
              <a:endParaRPr kumimoji="1" lang="en-US" altLang="zh-CN" sz="1800" dirty="0">
                <a:solidFill>
                  <a:schemeClr val="folHlink"/>
                </a:solidFill>
              </a:endParaRPr>
            </a:p>
          </p:txBody>
        </p:sp>
        <p:sp>
          <p:nvSpPr>
            <p:cNvPr id="118" name="Line 31"/>
            <p:cNvSpPr>
              <a:spLocks noChangeShapeType="1"/>
            </p:cNvSpPr>
            <p:nvPr/>
          </p:nvSpPr>
          <p:spPr bwMode="auto">
            <a:xfrm>
              <a:off x="1990539" y="3429000"/>
              <a:ext cx="7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 name="Line 32"/>
            <p:cNvSpPr>
              <a:spLocks noChangeShapeType="1"/>
            </p:cNvSpPr>
            <p:nvPr/>
          </p:nvSpPr>
          <p:spPr bwMode="auto">
            <a:xfrm>
              <a:off x="1990539" y="3035098"/>
              <a:ext cx="7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 name="Line 33"/>
            <p:cNvSpPr>
              <a:spLocks noChangeShapeType="1"/>
            </p:cNvSpPr>
            <p:nvPr/>
          </p:nvSpPr>
          <p:spPr bwMode="auto">
            <a:xfrm>
              <a:off x="1990539" y="2600123"/>
              <a:ext cx="7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 name="Line 34"/>
            <p:cNvSpPr>
              <a:spLocks noChangeShapeType="1"/>
            </p:cNvSpPr>
            <p:nvPr/>
          </p:nvSpPr>
          <p:spPr bwMode="auto">
            <a:xfrm>
              <a:off x="1990539" y="2165148"/>
              <a:ext cx="7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 name="Line 35"/>
            <p:cNvSpPr>
              <a:spLocks noChangeShapeType="1"/>
            </p:cNvSpPr>
            <p:nvPr/>
          </p:nvSpPr>
          <p:spPr bwMode="auto">
            <a:xfrm>
              <a:off x="1990539" y="1730173"/>
              <a:ext cx="7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 name="Text Box 50"/>
            <p:cNvSpPr txBox="1">
              <a:spLocks noChangeArrowheads="1"/>
            </p:cNvSpPr>
            <p:nvPr/>
          </p:nvSpPr>
          <p:spPr bwMode="auto">
            <a:xfrm>
              <a:off x="1568669" y="3225598"/>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1800" dirty="0" smtClean="0">
                  <a:solidFill>
                    <a:schemeClr val="folHlink"/>
                  </a:solidFill>
                </a:rPr>
                <a:t>28</a:t>
              </a:r>
              <a:endParaRPr kumimoji="1" lang="en-US" altLang="zh-CN" sz="1800" dirty="0">
                <a:solidFill>
                  <a:schemeClr val="folHlink"/>
                </a:solidFill>
              </a:endParaRPr>
            </a:p>
          </p:txBody>
        </p:sp>
        <p:sp>
          <p:nvSpPr>
            <p:cNvPr id="124" name="Text Box 51"/>
            <p:cNvSpPr txBox="1">
              <a:spLocks noChangeArrowheads="1"/>
            </p:cNvSpPr>
            <p:nvPr/>
          </p:nvSpPr>
          <p:spPr bwMode="auto">
            <a:xfrm>
              <a:off x="1583198" y="2804910"/>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1800" dirty="0">
                  <a:solidFill>
                    <a:schemeClr val="folHlink"/>
                  </a:solidFill>
                </a:rPr>
                <a:t>3</a:t>
              </a:r>
              <a:r>
                <a:rPr kumimoji="1" lang="en-US" altLang="zh-CN" sz="1800" dirty="0" smtClean="0">
                  <a:solidFill>
                    <a:schemeClr val="folHlink"/>
                  </a:solidFill>
                </a:rPr>
                <a:t>2</a:t>
              </a:r>
              <a:endParaRPr kumimoji="1" lang="en-US" altLang="zh-CN" sz="1800" dirty="0">
                <a:solidFill>
                  <a:schemeClr val="folHlink"/>
                </a:solidFill>
              </a:endParaRPr>
            </a:p>
          </p:txBody>
        </p:sp>
        <p:sp>
          <p:nvSpPr>
            <p:cNvPr id="125" name="Text Box 52"/>
            <p:cNvSpPr txBox="1">
              <a:spLocks noChangeArrowheads="1"/>
            </p:cNvSpPr>
            <p:nvPr/>
          </p:nvSpPr>
          <p:spPr bwMode="auto">
            <a:xfrm>
              <a:off x="1583198" y="2384223"/>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1800" dirty="0">
                  <a:solidFill>
                    <a:schemeClr val="folHlink"/>
                  </a:solidFill>
                </a:rPr>
                <a:t>3</a:t>
              </a:r>
              <a:r>
                <a:rPr kumimoji="1" lang="en-US" altLang="zh-CN" sz="1800" dirty="0" smtClean="0">
                  <a:solidFill>
                    <a:schemeClr val="folHlink"/>
                  </a:solidFill>
                </a:rPr>
                <a:t>6</a:t>
              </a:r>
              <a:endParaRPr kumimoji="1" lang="en-US" altLang="zh-CN" sz="1800" dirty="0">
                <a:solidFill>
                  <a:schemeClr val="folHlink"/>
                </a:solidFill>
              </a:endParaRPr>
            </a:p>
          </p:txBody>
        </p:sp>
        <p:sp>
          <p:nvSpPr>
            <p:cNvPr id="126" name="Text Box 53"/>
            <p:cNvSpPr txBox="1">
              <a:spLocks noChangeArrowheads="1"/>
            </p:cNvSpPr>
            <p:nvPr/>
          </p:nvSpPr>
          <p:spPr bwMode="auto">
            <a:xfrm>
              <a:off x="1583198" y="1949248"/>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1800" dirty="0" smtClean="0">
                  <a:solidFill>
                    <a:schemeClr val="folHlink"/>
                  </a:solidFill>
                </a:rPr>
                <a:t>40</a:t>
              </a:r>
              <a:endParaRPr kumimoji="1" lang="en-US" altLang="zh-CN" sz="1800" dirty="0">
                <a:solidFill>
                  <a:schemeClr val="folHlink"/>
                </a:solidFill>
              </a:endParaRPr>
            </a:p>
          </p:txBody>
        </p:sp>
        <p:sp>
          <p:nvSpPr>
            <p:cNvPr id="127" name="Oval 59"/>
            <p:cNvSpPr>
              <a:spLocks noChangeArrowheads="1"/>
            </p:cNvSpPr>
            <p:nvPr/>
          </p:nvSpPr>
          <p:spPr bwMode="auto">
            <a:xfrm>
              <a:off x="3408829" y="2965241"/>
              <a:ext cx="93662" cy="101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128" name="Oval 59"/>
            <p:cNvSpPr>
              <a:spLocks noChangeArrowheads="1"/>
            </p:cNvSpPr>
            <p:nvPr/>
          </p:nvSpPr>
          <p:spPr bwMode="auto">
            <a:xfrm>
              <a:off x="3110894" y="4631928"/>
              <a:ext cx="93662" cy="101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129" name="Oval 65"/>
            <p:cNvSpPr>
              <a:spLocks noChangeArrowheads="1"/>
            </p:cNvSpPr>
            <p:nvPr/>
          </p:nvSpPr>
          <p:spPr bwMode="auto">
            <a:xfrm>
              <a:off x="5294048" y="2098219"/>
              <a:ext cx="92075" cy="101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130" name="Oval 67"/>
            <p:cNvSpPr>
              <a:spLocks noChangeArrowheads="1"/>
            </p:cNvSpPr>
            <p:nvPr/>
          </p:nvSpPr>
          <p:spPr bwMode="auto">
            <a:xfrm>
              <a:off x="5529292" y="1977453"/>
              <a:ext cx="93663" cy="101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131" name="Oval 67"/>
            <p:cNvSpPr>
              <a:spLocks noChangeArrowheads="1"/>
            </p:cNvSpPr>
            <p:nvPr/>
          </p:nvSpPr>
          <p:spPr bwMode="auto">
            <a:xfrm>
              <a:off x="5996493" y="4126285"/>
              <a:ext cx="93663" cy="101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132" name="Oval 60"/>
            <p:cNvSpPr>
              <a:spLocks noChangeArrowheads="1"/>
            </p:cNvSpPr>
            <p:nvPr/>
          </p:nvSpPr>
          <p:spPr bwMode="auto">
            <a:xfrm>
              <a:off x="6506094" y="3864048"/>
              <a:ext cx="92075" cy="101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133" name="Oval 61"/>
            <p:cNvSpPr>
              <a:spLocks noChangeArrowheads="1"/>
            </p:cNvSpPr>
            <p:nvPr/>
          </p:nvSpPr>
          <p:spPr bwMode="auto">
            <a:xfrm>
              <a:off x="6742425" y="3759403"/>
              <a:ext cx="92075" cy="101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134" name="Oval 62"/>
            <p:cNvSpPr>
              <a:spLocks noChangeArrowheads="1"/>
            </p:cNvSpPr>
            <p:nvPr/>
          </p:nvSpPr>
          <p:spPr bwMode="auto">
            <a:xfrm>
              <a:off x="7216737" y="3539659"/>
              <a:ext cx="93662" cy="101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135" name="Oval 63"/>
            <p:cNvSpPr>
              <a:spLocks noChangeArrowheads="1"/>
            </p:cNvSpPr>
            <p:nvPr/>
          </p:nvSpPr>
          <p:spPr bwMode="auto">
            <a:xfrm>
              <a:off x="6969592" y="3647901"/>
              <a:ext cx="93662" cy="10001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136" name="Oval 59"/>
            <p:cNvSpPr>
              <a:spLocks noChangeArrowheads="1"/>
            </p:cNvSpPr>
            <p:nvPr/>
          </p:nvSpPr>
          <p:spPr bwMode="auto">
            <a:xfrm>
              <a:off x="6270423" y="3982067"/>
              <a:ext cx="93662" cy="101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137" name="Line 25"/>
            <p:cNvSpPr>
              <a:spLocks noChangeShapeType="1"/>
            </p:cNvSpPr>
            <p:nvPr/>
          </p:nvSpPr>
          <p:spPr bwMode="auto">
            <a:xfrm>
              <a:off x="7503587" y="6362266"/>
              <a:ext cx="0" cy="7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 name="Line 26"/>
            <p:cNvSpPr>
              <a:spLocks noChangeShapeType="1"/>
            </p:cNvSpPr>
            <p:nvPr/>
          </p:nvSpPr>
          <p:spPr bwMode="auto">
            <a:xfrm>
              <a:off x="7743300" y="6362266"/>
              <a:ext cx="0" cy="7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 name="Line 27"/>
            <p:cNvSpPr>
              <a:spLocks noChangeShapeType="1"/>
            </p:cNvSpPr>
            <p:nvPr/>
          </p:nvSpPr>
          <p:spPr bwMode="auto">
            <a:xfrm>
              <a:off x="7983012" y="6362266"/>
              <a:ext cx="0" cy="7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 name="Line 28"/>
            <p:cNvSpPr>
              <a:spLocks noChangeShapeType="1"/>
            </p:cNvSpPr>
            <p:nvPr/>
          </p:nvSpPr>
          <p:spPr bwMode="auto">
            <a:xfrm>
              <a:off x="8221137" y="6362266"/>
              <a:ext cx="0" cy="7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 name="Text Box 45"/>
            <p:cNvSpPr txBox="1">
              <a:spLocks noChangeArrowheads="1"/>
            </p:cNvSpPr>
            <p:nvPr/>
          </p:nvSpPr>
          <p:spPr bwMode="auto">
            <a:xfrm>
              <a:off x="7557562" y="6444737"/>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1800" dirty="0" smtClean="0">
                  <a:solidFill>
                    <a:schemeClr val="folHlink"/>
                  </a:solidFill>
                </a:rPr>
                <a:t>24</a:t>
              </a:r>
              <a:endParaRPr kumimoji="1" lang="en-US" altLang="zh-CN" sz="1800" dirty="0">
                <a:solidFill>
                  <a:schemeClr val="folHlink"/>
                </a:solidFill>
              </a:endParaRPr>
            </a:p>
          </p:txBody>
        </p:sp>
        <p:sp>
          <p:nvSpPr>
            <p:cNvPr id="142" name="Text Box 46"/>
            <p:cNvSpPr txBox="1">
              <a:spLocks noChangeArrowheads="1"/>
            </p:cNvSpPr>
            <p:nvPr/>
          </p:nvSpPr>
          <p:spPr bwMode="auto">
            <a:xfrm>
              <a:off x="8022700" y="6444737"/>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1800" dirty="0" smtClean="0">
                  <a:solidFill>
                    <a:schemeClr val="folHlink"/>
                  </a:solidFill>
                </a:rPr>
                <a:t>26</a:t>
              </a:r>
              <a:endParaRPr kumimoji="1" lang="en-US" altLang="zh-CN" sz="1800" dirty="0">
                <a:solidFill>
                  <a:schemeClr val="folHlink"/>
                </a:solidFill>
              </a:endParaRPr>
            </a:p>
          </p:txBody>
        </p:sp>
        <p:sp>
          <p:nvSpPr>
            <p:cNvPr id="143" name="Oval 55"/>
            <p:cNvSpPr>
              <a:spLocks noChangeArrowheads="1"/>
            </p:cNvSpPr>
            <p:nvPr/>
          </p:nvSpPr>
          <p:spPr bwMode="auto">
            <a:xfrm>
              <a:off x="8163638" y="5459864"/>
              <a:ext cx="93663" cy="101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144" name="Oval 56"/>
            <p:cNvSpPr>
              <a:spLocks noChangeArrowheads="1"/>
            </p:cNvSpPr>
            <p:nvPr/>
          </p:nvSpPr>
          <p:spPr bwMode="auto">
            <a:xfrm>
              <a:off x="7916728" y="5894839"/>
              <a:ext cx="92075" cy="101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145" name="Oval 57"/>
            <p:cNvSpPr>
              <a:spLocks noChangeArrowheads="1"/>
            </p:cNvSpPr>
            <p:nvPr/>
          </p:nvSpPr>
          <p:spPr bwMode="auto">
            <a:xfrm>
              <a:off x="7448264" y="6193872"/>
              <a:ext cx="93663" cy="101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146" name="Oval 58"/>
            <p:cNvSpPr>
              <a:spLocks noChangeArrowheads="1"/>
            </p:cNvSpPr>
            <p:nvPr/>
          </p:nvSpPr>
          <p:spPr bwMode="auto">
            <a:xfrm>
              <a:off x="7687976" y="6105701"/>
              <a:ext cx="92075" cy="1016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solidFill>
                  <a:schemeClr val="tx1"/>
                </a:solidFill>
                <a:latin typeface="Tahoma" panose="020B0604030504040204" pitchFamily="34" charset="0"/>
                <a:ea typeface="宋体" panose="02010600030101010101" pitchFamily="2" charset="-122"/>
              </a:endParaRPr>
            </a:p>
          </p:txBody>
        </p:sp>
        <p:sp>
          <p:nvSpPr>
            <p:cNvPr id="147" name="Text Box 90"/>
            <p:cNvSpPr txBox="1">
              <a:spLocks noChangeArrowheads="1"/>
            </p:cNvSpPr>
            <p:nvPr/>
          </p:nvSpPr>
          <p:spPr bwMode="auto">
            <a:xfrm>
              <a:off x="3667418" y="5062994"/>
              <a:ext cx="15837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800" dirty="0" smtClean="0">
                  <a:solidFill>
                    <a:schemeClr val="folHlink"/>
                  </a:solidFill>
                </a:rPr>
                <a:t>指数规律增长</a:t>
              </a:r>
              <a:endParaRPr kumimoji="1" lang="zh-CN" altLang="en-US" sz="1800" dirty="0">
                <a:solidFill>
                  <a:schemeClr val="folHlink"/>
                </a:solidFill>
              </a:endParaRPr>
            </a:p>
          </p:txBody>
        </p:sp>
        <p:sp>
          <p:nvSpPr>
            <p:cNvPr id="148" name="Line 91"/>
            <p:cNvSpPr>
              <a:spLocks noChangeShapeType="1"/>
            </p:cNvSpPr>
            <p:nvPr/>
          </p:nvSpPr>
          <p:spPr bwMode="auto">
            <a:xfrm flipH="1" flipV="1">
              <a:off x="3135717" y="5006081"/>
              <a:ext cx="565234" cy="20737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 name="Text Box 93"/>
            <p:cNvSpPr txBox="1">
              <a:spLocks noChangeArrowheads="1"/>
            </p:cNvSpPr>
            <p:nvPr/>
          </p:nvSpPr>
          <p:spPr bwMode="auto">
            <a:xfrm>
              <a:off x="3429791" y="1941360"/>
              <a:ext cx="1250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1800" dirty="0">
                  <a:solidFill>
                    <a:schemeClr val="hlink"/>
                  </a:solidFill>
                </a:rPr>
                <a:t>拥塞避免</a:t>
              </a:r>
            </a:p>
            <a:p>
              <a:pPr algn="ctr" eaLnBrk="1" hangingPunct="1">
                <a:spcBef>
                  <a:spcPct val="0"/>
                </a:spcBef>
                <a:buClrTx/>
                <a:buSzTx/>
                <a:buFontTx/>
                <a:buNone/>
              </a:pPr>
              <a:r>
                <a:rPr kumimoji="1" lang="zh-CN" altLang="en-US" sz="1800" dirty="0">
                  <a:solidFill>
                    <a:schemeClr val="hlink"/>
                  </a:solidFill>
                </a:rPr>
                <a:t>“加法增大”</a:t>
              </a:r>
            </a:p>
          </p:txBody>
        </p:sp>
        <p:sp>
          <p:nvSpPr>
            <p:cNvPr id="154" name="Text Box 93"/>
            <p:cNvSpPr txBox="1">
              <a:spLocks noChangeArrowheads="1"/>
            </p:cNvSpPr>
            <p:nvPr/>
          </p:nvSpPr>
          <p:spPr bwMode="auto">
            <a:xfrm>
              <a:off x="6090156" y="4139230"/>
              <a:ext cx="1250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1800" dirty="0">
                  <a:solidFill>
                    <a:schemeClr val="hlink"/>
                  </a:solidFill>
                </a:rPr>
                <a:t>拥塞避免</a:t>
              </a:r>
            </a:p>
            <a:p>
              <a:pPr algn="ctr" eaLnBrk="1" hangingPunct="1">
                <a:spcBef>
                  <a:spcPct val="0"/>
                </a:spcBef>
                <a:buClrTx/>
                <a:buSzTx/>
                <a:buFontTx/>
                <a:buNone/>
              </a:pPr>
              <a:r>
                <a:rPr kumimoji="1" lang="zh-CN" altLang="en-US" sz="1800" dirty="0">
                  <a:solidFill>
                    <a:schemeClr val="hlink"/>
                  </a:solidFill>
                </a:rPr>
                <a:t>“加法增大”</a:t>
              </a:r>
            </a:p>
          </p:txBody>
        </p:sp>
        <p:sp>
          <p:nvSpPr>
            <p:cNvPr id="155" name="Line 89"/>
            <p:cNvSpPr>
              <a:spLocks noChangeShapeType="1"/>
            </p:cNvSpPr>
            <p:nvPr/>
          </p:nvSpPr>
          <p:spPr bwMode="auto">
            <a:xfrm>
              <a:off x="6048807" y="1958133"/>
              <a:ext cx="0" cy="2166565"/>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 name="Text Box 92"/>
            <p:cNvSpPr txBox="1">
              <a:spLocks noChangeArrowheads="1"/>
            </p:cNvSpPr>
            <p:nvPr/>
          </p:nvSpPr>
          <p:spPr bwMode="auto">
            <a:xfrm>
              <a:off x="5937977" y="2564817"/>
              <a:ext cx="1255713" cy="3667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1800" dirty="0">
                  <a:solidFill>
                    <a:schemeClr val="folHlink"/>
                  </a:solidFill>
                </a:rPr>
                <a:t>“</a:t>
              </a:r>
              <a:r>
                <a:rPr kumimoji="1" lang="zh-CN" altLang="en-US" sz="1800" dirty="0">
                  <a:solidFill>
                    <a:schemeClr val="folHlink"/>
                  </a:solidFill>
                </a:rPr>
                <a:t>乘法减小”</a:t>
              </a:r>
            </a:p>
          </p:txBody>
        </p:sp>
        <p:sp>
          <p:nvSpPr>
            <p:cNvPr id="158" name="Text Box 80"/>
            <p:cNvSpPr txBox="1">
              <a:spLocks noChangeArrowheads="1"/>
            </p:cNvSpPr>
            <p:nvPr/>
          </p:nvSpPr>
          <p:spPr bwMode="auto">
            <a:xfrm>
              <a:off x="6256520" y="1339600"/>
              <a:ext cx="21595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1800" dirty="0" smtClean="0">
                  <a:solidFill>
                    <a:schemeClr val="folHlink"/>
                  </a:solidFill>
                </a:rPr>
                <a:t>收到</a:t>
              </a:r>
              <a:r>
                <a:rPr kumimoji="1" lang="en-US" altLang="zh-CN" sz="1800" dirty="0" smtClean="0">
                  <a:solidFill>
                    <a:schemeClr val="folHlink"/>
                  </a:solidFill>
                </a:rPr>
                <a:t>3</a:t>
              </a:r>
              <a:r>
                <a:rPr kumimoji="1" lang="zh-CN" altLang="en-US" sz="1800" dirty="0" smtClean="0">
                  <a:solidFill>
                    <a:schemeClr val="folHlink"/>
                  </a:solidFill>
                </a:rPr>
                <a:t>个</a:t>
              </a:r>
              <a:r>
                <a:rPr kumimoji="1" lang="zh-CN" altLang="en-US" sz="1800" dirty="0">
                  <a:solidFill>
                    <a:schemeClr val="folHlink"/>
                  </a:solidFill>
                </a:rPr>
                <a:t>重复的</a:t>
              </a:r>
              <a:r>
                <a:rPr kumimoji="1" lang="zh-CN" altLang="en-US" sz="1800" dirty="0" smtClean="0">
                  <a:solidFill>
                    <a:schemeClr val="folHlink"/>
                  </a:solidFill>
                </a:rPr>
                <a:t>确认</a:t>
              </a:r>
              <a:endParaRPr kumimoji="1" lang="zh-CN" altLang="en-US" sz="1800" dirty="0">
                <a:solidFill>
                  <a:schemeClr val="folHlink"/>
                </a:solidFill>
              </a:endParaRPr>
            </a:p>
          </p:txBody>
        </p:sp>
        <p:sp>
          <p:nvSpPr>
            <p:cNvPr id="159" name="Line 81"/>
            <p:cNvSpPr>
              <a:spLocks noChangeShapeType="1"/>
            </p:cNvSpPr>
            <p:nvPr/>
          </p:nvSpPr>
          <p:spPr bwMode="auto">
            <a:xfrm flipH="1">
              <a:off x="5847455" y="1651124"/>
              <a:ext cx="508000" cy="238125"/>
            </a:xfrm>
            <a:prstGeom prst="line">
              <a:avLst/>
            </a:prstGeom>
            <a:noFill/>
            <a:ln w="952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 name="Text Box 90"/>
            <p:cNvSpPr txBox="1">
              <a:spLocks noChangeArrowheads="1"/>
            </p:cNvSpPr>
            <p:nvPr/>
          </p:nvSpPr>
          <p:spPr bwMode="auto">
            <a:xfrm>
              <a:off x="5500654" y="1490840"/>
              <a:ext cx="58159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1800" dirty="0" smtClean="0">
                  <a:solidFill>
                    <a:schemeClr val="folHlink"/>
                  </a:solidFill>
                </a:rPr>
                <a:t>(42)</a:t>
              </a:r>
              <a:endParaRPr kumimoji="1" lang="zh-CN" altLang="en-US" sz="1800" dirty="0">
                <a:solidFill>
                  <a:schemeClr val="folHlink"/>
                </a:solidFill>
              </a:endParaRPr>
            </a:p>
          </p:txBody>
        </p:sp>
        <p:sp>
          <p:nvSpPr>
            <p:cNvPr id="161" name="Text Box 90"/>
            <p:cNvSpPr txBox="1">
              <a:spLocks noChangeArrowheads="1"/>
            </p:cNvSpPr>
            <p:nvPr/>
          </p:nvSpPr>
          <p:spPr bwMode="auto">
            <a:xfrm>
              <a:off x="5426336" y="3979809"/>
              <a:ext cx="58159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1800" dirty="0" smtClean="0">
                  <a:solidFill>
                    <a:schemeClr val="folHlink"/>
                  </a:solidFill>
                </a:rPr>
                <a:t>(21)</a:t>
              </a:r>
              <a:endParaRPr kumimoji="1" lang="zh-CN" altLang="en-US" sz="1800" dirty="0">
                <a:solidFill>
                  <a:schemeClr val="folHlink"/>
                </a:solidFill>
              </a:endParaRPr>
            </a:p>
          </p:txBody>
        </p:sp>
        <p:sp>
          <p:nvSpPr>
            <p:cNvPr id="162" name="Text Box 80"/>
            <p:cNvSpPr txBox="1">
              <a:spLocks noChangeArrowheads="1"/>
            </p:cNvSpPr>
            <p:nvPr/>
          </p:nvSpPr>
          <p:spPr bwMode="auto">
            <a:xfrm>
              <a:off x="7758229" y="3014047"/>
              <a:ext cx="110799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1800" dirty="0" smtClean="0">
                  <a:solidFill>
                    <a:schemeClr val="folHlink"/>
                  </a:solidFill>
                </a:rPr>
                <a:t>超时</a:t>
              </a:r>
              <a:endParaRPr kumimoji="1" lang="en-US" altLang="zh-CN" sz="1800" dirty="0" smtClean="0">
                <a:solidFill>
                  <a:schemeClr val="folHlink"/>
                </a:solidFill>
              </a:endParaRPr>
            </a:p>
            <a:p>
              <a:pPr algn="ctr" eaLnBrk="1" hangingPunct="1">
                <a:spcBef>
                  <a:spcPct val="0"/>
                </a:spcBef>
                <a:buClrTx/>
                <a:buSzTx/>
                <a:buFontTx/>
                <a:buNone/>
              </a:pPr>
              <a:r>
                <a:rPr kumimoji="1" lang="zh-CN" altLang="en-US" sz="1800" dirty="0" smtClean="0">
                  <a:solidFill>
                    <a:schemeClr val="folHlink"/>
                  </a:solidFill>
                </a:rPr>
                <a:t>网络拥塞</a:t>
              </a:r>
              <a:endParaRPr kumimoji="1" lang="zh-CN" altLang="en-US" sz="1800" dirty="0">
                <a:solidFill>
                  <a:schemeClr val="folHlink"/>
                </a:solidFill>
              </a:endParaRPr>
            </a:p>
          </p:txBody>
        </p:sp>
        <p:sp>
          <p:nvSpPr>
            <p:cNvPr id="163" name="Line 81"/>
            <p:cNvSpPr>
              <a:spLocks noChangeShapeType="1"/>
            </p:cNvSpPr>
            <p:nvPr/>
          </p:nvSpPr>
          <p:spPr bwMode="auto">
            <a:xfrm flipH="1">
              <a:off x="7358059" y="3287638"/>
              <a:ext cx="508000" cy="238125"/>
            </a:xfrm>
            <a:prstGeom prst="line">
              <a:avLst/>
            </a:prstGeom>
            <a:noFill/>
            <a:ln w="952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 name="Text Box 90"/>
            <p:cNvSpPr txBox="1">
              <a:spLocks noChangeArrowheads="1"/>
            </p:cNvSpPr>
            <p:nvPr/>
          </p:nvSpPr>
          <p:spPr bwMode="auto">
            <a:xfrm>
              <a:off x="7999494" y="5096060"/>
              <a:ext cx="49896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1800" dirty="0" smtClean="0">
                  <a:solidFill>
                    <a:schemeClr val="folHlink"/>
                  </a:solidFill>
                </a:rPr>
                <a:t>(8)</a:t>
              </a:r>
              <a:endParaRPr kumimoji="1" lang="zh-CN" altLang="en-US" sz="1800" dirty="0">
                <a:solidFill>
                  <a:schemeClr val="folHlink"/>
                </a:solidFill>
              </a:endParaRPr>
            </a:p>
          </p:txBody>
        </p:sp>
        <p:sp>
          <p:nvSpPr>
            <p:cNvPr id="166" name="Line 91"/>
            <p:cNvSpPr>
              <a:spLocks noChangeShapeType="1"/>
            </p:cNvSpPr>
            <p:nvPr/>
          </p:nvSpPr>
          <p:spPr bwMode="auto">
            <a:xfrm>
              <a:off x="5358238" y="5995200"/>
              <a:ext cx="1999820" cy="276563"/>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 name="Text Box 109"/>
            <p:cNvSpPr txBox="1">
              <a:spLocks noChangeArrowheads="1"/>
            </p:cNvSpPr>
            <p:nvPr/>
          </p:nvSpPr>
          <p:spPr bwMode="auto">
            <a:xfrm>
              <a:off x="-55126" y="4834766"/>
              <a:ext cx="17491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1800" dirty="0">
                  <a:solidFill>
                    <a:schemeClr val="folHlink"/>
                  </a:solidFill>
                </a:rPr>
                <a:t>新</a:t>
              </a:r>
              <a:r>
                <a:rPr kumimoji="1" lang="zh-CN" altLang="en-US" sz="1800" dirty="0" smtClean="0">
                  <a:solidFill>
                    <a:schemeClr val="folHlink"/>
                  </a:solidFill>
                </a:rPr>
                <a:t>的</a:t>
              </a:r>
              <a:r>
                <a:rPr kumimoji="1" lang="en-US" altLang="zh-CN" sz="1800" dirty="0" err="1" smtClean="0">
                  <a:solidFill>
                    <a:schemeClr val="folHlink"/>
                  </a:solidFill>
                </a:rPr>
                <a:t>ssthresh</a:t>
              </a:r>
              <a:r>
                <a:rPr kumimoji="1" lang="zh-CN" altLang="en-US" sz="1800" dirty="0" smtClean="0">
                  <a:solidFill>
                    <a:schemeClr val="folHlink"/>
                  </a:solidFill>
                </a:rPr>
                <a:t>值</a:t>
              </a:r>
              <a:endParaRPr kumimoji="1" lang="zh-CN" altLang="en-US" sz="1800" dirty="0">
                <a:solidFill>
                  <a:schemeClr val="folHlink"/>
                </a:solidFill>
              </a:endParaRPr>
            </a:p>
          </p:txBody>
        </p:sp>
        <p:sp>
          <p:nvSpPr>
            <p:cNvPr id="169" name="Line 86"/>
            <p:cNvSpPr>
              <a:spLocks noChangeShapeType="1"/>
            </p:cNvSpPr>
            <p:nvPr/>
          </p:nvSpPr>
          <p:spPr bwMode="auto">
            <a:xfrm rot="10800000" flipH="1" flipV="1">
              <a:off x="1979960" y="5058806"/>
              <a:ext cx="66600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32721204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16632"/>
            <a:ext cx="8249419" cy="1007095"/>
          </a:xfrm>
        </p:spPr>
        <p:txBody>
          <a:bodyPr/>
          <a:lstStyle/>
          <a:p>
            <a:r>
              <a:rPr lang="en-US" altLang="zh-CN" sz="2400" dirty="0" smtClean="0">
                <a:solidFill>
                  <a:srgbClr val="FF0000"/>
                </a:solidFill>
              </a:rPr>
              <a:t>(2)</a:t>
            </a:r>
            <a:r>
              <a:rPr lang="zh-CN" altLang="en-US" sz="2400" dirty="0" smtClean="0">
                <a:solidFill>
                  <a:srgbClr val="FF0000"/>
                </a:solidFill>
              </a:rPr>
              <a:t>慢</a:t>
            </a:r>
            <a:r>
              <a:rPr lang="zh-CN" altLang="en-US" sz="2400" dirty="0">
                <a:solidFill>
                  <a:srgbClr val="FF0000"/>
                </a:solidFill>
              </a:rPr>
              <a:t>开始时间间隔</a:t>
            </a:r>
            <a:r>
              <a:rPr lang="zh-CN" altLang="en-US" sz="2400" dirty="0" smtClean="0">
                <a:solidFill>
                  <a:srgbClr val="FF0000"/>
                </a:solidFill>
              </a:rPr>
              <a:t>：</a:t>
            </a:r>
            <a:r>
              <a:rPr lang="en-US" altLang="zh-CN" sz="2400" dirty="0" smtClean="0">
                <a:solidFill>
                  <a:srgbClr val="FF0000"/>
                </a:solidFill>
              </a:rPr>
              <a:t>[1, 6]</a:t>
            </a:r>
            <a:r>
              <a:rPr lang="zh-CN" altLang="en-US" sz="2400" dirty="0" smtClean="0">
                <a:solidFill>
                  <a:srgbClr val="FF0000"/>
                </a:solidFill>
              </a:rPr>
              <a:t>和</a:t>
            </a:r>
            <a:r>
              <a:rPr lang="en-US" altLang="zh-CN" sz="2400" dirty="0" smtClean="0">
                <a:solidFill>
                  <a:srgbClr val="FF0000"/>
                </a:solidFill>
              </a:rPr>
              <a:t>[23, 26]</a:t>
            </a:r>
            <a:r>
              <a:rPr lang="zh-CN" altLang="en-US" sz="2400" dirty="0" smtClean="0">
                <a:solidFill>
                  <a:srgbClr val="FF0000"/>
                </a:solidFill>
              </a:rPr>
              <a:t>。</a:t>
            </a:r>
            <a:endParaRPr lang="zh-CN" altLang="en-US" sz="2400" dirty="0">
              <a:solidFill>
                <a:srgbClr val="FF0000"/>
              </a:solidFill>
            </a:endParaRPr>
          </a:p>
          <a:p>
            <a:r>
              <a:rPr lang="en-US" altLang="zh-CN" sz="2400" dirty="0" smtClean="0">
                <a:solidFill>
                  <a:srgbClr val="FF0000"/>
                </a:solidFill>
              </a:rPr>
              <a:t>(3)</a:t>
            </a:r>
            <a:r>
              <a:rPr lang="zh-CN" altLang="en-US" sz="2400" dirty="0" smtClean="0">
                <a:solidFill>
                  <a:srgbClr val="FF0000"/>
                </a:solidFill>
              </a:rPr>
              <a:t>拥塞</a:t>
            </a:r>
            <a:r>
              <a:rPr lang="zh-CN" altLang="en-US" sz="2400" dirty="0">
                <a:solidFill>
                  <a:srgbClr val="FF0000"/>
                </a:solidFill>
              </a:rPr>
              <a:t>避免时间间隔</a:t>
            </a:r>
            <a:r>
              <a:rPr lang="zh-CN" altLang="en-US" sz="2400" dirty="0" smtClean="0">
                <a:solidFill>
                  <a:srgbClr val="FF0000"/>
                </a:solidFill>
              </a:rPr>
              <a:t>：</a:t>
            </a:r>
            <a:r>
              <a:rPr lang="en-US" altLang="zh-CN" sz="2400" dirty="0" smtClean="0">
                <a:solidFill>
                  <a:srgbClr val="FF0000"/>
                </a:solidFill>
              </a:rPr>
              <a:t>[6, 16]</a:t>
            </a:r>
            <a:r>
              <a:rPr lang="zh-CN" altLang="en-US" sz="2400" dirty="0" smtClean="0">
                <a:solidFill>
                  <a:srgbClr val="FF0000"/>
                </a:solidFill>
              </a:rPr>
              <a:t>和</a:t>
            </a:r>
            <a:r>
              <a:rPr lang="en-US" altLang="zh-CN" sz="2400" dirty="0" smtClean="0">
                <a:solidFill>
                  <a:srgbClr val="FF0000"/>
                </a:solidFill>
              </a:rPr>
              <a:t>[17, 22]</a:t>
            </a:r>
            <a:r>
              <a:rPr lang="zh-CN" altLang="en-US" sz="2400" dirty="0" smtClean="0">
                <a:solidFill>
                  <a:srgbClr val="FF0000"/>
                </a:solidFill>
              </a:rPr>
              <a:t>。</a:t>
            </a:r>
            <a:endParaRPr lang="zh-CN" altLang="en-US" sz="2400" dirty="0">
              <a:solidFill>
                <a:srgbClr val="FF0000"/>
              </a:solidFill>
            </a:endParaRPr>
          </a:p>
        </p:txBody>
      </p:sp>
      <p:pic>
        <p:nvPicPr>
          <p:cNvPr id="6" name="图片 5"/>
          <p:cNvPicPr>
            <a:picLocks noChangeAspect="1"/>
          </p:cNvPicPr>
          <p:nvPr/>
        </p:nvPicPr>
        <p:blipFill>
          <a:blip r:embed="rId2"/>
          <a:stretch>
            <a:fillRect/>
          </a:stretch>
        </p:blipFill>
        <p:spPr>
          <a:xfrm>
            <a:off x="179511" y="1196752"/>
            <a:ext cx="8609459" cy="5515624"/>
          </a:xfrm>
          <a:prstGeom prst="rect">
            <a:avLst/>
          </a:prstGeom>
        </p:spPr>
      </p:pic>
    </p:spTree>
    <p:extLst>
      <p:ext uri="{BB962C8B-B14F-4D97-AF65-F5344CB8AC3E}">
        <p14:creationId xmlns:p14="http://schemas.microsoft.com/office/powerpoint/2010/main" val="34580012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88640"/>
            <a:ext cx="8249419" cy="2087215"/>
          </a:xfrm>
        </p:spPr>
        <p:txBody>
          <a:bodyPr/>
          <a:lstStyle/>
          <a:p>
            <a:r>
              <a:rPr lang="en-US" altLang="zh-CN" sz="2400" dirty="0" smtClean="0">
                <a:solidFill>
                  <a:srgbClr val="FF0000"/>
                </a:solidFill>
              </a:rPr>
              <a:t>(4)</a:t>
            </a:r>
            <a:r>
              <a:rPr lang="zh-CN" altLang="en-US" sz="2400" dirty="0" smtClean="0">
                <a:solidFill>
                  <a:srgbClr val="FF0000"/>
                </a:solidFill>
              </a:rPr>
              <a:t>在第</a:t>
            </a:r>
            <a:r>
              <a:rPr lang="en-US" altLang="zh-CN" sz="2400" dirty="0" smtClean="0">
                <a:solidFill>
                  <a:srgbClr val="FF0000"/>
                </a:solidFill>
              </a:rPr>
              <a:t>16</a:t>
            </a:r>
            <a:r>
              <a:rPr lang="zh-CN" altLang="en-US" sz="2400" dirty="0" smtClean="0">
                <a:solidFill>
                  <a:srgbClr val="FF0000"/>
                </a:solidFill>
              </a:rPr>
              <a:t>轮次</a:t>
            </a:r>
            <a:r>
              <a:rPr lang="zh-CN" altLang="en-US" sz="2400" dirty="0">
                <a:solidFill>
                  <a:srgbClr val="FF0000"/>
                </a:solidFill>
              </a:rPr>
              <a:t>之后发送方通过收到三个重复的</a:t>
            </a:r>
            <a:r>
              <a:rPr lang="zh-CN" altLang="en-US" sz="2400" dirty="0" smtClean="0">
                <a:solidFill>
                  <a:srgbClr val="FF0000"/>
                </a:solidFill>
              </a:rPr>
              <a:t>确认</a:t>
            </a:r>
            <a:r>
              <a:rPr lang="en-US" altLang="zh-CN" sz="2400" dirty="0" smtClean="0">
                <a:solidFill>
                  <a:srgbClr val="FF0000"/>
                </a:solidFill>
              </a:rPr>
              <a:t>,</a:t>
            </a:r>
            <a:r>
              <a:rPr lang="zh-CN" altLang="en-US" sz="2400" dirty="0" smtClean="0">
                <a:solidFill>
                  <a:srgbClr val="FF0000"/>
                </a:solidFill>
              </a:rPr>
              <a:t>检测</a:t>
            </a:r>
            <a:r>
              <a:rPr lang="zh-CN" altLang="en-US" sz="2400" dirty="0">
                <a:solidFill>
                  <a:srgbClr val="FF0000"/>
                </a:solidFill>
              </a:rPr>
              <a:t>到丢失了报文段</a:t>
            </a:r>
            <a:r>
              <a:rPr lang="zh-CN" altLang="en-US" sz="2400" dirty="0" smtClean="0">
                <a:solidFill>
                  <a:srgbClr val="FF0000"/>
                </a:solidFill>
              </a:rPr>
              <a:t>。因为题目给出，下一轮次的拥塞窗口减半了。</a:t>
            </a:r>
            <a:endParaRPr lang="en-US" altLang="zh-CN" sz="2400" dirty="0" smtClean="0">
              <a:solidFill>
                <a:srgbClr val="FF0000"/>
              </a:solidFill>
            </a:endParaRPr>
          </a:p>
          <a:p>
            <a:r>
              <a:rPr lang="zh-CN" altLang="en-US" sz="2400" dirty="0" smtClean="0">
                <a:solidFill>
                  <a:srgbClr val="FF0000"/>
                </a:solidFill>
              </a:rPr>
              <a:t>在第</a:t>
            </a:r>
            <a:r>
              <a:rPr lang="en-US" altLang="zh-CN" sz="2400" dirty="0" smtClean="0">
                <a:solidFill>
                  <a:srgbClr val="FF0000"/>
                </a:solidFill>
              </a:rPr>
              <a:t>22</a:t>
            </a:r>
            <a:r>
              <a:rPr lang="zh-CN" altLang="en-US" sz="2400" dirty="0" smtClean="0">
                <a:solidFill>
                  <a:srgbClr val="FF0000"/>
                </a:solidFill>
              </a:rPr>
              <a:t>轮次</a:t>
            </a:r>
            <a:r>
              <a:rPr lang="zh-CN" altLang="en-US" sz="2400" dirty="0">
                <a:solidFill>
                  <a:srgbClr val="FF0000"/>
                </a:solidFill>
              </a:rPr>
              <a:t>之后发送方是通过超时检测到丢失了报文段。因为题目给出，下一轮次的拥塞</a:t>
            </a:r>
            <a:r>
              <a:rPr lang="zh-CN" altLang="en-US" sz="2400" dirty="0" smtClean="0">
                <a:solidFill>
                  <a:srgbClr val="FF0000"/>
                </a:solidFill>
              </a:rPr>
              <a:t>窗口</a:t>
            </a:r>
            <a:r>
              <a:rPr lang="zh-CN" altLang="en-US" sz="2400" dirty="0">
                <a:solidFill>
                  <a:srgbClr val="FF0000"/>
                </a:solidFill>
              </a:rPr>
              <a:t>下降</a:t>
            </a:r>
            <a:r>
              <a:rPr lang="zh-CN" altLang="en-US" sz="2400" dirty="0" smtClean="0">
                <a:solidFill>
                  <a:srgbClr val="FF0000"/>
                </a:solidFill>
              </a:rPr>
              <a:t>到</a:t>
            </a:r>
            <a:r>
              <a:rPr lang="en-US" altLang="zh-CN" sz="2400" dirty="0" smtClean="0">
                <a:solidFill>
                  <a:srgbClr val="FF0000"/>
                </a:solidFill>
              </a:rPr>
              <a:t>1</a:t>
            </a:r>
            <a:r>
              <a:rPr lang="zh-CN" altLang="en-US" sz="2400" dirty="0" smtClean="0">
                <a:solidFill>
                  <a:srgbClr val="FF0000"/>
                </a:solidFill>
              </a:rPr>
              <a:t>了</a:t>
            </a:r>
            <a:r>
              <a:rPr lang="zh-CN" altLang="en-US" sz="2400" dirty="0">
                <a:solidFill>
                  <a:srgbClr val="FF0000"/>
                </a:solidFill>
              </a:rPr>
              <a:t>。</a:t>
            </a:r>
          </a:p>
          <a:p>
            <a:endParaRPr lang="zh-CN" altLang="en-US" sz="2400" dirty="0">
              <a:solidFill>
                <a:srgbClr val="FF0000"/>
              </a:solidFill>
            </a:endParaRPr>
          </a:p>
        </p:txBody>
      </p:sp>
      <p:pic>
        <p:nvPicPr>
          <p:cNvPr id="6" name="图片 5"/>
          <p:cNvPicPr>
            <a:picLocks noChangeAspect="1"/>
          </p:cNvPicPr>
          <p:nvPr/>
        </p:nvPicPr>
        <p:blipFill>
          <a:blip r:embed="rId2"/>
          <a:stretch>
            <a:fillRect/>
          </a:stretch>
        </p:blipFill>
        <p:spPr>
          <a:xfrm>
            <a:off x="1043608" y="2204864"/>
            <a:ext cx="7035873" cy="4507511"/>
          </a:xfrm>
          <a:prstGeom prst="rect">
            <a:avLst/>
          </a:prstGeom>
        </p:spPr>
      </p:pic>
    </p:spTree>
    <p:extLst>
      <p:ext uri="{BB962C8B-B14F-4D97-AF65-F5344CB8AC3E}">
        <p14:creationId xmlns:p14="http://schemas.microsoft.com/office/powerpoint/2010/main" val="3312558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7290" y="116632"/>
            <a:ext cx="8249419" cy="2447255"/>
          </a:xfrm>
        </p:spPr>
        <p:txBody>
          <a:bodyPr/>
          <a:lstStyle/>
          <a:p>
            <a:r>
              <a:rPr lang="en-US" altLang="zh-CN" sz="2400" dirty="0">
                <a:solidFill>
                  <a:srgbClr val="FF0000"/>
                </a:solidFill>
              </a:rPr>
              <a:t>(5)</a:t>
            </a:r>
            <a:r>
              <a:rPr lang="zh-CN" altLang="en-US" sz="2400" dirty="0">
                <a:solidFill>
                  <a:srgbClr val="FF0000"/>
                </a:solidFill>
              </a:rPr>
              <a:t>在第</a:t>
            </a:r>
            <a:r>
              <a:rPr lang="en-US" altLang="zh-CN" sz="2400" dirty="0">
                <a:solidFill>
                  <a:srgbClr val="FF0000"/>
                </a:solidFill>
              </a:rPr>
              <a:t>1</a:t>
            </a:r>
            <a:r>
              <a:rPr lang="zh-CN" altLang="en-US" sz="2400" dirty="0">
                <a:solidFill>
                  <a:srgbClr val="FF0000"/>
                </a:solidFill>
              </a:rPr>
              <a:t>轮次发送时，门限</a:t>
            </a:r>
            <a:r>
              <a:rPr lang="en-US" altLang="zh-CN" sz="2400" dirty="0" err="1">
                <a:solidFill>
                  <a:srgbClr val="FF0000"/>
                </a:solidFill>
              </a:rPr>
              <a:t>ssthresh</a:t>
            </a:r>
            <a:r>
              <a:rPr lang="zh-CN" altLang="en-US" sz="2400" dirty="0">
                <a:solidFill>
                  <a:srgbClr val="FF0000"/>
                </a:solidFill>
              </a:rPr>
              <a:t>被设置为</a:t>
            </a:r>
            <a:r>
              <a:rPr lang="en-US" altLang="zh-CN" sz="2400" dirty="0">
                <a:solidFill>
                  <a:srgbClr val="FF0000"/>
                </a:solidFill>
              </a:rPr>
              <a:t>32</a:t>
            </a:r>
            <a:r>
              <a:rPr lang="zh-CN" altLang="en-US" sz="2400" dirty="0">
                <a:solidFill>
                  <a:srgbClr val="FF0000"/>
                </a:solidFill>
              </a:rPr>
              <a:t>。因为从第</a:t>
            </a:r>
            <a:r>
              <a:rPr lang="en-US" altLang="zh-CN" sz="2400" dirty="0">
                <a:solidFill>
                  <a:srgbClr val="FF0000"/>
                </a:solidFill>
              </a:rPr>
              <a:t>6</a:t>
            </a:r>
            <a:r>
              <a:rPr lang="zh-CN" altLang="en-US" sz="2400" dirty="0">
                <a:solidFill>
                  <a:srgbClr val="FF0000"/>
                </a:solidFill>
              </a:rPr>
              <a:t>轮次起进入了拥塞避免状态，拥塞窗口每个轮次加</a:t>
            </a:r>
            <a:r>
              <a:rPr lang="en-US" altLang="zh-CN" sz="2400" dirty="0">
                <a:solidFill>
                  <a:srgbClr val="FF0000"/>
                </a:solidFill>
              </a:rPr>
              <a:t>1</a:t>
            </a:r>
            <a:r>
              <a:rPr lang="zh-CN" altLang="en-US" sz="2400" dirty="0">
                <a:solidFill>
                  <a:srgbClr val="FF0000"/>
                </a:solidFill>
              </a:rPr>
              <a:t>。</a:t>
            </a:r>
          </a:p>
          <a:p>
            <a:r>
              <a:rPr lang="zh-CN" altLang="en-US" sz="2400" dirty="0">
                <a:solidFill>
                  <a:srgbClr val="FF0000"/>
                </a:solidFill>
              </a:rPr>
              <a:t>在第</a:t>
            </a:r>
            <a:r>
              <a:rPr lang="en-US" altLang="zh-CN" sz="2400" dirty="0">
                <a:solidFill>
                  <a:srgbClr val="FF0000"/>
                </a:solidFill>
              </a:rPr>
              <a:t>18</a:t>
            </a:r>
            <a:r>
              <a:rPr lang="zh-CN" altLang="en-US" sz="2400" dirty="0">
                <a:solidFill>
                  <a:srgbClr val="FF0000"/>
                </a:solidFill>
              </a:rPr>
              <a:t>轮次发送时，门限</a:t>
            </a:r>
            <a:r>
              <a:rPr lang="en-US" altLang="zh-CN" sz="2400" dirty="0" err="1">
                <a:solidFill>
                  <a:srgbClr val="FF0000"/>
                </a:solidFill>
              </a:rPr>
              <a:t>ssthresh</a:t>
            </a:r>
            <a:r>
              <a:rPr lang="zh-CN" altLang="en-US" sz="2400" dirty="0">
                <a:solidFill>
                  <a:srgbClr val="FF0000"/>
                </a:solidFill>
              </a:rPr>
              <a:t>被设置为发生拥塞时拥塞窗口</a:t>
            </a:r>
            <a:r>
              <a:rPr lang="en-US" altLang="zh-CN" sz="2400" dirty="0">
                <a:solidFill>
                  <a:srgbClr val="FF0000"/>
                </a:solidFill>
              </a:rPr>
              <a:t>42</a:t>
            </a:r>
            <a:r>
              <a:rPr lang="zh-CN" altLang="en-US" sz="2400" dirty="0">
                <a:solidFill>
                  <a:srgbClr val="FF0000"/>
                </a:solidFill>
              </a:rPr>
              <a:t>的一半，即</a:t>
            </a:r>
            <a:r>
              <a:rPr lang="en-US" altLang="zh-CN" sz="2400" dirty="0">
                <a:solidFill>
                  <a:srgbClr val="FF0000"/>
                </a:solidFill>
              </a:rPr>
              <a:t>21</a:t>
            </a:r>
            <a:r>
              <a:rPr lang="zh-CN" altLang="en-US" sz="2400" dirty="0">
                <a:solidFill>
                  <a:srgbClr val="FF0000"/>
                </a:solidFill>
              </a:rPr>
              <a:t>。</a:t>
            </a:r>
          </a:p>
          <a:p>
            <a:r>
              <a:rPr lang="zh-CN" altLang="en-US" sz="2400" dirty="0">
                <a:solidFill>
                  <a:srgbClr val="FF0000"/>
                </a:solidFill>
              </a:rPr>
              <a:t>在第</a:t>
            </a:r>
            <a:r>
              <a:rPr lang="en-US" altLang="zh-CN" sz="2400" dirty="0">
                <a:solidFill>
                  <a:srgbClr val="FF0000"/>
                </a:solidFill>
              </a:rPr>
              <a:t>24</a:t>
            </a:r>
            <a:r>
              <a:rPr lang="zh-CN" altLang="en-US" sz="2400" dirty="0">
                <a:solidFill>
                  <a:srgbClr val="FF0000"/>
                </a:solidFill>
              </a:rPr>
              <a:t>轮次发送时，门限</a:t>
            </a:r>
            <a:r>
              <a:rPr lang="en-US" altLang="zh-CN" sz="2400" dirty="0" err="1">
                <a:solidFill>
                  <a:srgbClr val="FF0000"/>
                </a:solidFill>
              </a:rPr>
              <a:t>ssthresh</a:t>
            </a:r>
            <a:r>
              <a:rPr lang="zh-CN" altLang="en-US" sz="2400" dirty="0">
                <a:solidFill>
                  <a:srgbClr val="FF0000"/>
                </a:solidFill>
              </a:rPr>
              <a:t>是第</a:t>
            </a:r>
            <a:r>
              <a:rPr lang="en-US" altLang="zh-CN" sz="2400" dirty="0">
                <a:solidFill>
                  <a:srgbClr val="FF0000"/>
                </a:solidFill>
              </a:rPr>
              <a:t>18</a:t>
            </a:r>
            <a:r>
              <a:rPr lang="zh-CN" altLang="en-US" sz="2400" dirty="0">
                <a:solidFill>
                  <a:srgbClr val="FF0000"/>
                </a:solidFill>
              </a:rPr>
              <a:t>轮次发送时设置</a:t>
            </a:r>
            <a:r>
              <a:rPr lang="zh-CN" altLang="en-US" sz="2400" dirty="0" smtClean="0">
                <a:solidFill>
                  <a:srgbClr val="FF0000"/>
                </a:solidFill>
              </a:rPr>
              <a:t>的拥塞窗口</a:t>
            </a:r>
            <a:r>
              <a:rPr lang="en-US" altLang="zh-CN" sz="2400" dirty="0" smtClean="0">
                <a:solidFill>
                  <a:srgbClr val="FF0000"/>
                </a:solidFill>
              </a:rPr>
              <a:t>26</a:t>
            </a:r>
            <a:r>
              <a:rPr lang="zh-CN" altLang="en-US" sz="2400" dirty="0" smtClean="0">
                <a:solidFill>
                  <a:srgbClr val="FF0000"/>
                </a:solidFill>
              </a:rPr>
              <a:t>的一半，即</a:t>
            </a:r>
            <a:r>
              <a:rPr lang="en-US" altLang="zh-CN" sz="2400" dirty="0" smtClean="0">
                <a:solidFill>
                  <a:srgbClr val="FF0000"/>
                </a:solidFill>
              </a:rPr>
              <a:t>13</a:t>
            </a:r>
            <a:r>
              <a:rPr lang="zh-CN" altLang="en-US" sz="2400" dirty="0" smtClean="0">
                <a:solidFill>
                  <a:srgbClr val="FF0000"/>
                </a:solidFill>
              </a:rPr>
              <a:t>。</a:t>
            </a:r>
            <a:endParaRPr lang="zh-CN" altLang="en-US" sz="2400" dirty="0">
              <a:solidFill>
                <a:srgbClr val="FF0000"/>
              </a:solidFill>
            </a:endParaRPr>
          </a:p>
        </p:txBody>
      </p:sp>
      <p:pic>
        <p:nvPicPr>
          <p:cNvPr id="5" name="图片 4"/>
          <p:cNvPicPr>
            <a:picLocks noChangeAspect="1"/>
          </p:cNvPicPr>
          <p:nvPr/>
        </p:nvPicPr>
        <p:blipFill>
          <a:blip r:embed="rId2"/>
          <a:stretch>
            <a:fillRect/>
          </a:stretch>
        </p:blipFill>
        <p:spPr>
          <a:xfrm>
            <a:off x="1475656" y="2563887"/>
            <a:ext cx="6475466" cy="4148488"/>
          </a:xfrm>
          <a:prstGeom prst="rect">
            <a:avLst/>
          </a:prstGeom>
        </p:spPr>
      </p:pic>
    </p:spTree>
    <p:extLst>
      <p:ext uri="{BB962C8B-B14F-4D97-AF65-F5344CB8AC3E}">
        <p14:creationId xmlns:p14="http://schemas.microsoft.com/office/powerpoint/2010/main" val="39784613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59832" y="1628800"/>
            <a:ext cx="6192688" cy="605056"/>
          </a:xfrm>
        </p:spPr>
        <p:txBody>
          <a:bodyPr/>
          <a:lstStyle/>
          <a:p>
            <a:r>
              <a:rPr lang="en-US" altLang="zh-CN" sz="2400" dirty="0" smtClean="0">
                <a:solidFill>
                  <a:srgbClr val="FF0000"/>
                </a:solidFill>
              </a:rPr>
              <a:t>(</a:t>
            </a:r>
            <a:r>
              <a:rPr lang="en-US" altLang="zh-CN" sz="2400" dirty="0">
                <a:solidFill>
                  <a:srgbClr val="FF0000"/>
                </a:solidFill>
              </a:rPr>
              <a:t>6</a:t>
            </a:r>
            <a:r>
              <a:rPr lang="en-US" altLang="zh-CN" sz="2400" dirty="0" smtClean="0">
                <a:solidFill>
                  <a:srgbClr val="FF0000"/>
                </a:solidFill>
              </a:rPr>
              <a:t>)</a:t>
            </a:r>
            <a:r>
              <a:rPr lang="zh-CN" altLang="en-US" sz="2400" dirty="0" smtClean="0">
                <a:solidFill>
                  <a:srgbClr val="FF0000"/>
                </a:solidFill>
              </a:rPr>
              <a:t> 因此，第</a:t>
            </a:r>
            <a:r>
              <a:rPr lang="en-US" altLang="zh-CN" sz="2400" dirty="0" smtClean="0">
                <a:solidFill>
                  <a:srgbClr val="FF0000"/>
                </a:solidFill>
              </a:rPr>
              <a:t>70</a:t>
            </a:r>
            <a:r>
              <a:rPr lang="zh-CN" altLang="en-US" sz="2400" dirty="0" smtClean="0">
                <a:solidFill>
                  <a:srgbClr val="FF0000"/>
                </a:solidFill>
              </a:rPr>
              <a:t>报文</a:t>
            </a:r>
            <a:r>
              <a:rPr lang="zh-CN" altLang="en-US" sz="2400" dirty="0">
                <a:solidFill>
                  <a:srgbClr val="FF0000"/>
                </a:solidFill>
              </a:rPr>
              <a:t>段在</a:t>
            </a:r>
            <a:r>
              <a:rPr lang="zh-CN" altLang="en-US" sz="2400" dirty="0" smtClean="0">
                <a:solidFill>
                  <a:srgbClr val="FF0000"/>
                </a:solidFill>
              </a:rPr>
              <a:t>第</a:t>
            </a:r>
            <a:r>
              <a:rPr lang="en-US" altLang="zh-CN" sz="2400" dirty="0" smtClean="0">
                <a:solidFill>
                  <a:srgbClr val="FF0000"/>
                </a:solidFill>
              </a:rPr>
              <a:t>7</a:t>
            </a:r>
            <a:r>
              <a:rPr lang="zh-CN" altLang="en-US" sz="2400" dirty="0" smtClean="0">
                <a:solidFill>
                  <a:srgbClr val="FF0000"/>
                </a:solidFill>
              </a:rPr>
              <a:t>轮次发送。</a:t>
            </a:r>
            <a:endParaRPr lang="zh-CN" altLang="en-US" sz="2400" dirty="0">
              <a:solidFill>
                <a:srgbClr val="FF0000"/>
              </a:solidFill>
            </a:endParaRPr>
          </a:p>
          <a:p>
            <a:endParaRPr lang="zh-CN" altLang="en-US" sz="2400" dirty="0">
              <a:solidFill>
                <a:srgbClr val="FF0000"/>
              </a:solidFill>
            </a:endParaRPr>
          </a:p>
        </p:txBody>
      </p:sp>
      <p:pic>
        <p:nvPicPr>
          <p:cNvPr id="5" name="图片 4"/>
          <p:cNvPicPr>
            <a:picLocks noChangeAspect="1"/>
          </p:cNvPicPr>
          <p:nvPr/>
        </p:nvPicPr>
        <p:blipFill>
          <a:blip r:embed="rId2"/>
          <a:stretch>
            <a:fillRect/>
          </a:stretch>
        </p:blipFill>
        <p:spPr>
          <a:xfrm>
            <a:off x="2134204" y="2348881"/>
            <a:ext cx="6902292" cy="4421932"/>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3856458347"/>
              </p:ext>
            </p:extLst>
          </p:nvPr>
        </p:nvGraphicFramePr>
        <p:xfrm>
          <a:off x="17745" y="462280"/>
          <a:ext cx="2872740" cy="2966720"/>
        </p:xfrm>
        <a:graphic>
          <a:graphicData uri="http://schemas.openxmlformats.org/drawingml/2006/table">
            <a:tbl>
              <a:tblPr firstRow="1" bandRow="1">
                <a:tableStyleId>{5C22544A-7EE6-4342-B048-85BDC9FD1C3A}</a:tableStyleId>
              </a:tblPr>
              <a:tblGrid>
                <a:gridCol w="703580">
                  <a:extLst>
                    <a:ext uri="{9D8B030D-6E8A-4147-A177-3AD203B41FA5}">
                      <a16:colId xmlns:a16="http://schemas.microsoft.com/office/drawing/2014/main" val="20000"/>
                    </a:ext>
                  </a:extLst>
                </a:gridCol>
                <a:gridCol w="1389380">
                  <a:extLst>
                    <a:ext uri="{9D8B030D-6E8A-4147-A177-3AD203B41FA5}">
                      <a16:colId xmlns:a16="http://schemas.microsoft.com/office/drawing/2014/main" val="20001"/>
                    </a:ext>
                  </a:extLst>
                </a:gridCol>
                <a:gridCol w="779780">
                  <a:extLst>
                    <a:ext uri="{9D8B030D-6E8A-4147-A177-3AD203B41FA5}">
                      <a16:colId xmlns:a16="http://schemas.microsoft.com/office/drawing/2014/main" val="20002"/>
                    </a:ext>
                  </a:extLst>
                </a:gridCol>
              </a:tblGrid>
              <a:tr h="370840">
                <a:tc>
                  <a:txBody>
                    <a:bodyPr/>
                    <a:lstStyle/>
                    <a:p>
                      <a:pPr algn="ctr"/>
                      <a:r>
                        <a:rPr lang="zh-CN" altLang="en-US" b="0" dirty="0" smtClean="0">
                          <a:solidFill>
                            <a:schemeClr val="tx2"/>
                          </a:solidFill>
                        </a:rPr>
                        <a:t>轮次</a:t>
                      </a:r>
                      <a:endParaRPr lang="zh-CN" altLang="en-US" b="0" dirty="0">
                        <a:solidFill>
                          <a:schemeClr val="tx2"/>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r>
                        <a:rPr lang="zh-CN" altLang="en-US" b="0" dirty="0" smtClean="0">
                          <a:solidFill>
                            <a:schemeClr val="tx2"/>
                          </a:solidFill>
                        </a:rPr>
                        <a:t>报文段序号</a:t>
                      </a:r>
                      <a:endParaRPr lang="zh-CN" altLang="en-US" b="0" dirty="0">
                        <a:solidFill>
                          <a:schemeClr val="tx2"/>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r>
                        <a:rPr lang="en-US" altLang="zh-CN" b="0" dirty="0" err="1" smtClean="0">
                          <a:solidFill>
                            <a:schemeClr val="tx2"/>
                          </a:solidFill>
                        </a:rPr>
                        <a:t>cwnd</a:t>
                      </a:r>
                      <a:endParaRPr lang="zh-CN" altLang="en-US" b="0" dirty="0">
                        <a:solidFill>
                          <a:schemeClr val="tx2"/>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altLang="zh-CN" b="0" dirty="0" smtClean="0">
                          <a:solidFill>
                            <a:schemeClr val="tx2"/>
                          </a:solidFill>
                        </a:rPr>
                        <a:t>1</a:t>
                      </a:r>
                      <a:endParaRPr lang="zh-CN" altLang="en-US" b="0" dirty="0">
                        <a:solidFill>
                          <a:schemeClr val="tx2"/>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r>
                        <a:rPr lang="en-US" altLang="zh-CN" b="0" dirty="0" smtClean="0">
                          <a:solidFill>
                            <a:schemeClr val="tx2"/>
                          </a:solidFill>
                        </a:rPr>
                        <a:t>1</a:t>
                      </a:r>
                      <a:endParaRPr lang="zh-CN" altLang="en-US" b="0" dirty="0">
                        <a:solidFill>
                          <a:schemeClr val="tx2"/>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r>
                        <a:rPr lang="en-US" altLang="zh-CN" b="0" dirty="0" smtClean="0">
                          <a:solidFill>
                            <a:schemeClr val="tx2"/>
                          </a:solidFill>
                        </a:rPr>
                        <a:t>1</a:t>
                      </a:r>
                      <a:endParaRPr lang="zh-CN" altLang="en-US" b="0" dirty="0">
                        <a:solidFill>
                          <a:schemeClr val="tx2"/>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altLang="zh-CN" b="0" dirty="0" smtClean="0">
                          <a:solidFill>
                            <a:schemeClr val="tx2"/>
                          </a:solidFill>
                        </a:rPr>
                        <a:t>2</a:t>
                      </a:r>
                      <a:endParaRPr lang="zh-CN" altLang="en-US" b="0" dirty="0">
                        <a:solidFill>
                          <a:schemeClr val="tx2"/>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r>
                        <a:rPr lang="en-US" altLang="zh-CN" b="0" dirty="0" smtClean="0">
                          <a:solidFill>
                            <a:schemeClr val="tx2"/>
                          </a:solidFill>
                        </a:rPr>
                        <a:t>2~3</a:t>
                      </a:r>
                      <a:endParaRPr lang="zh-CN" altLang="en-US" b="0" dirty="0">
                        <a:solidFill>
                          <a:schemeClr val="tx2"/>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r>
                        <a:rPr lang="en-US" altLang="zh-CN" b="0" dirty="0" smtClean="0">
                          <a:solidFill>
                            <a:schemeClr val="tx2"/>
                          </a:solidFill>
                        </a:rPr>
                        <a:t>2</a:t>
                      </a:r>
                      <a:endParaRPr lang="zh-CN" altLang="en-US" b="0" dirty="0">
                        <a:solidFill>
                          <a:schemeClr val="tx2"/>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r>
                        <a:rPr lang="en-US" altLang="zh-CN" b="0" dirty="0" smtClean="0">
                          <a:solidFill>
                            <a:schemeClr val="tx2"/>
                          </a:solidFill>
                        </a:rPr>
                        <a:t>3</a:t>
                      </a:r>
                      <a:endParaRPr lang="zh-CN" altLang="en-US" b="0" dirty="0">
                        <a:solidFill>
                          <a:schemeClr val="tx2"/>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r>
                        <a:rPr lang="en-US" altLang="zh-CN" b="0" dirty="0" smtClean="0">
                          <a:solidFill>
                            <a:schemeClr val="tx2"/>
                          </a:solidFill>
                        </a:rPr>
                        <a:t>4~7</a:t>
                      </a:r>
                      <a:endParaRPr lang="zh-CN" altLang="en-US" b="0" dirty="0">
                        <a:solidFill>
                          <a:schemeClr val="tx2"/>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r>
                        <a:rPr lang="en-US" altLang="zh-CN" b="0" dirty="0" smtClean="0">
                          <a:solidFill>
                            <a:schemeClr val="tx2"/>
                          </a:solidFill>
                        </a:rPr>
                        <a:t>4</a:t>
                      </a:r>
                      <a:endParaRPr lang="zh-CN" altLang="en-US" b="0" dirty="0">
                        <a:solidFill>
                          <a:schemeClr val="tx2"/>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algn="ctr"/>
                      <a:r>
                        <a:rPr lang="en-US" altLang="zh-CN" b="0" dirty="0" smtClean="0">
                          <a:solidFill>
                            <a:schemeClr val="tx2"/>
                          </a:solidFill>
                        </a:rPr>
                        <a:t>4</a:t>
                      </a:r>
                      <a:endParaRPr lang="zh-CN" altLang="en-US" b="0" dirty="0">
                        <a:solidFill>
                          <a:schemeClr val="tx2"/>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r>
                        <a:rPr lang="en-US" altLang="zh-CN" b="0" dirty="0" smtClean="0">
                          <a:solidFill>
                            <a:schemeClr val="tx2"/>
                          </a:solidFill>
                        </a:rPr>
                        <a:t>8~15</a:t>
                      </a:r>
                      <a:endParaRPr lang="zh-CN" altLang="en-US" b="0" dirty="0">
                        <a:solidFill>
                          <a:schemeClr val="tx2"/>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r>
                        <a:rPr lang="en-US" altLang="zh-CN" b="0" dirty="0" smtClean="0">
                          <a:solidFill>
                            <a:schemeClr val="tx2"/>
                          </a:solidFill>
                        </a:rPr>
                        <a:t>8</a:t>
                      </a:r>
                      <a:endParaRPr lang="zh-CN" altLang="en-US" b="0" dirty="0">
                        <a:solidFill>
                          <a:schemeClr val="tx2"/>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pPr algn="ctr"/>
                      <a:r>
                        <a:rPr lang="en-US" altLang="zh-CN" b="0" dirty="0" smtClean="0">
                          <a:solidFill>
                            <a:schemeClr val="tx2"/>
                          </a:solidFill>
                        </a:rPr>
                        <a:t>5</a:t>
                      </a:r>
                      <a:endParaRPr lang="zh-CN" altLang="en-US" b="0" dirty="0">
                        <a:solidFill>
                          <a:schemeClr val="tx2"/>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r>
                        <a:rPr lang="en-US" altLang="zh-CN" b="0" dirty="0" smtClean="0">
                          <a:solidFill>
                            <a:schemeClr val="tx2"/>
                          </a:solidFill>
                        </a:rPr>
                        <a:t>16~31</a:t>
                      </a:r>
                      <a:endParaRPr lang="zh-CN" altLang="en-US" b="0" dirty="0">
                        <a:solidFill>
                          <a:schemeClr val="tx2"/>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r>
                        <a:rPr lang="en-US" altLang="zh-CN" b="0" dirty="0" smtClean="0">
                          <a:solidFill>
                            <a:schemeClr val="tx2"/>
                          </a:solidFill>
                        </a:rPr>
                        <a:t>16</a:t>
                      </a:r>
                      <a:endParaRPr lang="zh-CN" altLang="en-US" b="0" dirty="0">
                        <a:solidFill>
                          <a:schemeClr val="tx2"/>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pPr algn="ctr"/>
                      <a:r>
                        <a:rPr lang="en-US" altLang="zh-CN" b="0" dirty="0" smtClean="0">
                          <a:solidFill>
                            <a:schemeClr val="tx2"/>
                          </a:solidFill>
                        </a:rPr>
                        <a:t>6</a:t>
                      </a:r>
                      <a:endParaRPr lang="zh-CN" altLang="en-US" b="0" dirty="0">
                        <a:solidFill>
                          <a:schemeClr val="tx2"/>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r>
                        <a:rPr lang="en-US" altLang="zh-CN" b="0" dirty="0" smtClean="0">
                          <a:solidFill>
                            <a:schemeClr val="tx2"/>
                          </a:solidFill>
                        </a:rPr>
                        <a:t>32~63</a:t>
                      </a:r>
                      <a:endParaRPr lang="zh-CN" altLang="en-US" b="0" dirty="0">
                        <a:solidFill>
                          <a:schemeClr val="tx2"/>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r>
                        <a:rPr lang="en-US" altLang="zh-CN" b="0" dirty="0" smtClean="0">
                          <a:solidFill>
                            <a:schemeClr val="tx2"/>
                          </a:solidFill>
                        </a:rPr>
                        <a:t>32</a:t>
                      </a:r>
                      <a:endParaRPr lang="zh-CN" altLang="en-US" b="0" dirty="0">
                        <a:solidFill>
                          <a:schemeClr val="tx2"/>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6"/>
                  </a:ext>
                </a:extLst>
              </a:tr>
              <a:tr h="370840">
                <a:tc>
                  <a:txBody>
                    <a:bodyPr/>
                    <a:lstStyle/>
                    <a:p>
                      <a:pPr algn="ctr"/>
                      <a:r>
                        <a:rPr lang="en-US" altLang="zh-CN" b="0" dirty="0" smtClean="0">
                          <a:solidFill>
                            <a:schemeClr val="tx2"/>
                          </a:solidFill>
                        </a:rPr>
                        <a:t>7</a:t>
                      </a:r>
                      <a:endParaRPr lang="zh-CN" altLang="en-US" b="0" dirty="0">
                        <a:solidFill>
                          <a:schemeClr val="tx2"/>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r>
                        <a:rPr lang="en-US" altLang="zh-CN" b="0" dirty="0" smtClean="0">
                          <a:solidFill>
                            <a:srgbClr val="FF0000"/>
                          </a:solidFill>
                        </a:rPr>
                        <a:t>64~96</a:t>
                      </a:r>
                      <a:endParaRPr lang="zh-CN" altLang="en-US" b="0" dirty="0">
                        <a:solidFill>
                          <a:srgbClr val="FF0000"/>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r>
                        <a:rPr lang="en-US" altLang="zh-CN" b="0" dirty="0" smtClean="0">
                          <a:solidFill>
                            <a:schemeClr val="tx2"/>
                          </a:solidFill>
                        </a:rPr>
                        <a:t>33</a:t>
                      </a:r>
                      <a:endParaRPr lang="zh-CN" altLang="en-US" b="0" dirty="0">
                        <a:solidFill>
                          <a:schemeClr val="tx2"/>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6619025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7290" y="116633"/>
            <a:ext cx="8249419" cy="936104"/>
          </a:xfrm>
        </p:spPr>
        <p:txBody>
          <a:bodyPr/>
          <a:lstStyle/>
          <a:p>
            <a:r>
              <a:rPr lang="en-US" altLang="zh-CN" sz="2400" dirty="0" smtClean="0">
                <a:solidFill>
                  <a:srgbClr val="FF0000"/>
                </a:solidFill>
              </a:rPr>
              <a:t>(7)</a:t>
            </a:r>
            <a:r>
              <a:rPr lang="zh-CN" altLang="en-US" sz="2400" dirty="0" smtClean="0">
                <a:solidFill>
                  <a:srgbClr val="FF0000"/>
                </a:solidFill>
              </a:rPr>
              <a:t>检测出报文段丢失时的拥塞窗口</a:t>
            </a:r>
            <a:r>
              <a:rPr lang="en-US" altLang="zh-CN" sz="2400" dirty="0" smtClean="0">
                <a:solidFill>
                  <a:srgbClr val="FF0000"/>
                </a:solidFill>
              </a:rPr>
              <a:t>=8</a:t>
            </a:r>
            <a:r>
              <a:rPr lang="zh-CN" altLang="en-US" sz="2400" dirty="0" smtClean="0">
                <a:solidFill>
                  <a:srgbClr val="FF0000"/>
                </a:solidFill>
              </a:rPr>
              <a:t>，因此拥塞窗口</a:t>
            </a:r>
            <a:r>
              <a:rPr lang="en-US" altLang="zh-CN" sz="2400" dirty="0" err="1" smtClean="0">
                <a:solidFill>
                  <a:srgbClr val="FF0000"/>
                </a:solidFill>
              </a:rPr>
              <a:t>cwnd</a:t>
            </a:r>
            <a:r>
              <a:rPr lang="zh-CN" altLang="en-US" sz="2400" dirty="0" smtClean="0">
                <a:solidFill>
                  <a:srgbClr val="FF0000"/>
                </a:solidFill>
              </a:rPr>
              <a:t>减半</a:t>
            </a:r>
            <a:r>
              <a:rPr lang="en-US" altLang="zh-CN" sz="2400" dirty="0" smtClean="0">
                <a:solidFill>
                  <a:srgbClr val="FF0000"/>
                </a:solidFill>
              </a:rPr>
              <a:t>=4</a:t>
            </a:r>
            <a:r>
              <a:rPr lang="zh-CN" altLang="en-US" sz="2400" dirty="0" smtClean="0">
                <a:solidFill>
                  <a:srgbClr val="FF0000"/>
                </a:solidFill>
              </a:rPr>
              <a:t>，门限</a:t>
            </a:r>
            <a:r>
              <a:rPr lang="en-US" altLang="zh-CN" sz="2400" dirty="0" err="1" smtClean="0">
                <a:solidFill>
                  <a:srgbClr val="FF0000"/>
                </a:solidFill>
              </a:rPr>
              <a:t>ssthresh</a:t>
            </a:r>
            <a:r>
              <a:rPr lang="zh-CN" altLang="en-US" sz="2400" dirty="0" smtClean="0">
                <a:solidFill>
                  <a:srgbClr val="FF0000"/>
                </a:solidFill>
              </a:rPr>
              <a:t>应</a:t>
            </a:r>
            <a:r>
              <a:rPr lang="zh-CN" altLang="en-US" sz="2400" dirty="0">
                <a:solidFill>
                  <a:srgbClr val="FF0000"/>
                </a:solidFill>
              </a:rPr>
              <a:t>设置</a:t>
            </a:r>
            <a:r>
              <a:rPr lang="zh-CN" altLang="en-US" sz="2400" dirty="0" smtClean="0">
                <a:solidFill>
                  <a:srgbClr val="FF0000"/>
                </a:solidFill>
              </a:rPr>
              <a:t>为</a:t>
            </a:r>
            <a:r>
              <a:rPr lang="en-US" altLang="zh-CN" sz="2400" dirty="0" smtClean="0">
                <a:solidFill>
                  <a:srgbClr val="FF0000"/>
                </a:solidFill>
              </a:rPr>
              <a:t>8</a:t>
            </a:r>
            <a:r>
              <a:rPr lang="zh-CN" altLang="en-US" sz="2400" dirty="0" smtClean="0">
                <a:solidFill>
                  <a:srgbClr val="FF0000"/>
                </a:solidFill>
              </a:rPr>
              <a:t>的</a:t>
            </a:r>
            <a:r>
              <a:rPr lang="zh-CN" altLang="en-US" sz="2400" dirty="0">
                <a:solidFill>
                  <a:srgbClr val="FF0000"/>
                </a:solidFill>
              </a:rPr>
              <a:t>一半，</a:t>
            </a:r>
            <a:r>
              <a:rPr lang="zh-CN" altLang="en-US" sz="2400" dirty="0" smtClean="0">
                <a:solidFill>
                  <a:srgbClr val="FF0000"/>
                </a:solidFill>
              </a:rPr>
              <a:t>即</a:t>
            </a:r>
            <a:r>
              <a:rPr lang="en-US" altLang="zh-CN" sz="2400" dirty="0" smtClean="0">
                <a:solidFill>
                  <a:srgbClr val="FF0000"/>
                </a:solidFill>
              </a:rPr>
              <a:t>4</a:t>
            </a:r>
            <a:r>
              <a:rPr lang="zh-CN" altLang="en-US" sz="2400" dirty="0" smtClean="0">
                <a:solidFill>
                  <a:srgbClr val="FF0000"/>
                </a:solidFill>
              </a:rPr>
              <a:t>。</a:t>
            </a:r>
            <a:endParaRPr lang="zh-CN" altLang="en-US" sz="2400" dirty="0">
              <a:solidFill>
                <a:srgbClr val="FF0000"/>
              </a:solidFill>
            </a:endParaRPr>
          </a:p>
        </p:txBody>
      </p:sp>
      <p:pic>
        <p:nvPicPr>
          <p:cNvPr id="5" name="图片 4"/>
          <p:cNvPicPr>
            <a:picLocks noChangeAspect="1"/>
          </p:cNvPicPr>
          <p:nvPr/>
        </p:nvPicPr>
        <p:blipFill>
          <a:blip r:embed="rId2"/>
          <a:stretch>
            <a:fillRect/>
          </a:stretch>
        </p:blipFill>
        <p:spPr>
          <a:xfrm>
            <a:off x="179511" y="1196752"/>
            <a:ext cx="8609459" cy="5515624"/>
          </a:xfrm>
          <a:prstGeom prst="rect">
            <a:avLst/>
          </a:prstGeom>
        </p:spPr>
      </p:pic>
    </p:spTree>
    <p:extLst>
      <p:ext uri="{BB962C8B-B14F-4D97-AF65-F5344CB8AC3E}">
        <p14:creationId xmlns:p14="http://schemas.microsoft.com/office/powerpoint/2010/main" val="14847028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作业（第六版）</a:t>
            </a:r>
            <a:endParaRPr lang="zh-CN" altLang="en-US" dirty="0"/>
          </a:p>
        </p:txBody>
      </p:sp>
      <p:sp>
        <p:nvSpPr>
          <p:cNvPr id="5" name="Rectangle 4"/>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tIns="41061" rIns="82124" bIns="41061"/>
          <a:lstStyle>
            <a:lvl1pPr marL="236538" indent="-236538" defTabSz="814388" eaLnBrk="0" hangingPunct="0">
              <a:lnSpc>
                <a:spcPct val="95000"/>
              </a:lnSpc>
              <a:spcBef>
                <a:spcPct val="50000"/>
              </a:spcBef>
              <a:buClr>
                <a:srgbClr val="BEBA32"/>
              </a:buClr>
              <a:buChar char="•"/>
              <a:defRPr sz="2400" b="1">
                <a:solidFill>
                  <a:schemeClr val="bg1"/>
                </a:solidFill>
                <a:latin typeface="Arial" panose="020B0604020202020204" pitchFamily="34" charset="0"/>
                <a:ea typeface="黑体" panose="02010609060101010101" pitchFamily="49" charset="-122"/>
              </a:defRPr>
            </a:lvl1pPr>
            <a:lvl2pPr marL="574675" indent="-117475" defTabSz="814388" eaLnBrk="0" hangingPunct="0">
              <a:lnSpc>
                <a:spcPct val="95000"/>
              </a:lnSpc>
              <a:spcBef>
                <a:spcPct val="50000"/>
              </a:spcBef>
              <a:buClr>
                <a:srgbClr val="BEBA32"/>
              </a:buClr>
              <a:buChar char="–"/>
              <a:defRPr sz="2000" b="1">
                <a:solidFill>
                  <a:schemeClr val="bg1"/>
                </a:solidFill>
                <a:latin typeface="Arial" panose="020B0604020202020204" pitchFamily="34" charset="0"/>
                <a:ea typeface="黑体" panose="02010609060101010101" pitchFamily="49" charset="-122"/>
              </a:defRPr>
            </a:lvl2pPr>
            <a:lvl3pPr defTabSz="814388" eaLnBrk="0" hangingPunct="0">
              <a:lnSpc>
                <a:spcPct val="95000"/>
              </a:lnSpc>
              <a:spcBef>
                <a:spcPct val="50000"/>
              </a:spcBef>
              <a:buClr>
                <a:srgbClr val="BEBA32"/>
              </a:buClr>
              <a:buChar char="•"/>
              <a:defRPr sz="2000" b="1">
                <a:solidFill>
                  <a:schemeClr val="bg1"/>
                </a:solidFill>
                <a:latin typeface="Arial" panose="020B0604020202020204" pitchFamily="34" charset="0"/>
                <a:ea typeface="黑体" panose="02010609060101010101" pitchFamily="49" charset="-122"/>
              </a:defRPr>
            </a:lvl3pPr>
            <a:lvl4pPr marL="1254125" indent="117475" defTabSz="814388" eaLnBrk="0" hangingPunct="0">
              <a:lnSpc>
                <a:spcPct val="95000"/>
              </a:lnSpc>
              <a:spcBef>
                <a:spcPct val="50000"/>
              </a:spcBef>
              <a:buClr>
                <a:srgbClr val="BEBA32"/>
              </a:buClr>
              <a:buChar char="–"/>
              <a:defRPr sz="2000" b="1">
                <a:solidFill>
                  <a:schemeClr val="bg1"/>
                </a:solidFill>
                <a:latin typeface="Arial" panose="020B0604020202020204" pitchFamily="34" charset="0"/>
                <a:ea typeface="黑体" panose="02010609060101010101" pitchFamily="49" charset="-122"/>
              </a:defRPr>
            </a:lvl4pPr>
            <a:lvl5pPr marL="1604963" indent="223838" defTabSz="814388" eaLnBrk="0" hangingPunct="0">
              <a:lnSpc>
                <a:spcPct val="95000"/>
              </a:lnSpc>
              <a:spcBef>
                <a:spcPct val="50000"/>
              </a:spcBef>
              <a:buClr>
                <a:srgbClr val="BEBA32"/>
              </a:buClr>
              <a:buChar char="»"/>
              <a:defRPr sz="2000" b="1">
                <a:solidFill>
                  <a:schemeClr val="bg1"/>
                </a:solidFill>
                <a:latin typeface="Arial" panose="020B0604020202020204" pitchFamily="34" charset="0"/>
                <a:ea typeface="黑体" panose="02010609060101010101" pitchFamily="49" charset="-122"/>
              </a:defRPr>
            </a:lvl5pPr>
            <a:lvl6pPr marL="2062163" indent="223838" defTabSz="814388" eaLnBrk="0" fontAlgn="base" hangingPunct="0">
              <a:lnSpc>
                <a:spcPct val="95000"/>
              </a:lnSpc>
              <a:spcBef>
                <a:spcPct val="50000"/>
              </a:spcBef>
              <a:spcAft>
                <a:spcPct val="0"/>
              </a:spcAft>
              <a:buClr>
                <a:srgbClr val="BEBA32"/>
              </a:buClr>
              <a:buChar char="»"/>
              <a:defRPr sz="2000" b="1">
                <a:solidFill>
                  <a:schemeClr val="bg1"/>
                </a:solidFill>
                <a:latin typeface="Arial" panose="020B0604020202020204" pitchFamily="34" charset="0"/>
                <a:ea typeface="黑体" panose="02010609060101010101" pitchFamily="49" charset="-122"/>
              </a:defRPr>
            </a:lvl6pPr>
            <a:lvl7pPr marL="2519363" indent="223838" defTabSz="814388" eaLnBrk="0" fontAlgn="base" hangingPunct="0">
              <a:lnSpc>
                <a:spcPct val="95000"/>
              </a:lnSpc>
              <a:spcBef>
                <a:spcPct val="50000"/>
              </a:spcBef>
              <a:spcAft>
                <a:spcPct val="0"/>
              </a:spcAft>
              <a:buClr>
                <a:srgbClr val="BEBA32"/>
              </a:buClr>
              <a:buChar char="»"/>
              <a:defRPr sz="2000" b="1">
                <a:solidFill>
                  <a:schemeClr val="bg1"/>
                </a:solidFill>
                <a:latin typeface="Arial" panose="020B0604020202020204" pitchFamily="34" charset="0"/>
                <a:ea typeface="黑体" panose="02010609060101010101" pitchFamily="49" charset="-122"/>
              </a:defRPr>
            </a:lvl7pPr>
            <a:lvl8pPr marL="2976563" indent="223838" defTabSz="814388" eaLnBrk="0" fontAlgn="base" hangingPunct="0">
              <a:lnSpc>
                <a:spcPct val="95000"/>
              </a:lnSpc>
              <a:spcBef>
                <a:spcPct val="50000"/>
              </a:spcBef>
              <a:spcAft>
                <a:spcPct val="0"/>
              </a:spcAft>
              <a:buClr>
                <a:srgbClr val="BEBA32"/>
              </a:buClr>
              <a:buChar char="»"/>
              <a:defRPr sz="2000" b="1">
                <a:solidFill>
                  <a:schemeClr val="bg1"/>
                </a:solidFill>
                <a:latin typeface="Arial" panose="020B0604020202020204" pitchFamily="34" charset="0"/>
                <a:ea typeface="黑体" panose="02010609060101010101" pitchFamily="49" charset="-122"/>
              </a:defRPr>
            </a:lvl8pPr>
            <a:lvl9pPr marL="3433763" indent="223838" defTabSz="814388" eaLnBrk="0" fontAlgn="base" hangingPunct="0">
              <a:lnSpc>
                <a:spcPct val="95000"/>
              </a:lnSpc>
              <a:spcBef>
                <a:spcPct val="50000"/>
              </a:spcBef>
              <a:spcAft>
                <a:spcPct val="0"/>
              </a:spcAft>
              <a:buClr>
                <a:srgbClr val="BEBA32"/>
              </a:buClr>
              <a:buChar char="»"/>
              <a:defRPr sz="2000" b="1">
                <a:solidFill>
                  <a:schemeClr val="bg1"/>
                </a:solidFill>
                <a:latin typeface="Arial" panose="020B0604020202020204" pitchFamily="34" charset="0"/>
                <a:ea typeface="黑体" panose="02010609060101010101" pitchFamily="49" charset="-122"/>
              </a:defRPr>
            </a:lvl9pPr>
          </a:lstStyle>
          <a:p>
            <a:pPr marL="0" indent="0">
              <a:lnSpc>
                <a:spcPct val="90000"/>
              </a:lnSpc>
              <a:buNone/>
            </a:pPr>
            <a:r>
              <a:rPr lang="en-US" altLang="zh-CN" sz="3200" dirty="0" smtClean="0">
                <a:solidFill>
                  <a:schemeClr val="tx2"/>
                </a:solidFill>
              </a:rPr>
              <a:t>P231</a:t>
            </a:r>
            <a:endParaRPr lang="en-US" altLang="zh-CN" sz="3200" dirty="0">
              <a:solidFill>
                <a:schemeClr val="tx2"/>
              </a:solidFill>
            </a:endParaRPr>
          </a:p>
          <a:p>
            <a:pPr marL="0" indent="0">
              <a:lnSpc>
                <a:spcPct val="90000"/>
              </a:lnSpc>
              <a:buNone/>
            </a:pPr>
            <a:r>
              <a:rPr lang="en-US" altLang="zh-CN" sz="3200" dirty="0" smtClean="0">
                <a:solidFill>
                  <a:schemeClr val="tx2"/>
                </a:solidFill>
              </a:rPr>
              <a:t>5-13		5-21</a:t>
            </a:r>
            <a:endParaRPr lang="en-US" altLang="zh-CN" sz="3200" dirty="0">
              <a:solidFill>
                <a:schemeClr val="tx2"/>
              </a:solidFill>
            </a:endParaRPr>
          </a:p>
          <a:p>
            <a:pPr marL="0" indent="0">
              <a:lnSpc>
                <a:spcPct val="90000"/>
              </a:lnSpc>
              <a:buNone/>
            </a:pPr>
            <a:r>
              <a:rPr lang="en-US" altLang="zh-CN" sz="3200" dirty="0" smtClean="0">
                <a:solidFill>
                  <a:schemeClr val="tx2"/>
                </a:solidFill>
              </a:rPr>
              <a:t>5-23		5-39</a:t>
            </a:r>
            <a:endParaRPr lang="en-US" altLang="zh-CN" sz="3200" dirty="0">
              <a:solidFill>
                <a:schemeClr val="tx2"/>
              </a:solidFill>
            </a:endParaRPr>
          </a:p>
        </p:txBody>
      </p:sp>
    </p:spTree>
    <p:extLst>
      <p:ext uri="{BB962C8B-B14F-4D97-AF65-F5344CB8AC3E}">
        <p14:creationId xmlns:p14="http://schemas.microsoft.com/office/powerpoint/2010/main" val="28497435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2"/>
                </a:solidFill>
              </a:rPr>
              <a:t>5-13</a:t>
            </a:r>
            <a:endParaRPr lang="zh-CN" altLang="en-US" dirty="0"/>
          </a:p>
        </p:txBody>
      </p:sp>
      <p:sp>
        <p:nvSpPr>
          <p:cNvPr id="3" name="内容占位符 2"/>
          <p:cNvSpPr>
            <a:spLocks noGrp="1"/>
          </p:cNvSpPr>
          <p:nvPr>
            <p:ph idx="1"/>
          </p:nvPr>
        </p:nvSpPr>
        <p:spPr/>
        <p:txBody>
          <a:bodyPr/>
          <a:lstStyle/>
          <a:p>
            <a:r>
              <a:rPr lang="zh-CN" altLang="en-US" sz="2400" dirty="0" smtClean="0"/>
              <a:t>一个</a:t>
            </a:r>
            <a:r>
              <a:rPr lang="en-US" altLang="zh-CN" sz="2400" dirty="0" smtClean="0"/>
              <a:t>UDP</a:t>
            </a:r>
            <a:r>
              <a:rPr lang="zh-CN" altLang="en-US" sz="2400" dirty="0" smtClean="0"/>
              <a:t>用户数据包的数据字段为</a:t>
            </a:r>
            <a:r>
              <a:rPr lang="en-US" altLang="zh-CN" sz="2400" dirty="0" smtClean="0"/>
              <a:t>8192</a:t>
            </a:r>
            <a:r>
              <a:rPr lang="zh-CN" altLang="en-US" sz="2400" dirty="0" smtClean="0"/>
              <a:t>字节。在数据链路层要</a:t>
            </a:r>
            <a:r>
              <a:rPr lang="zh-CN" altLang="en-US" sz="2400" dirty="0"/>
              <a:t>使用以太网来传送。试问应当划分为几</a:t>
            </a:r>
            <a:r>
              <a:rPr lang="zh-CN" altLang="en-US" sz="2400" dirty="0" smtClean="0"/>
              <a:t>个</a:t>
            </a:r>
            <a:r>
              <a:rPr lang="en-US" altLang="zh-CN" sz="2400" dirty="0" smtClean="0"/>
              <a:t>IP</a:t>
            </a:r>
            <a:r>
              <a:rPr lang="zh-CN" altLang="en-US" sz="2400" dirty="0" smtClean="0"/>
              <a:t>数据报</a:t>
            </a:r>
            <a:r>
              <a:rPr lang="zh-CN" altLang="en-US" sz="2400" dirty="0"/>
              <a:t>片</a:t>
            </a:r>
            <a:r>
              <a:rPr lang="en-US" altLang="zh-CN" sz="2400" dirty="0"/>
              <a:t>?</a:t>
            </a:r>
            <a:r>
              <a:rPr lang="zh-CN" altLang="en-US" sz="2400" dirty="0"/>
              <a:t>说明每一</a:t>
            </a:r>
            <a:r>
              <a:rPr lang="zh-CN" altLang="en-US" sz="2400" dirty="0" smtClean="0"/>
              <a:t>个</a:t>
            </a:r>
            <a:r>
              <a:rPr lang="en-US" altLang="zh-CN" sz="2400" dirty="0" smtClean="0"/>
              <a:t>IP</a:t>
            </a:r>
            <a:r>
              <a:rPr lang="zh-CN" altLang="en-US" sz="2400" dirty="0" smtClean="0"/>
              <a:t>数据报</a:t>
            </a:r>
            <a:r>
              <a:rPr lang="zh-CN" altLang="en-US" sz="2400" dirty="0"/>
              <a:t>片的数据字段长度和片偏移字段的值</a:t>
            </a:r>
            <a:r>
              <a:rPr lang="zh-CN" altLang="en-US" sz="2400" dirty="0" smtClean="0"/>
              <a:t>。</a:t>
            </a:r>
            <a:endParaRPr lang="en-US" altLang="zh-CN" sz="2400" dirty="0" smtClean="0"/>
          </a:p>
          <a:p>
            <a:r>
              <a:rPr lang="zh-CN" altLang="en-US" sz="2400" dirty="0" smtClean="0">
                <a:solidFill>
                  <a:srgbClr val="FF0000"/>
                </a:solidFill>
              </a:rPr>
              <a:t>答：</a:t>
            </a:r>
            <a:r>
              <a:rPr lang="en-US" altLang="zh-CN" sz="2400" dirty="0" smtClean="0">
                <a:solidFill>
                  <a:srgbClr val="FF0000"/>
                </a:solidFill>
              </a:rPr>
              <a:t>UDP</a:t>
            </a:r>
            <a:r>
              <a:rPr lang="zh-CN" altLang="en-US" sz="2400" dirty="0" smtClean="0">
                <a:solidFill>
                  <a:srgbClr val="FF0000"/>
                </a:solidFill>
              </a:rPr>
              <a:t>用户</a:t>
            </a:r>
            <a:r>
              <a:rPr lang="zh-CN" altLang="en-US" sz="2400" dirty="0">
                <a:solidFill>
                  <a:srgbClr val="FF0000"/>
                </a:solidFill>
              </a:rPr>
              <a:t>数据报的数据字段</a:t>
            </a:r>
            <a:r>
              <a:rPr lang="zh-CN" altLang="en-US" sz="2400" dirty="0" smtClean="0">
                <a:solidFill>
                  <a:srgbClr val="FF0000"/>
                </a:solidFill>
              </a:rPr>
              <a:t>为</a:t>
            </a:r>
            <a:r>
              <a:rPr lang="en-US" altLang="zh-CN" sz="2400" dirty="0" smtClean="0">
                <a:solidFill>
                  <a:srgbClr val="FF0000"/>
                </a:solidFill>
              </a:rPr>
              <a:t>8192+8=8200B</a:t>
            </a:r>
            <a:r>
              <a:rPr lang="zh-CN" altLang="en-US" sz="2400" dirty="0" smtClean="0">
                <a:solidFill>
                  <a:srgbClr val="FF0000"/>
                </a:solidFill>
              </a:rPr>
              <a:t>。</a:t>
            </a:r>
            <a:endParaRPr lang="en-US" altLang="zh-CN" sz="2400" dirty="0" smtClean="0">
              <a:solidFill>
                <a:srgbClr val="FF0000"/>
              </a:solidFill>
            </a:endParaRPr>
          </a:p>
          <a:p>
            <a:r>
              <a:rPr lang="zh-CN" altLang="en-US" sz="2400" dirty="0" smtClean="0">
                <a:solidFill>
                  <a:srgbClr val="FF0000"/>
                </a:solidFill>
              </a:rPr>
              <a:t>以太网数据字段最大长度为</a:t>
            </a:r>
            <a:r>
              <a:rPr lang="en-US" altLang="zh-CN" sz="2400" dirty="0" smtClean="0">
                <a:solidFill>
                  <a:srgbClr val="FF0000"/>
                </a:solidFill>
              </a:rPr>
              <a:t>1500B</a:t>
            </a:r>
            <a:r>
              <a:rPr lang="zh-CN" altLang="en-US" sz="2400" dirty="0" smtClean="0">
                <a:solidFill>
                  <a:srgbClr val="FF0000"/>
                </a:solidFill>
              </a:rPr>
              <a:t>。</a:t>
            </a:r>
            <a:endParaRPr lang="en-US" altLang="zh-CN" sz="2400" dirty="0" smtClean="0">
              <a:solidFill>
                <a:srgbClr val="FF0000"/>
              </a:solidFill>
            </a:endParaRPr>
          </a:p>
          <a:p>
            <a:r>
              <a:rPr lang="zh-CN" altLang="en-US" sz="2400" dirty="0" smtClean="0">
                <a:solidFill>
                  <a:srgbClr val="FF0000"/>
                </a:solidFill>
              </a:rPr>
              <a:t>如果</a:t>
            </a:r>
            <a:r>
              <a:rPr lang="en-US" altLang="zh-CN" sz="2400" dirty="0" smtClean="0">
                <a:solidFill>
                  <a:srgbClr val="FF0000"/>
                </a:solidFill>
              </a:rPr>
              <a:t>IP</a:t>
            </a:r>
            <a:r>
              <a:rPr lang="zh-CN" altLang="en-US" sz="2400" dirty="0" smtClean="0">
                <a:solidFill>
                  <a:srgbClr val="FF0000"/>
                </a:solidFill>
              </a:rPr>
              <a:t>数据报</a:t>
            </a:r>
            <a:r>
              <a:rPr lang="zh-CN" altLang="en-US" sz="2400" dirty="0">
                <a:solidFill>
                  <a:srgbClr val="FF0000"/>
                </a:solidFill>
              </a:rPr>
              <a:t>的固定长度</a:t>
            </a:r>
            <a:r>
              <a:rPr lang="zh-CN" altLang="en-US" sz="2400" dirty="0" smtClean="0">
                <a:solidFill>
                  <a:srgbClr val="FF0000"/>
                </a:solidFill>
              </a:rPr>
              <a:t>首部为</a:t>
            </a:r>
            <a:r>
              <a:rPr lang="en-US" altLang="zh-CN" sz="2400" dirty="0" smtClean="0">
                <a:solidFill>
                  <a:srgbClr val="FF0000"/>
                </a:solidFill>
              </a:rPr>
              <a:t>20B</a:t>
            </a:r>
            <a:r>
              <a:rPr lang="zh-CN" altLang="en-US" sz="2400" dirty="0" smtClean="0">
                <a:solidFill>
                  <a:srgbClr val="FF0000"/>
                </a:solidFill>
              </a:rPr>
              <a:t>。则数据部分的</a:t>
            </a:r>
            <a:r>
              <a:rPr lang="zh-CN" altLang="en-US" sz="2400" dirty="0">
                <a:solidFill>
                  <a:srgbClr val="FF0000"/>
                </a:solidFill>
              </a:rPr>
              <a:t>最大长度</a:t>
            </a:r>
            <a:r>
              <a:rPr lang="zh-CN" altLang="en-US" sz="2400" dirty="0" smtClean="0">
                <a:solidFill>
                  <a:srgbClr val="FF0000"/>
                </a:solidFill>
              </a:rPr>
              <a:t>为</a:t>
            </a:r>
            <a:r>
              <a:rPr lang="en-US" altLang="zh-CN" sz="2400" dirty="0" smtClean="0">
                <a:solidFill>
                  <a:srgbClr val="FF0000"/>
                </a:solidFill>
              </a:rPr>
              <a:t>1480B</a:t>
            </a:r>
            <a:r>
              <a:rPr lang="zh-CN" altLang="en-US" sz="2400" dirty="0" smtClean="0">
                <a:solidFill>
                  <a:srgbClr val="FF0000"/>
                </a:solidFill>
              </a:rPr>
              <a:t>。</a:t>
            </a:r>
            <a:r>
              <a:rPr lang="en-US" altLang="zh-CN" sz="2400" dirty="0" smtClean="0">
                <a:solidFill>
                  <a:srgbClr val="FF0000"/>
                </a:solidFill>
              </a:rPr>
              <a:t>8200/1480=1480*5+800</a:t>
            </a:r>
            <a:r>
              <a:rPr lang="zh-CN" altLang="en-US" sz="2400" dirty="0" smtClean="0">
                <a:solidFill>
                  <a:srgbClr val="FF0000"/>
                </a:solidFill>
              </a:rPr>
              <a:t>，因此应该分为</a:t>
            </a:r>
            <a:r>
              <a:rPr lang="en-US" altLang="zh-CN" sz="2400" dirty="0" smtClean="0">
                <a:solidFill>
                  <a:srgbClr val="FF0000"/>
                </a:solidFill>
              </a:rPr>
              <a:t>6</a:t>
            </a:r>
            <a:r>
              <a:rPr lang="zh-CN" altLang="en-US" sz="2400" dirty="0" smtClean="0">
                <a:solidFill>
                  <a:srgbClr val="FF0000"/>
                </a:solidFill>
              </a:rPr>
              <a:t>个片。</a:t>
            </a:r>
            <a:endParaRPr lang="en-US" altLang="zh-CN" sz="2400" dirty="0" smtClean="0">
              <a:solidFill>
                <a:srgbClr val="FF0000"/>
              </a:solidFill>
            </a:endParaRPr>
          </a:p>
          <a:p>
            <a:r>
              <a:rPr lang="zh-CN" altLang="en-US" sz="2400" dirty="0" smtClean="0">
                <a:solidFill>
                  <a:srgbClr val="FF0000"/>
                </a:solidFill>
              </a:rPr>
              <a:t>前</a:t>
            </a:r>
            <a:r>
              <a:rPr lang="en-US" altLang="zh-CN" sz="2400" dirty="0" smtClean="0">
                <a:solidFill>
                  <a:srgbClr val="FF0000"/>
                </a:solidFill>
              </a:rPr>
              <a:t>5</a:t>
            </a:r>
            <a:r>
              <a:rPr lang="zh-CN" altLang="en-US" sz="2400" dirty="0" smtClean="0">
                <a:solidFill>
                  <a:srgbClr val="FF0000"/>
                </a:solidFill>
              </a:rPr>
              <a:t>片</a:t>
            </a:r>
            <a:r>
              <a:rPr lang="zh-CN" altLang="en-US" sz="2400" dirty="0">
                <a:solidFill>
                  <a:srgbClr val="FF0000"/>
                </a:solidFill>
              </a:rPr>
              <a:t>数据</a:t>
            </a:r>
            <a:r>
              <a:rPr lang="zh-CN" altLang="en-US" sz="2400" dirty="0" smtClean="0">
                <a:solidFill>
                  <a:srgbClr val="FF0000"/>
                </a:solidFill>
              </a:rPr>
              <a:t>字段长度为</a:t>
            </a:r>
            <a:r>
              <a:rPr lang="en-US" altLang="zh-CN" sz="2400" dirty="0" smtClean="0">
                <a:solidFill>
                  <a:srgbClr val="FF0000"/>
                </a:solidFill>
              </a:rPr>
              <a:t>1480B</a:t>
            </a:r>
            <a:r>
              <a:rPr lang="zh-CN" altLang="en-US" sz="2400" dirty="0">
                <a:solidFill>
                  <a:srgbClr val="FF0000"/>
                </a:solidFill>
              </a:rPr>
              <a:t>，</a:t>
            </a:r>
            <a:r>
              <a:rPr lang="zh-CN" altLang="en-US" sz="2400" dirty="0" smtClean="0">
                <a:solidFill>
                  <a:srgbClr val="FF0000"/>
                </a:solidFill>
              </a:rPr>
              <a:t>第</a:t>
            </a:r>
            <a:r>
              <a:rPr lang="en-US" altLang="zh-CN" sz="2400" dirty="0" smtClean="0">
                <a:solidFill>
                  <a:srgbClr val="FF0000"/>
                </a:solidFill>
              </a:rPr>
              <a:t>6</a:t>
            </a:r>
            <a:r>
              <a:rPr lang="zh-CN" altLang="en-US" sz="2400" dirty="0" smtClean="0">
                <a:solidFill>
                  <a:srgbClr val="FF0000"/>
                </a:solidFill>
              </a:rPr>
              <a:t>片长度为</a:t>
            </a:r>
            <a:r>
              <a:rPr lang="en-US" altLang="zh-CN" sz="2400" dirty="0" smtClean="0">
                <a:solidFill>
                  <a:srgbClr val="FF0000"/>
                </a:solidFill>
              </a:rPr>
              <a:t>800B</a:t>
            </a:r>
            <a:r>
              <a:rPr lang="zh-CN" altLang="en-US" sz="2400" dirty="0" smtClean="0">
                <a:solidFill>
                  <a:srgbClr val="FF0000"/>
                </a:solidFill>
              </a:rPr>
              <a:t>。</a:t>
            </a:r>
            <a:endParaRPr lang="en-US" altLang="zh-CN" sz="2400" dirty="0" smtClean="0">
              <a:solidFill>
                <a:srgbClr val="FF0000"/>
              </a:solidFill>
            </a:endParaRPr>
          </a:p>
          <a:p>
            <a:r>
              <a:rPr lang="zh-CN" altLang="en-US" sz="2400" dirty="0" smtClean="0">
                <a:solidFill>
                  <a:srgbClr val="FF0000"/>
                </a:solidFill>
              </a:rPr>
              <a:t>片</a:t>
            </a:r>
            <a:r>
              <a:rPr lang="zh-CN" altLang="en-US" sz="2400" dirty="0">
                <a:solidFill>
                  <a:srgbClr val="FF0000"/>
                </a:solidFill>
              </a:rPr>
              <a:t>偏移是</a:t>
            </a:r>
            <a:r>
              <a:rPr lang="zh-CN" altLang="en-US" sz="2400" dirty="0" smtClean="0">
                <a:solidFill>
                  <a:srgbClr val="FF0000"/>
                </a:solidFill>
              </a:rPr>
              <a:t>以</a:t>
            </a:r>
            <a:r>
              <a:rPr lang="en-US" altLang="zh-CN" sz="2400" dirty="0" smtClean="0">
                <a:solidFill>
                  <a:srgbClr val="FF0000"/>
                </a:solidFill>
              </a:rPr>
              <a:t>8B</a:t>
            </a:r>
            <a:r>
              <a:rPr lang="zh-CN" altLang="en-US" sz="2400" dirty="0" smtClean="0">
                <a:solidFill>
                  <a:srgbClr val="FF0000"/>
                </a:solidFill>
              </a:rPr>
              <a:t>为</a:t>
            </a:r>
            <a:r>
              <a:rPr lang="zh-CN" altLang="en-US" sz="2400" dirty="0">
                <a:solidFill>
                  <a:srgbClr val="FF0000"/>
                </a:solidFill>
              </a:rPr>
              <a:t>单位的，</a:t>
            </a:r>
            <a:r>
              <a:rPr lang="zh-CN" altLang="en-US" sz="2400" dirty="0" smtClean="0">
                <a:solidFill>
                  <a:srgbClr val="FF0000"/>
                </a:solidFill>
              </a:rPr>
              <a:t>而</a:t>
            </a:r>
            <a:r>
              <a:rPr lang="en-US" altLang="zh-CN" sz="2400" dirty="0" smtClean="0">
                <a:solidFill>
                  <a:srgbClr val="FF0000"/>
                </a:solidFill>
              </a:rPr>
              <a:t>1480/8=185</a:t>
            </a:r>
            <a:r>
              <a:rPr lang="zh-CN" altLang="en-US" sz="2400" dirty="0" smtClean="0">
                <a:solidFill>
                  <a:srgbClr val="FF0000"/>
                </a:solidFill>
              </a:rPr>
              <a:t>，因此</a:t>
            </a:r>
            <a:r>
              <a:rPr lang="zh-CN" altLang="en-US" sz="2400" dirty="0">
                <a:solidFill>
                  <a:srgbClr val="FF0000"/>
                </a:solidFill>
              </a:rPr>
              <a:t>片偏移字段的值分别为：</a:t>
            </a:r>
            <a:r>
              <a:rPr lang="en-US" altLang="zh-CN" sz="2400" dirty="0" smtClean="0">
                <a:solidFill>
                  <a:srgbClr val="FF0000"/>
                </a:solidFill>
              </a:rPr>
              <a:t>0</a:t>
            </a:r>
            <a:r>
              <a:rPr lang="zh-CN" altLang="en-US" sz="2400" dirty="0" smtClean="0">
                <a:solidFill>
                  <a:srgbClr val="FF0000"/>
                </a:solidFill>
              </a:rPr>
              <a:t>、</a:t>
            </a:r>
            <a:r>
              <a:rPr lang="en-US" altLang="zh-CN" sz="2400" dirty="0" smtClean="0">
                <a:solidFill>
                  <a:srgbClr val="FF0000"/>
                </a:solidFill>
              </a:rPr>
              <a:t>185</a:t>
            </a:r>
            <a:r>
              <a:rPr lang="zh-CN" altLang="en-US" sz="2400" dirty="0" smtClean="0">
                <a:solidFill>
                  <a:srgbClr val="FF0000"/>
                </a:solidFill>
              </a:rPr>
              <a:t>、</a:t>
            </a:r>
            <a:r>
              <a:rPr lang="en-US" altLang="zh-CN" sz="2400" dirty="0" smtClean="0">
                <a:solidFill>
                  <a:srgbClr val="FF0000"/>
                </a:solidFill>
              </a:rPr>
              <a:t>370</a:t>
            </a:r>
            <a:r>
              <a:rPr lang="zh-CN" altLang="en-US" sz="2400" dirty="0" smtClean="0">
                <a:solidFill>
                  <a:srgbClr val="FF0000"/>
                </a:solidFill>
              </a:rPr>
              <a:t>、</a:t>
            </a:r>
            <a:r>
              <a:rPr lang="en-US" altLang="zh-CN" sz="2400" dirty="0" smtClean="0">
                <a:solidFill>
                  <a:srgbClr val="FF0000"/>
                </a:solidFill>
              </a:rPr>
              <a:t>555</a:t>
            </a:r>
            <a:r>
              <a:rPr lang="zh-CN" altLang="en-US" sz="2400" dirty="0" smtClean="0">
                <a:solidFill>
                  <a:srgbClr val="FF0000"/>
                </a:solidFill>
              </a:rPr>
              <a:t>、</a:t>
            </a:r>
            <a:r>
              <a:rPr lang="en-US" altLang="zh-CN" sz="2400" dirty="0" smtClean="0">
                <a:solidFill>
                  <a:srgbClr val="FF0000"/>
                </a:solidFill>
              </a:rPr>
              <a:t>740</a:t>
            </a:r>
            <a:r>
              <a:rPr lang="zh-CN" altLang="en-US" sz="2400" dirty="0" smtClean="0">
                <a:solidFill>
                  <a:srgbClr val="FF0000"/>
                </a:solidFill>
              </a:rPr>
              <a:t>和</a:t>
            </a:r>
            <a:r>
              <a:rPr lang="en-US" altLang="zh-CN" sz="2400" dirty="0" smtClean="0">
                <a:solidFill>
                  <a:srgbClr val="FF0000"/>
                </a:solidFill>
              </a:rPr>
              <a:t>925</a:t>
            </a:r>
            <a:r>
              <a:rPr lang="zh-CN" altLang="en-US" sz="2400" dirty="0" smtClean="0">
                <a:solidFill>
                  <a:srgbClr val="FF0000"/>
                </a:solidFill>
              </a:rPr>
              <a:t>。</a:t>
            </a:r>
            <a:endParaRPr lang="zh-CN" altLang="en-US" sz="2400" dirty="0"/>
          </a:p>
        </p:txBody>
      </p:sp>
    </p:spTree>
    <p:extLst>
      <p:ext uri="{BB962C8B-B14F-4D97-AF65-F5344CB8AC3E}">
        <p14:creationId xmlns:p14="http://schemas.microsoft.com/office/powerpoint/2010/main" val="2346153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tx2"/>
                </a:solidFill>
              </a:rPr>
              <a:t>5-21</a:t>
            </a:r>
            <a:endParaRPr lang="zh-CN" altLang="en-US" dirty="0"/>
          </a:p>
        </p:txBody>
      </p:sp>
      <p:sp>
        <p:nvSpPr>
          <p:cNvPr id="3" name="内容占位符 2"/>
          <p:cNvSpPr>
            <a:spLocks noGrp="1"/>
          </p:cNvSpPr>
          <p:nvPr>
            <p:ph idx="1"/>
          </p:nvPr>
        </p:nvSpPr>
        <p:spPr/>
        <p:txBody>
          <a:bodyPr/>
          <a:lstStyle/>
          <a:p>
            <a:r>
              <a:rPr lang="zh-CN" altLang="en-US" sz="2400" dirty="0"/>
              <a:t>假定使用</a:t>
            </a:r>
            <a:r>
              <a:rPr lang="zh-CN" altLang="en-US" sz="2400" dirty="0" smtClean="0"/>
              <a:t>连续</a:t>
            </a:r>
            <a:r>
              <a:rPr lang="en-US" altLang="zh-CN" sz="2400" dirty="0" smtClean="0"/>
              <a:t>ARQ</a:t>
            </a:r>
            <a:r>
              <a:rPr lang="zh-CN" altLang="en-US" sz="2400" dirty="0" smtClean="0"/>
              <a:t>协议</a:t>
            </a:r>
            <a:r>
              <a:rPr lang="zh-CN" altLang="en-US" sz="2400" dirty="0"/>
              <a:t>中，发送窗口大小</a:t>
            </a:r>
            <a:r>
              <a:rPr lang="zh-CN" altLang="en-US" sz="2400" dirty="0" smtClean="0"/>
              <a:t>是</a:t>
            </a:r>
            <a:r>
              <a:rPr lang="en-US" altLang="zh-CN" sz="2400" dirty="0" smtClean="0"/>
              <a:t>3</a:t>
            </a:r>
            <a:r>
              <a:rPr lang="zh-CN" altLang="en-US" sz="2400" dirty="0"/>
              <a:t>，而</a:t>
            </a:r>
            <a:r>
              <a:rPr lang="zh-CN" altLang="en-US" sz="2400" dirty="0" smtClean="0"/>
              <a:t>序号范围</a:t>
            </a:r>
            <a:r>
              <a:rPr lang="en-US" altLang="zh-CN" sz="2400" dirty="0"/>
              <a:t>[0,15</a:t>
            </a:r>
            <a:r>
              <a:rPr lang="en-US" altLang="zh-CN" sz="2400" dirty="0" smtClean="0"/>
              <a:t>]</a:t>
            </a:r>
            <a:r>
              <a:rPr lang="zh-CN" altLang="en-US" sz="2400" dirty="0" smtClean="0"/>
              <a:t>，而</a:t>
            </a:r>
            <a:r>
              <a:rPr lang="zh-CN" altLang="en-US" sz="2400" dirty="0"/>
              <a:t>传输媒体</a:t>
            </a:r>
            <a:r>
              <a:rPr lang="zh-CN" altLang="en-US" sz="2400" dirty="0" smtClean="0"/>
              <a:t>保证在</a:t>
            </a:r>
            <a:r>
              <a:rPr lang="zh-CN" altLang="en-US" sz="2400" dirty="0"/>
              <a:t>接收方能够按序收到分组。在某时刻，接收方，下一个期望收到序号</a:t>
            </a:r>
            <a:r>
              <a:rPr lang="zh-CN" altLang="en-US" sz="2400" dirty="0" smtClean="0"/>
              <a:t>是</a:t>
            </a:r>
            <a:r>
              <a:rPr lang="en-US" altLang="zh-CN" sz="2400" dirty="0" smtClean="0"/>
              <a:t>5</a:t>
            </a:r>
            <a:r>
              <a:rPr lang="zh-CN" altLang="en-US" sz="2400" dirty="0" smtClean="0"/>
              <a:t>。试问：</a:t>
            </a:r>
            <a:endParaRPr lang="en-US" altLang="zh-CN" sz="2400" dirty="0" smtClean="0"/>
          </a:p>
          <a:p>
            <a:r>
              <a:rPr lang="en-US" altLang="zh-CN" sz="2400" dirty="0" smtClean="0"/>
              <a:t>(1)</a:t>
            </a:r>
            <a:r>
              <a:rPr lang="zh-CN" altLang="en-US" sz="2400" dirty="0" smtClean="0"/>
              <a:t>在</a:t>
            </a:r>
            <a:r>
              <a:rPr lang="zh-CN" altLang="en-US" sz="2400" dirty="0"/>
              <a:t>发送方的发送窗口中</a:t>
            </a:r>
            <a:r>
              <a:rPr lang="zh-CN" altLang="en-US" sz="2400" dirty="0" smtClean="0"/>
              <a:t>可能出现</a:t>
            </a:r>
            <a:r>
              <a:rPr lang="zh-CN" altLang="en-US" sz="2400" dirty="0"/>
              <a:t>的序号组合有哪几种</a:t>
            </a:r>
            <a:r>
              <a:rPr lang="zh-CN" altLang="en-US" sz="2400" dirty="0" smtClean="0"/>
              <a:t>？</a:t>
            </a:r>
            <a:endParaRPr lang="en-US" altLang="zh-CN" sz="2400" dirty="0" smtClean="0"/>
          </a:p>
          <a:p>
            <a:r>
              <a:rPr lang="en-US" altLang="zh-CN" sz="2400" dirty="0" smtClean="0"/>
              <a:t>(2)</a:t>
            </a:r>
            <a:r>
              <a:rPr lang="zh-CN" altLang="en-US" sz="2400" dirty="0" smtClean="0"/>
              <a:t>接收</a:t>
            </a:r>
            <a:r>
              <a:rPr lang="zh-CN" altLang="en-US" sz="2400" dirty="0"/>
              <a:t>方已经发送出去的、</a:t>
            </a:r>
            <a:r>
              <a:rPr lang="zh-CN" altLang="en-US" sz="2400" dirty="0" smtClean="0"/>
              <a:t>但仍滞留在网络中（</a:t>
            </a:r>
            <a:r>
              <a:rPr lang="zh-CN" altLang="en-US" sz="2400" dirty="0"/>
              <a:t>即还未到达发送方）的确认分组可能有哪些</a:t>
            </a:r>
            <a:r>
              <a:rPr lang="zh-CN" altLang="en-US" sz="2400" dirty="0" smtClean="0"/>
              <a:t>？说明</a:t>
            </a:r>
            <a:r>
              <a:rPr lang="zh-CN" altLang="en-US" sz="2400" dirty="0"/>
              <a:t>这些确认分组是用来确认哪些序号的分组</a:t>
            </a:r>
            <a:r>
              <a:rPr lang="zh-CN" altLang="en-US" sz="2400" dirty="0" smtClean="0"/>
              <a:t>。</a:t>
            </a:r>
            <a:endParaRPr lang="en-US" altLang="zh-CN" sz="2400" dirty="0" smtClean="0"/>
          </a:p>
          <a:p>
            <a:r>
              <a:rPr lang="zh-CN" altLang="en-US" sz="2400" dirty="0" smtClean="0">
                <a:solidFill>
                  <a:srgbClr val="FF0000"/>
                </a:solidFill>
              </a:rPr>
              <a:t>答：</a:t>
            </a:r>
            <a:endParaRPr lang="en-US" altLang="zh-CN" sz="2400" dirty="0" smtClean="0">
              <a:solidFill>
                <a:srgbClr val="FF0000"/>
              </a:solidFill>
            </a:endParaRPr>
          </a:p>
          <a:p>
            <a:r>
              <a:rPr lang="en-US" altLang="zh-CN" sz="2400" dirty="0" smtClean="0">
                <a:solidFill>
                  <a:srgbClr val="FF0000"/>
                </a:solidFill>
              </a:rPr>
              <a:t>(1)</a:t>
            </a:r>
            <a:r>
              <a:rPr lang="zh-CN" altLang="en-US" sz="2400" dirty="0" smtClean="0">
                <a:solidFill>
                  <a:srgbClr val="FF0000"/>
                </a:solidFill>
              </a:rPr>
              <a:t>在接收方，下一个期望收到的序号是</a:t>
            </a:r>
            <a:r>
              <a:rPr lang="en-US" altLang="zh-CN" sz="2400" dirty="0" smtClean="0">
                <a:solidFill>
                  <a:srgbClr val="FF0000"/>
                </a:solidFill>
              </a:rPr>
              <a:t>5</a:t>
            </a:r>
            <a:r>
              <a:rPr lang="zh-CN" altLang="en-US" sz="2400" dirty="0" smtClean="0">
                <a:solidFill>
                  <a:srgbClr val="FF0000"/>
                </a:solidFill>
              </a:rPr>
              <a:t>。这表明序号到</a:t>
            </a:r>
            <a:r>
              <a:rPr lang="en-US" altLang="zh-CN" sz="2400" dirty="0" smtClean="0">
                <a:solidFill>
                  <a:srgbClr val="FF0000"/>
                </a:solidFill>
              </a:rPr>
              <a:t>4</a:t>
            </a:r>
            <a:r>
              <a:rPr lang="zh-CN" altLang="en-US" sz="2400" dirty="0" smtClean="0">
                <a:solidFill>
                  <a:srgbClr val="FF0000"/>
                </a:solidFill>
              </a:rPr>
              <a:t>为止的分组都已经</a:t>
            </a:r>
            <a:r>
              <a:rPr lang="zh-CN" altLang="en-US" sz="2400" dirty="0">
                <a:solidFill>
                  <a:srgbClr val="FF0000"/>
                </a:solidFill>
              </a:rPr>
              <a:t>收到</a:t>
            </a:r>
            <a:r>
              <a:rPr lang="zh-CN" altLang="en-US" sz="2400" dirty="0" smtClean="0">
                <a:solidFill>
                  <a:srgbClr val="FF0000"/>
                </a:solidFill>
              </a:rPr>
              <a:t>。</a:t>
            </a:r>
            <a:endParaRPr lang="en-US" altLang="zh-CN" sz="2400" dirty="0" smtClean="0">
              <a:solidFill>
                <a:srgbClr val="FF0000"/>
              </a:solidFill>
            </a:endParaRPr>
          </a:p>
          <a:p>
            <a:r>
              <a:rPr lang="zh-CN" altLang="en-US" sz="2400" dirty="0" smtClean="0">
                <a:solidFill>
                  <a:srgbClr val="FF0000"/>
                </a:solidFill>
              </a:rPr>
              <a:t>发送</a:t>
            </a:r>
            <a:r>
              <a:rPr lang="zh-CN" altLang="en-US" sz="2400" dirty="0">
                <a:solidFill>
                  <a:srgbClr val="FF0000"/>
                </a:solidFill>
              </a:rPr>
              <a:t>窗口大小是</a:t>
            </a:r>
            <a:r>
              <a:rPr lang="en-US" altLang="zh-CN" sz="2400" dirty="0">
                <a:solidFill>
                  <a:srgbClr val="FF0000"/>
                </a:solidFill>
              </a:rPr>
              <a:t>3</a:t>
            </a:r>
            <a:r>
              <a:rPr lang="zh-CN" altLang="en-US" sz="2400" dirty="0">
                <a:solidFill>
                  <a:srgbClr val="FF0000"/>
                </a:solidFill>
              </a:rPr>
              <a:t>。最好的情况是若</a:t>
            </a:r>
            <a:r>
              <a:rPr lang="zh-CN" altLang="en-US" sz="2400" dirty="0" smtClean="0">
                <a:solidFill>
                  <a:srgbClr val="FF0000"/>
                </a:solidFill>
              </a:rPr>
              <a:t>这些确认都已到达发送方，则发送窗口最靠前，其范围是</a:t>
            </a:r>
            <a:r>
              <a:rPr lang="en-US" altLang="zh-CN" sz="2400" dirty="0" smtClean="0">
                <a:solidFill>
                  <a:srgbClr val="FF0000"/>
                </a:solidFill>
              </a:rPr>
              <a:t>[5, 7]</a:t>
            </a:r>
            <a:r>
              <a:rPr lang="zh-CN" altLang="en-US" sz="2400" dirty="0" smtClean="0">
                <a:solidFill>
                  <a:srgbClr val="FF0000"/>
                </a:solidFill>
              </a:rPr>
              <a:t>。</a:t>
            </a:r>
            <a:endParaRPr lang="en-US" altLang="zh-CN" sz="2400" dirty="0" smtClean="0">
              <a:solidFill>
                <a:srgbClr val="FF0000"/>
              </a:solidFill>
            </a:endParaRPr>
          </a:p>
        </p:txBody>
      </p:sp>
    </p:spTree>
    <p:extLst>
      <p:ext uri="{BB962C8B-B14F-4D97-AF65-F5344CB8AC3E}">
        <p14:creationId xmlns:p14="http://schemas.microsoft.com/office/powerpoint/2010/main" val="38995510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5-21</a:t>
            </a:r>
            <a:endParaRPr lang="zh-CN" altLang="en-US" dirty="0"/>
          </a:p>
        </p:txBody>
      </p:sp>
      <p:sp>
        <p:nvSpPr>
          <p:cNvPr id="3" name="内容占位符 2"/>
          <p:cNvSpPr>
            <a:spLocks noGrp="1"/>
          </p:cNvSpPr>
          <p:nvPr>
            <p:ph idx="1"/>
          </p:nvPr>
        </p:nvSpPr>
        <p:spPr/>
        <p:txBody>
          <a:bodyPr/>
          <a:lstStyle/>
          <a:p>
            <a:r>
              <a:rPr lang="zh-CN" altLang="en-US" sz="2400" dirty="0" smtClean="0">
                <a:solidFill>
                  <a:srgbClr val="FF0000"/>
                </a:solidFill>
              </a:rPr>
              <a:t>最</a:t>
            </a:r>
            <a:r>
              <a:rPr lang="zh-CN" altLang="en-US" sz="2400" dirty="0">
                <a:solidFill>
                  <a:srgbClr val="FF0000"/>
                </a:solidFill>
              </a:rPr>
              <a:t>差的情况</a:t>
            </a:r>
            <a:r>
              <a:rPr lang="zh-CN" altLang="en-US" sz="2400" dirty="0" smtClean="0">
                <a:solidFill>
                  <a:srgbClr val="FF0000"/>
                </a:solidFill>
              </a:rPr>
              <a:t>是</a:t>
            </a:r>
            <a:r>
              <a:rPr lang="en-US" altLang="zh-CN" sz="2400" dirty="0" smtClean="0">
                <a:solidFill>
                  <a:srgbClr val="FF0000"/>
                </a:solidFill>
              </a:rPr>
              <a:t>5</a:t>
            </a:r>
            <a:r>
              <a:rPr lang="zh-CN" altLang="en-US" sz="2400" dirty="0" smtClean="0">
                <a:solidFill>
                  <a:srgbClr val="FF0000"/>
                </a:solidFill>
              </a:rPr>
              <a:t>以前的</a:t>
            </a:r>
            <a:r>
              <a:rPr lang="en-US" altLang="zh-CN" sz="2400" dirty="0" smtClean="0">
                <a:solidFill>
                  <a:srgbClr val="FF0000"/>
                </a:solidFill>
              </a:rPr>
              <a:t>3</a:t>
            </a:r>
            <a:r>
              <a:rPr lang="zh-CN" altLang="en-US" sz="2400" dirty="0" smtClean="0">
                <a:solidFill>
                  <a:srgbClr val="FF0000"/>
                </a:solidFill>
              </a:rPr>
              <a:t>个</a:t>
            </a:r>
            <a:r>
              <a:rPr lang="zh-CN" altLang="en-US" sz="2400" dirty="0">
                <a:solidFill>
                  <a:srgbClr val="FF0000"/>
                </a:solidFill>
              </a:rPr>
              <a:t>序号均还未收到确认，此时发送方发送窗口出现的序号组合</a:t>
            </a:r>
            <a:r>
              <a:rPr lang="zh-CN" altLang="en-US" sz="2400" dirty="0" smtClean="0">
                <a:solidFill>
                  <a:srgbClr val="FF0000"/>
                </a:solidFill>
              </a:rPr>
              <a:t>是</a:t>
            </a:r>
            <a:r>
              <a:rPr lang="en-US" altLang="zh-CN" sz="2400" dirty="0" smtClean="0">
                <a:solidFill>
                  <a:srgbClr val="FF0000"/>
                </a:solidFill>
              </a:rPr>
              <a:t>[</a:t>
            </a:r>
            <a:r>
              <a:rPr lang="en-US" altLang="zh-CN" sz="2400" dirty="0">
                <a:solidFill>
                  <a:srgbClr val="FF0000"/>
                </a:solidFill>
              </a:rPr>
              <a:t>2,4]</a:t>
            </a:r>
            <a:r>
              <a:rPr lang="zh-CN" altLang="en-US" sz="2400" dirty="0" smtClean="0">
                <a:solidFill>
                  <a:srgbClr val="FF0000"/>
                </a:solidFill>
              </a:rPr>
              <a:t>。</a:t>
            </a:r>
            <a:endParaRPr lang="en-US" altLang="zh-CN" sz="2400" dirty="0" smtClean="0">
              <a:solidFill>
                <a:srgbClr val="FF0000"/>
              </a:solidFill>
            </a:endParaRPr>
          </a:p>
          <a:p>
            <a:r>
              <a:rPr lang="zh-CN" altLang="en-US" sz="2400" dirty="0" smtClean="0">
                <a:solidFill>
                  <a:srgbClr val="FF0000"/>
                </a:solidFill>
              </a:rPr>
              <a:t>因此</a:t>
            </a:r>
            <a:r>
              <a:rPr lang="zh-CN" altLang="en-US" sz="2400" dirty="0">
                <a:solidFill>
                  <a:srgbClr val="FF0000"/>
                </a:solidFill>
              </a:rPr>
              <a:t>，发送方的发送窗口中可能出现的序号组合为：</a:t>
            </a:r>
            <a:r>
              <a:rPr lang="en-US" altLang="zh-CN" sz="2400" dirty="0">
                <a:solidFill>
                  <a:srgbClr val="FF0000"/>
                </a:solidFill>
              </a:rPr>
              <a:t>[2</a:t>
            </a:r>
            <a:r>
              <a:rPr lang="en-US" altLang="zh-CN" sz="2400" dirty="0" smtClean="0">
                <a:solidFill>
                  <a:srgbClr val="FF0000"/>
                </a:solidFill>
              </a:rPr>
              <a:t>, 4]</a:t>
            </a:r>
            <a:r>
              <a:rPr lang="zh-CN" altLang="en-US" sz="2400" dirty="0" smtClean="0">
                <a:solidFill>
                  <a:srgbClr val="FF0000"/>
                </a:solidFill>
              </a:rPr>
              <a:t>、</a:t>
            </a:r>
            <a:r>
              <a:rPr lang="en-US" altLang="zh-CN" sz="2400" dirty="0" smtClean="0">
                <a:solidFill>
                  <a:srgbClr val="FF0000"/>
                </a:solidFill>
              </a:rPr>
              <a:t>[</a:t>
            </a:r>
            <a:r>
              <a:rPr lang="en-US" altLang="zh-CN" sz="2400" dirty="0">
                <a:solidFill>
                  <a:srgbClr val="FF0000"/>
                </a:solidFill>
              </a:rPr>
              <a:t>3</a:t>
            </a:r>
            <a:r>
              <a:rPr lang="en-US" altLang="zh-CN" sz="2400" dirty="0" smtClean="0">
                <a:solidFill>
                  <a:srgbClr val="FF0000"/>
                </a:solidFill>
              </a:rPr>
              <a:t>, 5]</a:t>
            </a:r>
            <a:r>
              <a:rPr lang="zh-CN" altLang="en-US" sz="2400" dirty="0" smtClean="0">
                <a:solidFill>
                  <a:srgbClr val="FF0000"/>
                </a:solidFill>
              </a:rPr>
              <a:t>、</a:t>
            </a:r>
            <a:r>
              <a:rPr lang="en-US" altLang="zh-CN" sz="2400" dirty="0" smtClean="0">
                <a:solidFill>
                  <a:srgbClr val="FF0000"/>
                </a:solidFill>
              </a:rPr>
              <a:t>[</a:t>
            </a:r>
            <a:r>
              <a:rPr lang="en-US" altLang="zh-CN" sz="2400" dirty="0">
                <a:solidFill>
                  <a:srgbClr val="FF0000"/>
                </a:solidFill>
              </a:rPr>
              <a:t>4</a:t>
            </a:r>
            <a:r>
              <a:rPr lang="en-US" altLang="zh-CN" sz="2400" dirty="0" smtClean="0">
                <a:solidFill>
                  <a:srgbClr val="FF0000"/>
                </a:solidFill>
              </a:rPr>
              <a:t>, 6]</a:t>
            </a:r>
            <a:r>
              <a:rPr lang="zh-CN" altLang="en-US" sz="2400" dirty="0" smtClean="0">
                <a:solidFill>
                  <a:srgbClr val="FF0000"/>
                </a:solidFill>
              </a:rPr>
              <a:t>、</a:t>
            </a:r>
            <a:r>
              <a:rPr lang="en-US" altLang="zh-CN" sz="2400" dirty="0" smtClean="0">
                <a:solidFill>
                  <a:srgbClr val="FF0000"/>
                </a:solidFill>
              </a:rPr>
              <a:t>[</a:t>
            </a:r>
            <a:r>
              <a:rPr lang="en-US" altLang="zh-CN" sz="2400" dirty="0">
                <a:solidFill>
                  <a:srgbClr val="FF0000"/>
                </a:solidFill>
              </a:rPr>
              <a:t>5</a:t>
            </a:r>
            <a:r>
              <a:rPr lang="en-US" altLang="zh-CN" sz="2400" dirty="0" smtClean="0">
                <a:solidFill>
                  <a:srgbClr val="FF0000"/>
                </a:solidFill>
              </a:rPr>
              <a:t>, 7</a:t>
            </a:r>
            <a:r>
              <a:rPr lang="en-US" altLang="zh-CN" sz="2400" dirty="0">
                <a:solidFill>
                  <a:srgbClr val="FF0000"/>
                </a:solidFill>
              </a:rPr>
              <a:t>]</a:t>
            </a:r>
            <a:r>
              <a:rPr lang="zh-CN" altLang="en-US" sz="2400" dirty="0" smtClean="0">
                <a:solidFill>
                  <a:srgbClr val="FF0000"/>
                </a:solidFill>
              </a:rPr>
              <a:t>。</a:t>
            </a:r>
            <a:endParaRPr lang="en-US" altLang="zh-CN" sz="2400" dirty="0" smtClean="0">
              <a:solidFill>
                <a:srgbClr val="FF0000"/>
              </a:solidFill>
            </a:endParaRPr>
          </a:p>
          <a:p>
            <a:r>
              <a:rPr lang="en-US" altLang="zh-CN" sz="2400" dirty="0" smtClean="0">
                <a:solidFill>
                  <a:srgbClr val="FF0000"/>
                </a:solidFill>
              </a:rPr>
              <a:t>(2)</a:t>
            </a:r>
            <a:r>
              <a:rPr lang="zh-CN" altLang="en-US" sz="2400" dirty="0" smtClean="0">
                <a:solidFill>
                  <a:srgbClr val="FF0000"/>
                </a:solidFill>
              </a:rPr>
              <a:t>接收</a:t>
            </a:r>
            <a:r>
              <a:rPr lang="zh-CN" altLang="en-US" sz="2400" dirty="0">
                <a:solidFill>
                  <a:srgbClr val="FF0000"/>
                </a:solidFill>
              </a:rPr>
              <a:t>方期望收到的下一个序号</a:t>
            </a:r>
            <a:r>
              <a:rPr lang="zh-CN" altLang="en-US" sz="2400" dirty="0" smtClean="0">
                <a:solidFill>
                  <a:srgbClr val="FF0000"/>
                </a:solidFill>
              </a:rPr>
              <a:t>是</a:t>
            </a:r>
            <a:r>
              <a:rPr lang="en-US" altLang="zh-CN" sz="2400" dirty="0" smtClean="0">
                <a:solidFill>
                  <a:srgbClr val="FF0000"/>
                </a:solidFill>
              </a:rPr>
              <a:t>5</a:t>
            </a:r>
            <a:r>
              <a:rPr lang="zh-CN" altLang="en-US" sz="2400" dirty="0" smtClean="0">
                <a:solidFill>
                  <a:srgbClr val="FF0000"/>
                </a:solidFill>
              </a:rPr>
              <a:t>，说明序号为</a:t>
            </a:r>
            <a:r>
              <a:rPr lang="en-US" altLang="zh-CN" sz="2400" dirty="0" smtClean="0">
                <a:solidFill>
                  <a:srgbClr val="FF0000"/>
                </a:solidFill>
              </a:rPr>
              <a:t>2</a:t>
            </a:r>
            <a:r>
              <a:rPr lang="zh-CN" altLang="en-US" sz="2400" dirty="0" smtClean="0">
                <a:solidFill>
                  <a:srgbClr val="FF0000"/>
                </a:solidFill>
              </a:rPr>
              <a:t>、</a:t>
            </a:r>
            <a:r>
              <a:rPr lang="en-US" altLang="zh-CN" sz="2400" dirty="0" smtClean="0">
                <a:solidFill>
                  <a:srgbClr val="FF0000"/>
                </a:solidFill>
              </a:rPr>
              <a:t>3</a:t>
            </a:r>
            <a:r>
              <a:rPr lang="zh-CN" altLang="en-US" sz="2400" dirty="0" smtClean="0">
                <a:solidFill>
                  <a:srgbClr val="FF0000"/>
                </a:solidFill>
              </a:rPr>
              <a:t>、</a:t>
            </a:r>
            <a:r>
              <a:rPr lang="en-US" altLang="zh-CN" sz="2400" dirty="0" smtClean="0">
                <a:solidFill>
                  <a:srgbClr val="FF0000"/>
                </a:solidFill>
              </a:rPr>
              <a:t>4</a:t>
            </a:r>
            <a:r>
              <a:rPr lang="zh-CN" altLang="en-US" sz="2400" dirty="0" smtClean="0">
                <a:solidFill>
                  <a:srgbClr val="FF0000"/>
                </a:solidFill>
              </a:rPr>
              <a:t>的分组都已收到，并且发送了确认。</a:t>
            </a:r>
            <a:endParaRPr lang="en-US" altLang="zh-CN" sz="2400" dirty="0" smtClean="0">
              <a:solidFill>
                <a:srgbClr val="FF0000"/>
              </a:solidFill>
            </a:endParaRPr>
          </a:p>
          <a:p>
            <a:r>
              <a:rPr lang="zh-CN" altLang="en-US" sz="2400" dirty="0" smtClean="0">
                <a:solidFill>
                  <a:srgbClr val="FF0000"/>
                </a:solidFill>
              </a:rPr>
              <a:t>最</a:t>
            </a:r>
            <a:r>
              <a:rPr lang="zh-CN" altLang="en-US" sz="2400" dirty="0">
                <a:solidFill>
                  <a:srgbClr val="FF0000"/>
                </a:solidFill>
              </a:rPr>
              <a:t>差的情况</a:t>
            </a:r>
            <a:r>
              <a:rPr lang="zh-CN" altLang="en-US" sz="2400" dirty="0" smtClean="0">
                <a:solidFill>
                  <a:srgbClr val="FF0000"/>
                </a:solidFill>
              </a:rPr>
              <a:t>是</a:t>
            </a:r>
            <a:r>
              <a:rPr lang="en-US" altLang="zh-CN" sz="2400" dirty="0" smtClean="0">
                <a:solidFill>
                  <a:srgbClr val="FF0000"/>
                </a:solidFill>
              </a:rPr>
              <a:t>5</a:t>
            </a:r>
            <a:r>
              <a:rPr lang="zh-CN" altLang="en-US" sz="2400" dirty="0" smtClean="0">
                <a:solidFill>
                  <a:srgbClr val="FF0000"/>
                </a:solidFill>
              </a:rPr>
              <a:t>以前的</a:t>
            </a:r>
            <a:r>
              <a:rPr lang="en-US" altLang="zh-CN" sz="2400" dirty="0" smtClean="0">
                <a:solidFill>
                  <a:srgbClr val="FF0000"/>
                </a:solidFill>
              </a:rPr>
              <a:t>3</a:t>
            </a:r>
            <a:r>
              <a:rPr lang="zh-CN" altLang="en-US" sz="2400" dirty="0" smtClean="0">
                <a:solidFill>
                  <a:srgbClr val="FF0000"/>
                </a:solidFill>
              </a:rPr>
              <a:t>个</a:t>
            </a:r>
            <a:r>
              <a:rPr lang="zh-CN" altLang="en-US" sz="2400" dirty="0">
                <a:solidFill>
                  <a:srgbClr val="FF0000"/>
                </a:solidFill>
              </a:rPr>
              <a:t>序号均还未收到确认</a:t>
            </a:r>
            <a:r>
              <a:rPr lang="zh-CN" altLang="en-US" sz="2400" dirty="0" smtClean="0">
                <a:solidFill>
                  <a:srgbClr val="FF0000"/>
                </a:solidFill>
              </a:rPr>
              <a:t>，即</a:t>
            </a:r>
            <a:r>
              <a:rPr lang="en-US" altLang="zh-CN" sz="2400" dirty="0">
                <a:solidFill>
                  <a:srgbClr val="FF0000"/>
                </a:solidFill>
              </a:rPr>
              <a:t>[2,4</a:t>
            </a:r>
            <a:r>
              <a:rPr lang="en-US" altLang="zh-CN" sz="2400" dirty="0" smtClean="0">
                <a:solidFill>
                  <a:srgbClr val="FF0000"/>
                </a:solidFill>
              </a:rPr>
              <a:t>]</a:t>
            </a:r>
            <a:r>
              <a:rPr lang="zh-CN" altLang="en-US" sz="2400" dirty="0" smtClean="0">
                <a:solidFill>
                  <a:srgbClr val="FF0000"/>
                </a:solidFill>
              </a:rPr>
              <a:t>序号</a:t>
            </a:r>
            <a:r>
              <a:rPr lang="zh-CN" altLang="en-US" sz="2400" dirty="0">
                <a:solidFill>
                  <a:srgbClr val="FF0000"/>
                </a:solidFill>
              </a:rPr>
              <a:t>还未收到确认，而</a:t>
            </a:r>
            <a:r>
              <a:rPr lang="en-US" altLang="zh-CN" sz="2400" dirty="0">
                <a:solidFill>
                  <a:srgbClr val="FF0000"/>
                </a:solidFill>
              </a:rPr>
              <a:t>[2</a:t>
            </a:r>
            <a:r>
              <a:rPr lang="en-US" altLang="zh-CN" sz="2400" dirty="0" smtClean="0">
                <a:solidFill>
                  <a:srgbClr val="FF0000"/>
                </a:solidFill>
              </a:rPr>
              <a:t>, 4</a:t>
            </a:r>
            <a:r>
              <a:rPr lang="en-US" altLang="zh-CN" sz="2400" dirty="0">
                <a:solidFill>
                  <a:srgbClr val="FF0000"/>
                </a:solidFill>
              </a:rPr>
              <a:t>]</a:t>
            </a:r>
            <a:r>
              <a:rPr lang="zh-CN" altLang="en-US" sz="2400" dirty="0">
                <a:solidFill>
                  <a:srgbClr val="FF0000"/>
                </a:solidFill>
              </a:rPr>
              <a:t>之前的序号即</a:t>
            </a:r>
            <a:r>
              <a:rPr lang="en-US" altLang="zh-CN" sz="2400" dirty="0">
                <a:solidFill>
                  <a:srgbClr val="FF0000"/>
                </a:solidFill>
              </a:rPr>
              <a:t>[0</a:t>
            </a:r>
            <a:r>
              <a:rPr lang="en-US" altLang="zh-CN" sz="2400" dirty="0" smtClean="0">
                <a:solidFill>
                  <a:srgbClr val="FF0000"/>
                </a:solidFill>
              </a:rPr>
              <a:t>, 1</a:t>
            </a:r>
            <a:r>
              <a:rPr lang="en-US" altLang="zh-CN" sz="2400" dirty="0">
                <a:solidFill>
                  <a:srgbClr val="FF0000"/>
                </a:solidFill>
              </a:rPr>
              <a:t>]</a:t>
            </a:r>
            <a:r>
              <a:rPr lang="zh-CN" altLang="en-US" sz="2400" dirty="0">
                <a:solidFill>
                  <a:srgbClr val="FF0000"/>
                </a:solidFill>
              </a:rPr>
              <a:t>都已经收到了确认</a:t>
            </a:r>
            <a:r>
              <a:rPr lang="zh-CN" altLang="en-US" sz="2400" dirty="0" smtClean="0">
                <a:solidFill>
                  <a:srgbClr val="FF0000"/>
                </a:solidFill>
              </a:rPr>
              <a:t>。</a:t>
            </a:r>
            <a:endParaRPr lang="en-US" altLang="zh-CN" sz="2400" dirty="0" smtClean="0">
              <a:solidFill>
                <a:srgbClr val="FF0000"/>
              </a:solidFill>
            </a:endParaRPr>
          </a:p>
          <a:p>
            <a:r>
              <a:rPr lang="zh-CN" altLang="en-US" sz="2400" dirty="0" smtClean="0">
                <a:solidFill>
                  <a:srgbClr val="FF0000"/>
                </a:solidFill>
              </a:rPr>
              <a:t>因此</a:t>
            </a:r>
            <a:r>
              <a:rPr lang="zh-CN" altLang="en-US" sz="2400" dirty="0">
                <a:solidFill>
                  <a:srgbClr val="FF0000"/>
                </a:solidFill>
              </a:rPr>
              <a:t>接收方发送出去但</a:t>
            </a:r>
            <a:r>
              <a:rPr lang="zh-CN" altLang="en-US" sz="2400" dirty="0" smtClean="0">
                <a:solidFill>
                  <a:srgbClr val="FF0000"/>
                </a:solidFill>
              </a:rPr>
              <a:t>有可能</a:t>
            </a:r>
            <a:r>
              <a:rPr lang="zh-CN" altLang="en-US" sz="2400" dirty="0">
                <a:solidFill>
                  <a:srgbClr val="FF0000"/>
                </a:solidFill>
              </a:rPr>
              <a:t>还未到达发送方的确认分组可能</a:t>
            </a:r>
            <a:r>
              <a:rPr lang="zh-CN" altLang="en-US" sz="2400" dirty="0" smtClean="0">
                <a:solidFill>
                  <a:srgbClr val="FF0000"/>
                </a:solidFill>
              </a:rPr>
              <a:t>有</a:t>
            </a:r>
            <a:r>
              <a:rPr lang="en-US" altLang="zh-CN" sz="2400" dirty="0" smtClean="0">
                <a:solidFill>
                  <a:srgbClr val="FF0000"/>
                </a:solidFill>
              </a:rPr>
              <a:t>2</a:t>
            </a:r>
            <a:r>
              <a:rPr lang="zh-CN" altLang="en-US" sz="2400" dirty="0" smtClean="0">
                <a:solidFill>
                  <a:srgbClr val="FF0000"/>
                </a:solidFill>
              </a:rPr>
              <a:t>、</a:t>
            </a:r>
            <a:r>
              <a:rPr lang="en-US" altLang="zh-CN" sz="2400" dirty="0" smtClean="0">
                <a:solidFill>
                  <a:srgbClr val="FF0000"/>
                </a:solidFill>
              </a:rPr>
              <a:t>3</a:t>
            </a:r>
            <a:r>
              <a:rPr lang="zh-CN" altLang="en-US" sz="2400" dirty="0" smtClean="0">
                <a:solidFill>
                  <a:srgbClr val="FF0000"/>
                </a:solidFill>
              </a:rPr>
              <a:t>、</a:t>
            </a:r>
            <a:r>
              <a:rPr lang="en-US" altLang="zh-CN" sz="2400" dirty="0" smtClean="0">
                <a:solidFill>
                  <a:srgbClr val="FF0000"/>
                </a:solidFill>
              </a:rPr>
              <a:t>4</a:t>
            </a:r>
            <a:r>
              <a:rPr lang="zh-CN" altLang="en-US" sz="2400" dirty="0">
                <a:solidFill>
                  <a:srgbClr val="FF0000"/>
                </a:solidFill>
              </a:rPr>
              <a:t>，分别是用来确认序号</a:t>
            </a:r>
            <a:r>
              <a:rPr lang="zh-CN" altLang="en-US" sz="2400" dirty="0" smtClean="0">
                <a:solidFill>
                  <a:srgbClr val="FF0000"/>
                </a:solidFill>
              </a:rPr>
              <a:t>为</a:t>
            </a:r>
            <a:r>
              <a:rPr lang="en-US" altLang="zh-CN" sz="2400" dirty="0" smtClean="0">
                <a:solidFill>
                  <a:srgbClr val="FF0000"/>
                </a:solidFill>
              </a:rPr>
              <a:t>2</a:t>
            </a:r>
            <a:r>
              <a:rPr lang="zh-CN" altLang="en-US" sz="2400" dirty="0" smtClean="0">
                <a:solidFill>
                  <a:srgbClr val="FF0000"/>
                </a:solidFill>
              </a:rPr>
              <a:t>、</a:t>
            </a:r>
            <a:r>
              <a:rPr lang="en-US" altLang="zh-CN" sz="2400" dirty="0" smtClean="0">
                <a:solidFill>
                  <a:srgbClr val="FF0000"/>
                </a:solidFill>
              </a:rPr>
              <a:t>3</a:t>
            </a:r>
            <a:r>
              <a:rPr lang="zh-CN" altLang="en-US" sz="2400" dirty="0" smtClean="0">
                <a:solidFill>
                  <a:srgbClr val="FF0000"/>
                </a:solidFill>
              </a:rPr>
              <a:t>、</a:t>
            </a:r>
            <a:r>
              <a:rPr lang="en-US" altLang="zh-CN" sz="2400" dirty="0" smtClean="0">
                <a:solidFill>
                  <a:srgbClr val="FF0000"/>
                </a:solidFill>
              </a:rPr>
              <a:t>4</a:t>
            </a:r>
            <a:r>
              <a:rPr lang="zh-CN" altLang="en-US" sz="2400" dirty="0" smtClean="0">
                <a:solidFill>
                  <a:srgbClr val="FF0000"/>
                </a:solidFill>
              </a:rPr>
              <a:t>的</a:t>
            </a:r>
            <a:r>
              <a:rPr lang="zh-CN" altLang="en-US" sz="2400" dirty="0">
                <a:solidFill>
                  <a:srgbClr val="FF0000"/>
                </a:solidFill>
              </a:rPr>
              <a:t>分组的。</a:t>
            </a:r>
          </a:p>
        </p:txBody>
      </p:sp>
    </p:spTree>
    <p:extLst>
      <p:ext uri="{BB962C8B-B14F-4D97-AF65-F5344CB8AC3E}">
        <p14:creationId xmlns:p14="http://schemas.microsoft.com/office/powerpoint/2010/main" val="26634592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tx2"/>
                </a:solidFill>
              </a:rPr>
              <a:t>5-23</a:t>
            </a:r>
            <a:endParaRPr lang="zh-CN" altLang="en-US" dirty="0"/>
          </a:p>
        </p:txBody>
      </p:sp>
      <p:sp>
        <p:nvSpPr>
          <p:cNvPr id="3" name="内容占位符 2"/>
          <p:cNvSpPr>
            <a:spLocks noGrp="1"/>
          </p:cNvSpPr>
          <p:nvPr>
            <p:ph idx="1"/>
          </p:nvPr>
        </p:nvSpPr>
        <p:spPr/>
        <p:txBody>
          <a:bodyPr/>
          <a:lstStyle/>
          <a:p>
            <a:r>
              <a:rPr lang="zh-CN" altLang="en-US" sz="2400" dirty="0"/>
              <a:t>主机</a:t>
            </a:r>
            <a:r>
              <a:rPr lang="en-US" altLang="zh-CN" sz="2400" dirty="0"/>
              <a:t>A</a:t>
            </a:r>
            <a:r>
              <a:rPr lang="zh-CN" altLang="en-US" sz="2400" dirty="0"/>
              <a:t>向主机</a:t>
            </a:r>
            <a:r>
              <a:rPr lang="en-US" altLang="zh-CN" sz="2400" dirty="0"/>
              <a:t>B</a:t>
            </a:r>
            <a:r>
              <a:rPr lang="zh-CN" altLang="en-US" sz="2400" dirty="0"/>
              <a:t>连续发送了两个</a:t>
            </a:r>
            <a:r>
              <a:rPr lang="en-US" altLang="zh-CN" sz="2400" dirty="0"/>
              <a:t>TCP</a:t>
            </a:r>
            <a:r>
              <a:rPr lang="zh-CN" altLang="en-US" sz="2400" dirty="0"/>
              <a:t>报文段，其序号分别为</a:t>
            </a:r>
            <a:r>
              <a:rPr lang="en-US" altLang="zh-CN" sz="2400" dirty="0"/>
              <a:t>70</a:t>
            </a:r>
            <a:r>
              <a:rPr lang="zh-CN" altLang="en-US" sz="2400" dirty="0"/>
              <a:t>和</a:t>
            </a:r>
            <a:r>
              <a:rPr lang="en-US" altLang="zh-CN" sz="2400" dirty="0"/>
              <a:t>100</a:t>
            </a:r>
            <a:r>
              <a:rPr lang="zh-CN" altLang="en-US" sz="2400" dirty="0"/>
              <a:t>。试问：    </a:t>
            </a:r>
          </a:p>
          <a:p>
            <a:r>
              <a:rPr lang="en-US" altLang="zh-CN" sz="2400" dirty="0" smtClean="0"/>
              <a:t>(1)</a:t>
            </a:r>
            <a:r>
              <a:rPr lang="zh-CN" altLang="en-US" sz="2400" dirty="0" smtClean="0"/>
              <a:t>第一</a:t>
            </a:r>
            <a:r>
              <a:rPr lang="zh-CN" altLang="en-US" sz="2400" dirty="0"/>
              <a:t>个报文段携带了多少个字节的数据？</a:t>
            </a:r>
          </a:p>
          <a:p>
            <a:r>
              <a:rPr lang="en-US" altLang="zh-CN" sz="2400" dirty="0" smtClean="0"/>
              <a:t>(2)</a:t>
            </a:r>
            <a:r>
              <a:rPr lang="zh-CN" altLang="en-US" sz="2400" dirty="0" smtClean="0"/>
              <a:t>主机</a:t>
            </a:r>
            <a:r>
              <a:rPr lang="en-US" altLang="zh-CN" sz="2400" dirty="0"/>
              <a:t>B</a:t>
            </a:r>
            <a:r>
              <a:rPr lang="zh-CN" altLang="en-US" sz="2400" dirty="0"/>
              <a:t>收到第一个报文段后发回的确认中的确认号应当是多少？</a:t>
            </a:r>
          </a:p>
          <a:p>
            <a:r>
              <a:rPr lang="en-US" altLang="zh-CN" sz="2400" dirty="0" smtClean="0"/>
              <a:t>(3)</a:t>
            </a:r>
            <a:r>
              <a:rPr lang="zh-CN" altLang="en-US" sz="2400" dirty="0" smtClean="0"/>
              <a:t>如果</a:t>
            </a:r>
            <a:r>
              <a:rPr lang="zh-CN" altLang="en-US" sz="2400" dirty="0"/>
              <a:t>主机</a:t>
            </a:r>
            <a:r>
              <a:rPr lang="en-US" altLang="zh-CN" sz="2400" dirty="0"/>
              <a:t>B</a:t>
            </a:r>
            <a:r>
              <a:rPr lang="zh-CN" altLang="en-US" sz="2400" dirty="0"/>
              <a:t>收到第二个报文段后发回的确认中的确认号是</a:t>
            </a:r>
            <a:r>
              <a:rPr lang="en-US" altLang="zh-CN" sz="2400" dirty="0"/>
              <a:t>180</a:t>
            </a:r>
            <a:r>
              <a:rPr lang="zh-CN" altLang="en-US" sz="2400" dirty="0"/>
              <a:t>，试问</a:t>
            </a:r>
            <a:r>
              <a:rPr lang="en-US" altLang="zh-CN" sz="2400" dirty="0"/>
              <a:t>A</a:t>
            </a:r>
            <a:r>
              <a:rPr lang="zh-CN" altLang="en-US" sz="2400" dirty="0"/>
              <a:t>发送的第二个报文段中的数据有多少字节？</a:t>
            </a:r>
          </a:p>
          <a:p>
            <a:r>
              <a:rPr lang="en-US" altLang="zh-CN" sz="2400" dirty="0" smtClean="0"/>
              <a:t>(4)</a:t>
            </a:r>
            <a:r>
              <a:rPr lang="zh-CN" altLang="en-US" sz="2400" dirty="0" smtClean="0"/>
              <a:t>如果</a:t>
            </a:r>
            <a:r>
              <a:rPr lang="en-US" altLang="zh-CN" sz="2400" dirty="0"/>
              <a:t>A</a:t>
            </a:r>
            <a:r>
              <a:rPr lang="zh-CN" altLang="en-US" sz="2400" dirty="0"/>
              <a:t>发送的第一个报文段丢失了，但第二个报文段到达了</a:t>
            </a:r>
            <a:r>
              <a:rPr lang="en-US" altLang="zh-CN" sz="2400" dirty="0"/>
              <a:t>B</a:t>
            </a:r>
            <a:r>
              <a:rPr lang="zh-CN" altLang="en-US" sz="2400" dirty="0"/>
              <a:t>。</a:t>
            </a:r>
            <a:r>
              <a:rPr lang="en-US" altLang="zh-CN" sz="2400" dirty="0"/>
              <a:t>B</a:t>
            </a:r>
            <a:r>
              <a:rPr lang="zh-CN" altLang="en-US" sz="2400" dirty="0"/>
              <a:t>在第二个报文段到达后向</a:t>
            </a:r>
            <a:r>
              <a:rPr lang="en-US" altLang="zh-CN" sz="2400" dirty="0"/>
              <a:t>A</a:t>
            </a:r>
            <a:r>
              <a:rPr lang="zh-CN" altLang="en-US" sz="2400" dirty="0"/>
              <a:t>发送确认。试问这个确认号应为多少？。</a:t>
            </a:r>
          </a:p>
        </p:txBody>
      </p:sp>
    </p:spTree>
    <p:extLst>
      <p:ext uri="{BB962C8B-B14F-4D97-AF65-F5344CB8AC3E}">
        <p14:creationId xmlns:p14="http://schemas.microsoft.com/office/powerpoint/2010/main" val="30651822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5-23</a:t>
            </a:r>
            <a:endParaRPr lang="zh-CN" altLang="en-US" dirty="0"/>
          </a:p>
        </p:txBody>
      </p:sp>
      <p:sp>
        <p:nvSpPr>
          <p:cNvPr id="3" name="内容占位符 2"/>
          <p:cNvSpPr>
            <a:spLocks noGrp="1"/>
          </p:cNvSpPr>
          <p:nvPr>
            <p:ph idx="1"/>
          </p:nvPr>
        </p:nvSpPr>
        <p:spPr>
          <a:xfrm>
            <a:off x="565969" y="1485801"/>
            <a:ext cx="8378006" cy="5029300"/>
          </a:xfrm>
        </p:spPr>
        <p:txBody>
          <a:bodyPr/>
          <a:lstStyle/>
          <a:p>
            <a:r>
              <a:rPr lang="zh-CN" altLang="en-US" sz="2400" dirty="0">
                <a:solidFill>
                  <a:srgbClr val="FF0000"/>
                </a:solidFill>
              </a:rPr>
              <a:t>答</a:t>
            </a:r>
            <a:r>
              <a:rPr lang="zh-CN" altLang="en-US" sz="2400" dirty="0" smtClean="0">
                <a:solidFill>
                  <a:srgbClr val="FF0000"/>
                </a:solidFill>
              </a:rPr>
              <a:t>：</a:t>
            </a:r>
            <a:r>
              <a:rPr lang="en-US" altLang="zh-CN" sz="2400" dirty="0">
                <a:solidFill>
                  <a:srgbClr val="FF0000"/>
                </a:solidFill>
              </a:rPr>
              <a:t> </a:t>
            </a:r>
            <a:endParaRPr lang="en-US" altLang="zh-CN" sz="2400" dirty="0" smtClean="0">
              <a:solidFill>
                <a:srgbClr val="FF0000"/>
              </a:solidFill>
            </a:endParaRPr>
          </a:p>
          <a:p>
            <a:r>
              <a:rPr lang="en-US" altLang="zh-CN" sz="2400" dirty="0" smtClean="0">
                <a:solidFill>
                  <a:srgbClr val="FF0000"/>
                </a:solidFill>
              </a:rPr>
              <a:t>(</a:t>
            </a:r>
            <a:r>
              <a:rPr lang="en-US" altLang="zh-CN" sz="2400" dirty="0">
                <a:solidFill>
                  <a:srgbClr val="FF0000"/>
                </a:solidFill>
              </a:rPr>
              <a:t>1)</a:t>
            </a:r>
            <a:r>
              <a:rPr lang="zh-CN" altLang="en-US" sz="2400" dirty="0" smtClean="0">
                <a:solidFill>
                  <a:srgbClr val="FF0000"/>
                </a:solidFill>
              </a:rPr>
              <a:t>第一</a:t>
            </a:r>
            <a:r>
              <a:rPr lang="zh-CN" altLang="en-US" sz="2400" dirty="0">
                <a:solidFill>
                  <a:srgbClr val="FF0000"/>
                </a:solidFill>
              </a:rPr>
              <a:t>个报文段的数据序号是</a:t>
            </a:r>
            <a:r>
              <a:rPr lang="en-US" altLang="zh-CN" sz="2400" dirty="0">
                <a:solidFill>
                  <a:srgbClr val="FF0000"/>
                </a:solidFill>
              </a:rPr>
              <a:t>70</a:t>
            </a:r>
            <a:r>
              <a:rPr lang="zh-CN" altLang="en-US" sz="2400" dirty="0">
                <a:solidFill>
                  <a:srgbClr val="FF0000"/>
                </a:solidFill>
              </a:rPr>
              <a:t>到</a:t>
            </a:r>
            <a:r>
              <a:rPr lang="en-US" altLang="zh-CN" sz="2400" dirty="0">
                <a:solidFill>
                  <a:srgbClr val="FF0000"/>
                </a:solidFill>
              </a:rPr>
              <a:t>99</a:t>
            </a:r>
            <a:r>
              <a:rPr lang="zh-CN" altLang="en-US" sz="2400" dirty="0">
                <a:solidFill>
                  <a:srgbClr val="FF0000"/>
                </a:solidFill>
              </a:rPr>
              <a:t>，共</a:t>
            </a:r>
            <a:r>
              <a:rPr lang="en-US" altLang="zh-CN" sz="2400" dirty="0">
                <a:solidFill>
                  <a:srgbClr val="FF0000"/>
                </a:solidFill>
              </a:rPr>
              <a:t>30</a:t>
            </a:r>
            <a:r>
              <a:rPr lang="zh-CN" altLang="en-US" sz="2400" dirty="0">
                <a:solidFill>
                  <a:srgbClr val="FF0000"/>
                </a:solidFill>
              </a:rPr>
              <a:t>字节的数据。</a:t>
            </a:r>
          </a:p>
          <a:p>
            <a:r>
              <a:rPr lang="en-US" altLang="zh-CN" sz="2400" dirty="0" smtClean="0">
                <a:solidFill>
                  <a:srgbClr val="FF0000"/>
                </a:solidFill>
              </a:rPr>
              <a:t>(2)B</a:t>
            </a:r>
            <a:r>
              <a:rPr lang="zh-CN" altLang="en-US" sz="2400" dirty="0" smtClean="0">
                <a:solidFill>
                  <a:srgbClr val="FF0000"/>
                </a:solidFill>
              </a:rPr>
              <a:t>期望收到的下一个报文段的第一个数据字节的序号是</a:t>
            </a:r>
            <a:r>
              <a:rPr lang="en-US" altLang="zh-CN" sz="2400" dirty="0" smtClean="0">
                <a:solidFill>
                  <a:srgbClr val="FF0000"/>
                </a:solidFill>
              </a:rPr>
              <a:t>100</a:t>
            </a:r>
            <a:r>
              <a:rPr lang="zh-CN" altLang="en-US" sz="2400" dirty="0" smtClean="0">
                <a:solidFill>
                  <a:srgbClr val="FF0000"/>
                </a:solidFill>
              </a:rPr>
              <a:t>，因此确认</a:t>
            </a:r>
            <a:r>
              <a:rPr lang="zh-CN" altLang="en-US" sz="2400" dirty="0">
                <a:solidFill>
                  <a:srgbClr val="FF0000"/>
                </a:solidFill>
              </a:rPr>
              <a:t>号应为</a:t>
            </a:r>
            <a:r>
              <a:rPr lang="en-US" altLang="zh-CN" sz="2400" dirty="0" smtClean="0">
                <a:solidFill>
                  <a:srgbClr val="FF0000"/>
                </a:solidFill>
              </a:rPr>
              <a:t>100</a:t>
            </a:r>
            <a:r>
              <a:rPr lang="zh-CN" altLang="en-US" sz="2400" dirty="0" smtClean="0">
                <a:solidFill>
                  <a:srgbClr val="FF0000"/>
                </a:solidFill>
              </a:rPr>
              <a:t>。</a:t>
            </a:r>
            <a:endParaRPr lang="en-US" altLang="zh-CN" sz="2400" dirty="0">
              <a:solidFill>
                <a:srgbClr val="FF0000"/>
              </a:solidFill>
            </a:endParaRPr>
          </a:p>
          <a:p>
            <a:r>
              <a:rPr lang="en-US" altLang="zh-CN" sz="2400" dirty="0" smtClean="0">
                <a:solidFill>
                  <a:srgbClr val="FF0000"/>
                </a:solidFill>
              </a:rPr>
              <a:t>(3 A</a:t>
            </a:r>
            <a:r>
              <a:rPr lang="zh-CN" altLang="en-US" sz="2400" dirty="0" smtClean="0">
                <a:solidFill>
                  <a:srgbClr val="FF0000"/>
                </a:solidFill>
              </a:rPr>
              <a:t>发送的第二个报文段中的数据的字节数是</a:t>
            </a:r>
            <a:r>
              <a:rPr lang="en-US" altLang="zh-CN" sz="2400" dirty="0" smtClean="0">
                <a:solidFill>
                  <a:srgbClr val="FF0000"/>
                </a:solidFill>
              </a:rPr>
              <a:t>180-100=80</a:t>
            </a:r>
            <a:r>
              <a:rPr lang="zh-CN" altLang="en-US" sz="2400" dirty="0">
                <a:solidFill>
                  <a:srgbClr val="FF0000"/>
                </a:solidFill>
              </a:rPr>
              <a:t>字节。</a:t>
            </a:r>
          </a:p>
          <a:p>
            <a:r>
              <a:rPr lang="en-US" altLang="zh-CN" sz="2400" dirty="0" smtClean="0">
                <a:solidFill>
                  <a:srgbClr val="FF0000"/>
                </a:solidFill>
              </a:rPr>
              <a:t>(4)B</a:t>
            </a:r>
            <a:r>
              <a:rPr lang="zh-CN" altLang="en-US" sz="2400" dirty="0" smtClean="0">
                <a:solidFill>
                  <a:srgbClr val="FF0000"/>
                </a:solidFill>
              </a:rPr>
              <a:t>收到</a:t>
            </a:r>
            <a:r>
              <a:rPr lang="zh-CN" altLang="en-US" sz="2400" dirty="0">
                <a:solidFill>
                  <a:srgbClr val="FF0000"/>
                </a:solidFill>
              </a:rPr>
              <a:t>第二个报文</a:t>
            </a:r>
            <a:r>
              <a:rPr lang="zh-CN" altLang="en-US" sz="2400" dirty="0" smtClean="0">
                <a:solidFill>
                  <a:srgbClr val="FF0000"/>
                </a:solidFill>
              </a:rPr>
              <a:t>段，而没收到第一个报文段，确认号只能是</a:t>
            </a:r>
            <a:r>
              <a:rPr lang="en-US" altLang="zh-CN" sz="2400" dirty="0" smtClean="0">
                <a:solidFill>
                  <a:srgbClr val="FF0000"/>
                </a:solidFill>
              </a:rPr>
              <a:t>70</a:t>
            </a:r>
            <a:r>
              <a:rPr lang="zh-CN" altLang="en-US" sz="2400" dirty="0" smtClean="0">
                <a:solidFill>
                  <a:srgbClr val="FF0000"/>
                </a:solidFill>
              </a:rPr>
              <a:t>。</a:t>
            </a:r>
            <a:endParaRPr lang="zh-CN" altLang="en-US" sz="2400" dirty="0">
              <a:solidFill>
                <a:srgbClr val="FF0000"/>
              </a:solidFill>
            </a:endParaRPr>
          </a:p>
        </p:txBody>
      </p:sp>
    </p:spTree>
    <p:extLst>
      <p:ext uri="{BB962C8B-B14F-4D97-AF65-F5344CB8AC3E}">
        <p14:creationId xmlns:p14="http://schemas.microsoft.com/office/powerpoint/2010/main" val="26091883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tx2"/>
                </a:solidFill>
              </a:rPr>
              <a:t>5-39</a:t>
            </a:r>
            <a:endParaRPr lang="zh-CN" altLang="en-US" dirty="0"/>
          </a:p>
        </p:txBody>
      </p:sp>
      <p:sp>
        <p:nvSpPr>
          <p:cNvPr id="3" name="内容占位符 2"/>
          <p:cNvSpPr>
            <a:spLocks noGrp="1"/>
          </p:cNvSpPr>
          <p:nvPr>
            <p:ph idx="1"/>
          </p:nvPr>
        </p:nvSpPr>
        <p:spPr/>
        <p:txBody>
          <a:bodyPr/>
          <a:lstStyle/>
          <a:p>
            <a:r>
              <a:rPr lang="en-US" altLang="zh-CN" sz="2400" dirty="0" smtClean="0"/>
              <a:t>TCP</a:t>
            </a:r>
            <a:r>
              <a:rPr lang="zh-CN" altLang="en-US" sz="2400" dirty="0" smtClean="0"/>
              <a:t>的</a:t>
            </a:r>
            <a:r>
              <a:rPr lang="zh-CN" altLang="en-US" sz="2400" dirty="0"/>
              <a:t>拥塞</a:t>
            </a:r>
            <a:r>
              <a:rPr lang="zh-CN" altLang="en-US" sz="2400" dirty="0" smtClean="0"/>
              <a:t>窗口</a:t>
            </a:r>
            <a:r>
              <a:rPr lang="en-US" altLang="zh-CN" sz="2400" dirty="0" err="1" smtClean="0"/>
              <a:t>cwnd</a:t>
            </a:r>
            <a:r>
              <a:rPr lang="zh-CN" altLang="en-US" sz="2400" dirty="0" smtClean="0"/>
              <a:t>大小</a:t>
            </a:r>
            <a:r>
              <a:rPr lang="zh-CN" altLang="en-US" sz="2400" dirty="0"/>
              <a:t>与传输</a:t>
            </a:r>
            <a:r>
              <a:rPr lang="zh-CN" altLang="en-US" sz="2400" dirty="0" smtClean="0"/>
              <a:t>轮次</a:t>
            </a:r>
            <a:r>
              <a:rPr lang="en-US" altLang="zh-CN" sz="2400" dirty="0" smtClean="0"/>
              <a:t>n</a:t>
            </a:r>
            <a:r>
              <a:rPr lang="zh-CN" altLang="en-US" sz="2400" dirty="0" smtClean="0"/>
              <a:t>的</a:t>
            </a:r>
            <a:r>
              <a:rPr lang="zh-CN" altLang="en-US" sz="2400" dirty="0"/>
              <a:t>关系如下所示</a:t>
            </a:r>
            <a:r>
              <a:rPr lang="zh-CN" altLang="en-US" sz="2400" dirty="0" smtClean="0"/>
              <a:t>：</a:t>
            </a:r>
            <a:endParaRPr lang="en-US" altLang="zh-CN" sz="2400" dirty="0" smtClean="0"/>
          </a:p>
          <a:p>
            <a:endParaRPr lang="en-US" altLang="zh-CN" sz="2400" dirty="0" smtClean="0"/>
          </a:p>
          <a:p>
            <a:endParaRPr lang="en-US" altLang="zh-CN" sz="2400" dirty="0"/>
          </a:p>
          <a:p>
            <a:endParaRPr lang="en-US" altLang="zh-CN" sz="2400" dirty="0"/>
          </a:p>
          <a:p>
            <a:r>
              <a:rPr lang="en-US" altLang="zh-CN" sz="2400" dirty="0" smtClean="0"/>
              <a:t>(1)</a:t>
            </a:r>
            <a:r>
              <a:rPr lang="zh-CN" altLang="en-US" sz="2400" dirty="0" smtClean="0"/>
              <a:t>试</a:t>
            </a:r>
            <a:r>
              <a:rPr lang="zh-CN" altLang="en-US" sz="2400" dirty="0"/>
              <a:t>画出如</a:t>
            </a:r>
            <a:r>
              <a:rPr lang="zh-CN" altLang="en-US" sz="2400" dirty="0" smtClean="0"/>
              <a:t>图</a:t>
            </a:r>
            <a:r>
              <a:rPr lang="en-US" altLang="zh-CN" sz="2400" dirty="0" smtClean="0"/>
              <a:t>5-25</a:t>
            </a:r>
            <a:r>
              <a:rPr lang="zh-CN" altLang="en-US" sz="2400" dirty="0" smtClean="0"/>
              <a:t>示</a:t>
            </a:r>
            <a:r>
              <a:rPr lang="zh-CN" altLang="en-US" sz="2400" dirty="0"/>
              <a:t>的拥塞窗口与传输轮次的关系曲线</a:t>
            </a:r>
            <a:r>
              <a:rPr lang="zh-CN" altLang="en-US" sz="2400" dirty="0" smtClean="0"/>
              <a:t>。</a:t>
            </a:r>
            <a:endParaRPr lang="zh-CN" altLang="en-US" sz="2400" dirty="0"/>
          </a:p>
          <a:p>
            <a:r>
              <a:rPr lang="en-US" altLang="zh-CN" sz="2400" dirty="0" smtClean="0"/>
              <a:t>(2)</a:t>
            </a:r>
            <a:r>
              <a:rPr lang="zh-CN" altLang="en-US" sz="2400" dirty="0" smtClean="0"/>
              <a:t>指明</a:t>
            </a:r>
            <a:r>
              <a:rPr lang="en-US" altLang="zh-CN" sz="2400" dirty="0" smtClean="0"/>
              <a:t>TCP</a:t>
            </a:r>
            <a:r>
              <a:rPr lang="zh-CN" altLang="en-US" sz="2400" dirty="0" smtClean="0"/>
              <a:t>工作</a:t>
            </a:r>
            <a:r>
              <a:rPr lang="zh-CN" altLang="en-US" sz="2400" dirty="0"/>
              <a:t>在慢开始阶段的时间间隔</a:t>
            </a:r>
            <a:r>
              <a:rPr lang="zh-CN" altLang="en-US" sz="2400" dirty="0" smtClean="0"/>
              <a:t>。</a:t>
            </a:r>
            <a:endParaRPr lang="zh-CN" altLang="en-US" sz="2400" dirty="0"/>
          </a:p>
          <a:p>
            <a:r>
              <a:rPr lang="en-US" altLang="zh-CN" sz="2400" dirty="0" smtClean="0"/>
              <a:t>(3)</a:t>
            </a:r>
            <a:r>
              <a:rPr lang="zh-CN" altLang="en-US" sz="2400" dirty="0" smtClean="0"/>
              <a:t>指明</a:t>
            </a:r>
            <a:r>
              <a:rPr lang="en-US" altLang="zh-CN" sz="2400" dirty="0" smtClean="0"/>
              <a:t>TCP</a:t>
            </a:r>
            <a:r>
              <a:rPr lang="zh-CN" altLang="en-US" sz="2400" dirty="0" smtClean="0"/>
              <a:t>工作</a:t>
            </a:r>
            <a:r>
              <a:rPr lang="zh-CN" altLang="en-US" sz="2400" dirty="0"/>
              <a:t>在拥塞避免阶段的时间间隔</a:t>
            </a:r>
            <a:r>
              <a:rPr lang="zh-CN" altLang="en-US" sz="2400" dirty="0" smtClean="0"/>
              <a:t>。</a:t>
            </a:r>
            <a:endParaRPr lang="zh-CN" altLang="en-US" sz="2400" dirty="0"/>
          </a:p>
          <a:p>
            <a:r>
              <a:rPr lang="en-US" altLang="zh-CN" sz="2400" dirty="0" smtClean="0"/>
              <a:t>(4)</a:t>
            </a:r>
            <a:r>
              <a:rPr lang="zh-CN" altLang="en-US" sz="2400" dirty="0" smtClean="0"/>
              <a:t>在第</a:t>
            </a:r>
            <a:r>
              <a:rPr lang="en-US" altLang="zh-CN" sz="2400" dirty="0" smtClean="0"/>
              <a:t>16</a:t>
            </a:r>
            <a:r>
              <a:rPr lang="zh-CN" altLang="en-US" sz="2400" dirty="0" smtClean="0"/>
              <a:t>轮次</a:t>
            </a:r>
            <a:r>
              <a:rPr lang="zh-CN" altLang="en-US" sz="2400" dirty="0"/>
              <a:t>和</a:t>
            </a:r>
            <a:r>
              <a:rPr lang="zh-CN" altLang="en-US" sz="2400" dirty="0" smtClean="0"/>
              <a:t>第</a:t>
            </a:r>
            <a:r>
              <a:rPr lang="en-US" altLang="zh-CN" sz="2400" dirty="0" smtClean="0"/>
              <a:t>22</a:t>
            </a:r>
            <a:r>
              <a:rPr lang="zh-CN" altLang="en-US" sz="2400" dirty="0" smtClean="0"/>
              <a:t>轮次</a:t>
            </a:r>
            <a:r>
              <a:rPr lang="zh-CN" altLang="en-US" sz="2400" dirty="0"/>
              <a:t>之后发送方是通过收到三个重复的确认还是通过超时检测到丢失了报文段</a:t>
            </a:r>
            <a:r>
              <a:rPr lang="zh-CN" altLang="en-US" sz="2400" dirty="0" smtClean="0"/>
              <a:t>？</a:t>
            </a:r>
            <a:endParaRPr lang="zh-CN" altLang="en-US" sz="2400" dirty="0"/>
          </a:p>
          <a:p>
            <a:r>
              <a:rPr lang="en-US" altLang="zh-CN" sz="2400" dirty="0" smtClean="0"/>
              <a:t>(5)</a:t>
            </a:r>
            <a:r>
              <a:rPr lang="zh-CN" altLang="en-US" sz="2400" dirty="0" smtClean="0"/>
              <a:t>在第</a:t>
            </a:r>
            <a:r>
              <a:rPr lang="en-US" altLang="zh-CN" sz="2400" dirty="0" smtClean="0"/>
              <a:t>1</a:t>
            </a:r>
            <a:r>
              <a:rPr lang="zh-CN" altLang="en-US" sz="2400" dirty="0" smtClean="0"/>
              <a:t>轮次</a:t>
            </a:r>
            <a:r>
              <a:rPr lang="zh-CN" altLang="en-US" sz="2400" dirty="0"/>
              <a:t>、</a:t>
            </a:r>
            <a:r>
              <a:rPr lang="zh-CN" altLang="en-US" sz="2400" dirty="0" smtClean="0"/>
              <a:t>第</a:t>
            </a:r>
            <a:r>
              <a:rPr lang="en-US" altLang="zh-CN" sz="2400" dirty="0" smtClean="0"/>
              <a:t>18</a:t>
            </a:r>
            <a:r>
              <a:rPr lang="zh-CN" altLang="en-US" sz="2400" dirty="0" smtClean="0"/>
              <a:t>轮次</a:t>
            </a:r>
            <a:r>
              <a:rPr lang="zh-CN" altLang="en-US" sz="2400" dirty="0"/>
              <a:t>和</a:t>
            </a:r>
            <a:r>
              <a:rPr lang="zh-CN" altLang="en-US" sz="2400" dirty="0" smtClean="0"/>
              <a:t>第</a:t>
            </a:r>
            <a:r>
              <a:rPr lang="en-US" altLang="zh-CN" sz="2400" dirty="0" smtClean="0"/>
              <a:t>24</a:t>
            </a:r>
            <a:r>
              <a:rPr lang="zh-CN" altLang="en-US" sz="2400" dirty="0" smtClean="0"/>
              <a:t>轮次</a:t>
            </a:r>
            <a:r>
              <a:rPr lang="zh-CN" altLang="en-US" sz="2400" dirty="0"/>
              <a:t>发送时，</a:t>
            </a:r>
            <a:r>
              <a:rPr lang="zh-CN" altLang="en-US" sz="2400" dirty="0" smtClean="0"/>
              <a:t>门限</a:t>
            </a:r>
            <a:r>
              <a:rPr lang="en-US" altLang="zh-CN" sz="2400" dirty="0" err="1" smtClean="0"/>
              <a:t>ssthresh</a:t>
            </a:r>
            <a:r>
              <a:rPr lang="zh-CN" altLang="en-US" sz="2400" dirty="0" smtClean="0"/>
              <a:t>分别</a:t>
            </a:r>
            <a:r>
              <a:rPr lang="zh-CN" altLang="en-US" sz="2400" dirty="0"/>
              <a:t>被设置为多大</a:t>
            </a:r>
            <a:r>
              <a:rPr lang="zh-CN" altLang="en-US" sz="2400" dirty="0" smtClean="0"/>
              <a:t>？</a:t>
            </a:r>
            <a:endParaRPr lang="zh-CN" altLang="en-US" sz="2400" dirty="0"/>
          </a:p>
        </p:txBody>
      </p:sp>
      <p:graphicFrame>
        <p:nvGraphicFramePr>
          <p:cNvPr id="4" name="表格 3"/>
          <p:cNvGraphicFramePr>
            <a:graphicFrameLocks noGrp="1"/>
          </p:cNvGraphicFramePr>
          <p:nvPr>
            <p:extLst>
              <p:ext uri="{D42A27DB-BD31-4B8C-83A1-F6EECF244321}">
                <p14:modId xmlns:p14="http://schemas.microsoft.com/office/powerpoint/2010/main" val="1531526315"/>
              </p:ext>
            </p:extLst>
          </p:nvPr>
        </p:nvGraphicFramePr>
        <p:xfrm>
          <a:off x="385444" y="2043688"/>
          <a:ext cx="8435028" cy="1097280"/>
        </p:xfrm>
        <a:graphic>
          <a:graphicData uri="http://schemas.openxmlformats.org/drawingml/2006/table">
            <a:tbl>
              <a:tblPr/>
              <a:tblGrid>
                <a:gridCol w="602502">
                  <a:extLst>
                    <a:ext uri="{9D8B030D-6E8A-4147-A177-3AD203B41FA5}">
                      <a16:colId xmlns:a16="http://schemas.microsoft.com/office/drawing/2014/main" val="20000"/>
                    </a:ext>
                  </a:extLst>
                </a:gridCol>
                <a:gridCol w="602502">
                  <a:extLst>
                    <a:ext uri="{9D8B030D-6E8A-4147-A177-3AD203B41FA5}">
                      <a16:colId xmlns:a16="http://schemas.microsoft.com/office/drawing/2014/main" val="20001"/>
                    </a:ext>
                  </a:extLst>
                </a:gridCol>
                <a:gridCol w="602502">
                  <a:extLst>
                    <a:ext uri="{9D8B030D-6E8A-4147-A177-3AD203B41FA5}">
                      <a16:colId xmlns:a16="http://schemas.microsoft.com/office/drawing/2014/main" val="20002"/>
                    </a:ext>
                  </a:extLst>
                </a:gridCol>
                <a:gridCol w="602502">
                  <a:extLst>
                    <a:ext uri="{9D8B030D-6E8A-4147-A177-3AD203B41FA5}">
                      <a16:colId xmlns:a16="http://schemas.microsoft.com/office/drawing/2014/main" val="20003"/>
                    </a:ext>
                  </a:extLst>
                </a:gridCol>
                <a:gridCol w="602502">
                  <a:extLst>
                    <a:ext uri="{9D8B030D-6E8A-4147-A177-3AD203B41FA5}">
                      <a16:colId xmlns:a16="http://schemas.microsoft.com/office/drawing/2014/main" val="20004"/>
                    </a:ext>
                  </a:extLst>
                </a:gridCol>
                <a:gridCol w="602502">
                  <a:extLst>
                    <a:ext uri="{9D8B030D-6E8A-4147-A177-3AD203B41FA5}">
                      <a16:colId xmlns:a16="http://schemas.microsoft.com/office/drawing/2014/main" val="20005"/>
                    </a:ext>
                  </a:extLst>
                </a:gridCol>
                <a:gridCol w="602502">
                  <a:extLst>
                    <a:ext uri="{9D8B030D-6E8A-4147-A177-3AD203B41FA5}">
                      <a16:colId xmlns:a16="http://schemas.microsoft.com/office/drawing/2014/main" val="20006"/>
                    </a:ext>
                  </a:extLst>
                </a:gridCol>
                <a:gridCol w="602502">
                  <a:extLst>
                    <a:ext uri="{9D8B030D-6E8A-4147-A177-3AD203B41FA5}">
                      <a16:colId xmlns:a16="http://schemas.microsoft.com/office/drawing/2014/main" val="20007"/>
                    </a:ext>
                  </a:extLst>
                </a:gridCol>
                <a:gridCol w="602502">
                  <a:extLst>
                    <a:ext uri="{9D8B030D-6E8A-4147-A177-3AD203B41FA5}">
                      <a16:colId xmlns:a16="http://schemas.microsoft.com/office/drawing/2014/main" val="20008"/>
                    </a:ext>
                  </a:extLst>
                </a:gridCol>
                <a:gridCol w="602502">
                  <a:extLst>
                    <a:ext uri="{9D8B030D-6E8A-4147-A177-3AD203B41FA5}">
                      <a16:colId xmlns:a16="http://schemas.microsoft.com/office/drawing/2014/main" val="20009"/>
                    </a:ext>
                  </a:extLst>
                </a:gridCol>
                <a:gridCol w="602502">
                  <a:extLst>
                    <a:ext uri="{9D8B030D-6E8A-4147-A177-3AD203B41FA5}">
                      <a16:colId xmlns:a16="http://schemas.microsoft.com/office/drawing/2014/main" val="20010"/>
                    </a:ext>
                  </a:extLst>
                </a:gridCol>
                <a:gridCol w="602502">
                  <a:extLst>
                    <a:ext uri="{9D8B030D-6E8A-4147-A177-3AD203B41FA5}">
                      <a16:colId xmlns:a16="http://schemas.microsoft.com/office/drawing/2014/main" val="20011"/>
                    </a:ext>
                  </a:extLst>
                </a:gridCol>
                <a:gridCol w="602502">
                  <a:extLst>
                    <a:ext uri="{9D8B030D-6E8A-4147-A177-3AD203B41FA5}">
                      <a16:colId xmlns:a16="http://schemas.microsoft.com/office/drawing/2014/main" val="20012"/>
                    </a:ext>
                  </a:extLst>
                </a:gridCol>
                <a:gridCol w="602502">
                  <a:extLst>
                    <a:ext uri="{9D8B030D-6E8A-4147-A177-3AD203B41FA5}">
                      <a16:colId xmlns:a16="http://schemas.microsoft.com/office/drawing/2014/main" val="20013"/>
                    </a:ext>
                  </a:extLst>
                </a:gridCol>
              </a:tblGrid>
              <a:tr h="199517">
                <a:tc>
                  <a:txBody>
                    <a:bodyPr/>
                    <a:lstStyle/>
                    <a:p>
                      <a:pPr algn="ctr"/>
                      <a:r>
                        <a:rPr lang="en-US" dirty="0" err="1" smtClean="0">
                          <a:solidFill>
                            <a:schemeClr val="tx2"/>
                          </a:solidFill>
                        </a:rPr>
                        <a:t>Cwnd</a:t>
                      </a:r>
                      <a:endParaRPr lang="en-US" dirty="0">
                        <a:solidFill>
                          <a:schemeClr val="tx2"/>
                        </a:solidFill>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tx2"/>
                          </a:solidFill>
                        </a:rPr>
                        <a:t>1</a:t>
                      </a:r>
                      <a:endParaRPr lang="en-US" altLang="zh-CN" dirty="0">
                        <a:solidFill>
                          <a:schemeClr val="tx2"/>
                        </a:solidFill>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tx2"/>
                          </a:solidFill>
                        </a:rPr>
                        <a:t>2</a:t>
                      </a:r>
                      <a:endParaRPr lang="en-US" altLang="zh-CN" dirty="0">
                        <a:solidFill>
                          <a:schemeClr val="tx2"/>
                        </a:solidFill>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tx2"/>
                          </a:solidFill>
                        </a:rPr>
                        <a:t>4</a:t>
                      </a:r>
                      <a:endParaRPr lang="en-US" altLang="zh-CN" dirty="0">
                        <a:solidFill>
                          <a:schemeClr val="tx2"/>
                        </a:solidFill>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tx2"/>
                          </a:solidFill>
                        </a:rPr>
                        <a:t>8</a:t>
                      </a:r>
                      <a:endParaRPr lang="en-US" altLang="zh-CN" dirty="0">
                        <a:solidFill>
                          <a:schemeClr val="tx2"/>
                        </a:solidFill>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tx2"/>
                          </a:solidFill>
                        </a:rPr>
                        <a:t>16</a:t>
                      </a:r>
                      <a:endParaRPr lang="en-US" altLang="zh-CN" dirty="0">
                        <a:solidFill>
                          <a:schemeClr val="tx2"/>
                        </a:solidFill>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tx2"/>
                          </a:solidFill>
                        </a:rPr>
                        <a:t>32</a:t>
                      </a:r>
                      <a:endParaRPr lang="en-US" altLang="zh-CN" dirty="0">
                        <a:solidFill>
                          <a:schemeClr val="tx2"/>
                        </a:solidFill>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tx2"/>
                          </a:solidFill>
                        </a:rPr>
                        <a:t>33</a:t>
                      </a:r>
                      <a:endParaRPr lang="en-US" altLang="zh-CN" dirty="0">
                        <a:solidFill>
                          <a:schemeClr val="tx2"/>
                        </a:solidFill>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tx2"/>
                          </a:solidFill>
                        </a:rPr>
                        <a:t>34</a:t>
                      </a:r>
                      <a:endParaRPr lang="en-US" altLang="zh-CN" dirty="0">
                        <a:solidFill>
                          <a:schemeClr val="tx2"/>
                        </a:solidFill>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tx2"/>
                          </a:solidFill>
                        </a:rPr>
                        <a:t>35</a:t>
                      </a:r>
                      <a:endParaRPr lang="en-US" altLang="zh-CN" dirty="0">
                        <a:solidFill>
                          <a:schemeClr val="tx2"/>
                        </a:solidFill>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tx2"/>
                          </a:solidFill>
                        </a:rPr>
                        <a:t>36</a:t>
                      </a:r>
                      <a:endParaRPr lang="en-US" altLang="zh-CN" dirty="0">
                        <a:solidFill>
                          <a:schemeClr val="tx2"/>
                        </a:solidFill>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tx2"/>
                          </a:solidFill>
                        </a:rPr>
                        <a:t>37</a:t>
                      </a:r>
                      <a:endParaRPr lang="en-US" altLang="zh-CN" dirty="0">
                        <a:solidFill>
                          <a:schemeClr val="tx2"/>
                        </a:solidFill>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tx2"/>
                          </a:solidFill>
                        </a:rPr>
                        <a:t>38</a:t>
                      </a:r>
                      <a:endParaRPr lang="en-US" altLang="zh-CN" dirty="0">
                        <a:solidFill>
                          <a:schemeClr val="tx2"/>
                        </a:solidFill>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tx2"/>
                          </a:solidFill>
                        </a:rPr>
                        <a:t>39</a:t>
                      </a:r>
                      <a:endParaRPr lang="en-US" altLang="zh-CN" dirty="0">
                        <a:solidFill>
                          <a:schemeClr val="tx2"/>
                        </a:solidFill>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01513">
                <a:tc>
                  <a:txBody>
                    <a:bodyPr/>
                    <a:lstStyle/>
                    <a:p>
                      <a:pPr algn="ctr"/>
                      <a:r>
                        <a:rPr lang="en-US" altLang="zh-CN" dirty="0" smtClean="0">
                          <a:solidFill>
                            <a:schemeClr val="tx2"/>
                          </a:solidFill>
                        </a:rPr>
                        <a:t>n</a:t>
                      </a:r>
                      <a:endParaRPr lang="en-US" dirty="0">
                        <a:solidFill>
                          <a:schemeClr val="tx2"/>
                        </a:solidFill>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tx2"/>
                          </a:solidFill>
                        </a:rPr>
                        <a:t>1</a:t>
                      </a:r>
                      <a:endParaRPr lang="en-US" altLang="zh-CN" dirty="0">
                        <a:solidFill>
                          <a:schemeClr val="tx2"/>
                        </a:solidFill>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tx2"/>
                          </a:solidFill>
                        </a:rPr>
                        <a:t>2</a:t>
                      </a:r>
                      <a:endParaRPr lang="en-US" altLang="zh-CN" dirty="0">
                        <a:solidFill>
                          <a:schemeClr val="tx2"/>
                        </a:solidFill>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tx2"/>
                          </a:solidFill>
                        </a:rPr>
                        <a:t>3</a:t>
                      </a:r>
                      <a:endParaRPr lang="en-US" altLang="zh-CN" dirty="0">
                        <a:solidFill>
                          <a:schemeClr val="tx2"/>
                        </a:solidFill>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tx2"/>
                          </a:solidFill>
                        </a:rPr>
                        <a:t>4</a:t>
                      </a:r>
                      <a:endParaRPr lang="en-US" altLang="zh-CN" dirty="0">
                        <a:solidFill>
                          <a:schemeClr val="tx2"/>
                        </a:solidFill>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tx2"/>
                          </a:solidFill>
                        </a:rPr>
                        <a:t>5</a:t>
                      </a:r>
                      <a:endParaRPr lang="en-US" altLang="zh-CN" dirty="0">
                        <a:solidFill>
                          <a:schemeClr val="tx2"/>
                        </a:solidFill>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tx2"/>
                          </a:solidFill>
                        </a:rPr>
                        <a:t>6</a:t>
                      </a:r>
                      <a:endParaRPr lang="en-US" altLang="zh-CN" dirty="0">
                        <a:solidFill>
                          <a:schemeClr val="tx2"/>
                        </a:solidFill>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tx2"/>
                          </a:solidFill>
                        </a:rPr>
                        <a:t>7</a:t>
                      </a:r>
                      <a:endParaRPr lang="en-US" altLang="zh-CN" dirty="0">
                        <a:solidFill>
                          <a:schemeClr val="tx2"/>
                        </a:solidFill>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tx2"/>
                          </a:solidFill>
                        </a:rPr>
                        <a:t>8</a:t>
                      </a:r>
                      <a:endParaRPr lang="en-US" altLang="zh-CN" dirty="0">
                        <a:solidFill>
                          <a:schemeClr val="tx2"/>
                        </a:solidFill>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tx2"/>
                          </a:solidFill>
                        </a:rPr>
                        <a:t>9</a:t>
                      </a:r>
                      <a:endParaRPr lang="en-US" altLang="zh-CN" dirty="0">
                        <a:solidFill>
                          <a:schemeClr val="tx2"/>
                        </a:solidFill>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tx2"/>
                          </a:solidFill>
                        </a:rPr>
                        <a:t>10</a:t>
                      </a:r>
                      <a:endParaRPr lang="en-US" altLang="zh-CN" dirty="0">
                        <a:solidFill>
                          <a:schemeClr val="tx2"/>
                        </a:solidFill>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tx2"/>
                          </a:solidFill>
                        </a:rPr>
                        <a:t>11</a:t>
                      </a:r>
                      <a:endParaRPr lang="en-US" altLang="zh-CN" dirty="0">
                        <a:solidFill>
                          <a:schemeClr val="tx2"/>
                        </a:solidFill>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tx2"/>
                          </a:solidFill>
                        </a:rPr>
                        <a:t>12</a:t>
                      </a:r>
                      <a:endParaRPr lang="en-US" altLang="zh-CN" dirty="0">
                        <a:solidFill>
                          <a:schemeClr val="tx2"/>
                        </a:solidFill>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tx2"/>
                          </a:solidFill>
                        </a:rPr>
                        <a:t>13</a:t>
                      </a:r>
                      <a:endParaRPr lang="en-US" altLang="zh-CN" dirty="0">
                        <a:solidFill>
                          <a:schemeClr val="tx2"/>
                        </a:solidFill>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1513">
                <a:tc>
                  <a:txBody>
                    <a:bodyPr/>
                    <a:lstStyle/>
                    <a:p>
                      <a:pPr algn="ctr"/>
                      <a:r>
                        <a:rPr lang="en-US" dirty="0" err="1" smtClean="0">
                          <a:solidFill>
                            <a:schemeClr val="tx2"/>
                          </a:solidFill>
                        </a:rPr>
                        <a:t>Cwnd</a:t>
                      </a:r>
                      <a:endParaRPr lang="en-US" dirty="0">
                        <a:solidFill>
                          <a:schemeClr val="tx2"/>
                        </a:solidFill>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tx2"/>
                          </a:solidFill>
                        </a:rPr>
                        <a:t>40</a:t>
                      </a:r>
                      <a:endParaRPr lang="en-US" altLang="zh-CN" dirty="0">
                        <a:solidFill>
                          <a:schemeClr val="tx2"/>
                        </a:solidFill>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tx2"/>
                          </a:solidFill>
                        </a:rPr>
                        <a:t>41</a:t>
                      </a:r>
                      <a:endParaRPr lang="en-US" altLang="zh-CN" dirty="0">
                        <a:solidFill>
                          <a:schemeClr val="tx2"/>
                        </a:solidFill>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tx2"/>
                          </a:solidFill>
                        </a:rPr>
                        <a:t>42</a:t>
                      </a:r>
                      <a:endParaRPr lang="en-US" altLang="zh-CN" dirty="0">
                        <a:solidFill>
                          <a:schemeClr val="tx2"/>
                        </a:solidFill>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tx2"/>
                          </a:solidFill>
                        </a:rPr>
                        <a:t>21</a:t>
                      </a:r>
                      <a:endParaRPr lang="en-US" altLang="zh-CN" dirty="0">
                        <a:solidFill>
                          <a:schemeClr val="tx2"/>
                        </a:solidFill>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tx2"/>
                          </a:solidFill>
                        </a:rPr>
                        <a:t>22</a:t>
                      </a:r>
                      <a:endParaRPr lang="en-US" altLang="zh-CN" dirty="0">
                        <a:solidFill>
                          <a:schemeClr val="tx2"/>
                        </a:solidFill>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tx2"/>
                          </a:solidFill>
                        </a:rPr>
                        <a:t>23</a:t>
                      </a:r>
                      <a:endParaRPr lang="en-US" altLang="zh-CN" dirty="0">
                        <a:solidFill>
                          <a:schemeClr val="tx2"/>
                        </a:solidFill>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tx2"/>
                          </a:solidFill>
                        </a:rPr>
                        <a:t>24</a:t>
                      </a:r>
                      <a:endParaRPr lang="en-US" altLang="zh-CN" dirty="0">
                        <a:solidFill>
                          <a:schemeClr val="tx2"/>
                        </a:solidFill>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tx2"/>
                          </a:solidFill>
                        </a:rPr>
                        <a:t>25</a:t>
                      </a:r>
                      <a:endParaRPr lang="en-US" altLang="zh-CN" dirty="0">
                        <a:solidFill>
                          <a:schemeClr val="tx2"/>
                        </a:solidFill>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tx2"/>
                          </a:solidFill>
                        </a:rPr>
                        <a:t>26</a:t>
                      </a:r>
                      <a:endParaRPr lang="en-US" altLang="zh-CN" dirty="0">
                        <a:solidFill>
                          <a:schemeClr val="tx2"/>
                        </a:solidFill>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tx2"/>
                          </a:solidFill>
                        </a:rPr>
                        <a:t>1</a:t>
                      </a:r>
                      <a:endParaRPr lang="en-US" altLang="zh-CN" dirty="0">
                        <a:solidFill>
                          <a:schemeClr val="tx2"/>
                        </a:solidFill>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tx2"/>
                          </a:solidFill>
                        </a:rPr>
                        <a:t>2</a:t>
                      </a:r>
                      <a:endParaRPr lang="en-US" altLang="zh-CN" dirty="0">
                        <a:solidFill>
                          <a:schemeClr val="tx2"/>
                        </a:solidFill>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tx2"/>
                          </a:solidFill>
                        </a:rPr>
                        <a:t>4</a:t>
                      </a:r>
                      <a:endParaRPr lang="en-US" altLang="zh-CN" dirty="0">
                        <a:solidFill>
                          <a:schemeClr val="tx2"/>
                        </a:solidFill>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tx2"/>
                          </a:solidFill>
                        </a:rPr>
                        <a:t>8</a:t>
                      </a:r>
                      <a:endParaRPr lang="en-US" altLang="zh-CN" dirty="0">
                        <a:solidFill>
                          <a:schemeClr val="tx2"/>
                        </a:solidFill>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1513">
                <a:tc>
                  <a:txBody>
                    <a:bodyPr/>
                    <a:lstStyle/>
                    <a:p>
                      <a:pPr algn="ctr"/>
                      <a:r>
                        <a:rPr lang="en-US" altLang="zh-CN" dirty="0" smtClean="0">
                          <a:solidFill>
                            <a:schemeClr val="tx2"/>
                          </a:solidFill>
                        </a:rPr>
                        <a:t>n</a:t>
                      </a:r>
                      <a:endParaRPr lang="en-US" dirty="0">
                        <a:solidFill>
                          <a:schemeClr val="tx2"/>
                        </a:solidFill>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tx2"/>
                          </a:solidFill>
                        </a:rPr>
                        <a:t>14</a:t>
                      </a:r>
                      <a:endParaRPr lang="en-US" altLang="zh-CN" dirty="0">
                        <a:solidFill>
                          <a:schemeClr val="tx2"/>
                        </a:solidFill>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2"/>
                          </a:solidFill>
                        </a:rPr>
                        <a:t>15</a:t>
                      </a:r>
                      <a:endParaRPr lang="en-US" altLang="zh-CN" dirty="0">
                        <a:solidFill>
                          <a:schemeClr val="tx2"/>
                        </a:solidFill>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tx2"/>
                          </a:solidFill>
                        </a:rPr>
                        <a:t>16</a:t>
                      </a:r>
                      <a:endParaRPr lang="en-US" altLang="zh-CN" dirty="0">
                        <a:solidFill>
                          <a:schemeClr val="tx2"/>
                        </a:solidFill>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2"/>
                          </a:solidFill>
                        </a:rPr>
                        <a:t>17</a:t>
                      </a:r>
                      <a:endParaRPr lang="en-US" altLang="zh-CN" dirty="0">
                        <a:solidFill>
                          <a:schemeClr val="tx2"/>
                        </a:solidFill>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2"/>
                          </a:solidFill>
                        </a:rPr>
                        <a:t>18</a:t>
                      </a:r>
                      <a:endParaRPr lang="en-US" altLang="zh-CN" dirty="0">
                        <a:solidFill>
                          <a:schemeClr val="tx2"/>
                        </a:solidFill>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tx2"/>
                          </a:solidFill>
                        </a:rPr>
                        <a:t>19</a:t>
                      </a:r>
                      <a:endParaRPr lang="en-US" altLang="zh-CN" dirty="0">
                        <a:solidFill>
                          <a:schemeClr val="tx2"/>
                        </a:solidFill>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tx2"/>
                          </a:solidFill>
                        </a:rPr>
                        <a:t>20</a:t>
                      </a:r>
                      <a:endParaRPr lang="en-US" altLang="zh-CN" dirty="0">
                        <a:solidFill>
                          <a:schemeClr val="tx2"/>
                        </a:solidFill>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2"/>
                          </a:solidFill>
                        </a:rPr>
                        <a:t>21</a:t>
                      </a:r>
                      <a:endParaRPr lang="en-US" altLang="zh-CN" dirty="0">
                        <a:solidFill>
                          <a:schemeClr val="tx2"/>
                        </a:solidFill>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2"/>
                          </a:solidFill>
                        </a:rPr>
                        <a:t>22</a:t>
                      </a:r>
                      <a:endParaRPr lang="en-US" altLang="zh-CN" dirty="0">
                        <a:solidFill>
                          <a:schemeClr val="tx2"/>
                        </a:solidFill>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2"/>
                          </a:solidFill>
                        </a:rPr>
                        <a:t>23</a:t>
                      </a:r>
                      <a:endParaRPr lang="en-US" altLang="zh-CN" dirty="0">
                        <a:solidFill>
                          <a:schemeClr val="tx2"/>
                        </a:solidFill>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tx2"/>
                          </a:solidFill>
                        </a:rPr>
                        <a:t>24</a:t>
                      </a:r>
                      <a:endParaRPr lang="en-US" altLang="zh-CN" dirty="0">
                        <a:solidFill>
                          <a:schemeClr val="tx2"/>
                        </a:solidFill>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tx2"/>
                          </a:solidFill>
                        </a:rPr>
                        <a:t>25</a:t>
                      </a:r>
                      <a:endParaRPr lang="en-US" altLang="zh-CN" dirty="0">
                        <a:solidFill>
                          <a:schemeClr val="tx2"/>
                        </a:solidFill>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tx2"/>
                          </a:solidFill>
                        </a:rPr>
                        <a:t>26</a:t>
                      </a:r>
                      <a:endParaRPr lang="en-US" altLang="zh-CN" dirty="0">
                        <a:solidFill>
                          <a:schemeClr val="tx2"/>
                        </a:solidFill>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640683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5-39</a:t>
            </a:r>
            <a:endParaRPr lang="zh-CN" altLang="en-US" dirty="0"/>
          </a:p>
        </p:txBody>
      </p:sp>
      <p:sp>
        <p:nvSpPr>
          <p:cNvPr id="3" name="内容占位符 2"/>
          <p:cNvSpPr>
            <a:spLocks noGrp="1"/>
          </p:cNvSpPr>
          <p:nvPr>
            <p:ph idx="1"/>
          </p:nvPr>
        </p:nvSpPr>
        <p:spPr/>
        <p:txBody>
          <a:bodyPr/>
          <a:lstStyle/>
          <a:p>
            <a:r>
              <a:rPr lang="en-US" altLang="zh-CN" dirty="0"/>
              <a:t>(6)</a:t>
            </a:r>
            <a:r>
              <a:rPr lang="zh-CN" altLang="en-US" dirty="0"/>
              <a:t>在第几轮次发送出第</a:t>
            </a:r>
            <a:r>
              <a:rPr lang="en-US" altLang="zh-CN" dirty="0"/>
              <a:t>70</a:t>
            </a:r>
            <a:r>
              <a:rPr lang="zh-CN" altLang="en-US" dirty="0"/>
              <a:t>个报文段</a:t>
            </a:r>
            <a:r>
              <a:rPr lang="zh-CN" altLang="en-US" dirty="0" smtClean="0"/>
              <a:t>？</a:t>
            </a:r>
            <a:endParaRPr lang="zh-CN" altLang="en-US" dirty="0"/>
          </a:p>
          <a:p>
            <a:r>
              <a:rPr lang="en-US" altLang="zh-CN" dirty="0"/>
              <a:t>(7)</a:t>
            </a:r>
            <a:r>
              <a:rPr lang="zh-CN" altLang="en-US" dirty="0"/>
              <a:t>假定在第</a:t>
            </a:r>
            <a:r>
              <a:rPr lang="en-US" altLang="zh-CN" dirty="0"/>
              <a:t>26</a:t>
            </a:r>
            <a:r>
              <a:rPr lang="zh-CN" altLang="en-US" dirty="0"/>
              <a:t>轮次之后收到了三个重复的确认，因而检测出了报文段的丢失，那么拥塞窗口</a:t>
            </a:r>
            <a:r>
              <a:rPr lang="en-US" altLang="zh-CN" dirty="0" err="1"/>
              <a:t>cwnd</a:t>
            </a:r>
            <a:r>
              <a:rPr lang="zh-CN" altLang="en-US" dirty="0"/>
              <a:t>和门限</a:t>
            </a:r>
            <a:r>
              <a:rPr lang="en-US" altLang="zh-CN" dirty="0" err="1"/>
              <a:t>ssthresh</a:t>
            </a:r>
            <a:r>
              <a:rPr lang="zh-CN" altLang="en-US" dirty="0"/>
              <a:t>应设置为多大？</a:t>
            </a:r>
          </a:p>
          <a:p>
            <a:endParaRPr lang="zh-CN" altLang="en-US" dirty="0"/>
          </a:p>
        </p:txBody>
      </p:sp>
    </p:spTree>
    <p:extLst>
      <p:ext uri="{BB962C8B-B14F-4D97-AF65-F5344CB8AC3E}">
        <p14:creationId xmlns:p14="http://schemas.microsoft.com/office/powerpoint/2010/main" val="810750071"/>
      </p:ext>
    </p:extLst>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7979</TotalTime>
  <Words>1352</Words>
  <Application>Microsoft Office PowerPoint</Application>
  <PresentationFormat>全屏显示(4:3)</PresentationFormat>
  <Paragraphs>189</Paragraphs>
  <Slides>15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黑体</vt:lpstr>
      <vt:lpstr>宋体</vt:lpstr>
      <vt:lpstr>Arial</vt:lpstr>
      <vt:lpstr>Tahoma</vt:lpstr>
      <vt:lpstr>Wingdings</vt:lpstr>
      <vt:lpstr>Blends</vt:lpstr>
      <vt:lpstr>PowerPoint 演示文稿</vt:lpstr>
      <vt:lpstr>作业（第六版）</vt:lpstr>
      <vt:lpstr>5-13</vt:lpstr>
      <vt:lpstr>5-21</vt:lpstr>
      <vt:lpstr>5-21</vt:lpstr>
      <vt:lpstr>5-23</vt:lpstr>
      <vt:lpstr>5-23</vt:lpstr>
      <vt:lpstr>5-39</vt:lpstr>
      <vt:lpstr>5-39</vt:lpstr>
      <vt:lpstr>PowerPoint 演示文稿</vt:lpstr>
      <vt:lpstr>PowerPoint 演示文稿</vt:lpstr>
      <vt:lpstr>PowerPoint 演示文稿</vt:lpstr>
      <vt:lpstr>PowerPoint 演示文稿</vt:lpstr>
      <vt:lpstr>PowerPoint 演示文稿</vt:lpstr>
      <vt:lpstr>PowerPoint 演示文稿</vt:lpstr>
    </vt:vector>
  </TitlesOfParts>
  <Company>NICE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dc:title>
  <dc:creator>XXR</dc:creator>
  <cp:lastModifiedBy>zhangqian</cp:lastModifiedBy>
  <cp:revision>533</cp:revision>
  <dcterms:created xsi:type="dcterms:W3CDTF">2004-03-02T12:35:10Z</dcterms:created>
  <dcterms:modified xsi:type="dcterms:W3CDTF">2019-11-20T10:52:59Z</dcterms:modified>
</cp:coreProperties>
</file>