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0" r:id="rId3"/>
    <p:sldId id="321" r:id="rId4"/>
    <p:sldId id="345" r:id="rId5"/>
    <p:sldId id="322" r:id="rId6"/>
    <p:sldId id="323" r:id="rId7"/>
    <p:sldId id="324" r:id="rId8"/>
    <p:sldId id="346" r:id="rId9"/>
    <p:sldId id="327" r:id="rId10"/>
    <p:sldId id="328" r:id="rId11"/>
    <p:sldId id="329" r:id="rId12"/>
    <p:sldId id="330" r:id="rId13"/>
    <p:sldId id="331" r:id="rId14"/>
    <p:sldId id="332" r:id="rId15"/>
    <p:sldId id="347" r:id="rId16"/>
    <p:sldId id="334" r:id="rId17"/>
    <p:sldId id="335" r:id="rId18"/>
    <p:sldId id="336" r:id="rId19"/>
    <p:sldId id="395" r:id="rId20"/>
    <p:sldId id="396" r:id="rId21"/>
    <p:sldId id="397" r:id="rId22"/>
    <p:sldId id="398" r:id="rId23"/>
    <p:sldId id="399" r:id="rId24"/>
    <p:sldId id="350" r:id="rId25"/>
    <p:sldId id="351" r:id="rId26"/>
    <p:sldId id="353" r:id="rId27"/>
    <p:sldId id="354" r:id="rId28"/>
    <p:sldId id="357" r:id="rId29"/>
    <p:sldId id="358" r:id="rId30"/>
    <p:sldId id="401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AB7"/>
    <a:srgbClr val="51CFB7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e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5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5" Type="http://schemas.openxmlformats.org/officeDocument/2006/relationships/image" Target="../media/image7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Relationship Id="rId1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7" Type="http://schemas.openxmlformats.org/officeDocument/2006/relationships/image" Target="../media/image38.png"/><Relationship Id="rId2" Type="http://schemas.openxmlformats.org/officeDocument/2006/relationships/image" Target="../media/image79.emf"/><Relationship Id="rId1" Type="http://schemas.openxmlformats.org/officeDocument/2006/relationships/image" Target="../media/image78.w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emf"/><Relationship Id="rId2" Type="http://schemas.openxmlformats.org/officeDocument/2006/relationships/image" Target="../media/image85.wmf"/><Relationship Id="rId1" Type="http://schemas.openxmlformats.org/officeDocument/2006/relationships/image" Target="../media/image84.e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3.wmf"/><Relationship Id="rId1" Type="http://schemas.openxmlformats.org/officeDocument/2006/relationships/image" Target="../media/image105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jpe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png"/><Relationship Id="rId1" Type="http://schemas.openxmlformats.org/officeDocument/2006/relationships/image" Target="../media/image117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18.png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2" Type="http://schemas.openxmlformats.org/officeDocument/2006/relationships/image" Target="../media/image126.emf"/><Relationship Id="rId1" Type="http://schemas.openxmlformats.org/officeDocument/2006/relationships/image" Target="../media/image118.png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image" Target="../media/image133.png"/><Relationship Id="rId4" Type="http://schemas.openxmlformats.org/officeDocument/2006/relationships/image" Target="../media/image136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7" Type="http://schemas.openxmlformats.org/officeDocument/2006/relationships/image" Target="../media/image168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wmf"/><Relationship Id="rId7" Type="http://schemas.openxmlformats.org/officeDocument/2006/relationships/image" Target="../media/image37.e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w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CE42A-F3A7-46F6-8926-368298955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23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1BDEB-E5E1-4503-B7D2-0845AC4D02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2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BBEE9-A541-4282-A6E8-A28B21D60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67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0DA43-1D82-4E1F-A392-4D7D61554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92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51A5C-51FE-49BB-882B-F3A235E76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4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36FE-BAD5-4652-95BC-B754CB0F63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35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AA82-5AB1-4300-8B8C-9F52471F89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7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CE525-480E-46C8-BF13-030548E36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31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9C9D-B85D-4C7D-9B6A-8C00C839E7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06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74889-85B2-4390-B8E8-03D3FC05CD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95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D2760-64C6-4F9F-A8E3-1814AE817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81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1F18-BC6C-41CE-BC18-867751A509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52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6541-72A9-4107-A0DF-D693838CC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91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2AEB82B7-451E-4B67-BCB0-9ACD9DF0E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hyperlink" Target="jxhd3-1.pps" TargetMode="External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6.doc"/><Relationship Id="rId13" Type="http://schemas.openxmlformats.org/officeDocument/2006/relationships/image" Target="../media/image61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wmf"/><Relationship Id="rId11" Type="http://schemas.openxmlformats.org/officeDocument/2006/relationships/image" Target="../media/image60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Microsoft_Word_97_-_2003_Document17.doc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57.wmf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29" Type="http://schemas.openxmlformats.org/officeDocument/2006/relationships/image" Target="../media/image7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3.wmf"/><Relationship Id="rId32" Type="http://schemas.openxmlformats.org/officeDocument/2006/relationships/oleObject" Target="../embeddings/oleObject78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oleObject" Target="../embeddings/oleObject76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1.bin"/><Relationship Id="rId31" Type="http://schemas.openxmlformats.org/officeDocument/2006/relationships/image" Target="../media/image7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75.bin"/><Relationship Id="rId30" Type="http://schemas.openxmlformats.org/officeDocument/2006/relationships/oleObject" Target="../embeddings/oleObject77.bin"/><Relationship Id="rId8" Type="http://schemas.openxmlformats.org/officeDocument/2006/relationships/image" Target="../media/image6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8.doc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3.emf"/><Relationship Id="rId3" Type="http://schemas.openxmlformats.org/officeDocument/2006/relationships/oleObject" Target="../embeddings/oleObject79.bin"/><Relationship Id="rId21" Type="http://schemas.openxmlformats.org/officeDocument/2006/relationships/image" Target="../media/image38.png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1.emf"/><Relationship Id="rId17" Type="http://schemas.openxmlformats.org/officeDocument/2006/relationships/oleObject" Target="../embeddings/Microsoft_Word_97_-_2003_Document21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emf"/><Relationship Id="rId11" Type="http://schemas.openxmlformats.org/officeDocument/2006/relationships/oleObject" Target="../embeddings/Microsoft_Word_97_-_2003_Document19.doc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82.emf"/><Relationship Id="rId23" Type="http://schemas.openxmlformats.org/officeDocument/2006/relationships/hyperlink" Target="jxhd3-1.pps#-1,1,&#31532;&#19977;&#31456; &#38543;&#26426;&#21464;&#37327;&#30340;&#25968;&#23383;&#29305;&#24449;" TargetMode="External"/><Relationship Id="rId10" Type="http://schemas.openxmlformats.org/officeDocument/2006/relationships/oleObject" Target="../embeddings/oleObject82.bin"/><Relationship Id="rId19" Type="http://schemas.openxmlformats.org/officeDocument/2006/relationships/hyperlink" Target="file:///A:\jxhd0-0.pps#-1,1,&#27010;&#29575;&#35770;&#19982;&#25968;&#29702;&#32479;&#35745;" TargetMode="External"/><Relationship Id="rId4" Type="http://schemas.openxmlformats.org/officeDocument/2006/relationships/image" Target="../media/image78.wmf"/><Relationship Id="rId9" Type="http://schemas.openxmlformats.org/officeDocument/2006/relationships/image" Target="../media/image80.emf"/><Relationship Id="rId14" Type="http://schemas.openxmlformats.org/officeDocument/2006/relationships/oleObject" Target="../embeddings/Microsoft_Word_97_-_2003_Document20.doc"/><Relationship Id="rId22" Type="http://schemas.openxmlformats.org/officeDocument/2006/relationships/hyperlink" Target="jxhd1-1.pps#1. &#27010;  &#29575;  &#35770;  &#31687;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88.wmf"/><Relationship Id="rId18" Type="http://schemas.openxmlformats.org/officeDocument/2006/relationships/image" Target="../media/image90.emf"/><Relationship Id="rId3" Type="http://schemas.openxmlformats.org/officeDocument/2006/relationships/oleObject" Target="../embeddings/oleObject86.bin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90.bin"/><Relationship Id="rId17" Type="http://schemas.openxmlformats.org/officeDocument/2006/relationships/oleObject" Target="../embeddings/Microsoft_Word_97_-_2003_Document23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7.wmf"/><Relationship Id="rId5" Type="http://schemas.openxmlformats.org/officeDocument/2006/relationships/image" Target="../media/image84.emf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89.bin"/><Relationship Id="rId19" Type="http://schemas.openxmlformats.org/officeDocument/2006/relationships/oleObject" Target="../embeddings/oleObject93.bin"/><Relationship Id="rId4" Type="http://schemas.openxmlformats.org/officeDocument/2006/relationships/oleObject" Target="../embeddings/Microsoft_Word_97_-_2003_Document22.doc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9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92.emf"/><Relationship Id="rId4" Type="http://schemas.openxmlformats.org/officeDocument/2006/relationships/oleObject" Target="../embeddings/Microsoft_Word_97_-_2003_Document24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5.doc"/><Relationship Id="rId13" Type="http://schemas.openxmlformats.org/officeDocument/2006/relationships/oleObject" Target="../embeddings/Microsoft_Word_97_-_2003_Document26.doc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wmf"/><Relationship Id="rId11" Type="http://schemas.openxmlformats.org/officeDocument/2006/relationships/image" Target="../media/image96.wmf"/><Relationship Id="rId5" Type="http://schemas.openxmlformats.org/officeDocument/2006/relationships/oleObject" Target="../embeddings/oleObject96.bin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93.wmf"/><Relationship Id="rId9" Type="http://schemas.openxmlformats.org/officeDocument/2006/relationships/image" Target="../media/image95.emf"/><Relationship Id="rId14" Type="http://schemas.openxmlformats.org/officeDocument/2006/relationships/image" Target="../media/image9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2.wmf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image" Target="../media/image103.wmf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3.bin"/><Relationship Id="rId14" Type="http://schemas.openxmlformats.org/officeDocument/2006/relationships/oleObject" Target="../embeddings/oleObject10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7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7" Type="http://schemas.openxmlformats.org/officeDocument/2006/relationships/image" Target="../media/image1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14.jpeg"/><Relationship Id="rId4" Type="http://schemas.openxmlformats.org/officeDocument/2006/relationships/image" Target="../media/image11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Microsoft_Word_97_-_2003_Document2.doc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3.doc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Microsoft_Word_97_-_2003_Document1.doc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21.emf"/><Relationship Id="rId3" Type="http://schemas.openxmlformats.org/officeDocument/2006/relationships/oleObject" Target="../embeddings/oleObject120.bin"/><Relationship Id="rId7" Type="http://schemas.openxmlformats.org/officeDocument/2006/relationships/image" Target="../media/image119.emf"/><Relationship Id="rId12" Type="http://schemas.openxmlformats.org/officeDocument/2006/relationships/oleObject" Target="../embeddings/Microsoft_Word_97_-_2003_Document2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Word_97_-_2003_Document27.doc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Microsoft_Word_97_-_2003_Document28.doc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oleObject" Target="../embeddings/oleObject124.bin"/><Relationship Id="rId7" Type="http://schemas.openxmlformats.org/officeDocument/2006/relationships/image" Target="../media/image1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25.emf"/><Relationship Id="rId5" Type="http://schemas.openxmlformats.org/officeDocument/2006/relationships/image" Target="../media/image122.e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Microsoft_Word_97_-_2003_Document30.doc"/><Relationship Id="rId9" Type="http://schemas.openxmlformats.org/officeDocument/2006/relationships/image" Target="../media/image12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0.emf"/><Relationship Id="rId3" Type="http://schemas.openxmlformats.org/officeDocument/2006/relationships/oleObject" Target="../embeddings/oleObject128.bin"/><Relationship Id="rId7" Type="http://schemas.openxmlformats.org/officeDocument/2006/relationships/slide" Target="slide24.xml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3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7.emf"/><Relationship Id="rId11" Type="http://schemas.openxmlformats.org/officeDocument/2006/relationships/image" Target="../media/image129.emf"/><Relationship Id="rId5" Type="http://schemas.openxmlformats.org/officeDocument/2006/relationships/oleObject" Target="../embeddings/oleObject129.bin"/><Relationship Id="rId15" Type="http://schemas.openxmlformats.org/officeDocument/2006/relationships/image" Target="../media/image131.emf"/><Relationship Id="rId10" Type="http://schemas.openxmlformats.org/officeDocument/2006/relationships/oleObject" Target="../embeddings/oleObject131.bin"/><Relationship Id="rId4" Type="http://schemas.openxmlformats.org/officeDocument/2006/relationships/image" Target="../media/image126.emf"/><Relationship Id="rId9" Type="http://schemas.openxmlformats.org/officeDocument/2006/relationships/image" Target="../media/image128.emf"/><Relationship Id="rId14" Type="http://schemas.openxmlformats.org/officeDocument/2006/relationships/oleObject" Target="../embeddings/oleObject13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5.e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51.bin"/><Relationship Id="rId18" Type="http://schemas.openxmlformats.org/officeDocument/2006/relationships/oleObject" Target="../embeddings/oleObject154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9.wmf"/><Relationship Id="rId17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3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image" Target="../media/image150.wmf"/><Relationship Id="rId10" Type="http://schemas.openxmlformats.org/officeDocument/2006/relationships/image" Target="../media/image148.wmf"/><Relationship Id="rId19" Type="http://schemas.openxmlformats.org/officeDocument/2006/relationships/image" Target="../media/image152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9.bin"/><Relationship Id="rId14" Type="http://schemas.openxmlformats.org/officeDocument/2006/relationships/oleObject" Target="../embeddings/oleObject15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8.wmf"/><Relationship Id="rId22" Type="http://schemas.openxmlformats.org/officeDocument/2006/relationships/image" Target="../media/image16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65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6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oleObject" Target="../embeddings/oleObject172.bin"/><Relationship Id="rId7" Type="http://schemas.openxmlformats.org/officeDocument/2006/relationships/image" Target="../media/image1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3.bin"/><Relationship Id="rId5" Type="http://schemas.openxmlformats.org/officeDocument/2006/relationships/hyperlink" Target="jxhd3-1.pps" TargetMode="External"/><Relationship Id="rId4" Type="http://schemas.openxmlformats.org/officeDocument/2006/relationships/image" Target="../media/image169.emf"/><Relationship Id="rId9" Type="http://schemas.openxmlformats.org/officeDocument/2006/relationships/image" Target="../media/image17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7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9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e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9.wmf"/><Relationship Id="rId4" Type="http://schemas.openxmlformats.org/officeDocument/2006/relationships/oleObject" Target="../embeddings/Microsoft_Word_97_-_2003_Document4.doc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7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5" Type="http://schemas.openxmlformats.org/officeDocument/2006/relationships/image" Target="../media/image25.e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Microsoft_Word_97_-_2003_Document5.doc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18" Type="http://schemas.openxmlformats.org/officeDocument/2006/relationships/hyperlink" Target="file:///A:\jxhd0-0.pps#-1,1,&#27010;&#29575;&#35770;&#19982;&#25968;&#29702;&#32479;&#35745;" TargetMode="External"/><Relationship Id="rId3" Type="http://schemas.openxmlformats.org/officeDocument/2006/relationships/oleObject" Target="../embeddings/oleObject31.bin"/><Relationship Id="rId21" Type="http://schemas.openxmlformats.org/officeDocument/2006/relationships/hyperlink" Target="jxhd1-1.pps#-1,1,&#27010;  &#29575;  &#35770;  &#31687;" TargetMode="Externa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1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6.doc"/><Relationship Id="rId20" Type="http://schemas.openxmlformats.org/officeDocument/2006/relationships/image" Target="../media/image38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Relationship Id="rId22" Type="http://schemas.openxmlformats.org/officeDocument/2006/relationships/hyperlink" Target="jxhd3-1.pps#-1,1,&#31532;&#19977;&#31456; &#38543;&#26426;&#21464;&#37327;&#30340;&#25968;&#23383;&#29305;&#24449;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7.doc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Microsoft_Word_97_-_2003_Document8.doc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39.emf"/><Relationship Id="rId9" Type="http://schemas.openxmlformats.org/officeDocument/2006/relationships/image" Target="../media/image4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6.emf"/><Relationship Id="rId18" Type="http://schemas.openxmlformats.org/officeDocument/2006/relationships/oleObject" Target="../embeddings/Microsoft_Word_97_-_2003_Document13.doc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Microsoft_Word_97_-_2003_Document14.doc"/><Relationship Id="rId7" Type="http://schemas.openxmlformats.org/officeDocument/2006/relationships/image" Target="../media/image44.wmf"/><Relationship Id="rId12" Type="http://schemas.openxmlformats.org/officeDocument/2006/relationships/oleObject" Target="../embeddings/Microsoft_Word_97_-_2003_Document11.doc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emf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Word_97_-_2003_Document9.doc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Microsoft_Word_97_-_2003_Document12.doc"/><Relationship Id="rId10" Type="http://schemas.openxmlformats.org/officeDocument/2006/relationships/image" Target="../media/image45.emf"/><Relationship Id="rId19" Type="http://schemas.openxmlformats.org/officeDocument/2006/relationships/image" Target="../media/image48.emf"/><Relationship Id="rId4" Type="http://schemas.openxmlformats.org/officeDocument/2006/relationships/image" Target="../media/image43.emf"/><Relationship Id="rId9" Type="http://schemas.openxmlformats.org/officeDocument/2006/relationships/oleObject" Target="../embeddings/Microsoft_Word_97_-_2003_Document10.doc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4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3.wmf"/><Relationship Id="rId5" Type="http://schemas.openxmlformats.org/officeDocument/2006/relationships/image" Target="../media/image50.e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Microsoft_Word_97_-_2003_Document15.doc"/><Relationship Id="rId9" Type="http://schemas.openxmlformats.org/officeDocument/2006/relationships/image" Target="../media/image52.emf"/><Relationship Id="rId14" Type="http://schemas.openxmlformats.org/officeDocument/2006/relationships/oleObject" Target="../embeddings/oleObject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8600" y="304800"/>
          <a:ext cx="891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7" name="文档" r:id="rId3" imgW="5486400" imgH="402336" progId="Word.Document.8">
                  <p:embed/>
                </p:oleObj>
              </mc:Choice>
              <mc:Fallback>
                <p:oleObj name="文档" r:id="rId3" imgW="5486400" imgH="40233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891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914400" y="914400"/>
          <a:ext cx="7010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8" name="Document" r:id="rId5" imgW="4295775" imgH="304800" progId="Word.Document.8">
                  <p:embed/>
                </p:oleObj>
              </mc:Choice>
              <mc:Fallback>
                <p:oleObj name="Document" r:id="rId5" imgW="4295775" imgH="304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0104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914400" y="1633538"/>
          <a:ext cx="86868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9" name="文档" r:id="rId7" imgW="5486400" imgH="652272" progId="Word.Document.8">
                  <p:embed/>
                </p:oleObj>
              </mc:Choice>
              <mc:Fallback>
                <p:oleObj name="文档" r:id="rId7" imgW="5486400" imgH="6522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33538"/>
                        <a:ext cx="86868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841375" y="2578100"/>
          <a:ext cx="792162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0" name="文档" r:id="rId9" imgW="4946759" imgH="1428620" progId="Word.Document.8">
                  <p:embed/>
                </p:oleObj>
              </mc:Choice>
              <mc:Fallback>
                <p:oleObj name="文档" r:id="rId9" imgW="4946759" imgH="14286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578100"/>
                        <a:ext cx="7921625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990600" y="4724400"/>
          <a:ext cx="774065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1" name="Document" r:id="rId11" imgW="4991100" imgH="1219200" progId="Word.Document.8">
                  <p:embed/>
                </p:oleObj>
              </mc:Choice>
              <mc:Fallback>
                <p:oleObj name="Document" r:id="rId11" imgW="4991100" imgH="12192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774065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AutoShape 7">
            <a:hlinkClick r:id="rId13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8001000" y="6172200"/>
            <a:ext cx="685800" cy="381000"/>
          </a:xfrm>
          <a:prstGeom prst="actionButtonHome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219200" y="457200"/>
          <a:ext cx="66468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0" name="Equation" r:id="rId3" imgW="2908300" imgH="444500" progId="Equation.DSMT4">
                  <p:embed/>
                </p:oleObj>
              </mc:Choice>
              <mc:Fallback>
                <p:oleObj name="Equation" r:id="rId3" imgW="29083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"/>
                        <a:ext cx="664686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143000" y="1447800"/>
          <a:ext cx="7696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1" name="Equation" r:id="rId5" imgW="3340100" imgH="444500" progId="Equation.DSMT4">
                  <p:embed/>
                </p:oleObj>
              </mc:Choice>
              <mc:Fallback>
                <p:oleObj name="Equation" r:id="rId5" imgW="33401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7696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143000" y="2438400"/>
          <a:ext cx="76454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2" name="Document" r:id="rId8" imgW="5124983" imgH="781832" progId="Word.Document.8">
                  <p:embed/>
                </p:oleObj>
              </mc:Choice>
              <mc:Fallback>
                <p:oleObj name="Document" r:id="rId8" imgW="5124983" imgH="7818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76454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609600" y="2895600"/>
          <a:ext cx="8534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3" name="文档" r:id="rId10" imgW="5260848" imgH="1420368" progId="Word.Document.8">
                  <p:embed/>
                </p:oleObj>
              </mc:Choice>
              <mc:Fallback>
                <p:oleObj name="文档" r:id="rId10" imgW="5260848" imgH="142036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8534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905000" y="4267200"/>
          <a:ext cx="65532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4" name="公式" r:id="rId12" imgW="3975100" imgH="850900" progId="Equation.3">
                  <p:embed/>
                </p:oleObj>
              </mc:Choice>
              <mc:Fallback>
                <p:oleObj name="公式" r:id="rId12" imgW="3975100" imgH="850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655320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262714"/>
              </p:ext>
            </p:extLst>
          </p:nvPr>
        </p:nvGraphicFramePr>
        <p:xfrm>
          <a:off x="990600" y="5715000"/>
          <a:ext cx="8229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5" name="Document" r:id="rId15" imgW="5484499" imgH="418993" progId="Word.Document.8">
                  <p:embed/>
                </p:oleObj>
              </mc:Choice>
              <mc:Fallback>
                <p:oleObj name="Document" r:id="rId15" imgW="5484499" imgH="41899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15000"/>
                        <a:ext cx="82296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7696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3-16</a:t>
            </a:r>
            <a:r>
              <a:rPr lang="en-US" altLang="zh-CN" sz="2800" dirty="0" smtClean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设                       ，又设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                       试求      。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801938" y="533400"/>
          <a:ext cx="23796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8" name="Equation" r:id="rId3" imgW="1040948" imgH="203112" progId="Equation.DSMT4">
                  <p:embed/>
                </p:oleObj>
              </mc:Choice>
              <mc:Fallback>
                <p:oleObj name="Equation" r:id="rId3" imgW="1040948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533400"/>
                        <a:ext cx="237966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248400" y="533400"/>
          <a:ext cx="19145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9" name="Equation" r:id="rId5" imgW="837836" imgH="203112" progId="Equation.DSMT4">
                  <p:embed/>
                </p:oleObj>
              </mc:Choice>
              <mc:Fallback>
                <p:oleObj name="Equation" r:id="rId5" imgW="837836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33400"/>
                        <a:ext cx="19145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838200" y="1144588"/>
          <a:ext cx="18859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0" name="Equation" r:id="rId7" imgW="825500" imgH="203200" progId="Equation.DSMT4">
                  <p:embed/>
                </p:oleObj>
              </mc:Choice>
              <mc:Fallback>
                <p:oleObj name="Equation" r:id="rId7" imgW="8255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4588"/>
                        <a:ext cx="18859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3581400" y="1066800"/>
          <a:ext cx="609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1" name="Equation" r:id="rId9" imgW="266584" imgH="228501" progId="Equation.DSMT4">
                  <p:embed/>
                </p:oleObj>
              </mc:Choice>
              <mc:Fallback>
                <p:oleObj name="Equation" r:id="rId9" imgW="266584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066800"/>
                        <a:ext cx="609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85800" y="1600200"/>
            <a:ext cx="778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解：</a:t>
            </a:r>
            <a:r>
              <a:rPr lang="zh-CN" altLang="en-US" sz="2800">
                <a:ea typeface="楷体_GB2312" pitchFamily="49" charset="-122"/>
              </a:rPr>
              <a:t>由题设条件以及定理</a:t>
            </a:r>
            <a:r>
              <a:rPr lang="en-US" altLang="zh-CN" sz="2800">
                <a:ea typeface="楷体_GB2312" pitchFamily="49" charset="-122"/>
              </a:rPr>
              <a:t>3-1</a:t>
            </a:r>
            <a:r>
              <a:rPr lang="zh-CN" altLang="en-US" sz="2800">
                <a:ea typeface="楷体_GB2312" pitchFamily="49" charset="-122"/>
              </a:rPr>
              <a:t>可得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762000" y="2079625"/>
          <a:ext cx="44672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2" name="Equation" r:id="rId11" imgW="1955800" imgH="330200" progId="Equation.DSMT4">
                  <p:embed/>
                </p:oleObj>
              </mc:Choice>
              <mc:Fallback>
                <p:oleObj name="Equation" r:id="rId11" imgW="1955800" imgH="330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79625"/>
                        <a:ext cx="44672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5192713" y="2012950"/>
          <a:ext cx="23510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3" name="Equation" r:id="rId13" imgW="1028254" imgH="393529" progId="Equation.DSMT4">
                  <p:embed/>
                </p:oleObj>
              </mc:Choice>
              <mc:Fallback>
                <p:oleObj name="Equation" r:id="rId13" imgW="1028254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2012950"/>
                        <a:ext cx="23510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7543800" y="2209800"/>
          <a:ext cx="6381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4" name="Equation" r:id="rId15" imgW="279279" imgH="203112" progId="Equation.DSMT4">
                  <p:embed/>
                </p:oleObj>
              </mc:Choice>
              <mc:Fallback>
                <p:oleObj name="Equation" r:id="rId15" imgW="279279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6381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731838" y="2819400"/>
          <a:ext cx="45259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5" name="Equation" r:id="rId17" imgW="1981200" imgH="330200" progId="Equation.DSMT4">
                  <p:embed/>
                </p:oleObj>
              </mc:Choice>
              <mc:Fallback>
                <p:oleObj name="Equation" r:id="rId17" imgW="1981200" imgH="330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819400"/>
                        <a:ext cx="452596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5229225" y="2774950"/>
          <a:ext cx="24082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6" name="Equation" r:id="rId19" imgW="1054100" imgH="393700" progId="Equation.DSMT4">
                  <p:embed/>
                </p:oleObj>
              </mc:Choice>
              <mc:Fallback>
                <p:oleObj name="Equation" r:id="rId19" imgW="1054100" imgH="393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2774950"/>
                        <a:ext cx="240823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7620000" y="2971800"/>
          <a:ext cx="6381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7" name="Equation" r:id="rId21" imgW="279279" imgH="203112" progId="Equation.DSMT4">
                  <p:embed/>
                </p:oleObj>
              </mc:Choice>
              <mc:Fallback>
                <p:oleObj name="Equation" r:id="rId21" imgW="279279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971800"/>
                        <a:ext cx="6381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708025" y="3505200"/>
          <a:ext cx="61499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8" name="Equation" r:id="rId23" imgW="2692400" imgH="330200" progId="Equation.DSMT4">
                  <p:embed/>
                </p:oleObj>
              </mc:Choice>
              <mc:Fallback>
                <p:oleObj name="Equation" r:id="rId23" imgW="2692400" imgH="330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505200"/>
                        <a:ext cx="61499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1447800" y="4191000"/>
          <a:ext cx="26717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9" name="Equation" r:id="rId25" imgW="1167893" imgH="393529" progId="Equation.DSMT4">
                  <p:embed/>
                </p:oleObj>
              </mc:Choice>
              <mc:Fallback>
                <p:oleObj name="Equation" r:id="rId25" imgW="1167893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26717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4114800" y="4419600"/>
          <a:ext cx="6381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0" name="Equation" r:id="rId27" imgW="279279" imgH="203112" progId="Equation.DSMT4">
                  <p:embed/>
                </p:oleObj>
              </mc:Choice>
              <mc:Fallback>
                <p:oleObj name="Equation" r:id="rId27" imgW="279279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19600"/>
                        <a:ext cx="6381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685800" y="51054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显然，</a:t>
            </a:r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1752600" y="5105400"/>
          <a:ext cx="1219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1" name="Equation" r:id="rId28" imgW="533169" imgH="228501" progId="Equation.DSMT4">
                  <p:embed/>
                </p:oleObj>
              </mc:Choice>
              <mc:Fallback>
                <p:oleObj name="Equation" r:id="rId28" imgW="533169" imgH="22850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12192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85800" y="56388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注：虽然           ，但显然                  。</a:t>
            </a:r>
          </a:p>
        </p:txBody>
      </p:sp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2209800" y="5638800"/>
          <a:ext cx="1219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2" name="Equation" r:id="rId30" imgW="533169" imgH="228501" progId="Equation.DSMT4">
                  <p:embed/>
                </p:oleObj>
              </mc:Choice>
              <mc:Fallback>
                <p:oleObj name="Equation" r:id="rId30" imgW="533169" imgH="22850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638800"/>
                        <a:ext cx="12192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4724400" y="5638800"/>
          <a:ext cx="16843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3" name="Equation" r:id="rId32" imgW="736600" imgH="190500" progId="Equation.DSMT4">
                  <p:embed/>
                </p:oleObj>
              </mc:Choice>
              <mc:Fallback>
                <p:oleObj name="Equation" r:id="rId32" imgW="736600" imgH="1905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638800"/>
                        <a:ext cx="168433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41" grpId="0"/>
      <p:bldP spid="18452" grpId="0"/>
      <p:bldP spid="184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066474"/>
              </p:ext>
            </p:extLst>
          </p:nvPr>
        </p:nvGraphicFramePr>
        <p:xfrm>
          <a:off x="762000" y="650875"/>
          <a:ext cx="91440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5" name="文档" r:id="rId3" imgW="5486400" imgH="384048" progId="Word.Document.8">
                  <p:embed/>
                </p:oleObj>
              </mc:Choice>
              <mc:Fallback>
                <p:oleObj name="文档" r:id="rId3" imgW="5486400" imgH="3840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50875"/>
                        <a:ext cx="914400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948744"/>
              </p:ext>
            </p:extLst>
          </p:nvPr>
        </p:nvGraphicFramePr>
        <p:xfrm>
          <a:off x="228600" y="1200150"/>
          <a:ext cx="89154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6" name="文档" r:id="rId5" imgW="5484673" imgH="389060" progId="Word.Document.8">
                  <p:embed/>
                </p:oleObj>
              </mc:Choice>
              <mc:Fallback>
                <p:oleObj name="文档" r:id="rId5" imgW="5484673" imgH="3890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00150"/>
                        <a:ext cx="89154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207361"/>
              </p:ext>
            </p:extLst>
          </p:nvPr>
        </p:nvGraphicFramePr>
        <p:xfrm>
          <a:off x="304800" y="1752600"/>
          <a:ext cx="81645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7" name="Document" r:id="rId8" imgW="5420441" imgH="333682" progId="Word.Document.8">
                  <p:embed/>
                </p:oleObj>
              </mc:Choice>
              <mc:Fallback>
                <p:oleObj name="Document" r:id="rId8" imgW="5420441" imgH="33368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81645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089491"/>
              </p:ext>
            </p:extLst>
          </p:nvPr>
        </p:nvGraphicFramePr>
        <p:xfrm>
          <a:off x="271463" y="2328862"/>
          <a:ext cx="78819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8" name="Document" r:id="rId11" imgW="5042572" imgH="647567" progId="Word.Document.8">
                  <p:embed/>
                </p:oleObj>
              </mc:Choice>
              <mc:Fallback>
                <p:oleObj name="Document" r:id="rId11" imgW="5042572" imgH="64756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2328862"/>
                        <a:ext cx="788193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366611"/>
              </p:ext>
            </p:extLst>
          </p:nvPr>
        </p:nvGraphicFramePr>
        <p:xfrm>
          <a:off x="342900" y="3321050"/>
          <a:ext cx="77343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9" name="Document" r:id="rId14" imgW="4957282" imgH="647567" progId="Word.Document.8">
                  <p:embed/>
                </p:oleObj>
              </mc:Choice>
              <mc:Fallback>
                <p:oleObj name="Document" r:id="rId14" imgW="4957282" imgH="64756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321050"/>
                        <a:ext cx="77343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696127"/>
              </p:ext>
            </p:extLst>
          </p:nvPr>
        </p:nvGraphicFramePr>
        <p:xfrm>
          <a:off x="369888" y="4403725"/>
          <a:ext cx="7783512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0" name="Document" r:id="rId17" imgW="4980314" imgH="647567" progId="Word.Document.8">
                  <p:embed/>
                </p:oleObj>
              </mc:Choice>
              <mc:Fallback>
                <p:oleObj name="Document" r:id="rId17" imgW="4980314" imgH="64756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4403725"/>
                        <a:ext cx="7783512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>
            <a:hlinkClick r:id="rId19" action="ppaction://hlinkpres?slideindex=1&amp;slidetitle=概率论与数理统计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700526"/>
              </p:ext>
            </p:extLst>
          </p:nvPr>
        </p:nvGraphicFramePr>
        <p:xfrm>
          <a:off x="6134100" y="5405437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1" name="Clip" r:id="rId20" imgW="952129" imgH="428345" progId="MS_ClipArt_Gallery.2">
                  <p:embed/>
                </p:oleObj>
              </mc:Choice>
              <mc:Fallback>
                <p:oleObj name="Clip" r:id="rId20" imgW="952129" imgH="428345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5405437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Oval 11">
            <a:hlinkClick r:id="rId22"/>
          </p:cNvPr>
          <p:cNvSpPr>
            <a:spLocks noChangeArrowheads="1"/>
          </p:cNvSpPr>
          <p:nvPr/>
        </p:nvSpPr>
        <p:spPr bwMode="auto">
          <a:xfrm>
            <a:off x="7086600" y="5405437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000" b="0">
                <a:latin typeface="Times New Roman" pitchFamily="18" charset="0"/>
              </a:rPr>
              <a:t> </a:t>
            </a:r>
            <a:r>
              <a:rPr kumimoji="1" lang="zh-CN" altLang="en-US" sz="2000" b="0">
                <a:latin typeface="Times New Roman" pitchFamily="18" charset="0"/>
              </a:rPr>
              <a:t>概率篇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63500" name="Oval 12">
            <a:hlinkClick r:id="rId23" action="ppaction://hlinkpres?slideindex=1&amp;slidetitle=第三章 随机变量的数字特征"/>
          </p:cNvPr>
          <p:cNvSpPr>
            <a:spLocks noChangeArrowheads="1"/>
          </p:cNvSpPr>
          <p:nvPr/>
        </p:nvSpPr>
        <p:spPr bwMode="auto">
          <a:xfrm>
            <a:off x="5105400" y="5405437"/>
            <a:ext cx="914400" cy="381000"/>
          </a:xfrm>
          <a:prstGeom prst="ellipse">
            <a:avLst/>
          </a:prstGeom>
          <a:solidFill>
            <a:srgbClr val="99FF66"/>
          </a:solidFill>
          <a:ln>
            <a:noFill/>
          </a:ln>
          <a:effectLst>
            <a:prstShdw prst="shdw17" dist="17961" dir="13500000">
              <a:srgbClr val="5C993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 </a:t>
            </a:r>
            <a:r>
              <a:rPr kumimoji="1" lang="en-US" altLang="zh-CN" sz="1800" b="0">
                <a:latin typeface="Times New Roman" pitchFamily="18" charset="0"/>
              </a:rPr>
              <a:t>jxhd3-1</a:t>
            </a:r>
            <a:endParaRPr kumimoji="1" lang="en-US" altLang="zh-CN" sz="24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12813" y="295275"/>
          <a:ext cx="7850187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8" name="Document" r:id="rId4" imgW="5080719" imgH="1181026" progId="Word.Document.8">
                  <p:embed/>
                </p:oleObj>
              </mc:Choice>
              <mc:Fallback>
                <p:oleObj name="Document" r:id="rId4" imgW="5080719" imgH="11810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95275"/>
                        <a:ext cx="7850187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990600" y="1938338"/>
          <a:ext cx="8686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9" name="文档" r:id="rId6" imgW="5486400" imgH="316992" progId="Word.Document.8">
                  <p:embed/>
                </p:oleObj>
              </mc:Choice>
              <mc:Fallback>
                <p:oleObj name="文档" r:id="rId6" imgW="5486400" imgH="3169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38338"/>
                        <a:ext cx="8686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990600" y="2438400"/>
          <a:ext cx="25701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0" name="公式" r:id="rId8" imgW="1841500" imgH="342900" progId="Equation.3">
                  <p:embed/>
                </p:oleObj>
              </mc:Choice>
              <mc:Fallback>
                <p:oleObj name="公式" r:id="rId8" imgW="18415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257016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151313" y="2508250"/>
          <a:ext cx="42306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1" name="公式" r:id="rId10" imgW="2844800" imgH="292100" progId="Equation.3">
                  <p:embed/>
                </p:oleObj>
              </mc:Choice>
              <mc:Fallback>
                <p:oleObj name="公式" r:id="rId10" imgW="28448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508250"/>
                        <a:ext cx="42306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987425" y="3124200"/>
          <a:ext cx="4194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2" name="公式" r:id="rId12" imgW="2844800" imgH="292100" progId="Equation.3">
                  <p:embed/>
                </p:oleObj>
              </mc:Choice>
              <mc:Fallback>
                <p:oleObj name="公式" r:id="rId12" imgW="28448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124200"/>
                        <a:ext cx="4194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5715000" y="2973388"/>
          <a:ext cx="27432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3" name="公式" r:id="rId14" imgW="1916868" imgH="342751" progId="Equation.3">
                  <p:embed/>
                </p:oleObj>
              </mc:Choice>
              <mc:Fallback>
                <p:oleObj name="公式" r:id="rId14" imgW="1916868" imgH="3427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973388"/>
                        <a:ext cx="27432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914400" y="5049838"/>
          <a:ext cx="82296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4" name="Document" r:id="rId17" imgW="5484499" imgH="673484" progId="Word.Document.8">
                  <p:embed/>
                </p:oleObj>
              </mc:Choice>
              <mc:Fallback>
                <p:oleObj name="Document" r:id="rId17" imgW="5484499" imgH="67348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49838"/>
                        <a:ext cx="82296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914400" y="3832225"/>
          <a:ext cx="91440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5" name="文档" r:id="rId19" imgW="5486400" imgH="673608" progId="Word.Document.8">
                  <p:embed/>
                </p:oleObj>
              </mc:Choice>
              <mc:Fallback>
                <p:oleObj name="文档" r:id="rId19" imgW="5486400" imgH="67360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32225"/>
                        <a:ext cx="91440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895350" y="438150"/>
          <a:ext cx="7772400" cy="588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Document" r:id="rId4" imgW="4985712" imgH="3774533" progId="Word.Document.8">
                  <p:embed/>
                </p:oleObj>
              </mc:Choice>
              <mc:Fallback>
                <p:oleObj name="Document" r:id="rId4" imgW="4985712" imgH="37745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38150"/>
                        <a:ext cx="7772400" cy="588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228600" y="344488"/>
          <a:ext cx="86868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1" name="文档" r:id="rId3" imgW="5486400" imgH="697992" progId="Word.Document.8">
                  <p:embed/>
                </p:oleObj>
              </mc:Choice>
              <mc:Fallback>
                <p:oleObj name="文档" r:id="rId3" imgW="5486400" imgH="6979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4488"/>
                        <a:ext cx="868680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7315200" y="609600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2" name="文档" r:id="rId5" imgW="5486400" imgH="295656" progId="Word.Document.8">
                  <p:embed/>
                </p:oleObj>
              </mc:Choice>
              <mc:Fallback>
                <p:oleObj name="文档" r:id="rId5" imgW="5486400" imgH="295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09600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328673"/>
              </p:ext>
            </p:extLst>
          </p:nvPr>
        </p:nvGraphicFramePr>
        <p:xfrm>
          <a:off x="914400" y="1562100"/>
          <a:ext cx="89154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Document" r:id="rId8" imgW="5484499" imgH="1859190" progId="Word.Document.8">
                  <p:embed/>
                </p:oleObj>
              </mc:Choice>
              <mc:Fallback>
                <p:oleObj name="Document" r:id="rId8" imgW="5484499" imgH="1859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62100"/>
                        <a:ext cx="8915400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838200" y="4562475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4" name="文档" r:id="rId10" imgW="5486400" imgH="295656" progId="Word.Document.8">
                  <p:embed/>
                </p:oleObj>
              </mc:Choice>
              <mc:Fallback>
                <p:oleObj name="文档" r:id="rId10" imgW="5486400" imgH="295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62475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042025"/>
              </p:ext>
            </p:extLst>
          </p:nvPr>
        </p:nvGraphicFramePr>
        <p:xfrm>
          <a:off x="885825" y="4514850"/>
          <a:ext cx="802957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5" name="Document" r:id="rId13" imgW="4972050" imgH="1028700" progId="Word.Document.8">
                  <p:embed/>
                </p:oleObj>
              </mc:Choice>
              <mc:Fallback>
                <p:oleObj name="Document" r:id="rId13" imgW="4972050" imgH="1028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514850"/>
                        <a:ext cx="8029575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334000" y="6049963"/>
            <a:ext cx="3581400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楷体_GB2312" charset="-122"/>
              </a:rPr>
              <a:t>Symmetry  Matrix</a:t>
            </a:r>
            <a:r>
              <a:rPr kumimoji="1" lang="en-US" altLang="zh-CN" sz="2400" b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29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3-17</a:t>
            </a:r>
            <a:r>
              <a:rPr lang="en-US" altLang="zh-CN" sz="2800" dirty="0" smtClean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设                                         ，求            的协方差阵和相关阵。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819400" y="457200"/>
          <a:ext cx="4165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6" name="Equation" r:id="rId3" imgW="1778000" imgH="241300" progId="Equation.DSMT4">
                  <p:embed/>
                </p:oleObj>
              </mc:Choice>
              <mc:Fallback>
                <p:oleObj name="Equation" r:id="rId3" imgW="17780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"/>
                        <a:ext cx="4165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7620000" y="514350"/>
          <a:ext cx="10112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7" name="Equation" r:id="rId5" imgW="431613" imgH="203112" progId="Equation.DSMT4">
                  <p:embed/>
                </p:oleObj>
              </mc:Choice>
              <mc:Fallback>
                <p:oleObj name="Equation" r:id="rId5" imgW="431613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14350"/>
                        <a:ext cx="10112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295400" y="13716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解：</a:t>
            </a:r>
            <a:r>
              <a:rPr lang="zh-CN" altLang="en-US" sz="2800">
                <a:ea typeface="楷体_GB2312" pitchFamily="49" charset="-122"/>
              </a:rPr>
              <a:t>由条件可知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685800" y="1873250"/>
          <a:ext cx="80057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8" name="Equation" r:id="rId7" imgW="3416300" imgH="241300" progId="Equation.DSMT4">
                  <p:embed/>
                </p:oleObj>
              </mc:Choice>
              <mc:Fallback>
                <p:oleObj name="Equation" r:id="rId7" imgW="34163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73250"/>
                        <a:ext cx="80057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09600" y="23764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而对二维正态分布，</a:t>
            </a: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657600" y="2355850"/>
          <a:ext cx="13477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9" name="Equation" r:id="rId9" imgW="571252" imgH="228501" progId="Equation.DSMT4">
                  <p:embed/>
                </p:oleObj>
              </mc:Choice>
              <mc:Fallback>
                <p:oleObj name="Equation" r:id="rId9" imgW="571252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55850"/>
                        <a:ext cx="13477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876800" y="23764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所以，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5867400" y="2436813"/>
          <a:ext cx="30067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0" name="Equation" r:id="rId11" imgW="1282700" imgH="228600" progId="Equation.DSMT4">
                  <p:embed/>
                </p:oleObj>
              </mc:Choice>
              <mc:Fallback>
                <p:oleObj name="Equation" r:id="rId11" imgW="12827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436813"/>
                        <a:ext cx="30067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609600" y="28956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所以          的协方差阵为</a:t>
            </a: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1427163" y="2952750"/>
          <a:ext cx="10112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1" name="Equation" r:id="rId13" imgW="431613" imgH="203112" progId="Equation.DSMT4">
                  <p:embed/>
                </p:oleObj>
              </mc:Choice>
              <mc:Fallback>
                <p:oleObj name="Equation" r:id="rId13" imgW="431613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2952750"/>
                        <a:ext cx="10112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2824163" y="3363913"/>
          <a:ext cx="327183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2" name="Equation" r:id="rId14" imgW="1397000" imgH="482600" progId="Equation.DSMT4">
                  <p:embed/>
                </p:oleObj>
              </mc:Choice>
              <mc:Fallback>
                <p:oleObj name="Equation" r:id="rId14" imgW="1397000" imgH="482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363913"/>
                        <a:ext cx="3271837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33400" y="44958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其相关阵为</a:t>
            </a:r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3448050" y="5022850"/>
          <a:ext cx="19621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3" name="Equation" r:id="rId16" imgW="838200" imgH="457200" progId="Equation.DSMT4">
                  <p:embed/>
                </p:oleObj>
              </mc:Choice>
              <mc:Fallback>
                <p:oleObj name="Equation" r:id="rId16" imgW="8382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5022850"/>
                        <a:ext cx="19621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11" grpId="0"/>
      <p:bldP spid="21513" grpId="0"/>
      <p:bldP spid="21515" grpId="0"/>
      <p:bldP spid="21518" grpId="0"/>
      <p:bldP spid="215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8229600" cy="946150"/>
          </a:xfrm>
          <a:prstGeom prst="rect">
            <a:avLst/>
          </a:prstGeom>
          <a:solidFill>
            <a:srgbClr val="51CFB7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</a:t>
            </a:r>
            <a:r>
              <a:rPr lang="zh-CN" altLang="en-US" sz="2800" dirty="0">
                <a:ea typeface="楷体_GB2312" pitchFamily="49" charset="-122"/>
              </a:rPr>
              <a:t>引入协方差阵后，二维正态随机向量                   的分布密度可由其均值及协方差阵表示。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721920"/>
              </p:ext>
            </p:extLst>
          </p:nvPr>
        </p:nvGraphicFramePr>
        <p:xfrm>
          <a:off x="533400" y="1447800"/>
          <a:ext cx="20526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5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20526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514600" y="13716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的协方差阵为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976563" y="1828800"/>
          <a:ext cx="3271837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6" name="Equation" r:id="rId5" imgW="1397000" imgH="482600" progId="Equation.DSMT4">
                  <p:embed/>
                </p:oleObj>
              </mc:Choice>
              <mc:Fallback>
                <p:oleObj name="Equation" r:id="rId5" imgW="13970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1828800"/>
                        <a:ext cx="3271837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33400" y="30622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于是，</a:t>
            </a: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524000" y="3048000"/>
          <a:ext cx="27066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7" name="Equation" r:id="rId7" imgW="1155700" imgH="254000" progId="Equation.DSMT4">
                  <p:embed/>
                </p:oleObj>
              </mc:Choice>
              <mc:Fallback>
                <p:oleObj name="Equation" r:id="rId7" imgW="11557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27066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2486025" y="3592513"/>
          <a:ext cx="437197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8" name="Equation" r:id="rId9" imgW="1866900" imgH="482600" progId="Equation.DSMT4">
                  <p:embed/>
                </p:oleObj>
              </mc:Choice>
              <mc:Fallback>
                <p:oleObj name="Equation" r:id="rId9" imgW="18669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3592513"/>
                        <a:ext cx="4371975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533400" y="50434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记</a:t>
            </a:r>
          </a:p>
        </p:txBody>
      </p: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004888" y="4811713"/>
          <a:ext cx="511651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9" name="Equation" r:id="rId11" imgW="2184400" imgH="482600" progId="Equation.DSMT4">
                  <p:embed/>
                </p:oleObj>
              </mc:Choice>
              <mc:Fallback>
                <p:oleObj name="Equation" r:id="rId11" imgW="21844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811713"/>
                        <a:ext cx="5116512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6248400" y="51054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这时不难验证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577530"/>
              </p:ext>
            </p:extLst>
          </p:nvPr>
        </p:nvGraphicFramePr>
        <p:xfrm>
          <a:off x="7010400" y="533400"/>
          <a:ext cx="20526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0" name="Equation" r:id="rId13" imgW="876240" imgH="228600" progId="Equation.DSMT4">
                  <p:embed/>
                </p:oleObj>
              </mc:Choice>
              <mc:Fallback>
                <p:oleObj name="Equation" r:id="rId13" imgW="8762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33400"/>
                        <a:ext cx="20526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9" grpId="0"/>
      <p:bldP spid="23561" grpId="0"/>
      <p:bldP spid="23564" grpId="0"/>
      <p:bldP spid="235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62000" y="404813"/>
          <a:ext cx="746442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8" name="Equation" r:id="rId3" imgW="3187700" imgH="736600" progId="Equation.DSMT4">
                  <p:embed/>
                </p:oleObj>
              </mc:Choice>
              <mc:Fallback>
                <p:oleObj name="Equation" r:id="rId3" imgW="31877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4813"/>
                        <a:ext cx="7464425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62000" y="2041525"/>
          <a:ext cx="829786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9" name="Equation" r:id="rId5" imgW="3543300" imgH="558800" progId="Equation.DSMT4">
                  <p:embed/>
                </p:oleObj>
              </mc:Choice>
              <mc:Fallback>
                <p:oleObj name="Equation" r:id="rId5" imgW="35433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41525"/>
                        <a:ext cx="8297863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09600" y="35814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于是随机向量                      的分布密度为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509091"/>
              </p:ext>
            </p:extLst>
          </p:nvPr>
        </p:nvGraphicFramePr>
        <p:xfrm>
          <a:off x="2900363" y="3581400"/>
          <a:ext cx="20526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0" name="Equation" r:id="rId7" imgW="876240" imgH="228600" progId="Equation.DSMT4">
                  <p:embed/>
                </p:oleObj>
              </mc:Choice>
              <mc:Fallback>
                <p:oleObj name="Equation" r:id="rId7" imgW="8762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3581400"/>
                        <a:ext cx="20526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931988" y="4171950"/>
          <a:ext cx="4849812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1" name="Equation" r:id="rId9" imgW="2070100" imgH="495300" progId="Equation.DSMT4">
                  <p:embed/>
                </p:oleObj>
              </mc:Choice>
              <mc:Fallback>
                <p:oleObj name="Equation" r:id="rId9" imgW="20701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4171950"/>
                        <a:ext cx="4849812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85800" y="54102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一般的，有下述定义：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 descr="羊皮纸"/>
          <p:cNvGraphicFramePr>
            <a:graphicFrameLocks noChangeAspect="1"/>
          </p:cNvGraphicFramePr>
          <p:nvPr/>
        </p:nvGraphicFramePr>
        <p:xfrm>
          <a:off x="900113" y="333375"/>
          <a:ext cx="7891462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6" name="文档" r:id="rId3" imgW="5172120" imgH="2866935" progId="Word.Document.8">
                  <p:embed/>
                </p:oleObj>
              </mc:Choice>
              <mc:Fallback>
                <p:oleObj name="文档" r:id="rId3" imgW="5172120" imgH="28669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7891462" cy="434657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19050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827088" y="4868863"/>
          <a:ext cx="78914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7" name="文档" r:id="rId6" imgW="4791150" imgH="733515" progId="Word.Document.8">
                  <p:embed/>
                </p:oleObj>
              </mc:Choice>
              <mc:Fallback>
                <p:oleObj name="文档" r:id="rId6" imgW="4791150" imgH="7335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68863"/>
                        <a:ext cx="789146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8600" y="360363"/>
          <a:ext cx="89154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8" name="文档" r:id="rId3" imgW="5497558" imgH="695918" progId="Word.Document.8">
                  <p:embed/>
                </p:oleObj>
              </mc:Choice>
              <mc:Fallback>
                <p:oleObj name="文档" r:id="rId3" imgW="5497558" imgH="69591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0363"/>
                        <a:ext cx="89154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914400" y="1595438"/>
          <a:ext cx="85344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9" name="文档" r:id="rId5" imgW="5486400" imgH="676275" progId="Word.Document.8">
                  <p:embed/>
                </p:oleObj>
              </mc:Choice>
              <mc:Fallback>
                <p:oleObj name="文档" r:id="rId5" imgW="5486400" imgH="6762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95438"/>
                        <a:ext cx="85344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914400" y="2667000"/>
          <a:ext cx="89154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0" name="文档" r:id="rId7" imgW="5273040" imgH="396240" progId="Word.Document.8">
                  <p:embed/>
                </p:oleObj>
              </mc:Choice>
              <mc:Fallback>
                <p:oleObj name="文档" r:id="rId7" imgW="5273040" imgH="3962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89154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96850" y="4343400"/>
          <a:ext cx="8915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1" name="Document" r:id="rId10" imgW="5484499" imgH="397755" progId="Word.Document.8">
                  <p:embed/>
                </p:oleObj>
              </mc:Choice>
              <mc:Fallback>
                <p:oleObj name="Document" r:id="rId10" imgW="5484499" imgH="39775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4343400"/>
                        <a:ext cx="8915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28600" y="5105400"/>
          <a:ext cx="86868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2" name="Document" r:id="rId13" imgW="5484499" imgH="809189" progId="Word.Document.8">
                  <p:embed/>
                </p:oleObj>
              </mc:Choice>
              <mc:Fallback>
                <p:oleObj name="Document" r:id="rId13" imgW="5484499" imgH="80918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05400"/>
                        <a:ext cx="86868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6850" y="3657600"/>
          <a:ext cx="88757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3" name="Document" r:id="rId16" imgW="5484499" imgH="393076" progId="Word.Document.8">
                  <p:embed/>
                </p:oleObj>
              </mc:Choice>
              <mc:Fallback>
                <p:oleObj name="Document" r:id="rId16" imgW="5484499" imgH="393076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3657600"/>
                        <a:ext cx="887571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1763713" y="333375"/>
          <a:ext cx="56292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2" name="文档" r:id="rId3" imgW="3409830" imgH="228600" progId="Word.Document.8">
                  <p:embed/>
                </p:oleObj>
              </mc:Choice>
              <mc:Fallback>
                <p:oleObj name="文档" r:id="rId3" imgW="340983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3375"/>
                        <a:ext cx="56292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descr="5%"/>
          <p:cNvGraphicFramePr>
            <a:graphicFrameLocks noChangeAspect="1"/>
          </p:cNvGraphicFramePr>
          <p:nvPr/>
        </p:nvGraphicFramePr>
        <p:xfrm>
          <a:off x="971550" y="836613"/>
          <a:ext cx="78232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3" name="Document" r:id="rId6" imgW="4686390" imgH="1190715" progId="Word.Document.8">
                  <p:embed/>
                </p:oleObj>
              </mc:Choice>
              <mc:Fallback>
                <p:oleObj name="Document" r:id="rId6" imgW="4686390" imgH="11907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836613"/>
                        <a:ext cx="7823200" cy="187325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descr="5%"/>
          <p:cNvGraphicFramePr>
            <a:graphicFrameLocks noChangeAspect="1"/>
          </p:cNvGraphicFramePr>
          <p:nvPr/>
        </p:nvGraphicFramePr>
        <p:xfrm>
          <a:off x="971550" y="2781300"/>
          <a:ext cx="785495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文档" r:id="rId9" imgW="4810050" imgH="1143000" progId="Word.Document.8">
                  <p:embed/>
                </p:oleObj>
              </mc:Choice>
              <mc:Fallback>
                <p:oleObj name="文档" r:id="rId9" imgW="4810050" imgH="1143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81300"/>
                        <a:ext cx="7854950" cy="1916113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 descr="5%"/>
          <p:cNvGraphicFramePr>
            <a:graphicFrameLocks noChangeAspect="1"/>
          </p:cNvGraphicFramePr>
          <p:nvPr/>
        </p:nvGraphicFramePr>
        <p:xfrm>
          <a:off x="971550" y="4797425"/>
          <a:ext cx="78486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" name="Document" r:id="rId12" imgW="4715010" imgH="876390" progId="Word.Document.8">
                  <p:embed/>
                </p:oleObj>
              </mc:Choice>
              <mc:Fallback>
                <p:oleObj name="Document" r:id="rId12" imgW="4715010" imgH="876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7848600" cy="1503363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9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 descr="5%"/>
          <p:cNvGraphicFramePr>
            <a:graphicFrameLocks noChangeAspect="1"/>
          </p:cNvGraphicFramePr>
          <p:nvPr/>
        </p:nvGraphicFramePr>
        <p:xfrm>
          <a:off x="901700" y="328613"/>
          <a:ext cx="7950200" cy="629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6" name="Document" r:id="rId4" imgW="6429510" imgH="5057775" progId="Word.Document.8">
                  <p:embed/>
                </p:oleObj>
              </mc:Choice>
              <mc:Fallback>
                <p:oleObj name="Document" r:id="rId4" imgW="6429510" imgH="5057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28613"/>
                        <a:ext cx="7950200" cy="6291262"/>
                      </a:xfrm>
                      <a:prstGeom prst="rect">
                        <a:avLst/>
                      </a:prstGeom>
                      <a:pattFill prst="pct5">
                        <a:fgClr>
                          <a:srgbClr val="FF99FF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2268538" y="981075"/>
          <a:ext cx="110331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7" name="文档" r:id="rId6" imgW="838080" imgH="562065" progId="Word.Document.8">
                  <p:embed/>
                </p:oleObj>
              </mc:Choice>
              <mc:Fallback>
                <p:oleObj name="文档" r:id="rId6" imgW="838080" imgH="562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981075"/>
                        <a:ext cx="1103312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6443663" y="3068638"/>
          <a:ext cx="11033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8" name="文档" r:id="rId8" imgW="828630" imgH="562065" progId="Word.Document.8">
                  <p:embed/>
                </p:oleObj>
              </mc:Choice>
              <mc:Fallback>
                <p:oleObj name="文档" r:id="rId8" imgW="828630" imgH="562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068638"/>
                        <a:ext cx="1103312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6659563" y="5084763"/>
          <a:ext cx="11033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9" name="文档" r:id="rId10" imgW="828630" imgH="562065" progId="Word.Document.8">
                  <p:embed/>
                </p:oleObj>
              </mc:Choice>
              <mc:Fallback>
                <p:oleObj name="文档" r:id="rId10" imgW="828630" imgH="562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084763"/>
                        <a:ext cx="1103312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9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2" descr="5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39187"/>
              </p:ext>
            </p:extLst>
          </p:nvPr>
        </p:nvGraphicFramePr>
        <p:xfrm>
          <a:off x="990600" y="457200"/>
          <a:ext cx="7924800" cy="619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3" name="文档" r:id="rId3" imgW="6495930" imgH="5191215" progId="Word.Document.8">
                  <p:embed/>
                </p:oleObj>
              </mc:Choice>
              <mc:Fallback>
                <p:oleObj name="文档" r:id="rId3" imgW="6495930" imgH="5191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"/>
                        <a:ext cx="7924800" cy="6197600"/>
                      </a:xfrm>
                      <a:prstGeom prst="rect">
                        <a:avLst/>
                      </a:prstGeom>
                      <a:pattFill prst="pct5">
                        <a:fgClr>
                          <a:srgbClr val="99FF33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8040688" y="765175"/>
          <a:ext cx="110331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4" name="文档" r:id="rId5" imgW="828630" imgH="562065" progId="Word.Document.8">
                  <p:embed/>
                </p:oleObj>
              </mc:Choice>
              <mc:Fallback>
                <p:oleObj name="文档" r:id="rId5" imgW="828630" imgH="562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765175"/>
                        <a:ext cx="1103312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>
            <a:hlinkClick r:id="rId7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518545"/>
              </p:ext>
            </p:extLst>
          </p:nvPr>
        </p:nvGraphicFramePr>
        <p:xfrm>
          <a:off x="2627313" y="2060575"/>
          <a:ext cx="11033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5" name="文档" r:id="rId8" imgW="838080" imgH="523785" progId="Word.Document.8">
                  <p:embed/>
                </p:oleObj>
              </mc:Choice>
              <mc:Fallback>
                <p:oleObj name="文档" r:id="rId8" imgW="838080" imgH="523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060575"/>
                        <a:ext cx="11033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2554288" y="2497138"/>
          <a:ext cx="110331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6" name="文档" r:id="rId10" imgW="838080" imgH="523785" progId="Word.Document.8">
                  <p:embed/>
                </p:oleObj>
              </mc:Choice>
              <mc:Fallback>
                <p:oleObj name="文档" r:id="rId10" imgW="838080" imgH="523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497138"/>
                        <a:ext cx="110331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3851275" y="3357563"/>
          <a:ext cx="6492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7" name="文档" r:id="rId12" imgW="295380" imgH="523785" progId="Word.Document.8">
                  <p:embed/>
                </p:oleObj>
              </mc:Choice>
              <mc:Fallback>
                <p:oleObj name="文档" r:id="rId12" imgW="295380" imgH="523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357563"/>
                        <a:ext cx="64928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4932363" y="4508500"/>
          <a:ext cx="7683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8" name="文档" r:id="rId14" imgW="495180" imgH="523785" progId="Word.Document.8">
                  <p:embed/>
                </p:oleObj>
              </mc:Choice>
              <mc:Fallback>
                <p:oleObj name="文档" r:id="rId14" imgW="495180" imgH="523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508500"/>
                        <a:ext cx="7683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5435600" y="5805488"/>
          <a:ext cx="4921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9" name="文档" r:id="rId16" imgW="295380" imgH="523785" progId="Word.Document.8">
                  <p:embed/>
                </p:oleObj>
              </mc:Choice>
              <mc:Fallback>
                <p:oleObj name="文档" r:id="rId16" imgW="295380" imgH="523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805488"/>
                        <a:ext cx="4921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9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 descr="10%"/>
          <p:cNvGraphicFramePr>
            <a:graphicFrameLocks noChangeAspect="1"/>
          </p:cNvGraphicFramePr>
          <p:nvPr/>
        </p:nvGraphicFramePr>
        <p:xfrm>
          <a:off x="971550" y="549275"/>
          <a:ext cx="7823200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3" name="文档" r:id="rId3" imgW="6591240" imgH="4476840" progId="Word.Document.8">
                  <p:embed/>
                </p:oleObj>
              </mc:Choice>
              <mc:Fallback>
                <p:oleObj name="文档" r:id="rId3" imgW="6591240" imgH="4476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7823200" cy="5327650"/>
                      </a:xfrm>
                      <a:prstGeom prst="rect">
                        <a:avLst/>
                      </a:prstGeom>
                      <a:pattFill prst="pct10">
                        <a:fgClr>
                          <a:srgbClr val="FF99FF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3279775" y="1058863"/>
          <a:ext cx="9144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文档" r:id="rId5" imgW="619110" imgH="666660" progId="Word.Document.8">
                  <p:embed/>
                </p:oleObj>
              </mc:Choice>
              <mc:Fallback>
                <p:oleObj name="文档" r:id="rId5" imgW="619110" imgH="6666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1058863"/>
                        <a:ext cx="9144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6732588" y="1052513"/>
          <a:ext cx="9144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5" name="文档" r:id="rId7" imgW="619110" imgH="666660" progId="Word.Document.8">
                  <p:embed/>
                </p:oleObj>
              </mc:Choice>
              <mc:Fallback>
                <p:oleObj name="文档" r:id="rId7" imgW="619110" imgH="6666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052513"/>
                        <a:ext cx="9144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67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772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C040A"/>
                </a:solidFill>
                <a:latin typeface="Arial" charset="0"/>
                <a:ea typeface="楷体_GB2312" charset="-122"/>
              </a:rPr>
              <a:t>1</a:t>
            </a:r>
            <a:r>
              <a:rPr lang="zh-CN" altLang="en-US" sz="2800">
                <a:solidFill>
                  <a:srgbClr val="FC040A"/>
                </a:solidFill>
                <a:latin typeface="Arial" charset="0"/>
                <a:ea typeface="楷体_GB2312" charset="-122"/>
              </a:rPr>
              <a:t>、</a:t>
            </a:r>
            <a:r>
              <a:rPr lang="zh-CN" altLang="en-US" sz="2800">
                <a:latin typeface="Arial" charset="0"/>
                <a:ea typeface="楷体_GB2312" charset="-122"/>
              </a:rPr>
              <a:t>设一次试验成功的概率为    ，进行</a:t>
            </a:r>
            <a:r>
              <a:rPr lang="en-US" altLang="zh-CN" sz="2800">
                <a:latin typeface="Arial" charset="0"/>
                <a:ea typeface="楷体_GB2312" charset="-122"/>
              </a:rPr>
              <a:t>100</a:t>
            </a:r>
            <a:r>
              <a:rPr lang="zh-CN" altLang="en-US" sz="2800">
                <a:latin typeface="Arial" charset="0"/>
                <a:ea typeface="楷体_GB2312" charset="-122"/>
              </a:rPr>
              <a:t>次独立重复试验，当                  时，成功次数的标准差的值最大，其最大值为            。</a:t>
            </a: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5334000" y="1371600"/>
          <a:ext cx="3476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2" name="Equation" r:id="rId3" imgW="152268" imgH="164957" progId="Equation.DSMT4">
                  <p:embed/>
                </p:oleObj>
              </mc:Choice>
              <mc:Fallback>
                <p:oleObj name="Equation" r:id="rId3" imgW="15226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3476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317875" y="1833563"/>
          <a:ext cx="6064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3" name="Equation" r:id="rId5" imgW="266353" imgH="164885" progId="Equation.DSMT4">
                  <p:embed/>
                </p:oleObj>
              </mc:Choice>
              <mc:Fallback>
                <p:oleObj name="Equation" r:id="rId5" imgW="266353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1833563"/>
                        <a:ext cx="6064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3924300" y="220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4419600" y="2590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685800" y="28956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C040A"/>
                </a:solidFill>
                <a:latin typeface="Arial" charset="0"/>
                <a:ea typeface="楷体_GB2312" charset="-122"/>
              </a:rPr>
              <a:t>        </a:t>
            </a:r>
            <a:r>
              <a:rPr lang="zh-CN" altLang="en-US" sz="2800">
                <a:solidFill>
                  <a:srgbClr val="FC040A"/>
                </a:solidFill>
                <a:latin typeface="Arial" charset="0"/>
                <a:ea typeface="楷体_GB2312" charset="-122"/>
              </a:rPr>
              <a:t>分析：</a:t>
            </a:r>
            <a:r>
              <a:rPr lang="zh-CN" altLang="en-US" sz="2800">
                <a:latin typeface="Arial" charset="0"/>
                <a:ea typeface="楷体_GB2312" charset="-122"/>
              </a:rPr>
              <a:t>以     表示</a:t>
            </a:r>
            <a:r>
              <a:rPr lang="en-US" altLang="zh-CN" sz="2800">
                <a:latin typeface="Arial" charset="0"/>
                <a:ea typeface="楷体_GB2312" charset="-122"/>
              </a:rPr>
              <a:t>100</a:t>
            </a:r>
            <a:r>
              <a:rPr lang="zh-CN" altLang="en-US" sz="2800">
                <a:latin typeface="Arial" charset="0"/>
                <a:ea typeface="楷体_GB2312" charset="-122"/>
              </a:rPr>
              <a:t>次试验中成功的次数，则</a:t>
            </a:r>
          </a:p>
        </p:txBody>
      </p:sp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3048000" y="2971800"/>
          <a:ext cx="4048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4" name="Equation" r:id="rId7" imgW="177492" imgH="164814" progId="Equation.DSMT4">
                  <p:embed/>
                </p:oleObj>
              </mc:Choice>
              <mc:Fallback>
                <p:oleObj name="Equation" r:id="rId7" imgW="177492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4048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1176338" y="3424238"/>
          <a:ext cx="21955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5" name="Equation" r:id="rId9" imgW="965200" imgH="203200" progId="Equation.DSMT4">
                  <p:embed/>
                </p:oleObj>
              </mc:Choice>
              <mc:Fallback>
                <p:oleObj name="Equation" r:id="rId9" imgW="96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424238"/>
                        <a:ext cx="21955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733800" y="33670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Arial" charset="0"/>
                <a:ea typeface="楷体_GB2312" charset="-122"/>
              </a:rPr>
              <a:t>其方差为</a:t>
            </a:r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1944688" y="3900488"/>
          <a:ext cx="46847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6" name="Equation" r:id="rId11" imgW="2057400" imgH="228600" progId="Equation.DSMT4">
                  <p:embed/>
                </p:oleObj>
              </mc:Choice>
              <mc:Fallback>
                <p:oleObj name="Equation" r:id="rId11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3900488"/>
                        <a:ext cx="468471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85800" y="45862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Arial" charset="0"/>
                <a:ea typeface="楷体_GB2312" charset="-122"/>
              </a:rPr>
              <a:t>显然当           时，方差达到最大，最大值为</a:t>
            </a:r>
            <a:r>
              <a:rPr lang="en-US" altLang="zh-CN" sz="2800">
                <a:latin typeface="Arial" charset="0"/>
                <a:ea typeface="楷体_GB2312" charset="-122"/>
              </a:rPr>
              <a:t>25</a:t>
            </a:r>
            <a:r>
              <a:rPr lang="zh-CN" altLang="en-US" sz="2800">
                <a:latin typeface="Arial" charset="0"/>
                <a:ea typeface="楷体_GB2312" charset="-122"/>
              </a:rPr>
              <a:t>，</a:t>
            </a:r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981200" y="4360863"/>
          <a:ext cx="8953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7" name="Equation" r:id="rId13" imgW="393529" imgH="393529" progId="Equation.DSMT4">
                  <p:embed/>
                </p:oleObj>
              </mc:Choice>
              <mc:Fallback>
                <p:oleObj name="Equation" r:id="rId13" imgW="39352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60863"/>
                        <a:ext cx="89535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685800" y="525780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Arial" charset="0"/>
                <a:ea typeface="楷体_GB2312" charset="-122"/>
              </a:rPr>
              <a:t>此时其标准差也达到最大，最大值为</a:t>
            </a:r>
            <a:r>
              <a:rPr lang="en-US" altLang="zh-CN" sz="2800">
                <a:latin typeface="Arial" charset="0"/>
                <a:ea typeface="楷体_GB2312" charset="-122"/>
              </a:rPr>
              <a:t>5</a:t>
            </a:r>
            <a:r>
              <a:rPr lang="zh-CN" altLang="en-US" sz="2800">
                <a:latin typeface="Arial" charset="0"/>
                <a:ea typeface="楷体_GB2312" charset="-122"/>
              </a:rPr>
              <a:t>。</a:t>
            </a:r>
          </a:p>
        </p:txBody>
      </p:sp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4089400" y="1717675"/>
          <a:ext cx="5207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8" name="Equation" r:id="rId15" imgW="228501" imgH="215806" progId="Equation.DSMT4">
                  <p:embed/>
                </p:oleObj>
              </mc:Choice>
              <mc:Fallback>
                <p:oleObj name="Equation" r:id="rId15" imgW="22850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1717675"/>
                        <a:ext cx="5207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4991100" y="2209800"/>
          <a:ext cx="2603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9" name="Equation" r:id="rId17" imgW="114102" imgH="177492" progId="Equation.DSMT4">
                  <p:embed/>
                </p:oleObj>
              </mc:Choice>
              <mc:Fallback>
                <p:oleObj name="Equation" r:id="rId1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2209800"/>
                        <a:ext cx="2603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14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  <p:bldP spid="98310" grpId="0" animBg="1"/>
      <p:bldP spid="98311" grpId="0" animBg="1"/>
      <p:bldP spid="98312" grpId="0"/>
      <p:bldP spid="98315" grpId="0"/>
      <p:bldP spid="98317" grpId="0"/>
      <p:bldP spid="983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533400" y="973138"/>
            <a:ext cx="80772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charset="0"/>
                <a:ea typeface="楷体_GB2312" charset="-122"/>
              </a:rPr>
              <a:t>       2</a:t>
            </a:r>
            <a:r>
              <a:rPr lang="zh-CN" altLang="en-US" sz="2800">
                <a:latin typeface="Arial" charset="0"/>
                <a:ea typeface="楷体_GB2312" charset="-122"/>
              </a:rPr>
              <a:t>、设                         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Arial" charset="0"/>
                <a:ea typeface="楷体_GB2312" charset="-122"/>
              </a:rPr>
              <a:t>求方差                     。</a:t>
            </a: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1676400" y="1676400"/>
          <a:ext cx="8683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4" name="Equation" r:id="rId3" imgW="380835" imgH="165028" progId="Equation.DSMT4">
                  <p:embed/>
                </p:oleObj>
              </mc:Choice>
              <mc:Fallback>
                <p:oleObj name="Equation" r:id="rId3" imgW="380835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86836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2590800" y="205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2819400" y="1600200"/>
          <a:ext cx="549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5" name="Equation" r:id="rId5" imgW="241091" imgH="215713" progId="Equation.DSMT4">
                  <p:embed/>
                </p:oleObj>
              </mc:Choice>
              <mc:Fallback>
                <p:oleObj name="Equation" r:id="rId5" imgW="241091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00200"/>
                        <a:ext cx="5492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533400" y="2667000"/>
            <a:ext cx="8229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charset="0"/>
                <a:ea typeface="楷体_GB2312" charset="-122"/>
              </a:rPr>
              <a:t>       3</a:t>
            </a:r>
            <a:r>
              <a:rPr lang="zh-CN" altLang="en-US" sz="2800">
                <a:latin typeface="Arial" charset="0"/>
                <a:ea typeface="楷体_GB2312" charset="-122"/>
              </a:rPr>
              <a:t>、设        与   的相关系数为</a:t>
            </a:r>
            <a:r>
              <a:rPr lang="en-US" altLang="zh-CN" sz="2800">
                <a:latin typeface="Arial" charset="0"/>
                <a:ea typeface="楷体_GB2312" charset="-122"/>
              </a:rPr>
              <a:t>0.9</a:t>
            </a:r>
            <a:r>
              <a:rPr lang="zh-CN" altLang="en-US" sz="2800">
                <a:latin typeface="Arial" charset="0"/>
                <a:ea typeface="楷体_GB2312" charset="-122"/>
              </a:rPr>
              <a:t>，若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Arial" charset="0"/>
                <a:ea typeface="楷体_GB2312" charset="-122"/>
              </a:rPr>
              <a:t>则     与     的相关系数为                。</a:t>
            </a:r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3395663" y="2724150"/>
          <a:ext cx="3381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6" name="Equation" r:id="rId7" imgW="139579" imgH="164957" progId="Equation.DSMT4">
                  <p:embed/>
                </p:oleObj>
              </mc:Choice>
              <mc:Fallback>
                <p:oleObj name="Equation" r:id="rId7" imgW="139579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2724150"/>
                        <a:ext cx="3381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157413" y="2693988"/>
          <a:ext cx="8905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7" name="Equation" r:id="rId9" imgW="368140" imgH="177723" progId="Equation.DSMT4">
                  <p:embed/>
                </p:oleObj>
              </mc:Choice>
              <mc:Fallback>
                <p:oleObj name="Equation" r:id="rId9" imgW="368140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693988"/>
                        <a:ext cx="8905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479830"/>
              </p:ext>
            </p:extLst>
          </p:nvPr>
        </p:nvGraphicFramePr>
        <p:xfrm>
          <a:off x="7008813" y="2708275"/>
          <a:ext cx="1906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8" name="Equation" r:id="rId11" imgW="787058" imgH="203112" progId="Equation.DSMT4">
                  <p:embed/>
                </p:oleObj>
              </mc:Choice>
              <mc:Fallback>
                <p:oleObj name="Equation" r:id="rId11" imgW="7870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2708275"/>
                        <a:ext cx="19065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1066800" y="3352800"/>
          <a:ext cx="3381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9" name="Equation" r:id="rId13" imgW="139579" imgH="164957" progId="Equation.DSMT4">
                  <p:embed/>
                </p:oleObj>
              </mc:Choice>
              <mc:Fallback>
                <p:oleObj name="Equation" r:id="rId13" imgW="139579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3381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9" name="Object 11"/>
          <p:cNvGraphicFramePr>
            <a:graphicFrameLocks noChangeAspect="1"/>
          </p:cNvGraphicFramePr>
          <p:nvPr/>
        </p:nvGraphicFramePr>
        <p:xfrm>
          <a:off x="1905000" y="3352800"/>
          <a:ext cx="3698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0" name="Equation" r:id="rId14" imgW="152268" imgH="164957" progId="Equation.DSMT4">
                  <p:embed/>
                </p:oleObj>
              </mc:Choice>
              <mc:Fallback>
                <p:oleObj name="Equation" r:id="rId14" imgW="15226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52800"/>
                        <a:ext cx="3698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0" name="Line 12"/>
          <p:cNvSpPr>
            <a:spLocks noChangeShapeType="1"/>
          </p:cNvSpPr>
          <p:nvPr/>
        </p:nvSpPr>
        <p:spPr bwMode="auto">
          <a:xfrm>
            <a:off x="4495800" y="3733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4724400" y="32766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charset="0"/>
                <a:ea typeface="楷体_GB2312" charset="-122"/>
              </a:rPr>
              <a:t>0.9</a:t>
            </a:r>
          </a:p>
        </p:txBody>
      </p:sp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2286000" y="1073150"/>
          <a:ext cx="2286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1" name="Equation" r:id="rId16" imgW="1028254" imgH="203112" progId="Equation.DSMT4">
                  <p:embed/>
                </p:oleObj>
              </mc:Choice>
              <mc:Fallback>
                <p:oleObj name="Equation" r:id="rId16" imgW="102825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73150"/>
                        <a:ext cx="2286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3" name="Object 15"/>
          <p:cNvGraphicFramePr>
            <a:graphicFrameLocks noChangeAspect="1"/>
          </p:cNvGraphicFramePr>
          <p:nvPr/>
        </p:nvGraphicFramePr>
        <p:xfrm>
          <a:off x="5105400" y="439738"/>
          <a:ext cx="2743200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2" name="Equation" r:id="rId18" imgW="1206500" imgH="711200" progId="Equation.DSMT4">
                  <p:embed/>
                </p:oleObj>
              </mc:Choice>
              <mc:Fallback>
                <p:oleObj name="Equation" r:id="rId18" imgW="12065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9738"/>
                        <a:ext cx="2743200" cy="161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96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2" grpId="0" animBg="1"/>
      <p:bldP spid="99334" grpId="0"/>
      <p:bldP spid="99340" grpId="0" animBg="1"/>
      <p:bldP spid="993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7772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charset="0"/>
                <a:ea typeface="楷体_GB2312" charset="-122"/>
              </a:rPr>
              <a:t>        </a:t>
            </a:r>
            <a:r>
              <a:rPr lang="zh-CN" altLang="en-US" sz="2800">
                <a:solidFill>
                  <a:srgbClr val="FF0000"/>
                </a:solidFill>
                <a:latin typeface="Arial" charset="0"/>
                <a:ea typeface="楷体_GB2312" charset="-122"/>
              </a:rPr>
              <a:t>练习：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charset="0"/>
                <a:ea typeface="楷体_GB2312" charset="-122"/>
              </a:rPr>
              <a:t>        </a:t>
            </a:r>
            <a:r>
              <a:rPr lang="zh-CN" altLang="en-US" sz="2800">
                <a:solidFill>
                  <a:srgbClr val="0000CC"/>
                </a:solidFill>
                <a:latin typeface="Arial" charset="0"/>
                <a:ea typeface="楷体_GB2312" charset="-122"/>
              </a:rPr>
              <a:t>设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057400" y="962025"/>
          <a:ext cx="56388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6" name="Equation" r:id="rId3" imgW="2324100" imgH="482600" progId="Equation.DSMT4">
                  <p:embed/>
                </p:oleObj>
              </mc:Choice>
              <mc:Fallback>
                <p:oleObj name="Equation" r:id="rId3" imgW="2324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62025"/>
                        <a:ext cx="56388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447800" y="2286000"/>
          <a:ext cx="39131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7" name="Equation" r:id="rId5" imgW="1612900" imgH="203200" progId="Equation.DSMT4">
                  <p:embed/>
                </p:oleObj>
              </mc:Choice>
              <mc:Fallback>
                <p:oleObj name="Equation" r:id="rId5" imgW="1612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39131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5943600" y="2286000"/>
          <a:ext cx="6778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8" name="Equation" r:id="rId7" imgW="279279" imgH="165028" progId="Equation.DSMT4">
                  <p:embed/>
                </p:oleObj>
              </mc:Choice>
              <mc:Fallback>
                <p:oleObj name="Equation" r:id="rId7" imgW="279279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86000"/>
                        <a:ext cx="6778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609600" y="2224088"/>
            <a:ext cx="708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Arial" charset="0"/>
                <a:ea typeface="楷体_GB2312" charset="-122"/>
              </a:rPr>
              <a:t>其中                                           求      。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371600" y="28194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charset="0"/>
                <a:ea typeface="楷体_GB2312" charset="-122"/>
              </a:rPr>
              <a:t>解：</a:t>
            </a:r>
            <a:r>
              <a:rPr lang="zh-CN" altLang="en-US" sz="2800">
                <a:latin typeface="Arial" charset="0"/>
                <a:ea typeface="楷体_GB2312" charset="-122"/>
              </a:rPr>
              <a:t>由题设以及定理</a:t>
            </a:r>
            <a:r>
              <a:rPr lang="en-US" altLang="zh-CN" sz="2800">
                <a:latin typeface="Arial" charset="0"/>
                <a:ea typeface="楷体_GB2312" charset="-122"/>
              </a:rPr>
              <a:t>3-2</a:t>
            </a:r>
            <a:r>
              <a:rPr lang="zh-CN" altLang="en-US" sz="2800">
                <a:latin typeface="Arial" charset="0"/>
                <a:ea typeface="楷体_GB2312" charset="-122"/>
              </a:rPr>
              <a:t>可得</a:t>
            </a:r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838200" y="3389313"/>
          <a:ext cx="39433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9" name="Equation" r:id="rId9" imgW="1625600" imgH="330200" progId="Equation.DSMT4">
                  <p:embed/>
                </p:oleObj>
              </mc:Choice>
              <mc:Fallback>
                <p:oleObj name="Equation" r:id="rId9" imgW="1625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89313"/>
                        <a:ext cx="394335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4803775" y="3265488"/>
          <a:ext cx="25876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0" name="Equation" r:id="rId11" imgW="1066800" imgH="381000" progId="Equation.DSMT4">
                  <p:embed/>
                </p:oleObj>
              </mc:Choice>
              <mc:Fallback>
                <p:oleObj name="Equation" r:id="rId11" imgW="10668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3265488"/>
                        <a:ext cx="258762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7307263" y="3311525"/>
          <a:ext cx="7699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1" name="Equation" r:id="rId13" imgW="317225" imgH="393359" progId="Equation.DSMT4">
                  <p:embed/>
                </p:oleObj>
              </mc:Choice>
              <mc:Fallback>
                <p:oleObj name="Equation" r:id="rId13" imgW="317225" imgH="3933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3311525"/>
                        <a:ext cx="7699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730250" y="4227513"/>
          <a:ext cx="431323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2" name="Equation" r:id="rId15" imgW="1778000" imgH="330200" progId="Equation.DSMT4">
                  <p:embed/>
                </p:oleObj>
              </mc:Choice>
              <mc:Fallback>
                <p:oleObj name="Equation" r:id="rId15" imgW="1778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227513"/>
                        <a:ext cx="4313238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4984750" y="4103688"/>
          <a:ext cx="27114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3" name="Equation" r:id="rId17" imgW="1117600" imgH="381000" progId="Equation.DSMT4">
                  <p:embed/>
                </p:oleObj>
              </mc:Choice>
              <mc:Fallback>
                <p:oleObj name="Equation" r:id="rId17" imgW="1117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4103688"/>
                        <a:ext cx="271145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7620000" y="4149725"/>
          <a:ext cx="95408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4" name="Equation" r:id="rId19" imgW="393529" imgH="393529" progId="Equation.DSMT4">
                  <p:embed/>
                </p:oleObj>
              </mc:Choice>
              <mc:Fallback>
                <p:oleObj name="Equation" r:id="rId19" imgW="39352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49725"/>
                        <a:ext cx="95408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/>
          <p:cNvGraphicFramePr>
            <a:graphicFrameLocks noChangeAspect="1"/>
          </p:cNvGraphicFramePr>
          <p:nvPr/>
        </p:nvGraphicFramePr>
        <p:xfrm>
          <a:off x="762000" y="4953000"/>
          <a:ext cx="57626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5" name="Equation" r:id="rId21" imgW="2374900" imgH="469900" progId="Equation.DSMT4">
                  <p:embed/>
                </p:oleObj>
              </mc:Choice>
              <mc:Fallback>
                <p:oleObj name="Equation" r:id="rId21" imgW="2374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576262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1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93" grpId="0"/>
      <p:bldP spid="675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7772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charset="0"/>
                <a:ea typeface="楷体_GB2312" charset="-122"/>
              </a:rPr>
              <a:t>     </a:t>
            </a:r>
            <a:r>
              <a:rPr lang="en-US" altLang="zh-CN" sz="2800">
                <a:solidFill>
                  <a:srgbClr val="FC040A"/>
                </a:solidFill>
                <a:latin typeface="Arial" charset="0"/>
                <a:ea typeface="楷体_GB2312" charset="-122"/>
              </a:rPr>
              <a:t> </a:t>
            </a:r>
            <a:r>
              <a:rPr lang="zh-CN" altLang="en-US" sz="2800">
                <a:solidFill>
                  <a:srgbClr val="FC040A"/>
                </a:solidFill>
                <a:latin typeface="Arial" charset="0"/>
                <a:ea typeface="楷体_GB2312" charset="-122"/>
              </a:rPr>
              <a:t>练习  </a:t>
            </a:r>
            <a:r>
              <a:rPr lang="zh-CN" altLang="en-US" sz="2800">
                <a:latin typeface="Arial" charset="0"/>
                <a:ea typeface="楷体_GB2312" charset="-122"/>
              </a:rPr>
              <a:t> </a:t>
            </a:r>
            <a:r>
              <a:rPr lang="zh-CN" altLang="en-US" sz="2800">
                <a:solidFill>
                  <a:srgbClr val="1C04CE"/>
                </a:solidFill>
                <a:latin typeface="Arial" charset="0"/>
                <a:ea typeface="楷体_GB2312" charset="-122"/>
              </a:rPr>
              <a:t>某产品的次品率为</a:t>
            </a:r>
            <a:r>
              <a:rPr lang="en-US" altLang="zh-CN" sz="2800">
                <a:solidFill>
                  <a:srgbClr val="1C04CE"/>
                </a:solidFill>
                <a:latin typeface="Arial" charset="0"/>
                <a:ea typeface="楷体_GB2312" charset="-122"/>
              </a:rPr>
              <a:t>0.1</a:t>
            </a:r>
            <a:r>
              <a:rPr lang="zh-CN" altLang="en-US" sz="2800">
                <a:solidFill>
                  <a:srgbClr val="1C04CE"/>
                </a:solidFill>
                <a:latin typeface="Arial" charset="0"/>
                <a:ea typeface="楷体_GB2312" charset="-122"/>
              </a:rPr>
              <a:t>，检验员每天检验</a:t>
            </a:r>
            <a:r>
              <a:rPr lang="en-US" altLang="zh-CN" sz="2800">
                <a:solidFill>
                  <a:srgbClr val="1C04CE"/>
                </a:solidFill>
                <a:latin typeface="Arial" charset="0"/>
                <a:ea typeface="楷体_GB2312" charset="-122"/>
              </a:rPr>
              <a:t>4</a:t>
            </a:r>
            <a:r>
              <a:rPr lang="zh-CN" altLang="en-US" sz="2800">
                <a:solidFill>
                  <a:srgbClr val="1C04CE"/>
                </a:solidFill>
                <a:latin typeface="Arial" charset="0"/>
                <a:ea typeface="楷体_GB2312" charset="-122"/>
              </a:rPr>
              <a:t>次，每次随机的取</a:t>
            </a:r>
            <a:r>
              <a:rPr lang="en-US" altLang="zh-CN" sz="2800">
                <a:solidFill>
                  <a:srgbClr val="1C04CE"/>
                </a:solidFill>
                <a:latin typeface="Arial" charset="0"/>
                <a:ea typeface="楷体_GB2312" charset="-122"/>
              </a:rPr>
              <a:t>10</a:t>
            </a:r>
            <a:r>
              <a:rPr lang="zh-CN" altLang="en-US" sz="2800">
                <a:solidFill>
                  <a:srgbClr val="1C04CE"/>
                </a:solidFill>
                <a:latin typeface="Arial" charset="0"/>
                <a:ea typeface="楷体_GB2312" charset="-122"/>
              </a:rPr>
              <a:t>件产品进行检验，如发现其中的次品数多于</a:t>
            </a:r>
            <a:r>
              <a:rPr lang="en-US" altLang="zh-CN" sz="2800">
                <a:solidFill>
                  <a:srgbClr val="1C04CE"/>
                </a:solidFill>
                <a:latin typeface="Arial" charset="0"/>
                <a:ea typeface="楷体_GB2312" charset="-122"/>
              </a:rPr>
              <a:t>1</a:t>
            </a:r>
            <a:r>
              <a:rPr lang="zh-CN" altLang="en-US" sz="2800">
                <a:solidFill>
                  <a:srgbClr val="1C04CE"/>
                </a:solidFill>
                <a:latin typeface="Arial" charset="0"/>
                <a:ea typeface="楷体_GB2312" charset="-122"/>
              </a:rPr>
              <a:t>，就去调整设备。以    表示一天中调整设备的次数，求       。（假设各个产品是否为次品相互独立）</a:t>
            </a: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7467600" y="1447800"/>
          <a:ext cx="4302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6" name="Equation" r:id="rId3" imgW="177492" imgH="164814" progId="Equation.DSMT4">
                  <p:embed/>
                </p:oleObj>
              </mc:Choice>
              <mc:Fallback>
                <p:oleObj name="Equation" r:id="rId3" imgW="177492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447800"/>
                        <a:ext cx="4302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5486400" y="1885950"/>
          <a:ext cx="6461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7" name="Equation" r:id="rId5" imgW="266353" imgH="164885" progId="Equation.DSMT4">
                  <p:embed/>
                </p:oleObj>
              </mc:Choice>
              <mc:Fallback>
                <p:oleObj name="Equation" r:id="rId5" imgW="266353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885950"/>
                        <a:ext cx="6461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447800" y="274320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C040A"/>
                </a:solidFill>
                <a:latin typeface="Arial" charset="0"/>
                <a:ea typeface="楷体_GB2312" charset="-122"/>
              </a:rPr>
              <a:t>解：</a:t>
            </a:r>
            <a:r>
              <a:rPr lang="zh-CN" altLang="en-US" sz="2800">
                <a:latin typeface="Arial" charset="0"/>
                <a:ea typeface="楷体_GB2312" charset="-122"/>
              </a:rPr>
              <a:t>设    表示抽检的</a:t>
            </a:r>
            <a:r>
              <a:rPr lang="en-US" altLang="zh-CN" sz="2800">
                <a:latin typeface="Arial" charset="0"/>
                <a:ea typeface="楷体_GB2312" charset="-122"/>
              </a:rPr>
              <a:t>10</a:t>
            </a:r>
            <a:r>
              <a:rPr lang="zh-CN" altLang="en-US" sz="2800">
                <a:latin typeface="Arial" charset="0"/>
                <a:ea typeface="楷体_GB2312" charset="-122"/>
              </a:rPr>
              <a:t>件产品中的次品数，</a:t>
            </a: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2667000" y="2819400"/>
          <a:ext cx="3381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8" name="Equation" r:id="rId7" imgW="139579" imgH="164957" progId="Equation.DSMT4">
                  <p:embed/>
                </p:oleObj>
              </mc:Choice>
              <mc:Fallback>
                <p:oleObj name="Equation" r:id="rId7" imgW="139579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3381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685800" y="32766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Arial" charset="0"/>
                <a:ea typeface="楷体_GB2312" charset="-122"/>
              </a:rPr>
              <a:t>则</a:t>
            </a:r>
          </a:p>
        </p:txBody>
      </p:sp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1173163" y="3352800"/>
          <a:ext cx="22431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9" name="Equation" r:id="rId9" imgW="926698" imgH="203112" progId="Equation.DSMT4">
                  <p:embed/>
                </p:oleObj>
              </mc:Choice>
              <mc:Fallback>
                <p:oleObj name="Equation" r:id="rId9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3352800"/>
                        <a:ext cx="224313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3505200" y="3290888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Arial" charset="0"/>
                <a:ea typeface="楷体_GB2312" charset="-122"/>
              </a:rPr>
              <a:t>从而可得次品数多于</a:t>
            </a:r>
            <a:r>
              <a:rPr lang="en-US" altLang="zh-CN" sz="2800">
                <a:latin typeface="Arial" charset="0"/>
                <a:ea typeface="楷体_GB2312" charset="-122"/>
              </a:rPr>
              <a:t>1</a:t>
            </a:r>
            <a:r>
              <a:rPr lang="zh-CN" altLang="en-US" sz="2800">
                <a:latin typeface="Arial" charset="0"/>
                <a:ea typeface="楷体_GB2312" charset="-122"/>
              </a:rPr>
              <a:t>的概率为</a:t>
            </a:r>
          </a:p>
        </p:txBody>
      </p:sp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1357313" y="3916363"/>
          <a:ext cx="64849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0" name="Equation" r:id="rId11" imgW="2679700" imgH="203200" progId="Equation.DSMT4">
                  <p:embed/>
                </p:oleObj>
              </mc:Choice>
              <mc:Fallback>
                <p:oleObj name="Equation" r:id="rId11" imgW="2679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916363"/>
                        <a:ext cx="64849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609600" y="44958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Arial" charset="0"/>
                <a:ea typeface="楷体_GB2312" charset="-122"/>
              </a:rPr>
              <a:t>则</a:t>
            </a:r>
          </a:p>
        </p:txBody>
      </p:sp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1120775" y="4572000"/>
          <a:ext cx="27654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1" name="Equation" r:id="rId13" imgW="1143000" imgH="203200" progId="Equation.DSMT4">
                  <p:embed/>
                </p:oleObj>
              </mc:Choice>
              <mc:Fallback>
                <p:oleObj name="Equation" r:id="rId13" imgW="1143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4572000"/>
                        <a:ext cx="27654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4038600" y="44958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Arial" charset="0"/>
                <a:ea typeface="楷体_GB2312" charset="-122"/>
              </a:rPr>
              <a:t>从而得</a:t>
            </a:r>
          </a:p>
        </p:txBody>
      </p:sp>
      <p:graphicFrame>
        <p:nvGraphicFramePr>
          <p:cNvPr id="100366" name="Object 14"/>
          <p:cNvGraphicFramePr>
            <a:graphicFrameLocks noChangeAspect="1"/>
          </p:cNvGraphicFramePr>
          <p:nvPr/>
        </p:nvGraphicFramePr>
        <p:xfrm>
          <a:off x="2843213" y="5145088"/>
          <a:ext cx="27955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2" name="Equation" r:id="rId15" imgW="1155700" imgH="203200" progId="Equation.DSMT4">
                  <p:embed/>
                </p:oleObj>
              </mc:Choice>
              <mc:Fallback>
                <p:oleObj name="Equation" r:id="rId15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145088"/>
                        <a:ext cx="27955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63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100357" grpId="0"/>
      <p:bldP spid="100359" grpId="0"/>
      <p:bldP spid="100361" grpId="0"/>
      <p:bldP spid="100363" grpId="0"/>
      <p:bldP spid="1003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609600" y="533400"/>
          <a:ext cx="7427913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6" name="文档" r:id="rId3" imgW="4560815" imgH="1492176" progId="Word.Document.8">
                  <p:embed/>
                </p:oleObj>
              </mc:Choice>
              <mc:Fallback>
                <p:oleObj name="文档" r:id="rId3" imgW="4560815" imgH="14921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7427913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AutoShape 8">
            <a:hlinkClick r:id="rId5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8305800" y="6324600"/>
            <a:ext cx="457200" cy="304800"/>
          </a:xfrm>
          <a:prstGeom prst="actionButtonBlank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0" y="2968625"/>
          <a:ext cx="90566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" name="文档" r:id="rId6" imgW="5510602" imgH="580424" progId="Word.Document.8">
                  <p:embed/>
                </p:oleObj>
              </mc:Choice>
              <mc:Fallback>
                <p:oleObj name="文档" r:id="rId6" imgW="5510602" imgH="5804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68625"/>
                        <a:ext cx="90566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0" y="4033838"/>
          <a:ext cx="9069388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" name="文档" r:id="rId8" imgW="5519604" imgH="950930" progId="Word.Document.8">
                  <p:embed/>
                </p:oleObj>
              </mc:Choice>
              <mc:Fallback>
                <p:oleObj name="文档" r:id="rId8" imgW="5519604" imgH="9509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33838"/>
                        <a:ext cx="9069388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08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762000" y="838200"/>
          <a:ext cx="7215188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0" name="文档" r:id="rId3" imgW="5487555" imgH="955250" progId="Word.Document.8">
                  <p:embed/>
                </p:oleObj>
              </mc:Choice>
              <mc:Fallback>
                <p:oleObj name="文档" r:id="rId3" imgW="5487555" imgH="9552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7215188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219200" y="2362200"/>
          <a:ext cx="6324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1" name="公式" r:id="rId5" imgW="2717800" imgH="406400" progId="Equation.3">
                  <p:embed/>
                </p:oleObj>
              </mc:Choice>
              <mc:Fallback>
                <p:oleObj name="公式" r:id="rId5" imgW="2717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6324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219200" y="3352800"/>
          <a:ext cx="41910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公式" r:id="rId7" imgW="1371600" imgH="914400" progId="Equation.3">
                  <p:embed/>
                </p:oleObj>
              </mc:Choice>
              <mc:Fallback>
                <p:oleObj name="公式" r:id="rId7" imgW="1371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52800"/>
                        <a:ext cx="4191000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6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28600" y="427038"/>
          <a:ext cx="86868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4" name="Document" r:id="rId4" imgW="5484499" imgH="409994" progId="Word.Document.8">
                  <p:embed/>
                </p:oleObj>
              </mc:Choice>
              <mc:Fallback>
                <p:oleObj name="Document" r:id="rId4" imgW="5484499" imgH="40999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7038"/>
                        <a:ext cx="868680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066800" y="1052513"/>
          <a:ext cx="89154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5" name="文档" r:id="rId6" imgW="5486400" imgH="384048" progId="Word.Document.8">
                  <p:embed/>
                </p:oleObj>
              </mc:Choice>
              <mc:Fallback>
                <p:oleObj name="文档" r:id="rId6" imgW="5486400" imgH="3840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52513"/>
                        <a:ext cx="89154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85800" y="1576388"/>
          <a:ext cx="3200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6" name="Equation" r:id="rId8" imgW="1701800" imgH="292100" progId="Equation.DSMT4">
                  <p:embed/>
                </p:oleObj>
              </mc:Choice>
              <mc:Fallback>
                <p:oleObj name="Equation" r:id="rId8" imgW="1701800" imgH="29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76388"/>
                        <a:ext cx="3200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810000" y="1568450"/>
          <a:ext cx="5029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7" name="公式" r:id="rId10" imgW="3416300" imgH="292100" progId="Equation.3">
                  <p:embed/>
                </p:oleObj>
              </mc:Choice>
              <mc:Fallback>
                <p:oleObj name="公式" r:id="rId10" imgW="34163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68450"/>
                        <a:ext cx="50292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752600" y="2239963"/>
          <a:ext cx="39624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8" name="公式" r:id="rId12" imgW="2476500" imgH="292100" progId="Equation.3">
                  <p:embed/>
                </p:oleObj>
              </mc:Choice>
              <mc:Fallback>
                <p:oleObj name="公式" r:id="rId12" imgW="24765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39963"/>
                        <a:ext cx="39624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5638800" y="2239963"/>
          <a:ext cx="3200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9" name="公式" r:id="rId14" imgW="2006600" imgH="292100" progId="Equation.3">
                  <p:embed/>
                </p:oleObj>
              </mc:Choice>
              <mc:Fallback>
                <p:oleObj name="公式" r:id="rId14" imgW="2006600" imgH="29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39963"/>
                        <a:ext cx="32004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752600" y="2849563"/>
          <a:ext cx="396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0" name="公式" r:id="rId16" imgW="2413000" imgH="292100" progId="Equation.3">
                  <p:embed/>
                </p:oleObj>
              </mc:Choice>
              <mc:Fallback>
                <p:oleObj name="公式" r:id="rId16" imgW="24130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49563"/>
                        <a:ext cx="3962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5651500" y="2871788"/>
          <a:ext cx="3187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1" name="公式" r:id="rId18" imgW="2108200" imgH="292100" progId="Equation.3">
                  <p:embed/>
                </p:oleObj>
              </mc:Choice>
              <mc:Fallback>
                <p:oleObj name="公式" r:id="rId18" imgW="21082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871788"/>
                        <a:ext cx="3187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752600" y="3535363"/>
          <a:ext cx="21859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2" name="公式" r:id="rId20" imgW="1384300" imgH="292100" progId="Equation.3">
                  <p:embed/>
                </p:oleObj>
              </mc:Choice>
              <mc:Fallback>
                <p:oleObj name="公式" r:id="rId20" imgW="1384300" imgH="292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35363"/>
                        <a:ext cx="21859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4038600" y="3535363"/>
          <a:ext cx="24193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3" name="公式" r:id="rId22" imgW="1397000" imgH="292100" progId="Equation.3">
                  <p:embed/>
                </p:oleObj>
              </mc:Choice>
              <mc:Fallback>
                <p:oleObj name="公式" r:id="rId22" imgW="1397000" imgH="292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35363"/>
                        <a:ext cx="24193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478680"/>
              </p:ext>
            </p:extLst>
          </p:nvPr>
        </p:nvGraphicFramePr>
        <p:xfrm>
          <a:off x="1379538" y="696913"/>
          <a:ext cx="5997575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4" name="Document" r:id="rId3" imgW="2061365" imgH="1434078" progId="Word.Document.8">
                  <p:embed/>
                </p:oleObj>
              </mc:Choice>
              <mc:Fallback>
                <p:oleObj name="Document" r:id="rId3" imgW="2061365" imgH="14340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696913"/>
                        <a:ext cx="5997575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62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309563" y="457200"/>
          <a:ext cx="8488362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5" name="文档" r:id="rId3" imgW="4057916" imgH="796380" progId="Word.Document.8">
                  <p:embed/>
                </p:oleObj>
              </mc:Choice>
              <mc:Fallback>
                <p:oleObj name="文档" r:id="rId3" imgW="4057916" imgH="7963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57200"/>
                        <a:ext cx="8488362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304800" y="2590800"/>
          <a:ext cx="92805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6" name="文档" r:id="rId5" imgW="5718841" imgH="723195" progId="Word.Document.8">
                  <p:embed/>
                </p:oleObj>
              </mc:Choice>
              <mc:Fallback>
                <p:oleObj name="文档" r:id="rId5" imgW="5718841" imgH="7231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928052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469900" y="3886200"/>
          <a:ext cx="86741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7" name="文档" r:id="rId7" imgW="5487555" imgH="809064" progId="Word.Document.8">
                  <p:embed/>
                </p:oleObj>
              </mc:Choice>
              <mc:Fallback>
                <p:oleObj name="文档" r:id="rId7" imgW="5487555" imgH="8090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886200"/>
                        <a:ext cx="867410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07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842963" y="322263"/>
          <a:ext cx="7996237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6" name="Document" r:id="rId4" imgW="5618732" imgH="1580221" progId="Word.Document.8">
                  <p:embed/>
                </p:oleObj>
              </mc:Choice>
              <mc:Fallback>
                <p:oleObj name="Document" r:id="rId4" imgW="5618732" imgH="15802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22263"/>
                        <a:ext cx="7996237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62025" y="2514600"/>
          <a:ext cx="7800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7" name="文档" r:id="rId6" imgW="5000625" imgH="609600" progId="Word.Document.8">
                  <p:embed/>
                </p:oleObj>
              </mc:Choice>
              <mc:Fallback>
                <p:oleObj name="文档" r:id="rId6" imgW="5000625" imgH="609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514600"/>
                        <a:ext cx="78009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28600" y="3500438"/>
          <a:ext cx="83058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8" name="文档" r:id="rId8" imgW="5486400" imgH="557784" progId="Word.Document.8">
                  <p:embed/>
                </p:oleObj>
              </mc:Choice>
              <mc:Fallback>
                <p:oleObj name="文档" r:id="rId8" imgW="5486400" imgH="5577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00438"/>
                        <a:ext cx="83058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5562600" y="3433763"/>
          <a:ext cx="28479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9" name="公式" r:id="rId10" imgW="1612900" imgH="558800" progId="Equation.3">
                  <p:embed/>
                </p:oleObj>
              </mc:Choice>
              <mc:Fallback>
                <p:oleObj name="公式" r:id="rId10" imgW="16129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33763"/>
                        <a:ext cx="28479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28600" y="4495800"/>
          <a:ext cx="8458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0" name="文档" r:id="rId12" imgW="5486400" imgH="545592" progId="Word.Document.8">
                  <p:embed/>
                </p:oleObj>
              </mc:Choice>
              <mc:Fallback>
                <p:oleObj name="文档" r:id="rId12" imgW="5486400" imgH="54559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84582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524000" y="5410200"/>
          <a:ext cx="655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1" name="公式" r:id="rId14" imgW="4051300" imgH="558800" progId="Equation.3">
                  <p:embed/>
                </p:oleObj>
              </mc:Choice>
              <mc:Fallback>
                <p:oleObj name="公式" r:id="rId14" imgW="40513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655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69963" y="446088"/>
          <a:ext cx="710723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8" name="公式" r:id="rId3" imgW="4432300" imgH="558800" progId="Equation.3">
                  <p:embed/>
                </p:oleObj>
              </mc:Choice>
              <mc:Fallback>
                <p:oleObj name="公式" r:id="rId3" imgW="4432300" imgH="55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446088"/>
                        <a:ext cx="710723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600200" y="1447800"/>
          <a:ext cx="6324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9" name="公式" r:id="rId5" imgW="3924300" imgH="558800" progId="Equation.3">
                  <p:embed/>
                </p:oleObj>
              </mc:Choice>
              <mc:Fallback>
                <p:oleObj name="公式" r:id="rId5" imgW="39243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7800"/>
                        <a:ext cx="63246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7947025" y="1689100"/>
          <a:ext cx="5111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0" name="公式" r:id="rId7" imgW="317362" imgH="228501" progId="Equation.3">
                  <p:embed/>
                </p:oleObj>
              </mc:Choice>
              <mc:Fallback>
                <p:oleObj name="公式" r:id="rId7" imgW="317362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025" y="1689100"/>
                        <a:ext cx="5111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457200" y="2366963"/>
          <a:ext cx="8305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1" name="文档" r:id="rId9" imgW="5486400" imgH="585216" progId="Word.Document.8">
                  <p:embed/>
                </p:oleObj>
              </mc:Choice>
              <mc:Fallback>
                <p:oleObj name="文档" r:id="rId9" imgW="5486400" imgH="5852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6963"/>
                        <a:ext cx="83058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3505200" y="3205163"/>
          <a:ext cx="45720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2" name="公式" r:id="rId11" imgW="2743200" imgH="558800" progId="Equation.3">
                  <p:embed/>
                </p:oleObj>
              </mc:Choice>
              <mc:Fallback>
                <p:oleObj name="公式" r:id="rId11" imgW="27432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5163"/>
                        <a:ext cx="45720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505200" y="4114800"/>
          <a:ext cx="44958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3" name="公式" r:id="rId13" imgW="2857500" imgH="558800" progId="Equation.3">
                  <p:embed/>
                </p:oleObj>
              </mc:Choice>
              <mc:Fallback>
                <p:oleObj name="公式" r:id="rId13" imgW="28575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14800"/>
                        <a:ext cx="44958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901688"/>
              </p:ext>
            </p:extLst>
          </p:nvPr>
        </p:nvGraphicFramePr>
        <p:xfrm>
          <a:off x="914400" y="5029200"/>
          <a:ext cx="8229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4" name="Document" r:id="rId16" imgW="5484499" imgH="894499" progId="Word.Document.8">
                  <p:embed/>
                </p:oleObj>
              </mc:Choice>
              <mc:Fallback>
                <p:oleObj name="Document" r:id="rId16" imgW="5484499" imgH="89449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8229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>
            <a:hlinkClick r:id="rId18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6743700" y="62484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5" name="Clip" r:id="rId19" imgW="952129" imgH="428345" progId="MS_ClipArt_Gallery.2">
                  <p:embed/>
                </p:oleObj>
              </mc:Choice>
              <mc:Fallback>
                <p:oleObj name="Clip" r:id="rId19" imgW="952129" imgH="428345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62484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Oval 10">
            <a:hlinkClick r:id="rId21" action="ppaction://hlinkpres?slideindex=1&amp;slidetitle=概  率  论  篇"/>
          </p:cNvPr>
          <p:cNvSpPr>
            <a:spLocks noChangeArrowheads="1"/>
          </p:cNvSpPr>
          <p:nvPr/>
        </p:nvSpPr>
        <p:spPr bwMode="auto">
          <a:xfrm>
            <a:off x="7696200" y="6248400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000" b="0">
                <a:latin typeface="Times New Roman" pitchFamily="18" charset="0"/>
              </a:rPr>
              <a:t> </a:t>
            </a:r>
            <a:r>
              <a:rPr kumimoji="1" lang="zh-CN" altLang="en-US" sz="2000" b="0">
                <a:latin typeface="Times New Roman" pitchFamily="18" charset="0"/>
              </a:rPr>
              <a:t>概率篇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56331" name="Oval 11">
            <a:hlinkClick r:id="rId22" action="ppaction://hlinkpres?slideindex=1&amp;slidetitle=第三章 随机变量的数字特征"/>
          </p:cNvPr>
          <p:cNvSpPr>
            <a:spLocks noChangeArrowheads="1"/>
          </p:cNvSpPr>
          <p:nvPr/>
        </p:nvSpPr>
        <p:spPr bwMode="auto">
          <a:xfrm>
            <a:off x="5715000" y="6248400"/>
            <a:ext cx="914400" cy="381000"/>
          </a:xfrm>
          <a:prstGeom prst="ellipse">
            <a:avLst/>
          </a:prstGeom>
          <a:solidFill>
            <a:srgbClr val="99FF66"/>
          </a:solidFill>
          <a:ln>
            <a:noFill/>
          </a:ln>
          <a:effectLst>
            <a:prstShdw prst="shdw17" dist="17961" dir="13500000">
              <a:srgbClr val="5C993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 </a:t>
            </a:r>
            <a:r>
              <a:rPr kumimoji="1" lang="en-US" altLang="zh-CN" sz="1800" b="0">
                <a:latin typeface="Times New Roman" pitchFamily="18" charset="0"/>
              </a:rPr>
              <a:t>jxhd3-1</a:t>
            </a:r>
            <a:endParaRPr kumimoji="1" lang="en-US" altLang="zh-CN" sz="24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03213"/>
          <a:ext cx="792480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4" name="文档" r:id="rId3" imgW="5497558" imgH="960755" progId="Word.Document.8">
                  <p:embed/>
                </p:oleObj>
              </mc:Choice>
              <mc:Fallback>
                <p:oleObj name="文档" r:id="rId3" imgW="5497558" imgH="9607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3213"/>
                        <a:ext cx="7924800" cy="137318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14400" y="1752600"/>
          <a:ext cx="78708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5" name="文档" r:id="rId5" imgW="5486400" imgH="304800" progId="Word.Document.8">
                  <p:embed/>
                </p:oleObj>
              </mc:Choice>
              <mc:Fallback>
                <p:oleObj name="文档" r:id="rId5" imgW="5486400" imgH="304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78708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37803"/>
              </p:ext>
            </p:extLst>
          </p:nvPr>
        </p:nvGraphicFramePr>
        <p:xfrm>
          <a:off x="762000" y="4267200"/>
          <a:ext cx="7720013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" name="Document" r:id="rId8" imgW="5178986" imgH="1382450" progId="Word.Document.8">
                  <p:embed/>
                </p:oleObj>
              </mc:Choice>
              <mc:Fallback>
                <p:oleObj name="Document" r:id="rId8" imgW="5178986" imgH="1382450" progId="Word.Documen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7720013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814358"/>
              </p:ext>
            </p:extLst>
          </p:nvPr>
        </p:nvGraphicFramePr>
        <p:xfrm>
          <a:off x="762000" y="2514600"/>
          <a:ext cx="7359650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7" name="Document" r:id="rId11" imgW="4778276" imgH="1447972" progId="Word.Document.8">
                  <p:embed/>
                </p:oleObj>
              </mc:Choice>
              <mc:Fallback>
                <p:oleObj name="Document" r:id="rId11" imgW="4778276" imgH="1447972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7359650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19050" y="1143000"/>
          <a:ext cx="8915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5" name="文档" r:id="rId3" imgW="5484673" imgH="320190" progId="Word.Document.8">
                  <p:embed/>
                </p:oleObj>
              </mc:Choice>
              <mc:Fallback>
                <p:oleObj name="文档" r:id="rId3" imgW="5484673" imgH="320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" y="1143000"/>
                        <a:ext cx="8915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-76200" y="1981200"/>
          <a:ext cx="868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6" name="文档" r:id="rId6" imgW="5486400" imgH="304800" progId="Word.Document.8">
                  <p:embed/>
                </p:oleObj>
              </mc:Choice>
              <mc:Fallback>
                <p:oleObj name="文档" r:id="rId6" imgW="5486400" imgH="304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6200" y="1981200"/>
                        <a:ext cx="868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614363" y="2817813"/>
          <a:ext cx="4483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7" name="Document" r:id="rId9" imgW="2847092" imgH="320051" progId="Word.Document.8">
                  <p:embed/>
                </p:oleObj>
              </mc:Choice>
              <mc:Fallback>
                <p:oleObj name="Document" r:id="rId9" imgW="2847092" imgH="3200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817813"/>
                        <a:ext cx="44831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743200" y="2819400"/>
          <a:ext cx="3432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8" name="Document" r:id="rId12" imgW="2128128" imgH="301558" progId="Word.Document.8">
                  <p:embed/>
                </p:oleObj>
              </mc:Choice>
              <mc:Fallback>
                <p:oleObj name="Document" r:id="rId12" imgW="2128128" imgH="3015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34321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01000" y="6172200"/>
            <a:ext cx="685800" cy="381000"/>
          </a:xfrm>
          <a:prstGeom prst="actionButtonHome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Arial" charset="0"/>
              <a:ea typeface="楷体_GB231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7975" y="4953000"/>
          <a:ext cx="80454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9" name="Document" r:id="rId15" imgW="5499860" imgH="799955" progId="Word.Document.8">
                  <p:embed/>
                </p:oleObj>
              </mc:Choice>
              <mc:Fallback>
                <p:oleObj name="Document" r:id="rId15" imgW="5499860" imgH="7999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4953000"/>
                        <a:ext cx="80454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469475"/>
              </p:ext>
            </p:extLst>
          </p:nvPr>
        </p:nvGraphicFramePr>
        <p:xfrm>
          <a:off x="542926" y="3733800"/>
          <a:ext cx="7772399" cy="56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0" name="Document" r:id="rId18" imgW="5484499" imgH="320004" progId="Word.Document.8">
                  <p:embed/>
                </p:oleObj>
              </mc:Choice>
              <mc:Fallback>
                <p:oleObj name="Document" r:id="rId18" imgW="5484499" imgH="320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6" y="3733800"/>
                        <a:ext cx="7772399" cy="5676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792163" y="6096000"/>
          <a:ext cx="21034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1" name="Document" r:id="rId21" imgW="1417426" imgH="298811" progId="Word.Document.8">
                  <p:embed/>
                </p:oleObj>
              </mc:Choice>
              <mc:Fallback>
                <p:oleObj name="Document" r:id="rId21" imgW="1417426" imgH="2988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6096000"/>
                        <a:ext cx="21034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336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008792"/>
              </p:ext>
            </p:extLst>
          </p:nvPr>
        </p:nvGraphicFramePr>
        <p:xfrm>
          <a:off x="852488" y="433388"/>
          <a:ext cx="8555037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4" name="Document" r:id="rId4" imgW="5484499" imgH="1627376" progId="Word.Document.8">
                  <p:embed/>
                </p:oleObj>
              </mc:Choice>
              <mc:Fallback>
                <p:oleObj name="Document" r:id="rId4" imgW="5484499" imgH="16273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33388"/>
                        <a:ext cx="8555037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914400" y="2743200"/>
          <a:ext cx="7997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5" name="文档" r:id="rId6" imgW="4931923" imgH="637753" progId="Word.Document.8">
                  <p:embed/>
                </p:oleObj>
              </mc:Choice>
              <mc:Fallback>
                <p:oleObj name="文档" r:id="rId6" imgW="4931923" imgH="63775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79978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114800" y="3194050"/>
          <a:ext cx="8610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6" name="文档" r:id="rId8" imgW="5485343" imgH="295211" progId="Word.Document.8">
                  <p:embed/>
                </p:oleObj>
              </mc:Choice>
              <mc:Fallback>
                <p:oleObj name="文档" r:id="rId8" imgW="5485343" imgH="29521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194050"/>
                        <a:ext cx="8610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838200" y="4397375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7" name="文档" r:id="rId10" imgW="5486400" imgH="295656" progId="Word.Document.8">
                  <p:embed/>
                </p:oleObj>
              </mc:Choice>
              <mc:Fallback>
                <p:oleObj name="文档" r:id="rId10" imgW="5486400" imgH="2956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97375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590800" y="4419600"/>
          <a:ext cx="3505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8" name="公式" r:id="rId12" imgW="1955800" imgH="469900" progId="Equation.3">
                  <p:embed/>
                </p:oleObj>
              </mc:Choice>
              <mc:Fallback>
                <p:oleObj name="公式" r:id="rId12" imgW="19558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9600"/>
                        <a:ext cx="35052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300413" y="5334000"/>
          <a:ext cx="370998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9" name="Equation" r:id="rId14" imgW="1612900" imgH="393700" progId="Equation.DSMT4">
                  <p:embed/>
                </p:oleObj>
              </mc:Choice>
              <mc:Fallback>
                <p:oleObj name="Equation" r:id="rId14" imgW="16129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5334000"/>
                        <a:ext cx="3709987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971550" y="3733800"/>
          <a:ext cx="83248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0" name="文档" r:id="rId16" imgW="5485343" imgH="547580" progId="Word.Document.8">
                  <p:embed/>
                </p:oleObj>
              </mc:Choice>
              <mc:Fallback>
                <p:oleObj name="文档" r:id="rId16" imgW="5485343" imgH="54758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33800"/>
                        <a:ext cx="83248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5720</TotalTime>
  <Words>325</Words>
  <Application>Microsoft Office PowerPoint</Application>
  <PresentationFormat>全屏显示(4:3)</PresentationFormat>
  <Paragraphs>44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默认设计模板</vt:lpstr>
      <vt:lpstr>文档</vt:lpstr>
      <vt:lpstr>Document</vt:lpstr>
      <vt:lpstr>Equation</vt:lpstr>
      <vt:lpstr>公式</vt:lpstr>
      <vt:lpstr>Clip</vt:lpstr>
      <vt:lpstr>Microsoft Word 97 - 2003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Ge</dc:creator>
  <cp:lastModifiedBy>Administrator</cp:lastModifiedBy>
  <cp:revision>65</cp:revision>
  <cp:lastPrinted>1601-01-01T00:00:00Z</cp:lastPrinted>
  <dcterms:created xsi:type="dcterms:W3CDTF">1601-01-01T00:00:00Z</dcterms:created>
  <dcterms:modified xsi:type="dcterms:W3CDTF">2018-10-16T12:38:30Z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