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7" r:id="rId3"/>
  </p:sldMasterIdLst>
  <p:notesMasterIdLst>
    <p:notesMasterId r:id="rId5"/>
  </p:notesMasterIdLst>
  <p:handoutMasterIdLst>
    <p:handoutMasterId r:id="rId83"/>
  </p:handoutMasterIdLst>
  <p:sldIdLst>
    <p:sldId id="256" r:id="rId4"/>
    <p:sldId id="271" r:id="rId6"/>
    <p:sldId id="331" r:id="rId7"/>
    <p:sldId id="277" r:id="rId8"/>
    <p:sldId id="332" r:id="rId9"/>
    <p:sldId id="334"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 id="370" r:id="rId45"/>
    <p:sldId id="371" r:id="rId46"/>
    <p:sldId id="372" r:id="rId47"/>
    <p:sldId id="373" r:id="rId48"/>
    <p:sldId id="374" r:id="rId49"/>
    <p:sldId id="375" r:id="rId50"/>
    <p:sldId id="376" r:id="rId51"/>
    <p:sldId id="377" r:id="rId52"/>
    <p:sldId id="378" r:id="rId53"/>
    <p:sldId id="379" r:id="rId54"/>
    <p:sldId id="380" r:id="rId55"/>
    <p:sldId id="381" r:id="rId56"/>
    <p:sldId id="382" r:id="rId57"/>
    <p:sldId id="383" r:id="rId58"/>
    <p:sldId id="384" r:id="rId59"/>
    <p:sldId id="385" r:id="rId60"/>
    <p:sldId id="386" r:id="rId61"/>
    <p:sldId id="387" r:id="rId62"/>
    <p:sldId id="388" r:id="rId63"/>
    <p:sldId id="394" r:id="rId64"/>
    <p:sldId id="395" r:id="rId65"/>
    <p:sldId id="389" r:id="rId66"/>
    <p:sldId id="396" r:id="rId67"/>
    <p:sldId id="390" r:id="rId68"/>
    <p:sldId id="391" r:id="rId69"/>
    <p:sldId id="392" r:id="rId70"/>
    <p:sldId id="398" r:id="rId71"/>
    <p:sldId id="399" r:id="rId72"/>
    <p:sldId id="400" r:id="rId73"/>
    <p:sldId id="401" r:id="rId74"/>
    <p:sldId id="402" r:id="rId75"/>
    <p:sldId id="403" r:id="rId76"/>
    <p:sldId id="404" r:id="rId77"/>
    <p:sldId id="405" r:id="rId78"/>
    <p:sldId id="406" r:id="rId79"/>
    <p:sldId id="407" r:id="rId80"/>
    <p:sldId id="408" r:id="rId81"/>
    <p:sldId id="409" r:id="rId82"/>
  </p:sldIdLst>
  <p:sldSz cx="9144000" cy="6858000" type="screen4x3"/>
  <p:notesSz cx="9979025" cy="683387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87893" autoAdjust="0"/>
  </p:normalViewPr>
  <p:slideViewPr>
    <p:cSldViewPr snapToGrid="0">
      <p:cViewPr varScale="1">
        <p:scale>
          <a:sx n="77" d="100"/>
          <a:sy n="77" d="100"/>
        </p:scale>
        <p:origin x="1032" y="48"/>
      </p:cViewPr>
      <p:guideLst>
        <p:guide orient="horz" pos="2160"/>
        <p:guide pos="2880"/>
      </p:guideLst>
    </p:cSldViewPr>
  </p:slideViewPr>
  <p:outlineViewPr>
    <p:cViewPr>
      <p:scale>
        <a:sx n="33" d="100"/>
        <a:sy n="33" d="100"/>
      </p:scale>
      <p:origin x="0" y="-27850"/>
    </p:cViewPr>
  </p:outlineViewPr>
  <p:notesTextViewPr>
    <p:cViewPr>
      <p:scale>
        <a:sx n="3" d="2"/>
        <a:sy n="3" d="2"/>
      </p:scale>
      <p:origin x="0" y="0"/>
    </p:cViewPr>
  </p:notesTextViewPr>
  <p:sorterViewPr>
    <p:cViewPr>
      <p:scale>
        <a:sx n="125" d="100"/>
        <a:sy n="125" d="100"/>
      </p:scale>
      <p:origin x="0" y="-6576"/>
    </p:cViewPr>
  </p:sorterViewPr>
  <p:notesViewPr>
    <p:cSldViewPr snapToGrid="0" showGuides="1">
      <p:cViewPr varScale="1">
        <p:scale>
          <a:sx n="86" d="100"/>
          <a:sy n="86" d="100"/>
        </p:scale>
        <p:origin x="1786" y="72"/>
      </p:cViewPr>
      <p:guideLst>
        <p:guide orient="horz" pos="2152"/>
        <p:guide pos="3143"/>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handoutMaster" Target="handoutMasters/handoutMaster1.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B646FEE-587F-4FE1-A880-384672A78CAD}"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zh-CN" altLang="en-US"/>
        </a:p>
      </dgm:t>
    </dgm:pt>
    <dgm:pt modelId="{1B9AC052-CFDB-4A0A-8E73-E6531B6B5FB4}">
      <dgm:prSet custT="1"/>
      <dgm:spPr/>
      <dgm:t>
        <a:bodyPr/>
        <a:lstStyle/>
        <a:p>
          <a:pPr rtl="0"/>
          <a:r>
            <a:rPr lang="en-US" sz="2400" b="0" dirty="0" smtClean="0">
              <a:effectLst>
                <a:outerShdw blurRad="38100" dist="38100" dir="2700000" algn="tl">
                  <a:srgbClr val="000000">
                    <a:alpha val="43137"/>
                  </a:srgbClr>
                </a:outerShdw>
              </a:effectLst>
            </a:rPr>
            <a:t>S </a:t>
          </a:r>
          <a:r>
            <a:rPr lang="en-US" sz="2400" b="1" dirty="0" smtClean="0">
              <a:effectLst>
                <a:outerShdw blurRad="38100" dist="38100" dir="2700000" algn="tl">
                  <a:srgbClr val="000000">
                    <a:alpha val="43137"/>
                  </a:srgbClr>
                </a:outerShdw>
              </a:effectLst>
              <a:sym typeface="Symbol" panose="05050102010706020507" pitchFamily="18" charset="2"/>
            </a:rPr>
            <a:t></a:t>
          </a:r>
          <a:r>
            <a:rPr lang="en-US" sz="2400" b="1" dirty="0" smtClean="0">
              <a:effectLst>
                <a:outerShdw blurRad="38100" dist="38100" dir="2700000" algn="tl">
                  <a:srgbClr val="000000">
                    <a:alpha val="43137"/>
                  </a:srgbClr>
                </a:outerShdw>
              </a:effectLst>
            </a:rPr>
            <a:t> </a:t>
          </a:r>
          <a:r>
            <a:rPr lang="en-US" sz="2400" b="0" dirty="0" err="1" smtClean="0">
              <a:solidFill>
                <a:srgbClr val="FFFF00"/>
              </a:solidFill>
              <a:effectLst>
                <a:outerShdw blurRad="38100" dist="38100" dir="2700000" algn="tl">
                  <a:srgbClr val="000000">
                    <a:alpha val="43137"/>
                  </a:srgbClr>
                </a:outerShdw>
              </a:effectLst>
            </a:rPr>
            <a:t>aSBE</a:t>
          </a:r>
          <a:r>
            <a:rPr lang="en-US" sz="2400" b="0" dirty="0" smtClean="0">
              <a:effectLst>
                <a:outerShdw blurRad="38100" dist="38100" dir="2700000" algn="tl">
                  <a:srgbClr val="000000">
                    <a:alpha val="43137"/>
                  </a:srgbClr>
                </a:outerShdw>
              </a:effectLst>
            </a:rPr>
            <a:t>	(S → </a:t>
          </a:r>
          <a:r>
            <a:rPr lang="en-US" sz="2400" b="0" dirty="0" err="1" smtClean="0">
              <a:effectLst>
                <a:outerShdw blurRad="38100" dist="38100" dir="2700000" algn="tl">
                  <a:srgbClr val="000000">
                    <a:alpha val="43137"/>
                  </a:srgbClr>
                </a:outerShdw>
              </a:effectLst>
            </a:rPr>
            <a:t>aSBE</a:t>
          </a:r>
          <a:r>
            <a:rPr lang="en-US" sz="2400" b="0" dirty="0" smtClean="0">
              <a:effectLst>
                <a:outerShdw blurRad="38100" dist="38100" dir="2700000" algn="tl">
                  <a:srgbClr val="000000">
                    <a:alpha val="43137"/>
                  </a:srgbClr>
                </a:outerShdw>
              </a:effectLst>
            </a:rPr>
            <a:t>)</a:t>
          </a:r>
          <a:endParaRPr lang="zh-CN" sz="2400" dirty="0">
            <a:effectLst>
              <a:outerShdw blurRad="38100" dist="38100" dir="2700000" algn="tl">
                <a:srgbClr val="000000">
                  <a:alpha val="43137"/>
                </a:srgbClr>
              </a:outerShdw>
            </a:effectLst>
          </a:endParaRPr>
        </a:p>
      </dgm:t>
    </dgm:pt>
    <dgm:pt modelId="{0C2E08D8-316D-4FC0-A76D-3D8CDAC1BAB1}" cxnId="{85430078-4001-4BA8-937C-4ECCBA5788EF}" type="parTrans">
      <dgm:prSet/>
      <dgm:spPr/>
      <dgm:t>
        <a:bodyPr/>
        <a:lstStyle/>
        <a:p>
          <a:endParaRPr lang="zh-CN" altLang="en-US" sz="2400">
            <a:solidFill>
              <a:schemeClr val="bg1"/>
            </a:solidFill>
            <a:effectLst>
              <a:outerShdw blurRad="38100" dist="38100" dir="2700000" algn="tl">
                <a:srgbClr val="000000">
                  <a:alpha val="43137"/>
                </a:srgbClr>
              </a:outerShdw>
            </a:effectLst>
          </a:endParaRPr>
        </a:p>
      </dgm:t>
    </dgm:pt>
    <dgm:pt modelId="{57F74EE9-51E9-4EF6-A170-8EB92F59F161}" cxnId="{85430078-4001-4BA8-937C-4ECCBA5788EF}" type="sibTrans">
      <dgm:prSet/>
      <dgm:spPr/>
      <dgm:t>
        <a:bodyPr/>
        <a:lstStyle/>
        <a:p>
          <a:endParaRPr lang="zh-CN" altLang="en-US" sz="2400">
            <a:solidFill>
              <a:schemeClr val="bg1"/>
            </a:solidFill>
            <a:effectLst>
              <a:outerShdw blurRad="38100" dist="38100" dir="2700000" algn="tl">
                <a:srgbClr val="000000">
                  <a:alpha val="43137"/>
                </a:srgbClr>
              </a:outerShdw>
            </a:effectLst>
          </a:endParaRPr>
        </a:p>
      </dgm:t>
    </dgm:pt>
    <dgm:pt modelId="{B5E6DC64-B4C2-4F88-A807-D655CA2E44D5}">
      <dgm:prSet custT="1"/>
      <dgm:spPr/>
      <dgm:t>
        <a:bodyPr/>
        <a:lstStyle/>
        <a:p>
          <a:pPr rtl="0"/>
          <a:r>
            <a:rPr lang="en-US" sz="2400" b="1" dirty="0" smtClean="0">
              <a:effectLst>
                <a:outerShdw blurRad="38100" dist="38100" dir="2700000" algn="tl">
                  <a:srgbClr val="000000">
                    <a:alpha val="43137"/>
                  </a:srgbClr>
                </a:outerShdw>
              </a:effectLst>
              <a:sym typeface="Symbol" panose="05050102010706020507" pitchFamily="18" charset="2"/>
            </a:rPr>
            <a:t></a:t>
          </a:r>
          <a:r>
            <a:rPr lang="en-US" sz="2400" b="1" dirty="0" smtClean="0">
              <a:effectLst>
                <a:outerShdw blurRad="38100" dist="38100" dir="2700000" algn="tl">
                  <a:srgbClr val="000000">
                    <a:alpha val="43137"/>
                  </a:srgbClr>
                </a:outerShdw>
              </a:effectLst>
            </a:rPr>
            <a:t> </a:t>
          </a:r>
          <a:r>
            <a:rPr lang="en-US" sz="2400" b="0" dirty="0" err="1" smtClean="0">
              <a:effectLst>
                <a:outerShdw blurRad="38100" dist="38100" dir="2700000" algn="tl">
                  <a:srgbClr val="000000">
                    <a:alpha val="43137"/>
                  </a:srgbClr>
                </a:outerShdw>
              </a:effectLst>
            </a:rPr>
            <a:t>a</a:t>
          </a:r>
          <a:r>
            <a:rPr lang="en-US" sz="2400" b="0" dirty="0" err="1" smtClean="0">
              <a:solidFill>
                <a:srgbClr val="FFFF00"/>
              </a:solidFill>
              <a:effectLst>
                <a:outerShdw blurRad="38100" dist="38100" dir="2700000" algn="tl">
                  <a:srgbClr val="000000">
                    <a:alpha val="43137"/>
                  </a:srgbClr>
                </a:outerShdw>
              </a:effectLst>
            </a:rPr>
            <a:t>aBE</a:t>
          </a:r>
          <a:r>
            <a:rPr lang="en-US" sz="2400" b="0" dirty="0" err="1" smtClean="0">
              <a:effectLst>
                <a:outerShdw blurRad="38100" dist="38100" dir="2700000" algn="tl">
                  <a:srgbClr val="000000">
                    <a:alpha val="43137"/>
                  </a:srgbClr>
                </a:outerShdw>
              </a:effectLst>
            </a:rPr>
            <a:t>BE</a:t>
          </a:r>
          <a:r>
            <a:rPr lang="en-US" sz="2400" b="0" dirty="0" smtClean="0">
              <a:effectLst>
                <a:outerShdw blurRad="38100" dist="38100" dir="2700000" algn="tl">
                  <a:srgbClr val="000000">
                    <a:alpha val="43137"/>
                  </a:srgbClr>
                </a:outerShdw>
              </a:effectLst>
            </a:rPr>
            <a:t>	(S → </a:t>
          </a:r>
          <a:r>
            <a:rPr lang="en-US" sz="2400" b="0" dirty="0" err="1" smtClean="0">
              <a:effectLst>
                <a:outerShdw blurRad="38100" dist="38100" dir="2700000" algn="tl">
                  <a:srgbClr val="000000">
                    <a:alpha val="43137"/>
                  </a:srgbClr>
                </a:outerShdw>
              </a:effectLst>
            </a:rPr>
            <a:t>aBE</a:t>
          </a:r>
          <a:r>
            <a:rPr lang="en-US" sz="2400" b="0" dirty="0" smtClean="0">
              <a:effectLst>
                <a:outerShdw blurRad="38100" dist="38100" dir="2700000" algn="tl">
                  <a:srgbClr val="000000">
                    <a:alpha val="43137"/>
                  </a:srgbClr>
                </a:outerShdw>
              </a:effectLst>
            </a:rPr>
            <a:t>)</a:t>
          </a:r>
          <a:endParaRPr lang="zh-CN" sz="2400" dirty="0">
            <a:effectLst>
              <a:outerShdw blurRad="38100" dist="38100" dir="2700000" algn="tl">
                <a:srgbClr val="000000">
                  <a:alpha val="43137"/>
                </a:srgbClr>
              </a:outerShdw>
            </a:effectLst>
          </a:endParaRPr>
        </a:p>
      </dgm:t>
    </dgm:pt>
    <dgm:pt modelId="{9C0C57CF-3B13-4DB8-80B3-5D9095EB32B8}" cxnId="{5067FA3D-153C-46AF-9241-E67629D52F36}" type="parTrans">
      <dgm:prSet/>
      <dgm:spPr/>
      <dgm:t>
        <a:bodyPr/>
        <a:lstStyle/>
        <a:p>
          <a:endParaRPr lang="zh-CN" altLang="en-US" sz="2400">
            <a:solidFill>
              <a:schemeClr val="bg1"/>
            </a:solidFill>
            <a:effectLst>
              <a:outerShdw blurRad="38100" dist="38100" dir="2700000" algn="tl">
                <a:srgbClr val="000000">
                  <a:alpha val="43137"/>
                </a:srgbClr>
              </a:outerShdw>
            </a:effectLst>
          </a:endParaRPr>
        </a:p>
      </dgm:t>
    </dgm:pt>
    <dgm:pt modelId="{5C9C3243-6543-4A15-A42A-86CD2CC3EA67}" cxnId="{5067FA3D-153C-46AF-9241-E67629D52F36}" type="sibTrans">
      <dgm:prSet/>
      <dgm:spPr/>
      <dgm:t>
        <a:bodyPr/>
        <a:lstStyle/>
        <a:p>
          <a:endParaRPr lang="zh-CN" altLang="en-US" sz="2400">
            <a:solidFill>
              <a:schemeClr val="bg1"/>
            </a:solidFill>
            <a:effectLst>
              <a:outerShdw blurRad="38100" dist="38100" dir="2700000" algn="tl">
                <a:srgbClr val="000000">
                  <a:alpha val="43137"/>
                </a:srgbClr>
              </a:outerShdw>
            </a:effectLst>
          </a:endParaRPr>
        </a:p>
      </dgm:t>
    </dgm:pt>
    <dgm:pt modelId="{BDCBC19C-123D-4902-8A3F-49570C774FF9}">
      <dgm:prSet custT="1"/>
      <dgm:spPr/>
      <dgm:t>
        <a:bodyPr/>
        <a:lstStyle/>
        <a:p>
          <a:pPr rtl="0"/>
          <a:r>
            <a:rPr lang="en-US" sz="2400" b="1" dirty="0" smtClean="0">
              <a:effectLst>
                <a:outerShdw blurRad="38100" dist="38100" dir="2700000" algn="tl">
                  <a:srgbClr val="000000">
                    <a:alpha val="43137"/>
                  </a:srgbClr>
                </a:outerShdw>
              </a:effectLst>
              <a:sym typeface="Symbol" panose="05050102010706020507" pitchFamily="18" charset="2"/>
            </a:rPr>
            <a:t></a:t>
          </a:r>
          <a:r>
            <a:rPr lang="en-US" sz="2400" b="1" dirty="0" smtClean="0">
              <a:effectLst>
                <a:outerShdw blurRad="38100" dist="38100" dir="2700000" algn="tl">
                  <a:srgbClr val="000000">
                    <a:alpha val="43137"/>
                  </a:srgbClr>
                </a:outerShdw>
              </a:effectLst>
            </a:rPr>
            <a:t> </a:t>
          </a:r>
          <a:r>
            <a:rPr lang="en-US" sz="2400" b="0" dirty="0" err="1" smtClean="0">
              <a:effectLst>
                <a:outerShdw blurRad="38100" dist="38100" dir="2700000" algn="tl">
                  <a:srgbClr val="000000">
                    <a:alpha val="43137"/>
                  </a:srgbClr>
                </a:outerShdw>
              </a:effectLst>
            </a:rPr>
            <a:t>a</a:t>
          </a:r>
          <a:r>
            <a:rPr lang="en-US" sz="2400" b="0" dirty="0" err="1" smtClean="0">
              <a:solidFill>
                <a:srgbClr val="FFFF00"/>
              </a:solidFill>
              <a:effectLst>
                <a:outerShdw blurRad="38100" dist="38100" dir="2700000" algn="tl">
                  <a:srgbClr val="000000">
                    <a:alpha val="43137"/>
                  </a:srgbClr>
                </a:outerShdw>
              </a:effectLst>
            </a:rPr>
            <a:t>ab</a:t>
          </a:r>
          <a:r>
            <a:rPr lang="en-US" sz="2400" b="0" dirty="0" err="1" smtClean="0">
              <a:effectLst>
                <a:outerShdw blurRad="38100" dist="38100" dir="2700000" algn="tl">
                  <a:srgbClr val="000000">
                    <a:alpha val="43137"/>
                  </a:srgbClr>
                </a:outerShdw>
              </a:effectLst>
            </a:rPr>
            <a:t>EBE</a:t>
          </a:r>
          <a:r>
            <a:rPr lang="en-US" sz="2400" b="0" dirty="0" smtClean="0">
              <a:effectLst>
                <a:outerShdw blurRad="38100" dist="38100" dir="2700000" algn="tl">
                  <a:srgbClr val="000000">
                    <a:alpha val="43137"/>
                  </a:srgbClr>
                </a:outerShdw>
              </a:effectLst>
            </a:rPr>
            <a:t>	(</a:t>
          </a:r>
          <a:r>
            <a:rPr lang="en-US" sz="2400" b="0" dirty="0" err="1" smtClean="0">
              <a:effectLst>
                <a:outerShdw blurRad="38100" dist="38100" dir="2700000" algn="tl">
                  <a:srgbClr val="000000">
                    <a:alpha val="43137"/>
                  </a:srgbClr>
                </a:outerShdw>
              </a:effectLst>
            </a:rPr>
            <a:t>aB</a:t>
          </a:r>
          <a:r>
            <a:rPr lang="en-US" sz="2400" b="0" dirty="0" smtClean="0">
              <a:effectLst>
                <a:outerShdw blurRad="38100" dist="38100" dir="2700000" algn="tl">
                  <a:srgbClr val="000000">
                    <a:alpha val="43137"/>
                  </a:srgbClr>
                </a:outerShdw>
              </a:effectLst>
            </a:rPr>
            <a:t> → ab )</a:t>
          </a:r>
          <a:endParaRPr lang="zh-CN" sz="2400" dirty="0">
            <a:effectLst>
              <a:outerShdw blurRad="38100" dist="38100" dir="2700000" algn="tl">
                <a:srgbClr val="000000">
                  <a:alpha val="43137"/>
                </a:srgbClr>
              </a:outerShdw>
            </a:effectLst>
          </a:endParaRPr>
        </a:p>
      </dgm:t>
    </dgm:pt>
    <dgm:pt modelId="{12916469-F3ED-456C-A6B4-6A16B3DCA722}" cxnId="{EEEC7BCD-0B0B-4D95-8B98-FCC85DC73859}" type="parTrans">
      <dgm:prSet/>
      <dgm:spPr/>
      <dgm:t>
        <a:bodyPr/>
        <a:lstStyle/>
        <a:p>
          <a:endParaRPr lang="zh-CN" altLang="en-US" sz="2400">
            <a:solidFill>
              <a:schemeClr val="bg1"/>
            </a:solidFill>
            <a:effectLst>
              <a:outerShdw blurRad="38100" dist="38100" dir="2700000" algn="tl">
                <a:srgbClr val="000000">
                  <a:alpha val="43137"/>
                </a:srgbClr>
              </a:outerShdw>
            </a:effectLst>
          </a:endParaRPr>
        </a:p>
      </dgm:t>
    </dgm:pt>
    <dgm:pt modelId="{723B72D6-3704-41F0-AB97-23CF68492C9C}" cxnId="{EEEC7BCD-0B0B-4D95-8B98-FCC85DC73859}" type="sibTrans">
      <dgm:prSet/>
      <dgm:spPr/>
      <dgm:t>
        <a:bodyPr/>
        <a:lstStyle/>
        <a:p>
          <a:endParaRPr lang="zh-CN" altLang="en-US" sz="2400">
            <a:solidFill>
              <a:schemeClr val="bg1"/>
            </a:solidFill>
            <a:effectLst>
              <a:outerShdw blurRad="38100" dist="38100" dir="2700000" algn="tl">
                <a:srgbClr val="000000">
                  <a:alpha val="43137"/>
                </a:srgbClr>
              </a:outerShdw>
            </a:effectLst>
          </a:endParaRPr>
        </a:p>
      </dgm:t>
    </dgm:pt>
    <dgm:pt modelId="{E5E8F010-7E7E-4A94-AD1B-80CD0C923C2A}">
      <dgm:prSet custT="1"/>
      <dgm:spPr/>
      <dgm:t>
        <a:bodyPr/>
        <a:lstStyle/>
        <a:p>
          <a:pPr rtl="0"/>
          <a:r>
            <a:rPr lang="en-US" sz="2400" b="1" dirty="0" smtClean="0">
              <a:effectLst>
                <a:outerShdw blurRad="38100" dist="38100" dir="2700000" algn="tl">
                  <a:srgbClr val="000000">
                    <a:alpha val="43137"/>
                  </a:srgbClr>
                </a:outerShdw>
              </a:effectLst>
              <a:sym typeface="Symbol" panose="05050102010706020507" pitchFamily="18" charset="2"/>
            </a:rPr>
            <a:t></a:t>
          </a:r>
          <a:r>
            <a:rPr lang="en-US" sz="2400" b="1" dirty="0" smtClean="0">
              <a:effectLst>
                <a:outerShdw blurRad="38100" dist="38100" dir="2700000" algn="tl">
                  <a:srgbClr val="000000">
                    <a:alpha val="43137"/>
                  </a:srgbClr>
                </a:outerShdw>
              </a:effectLst>
            </a:rPr>
            <a:t> </a:t>
          </a:r>
          <a:r>
            <a:rPr lang="en-US" sz="2400" b="0" dirty="0" err="1" smtClean="0">
              <a:effectLst>
                <a:outerShdw blurRad="38100" dist="38100" dir="2700000" algn="tl">
                  <a:srgbClr val="000000">
                    <a:alpha val="43137"/>
                  </a:srgbClr>
                </a:outerShdw>
              </a:effectLst>
            </a:rPr>
            <a:t>aab</a:t>
          </a:r>
          <a:r>
            <a:rPr lang="en-US" sz="2400" b="0" dirty="0" err="1" smtClean="0">
              <a:solidFill>
                <a:srgbClr val="FFFF00"/>
              </a:solidFill>
              <a:effectLst>
                <a:outerShdw blurRad="38100" dist="38100" dir="2700000" algn="tl">
                  <a:srgbClr val="000000">
                    <a:alpha val="43137"/>
                  </a:srgbClr>
                </a:outerShdw>
              </a:effectLst>
            </a:rPr>
            <a:t>BE</a:t>
          </a:r>
          <a:r>
            <a:rPr lang="en-US" sz="2400" b="0" dirty="0" err="1" smtClean="0">
              <a:effectLst>
                <a:outerShdw blurRad="38100" dist="38100" dir="2700000" algn="tl">
                  <a:srgbClr val="000000">
                    <a:alpha val="43137"/>
                  </a:srgbClr>
                </a:outerShdw>
              </a:effectLst>
            </a:rPr>
            <a:t>E</a:t>
          </a:r>
          <a:r>
            <a:rPr lang="en-US" sz="2400" b="0" dirty="0" smtClean="0">
              <a:effectLst>
                <a:outerShdw blurRad="38100" dist="38100" dir="2700000" algn="tl">
                  <a:srgbClr val="000000">
                    <a:alpha val="43137"/>
                  </a:srgbClr>
                </a:outerShdw>
              </a:effectLst>
            </a:rPr>
            <a:t>	(EB → BE )</a:t>
          </a:r>
          <a:endParaRPr lang="zh-CN" sz="2400" dirty="0">
            <a:effectLst>
              <a:outerShdw blurRad="38100" dist="38100" dir="2700000" algn="tl">
                <a:srgbClr val="000000">
                  <a:alpha val="43137"/>
                </a:srgbClr>
              </a:outerShdw>
            </a:effectLst>
          </a:endParaRPr>
        </a:p>
      </dgm:t>
    </dgm:pt>
    <dgm:pt modelId="{C41A5530-30E9-45B2-BBED-B11E4CE463DC}" cxnId="{67981ADD-4C98-4EF2-86E4-5E6D08BAAD52}" type="parTrans">
      <dgm:prSet/>
      <dgm:spPr/>
      <dgm:t>
        <a:bodyPr/>
        <a:lstStyle/>
        <a:p>
          <a:endParaRPr lang="zh-CN" altLang="en-US" sz="2400">
            <a:solidFill>
              <a:schemeClr val="bg1"/>
            </a:solidFill>
            <a:effectLst>
              <a:outerShdw blurRad="38100" dist="38100" dir="2700000" algn="tl">
                <a:srgbClr val="000000">
                  <a:alpha val="43137"/>
                </a:srgbClr>
              </a:outerShdw>
            </a:effectLst>
          </a:endParaRPr>
        </a:p>
      </dgm:t>
    </dgm:pt>
    <dgm:pt modelId="{503AB370-5491-4C07-BD15-D3687B0A794B}" cxnId="{67981ADD-4C98-4EF2-86E4-5E6D08BAAD52}" type="sibTrans">
      <dgm:prSet/>
      <dgm:spPr/>
      <dgm:t>
        <a:bodyPr/>
        <a:lstStyle/>
        <a:p>
          <a:endParaRPr lang="zh-CN" altLang="en-US" sz="2400">
            <a:solidFill>
              <a:schemeClr val="bg1"/>
            </a:solidFill>
            <a:effectLst>
              <a:outerShdw blurRad="38100" dist="38100" dir="2700000" algn="tl">
                <a:srgbClr val="000000">
                  <a:alpha val="43137"/>
                </a:srgbClr>
              </a:outerShdw>
            </a:effectLst>
          </a:endParaRPr>
        </a:p>
      </dgm:t>
    </dgm:pt>
    <dgm:pt modelId="{C09844BB-7363-45E5-8416-D25AC124F296}">
      <dgm:prSet custT="1"/>
      <dgm:spPr/>
      <dgm:t>
        <a:bodyPr/>
        <a:lstStyle/>
        <a:p>
          <a:pPr rtl="0"/>
          <a:r>
            <a:rPr lang="en-US" sz="2400" b="1" dirty="0" smtClean="0">
              <a:effectLst>
                <a:outerShdw blurRad="38100" dist="38100" dir="2700000" algn="tl">
                  <a:srgbClr val="000000">
                    <a:alpha val="43137"/>
                  </a:srgbClr>
                </a:outerShdw>
              </a:effectLst>
              <a:sym typeface="Symbol" panose="05050102010706020507" pitchFamily="18" charset="2"/>
            </a:rPr>
            <a:t></a:t>
          </a:r>
          <a:r>
            <a:rPr lang="en-US" sz="2400" b="1" dirty="0" smtClean="0">
              <a:effectLst>
                <a:outerShdw blurRad="38100" dist="38100" dir="2700000" algn="tl">
                  <a:srgbClr val="000000">
                    <a:alpha val="43137"/>
                  </a:srgbClr>
                </a:outerShdw>
              </a:effectLst>
            </a:rPr>
            <a:t> </a:t>
          </a:r>
          <a:r>
            <a:rPr lang="en-US" sz="2400" b="0" dirty="0" err="1" smtClean="0">
              <a:effectLst>
                <a:outerShdw blurRad="38100" dist="38100" dir="2700000" algn="tl">
                  <a:srgbClr val="000000">
                    <a:alpha val="43137"/>
                  </a:srgbClr>
                </a:outerShdw>
              </a:effectLst>
            </a:rPr>
            <a:t>aa</a:t>
          </a:r>
          <a:r>
            <a:rPr lang="en-US" sz="2400" b="0" dirty="0" err="1" smtClean="0">
              <a:solidFill>
                <a:srgbClr val="FFFF00"/>
              </a:solidFill>
              <a:effectLst>
                <a:outerShdw blurRad="38100" dist="38100" dir="2700000" algn="tl">
                  <a:srgbClr val="000000">
                    <a:alpha val="43137"/>
                  </a:srgbClr>
                </a:outerShdw>
              </a:effectLst>
            </a:rPr>
            <a:t>bb</a:t>
          </a:r>
          <a:r>
            <a:rPr lang="en-US" sz="2400" b="0" dirty="0" err="1" smtClean="0">
              <a:effectLst>
                <a:outerShdw blurRad="38100" dist="38100" dir="2700000" algn="tl">
                  <a:srgbClr val="000000">
                    <a:alpha val="43137"/>
                  </a:srgbClr>
                </a:outerShdw>
              </a:effectLst>
            </a:rPr>
            <a:t>EE</a:t>
          </a:r>
          <a:r>
            <a:rPr lang="en-US" sz="2400" b="0" dirty="0" smtClean="0">
              <a:effectLst>
                <a:outerShdw blurRad="38100" dist="38100" dir="2700000" algn="tl">
                  <a:srgbClr val="000000">
                    <a:alpha val="43137"/>
                  </a:srgbClr>
                </a:outerShdw>
              </a:effectLst>
            </a:rPr>
            <a:t>	(</a:t>
          </a:r>
          <a:r>
            <a:rPr lang="en-US" sz="2400" b="0" dirty="0" err="1" smtClean="0">
              <a:effectLst>
                <a:outerShdw blurRad="38100" dist="38100" dir="2700000" algn="tl">
                  <a:srgbClr val="000000">
                    <a:alpha val="43137"/>
                  </a:srgbClr>
                </a:outerShdw>
              </a:effectLst>
            </a:rPr>
            <a:t>bB</a:t>
          </a:r>
          <a:r>
            <a:rPr lang="en-US" sz="2400" b="0" dirty="0" smtClean="0">
              <a:effectLst>
                <a:outerShdw blurRad="38100" dist="38100" dir="2700000" algn="tl">
                  <a:srgbClr val="000000">
                    <a:alpha val="43137"/>
                  </a:srgbClr>
                </a:outerShdw>
              </a:effectLst>
            </a:rPr>
            <a:t> → bb)</a:t>
          </a:r>
          <a:endParaRPr lang="zh-CN" sz="2400" dirty="0">
            <a:effectLst>
              <a:outerShdw blurRad="38100" dist="38100" dir="2700000" algn="tl">
                <a:srgbClr val="000000">
                  <a:alpha val="43137"/>
                </a:srgbClr>
              </a:outerShdw>
            </a:effectLst>
          </a:endParaRPr>
        </a:p>
      </dgm:t>
    </dgm:pt>
    <dgm:pt modelId="{AEAE5714-30E2-4195-9541-C85D64533D61}" cxnId="{C02BEAA2-D26B-49D6-91E9-857E6B3CE441}" type="parTrans">
      <dgm:prSet/>
      <dgm:spPr/>
      <dgm:t>
        <a:bodyPr/>
        <a:lstStyle/>
        <a:p>
          <a:endParaRPr lang="zh-CN" altLang="en-US" sz="2400">
            <a:solidFill>
              <a:schemeClr val="bg1"/>
            </a:solidFill>
            <a:effectLst>
              <a:outerShdw blurRad="38100" dist="38100" dir="2700000" algn="tl">
                <a:srgbClr val="000000">
                  <a:alpha val="43137"/>
                </a:srgbClr>
              </a:outerShdw>
            </a:effectLst>
          </a:endParaRPr>
        </a:p>
      </dgm:t>
    </dgm:pt>
    <dgm:pt modelId="{CB773297-8470-4C74-B8B2-C1BED50F9A74}" cxnId="{C02BEAA2-D26B-49D6-91E9-857E6B3CE441}" type="sibTrans">
      <dgm:prSet/>
      <dgm:spPr/>
      <dgm:t>
        <a:bodyPr/>
        <a:lstStyle/>
        <a:p>
          <a:endParaRPr lang="zh-CN" altLang="en-US" sz="2400">
            <a:solidFill>
              <a:schemeClr val="bg1"/>
            </a:solidFill>
            <a:effectLst>
              <a:outerShdw blurRad="38100" dist="38100" dir="2700000" algn="tl">
                <a:srgbClr val="000000">
                  <a:alpha val="43137"/>
                </a:srgbClr>
              </a:outerShdw>
            </a:effectLst>
          </a:endParaRPr>
        </a:p>
      </dgm:t>
    </dgm:pt>
    <dgm:pt modelId="{77DE207A-BD75-4BEE-B804-63B464BE97D9}">
      <dgm:prSet custT="1"/>
      <dgm:spPr/>
      <dgm:t>
        <a:bodyPr/>
        <a:lstStyle/>
        <a:p>
          <a:pPr rtl="0"/>
          <a:r>
            <a:rPr lang="en-US" sz="2400" b="1" dirty="0" smtClean="0">
              <a:effectLst>
                <a:outerShdw blurRad="38100" dist="38100" dir="2700000" algn="tl">
                  <a:srgbClr val="000000">
                    <a:alpha val="43137"/>
                  </a:srgbClr>
                </a:outerShdw>
              </a:effectLst>
              <a:sym typeface="Symbol" panose="05050102010706020507" pitchFamily="18" charset="2"/>
            </a:rPr>
            <a:t></a:t>
          </a:r>
          <a:r>
            <a:rPr lang="en-US" sz="2400" b="1" dirty="0" smtClean="0">
              <a:effectLst>
                <a:outerShdw blurRad="38100" dist="38100" dir="2700000" algn="tl">
                  <a:srgbClr val="000000">
                    <a:alpha val="43137"/>
                  </a:srgbClr>
                </a:outerShdw>
              </a:effectLst>
            </a:rPr>
            <a:t> </a:t>
          </a:r>
          <a:r>
            <a:rPr lang="en-US" sz="2400" b="0" dirty="0" err="1" smtClean="0">
              <a:effectLst>
                <a:outerShdw blurRad="38100" dist="38100" dir="2700000" algn="tl">
                  <a:srgbClr val="000000">
                    <a:alpha val="43137"/>
                  </a:srgbClr>
                </a:outerShdw>
              </a:effectLst>
            </a:rPr>
            <a:t>aab</a:t>
          </a:r>
          <a:r>
            <a:rPr lang="en-US" sz="2400" b="0" dirty="0" err="1" smtClean="0">
              <a:solidFill>
                <a:srgbClr val="FFFF00"/>
              </a:solidFill>
              <a:effectLst>
                <a:outerShdw blurRad="38100" dist="38100" dir="2700000" algn="tl">
                  <a:srgbClr val="000000">
                    <a:alpha val="43137"/>
                  </a:srgbClr>
                </a:outerShdw>
              </a:effectLst>
            </a:rPr>
            <a:t>be</a:t>
          </a:r>
          <a:r>
            <a:rPr lang="en-US" sz="2400" b="0" dirty="0" err="1" smtClean="0">
              <a:effectLst>
                <a:outerShdw blurRad="38100" dist="38100" dir="2700000" algn="tl">
                  <a:srgbClr val="000000">
                    <a:alpha val="43137"/>
                  </a:srgbClr>
                </a:outerShdw>
              </a:effectLst>
            </a:rPr>
            <a:t>E</a:t>
          </a:r>
          <a:r>
            <a:rPr lang="en-US" sz="2400" b="0" dirty="0" smtClean="0">
              <a:effectLst>
                <a:outerShdw blurRad="38100" dist="38100" dir="2700000" algn="tl">
                  <a:srgbClr val="000000">
                    <a:alpha val="43137"/>
                  </a:srgbClr>
                </a:outerShdw>
              </a:effectLst>
            </a:rPr>
            <a:t>	(</a:t>
          </a:r>
          <a:r>
            <a:rPr lang="en-US" sz="2400" b="0" dirty="0" err="1" smtClean="0">
              <a:effectLst>
                <a:outerShdw blurRad="38100" dist="38100" dir="2700000" algn="tl">
                  <a:srgbClr val="000000">
                    <a:alpha val="43137"/>
                  </a:srgbClr>
                </a:outerShdw>
              </a:effectLst>
            </a:rPr>
            <a:t>bE</a:t>
          </a:r>
          <a:r>
            <a:rPr lang="en-US" sz="2400" b="0" dirty="0" smtClean="0">
              <a:effectLst>
                <a:outerShdw blurRad="38100" dist="38100" dir="2700000" algn="tl">
                  <a:srgbClr val="000000">
                    <a:alpha val="43137"/>
                  </a:srgbClr>
                </a:outerShdw>
              </a:effectLst>
            </a:rPr>
            <a:t> → be)</a:t>
          </a:r>
          <a:endParaRPr lang="zh-CN" sz="2400" dirty="0">
            <a:effectLst>
              <a:outerShdw blurRad="38100" dist="38100" dir="2700000" algn="tl">
                <a:srgbClr val="000000">
                  <a:alpha val="43137"/>
                </a:srgbClr>
              </a:outerShdw>
            </a:effectLst>
          </a:endParaRPr>
        </a:p>
      </dgm:t>
    </dgm:pt>
    <dgm:pt modelId="{B1083978-88A0-4946-9795-0B745B566B95}" cxnId="{BDAC4339-1CD2-44C7-B0D1-47E32CFF4114}" type="parTrans">
      <dgm:prSet/>
      <dgm:spPr/>
      <dgm:t>
        <a:bodyPr/>
        <a:lstStyle/>
        <a:p>
          <a:endParaRPr lang="zh-CN" altLang="en-US" sz="2400">
            <a:solidFill>
              <a:schemeClr val="bg1"/>
            </a:solidFill>
            <a:effectLst>
              <a:outerShdw blurRad="38100" dist="38100" dir="2700000" algn="tl">
                <a:srgbClr val="000000">
                  <a:alpha val="43137"/>
                </a:srgbClr>
              </a:outerShdw>
            </a:effectLst>
          </a:endParaRPr>
        </a:p>
      </dgm:t>
    </dgm:pt>
    <dgm:pt modelId="{278CA159-9262-406E-A2E8-246FAD74B345}" cxnId="{BDAC4339-1CD2-44C7-B0D1-47E32CFF4114}" type="sibTrans">
      <dgm:prSet/>
      <dgm:spPr/>
      <dgm:t>
        <a:bodyPr/>
        <a:lstStyle/>
        <a:p>
          <a:endParaRPr lang="zh-CN" altLang="en-US" sz="2400">
            <a:solidFill>
              <a:schemeClr val="bg1"/>
            </a:solidFill>
            <a:effectLst>
              <a:outerShdw blurRad="38100" dist="38100" dir="2700000" algn="tl">
                <a:srgbClr val="000000">
                  <a:alpha val="43137"/>
                </a:srgbClr>
              </a:outerShdw>
            </a:effectLst>
          </a:endParaRPr>
        </a:p>
      </dgm:t>
    </dgm:pt>
    <dgm:pt modelId="{0A35A82F-5370-4609-BB8F-76B550B60DDD}">
      <dgm:prSet custT="1"/>
      <dgm:spPr/>
      <dgm:t>
        <a:bodyPr/>
        <a:lstStyle/>
        <a:p>
          <a:pPr rtl="0"/>
          <a:r>
            <a:rPr lang="en-US" sz="2400" b="0" dirty="0" smtClean="0">
              <a:effectLst>
                <a:outerShdw blurRad="38100" dist="38100" dir="2700000" algn="tl">
                  <a:srgbClr val="000000">
                    <a:alpha val="43137"/>
                  </a:srgbClr>
                </a:outerShdw>
              </a:effectLst>
              <a:sym typeface="Symbol" panose="05050102010706020507" pitchFamily="18" charset="2"/>
            </a:rPr>
            <a:t></a:t>
          </a:r>
          <a:r>
            <a:rPr lang="en-US" sz="2400" b="0" dirty="0" smtClean="0">
              <a:effectLst>
                <a:outerShdw blurRad="38100" dist="38100" dir="2700000" algn="tl">
                  <a:srgbClr val="000000">
                    <a:alpha val="43137"/>
                  </a:srgbClr>
                </a:outerShdw>
              </a:effectLst>
            </a:rPr>
            <a:t> </a:t>
          </a:r>
          <a:r>
            <a:rPr lang="en-US" altLang="zh-CN" sz="2400" b="0" dirty="0" err="1" smtClean="0">
              <a:effectLst>
                <a:outerShdw blurRad="38100" dist="38100" dir="2700000" algn="tl">
                  <a:srgbClr val="000000">
                    <a:alpha val="43137"/>
                  </a:srgbClr>
                </a:outerShdw>
              </a:effectLst>
            </a:rPr>
            <a:t>a</a:t>
          </a:r>
          <a:r>
            <a:rPr lang="en-US" sz="2400" b="0" dirty="0" err="1" smtClean="0">
              <a:effectLst>
                <a:outerShdw blurRad="38100" dist="38100" dir="2700000" algn="tl">
                  <a:srgbClr val="000000">
                    <a:alpha val="43137"/>
                  </a:srgbClr>
                </a:outerShdw>
              </a:effectLst>
            </a:rPr>
            <a:t>abb</a:t>
          </a:r>
          <a:r>
            <a:rPr lang="en-US" sz="2400" b="0" dirty="0" err="1" smtClean="0">
              <a:solidFill>
                <a:srgbClr val="FFFF00"/>
              </a:solidFill>
              <a:effectLst>
                <a:outerShdw blurRad="38100" dist="38100" dir="2700000" algn="tl">
                  <a:srgbClr val="000000">
                    <a:alpha val="43137"/>
                  </a:srgbClr>
                </a:outerShdw>
              </a:effectLst>
            </a:rPr>
            <a:t>ee</a:t>
          </a:r>
          <a:r>
            <a:rPr lang="en-US" sz="2400" b="0" dirty="0" smtClean="0">
              <a:effectLst>
                <a:outerShdw blurRad="38100" dist="38100" dir="2700000" algn="tl">
                  <a:srgbClr val="000000">
                    <a:alpha val="43137"/>
                  </a:srgbClr>
                </a:outerShdw>
              </a:effectLst>
            </a:rPr>
            <a:t>	(</a:t>
          </a:r>
          <a:r>
            <a:rPr lang="en-US" sz="2400" b="0" dirty="0" err="1" smtClean="0">
              <a:effectLst>
                <a:outerShdw blurRad="38100" dist="38100" dir="2700000" algn="tl">
                  <a:srgbClr val="000000">
                    <a:alpha val="43137"/>
                  </a:srgbClr>
                </a:outerShdw>
              </a:effectLst>
            </a:rPr>
            <a:t>eE</a:t>
          </a:r>
          <a:r>
            <a:rPr lang="en-US" sz="2400" b="0" dirty="0" smtClean="0">
              <a:effectLst>
                <a:outerShdw blurRad="38100" dist="38100" dir="2700000" algn="tl">
                  <a:srgbClr val="000000">
                    <a:alpha val="43137"/>
                  </a:srgbClr>
                </a:outerShdw>
              </a:effectLst>
            </a:rPr>
            <a:t> → </a:t>
          </a:r>
          <a:r>
            <a:rPr lang="en-US" sz="2400" b="0" dirty="0" err="1" smtClean="0">
              <a:effectLst>
                <a:outerShdw blurRad="38100" dist="38100" dir="2700000" algn="tl">
                  <a:srgbClr val="000000">
                    <a:alpha val="43137"/>
                  </a:srgbClr>
                </a:outerShdw>
              </a:effectLst>
            </a:rPr>
            <a:t>ee</a:t>
          </a:r>
          <a:r>
            <a:rPr lang="en-US" sz="2400" b="0" dirty="0" smtClean="0">
              <a:effectLst>
                <a:outerShdw blurRad="38100" dist="38100" dir="2700000" algn="tl">
                  <a:srgbClr val="000000">
                    <a:alpha val="43137"/>
                  </a:srgbClr>
                </a:outerShdw>
              </a:effectLst>
            </a:rPr>
            <a:t>)</a:t>
          </a:r>
          <a:endParaRPr lang="zh-CN" sz="2400" b="0" dirty="0">
            <a:effectLst>
              <a:outerShdw blurRad="38100" dist="38100" dir="2700000" algn="tl">
                <a:srgbClr val="000000">
                  <a:alpha val="43137"/>
                </a:srgbClr>
              </a:outerShdw>
            </a:effectLst>
          </a:endParaRPr>
        </a:p>
      </dgm:t>
    </dgm:pt>
    <dgm:pt modelId="{5D495763-DDA5-4408-99B4-2074D0199AA9}" cxnId="{55CCCD26-0344-4309-A06D-D03B451DF5F1}" type="parTrans">
      <dgm:prSet/>
      <dgm:spPr/>
      <dgm:t>
        <a:bodyPr/>
        <a:lstStyle/>
        <a:p>
          <a:endParaRPr lang="zh-CN" altLang="en-US" sz="2400">
            <a:solidFill>
              <a:schemeClr val="bg1"/>
            </a:solidFill>
            <a:effectLst>
              <a:outerShdw blurRad="38100" dist="38100" dir="2700000" algn="tl">
                <a:srgbClr val="000000">
                  <a:alpha val="43137"/>
                </a:srgbClr>
              </a:outerShdw>
            </a:effectLst>
          </a:endParaRPr>
        </a:p>
      </dgm:t>
    </dgm:pt>
    <dgm:pt modelId="{708E2D8B-3C19-4EF8-9431-778FFF0CD8A1}" cxnId="{55CCCD26-0344-4309-A06D-D03B451DF5F1}" type="sibTrans">
      <dgm:prSet/>
      <dgm:spPr/>
      <dgm:t>
        <a:bodyPr/>
        <a:lstStyle/>
        <a:p>
          <a:endParaRPr lang="zh-CN" altLang="en-US" sz="2400">
            <a:solidFill>
              <a:schemeClr val="bg1"/>
            </a:solidFill>
            <a:effectLst>
              <a:outerShdw blurRad="38100" dist="38100" dir="2700000" algn="tl">
                <a:srgbClr val="000000">
                  <a:alpha val="43137"/>
                </a:srgbClr>
              </a:outerShdw>
            </a:effectLst>
          </a:endParaRPr>
        </a:p>
      </dgm:t>
    </dgm:pt>
    <dgm:pt modelId="{6499E793-838F-4EA8-B5A9-3957979431DA}" type="pres">
      <dgm:prSet presAssocID="{2B646FEE-587F-4FE1-A880-384672A78CAD}" presName="linear" presStyleCnt="0">
        <dgm:presLayoutVars>
          <dgm:animLvl val="lvl"/>
          <dgm:resizeHandles val="exact"/>
        </dgm:presLayoutVars>
      </dgm:prSet>
      <dgm:spPr/>
      <dgm:t>
        <a:bodyPr/>
        <a:lstStyle/>
        <a:p>
          <a:endParaRPr lang="zh-CN" altLang="en-US"/>
        </a:p>
      </dgm:t>
    </dgm:pt>
    <dgm:pt modelId="{67E6CA20-2CCE-472C-BA96-3E2F318D9B17}" type="pres">
      <dgm:prSet presAssocID="{1B9AC052-CFDB-4A0A-8E73-E6531B6B5FB4}" presName="parentText" presStyleLbl="node1" presStyleIdx="0" presStyleCnt="7">
        <dgm:presLayoutVars>
          <dgm:chMax val="0"/>
          <dgm:bulletEnabled val="1"/>
        </dgm:presLayoutVars>
      </dgm:prSet>
      <dgm:spPr/>
      <dgm:t>
        <a:bodyPr/>
        <a:lstStyle/>
        <a:p>
          <a:endParaRPr lang="zh-CN" altLang="en-US"/>
        </a:p>
      </dgm:t>
    </dgm:pt>
    <dgm:pt modelId="{0F436065-F0CE-4BA5-99D3-8487FF8D418B}" type="pres">
      <dgm:prSet presAssocID="{57F74EE9-51E9-4EF6-A170-8EB92F59F161}" presName="spacer" presStyleCnt="0"/>
      <dgm:spPr/>
      <dgm:t>
        <a:bodyPr/>
        <a:lstStyle/>
        <a:p>
          <a:endParaRPr lang="zh-CN" altLang="en-US"/>
        </a:p>
      </dgm:t>
    </dgm:pt>
    <dgm:pt modelId="{142AF498-0916-48D2-A88E-C55284C28C98}" type="pres">
      <dgm:prSet presAssocID="{B5E6DC64-B4C2-4F88-A807-D655CA2E44D5}" presName="parentText" presStyleLbl="node1" presStyleIdx="1" presStyleCnt="7">
        <dgm:presLayoutVars>
          <dgm:chMax val="0"/>
          <dgm:bulletEnabled val="1"/>
        </dgm:presLayoutVars>
      </dgm:prSet>
      <dgm:spPr/>
      <dgm:t>
        <a:bodyPr/>
        <a:lstStyle/>
        <a:p>
          <a:endParaRPr lang="zh-CN" altLang="en-US"/>
        </a:p>
      </dgm:t>
    </dgm:pt>
    <dgm:pt modelId="{4367E18A-D83C-45C5-B976-B907D3393F2B}" type="pres">
      <dgm:prSet presAssocID="{5C9C3243-6543-4A15-A42A-86CD2CC3EA67}" presName="spacer" presStyleCnt="0"/>
      <dgm:spPr/>
      <dgm:t>
        <a:bodyPr/>
        <a:lstStyle/>
        <a:p>
          <a:endParaRPr lang="zh-CN" altLang="en-US"/>
        </a:p>
      </dgm:t>
    </dgm:pt>
    <dgm:pt modelId="{27B7E1EE-4979-417D-9F51-6C67DC8AB9AE}" type="pres">
      <dgm:prSet presAssocID="{BDCBC19C-123D-4902-8A3F-49570C774FF9}" presName="parentText" presStyleLbl="node1" presStyleIdx="2" presStyleCnt="7">
        <dgm:presLayoutVars>
          <dgm:chMax val="0"/>
          <dgm:bulletEnabled val="1"/>
        </dgm:presLayoutVars>
      </dgm:prSet>
      <dgm:spPr/>
      <dgm:t>
        <a:bodyPr/>
        <a:lstStyle/>
        <a:p>
          <a:endParaRPr lang="zh-CN" altLang="en-US"/>
        </a:p>
      </dgm:t>
    </dgm:pt>
    <dgm:pt modelId="{817CA823-3BB2-4F41-952F-3C6C694375E5}" type="pres">
      <dgm:prSet presAssocID="{723B72D6-3704-41F0-AB97-23CF68492C9C}" presName="spacer" presStyleCnt="0"/>
      <dgm:spPr/>
      <dgm:t>
        <a:bodyPr/>
        <a:lstStyle/>
        <a:p>
          <a:endParaRPr lang="zh-CN" altLang="en-US"/>
        </a:p>
      </dgm:t>
    </dgm:pt>
    <dgm:pt modelId="{CF4983CE-19F6-4DB7-A246-2C0DDB5FEB30}" type="pres">
      <dgm:prSet presAssocID="{E5E8F010-7E7E-4A94-AD1B-80CD0C923C2A}" presName="parentText" presStyleLbl="node1" presStyleIdx="3" presStyleCnt="7">
        <dgm:presLayoutVars>
          <dgm:chMax val="0"/>
          <dgm:bulletEnabled val="1"/>
        </dgm:presLayoutVars>
      </dgm:prSet>
      <dgm:spPr/>
      <dgm:t>
        <a:bodyPr/>
        <a:lstStyle/>
        <a:p>
          <a:endParaRPr lang="zh-CN" altLang="en-US"/>
        </a:p>
      </dgm:t>
    </dgm:pt>
    <dgm:pt modelId="{79F2CAFF-20E2-40B7-9BBA-8FE975892473}" type="pres">
      <dgm:prSet presAssocID="{503AB370-5491-4C07-BD15-D3687B0A794B}" presName="spacer" presStyleCnt="0"/>
      <dgm:spPr/>
      <dgm:t>
        <a:bodyPr/>
        <a:lstStyle/>
        <a:p>
          <a:endParaRPr lang="zh-CN" altLang="en-US"/>
        </a:p>
      </dgm:t>
    </dgm:pt>
    <dgm:pt modelId="{87953AFD-7F5E-4715-AEDD-141EDA7E616E}" type="pres">
      <dgm:prSet presAssocID="{C09844BB-7363-45E5-8416-D25AC124F296}" presName="parentText" presStyleLbl="node1" presStyleIdx="4" presStyleCnt="7">
        <dgm:presLayoutVars>
          <dgm:chMax val="0"/>
          <dgm:bulletEnabled val="1"/>
        </dgm:presLayoutVars>
      </dgm:prSet>
      <dgm:spPr/>
      <dgm:t>
        <a:bodyPr/>
        <a:lstStyle/>
        <a:p>
          <a:endParaRPr lang="zh-CN" altLang="en-US"/>
        </a:p>
      </dgm:t>
    </dgm:pt>
    <dgm:pt modelId="{8C7D0A9B-DD35-4925-B7DA-309B1984E83D}" type="pres">
      <dgm:prSet presAssocID="{CB773297-8470-4C74-B8B2-C1BED50F9A74}" presName="spacer" presStyleCnt="0"/>
      <dgm:spPr/>
      <dgm:t>
        <a:bodyPr/>
        <a:lstStyle/>
        <a:p>
          <a:endParaRPr lang="zh-CN" altLang="en-US"/>
        </a:p>
      </dgm:t>
    </dgm:pt>
    <dgm:pt modelId="{36CCE11F-F1E9-4ECE-A39C-0D7B4CC8D74D}" type="pres">
      <dgm:prSet presAssocID="{77DE207A-BD75-4BEE-B804-63B464BE97D9}" presName="parentText" presStyleLbl="node1" presStyleIdx="5" presStyleCnt="7">
        <dgm:presLayoutVars>
          <dgm:chMax val="0"/>
          <dgm:bulletEnabled val="1"/>
        </dgm:presLayoutVars>
      </dgm:prSet>
      <dgm:spPr/>
      <dgm:t>
        <a:bodyPr/>
        <a:lstStyle/>
        <a:p>
          <a:endParaRPr lang="zh-CN" altLang="en-US"/>
        </a:p>
      </dgm:t>
    </dgm:pt>
    <dgm:pt modelId="{7769D0E0-8DD8-448B-9CA5-D71B82D75221}" type="pres">
      <dgm:prSet presAssocID="{278CA159-9262-406E-A2E8-246FAD74B345}" presName="spacer" presStyleCnt="0"/>
      <dgm:spPr/>
      <dgm:t>
        <a:bodyPr/>
        <a:lstStyle/>
        <a:p>
          <a:endParaRPr lang="zh-CN" altLang="en-US"/>
        </a:p>
      </dgm:t>
    </dgm:pt>
    <dgm:pt modelId="{507C851C-49E7-4065-9464-3058732099E3}" type="pres">
      <dgm:prSet presAssocID="{0A35A82F-5370-4609-BB8F-76B550B60DDD}" presName="parentText" presStyleLbl="node1" presStyleIdx="6" presStyleCnt="7">
        <dgm:presLayoutVars>
          <dgm:chMax val="0"/>
          <dgm:bulletEnabled val="1"/>
        </dgm:presLayoutVars>
      </dgm:prSet>
      <dgm:spPr/>
      <dgm:t>
        <a:bodyPr/>
        <a:lstStyle/>
        <a:p>
          <a:endParaRPr lang="zh-CN" altLang="en-US"/>
        </a:p>
      </dgm:t>
    </dgm:pt>
  </dgm:ptLst>
  <dgm:cxnLst>
    <dgm:cxn modelId="{BDAC4339-1CD2-44C7-B0D1-47E32CFF4114}" srcId="{2B646FEE-587F-4FE1-A880-384672A78CAD}" destId="{77DE207A-BD75-4BEE-B804-63B464BE97D9}" srcOrd="5" destOrd="0" parTransId="{B1083978-88A0-4946-9795-0B745B566B95}" sibTransId="{278CA159-9262-406E-A2E8-246FAD74B345}"/>
    <dgm:cxn modelId="{63E0A6BE-BDEC-4236-B03C-5FFC061703A6}" type="presOf" srcId="{BDCBC19C-123D-4902-8A3F-49570C774FF9}" destId="{27B7E1EE-4979-417D-9F51-6C67DC8AB9AE}" srcOrd="0" destOrd="0" presId="urn:microsoft.com/office/officeart/2005/8/layout/vList2"/>
    <dgm:cxn modelId="{CED12724-B18D-47CB-BE55-61EB47FAA606}" type="presOf" srcId="{2B646FEE-587F-4FE1-A880-384672A78CAD}" destId="{6499E793-838F-4EA8-B5A9-3957979431DA}" srcOrd="0" destOrd="0" presId="urn:microsoft.com/office/officeart/2005/8/layout/vList2"/>
    <dgm:cxn modelId="{C02BEAA2-D26B-49D6-91E9-857E6B3CE441}" srcId="{2B646FEE-587F-4FE1-A880-384672A78CAD}" destId="{C09844BB-7363-45E5-8416-D25AC124F296}" srcOrd="4" destOrd="0" parTransId="{AEAE5714-30E2-4195-9541-C85D64533D61}" sibTransId="{CB773297-8470-4C74-B8B2-C1BED50F9A74}"/>
    <dgm:cxn modelId="{85430078-4001-4BA8-937C-4ECCBA5788EF}" srcId="{2B646FEE-587F-4FE1-A880-384672A78CAD}" destId="{1B9AC052-CFDB-4A0A-8E73-E6531B6B5FB4}" srcOrd="0" destOrd="0" parTransId="{0C2E08D8-316D-4FC0-A76D-3D8CDAC1BAB1}" sibTransId="{57F74EE9-51E9-4EF6-A170-8EB92F59F161}"/>
    <dgm:cxn modelId="{5067FA3D-153C-46AF-9241-E67629D52F36}" srcId="{2B646FEE-587F-4FE1-A880-384672A78CAD}" destId="{B5E6DC64-B4C2-4F88-A807-D655CA2E44D5}" srcOrd="1" destOrd="0" parTransId="{9C0C57CF-3B13-4DB8-80B3-5D9095EB32B8}" sibTransId="{5C9C3243-6543-4A15-A42A-86CD2CC3EA67}"/>
    <dgm:cxn modelId="{55CCCD26-0344-4309-A06D-D03B451DF5F1}" srcId="{2B646FEE-587F-4FE1-A880-384672A78CAD}" destId="{0A35A82F-5370-4609-BB8F-76B550B60DDD}" srcOrd="6" destOrd="0" parTransId="{5D495763-DDA5-4408-99B4-2074D0199AA9}" sibTransId="{708E2D8B-3C19-4EF8-9431-778FFF0CD8A1}"/>
    <dgm:cxn modelId="{6C94373C-29E3-4223-9EFE-1E963D162664}" type="presOf" srcId="{C09844BB-7363-45E5-8416-D25AC124F296}" destId="{87953AFD-7F5E-4715-AEDD-141EDA7E616E}" srcOrd="0" destOrd="0" presId="urn:microsoft.com/office/officeart/2005/8/layout/vList2"/>
    <dgm:cxn modelId="{E6F5ADF0-7B68-458A-9FE6-1FFADB92CDD9}" type="presOf" srcId="{77DE207A-BD75-4BEE-B804-63B464BE97D9}" destId="{36CCE11F-F1E9-4ECE-A39C-0D7B4CC8D74D}" srcOrd="0" destOrd="0" presId="urn:microsoft.com/office/officeart/2005/8/layout/vList2"/>
    <dgm:cxn modelId="{8D15509E-2505-4B64-925A-8EED434CF3C1}" type="presOf" srcId="{0A35A82F-5370-4609-BB8F-76B550B60DDD}" destId="{507C851C-49E7-4065-9464-3058732099E3}" srcOrd="0" destOrd="0" presId="urn:microsoft.com/office/officeart/2005/8/layout/vList2"/>
    <dgm:cxn modelId="{C9AE1B88-6F28-4DF3-9F64-E40A1DDC3E8C}" type="presOf" srcId="{B5E6DC64-B4C2-4F88-A807-D655CA2E44D5}" destId="{142AF498-0916-48D2-A88E-C55284C28C98}" srcOrd="0" destOrd="0" presId="urn:microsoft.com/office/officeart/2005/8/layout/vList2"/>
    <dgm:cxn modelId="{EEEC7BCD-0B0B-4D95-8B98-FCC85DC73859}" srcId="{2B646FEE-587F-4FE1-A880-384672A78CAD}" destId="{BDCBC19C-123D-4902-8A3F-49570C774FF9}" srcOrd="2" destOrd="0" parTransId="{12916469-F3ED-456C-A6B4-6A16B3DCA722}" sibTransId="{723B72D6-3704-41F0-AB97-23CF68492C9C}"/>
    <dgm:cxn modelId="{FD3BB0C2-A53D-449C-B730-78E5EE29380C}" type="presOf" srcId="{E5E8F010-7E7E-4A94-AD1B-80CD0C923C2A}" destId="{CF4983CE-19F6-4DB7-A246-2C0DDB5FEB30}" srcOrd="0" destOrd="0" presId="urn:microsoft.com/office/officeart/2005/8/layout/vList2"/>
    <dgm:cxn modelId="{67981ADD-4C98-4EF2-86E4-5E6D08BAAD52}" srcId="{2B646FEE-587F-4FE1-A880-384672A78CAD}" destId="{E5E8F010-7E7E-4A94-AD1B-80CD0C923C2A}" srcOrd="3" destOrd="0" parTransId="{C41A5530-30E9-45B2-BBED-B11E4CE463DC}" sibTransId="{503AB370-5491-4C07-BD15-D3687B0A794B}"/>
    <dgm:cxn modelId="{678FC224-6458-424C-B639-F641F4DEB7C0}" type="presOf" srcId="{1B9AC052-CFDB-4A0A-8E73-E6531B6B5FB4}" destId="{67E6CA20-2CCE-472C-BA96-3E2F318D9B17}" srcOrd="0" destOrd="0" presId="urn:microsoft.com/office/officeart/2005/8/layout/vList2"/>
    <dgm:cxn modelId="{F53D7DE2-5D11-41B7-B6E2-74C3B9C09A5C}" type="presParOf" srcId="{6499E793-838F-4EA8-B5A9-3957979431DA}" destId="{67E6CA20-2CCE-472C-BA96-3E2F318D9B17}" srcOrd="0" destOrd="0" presId="urn:microsoft.com/office/officeart/2005/8/layout/vList2"/>
    <dgm:cxn modelId="{1967F902-6D22-4123-A688-86D289558FA5}" type="presParOf" srcId="{6499E793-838F-4EA8-B5A9-3957979431DA}" destId="{0F436065-F0CE-4BA5-99D3-8487FF8D418B}" srcOrd="1" destOrd="0" presId="urn:microsoft.com/office/officeart/2005/8/layout/vList2"/>
    <dgm:cxn modelId="{09024D5B-40BA-466F-A8F6-B1237AE7F0C9}" type="presParOf" srcId="{6499E793-838F-4EA8-B5A9-3957979431DA}" destId="{142AF498-0916-48D2-A88E-C55284C28C98}" srcOrd="2" destOrd="0" presId="urn:microsoft.com/office/officeart/2005/8/layout/vList2"/>
    <dgm:cxn modelId="{23631EEA-745F-470E-99E5-7793117C0F66}" type="presParOf" srcId="{6499E793-838F-4EA8-B5A9-3957979431DA}" destId="{4367E18A-D83C-45C5-B976-B907D3393F2B}" srcOrd="3" destOrd="0" presId="urn:microsoft.com/office/officeart/2005/8/layout/vList2"/>
    <dgm:cxn modelId="{40D93D92-D2C0-45BC-8825-9601FA982D9F}" type="presParOf" srcId="{6499E793-838F-4EA8-B5A9-3957979431DA}" destId="{27B7E1EE-4979-417D-9F51-6C67DC8AB9AE}" srcOrd="4" destOrd="0" presId="urn:microsoft.com/office/officeart/2005/8/layout/vList2"/>
    <dgm:cxn modelId="{A0C2853F-ADBC-4FC0-ABC4-C5486F60FC51}" type="presParOf" srcId="{6499E793-838F-4EA8-B5A9-3957979431DA}" destId="{817CA823-3BB2-4F41-952F-3C6C694375E5}" srcOrd="5" destOrd="0" presId="urn:microsoft.com/office/officeart/2005/8/layout/vList2"/>
    <dgm:cxn modelId="{3AB98C46-6B8A-42E8-8420-3BD2B5D66963}" type="presParOf" srcId="{6499E793-838F-4EA8-B5A9-3957979431DA}" destId="{CF4983CE-19F6-4DB7-A246-2C0DDB5FEB30}" srcOrd="6" destOrd="0" presId="urn:microsoft.com/office/officeart/2005/8/layout/vList2"/>
    <dgm:cxn modelId="{80634307-DD23-4CC2-B117-3323609B38D4}" type="presParOf" srcId="{6499E793-838F-4EA8-B5A9-3957979431DA}" destId="{79F2CAFF-20E2-40B7-9BBA-8FE975892473}" srcOrd="7" destOrd="0" presId="urn:microsoft.com/office/officeart/2005/8/layout/vList2"/>
    <dgm:cxn modelId="{4D1823A1-A420-43D9-BC47-8C9E61CAD70E}" type="presParOf" srcId="{6499E793-838F-4EA8-B5A9-3957979431DA}" destId="{87953AFD-7F5E-4715-AEDD-141EDA7E616E}" srcOrd="8" destOrd="0" presId="urn:microsoft.com/office/officeart/2005/8/layout/vList2"/>
    <dgm:cxn modelId="{B8EC19BE-5EF5-4A7B-86A4-2530DC0771B8}" type="presParOf" srcId="{6499E793-838F-4EA8-B5A9-3957979431DA}" destId="{8C7D0A9B-DD35-4925-B7DA-309B1984E83D}" srcOrd="9" destOrd="0" presId="urn:microsoft.com/office/officeart/2005/8/layout/vList2"/>
    <dgm:cxn modelId="{E8E515CB-F45A-4934-BCE1-89BE77BDCB1B}" type="presParOf" srcId="{6499E793-838F-4EA8-B5A9-3957979431DA}" destId="{36CCE11F-F1E9-4ECE-A39C-0D7B4CC8D74D}" srcOrd="10" destOrd="0" presId="urn:microsoft.com/office/officeart/2005/8/layout/vList2"/>
    <dgm:cxn modelId="{9CCDFAC2-ABAA-4794-9771-4C0DC9D3BD38}" type="presParOf" srcId="{6499E793-838F-4EA8-B5A9-3957979431DA}" destId="{7769D0E0-8DD8-448B-9CA5-D71B82D75221}" srcOrd="11" destOrd="0" presId="urn:microsoft.com/office/officeart/2005/8/layout/vList2"/>
    <dgm:cxn modelId="{F2A74087-7978-4114-A9F2-A6A504053D51}" type="presParOf" srcId="{6499E793-838F-4EA8-B5A9-3957979431DA}" destId="{507C851C-49E7-4065-9464-3058732099E3}" srcOrd="12"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38FD4A-2343-4404-B6D1-D84D078B4EF1}" type="doc">
      <dgm:prSet loTypeId="urn:microsoft.com/office/officeart/2005/8/layout/venn2" loCatId="relationship" qsTypeId="urn:microsoft.com/office/officeart/2005/8/quickstyle/simple4" qsCatId="simple" csTypeId="urn:microsoft.com/office/officeart/2005/8/colors/colorful2" csCatId="colorful" phldr="1"/>
      <dgm:spPr/>
      <dgm:t>
        <a:bodyPr/>
        <a:lstStyle/>
        <a:p>
          <a:endParaRPr lang="zh-CN" altLang="en-US"/>
        </a:p>
      </dgm:t>
    </dgm:pt>
    <dgm:pt modelId="{F9EF4A72-E729-4CDF-BFCB-941D1711AA73}">
      <dgm:prSet phldrT="[文本]" custT="1"/>
      <dgm:spPr/>
      <dgm:t>
        <a:bodyPr/>
        <a:lstStyle/>
        <a:p>
          <a:r>
            <a:rPr lang="en-US" altLang="zh-CN" sz="1800" dirty="0" smtClean="0">
              <a:effectLst>
                <a:outerShdw blurRad="38100" dist="38100" dir="2700000" algn="tl">
                  <a:srgbClr val="000000">
                    <a:alpha val="43137"/>
                  </a:srgbClr>
                </a:outerShdw>
              </a:effectLst>
            </a:rPr>
            <a:t>0</a:t>
          </a:r>
          <a:r>
            <a:rPr lang="zh-CN" altLang="en-US" sz="1800" dirty="0" smtClean="0">
              <a:effectLst>
                <a:outerShdw blurRad="38100" dist="38100" dir="2700000" algn="tl">
                  <a:srgbClr val="000000">
                    <a:alpha val="43137"/>
                  </a:srgbClr>
                </a:outerShdw>
              </a:effectLst>
            </a:rPr>
            <a:t>型文法</a:t>
          </a:r>
          <a:endParaRPr lang="zh-CN" altLang="en-US" sz="1800" dirty="0">
            <a:effectLst>
              <a:outerShdw blurRad="38100" dist="38100" dir="2700000" algn="tl">
                <a:srgbClr val="000000">
                  <a:alpha val="43137"/>
                </a:srgbClr>
              </a:outerShdw>
            </a:effectLst>
          </a:endParaRPr>
        </a:p>
      </dgm:t>
    </dgm:pt>
    <dgm:pt modelId="{593ABCE5-C576-4336-8F3C-0FC6F9C71BC8}" cxnId="{AD6F3E88-1665-403B-94D6-AC6D7312490A}" type="parTrans">
      <dgm:prSet/>
      <dgm:spPr/>
      <dgm:t>
        <a:bodyPr/>
        <a:lstStyle/>
        <a:p>
          <a:endParaRPr lang="zh-CN" altLang="en-US" sz="1800">
            <a:effectLst>
              <a:outerShdw blurRad="38100" dist="38100" dir="2700000" algn="tl">
                <a:srgbClr val="000000">
                  <a:alpha val="43137"/>
                </a:srgbClr>
              </a:outerShdw>
            </a:effectLst>
          </a:endParaRPr>
        </a:p>
      </dgm:t>
    </dgm:pt>
    <dgm:pt modelId="{A8818F82-FC21-4252-9B8D-A8FF92B0CAB2}" cxnId="{AD6F3E88-1665-403B-94D6-AC6D7312490A}" type="sibTrans">
      <dgm:prSet/>
      <dgm:spPr/>
      <dgm:t>
        <a:bodyPr/>
        <a:lstStyle/>
        <a:p>
          <a:endParaRPr lang="zh-CN" altLang="en-US" sz="1800">
            <a:effectLst>
              <a:outerShdw blurRad="38100" dist="38100" dir="2700000" algn="tl">
                <a:srgbClr val="000000">
                  <a:alpha val="43137"/>
                </a:srgbClr>
              </a:outerShdw>
            </a:effectLst>
          </a:endParaRPr>
        </a:p>
      </dgm:t>
    </dgm:pt>
    <dgm:pt modelId="{8362EE3D-334B-40AB-ABDA-84659C79BAF9}">
      <dgm:prSet phldrT="[文本]" custT="1"/>
      <dgm:spPr/>
      <dgm:t>
        <a:bodyPr/>
        <a:lstStyle/>
        <a:p>
          <a:r>
            <a:rPr lang="en-US" altLang="zh-CN" sz="1800" dirty="0" smtClean="0">
              <a:effectLst>
                <a:outerShdw blurRad="38100" dist="38100" dir="2700000" algn="tl">
                  <a:srgbClr val="000000">
                    <a:alpha val="43137"/>
                  </a:srgbClr>
                </a:outerShdw>
              </a:effectLst>
            </a:rPr>
            <a:t>1</a:t>
          </a:r>
          <a:r>
            <a:rPr lang="zh-CN" altLang="en-US" sz="1800" dirty="0" smtClean="0">
              <a:effectLst>
                <a:outerShdw blurRad="38100" dist="38100" dir="2700000" algn="tl">
                  <a:srgbClr val="000000">
                    <a:alpha val="43137"/>
                  </a:srgbClr>
                </a:outerShdw>
              </a:effectLst>
            </a:rPr>
            <a:t>型文法</a:t>
          </a:r>
          <a:endParaRPr lang="zh-CN" altLang="en-US" sz="1800" dirty="0">
            <a:effectLst>
              <a:outerShdw blurRad="38100" dist="38100" dir="2700000" algn="tl">
                <a:srgbClr val="000000">
                  <a:alpha val="43137"/>
                </a:srgbClr>
              </a:outerShdw>
            </a:effectLst>
          </a:endParaRPr>
        </a:p>
      </dgm:t>
    </dgm:pt>
    <dgm:pt modelId="{7831E44D-E7A1-478C-9F1D-26C8C961162B}" cxnId="{4D0D9CD3-978D-43A7-A291-88562102E179}" type="parTrans">
      <dgm:prSet/>
      <dgm:spPr/>
      <dgm:t>
        <a:bodyPr/>
        <a:lstStyle/>
        <a:p>
          <a:endParaRPr lang="zh-CN" altLang="en-US" sz="1800">
            <a:effectLst>
              <a:outerShdw blurRad="38100" dist="38100" dir="2700000" algn="tl">
                <a:srgbClr val="000000">
                  <a:alpha val="43137"/>
                </a:srgbClr>
              </a:outerShdw>
            </a:effectLst>
          </a:endParaRPr>
        </a:p>
      </dgm:t>
    </dgm:pt>
    <dgm:pt modelId="{DCC761D9-4209-4351-B349-4D1599960BCE}" cxnId="{4D0D9CD3-978D-43A7-A291-88562102E179}" type="sibTrans">
      <dgm:prSet/>
      <dgm:spPr/>
      <dgm:t>
        <a:bodyPr/>
        <a:lstStyle/>
        <a:p>
          <a:endParaRPr lang="zh-CN" altLang="en-US" sz="1800">
            <a:effectLst>
              <a:outerShdw blurRad="38100" dist="38100" dir="2700000" algn="tl">
                <a:srgbClr val="000000">
                  <a:alpha val="43137"/>
                </a:srgbClr>
              </a:outerShdw>
            </a:effectLst>
          </a:endParaRPr>
        </a:p>
      </dgm:t>
    </dgm:pt>
    <dgm:pt modelId="{3F36289E-A978-4666-AC62-F9E3CD8D4815}">
      <dgm:prSet phldrT="[文本]" custT="1"/>
      <dgm:spPr/>
      <dgm:t>
        <a:bodyPr/>
        <a:lstStyle/>
        <a:p>
          <a:r>
            <a:rPr lang="en-US" altLang="zh-CN" sz="1800" dirty="0" smtClean="0">
              <a:effectLst>
                <a:outerShdw blurRad="38100" dist="38100" dir="2700000" algn="tl">
                  <a:srgbClr val="000000">
                    <a:alpha val="43137"/>
                  </a:srgbClr>
                </a:outerShdw>
              </a:effectLst>
            </a:rPr>
            <a:t>2</a:t>
          </a:r>
          <a:r>
            <a:rPr lang="zh-CN" altLang="en-US" sz="1800" dirty="0" smtClean="0">
              <a:effectLst>
                <a:outerShdw blurRad="38100" dist="38100" dir="2700000" algn="tl">
                  <a:srgbClr val="000000">
                    <a:alpha val="43137"/>
                  </a:srgbClr>
                </a:outerShdw>
              </a:effectLst>
            </a:rPr>
            <a:t>型文法</a:t>
          </a:r>
          <a:endParaRPr lang="zh-CN" altLang="en-US" sz="1800" dirty="0">
            <a:effectLst>
              <a:outerShdw blurRad="38100" dist="38100" dir="2700000" algn="tl">
                <a:srgbClr val="000000">
                  <a:alpha val="43137"/>
                </a:srgbClr>
              </a:outerShdw>
            </a:effectLst>
          </a:endParaRPr>
        </a:p>
      </dgm:t>
    </dgm:pt>
    <dgm:pt modelId="{2AF0AD24-CD72-4146-BFFA-54F0E5F8CCB0}" cxnId="{710850C3-E4D4-412C-9FE4-821D0CD0245B}" type="parTrans">
      <dgm:prSet/>
      <dgm:spPr/>
      <dgm:t>
        <a:bodyPr/>
        <a:lstStyle/>
        <a:p>
          <a:endParaRPr lang="zh-CN" altLang="en-US" sz="1800">
            <a:effectLst>
              <a:outerShdw blurRad="38100" dist="38100" dir="2700000" algn="tl">
                <a:srgbClr val="000000">
                  <a:alpha val="43137"/>
                </a:srgbClr>
              </a:outerShdw>
            </a:effectLst>
          </a:endParaRPr>
        </a:p>
      </dgm:t>
    </dgm:pt>
    <dgm:pt modelId="{F4F57868-4E38-42AE-A5D0-60799A83FA91}" cxnId="{710850C3-E4D4-412C-9FE4-821D0CD0245B}" type="sibTrans">
      <dgm:prSet/>
      <dgm:spPr/>
      <dgm:t>
        <a:bodyPr/>
        <a:lstStyle/>
        <a:p>
          <a:endParaRPr lang="zh-CN" altLang="en-US" sz="1800">
            <a:effectLst>
              <a:outerShdw blurRad="38100" dist="38100" dir="2700000" algn="tl">
                <a:srgbClr val="000000">
                  <a:alpha val="43137"/>
                </a:srgbClr>
              </a:outerShdw>
            </a:effectLst>
          </a:endParaRPr>
        </a:p>
      </dgm:t>
    </dgm:pt>
    <dgm:pt modelId="{73050297-F744-4DF0-9970-59FDEBDBAFAE}">
      <dgm:prSet phldrT="[文本]" custT="1"/>
      <dgm:spPr/>
      <dgm:t>
        <a:bodyPr/>
        <a:lstStyle/>
        <a:p>
          <a:r>
            <a:rPr lang="en-US" altLang="zh-CN" sz="1800" dirty="0" smtClean="0">
              <a:effectLst>
                <a:outerShdw blurRad="38100" dist="38100" dir="2700000" algn="tl">
                  <a:srgbClr val="000000">
                    <a:alpha val="43137"/>
                  </a:srgbClr>
                </a:outerShdw>
              </a:effectLst>
            </a:rPr>
            <a:t>3</a:t>
          </a:r>
          <a:r>
            <a:rPr lang="zh-CN" altLang="en-US" sz="1800" dirty="0" smtClean="0">
              <a:effectLst>
                <a:outerShdw blurRad="38100" dist="38100" dir="2700000" algn="tl">
                  <a:srgbClr val="000000">
                    <a:alpha val="43137"/>
                  </a:srgbClr>
                </a:outerShdw>
              </a:effectLst>
            </a:rPr>
            <a:t>型文法</a:t>
          </a:r>
          <a:endParaRPr lang="zh-CN" altLang="en-US" sz="1800" dirty="0">
            <a:effectLst>
              <a:outerShdw blurRad="38100" dist="38100" dir="2700000" algn="tl">
                <a:srgbClr val="000000">
                  <a:alpha val="43137"/>
                </a:srgbClr>
              </a:outerShdw>
            </a:effectLst>
          </a:endParaRPr>
        </a:p>
      </dgm:t>
    </dgm:pt>
    <dgm:pt modelId="{18DE4BFA-ED00-43F9-9067-C53525D5311E}" cxnId="{CE728009-EA28-436F-B530-220DC045B9BC}" type="parTrans">
      <dgm:prSet/>
      <dgm:spPr/>
      <dgm:t>
        <a:bodyPr/>
        <a:lstStyle/>
        <a:p>
          <a:endParaRPr lang="zh-CN" altLang="en-US" sz="1800">
            <a:effectLst>
              <a:outerShdw blurRad="38100" dist="38100" dir="2700000" algn="tl">
                <a:srgbClr val="000000">
                  <a:alpha val="43137"/>
                </a:srgbClr>
              </a:outerShdw>
            </a:effectLst>
          </a:endParaRPr>
        </a:p>
      </dgm:t>
    </dgm:pt>
    <dgm:pt modelId="{43A88A7C-C2AF-4172-91BB-81103865D956}" cxnId="{CE728009-EA28-436F-B530-220DC045B9BC}" type="sibTrans">
      <dgm:prSet/>
      <dgm:spPr/>
      <dgm:t>
        <a:bodyPr/>
        <a:lstStyle/>
        <a:p>
          <a:endParaRPr lang="zh-CN" altLang="en-US" sz="1800">
            <a:effectLst>
              <a:outerShdw blurRad="38100" dist="38100" dir="2700000" algn="tl">
                <a:srgbClr val="000000">
                  <a:alpha val="43137"/>
                </a:srgbClr>
              </a:outerShdw>
            </a:effectLst>
          </a:endParaRPr>
        </a:p>
      </dgm:t>
    </dgm:pt>
    <dgm:pt modelId="{A6E0E0C9-5D6F-4BF1-A763-B746DC6F4E76}" type="pres">
      <dgm:prSet presAssocID="{7838FD4A-2343-4404-B6D1-D84D078B4EF1}" presName="Name0" presStyleCnt="0">
        <dgm:presLayoutVars>
          <dgm:chMax val="7"/>
          <dgm:resizeHandles val="exact"/>
        </dgm:presLayoutVars>
      </dgm:prSet>
      <dgm:spPr/>
      <dgm:t>
        <a:bodyPr/>
        <a:lstStyle/>
        <a:p>
          <a:endParaRPr lang="zh-CN" altLang="en-US"/>
        </a:p>
      </dgm:t>
    </dgm:pt>
    <dgm:pt modelId="{88157197-F2EC-4B10-B49B-38C46E5486CA}" type="pres">
      <dgm:prSet presAssocID="{7838FD4A-2343-4404-B6D1-D84D078B4EF1}" presName="comp1" presStyleCnt="0"/>
      <dgm:spPr/>
      <dgm:t>
        <a:bodyPr/>
        <a:lstStyle/>
        <a:p>
          <a:endParaRPr lang="zh-CN" altLang="en-US"/>
        </a:p>
      </dgm:t>
    </dgm:pt>
    <dgm:pt modelId="{9C76B0B5-9DF9-42B8-873D-0843F4B2B1FC}" type="pres">
      <dgm:prSet presAssocID="{7838FD4A-2343-4404-B6D1-D84D078B4EF1}" presName="circle1" presStyleLbl="node1" presStyleIdx="0" presStyleCnt="4" custScaleY="89469"/>
      <dgm:spPr/>
      <dgm:t>
        <a:bodyPr/>
        <a:lstStyle/>
        <a:p>
          <a:endParaRPr lang="zh-CN" altLang="en-US"/>
        </a:p>
      </dgm:t>
    </dgm:pt>
    <dgm:pt modelId="{472823A6-E406-412E-B231-5F0F7FCCB323}" type="pres">
      <dgm:prSet presAssocID="{7838FD4A-2343-4404-B6D1-D84D078B4EF1}" presName="c1text" presStyleLbl="node1" presStyleIdx="0" presStyleCnt="4">
        <dgm:presLayoutVars>
          <dgm:bulletEnabled val="1"/>
        </dgm:presLayoutVars>
      </dgm:prSet>
      <dgm:spPr/>
      <dgm:t>
        <a:bodyPr/>
        <a:lstStyle/>
        <a:p>
          <a:endParaRPr lang="zh-CN" altLang="en-US"/>
        </a:p>
      </dgm:t>
    </dgm:pt>
    <dgm:pt modelId="{56219F21-32F9-4D2C-B63A-D8EFBFB3DDE5}" type="pres">
      <dgm:prSet presAssocID="{7838FD4A-2343-4404-B6D1-D84D078B4EF1}" presName="comp2" presStyleCnt="0"/>
      <dgm:spPr/>
      <dgm:t>
        <a:bodyPr/>
        <a:lstStyle/>
        <a:p>
          <a:endParaRPr lang="zh-CN" altLang="en-US"/>
        </a:p>
      </dgm:t>
    </dgm:pt>
    <dgm:pt modelId="{258E4A94-6A9D-49FE-8103-9BF14AF954F8}" type="pres">
      <dgm:prSet presAssocID="{7838FD4A-2343-4404-B6D1-D84D078B4EF1}" presName="circle2" presStyleLbl="node1" presStyleIdx="1" presStyleCnt="4" custScaleY="86368"/>
      <dgm:spPr/>
      <dgm:t>
        <a:bodyPr/>
        <a:lstStyle/>
        <a:p>
          <a:endParaRPr lang="zh-CN" altLang="en-US"/>
        </a:p>
      </dgm:t>
    </dgm:pt>
    <dgm:pt modelId="{127F11BE-A82A-4209-B5E5-162D58D89FAC}" type="pres">
      <dgm:prSet presAssocID="{7838FD4A-2343-4404-B6D1-D84D078B4EF1}" presName="c2text" presStyleLbl="node1" presStyleIdx="1" presStyleCnt="4">
        <dgm:presLayoutVars>
          <dgm:bulletEnabled val="1"/>
        </dgm:presLayoutVars>
      </dgm:prSet>
      <dgm:spPr/>
      <dgm:t>
        <a:bodyPr/>
        <a:lstStyle/>
        <a:p>
          <a:endParaRPr lang="zh-CN" altLang="en-US"/>
        </a:p>
      </dgm:t>
    </dgm:pt>
    <dgm:pt modelId="{016B3B0A-14CC-46B9-AD76-6326E8226F39}" type="pres">
      <dgm:prSet presAssocID="{7838FD4A-2343-4404-B6D1-D84D078B4EF1}" presName="comp3" presStyleCnt="0"/>
      <dgm:spPr/>
      <dgm:t>
        <a:bodyPr/>
        <a:lstStyle/>
        <a:p>
          <a:endParaRPr lang="zh-CN" altLang="en-US"/>
        </a:p>
      </dgm:t>
    </dgm:pt>
    <dgm:pt modelId="{8B0CC018-87CC-4DB7-99A1-D43836464486}" type="pres">
      <dgm:prSet presAssocID="{7838FD4A-2343-4404-B6D1-D84D078B4EF1}" presName="circle3" presStyleLbl="node1" presStyleIdx="2" presStyleCnt="4" custScaleY="81201"/>
      <dgm:spPr/>
      <dgm:t>
        <a:bodyPr/>
        <a:lstStyle/>
        <a:p>
          <a:endParaRPr lang="zh-CN" altLang="en-US"/>
        </a:p>
      </dgm:t>
    </dgm:pt>
    <dgm:pt modelId="{D21E347E-6889-4F37-889E-8681BF529E19}" type="pres">
      <dgm:prSet presAssocID="{7838FD4A-2343-4404-B6D1-D84D078B4EF1}" presName="c3text" presStyleLbl="node1" presStyleIdx="2" presStyleCnt="4">
        <dgm:presLayoutVars>
          <dgm:bulletEnabled val="1"/>
        </dgm:presLayoutVars>
      </dgm:prSet>
      <dgm:spPr/>
      <dgm:t>
        <a:bodyPr/>
        <a:lstStyle/>
        <a:p>
          <a:endParaRPr lang="zh-CN" altLang="en-US"/>
        </a:p>
      </dgm:t>
    </dgm:pt>
    <dgm:pt modelId="{8493FF76-EE31-4374-98F8-75C1B9E686F4}" type="pres">
      <dgm:prSet presAssocID="{7838FD4A-2343-4404-B6D1-D84D078B4EF1}" presName="comp4" presStyleCnt="0"/>
      <dgm:spPr/>
      <dgm:t>
        <a:bodyPr/>
        <a:lstStyle/>
        <a:p>
          <a:endParaRPr lang="zh-CN" altLang="en-US"/>
        </a:p>
      </dgm:t>
    </dgm:pt>
    <dgm:pt modelId="{F438C80D-9671-4AD3-9C61-9BE760E14071}" type="pres">
      <dgm:prSet presAssocID="{7838FD4A-2343-4404-B6D1-D84D078B4EF1}" presName="circle4" presStyleLbl="node1" presStyleIdx="3" presStyleCnt="4" custScaleY="70866"/>
      <dgm:spPr/>
      <dgm:t>
        <a:bodyPr/>
        <a:lstStyle/>
        <a:p>
          <a:endParaRPr lang="zh-CN" altLang="en-US"/>
        </a:p>
      </dgm:t>
    </dgm:pt>
    <dgm:pt modelId="{6C4A4E09-2A3C-4FE2-A935-5FD48B8FE570}" type="pres">
      <dgm:prSet presAssocID="{7838FD4A-2343-4404-B6D1-D84D078B4EF1}" presName="c4text" presStyleLbl="node1" presStyleIdx="3" presStyleCnt="4">
        <dgm:presLayoutVars>
          <dgm:bulletEnabled val="1"/>
        </dgm:presLayoutVars>
      </dgm:prSet>
      <dgm:spPr/>
      <dgm:t>
        <a:bodyPr/>
        <a:lstStyle/>
        <a:p>
          <a:endParaRPr lang="zh-CN" altLang="en-US"/>
        </a:p>
      </dgm:t>
    </dgm:pt>
  </dgm:ptLst>
  <dgm:cxnLst>
    <dgm:cxn modelId="{F5ADD5EB-9BF3-4462-8F9E-8387FD35A88E}" type="presOf" srcId="{73050297-F744-4DF0-9970-59FDEBDBAFAE}" destId="{6C4A4E09-2A3C-4FE2-A935-5FD48B8FE570}" srcOrd="1" destOrd="0" presId="urn:microsoft.com/office/officeart/2005/8/layout/venn2"/>
    <dgm:cxn modelId="{E4B62668-A618-41D0-ADE0-3D79F7C7D825}" type="presOf" srcId="{F9EF4A72-E729-4CDF-BFCB-941D1711AA73}" destId="{9C76B0B5-9DF9-42B8-873D-0843F4B2B1FC}" srcOrd="0" destOrd="0" presId="urn:microsoft.com/office/officeart/2005/8/layout/venn2"/>
    <dgm:cxn modelId="{2321CF66-2BFE-4F10-8D33-785597BBD69D}" type="presOf" srcId="{8362EE3D-334B-40AB-ABDA-84659C79BAF9}" destId="{258E4A94-6A9D-49FE-8103-9BF14AF954F8}" srcOrd="0" destOrd="0" presId="urn:microsoft.com/office/officeart/2005/8/layout/venn2"/>
    <dgm:cxn modelId="{AB301B2A-ACCD-4F21-A6E9-047B2DB28EAC}" type="presOf" srcId="{F9EF4A72-E729-4CDF-BFCB-941D1711AA73}" destId="{472823A6-E406-412E-B231-5F0F7FCCB323}" srcOrd="1" destOrd="0" presId="urn:microsoft.com/office/officeart/2005/8/layout/venn2"/>
    <dgm:cxn modelId="{AD6F3E88-1665-403B-94D6-AC6D7312490A}" srcId="{7838FD4A-2343-4404-B6D1-D84D078B4EF1}" destId="{F9EF4A72-E729-4CDF-BFCB-941D1711AA73}" srcOrd="0" destOrd="0" parTransId="{593ABCE5-C576-4336-8F3C-0FC6F9C71BC8}" sibTransId="{A8818F82-FC21-4252-9B8D-A8FF92B0CAB2}"/>
    <dgm:cxn modelId="{46E78BBF-2DB9-4A1D-96FD-03FA33F89533}" type="presOf" srcId="{3F36289E-A978-4666-AC62-F9E3CD8D4815}" destId="{D21E347E-6889-4F37-889E-8681BF529E19}" srcOrd="1" destOrd="0" presId="urn:microsoft.com/office/officeart/2005/8/layout/venn2"/>
    <dgm:cxn modelId="{CE728009-EA28-436F-B530-220DC045B9BC}" srcId="{7838FD4A-2343-4404-B6D1-D84D078B4EF1}" destId="{73050297-F744-4DF0-9970-59FDEBDBAFAE}" srcOrd="3" destOrd="0" parTransId="{18DE4BFA-ED00-43F9-9067-C53525D5311E}" sibTransId="{43A88A7C-C2AF-4172-91BB-81103865D956}"/>
    <dgm:cxn modelId="{710850C3-E4D4-412C-9FE4-821D0CD0245B}" srcId="{7838FD4A-2343-4404-B6D1-D84D078B4EF1}" destId="{3F36289E-A978-4666-AC62-F9E3CD8D4815}" srcOrd="2" destOrd="0" parTransId="{2AF0AD24-CD72-4146-BFFA-54F0E5F8CCB0}" sibTransId="{F4F57868-4E38-42AE-A5D0-60799A83FA91}"/>
    <dgm:cxn modelId="{4D0D9CD3-978D-43A7-A291-88562102E179}" srcId="{7838FD4A-2343-4404-B6D1-D84D078B4EF1}" destId="{8362EE3D-334B-40AB-ABDA-84659C79BAF9}" srcOrd="1" destOrd="0" parTransId="{7831E44D-E7A1-478C-9F1D-26C8C961162B}" sibTransId="{DCC761D9-4209-4351-B349-4D1599960BCE}"/>
    <dgm:cxn modelId="{D6C62A83-1AF1-433D-8335-8E52F4E6CEE7}" type="presOf" srcId="{8362EE3D-334B-40AB-ABDA-84659C79BAF9}" destId="{127F11BE-A82A-4209-B5E5-162D58D89FAC}" srcOrd="1" destOrd="0" presId="urn:microsoft.com/office/officeart/2005/8/layout/venn2"/>
    <dgm:cxn modelId="{86E452E2-5071-4505-9A20-19AD052C1415}" type="presOf" srcId="{3F36289E-A978-4666-AC62-F9E3CD8D4815}" destId="{8B0CC018-87CC-4DB7-99A1-D43836464486}" srcOrd="0" destOrd="0" presId="urn:microsoft.com/office/officeart/2005/8/layout/venn2"/>
    <dgm:cxn modelId="{A27F050F-6DDC-45E9-92E1-12A3994CFEED}" type="presOf" srcId="{7838FD4A-2343-4404-B6D1-D84D078B4EF1}" destId="{A6E0E0C9-5D6F-4BF1-A763-B746DC6F4E76}" srcOrd="0" destOrd="0" presId="urn:microsoft.com/office/officeart/2005/8/layout/venn2"/>
    <dgm:cxn modelId="{C452954B-0B44-4729-92F3-FE64D1039201}" type="presOf" srcId="{73050297-F744-4DF0-9970-59FDEBDBAFAE}" destId="{F438C80D-9671-4AD3-9C61-9BE760E14071}" srcOrd="0" destOrd="0" presId="urn:microsoft.com/office/officeart/2005/8/layout/venn2"/>
    <dgm:cxn modelId="{D74A1B23-7A91-435F-B4D7-2A34D832352C}" type="presParOf" srcId="{A6E0E0C9-5D6F-4BF1-A763-B746DC6F4E76}" destId="{88157197-F2EC-4B10-B49B-38C46E5486CA}" srcOrd="0" destOrd="0" presId="urn:microsoft.com/office/officeart/2005/8/layout/venn2"/>
    <dgm:cxn modelId="{B96A0CC4-6670-4809-8D3E-40912A164DC5}" type="presParOf" srcId="{88157197-F2EC-4B10-B49B-38C46E5486CA}" destId="{9C76B0B5-9DF9-42B8-873D-0843F4B2B1FC}" srcOrd="0" destOrd="0" presId="urn:microsoft.com/office/officeart/2005/8/layout/venn2"/>
    <dgm:cxn modelId="{DE56EF77-4C8A-49CA-9A56-781D63120500}" type="presParOf" srcId="{88157197-F2EC-4B10-B49B-38C46E5486CA}" destId="{472823A6-E406-412E-B231-5F0F7FCCB323}" srcOrd="1" destOrd="0" presId="urn:microsoft.com/office/officeart/2005/8/layout/venn2"/>
    <dgm:cxn modelId="{255A597B-0D5C-4660-ADF6-26FDBC5EE8CA}" type="presParOf" srcId="{A6E0E0C9-5D6F-4BF1-A763-B746DC6F4E76}" destId="{56219F21-32F9-4D2C-B63A-D8EFBFB3DDE5}" srcOrd="1" destOrd="0" presId="urn:microsoft.com/office/officeart/2005/8/layout/venn2"/>
    <dgm:cxn modelId="{BCE40B35-8F99-43C9-A57D-4A936AABA199}" type="presParOf" srcId="{56219F21-32F9-4D2C-B63A-D8EFBFB3DDE5}" destId="{258E4A94-6A9D-49FE-8103-9BF14AF954F8}" srcOrd="0" destOrd="0" presId="urn:microsoft.com/office/officeart/2005/8/layout/venn2"/>
    <dgm:cxn modelId="{1DC11B5E-413D-4CFC-B5E7-ADB5A72855EE}" type="presParOf" srcId="{56219F21-32F9-4D2C-B63A-D8EFBFB3DDE5}" destId="{127F11BE-A82A-4209-B5E5-162D58D89FAC}" srcOrd="1" destOrd="0" presId="urn:microsoft.com/office/officeart/2005/8/layout/venn2"/>
    <dgm:cxn modelId="{71B5DB43-9CAE-4123-9F51-0CDA5DD6F723}" type="presParOf" srcId="{A6E0E0C9-5D6F-4BF1-A763-B746DC6F4E76}" destId="{016B3B0A-14CC-46B9-AD76-6326E8226F39}" srcOrd="2" destOrd="0" presId="urn:microsoft.com/office/officeart/2005/8/layout/venn2"/>
    <dgm:cxn modelId="{641A4E58-8139-4A06-B3F8-C40045759AB7}" type="presParOf" srcId="{016B3B0A-14CC-46B9-AD76-6326E8226F39}" destId="{8B0CC018-87CC-4DB7-99A1-D43836464486}" srcOrd="0" destOrd="0" presId="urn:microsoft.com/office/officeart/2005/8/layout/venn2"/>
    <dgm:cxn modelId="{8AE46A83-0272-4E96-8C38-9CFDAEDD1533}" type="presParOf" srcId="{016B3B0A-14CC-46B9-AD76-6326E8226F39}" destId="{D21E347E-6889-4F37-889E-8681BF529E19}" srcOrd="1" destOrd="0" presId="urn:microsoft.com/office/officeart/2005/8/layout/venn2"/>
    <dgm:cxn modelId="{171CB004-8D02-4576-A2AF-422B43EC2E97}" type="presParOf" srcId="{A6E0E0C9-5D6F-4BF1-A763-B746DC6F4E76}" destId="{8493FF76-EE31-4374-98F8-75C1B9E686F4}" srcOrd="3" destOrd="0" presId="urn:microsoft.com/office/officeart/2005/8/layout/venn2"/>
    <dgm:cxn modelId="{ABD41948-2A60-4858-BF89-1BEF35EC6C85}" type="presParOf" srcId="{8493FF76-EE31-4374-98F8-75C1B9E686F4}" destId="{F438C80D-9671-4AD3-9C61-9BE760E14071}" srcOrd="0" destOrd="0" presId="urn:microsoft.com/office/officeart/2005/8/layout/venn2"/>
    <dgm:cxn modelId="{08952AE4-5792-42F8-BA5A-995EECC5ED36}" type="presParOf" srcId="{8493FF76-EE31-4374-98F8-75C1B9E686F4}" destId="{6C4A4E09-2A3C-4FE2-A935-5FD48B8FE570}" srcOrd="1" destOrd="0" presId="urn:microsoft.com/office/officeart/2005/8/layout/ven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6CA20-2CCE-472C-BA96-3E2F318D9B17}">
      <dsp:nvSpPr>
        <dsp:cNvPr id="0" name=""/>
        <dsp:cNvSpPr/>
      </dsp:nvSpPr>
      <dsp:spPr>
        <a:xfrm>
          <a:off x="0" y="52498"/>
          <a:ext cx="4121582" cy="636480"/>
        </a:xfrm>
        <a:prstGeom prst="round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kern="1200" dirty="0" smtClean="0">
              <a:effectLst>
                <a:outerShdw blurRad="38100" dist="38100" dir="2700000" algn="tl">
                  <a:srgbClr val="000000">
                    <a:alpha val="43137"/>
                  </a:srgbClr>
                </a:outerShdw>
              </a:effectLst>
            </a:rPr>
            <a:t>S </a:t>
          </a:r>
          <a:r>
            <a:rPr lang="en-US" sz="2400" b="1" kern="1200" dirty="0" smtClean="0">
              <a:effectLst>
                <a:outerShdw blurRad="38100" dist="38100" dir="2700000" algn="tl">
                  <a:srgbClr val="000000">
                    <a:alpha val="43137"/>
                  </a:srgbClr>
                </a:outerShdw>
              </a:effectLst>
              <a:sym typeface="Symbol" panose="05050102010706020507" pitchFamily="18" charset="2"/>
            </a:rPr>
            <a:t></a:t>
          </a:r>
          <a:r>
            <a:rPr lang="en-US" sz="2400" b="1" kern="1200" dirty="0" smtClean="0">
              <a:effectLst>
                <a:outerShdw blurRad="38100" dist="38100" dir="2700000" algn="tl">
                  <a:srgbClr val="000000">
                    <a:alpha val="43137"/>
                  </a:srgbClr>
                </a:outerShdw>
              </a:effectLst>
            </a:rPr>
            <a:t> </a:t>
          </a:r>
          <a:r>
            <a:rPr lang="en-US" sz="2400" b="0" kern="1200" dirty="0" err="1" smtClean="0">
              <a:solidFill>
                <a:srgbClr val="FFFF00"/>
              </a:solidFill>
              <a:effectLst>
                <a:outerShdw blurRad="38100" dist="38100" dir="2700000" algn="tl">
                  <a:srgbClr val="000000">
                    <a:alpha val="43137"/>
                  </a:srgbClr>
                </a:outerShdw>
              </a:effectLst>
            </a:rPr>
            <a:t>aSBE</a:t>
          </a:r>
          <a:r>
            <a:rPr lang="en-US" sz="2400" b="0" kern="1200" dirty="0" smtClean="0">
              <a:effectLst>
                <a:outerShdw blurRad="38100" dist="38100" dir="2700000" algn="tl">
                  <a:srgbClr val="000000">
                    <a:alpha val="43137"/>
                  </a:srgbClr>
                </a:outerShdw>
              </a:effectLst>
            </a:rPr>
            <a:t>	(S → </a:t>
          </a:r>
          <a:r>
            <a:rPr lang="en-US" sz="2400" b="0" kern="1200" dirty="0" err="1" smtClean="0">
              <a:effectLst>
                <a:outerShdw blurRad="38100" dist="38100" dir="2700000" algn="tl">
                  <a:srgbClr val="000000">
                    <a:alpha val="43137"/>
                  </a:srgbClr>
                </a:outerShdw>
              </a:effectLst>
            </a:rPr>
            <a:t>aSBE</a:t>
          </a:r>
          <a:r>
            <a:rPr lang="en-US" sz="2400" b="0" kern="1200" dirty="0" smtClean="0">
              <a:effectLst>
                <a:outerShdw blurRad="38100" dist="38100" dir="2700000" algn="tl">
                  <a:srgbClr val="000000">
                    <a:alpha val="43137"/>
                  </a:srgbClr>
                </a:outerShdw>
              </a:effectLst>
            </a:rPr>
            <a:t>)</a:t>
          </a:r>
          <a:endParaRPr lang="zh-CN" sz="2400" kern="1200" dirty="0">
            <a:effectLst>
              <a:outerShdw blurRad="38100" dist="38100" dir="2700000" algn="tl">
                <a:srgbClr val="000000">
                  <a:alpha val="43137"/>
                </a:srgbClr>
              </a:outerShdw>
            </a:effectLst>
          </a:endParaRPr>
        </a:p>
      </dsp:txBody>
      <dsp:txXfrm>
        <a:off x="31070" y="83568"/>
        <a:ext cx="4059442" cy="574340"/>
      </dsp:txXfrm>
    </dsp:sp>
    <dsp:sp modelId="{142AF498-0916-48D2-A88E-C55284C28C98}">
      <dsp:nvSpPr>
        <dsp:cNvPr id="0" name=""/>
        <dsp:cNvSpPr/>
      </dsp:nvSpPr>
      <dsp:spPr>
        <a:xfrm>
          <a:off x="0" y="786898"/>
          <a:ext cx="4121582" cy="636480"/>
        </a:xfrm>
        <a:prstGeom prst="round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effectLst>
                <a:outerShdw blurRad="38100" dist="38100" dir="2700000" algn="tl">
                  <a:srgbClr val="000000">
                    <a:alpha val="43137"/>
                  </a:srgbClr>
                </a:outerShdw>
              </a:effectLst>
              <a:sym typeface="Symbol" panose="05050102010706020507" pitchFamily="18" charset="2"/>
            </a:rPr>
            <a:t></a:t>
          </a:r>
          <a:r>
            <a:rPr lang="en-US" sz="2400" b="1" kern="1200" dirty="0" smtClean="0">
              <a:effectLst>
                <a:outerShdw blurRad="38100" dist="38100" dir="2700000" algn="tl">
                  <a:srgbClr val="000000">
                    <a:alpha val="43137"/>
                  </a:srgbClr>
                </a:outerShdw>
              </a:effectLst>
            </a:rPr>
            <a:t> </a:t>
          </a:r>
          <a:r>
            <a:rPr lang="en-US" sz="2400" b="0" kern="1200" dirty="0" err="1" smtClean="0">
              <a:effectLst>
                <a:outerShdw blurRad="38100" dist="38100" dir="2700000" algn="tl">
                  <a:srgbClr val="000000">
                    <a:alpha val="43137"/>
                  </a:srgbClr>
                </a:outerShdw>
              </a:effectLst>
            </a:rPr>
            <a:t>a</a:t>
          </a:r>
          <a:r>
            <a:rPr lang="en-US" sz="2400" b="0" kern="1200" dirty="0" err="1" smtClean="0">
              <a:solidFill>
                <a:srgbClr val="FFFF00"/>
              </a:solidFill>
              <a:effectLst>
                <a:outerShdw blurRad="38100" dist="38100" dir="2700000" algn="tl">
                  <a:srgbClr val="000000">
                    <a:alpha val="43137"/>
                  </a:srgbClr>
                </a:outerShdw>
              </a:effectLst>
            </a:rPr>
            <a:t>aBE</a:t>
          </a:r>
          <a:r>
            <a:rPr lang="en-US" sz="2400" b="0" kern="1200" dirty="0" err="1" smtClean="0">
              <a:effectLst>
                <a:outerShdw blurRad="38100" dist="38100" dir="2700000" algn="tl">
                  <a:srgbClr val="000000">
                    <a:alpha val="43137"/>
                  </a:srgbClr>
                </a:outerShdw>
              </a:effectLst>
            </a:rPr>
            <a:t>BE</a:t>
          </a:r>
          <a:r>
            <a:rPr lang="en-US" sz="2400" b="0" kern="1200" dirty="0" smtClean="0">
              <a:effectLst>
                <a:outerShdw blurRad="38100" dist="38100" dir="2700000" algn="tl">
                  <a:srgbClr val="000000">
                    <a:alpha val="43137"/>
                  </a:srgbClr>
                </a:outerShdw>
              </a:effectLst>
            </a:rPr>
            <a:t>	(S → </a:t>
          </a:r>
          <a:r>
            <a:rPr lang="en-US" sz="2400" b="0" kern="1200" dirty="0" err="1" smtClean="0">
              <a:effectLst>
                <a:outerShdw blurRad="38100" dist="38100" dir="2700000" algn="tl">
                  <a:srgbClr val="000000">
                    <a:alpha val="43137"/>
                  </a:srgbClr>
                </a:outerShdw>
              </a:effectLst>
            </a:rPr>
            <a:t>aBE</a:t>
          </a:r>
          <a:r>
            <a:rPr lang="en-US" sz="2400" b="0" kern="1200" dirty="0" smtClean="0">
              <a:effectLst>
                <a:outerShdw blurRad="38100" dist="38100" dir="2700000" algn="tl">
                  <a:srgbClr val="000000">
                    <a:alpha val="43137"/>
                  </a:srgbClr>
                </a:outerShdw>
              </a:effectLst>
            </a:rPr>
            <a:t>)</a:t>
          </a:r>
          <a:endParaRPr lang="zh-CN" sz="2400" kern="1200" dirty="0">
            <a:effectLst>
              <a:outerShdw blurRad="38100" dist="38100" dir="2700000" algn="tl">
                <a:srgbClr val="000000">
                  <a:alpha val="43137"/>
                </a:srgbClr>
              </a:outerShdw>
            </a:effectLst>
          </a:endParaRPr>
        </a:p>
      </dsp:txBody>
      <dsp:txXfrm>
        <a:off x="31070" y="817968"/>
        <a:ext cx="4059442" cy="574340"/>
      </dsp:txXfrm>
    </dsp:sp>
    <dsp:sp modelId="{27B7E1EE-4979-417D-9F51-6C67DC8AB9AE}">
      <dsp:nvSpPr>
        <dsp:cNvPr id="0" name=""/>
        <dsp:cNvSpPr/>
      </dsp:nvSpPr>
      <dsp:spPr>
        <a:xfrm>
          <a:off x="0" y="1521298"/>
          <a:ext cx="4121582" cy="636480"/>
        </a:xfrm>
        <a:prstGeom prst="round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effectLst>
                <a:outerShdw blurRad="38100" dist="38100" dir="2700000" algn="tl">
                  <a:srgbClr val="000000">
                    <a:alpha val="43137"/>
                  </a:srgbClr>
                </a:outerShdw>
              </a:effectLst>
              <a:sym typeface="Symbol" panose="05050102010706020507" pitchFamily="18" charset="2"/>
            </a:rPr>
            <a:t></a:t>
          </a:r>
          <a:r>
            <a:rPr lang="en-US" sz="2400" b="1" kern="1200" dirty="0" smtClean="0">
              <a:effectLst>
                <a:outerShdw blurRad="38100" dist="38100" dir="2700000" algn="tl">
                  <a:srgbClr val="000000">
                    <a:alpha val="43137"/>
                  </a:srgbClr>
                </a:outerShdw>
              </a:effectLst>
            </a:rPr>
            <a:t> </a:t>
          </a:r>
          <a:r>
            <a:rPr lang="en-US" sz="2400" b="0" kern="1200" dirty="0" err="1" smtClean="0">
              <a:effectLst>
                <a:outerShdw blurRad="38100" dist="38100" dir="2700000" algn="tl">
                  <a:srgbClr val="000000">
                    <a:alpha val="43137"/>
                  </a:srgbClr>
                </a:outerShdw>
              </a:effectLst>
            </a:rPr>
            <a:t>a</a:t>
          </a:r>
          <a:r>
            <a:rPr lang="en-US" sz="2400" b="0" kern="1200" dirty="0" err="1" smtClean="0">
              <a:solidFill>
                <a:srgbClr val="FFFF00"/>
              </a:solidFill>
              <a:effectLst>
                <a:outerShdw blurRad="38100" dist="38100" dir="2700000" algn="tl">
                  <a:srgbClr val="000000">
                    <a:alpha val="43137"/>
                  </a:srgbClr>
                </a:outerShdw>
              </a:effectLst>
            </a:rPr>
            <a:t>ab</a:t>
          </a:r>
          <a:r>
            <a:rPr lang="en-US" sz="2400" b="0" kern="1200" dirty="0" err="1" smtClean="0">
              <a:effectLst>
                <a:outerShdw blurRad="38100" dist="38100" dir="2700000" algn="tl">
                  <a:srgbClr val="000000">
                    <a:alpha val="43137"/>
                  </a:srgbClr>
                </a:outerShdw>
              </a:effectLst>
            </a:rPr>
            <a:t>EBE</a:t>
          </a:r>
          <a:r>
            <a:rPr lang="en-US" sz="2400" b="0" kern="1200" dirty="0" smtClean="0">
              <a:effectLst>
                <a:outerShdw blurRad="38100" dist="38100" dir="2700000" algn="tl">
                  <a:srgbClr val="000000">
                    <a:alpha val="43137"/>
                  </a:srgbClr>
                </a:outerShdw>
              </a:effectLst>
            </a:rPr>
            <a:t>	(</a:t>
          </a:r>
          <a:r>
            <a:rPr lang="en-US" sz="2400" b="0" kern="1200" dirty="0" err="1" smtClean="0">
              <a:effectLst>
                <a:outerShdw blurRad="38100" dist="38100" dir="2700000" algn="tl">
                  <a:srgbClr val="000000">
                    <a:alpha val="43137"/>
                  </a:srgbClr>
                </a:outerShdw>
              </a:effectLst>
            </a:rPr>
            <a:t>aB</a:t>
          </a:r>
          <a:r>
            <a:rPr lang="en-US" sz="2400" b="0" kern="1200" dirty="0" smtClean="0">
              <a:effectLst>
                <a:outerShdw blurRad="38100" dist="38100" dir="2700000" algn="tl">
                  <a:srgbClr val="000000">
                    <a:alpha val="43137"/>
                  </a:srgbClr>
                </a:outerShdw>
              </a:effectLst>
            </a:rPr>
            <a:t> → ab )</a:t>
          </a:r>
          <a:endParaRPr lang="zh-CN" sz="2400" kern="1200" dirty="0">
            <a:effectLst>
              <a:outerShdw blurRad="38100" dist="38100" dir="2700000" algn="tl">
                <a:srgbClr val="000000">
                  <a:alpha val="43137"/>
                </a:srgbClr>
              </a:outerShdw>
            </a:effectLst>
          </a:endParaRPr>
        </a:p>
      </dsp:txBody>
      <dsp:txXfrm>
        <a:off x="31070" y="1552368"/>
        <a:ext cx="4059442" cy="574340"/>
      </dsp:txXfrm>
    </dsp:sp>
    <dsp:sp modelId="{CF4983CE-19F6-4DB7-A246-2C0DDB5FEB30}">
      <dsp:nvSpPr>
        <dsp:cNvPr id="0" name=""/>
        <dsp:cNvSpPr/>
      </dsp:nvSpPr>
      <dsp:spPr>
        <a:xfrm>
          <a:off x="0" y="2255698"/>
          <a:ext cx="4121582" cy="636480"/>
        </a:xfrm>
        <a:prstGeom prst="round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effectLst>
                <a:outerShdw blurRad="38100" dist="38100" dir="2700000" algn="tl">
                  <a:srgbClr val="000000">
                    <a:alpha val="43137"/>
                  </a:srgbClr>
                </a:outerShdw>
              </a:effectLst>
              <a:sym typeface="Symbol" panose="05050102010706020507" pitchFamily="18" charset="2"/>
            </a:rPr>
            <a:t></a:t>
          </a:r>
          <a:r>
            <a:rPr lang="en-US" sz="2400" b="1" kern="1200" dirty="0" smtClean="0">
              <a:effectLst>
                <a:outerShdw blurRad="38100" dist="38100" dir="2700000" algn="tl">
                  <a:srgbClr val="000000">
                    <a:alpha val="43137"/>
                  </a:srgbClr>
                </a:outerShdw>
              </a:effectLst>
            </a:rPr>
            <a:t> </a:t>
          </a:r>
          <a:r>
            <a:rPr lang="en-US" sz="2400" b="0" kern="1200" dirty="0" err="1" smtClean="0">
              <a:effectLst>
                <a:outerShdw blurRad="38100" dist="38100" dir="2700000" algn="tl">
                  <a:srgbClr val="000000">
                    <a:alpha val="43137"/>
                  </a:srgbClr>
                </a:outerShdw>
              </a:effectLst>
            </a:rPr>
            <a:t>aab</a:t>
          </a:r>
          <a:r>
            <a:rPr lang="en-US" sz="2400" b="0" kern="1200" dirty="0" err="1" smtClean="0">
              <a:solidFill>
                <a:srgbClr val="FFFF00"/>
              </a:solidFill>
              <a:effectLst>
                <a:outerShdw blurRad="38100" dist="38100" dir="2700000" algn="tl">
                  <a:srgbClr val="000000">
                    <a:alpha val="43137"/>
                  </a:srgbClr>
                </a:outerShdw>
              </a:effectLst>
            </a:rPr>
            <a:t>BE</a:t>
          </a:r>
          <a:r>
            <a:rPr lang="en-US" sz="2400" b="0" kern="1200" dirty="0" err="1" smtClean="0">
              <a:effectLst>
                <a:outerShdw blurRad="38100" dist="38100" dir="2700000" algn="tl">
                  <a:srgbClr val="000000">
                    <a:alpha val="43137"/>
                  </a:srgbClr>
                </a:outerShdw>
              </a:effectLst>
            </a:rPr>
            <a:t>E</a:t>
          </a:r>
          <a:r>
            <a:rPr lang="en-US" sz="2400" b="0" kern="1200" dirty="0" smtClean="0">
              <a:effectLst>
                <a:outerShdw blurRad="38100" dist="38100" dir="2700000" algn="tl">
                  <a:srgbClr val="000000">
                    <a:alpha val="43137"/>
                  </a:srgbClr>
                </a:outerShdw>
              </a:effectLst>
            </a:rPr>
            <a:t>	(EB → BE )</a:t>
          </a:r>
          <a:endParaRPr lang="zh-CN" sz="2400" kern="1200" dirty="0">
            <a:effectLst>
              <a:outerShdw blurRad="38100" dist="38100" dir="2700000" algn="tl">
                <a:srgbClr val="000000">
                  <a:alpha val="43137"/>
                </a:srgbClr>
              </a:outerShdw>
            </a:effectLst>
          </a:endParaRPr>
        </a:p>
      </dsp:txBody>
      <dsp:txXfrm>
        <a:off x="31070" y="2286768"/>
        <a:ext cx="4059442" cy="574340"/>
      </dsp:txXfrm>
    </dsp:sp>
    <dsp:sp modelId="{87953AFD-7F5E-4715-AEDD-141EDA7E616E}">
      <dsp:nvSpPr>
        <dsp:cNvPr id="0" name=""/>
        <dsp:cNvSpPr/>
      </dsp:nvSpPr>
      <dsp:spPr>
        <a:xfrm>
          <a:off x="0" y="2990098"/>
          <a:ext cx="4121582" cy="636480"/>
        </a:xfrm>
        <a:prstGeom prst="round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effectLst>
                <a:outerShdw blurRad="38100" dist="38100" dir="2700000" algn="tl">
                  <a:srgbClr val="000000">
                    <a:alpha val="43137"/>
                  </a:srgbClr>
                </a:outerShdw>
              </a:effectLst>
              <a:sym typeface="Symbol" panose="05050102010706020507" pitchFamily="18" charset="2"/>
            </a:rPr>
            <a:t></a:t>
          </a:r>
          <a:r>
            <a:rPr lang="en-US" sz="2400" b="1" kern="1200" dirty="0" smtClean="0">
              <a:effectLst>
                <a:outerShdw blurRad="38100" dist="38100" dir="2700000" algn="tl">
                  <a:srgbClr val="000000">
                    <a:alpha val="43137"/>
                  </a:srgbClr>
                </a:outerShdw>
              </a:effectLst>
            </a:rPr>
            <a:t> </a:t>
          </a:r>
          <a:r>
            <a:rPr lang="en-US" sz="2400" b="0" kern="1200" dirty="0" err="1" smtClean="0">
              <a:effectLst>
                <a:outerShdw blurRad="38100" dist="38100" dir="2700000" algn="tl">
                  <a:srgbClr val="000000">
                    <a:alpha val="43137"/>
                  </a:srgbClr>
                </a:outerShdw>
              </a:effectLst>
            </a:rPr>
            <a:t>aa</a:t>
          </a:r>
          <a:r>
            <a:rPr lang="en-US" sz="2400" b="0" kern="1200" dirty="0" err="1" smtClean="0">
              <a:solidFill>
                <a:srgbClr val="FFFF00"/>
              </a:solidFill>
              <a:effectLst>
                <a:outerShdw blurRad="38100" dist="38100" dir="2700000" algn="tl">
                  <a:srgbClr val="000000">
                    <a:alpha val="43137"/>
                  </a:srgbClr>
                </a:outerShdw>
              </a:effectLst>
            </a:rPr>
            <a:t>bb</a:t>
          </a:r>
          <a:r>
            <a:rPr lang="en-US" sz="2400" b="0" kern="1200" dirty="0" err="1" smtClean="0">
              <a:effectLst>
                <a:outerShdw blurRad="38100" dist="38100" dir="2700000" algn="tl">
                  <a:srgbClr val="000000">
                    <a:alpha val="43137"/>
                  </a:srgbClr>
                </a:outerShdw>
              </a:effectLst>
            </a:rPr>
            <a:t>EE</a:t>
          </a:r>
          <a:r>
            <a:rPr lang="en-US" sz="2400" b="0" kern="1200" dirty="0" smtClean="0">
              <a:effectLst>
                <a:outerShdw blurRad="38100" dist="38100" dir="2700000" algn="tl">
                  <a:srgbClr val="000000">
                    <a:alpha val="43137"/>
                  </a:srgbClr>
                </a:outerShdw>
              </a:effectLst>
            </a:rPr>
            <a:t>	(</a:t>
          </a:r>
          <a:r>
            <a:rPr lang="en-US" sz="2400" b="0" kern="1200" dirty="0" err="1" smtClean="0">
              <a:effectLst>
                <a:outerShdw blurRad="38100" dist="38100" dir="2700000" algn="tl">
                  <a:srgbClr val="000000">
                    <a:alpha val="43137"/>
                  </a:srgbClr>
                </a:outerShdw>
              </a:effectLst>
            </a:rPr>
            <a:t>bB</a:t>
          </a:r>
          <a:r>
            <a:rPr lang="en-US" sz="2400" b="0" kern="1200" dirty="0" smtClean="0">
              <a:effectLst>
                <a:outerShdw blurRad="38100" dist="38100" dir="2700000" algn="tl">
                  <a:srgbClr val="000000">
                    <a:alpha val="43137"/>
                  </a:srgbClr>
                </a:outerShdw>
              </a:effectLst>
            </a:rPr>
            <a:t> → bb)</a:t>
          </a:r>
          <a:endParaRPr lang="zh-CN" sz="2400" kern="1200" dirty="0">
            <a:effectLst>
              <a:outerShdw blurRad="38100" dist="38100" dir="2700000" algn="tl">
                <a:srgbClr val="000000">
                  <a:alpha val="43137"/>
                </a:srgbClr>
              </a:outerShdw>
            </a:effectLst>
          </a:endParaRPr>
        </a:p>
      </dsp:txBody>
      <dsp:txXfrm>
        <a:off x="31070" y="3021168"/>
        <a:ext cx="4059442" cy="574340"/>
      </dsp:txXfrm>
    </dsp:sp>
    <dsp:sp modelId="{36CCE11F-F1E9-4ECE-A39C-0D7B4CC8D74D}">
      <dsp:nvSpPr>
        <dsp:cNvPr id="0" name=""/>
        <dsp:cNvSpPr/>
      </dsp:nvSpPr>
      <dsp:spPr>
        <a:xfrm>
          <a:off x="0" y="3724498"/>
          <a:ext cx="4121582" cy="636480"/>
        </a:xfrm>
        <a:prstGeom prst="round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effectLst>
                <a:outerShdw blurRad="38100" dist="38100" dir="2700000" algn="tl">
                  <a:srgbClr val="000000">
                    <a:alpha val="43137"/>
                  </a:srgbClr>
                </a:outerShdw>
              </a:effectLst>
              <a:sym typeface="Symbol" panose="05050102010706020507" pitchFamily="18" charset="2"/>
            </a:rPr>
            <a:t></a:t>
          </a:r>
          <a:r>
            <a:rPr lang="en-US" sz="2400" b="1" kern="1200" dirty="0" smtClean="0">
              <a:effectLst>
                <a:outerShdw blurRad="38100" dist="38100" dir="2700000" algn="tl">
                  <a:srgbClr val="000000">
                    <a:alpha val="43137"/>
                  </a:srgbClr>
                </a:outerShdw>
              </a:effectLst>
            </a:rPr>
            <a:t> </a:t>
          </a:r>
          <a:r>
            <a:rPr lang="en-US" sz="2400" b="0" kern="1200" dirty="0" err="1" smtClean="0">
              <a:effectLst>
                <a:outerShdw blurRad="38100" dist="38100" dir="2700000" algn="tl">
                  <a:srgbClr val="000000">
                    <a:alpha val="43137"/>
                  </a:srgbClr>
                </a:outerShdw>
              </a:effectLst>
            </a:rPr>
            <a:t>aab</a:t>
          </a:r>
          <a:r>
            <a:rPr lang="en-US" sz="2400" b="0" kern="1200" dirty="0" err="1" smtClean="0">
              <a:solidFill>
                <a:srgbClr val="FFFF00"/>
              </a:solidFill>
              <a:effectLst>
                <a:outerShdw blurRad="38100" dist="38100" dir="2700000" algn="tl">
                  <a:srgbClr val="000000">
                    <a:alpha val="43137"/>
                  </a:srgbClr>
                </a:outerShdw>
              </a:effectLst>
            </a:rPr>
            <a:t>be</a:t>
          </a:r>
          <a:r>
            <a:rPr lang="en-US" sz="2400" b="0" kern="1200" dirty="0" err="1" smtClean="0">
              <a:effectLst>
                <a:outerShdw blurRad="38100" dist="38100" dir="2700000" algn="tl">
                  <a:srgbClr val="000000">
                    <a:alpha val="43137"/>
                  </a:srgbClr>
                </a:outerShdw>
              </a:effectLst>
            </a:rPr>
            <a:t>E</a:t>
          </a:r>
          <a:r>
            <a:rPr lang="en-US" sz="2400" b="0" kern="1200" dirty="0" smtClean="0">
              <a:effectLst>
                <a:outerShdw blurRad="38100" dist="38100" dir="2700000" algn="tl">
                  <a:srgbClr val="000000">
                    <a:alpha val="43137"/>
                  </a:srgbClr>
                </a:outerShdw>
              </a:effectLst>
            </a:rPr>
            <a:t>	(</a:t>
          </a:r>
          <a:r>
            <a:rPr lang="en-US" sz="2400" b="0" kern="1200" dirty="0" err="1" smtClean="0">
              <a:effectLst>
                <a:outerShdw blurRad="38100" dist="38100" dir="2700000" algn="tl">
                  <a:srgbClr val="000000">
                    <a:alpha val="43137"/>
                  </a:srgbClr>
                </a:outerShdw>
              </a:effectLst>
            </a:rPr>
            <a:t>bE</a:t>
          </a:r>
          <a:r>
            <a:rPr lang="en-US" sz="2400" b="0" kern="1200" dirty="0" smtClean="0">
              <a:effectLst>
                <a:outerShdw blurRad="38100" dist="38100" dir="2700000" algn="tl">
                  <a:srgbClr val="000000">
                    <a:alpha val="43137"/>
                  </a:srgbClr>
                </a:outerShdw>
              </a:effectLst>
            </a:rPr>
            <a:t> → be)</a:t>
          </a:r>
          <a:endParaRPr lang="zh-CN" sz="2400" kern="1200" dirty="0">
            <a:effectLst>
              <a:outerShdw blurRad="38100" dist="38100" dir="2700000" algn="tl">
                <a:srgbClr val="000000">
                  <a:alpha val="43137"/>
                </a:srgbClr>
              </a:outerShdw>
            </a:effectLst>
          </a:endParaRPr>
        </a:p>
      </dsp:txBody>
      <dsp:txXfrm>
        <a:off x="31070" y="3755568"/>
        <a:ext cx="4059442" cy="574340"/>
      </dsp:txXfrm>
    </dsp:sp>
    <dsp:sp modelId="{507C851C-49E7-4065-9464-3058732099E3}">
      <dsp:nvSpPr>
        <dsp:cNvPr id="0" name=""/>
        <dsp:cNvSpPr/>
      </dsp:nvSpPr>
      <dsp:spPr>
        <a:xfrm>
          <a:off x="0" y="4458898"/>
          <a:ext cx="4121582" cy="636480"/>
        </a:xfrm>
        <a:prstGeom prst="round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kern="1200" dirty="0" smtClean="0">
              <a:effectLst>
                <a:outerShdw blurRad="38100" dist="38100" dir="2700000" algn="tl">
                  <a:srgbClr val="000000">
                    <a:alpha val="43137"/>
                  </a:srgbClr>
                </a:outerShdw>
              </a:effectLst>
              <a:sym typeface="Symbol" panose="05050102010706020507" pitchFamily="18" charset="2"/>
            </a:rPr>
            <a:t></a:t>
          </a:r>
          <a:r>
            <a:rPr lang="en-US" sz="2400" b="0" kern="1200" dirty="0" smtClean="0">
              <a:effectLst>
                <a:outerShdw blurRad="38100" dist="38100" dir="2700000" algn="tl">
                  <a:srgbClr val="000000">
                    <a:alpha val="43137"/>
                  </a:srgbClr>
                </a:outerShdw>
              </a:effectLst>
            </a:rPr>
            <a:t> </a:t>
          </a:r>
          <a:r>
            <a:rPr lang="en-US" altLang="zh-CN" sz="2400" b="0" kern="1200" dirty="0" err="1" smtClean="0">
              <a:effectLst>
                <a:outerShdw blurRad="38100" dist="38100" dir="2700000" algn="tl">
                  <a:srgbClr val="000000">
                    <a:alpha val="43137"/>
                  </a:srgbClr>
                </a:outerShdw>
              </a:effectLst>
            </a:rPr>
            <a:t>a</a:t>
          </a:r>
          <a:r>
            <a:rPr lang="en-US" sz="2400" b="0" kern="1200" dirty="0" err="1" smtClean="0">
              <a:effectLst>
                <a:outerShdw blurRad="38100" dist="38100" dir="2700000" algn="tl">
                  <a:srgbClr val="000000">
                    <a:alpha val="43137"/>
                  </a:srgbClr>
                </a:outerShdw>
              </a:effectLst>
            </a:rPr>
            <a:t>abb</a:t>
          </a:r>
          <a:r>
            <a:rPr lang="en-US" sz="2400" b="0" kern="1200" dirty="0" err="1" smtClean="0">
              <a:solidFill>
                <a:srgbClr val="FFFF00"/>
              </a:solidFill>
              <a:effectLst>
                <a:outerShdw blurRad="38100" dist="38100" dir="2700000" algn="tl">
                  <a:srgbClr val="000000">
                    <a:alpha val="43137"/>
                  </a:srgbClr>
                </a:outerShdw>
              </a:effectLst>
            </a:rPr>
            <a:t>ee</a:t>
          </a:r>
          <a:r>
            <a:rPr lang="en-US" sz="2400" b="0" kern="1200" dirty="0" smtClean="0">
              <a:effectLst>
                <a:outerShdw blurRad="38100" dist="38100" dir="2700000" algn="tl">
                  <a:srgbClr val="000000">
                    <a:alpha val="43137"/>
                  </a:srgbClr>
                </a:outerShdw>
              </a:effectLst>
            </a:rPr>
            <a:t>	(</a:t>
          </a:r>
          <a:r>
            <a:rPr lang="en-US" sz="2400" b="0" kern="1200" dirty="0" err="1" smtClean="0">
              <a:effectLst>
                <a:outerShdw blurRad="38100" dist="38100" dir="2700000" algn="tl">
                  <a:srgbClr val="000000">
                    <a:alpha val="43137"/>
                  </a:srgbClr>
                </a:outerShdw>
              </a:effectLst>
            </a:rPr>
            <a:t>eE</a:t>
          </a:r>
          <a:r>
            <a:rPr lang="en-US" sz="2400" b="0" kern="1200" dirty="0" smtClean="0">
              <a:effectLst>
                <a:outerShdw blurRad="38100" dist="38100" dir="2700000" algn="tl">
                  <a:srgbClr val="000000">
                    <a:alpha val="43137"/>
                  </a:srgbClr>
                </a:outerShdw>
              </a:effectLst>
            </a:rPr>
            <a:t> → </a:t>
          </a:r>
          <a:r>
            <a:rPr lang="en-US" sz="2400" b="0" kern="1200" dirty="0" err="1" smtClean="0">
              <a:effectLst>
                <a:outerShdw blurRad="38100" dist="38100" dir="2700000" algn="tl">
                  <a:srgbClr val="000000">
                    <a:alpha val="43137"/>
                  </a:srgbClr>
                </a:outerShdw>
              </a:effectLst>
            </a:rPr>
            <a:t>ee</a:t>
          </a:r>
          <a:r>
            <a:rPr lang="en-US" sz="2400" b="0" kern="1200" dirty="0" smtClean="0">
              <a:effectLst>
                <a:outerShdw blurRad="38100" dist="38100" dir="2700000" algn="tl">
                  <a:srgbClr val="000000">
                    <a:alpha val="43137"/>
                  </a:srgbClr>
                </a:outerShdw>
              </a:effectLst>
            </a:rPr>
            <a:t>)</a:t>
          </a:r>
          <a:endParaRPr lang="zh-CN" sz="2400" b="0" kern="1200" dirty="0">
            <a:effectLst>
              <a:outerShdw blurRad="38100" dist="38100" dir="2700000" algn="tl">
                <a:srgbClr val="000000">
                  <a:alpha val="43137"/>
                </a:srgbClr>
              </a:outerShdw>
            </a:effectLst>
          </a:endParaRPr>
        </a:p>
      </dsp:txBody>
      <dsp:txXfrm>
        <a:off x="31070" y="4489968"/>
        <a:ext cx="4059442" cy="5743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76B0B5-9DF9-42B8-873D-0843F4B2B1FC}">
      <dsp:nvSpPr>
        <dsp:cNvPr id="0" name=""/>
        <dsp:cNvSpPr/>
      </dsp:nvSpPr>
      <dsp:spPr>
        <a:xfrm>
          <a:off x="1016000" y="213989"/>
          <a:ext cx="4064000" cy="3636020"/>
        </a:xfrm>
        <a:prstGeom prst="ellipse">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altLang="zh-CN" sz="1800" kern="1200" dirty="0" smtClean="0">
              <a:effectLst>
                <a:outerShdw blurRad="38100" dist="38100" dir="2700000" algn="tl">
                  <a:srgbClr val="000000">
                    <a:alpha val="43137"/>
                  </a:srgbClr>
                </a:outerShdw>
              </a:effectLst>
            </a:rPr>
            <a:t>0</a:t>
          </a:r>
          <a:r>
            <a:rPr lang="zh-CN" altLang="en-US" sz="1800" kern="1200" dirty="0" smtClean="0">
              <a:effectLst>
                <a:outerShdw blurRad="38100" dist="38100" dir="2700000" algn="tl">
                  <a:srgbClr val="000000">
                    <a:alpha val="43137"/>
                  </a:srgbClr>
                </a:outerShdw>
              </a:effectLst>
            </a:rPr>
            <a:t>型文法</a:t>
          </a:r>
          <a:endParaRPr lang="zh-CN" altLang="en-US" sz="1800" kern="1200" dirty="0">
            <a:effectLst>
              <a:outerShdw blurRad="38100" dist="38100" dir="2700000" algn="tl">
                <a:srgbClr val="000000">
                  <a:alpha val="43137"/>
                </a:srgbClr>
              </a:outerShdw>
            </a:effectLst>
          </a:endParaRPr>
        </a:p>
      </dsp:txBody>
      <dsp:txXfrm>
        <a:off x="2479852" y="395790"/>
        <a:ext cx="1136294" cy="545403"/>
      </dsp:txXfrm>
    </dsp:sp>
    <dsp:sp modelId="{258E4A94-6A9D-49FE-8103-9BF14AF954F8}">
      <dsp:nvSpPr>
        <dsp:cNvPr id="0" name=""/>
        <dsp:cNvSpPr/>
      </dsp:nvSpPr>
      <dsp:spPr>
        <a:xfrm>
          <a:off x="1422400" y="1034401"/>
          <a:ext cx="3251200" cy="2807996"/>
        </a:xfrm>
        <a:prstGeom prst="ellipse">
          <a:avLst/>
        </a:prstGeom>
        <a:gradFill rotWithShape="0">
          <a:gsLst>
            <a:gs pos="0">
              <a:schemeClr val="accent2">
                <a:hueOff val="1560506"/>
                <a:satOff val="-1946"/>
                <a:lumOff val="458"/>
                <a:alphaOff val="0"/>
                <a:tint val="100000"/>
                <a:shade val="85000"/>
                <a:satMod val="100000"/>
                <a:lumMod val="100000"/>
              </a:schemeClr>
            </a:gs>
            <a:gs pos="100000">
              <a:schemeClr val="accent2">
                <a:hueOff val="1560506"/>
                <a:satOff val="-1946"/>
                <a:lumOff val="458"/>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altLang="zh-CN" sz="1800" kern="1200" dirty="0" smtClean="0">
              <a:effectLst>
                <a:outerShdw blurRad="38100" dist="38100" dir="2700000" algn="tl">
                  <a:srgbClr val="000000">
                    <a:alpha val="43137"/>
                  </a:srgbClr>
                </a:outerShdw>
              </a:effectLst>
            </a:rPr>
            <a:t>1</a:t>
          </a:r>
          <a:r>
            <a:rPr lang="zh-CN" altLang="en-US" sz="1800" kern="1200" dirty="0" smtClean="0">
              <a:effectLst>
                <a:outerShdw blurRad="38100" dist="38100" dir="2700000" algn="tl">
                  <a:srgbClr val="000000">
                    <a:alpha val="43137"/>
                  </a:srgbClr>
                </a:outerShdw>
              </a:effectLst>
            </a:rPr>
            <a:t>型文法</a:t>
          </a:r>
          <a:endParaRPr lang="zh-CN" altLang="en-US" sz="1800" kern="1200" dirty="0">
            <a:effectLst>
              <a:outerShdw blurRad="38100" dist="38100" dir="2700000" algn="tl">
                <a:srgbClr val="000000">
                  <a:alpha val="43137"/>
                </a:srgbClr>
              </a:outerShdw>
            </a:effectLst>
          </a:endParaRPr>
        </a:p>
      </dsp:txBody>
      <dsp:txXfrm>
        <a:off x="2479852" y="1202881"/>
        <a:ext cx="1136294" cy="505439"/>
      </dsp:txXfrm>
    </dsp:sp>
    <dsp:sp modelId="{8B0CC018-87CC-4DB7-99A1-D43836464486}">
      <dsp:nvSpPr>
        <dsp:cNvPr id="0" name=""/>
        <dsp:cNvSpPr/>
      </dsp:nvSpPr>
      <dsp:spPr>
        <a:xfrm>
          <a:off x="1828800" y="1854797"/>
          <a:ext cx="2438400" cy="1980005"/>
        </a:xfrm>
        <a:prstGeom prst="ellipse">
          <a:avLst/>
        </a:prstGeom>
        <a:gradFill rotWithShape="0">
          <a:gsLst>
            <a:gs pos="0">
              <a:schemeClr val="accent2">
                <a:hueOff val="3121013"/>
                <a:satOff val="-3893"/>
                <a:lumOff val="915"/>
                <a:alphaOff val="0"/>
                <a:tint val="100000"/>
                <a:shade val="85000"/>
                <a:satMod val="100000"/>
                <a:lumMod val="100000"/>
              </a:schemeClr>
            </a:gs>
            <a:gs pos="100000">
              <a:schemeClr val="accent2">
                <a:hueOff val="3121013"/>
                <a:satOff val="-3893"/>
                <a:lumOff val="915"/>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altLang="zh-CN" sz="1800" kern="1200" dirty="0" smtClean="0">
              <a:effectLst>
                <a:outerShdw blurRad="38100" dist="38100" dir="2700000" algn="tl">
                  <a:srgbClr val="000000">
                    <a:alpha val="43137"/>
                  </a:srgbClr>
                </a:outerShdw>
              </a:effectLst>
            </a:rPr>
            <a:t>2</a:t>
          </a:r>
          <a:r>
            <a:rPr lang="zh-CN" altLang="en-US" sz="1800" kern="1200" dirty="0" smtClean="0">
              <a:effectLst>
                <a:outerShdw blurRad="38100" dist="38100" dir="2700000" algn="tl">
                  <a:srgbClr val="000000">
                    <a:alpha val="43137"/>
                  </a:srgbClr>
                </a:outerShdw>
              </a:effectLst>
            </a:rPr>
            <a:t>型文法</a:t>
          </a:r>
          <a:endParaRPr lang="zh-CN" altLang="en-US" sz="1800" kern="1200" dirty="0">
            <a:effectLst>
              <a:outerShdw blurRad="38100" dist="38100" dir="2700000" algn="tl">
                <a:srgbClr val="000000">
                  <a:alpha val="43137"/>
                </a:srgbClr>
              </a:outerShdw>
            </a:effectLst>
          </a:endParaRPr>
        </a:p>
      </dsp:txBody>
      <dsp:txXfrm>
        <a:off x="2479852" y="2003297"/>
        <a:ext cx="1136294" cy="445501"/>
      </dsp:txXfrm>
    </dsp:sp>
    <dsp:sp modelId="{F438C80D-9671-4AD3-9C61-9BE760E14071}">
      <dsp:nvSpPr>
        <dsp:cNvPr id="0" name=""/>
        <dsp:cNvSpPr/>
      </dsp:nvSpPr>
      <dsp:spPr>
        <a:xfrm>
          <a:off x="2235200" y="2675201"/>
          <a:ext cx="1625600" cy="1151997"/>
        </a:xfrm>
        <a:prstGeom prst="ellipse">
          <a:avLst/>
        </a:prstGeom>
        <a:gradFill rotWithShape="0">
          <a:gsLst>
            <a:gs pos="0">
              <a:schemeClr val="accent2">
                <a:hueOff val="4681519"/>
                <a:satOff val="-5839"/>
                <a:lumOff val="1373"/>
                <a:alphaOff val="0"/>
                <a:tint val="100000"/>
                <a:shade val="85000"/>
                <a:satMod val="100000"/>
                <a:lumMod val="100000"/>
              </a:schemeClr>
            </a:gs>
            <a:gs pos="100000">
              <a:schemeClr val="accent2">
                <a:hueOff val="4681519"/>
                <a:satOff val="-5839"/>
                <a:lumOff val="1373"/>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altLang="zh-CN" sz="1800" kern="1200" dirty="0" smtClean="0">
              <a:effectLst>
                <a:outerShdw blurRad="38100" dist="38100" dir="2700000" algn="tl">
                  <a:srgbClr val="000000">
                    <a:alpha val="43137"/>
                  </a:srgbClr>
                </a:outerShdw>
              </a:effectLst>
            </a:rPr>
            <a:t>3</a:t>
          </a:r>
          <a:r>
            <a:rPr lang="zh-CN" altLang="en-US" sz="1800" kern="1200" dirty="0" smtClean="0">
              <a:effectLst>
                <a:outerShdw blurRad="38100" dist="38100" dir="2700000" algn="tl">
                  <a:srgbClr val="000000">
                    <a:alpha val="43137"/>
                  </a:srgbClr>
                </a:outerShdw>
              </a:effectLst>
            </a:rPr>
            <a:t>型文法</a:t>
          </a:r>
          <a:endParaRPr lang="zh-CN" altLang="en-US" sz="1800" kern="1200" dirty="0">
            <a:effectLst>
              <a:outerShdw blurRad="38100" dist="38100" dir="2700000" algn="tl">
                <a:srgbClr val="000000">
                  <a:alpha val="43137"/>
                </a:srgbClr>
              </a:outerShdw>
            </a:effectLst>
          </a:endParaRPr>
        </a:p>
      </dsp:txBody>
      <dsp:txXfrm>
        <a:off x="2473263" y="2963200"/>
        <a:ext cx="1149472" cy="57599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24244" cy="34289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52472" y="1"/>
            <a:ext cx="4324244" cy="342896"/>
          </a:xfrm>
          <a:prstGeom prst="rect">
            <a:avLst/>
          </a:prstGeom>
        </p:spPr>
        <p:txBody>
          <a:bodyPr vert="horz" lIns="91440" tIns="45720" rIns="91440" bIns="45720" rtlCol="0"/>
          <a:lstStyle>
            <a:lvl1pPr algn="r">
              <a:defRPr sz="1200"/>
            </a:lvl1pPr>
          </a:lstStyle>
          <a:p>
            <a:fld id="{8C84CC56-385C-4ABB-9C4C-B35C6F338E8C}" type="datetimeFigureOut">
              <a:rPr lang="zh-CN" altLang="en-US" smtClean="0"/>
            </a:fld>
            <a:endParaRPr lang="zh-CN" altLang="en-US"/>
          </a:p>
        </p:txBody>
      </p:sp>
      <p:sp>
        <p:nvSpPr>
          <p:cNvPr id="4" name="页脚占位符 3"/>
          <p:cNvSpPr>
            <a:spLocks noGrp="1"/>
          </p:cNvSpPr>
          <p:nvPr>
            <p:ph type="ftr" sz="quarter" idx="2"/>
          </p:nvPr>
        </p:nvSpPr>
        <p:spPr>
          <a:xfrm>
            <a:off x="0" y="6491293"/>
            <a:ext cx="4324244" cy="34289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52472" y="6491293"/>
            <a:ext cx="4324244" cy="342895"/>
          </a:xfrm>
          <a:prstGeom prst="rect">
            <a:avLst/>
          </a:prstGeom>
        </p:spPr>
        <p:txBody>
          <a:bodyPr vert="horz" lIns="91440" tIns="45720" rIns="91440" bIns="45720" rtlCol="0" anchor="b"/>
          <a:lstStyle>
            <a:lvl1pPr algn="r">
              <a:defRPr sz="1200"/>
            </a:lvl1pPr>
          </a:lstStyle>
          <a:p>
            <a:fld id="{945A2998-68CE-4E96-AA00-046C5586B1F3}"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24244" cy="34289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52472" y="1"/>
            <a:ext cx="4324244" cy="342896"/>
          </a:xfrm>
          <a:prstGeom prst="rect">
            <a:avLst/>
          </a:prstGeom>
        </p:spPr>
        <p:txBody>
          <a:bodyPr vert="horz" lIns="91440" tIns="45720" rIns="91440" bIns="45720" rtlCol="0"/>
          <a:lstStyle>
            <a:lvl1pPr algn="r">
              <a:defRPr sz="1200"/>
            </a:lvl1pPr>
          </a:lstStyle>
          <a:p>
            <a:fld id="{B60B0E2C-57F6-46B0-96DB-3127A705DFE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451225" y="854075"/>
            <a:ext cx="3076575" cy="230663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7903" y="3288952"/>
            <a:ext cx="7983220" cy="2690962"/>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6491293"/>
            <a:ext cx="4324244" cy="34289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52472" y="6491293"/>
            <a:ext cx="4324244" cy="342895"/>
          </a:xfrm>
          <a:prstGeom prst="rect">
            <a:avLst/>
          </a:prstGeom>
        </p:spPr>
        <p:txBody>
          <a:bodyPr vert="horz" lIns="91440" tIns="45720" rIns="91440" bIns="45720" rtlCol="0" anchor="b"/>
          <a:lstStyle>
            <a:lvl1pPr algn="r">
              <a:defRPr sz="1200"/>
            </a:lvl1pPr>
          </a:lstStyle>
          <a:p>
            <a:fld id="{38BEE452-D824-4C91-AAFF-13DDA8812DC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语法——表示构成语言句子的各个记号之间的组合规律；</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语义——表示各个记号的特定含义。（各个记号和记号所表示的对象之间的关系）；</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语用——表示在各个记号所出现的行为中，它们的来源、使用和影响。</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每种语言具有两个可识别的特性，即语言的形式和该形式相关联的意义。</a:t>
            </a:r>
            <a:endParaRPr lang="zh-CN" altLang="en-US" sz="1200" dirty="0" smtClean="0"/>
          </a:p>
          <a:p>
            <a:r>
              <a:rPr lang="zh-CN" altLang="en-US" sz="1200" dirty="0" smtClean="0"/>
              <a:t>语言的实例若在语法上是正确的，其相关联的意义可以从两个观点来看，其一是该句子的创立者所想要表示的意义，另一是接收者所检验到的意义。</a:t>
            </a:r>
            <a:endParaRPr lang="zh-CN" altLang="en-US" sz="1200" dirty="0" smtClean="0"/>
          </a:p>
          <a:p>
            <a:r>
              <a:rPr lang="zh-CN" altLang="en-US" sz="1200" dirty="0" smtClean="0"/>
              <a:t>这两个意义并非总是一样的，前者称为语言的语义，后者是其语用意义。</a:t>
            </a:r>
            <a:endParaRPr lang="zh-CN" altLang="en-US" sz="1200" dirty="0" smtClean="0"/>
          </a:p>
          <a:p>
            <a:r>
              <a:rPr lang="zh-CN" altLang="en-US" sz="1200" dirty="0" smtClean="0">
                <a:solidFill>
                  <a:srgbClr val="FF0000"/>
                </a:solidFill>
              </a:rPr>
              <a:t>幽默、双关语和谜语</a:t>
            </a:r>
            <a:r>
              <a:rPr lang="zh-CN" altLang="en-US" sz="1200" dirty="0" smtClean="0"/>
              <a:t>就是利用了这两方面意义间的差异。</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zh-CN" dirty="0" smtClean="0"/>
              <a:t>本章是编译原理课程的理论基础，要求掌握形式语言的基本术语和概念。</a:t>
            </a:r>
            <a:endParaRPr lang="zh-CN" altLang="zh-CN" sz="1400" dirty="0" smtClean="0"/>
          </a:p>
          <a:p>
            <a:pPr lvl="1"/>
            <a:r>
              <a:rPr lang="zh-CN" altLang="zh-CN" dirty="0" smtClean="0"/>
              <a:t>掌握文法和语言的定义，文法的二义性与递归性的判断方法及句型的分析方法。</a:t>
            </a:r>
            <a:endParaRPr lang="zh-CN" altLang="zh-CN" sz="1400" dirty="0" smtClean="0"/>
          </a:p>
          <a:p>
            <a:pPr lvl="1"/>
            <a:r>
              <a:rPr lang="zh-CN" altLang="zh-CN" dirty="0" smtClean="0"/>
              <a:t>熟练使用文法定义程序设计语言的单词和语法成分。</a:t>
            </a:r>
            <a:endParaRPr lang="zh-CN" altLang="zh-CN" sz="1400" dirty="0" smtClean="0"/>
          </a:p>
          <a:p>
            <a:pPr lvl="1"/>
            <a:r>
              <a:rPr lang="zh-CN" altLang="zh-CN" dirty="0" smtClean="0"/>
              <a:t>对形式语言的理论有一个初步认识</a:t>
            </a:r>
            <a:endParaRPr lang="zh-CN" altLang="en-US" sz="5000" dirty="0" smtClean="0"/>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空集意思是不存在匹配该文法的句子。而</a:t>
            </a:r>
            <a:r>
              <a:rPr lang="en-US" altLang="zh-CN" dirty="0" smtClean="0"/>
              <a:t>ε</a:t>
            </a:r>
            <a:r>
              <a:rPr lang="zh-CN" altLang="en-US" dirty="0" smtClean="0"/>
              <a:t>则是指某个包含非终结符号的文法符号串的推导为空，例如</a:t>
            </a:r>
            <a:r>
              <a:rPr lang="en-US" altLang="zh-CN" dirty="0" smtClean="0"/>
              <a:t>A-&gt;ε</a:t>
            </a:r>
            <a:r>
              <a:rPr lang="zh-CN" altLang="en-US" dirty="0" smtClean="0"/>
              <a:t>。</a:t>
            </a:r>
            <a:endParaRPr lang="en-US" altLang="zh-CN" dirty="0" smtClean="0"/>
          </a:p>
          <a:p>
            <a:r>
              <a:rPr lang="zh-CN" altLang="en-US" dirty="0" smtClean="0"/>
              <a:t>咋看上去好像差不多，其实它们却有本质的区别</a:t>
            </a:r>
            <a:r>
              <a:rPr lang="en-US" altLang="zh-CN" dirty="0" smtClean="0"/>
              <a:t>.</a:t>
            </a:r>
            <a:endParaRPr lang="en-US" altLang="zh-CN" dirty="0" smtClean="0"/>
          </a:p>
          <a:p>
            <a:r>
              <a:rPr lang="zh-CN" altLang="en-US" dirty="0" smtClean="0"/>
              <a:t>空集是面向结果的，即一个文法所有可能推导的最终语句；而</a:t>
            </a:r>
            <a:r>
              <a:rPr lang="en-US" altLang="zh-CN" dirty="0" smtClean="0"/>
              <a:t>ε</a:t>
            </a:r>
            <a:r>
              <a:rPr lang="zh-CN" altLang="en-US" dirty="0" smtClean="0"/>
              <a:t>则是面向定义的，即某个非终结符号可以推导为空，这样的定义可以在推导过程重复使用。</a:t>
            </a:r>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本节仅介绍有关文法的概念。</a:t>
            </a:r>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前面关于“我是大学生”及“赋值表达式”的例子中，涉及到如下的概念：</a:t>
            </a:r>
            <a:endParaRPr lang="en-US" altLang="zh-CN" sz="1200" dirty="0" smtClean="0"/>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这样我们可以将文法抽象为如下的一个数学系统</a:t>
            </a:r>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有些产生式具有相同的左部，可以和在一起</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kern="1200" dirty="0" smtClean="0">
                <a:solidFill>
                  <a:schemeClr val="tx1"/>
                </a:solidFill>
                <a:effectLst/>
                <a:latin typeface="+mn-lt"/>
                <a:ea typeface="+mn-ea"/>
                <a:cs typeface="+mn-cs"/>
              </a:rPr>
              <a:t>类似推导可以看出</a:t>
            </a:r>
            <a:r>
              <a:rPr lang="en-US" altLang="zh-CN" sz="1200" kern="1200" dirty="0" smtClean="0">
                <a:solidFill>
                  <a:schemeClr val="tx1"/>
                </a:solidFill>
                <a:effectLst/>
                <a:latin typeface="+mn-lt"/>
                <a:ea typeface="+mn-ea"/>
                <a:cs typeface="+mn-cs"/>
              </a:rPr>
              <a:t>a, b, e</a:t>
            </a:r>
            <a:r>
              <a:rPr lang="zh-CN" altLang="zh-CN" sz="1200" kern="1200" dirty="0" smtClean="0">
                <a:solidFill>
                  <a:schemeClr val="tx1"/>
                </a:solidFill>
                <a:effectLst/>
                <a:latin typeface="+mn-lt"/>
                <a:ea typeface="+mn-ea"/>
                <a:cs typeface="+mn-cs"/>
              </a:rPr>
              <a:t>在句子中出现的顺序及个数满足</a:t>
            </a:r>
            <a:r>
              <a:rPr lang="en-US" altLang="zh-CN" sz="1200" kern="1200" dirty="0" smtClean="0">
                <a:solidFill>
                  <a:schemeClr val="tx1"/>
                </a:solidFill>
                <a:effectLst/>
                <a:latin typeface="+mn-lt"/>
                <a:ea typeface="+mn-ea"/>
                <a:cs typeface="+mn-cs"/>
              </a:rPr>
              <a:t>L(G)</a:t>
            </a:r>
            <a:r>
              <a:rPr lang="zh-CN"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zh-CN" sz="1200" kern="1200" dirty="0" smtClean="0">
                <a:solidFill>
                  <a:schemeClr val="tx1"/>
                </a:solidFill>
                <a:effectLst/>
                <a:latin typeface="+mn-lt"/>
                <a:ea typeface="+mn-ea"/>
                <a:cs typeface="+mn-cs"/>
              </a:rPr>
              <a:t>当然要进一步说明：</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当我们表述一种语言时，无非是说明这种语言的句子，如果语言只含有有穷多个句子，则只需列出句子的有穷集就行了，但对于含有无穷句子的语言来讲，存在着如何给出它的有穷表示的问题。</a:t>
            </a:r>
            <a:endParaRPr lang="zh-CN" altLang="en-US" sz="1200" dirty="0" smtClean="0"/>
          </a:p>
          <a:p>
            <a:r>
              <a:rPr lang="zh-CN" altLang="en-US" sz="1200" dirty="0" smtClean="0"/>
              <a:t>以自然语言为例，人们无法列出全部句子，但是人们可以给出一些规则，用这些规则来说明（或者定义）句子的组成结构。</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比如汉语句子可以是由主语后随谓语而成，构成谓语的是动词和直接宾语，我们采用第</a:t>
            </a:r>
            <a:r>
              <a:rPr lang="en-US" altLang="zh-CN" sz="1200" dirty="0" smtClean="0"/>
              <a:t>2</a:t>
            </a:r>
            <a:r>
              <a:rPr lang="zh-CN" altLang="en-US" sz="1200" dirty="0" smtClean="0"/>
              <a:t>章所介绍的</a:t>
            </a:r>
            <a:r>
              <a:rPr lang="en-US" altLang="zh-CN" sz="1200" dirty="0" smtClean="0">
                <a:solidFill>
                  <a:srgbClr val="FF0000"/>
                </a:solidFill>
              </a:rPr>
              <a:t>EBNF</a:t>
            </a:r>
            <a:r>
              <a:rPr lang="zh-CN" altLang="en-US" sz="1200" dirty="0" smtClean="0"/>
              <a:t>来表示这种句子的构成规则。（</a:t>
            </a:r>
            <a:r>
              <a:rPr lang="en-US" altLang="zh-CN" sz="1200" dirty="0" smtClean="0">
                <a:solidFill>
                  <a:srgbClr val="FF0000"/>
                </a:solidFill>
              </a:rPr>
              <a:t>EBNF-</a:t>
            </a:r>
            <a:r>
              <a:rPr lang="zh-CN" altLang="en-US" sz="1200" dirty="0" smtClean="0">
                <a:solidFill>
                  <a:srgbClr val="FF0000"/>
                </a:solidFill>
              </a:rPr>
              <a:t>扩充的巴科斯</a:t>
            </a:r>
            <a:r>
              <a:rPr lang="en-US" altLang="zh-CN" sz="1200" dirty="0" smtClean="0">
                <a:solidFill>
                  <a:srgbClr val="FF0000"/>
                </a:solidFill>
              </a:rPr>
              <a:t>-</a:t>
            </a:r>
            <a:r>
              <a:rPr lang="zh-CN" altLang="en-US" sz="1200" dirty="0" smtClean="0">
                <a:solidFill>
                  <a:srgbClr val="FF0000"/>
                </a:solidFill>
              </a:rPr>
              <a:t>瑙尔范式</a:t>
            </a:r>
            <a:r>
              <a:rPr lang="zh-CN" altLang="en-US" sz="1200" dirty="0" smtClean="0"/>
              <a:t>，见教材</a:t>
            </a:r>
            <a:r>
              <a:rPr lang="en-US" altLang="zh-CN" sz="1200" dirty="0" smtClean="0"/>
              <a:t>P</a:t>
            </a:r>
            <a:r>
              <a:rPr lang="en-US" altLang="zh-CN" sz="1200" baseline="-25000" dirty="0" smtClean="0"/>
              <a:t>15</a:t>
            </a:r>
            <a:r>
              <a:rPr lang="zh-CN" altLang="en-US" sz="1200" dirty="0" smtClean="0"/>
              <a:t>）</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dirty="0" smtClean="0"/>
              <a:t>四种文法之间的关系是</a:t>
            </a:r>
            <a:r>
              <a:rPr lang="zh-CN" altLang="zh-CN" sz="1200" dirty="0" smtClean="0">
                <a:solidFill>
                  <a:srgbClr val="FF0000"/>
                </a:solidFill>
              </a:rPr>
              <a:t>将产生式做进一步限制</a:t>
            </a:r>
            <a:r>
              <a:rPr lang="zh-CN" altLang="zh-CN" sz="1200" dirty="0" smtClean="0"/>
              <a:t>而定义的。</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以后如果对文法一词没有特别说明，则指的就是上下文无关文法</a:t>
            </a:r>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0" dirty="0" smtClean="0"/>
              <a:t>看不出句型中的符号被替代的顺序</a:t>
            </a:r>
            <a:endParaRPr lang="zh-CN" altLang="en-US" sz="1200" b="0" dirty="0" smtClean="0"/>
          </a:p>
          <a:p>
            <a:endParaRPr lang="zh-CN" altLang="en-US" b="0"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kern="1200" dirty="0" smtClean="0">
                <a:solidFill>
                  <a:schemeClr val="tx1"/>
                </a:solidFill>
                <a:effectLst/>
                <a:latin typeface="+mn-lt"/>
                <a:ea typeface="+mn-ea"/>
                <a:cs typeface="+mn-cs"/>
              </a:rPr>
              <a:t>从上一例子中，我们可以看出，对于同一个句型或句子，可以通过不同的推导序列推导出来，这是因为在推导过程中所选择的非终结符的次序不同。</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分析算法可分为两大类：</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a:t>
            </a:r>
            <a:r>
              <a:rPr lang="zh-CN" altLang="en-US" dirty="0" smtClean="0"/>
              <a:t>的第二个符号可以与叶子结点</a:t>
            </a:r>
            <a:r>
              <a:rPr lang="en-US" altLang="zh-CN" dirty="0" smtClean="0"/>
              <a:t>a</a:t>
            </a:r>
            <a:r>
              <a:rPr lang="zh-CN" altLang="en-US" dirty="0" smtClean="0"/>
              <a:t>得以匹配，但第三个符号却不能与下一叶子结点</a:t>
            </a:r>
            <a:r>
              <a:rPr lang="en-US" altLang="zh-CN" dirty="0" smtClean="0"/>
              <a:t>d</a:t>
            </a:r>
            <a:r>
              <a:rPr lang="zh-CN" altLang="en-US" dirty="0" smtClean="0"/>
              <a:t>匹配</a:t>
            </a:r>
            <a:endParaRPr lang="en-US" altLang="zh-CN" dirty="0" smtClean="0"/>
          </a:p>
          <a:p>
            <a:r>
              <a:rPr lang="zh-CN" altLang="en-US" dirty="0" smtClean="0"/>
              <a:t>这时如果宣告分析失败，其意味着，识别程序不能为串</a:t>
            </a:r>
            <a:r>
              <a:rPr lang="en-US" altLang="zh-CN" dirty="0" smtClean="0"/>
              <a:t>cad</a:t>
            </a:r>
            <a:r>
              <a:rPr lang="zh-CN" altLang="en-US" dirty="0" smtClean="0"/>
              <a:t>构造语法树，即</a:t>
            </a:r>
            <a:r>
              <a:rPr lang="en-US" altLang="zh-CN" dirty="0" smtClean="0"/>
              <a:t>cad</a:t>
            </a:r>
            <a:r>
              <a:rPr lang="zh-CN" altLang="en-US" dirty="0" smtClean="0"/>
              <a:t>不是句子。</a:t>
            </a:r>
            <a:endParaRPr lang="zh-CN" altLang="en-US" dirty="0" smtClean="0"/>
          </a:p>
          <a:p>
            <a:r>
              <a:rPr lang="zh-CN" altLang="en-US" dirty="0" smtClean="0"/>
              <a:t>这显然是错误的结论。</a:t>
            </a:r>
            <a:endParaRPr lang="zh-CN" altLang="en-US" dirty="0" smtClean="0"/>
          </a:p>
          <a:p>
            <a:r>
              <a:rPr lang="zh-CN" altLang="en-US" dirty="0" smtClean="0"/>
              <a:t>导致失败的原因是在分析中对</a:t>
            </a:r>
            <a:r>
              <a:rPr lang="en-US" altLang="zh-CN" dirty="0" smtClean="0"/>
              <a:t>A</a:t>
            </a:r>
            <a:r>
              <a:rPr lang="zh-CN" altLang="en-US" dirty="0" smtClean="0"/>
              <a:t>的选择不是正确的。</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即</a:t>
            </a:r>
            <a:r>
              <a:rPr lang="de-DE" altLang="zh-CN" sz="1200" kern="1200" dirty="0" smtClean="0">
                <a:solidFill>
                  <a:schemeClr val="tx1"/>
                </a:solidFill>
                <a:effectLst/>
                <a:latin typeface="+mn-lt"/>
                <a:ea typeface="+mn-ea"/>
                <a:cs typeface="+mn-cs"/>
              </a:rPr>
              <a:t>i</a:t>
            </a:r>
            <a:r>
              <a:rPr lang="de-DE" altLang="zh-CN" sz="1200" kern="1200" baseline="-250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de-DE" altLang="zh-CN" sz="1200" kern="1200" dirty="0" smtClean="0">
                <a:solidFill>
                  <a:schemeClr val="tx1"/>
                </a:solidFill>
                <a:effectLst/>
                <a:latin typeface="+mn-lt"/>
                <a:ea typeface="+mn-ea"/>
                <a:cs typeface="+mn-cs"/>
              </a:rPr>
              <a:t>i</a:t>
            </a:r>
            <a:r>
              <a:rPr lang="de-DE"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de-DE" altLang="zh-CN" sz="1200" kern="1200" dirty="0" smtClean="0">
                <a:solidFill>
                  <a:schemeClr val="tx1"/>
                </a:solidFill>
                <a:effectLst/>
                <a:latin typeface="+mn-lt"/>
                <a:ea typeface="+mn-ea"/>
                <a:cs typeface="+mn-cs"/>
              </a:rPr>
              <a:t>i</a:t>
            </a:r>
            <a:r>
              <a:rPr lang="de-DE"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de-DE" altLang="zh-CN" sz="1200" kern="1200" dirty="0" smtClean="0">
                <a:solidFill>
                  <a:schemeClr val="tx1"/>
                </a:solidFill>
                <a:effectLst/>
                <a:latin typeface="+mn-lt"/>
                <a:ea typeface="+mn-ea"/>
                <a:cs typeface="+mn-cs"/>
              </a:rPr>
              <a:t>i</a:t>
            </a:r>
            <a:r>
              <a:rPr lang="de-DE" altLang="zh-CN" sz="1200" kern="1200" baseline="-25000" dirty="0" smtClean="0">
                <a:solidFill>
                  <a:schemeClr val="tx1"/>
                </a:solidFill>
                <a:effectLst/>
                <a:latin typeface="+mn-lt"/>
                <a:ea typeface="+mn-ea"/>
                <a:cs typeface="+mn-cs"/>
              </a:rPr>
              <a:t>1</a:t>
            </a:r>
            <a:r>
              <a:rPr lang="de-DE" altLang="zh-CN" sz="1200" kern="1200" dirty="0" smtClean="0">
                <a:solidFill>
                  <a:schemeClr val="tx1"/>
                </a:solidFill>
                <a:effectLst/>
                <a:latin typeface="+mn-lt"/>
                <a:ea typeface="+mn-ea"/>
                <a:cs typeface="+mn-cs"/>
              </a:rPr>
              <a:t>*i</a:t>
            </a:r>
            <a:r>
              <a:rPr lang="de-DE"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和</a:t>
            </a:r>
            <a:r>
              <a:rPr lang="de-DE" altLang="zh-CN" sz="1200" kern="1200" dirty="0" smtClean="0">
                <a:solidFill>
                  <a:schemeClr val="tx1"/>
                </a:solidFill>
                <a:effectLst/>
                <a:latin typeface="+mn-lt"/>
                <a:ea typeface="+mn-ea"/>
                <a:cs typeface="+mn-cs"/>
              </a:rPr>
              <a:t>i</a:t>
            </a:r>
            <a:r>
              <a:rPr lang="de-DE" altLang="zh-CN" sz="1200" kern="1200" baseline="-25000" dirty="0" smtClean="0">
                <a:solidFill>
                  <a:schemeClr val="tx1"/>
                </a:solidFill>
                <a:effectLst/>
                <a:latin typeface="+mn-lt"/>
                <a:ea typeface="+mn-ea"/>
                <a:cs typeface="+mn-cs"/>
              </a:rPr>
              <a:t>1</a:t>
            </a:r>
            <a:r>
              <a:rPr lang="de-DE" altLang="zh-CN" sz="1200" kern="1200" dirty="0" smtClean="0">
                <a:solidFill>
                  <a:schemeClr val="tx1"/>
                </a:solidFill>
                <a:effectLst/>
                <a:latin typeface="+mn-lt"/>
                <a:ea typeface="+mn-ea"/>
                <a:cs typeface="+mn-cs"/>
              </a:rPr>
              <a:t>*i</a:t>
            </a:r>
            <a:r>
              <a:rPr lang="de-DE" altLang="zh-CN" sz="1200" kern="1200" baseline="-25000" dirty="0" smtClean="0">
                <a:solidFill>
                  <a:schemeClr val="tx1"/>
                </a:solidFill>
                <a:effectLst/>
                <a:latin typeface="+mn-lt"/>
                <a:ea typeface="+mn-ea"/>
                <a:cs typeface="+mn-cs"/>
              </a:rPr>
              <a:t>2</a:t>
            </a:r>
            <a:r>
              <a:rPr lang="de-DE" altLang="zh-CN" sz="1200" kern="1200" dirty="0" smtClean="0">
                <a:solidFill>
                  <a:schemeClr val="tx1"/>
                </a:solidFill>
                <a:effectLst/>
                <a:latin typeface="+mn-lt"/>
                <a:ea typeface="+mn-ea"/>
                <a:cs typeface="+mn-cs"/>
              </a:rPr>
              <a:t>+i</a:t>
            </a:r>
            <a:r>
              <a:rPr lang="de-DE"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都是句型</a:t>
            </a:r>
            <a:r>
              <a:rPr lang="de-DE" altLang="zh-CN" sz="1200" kern="1200" dirty="0" smtClean="0">
                <a:solidFill>
                  <a:schemeClr val="tx1"/>
                </a:solidFill>
                <a:effectLst/>
                <a:latin typeface="+mn-lt"/>
                <a:ea typeface="+mn-ea"/>
                <a:cs typeface="+mn-cs"/>
              </a:rPr>
              <a:t>i</a:t>
            </a:r>
            <a:r>
              <a:rPr lang="de-DE" altLang="zh-CN" sz="1200" kern="1200" baseline="-25000" dirty="0" smtClean="0">
                <a:solidFill>
                  <a:schemeClr val="tx1"/>
                </a:solidFill>
                <a:effectLst/>
                <a:latin typeface="+mn-lt"/>
                <a:ea typeface="+mn-ea"/>
                <a:cs typeface="+mn-cs"/>
              </a:rPr>
              <a:t>1</a:t>
            </a:r>
            <a:r>
              <a:rPr lang="de-DE" altLang="zh-CN" sz="1200" kern="1200" dirty="0" smtClean="0">
                <a:solidFill>
                  <a:schemeClr val="tx1"/>
                </a:solidFill>
                <a:effectLst/>
                <a:latin typeface="+mn-lt"/>
                <a:ea typeface="+mn-ea"/>
                <a:cs typeface="+mn-cs"/>
              </a:rPr>
              <a:t>*i</a:t>
            </a:r>
            <a:r>
              <a:rPr lang="de-DE" altLang="zh-CN" sz="1200" kern="1200" baseline="-25000" dirty="0" smtClean="0">
                <a:solidFill>
                  <a:schemeClr val="tx1"/>
                </a:solidFill>
                <a:effectLst/>
                <a:latin typeface="+mn-lt"/>
                <a:ea typeface="+mn-ea"/>
                <a:cs typeface="+mn-cs"/>
              </a:rPr>
              <a:t>2</a:t>
            </a:r>
            <a:r>
              <a:rPr lang="de-DE" altLang="zh-CN" sz="1200" kern="1200" dirty="0" smtClean="0">
                <a:solidFill>
                  <a:schemeClr val="tx1"/>
                </a:solidFill>
                <a:effectLst/>
                <a:latin typeface="+mn-lt"/>
                <a:ea typeface="+mn-ea"/>
                <a:cs typeface="+mn-cs"/>
              </a:rPr>
              <a:t>+i</a:t>
            </a:r>
            <a:r>
              <a:rPr lang="de-DE"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的短语，而且</a:t>
            </a:r>
            <a:r>
              <a:rPr lang="de-DE" altLang="zh-CN" sz="1200" kern="1200" dirty="0" smtClean="0">
                <a:solidFill>
                  <a:schemeClr val="tx1"/>
                </a:solidFill>
                <a:effectLst/>
                <a:latin typeface="+mn-lt"/>
                <a:ea typeface="+mn-ea"/>
                <a:cs typeface="+mn-cs"/>
              </a:rPr>
              <a:t>i</a:t>
            </a:r>
            <a:r>
              <a:rPr lang="de-DE" altLang="zh-CN" sz="1200" kern="1200" baseline="-250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de-DE" altLang="zh-CN" sz="1200" kern="1200" dirty="0" smtClean="0">
                <a:solidFill>
                  <a:schemeClr val="tx1"/>
                </a:solidFill>
                <a:effectLst/>
                <a:latin typeface="+mn-lt"/>
                <a:ea typeface="+mn-ea"/>
                <a:cs typeface="+mn-cs"/>
              </a:rPr>
              <a:t>i</a:t>
            </a:r>
            <a:r>
              <a:rPr lang="de-DE"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de-DE" altLang="zh-CN" sz="1200" kern="1200" dirty="0" smtClean="0">
                <a:solidFill>
                  <a:schemeClr val="tx1"/>
                </a:solidFill>
                <a:effectLst/>
                <a:latin typeface="+mn-lt"/>
                <a:ea typeface="+mn-ea"/>
                <a:cs typeface="+mn-cs"/>
              </a:rPr>
              <a:t>i</a:t>
            </a:r>
            <a:r>
              <a:rPr lang="de-DE"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均为直接短语，其中</a:t>
            </a:r>
            <a:r>
              <a:rPr lang="de-DE" altLang="zh-CN" sz="1200" kern="1200" dirty="0" smtClean="0">
                <a:solidFill>
                  <a:schemeClr val="tx1"/>
                </a:solidFill>
                <a:effectLst/>
                <a:latin typeface="+mn-lt"/>
                <a:ea typeface="+mn-ea"/>
                <a:cs typeface="+mn-cs"/>
              </a:rPr>
              <a:t>i</a:t>
            </a:r>
            <a:r>
              <a:rPr lang="de-DE" altLang="zh-CN" sz="1200" kern="1200" baseline="-250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是最左直接短语，即句柄。</a:t>
            </a:r>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a:t>
            </a:r>
            <a:r>
              <a:rPr lang="zh-CN" altLang="en-US" dirty="0" smtClean="0"/>
              <a:t>为不可到达</a:t>
            </a:r>
            <a:endParaRPr lang="en-US" altLang="zh-CN" dirty="0" smtClean="0"/>
          </a:p>
          <a:p>
            <a:r>
              <a:rPr lang="en-US" altLang="zh-CN" dirty="0" smtClean="0"/>
              <a:t>C</a:t>
            </a:r>
            <a:r>
              <a:rPr lang="zh-CN" altLang="en-US" dirty="0" smtClean="0"/>
              <a:t>为不可终止</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产生式  </a:t>
            </a:r>
            <a:r>
              <a:rPr lang="en-US" altLang="zh-CN" dirty="0" smtClean="0"/>
              <a:t>2</a:t>
            </a:r>
            <a:r>
              <a:rPr lang="zh-CN" altLang="en-US" dirty="0" smtClean="0"/>
              <a:t>），</a:t>
            </a:r>
            <a:r>
              <a:rPr lang="en-US" altLang="zh-CN" dirty="0" smtClean="0"/>
              <a:t>6</a:t>
            </a:r>
            <a:r>
              <a:rPr lang="zh-CN" altLang="en-US" dirty="0" smtClean="0"/>
              <a:t>），</a:t>
            </a:r>
            <a:r>
              <a:rPr lang="en-US" altLang="zh-CN" dirty="0" smtClean="0"/>
              <a:t>7</a:t>
            </a:r>
            <a:r>
              <a:rPr lang="zh-CN" altLang="en-US" dirty="0" smtClean="0"/>
              <a:t>）为多余规则，应去掉</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70000"/>
              </a:lnSpc>
              <a:spcBef>
                <a:spcPct val="50000"/>
              </a:spcBef>
            </a:pPr>
            <a:r>
              <a:rPr lang="zh-CN" altLang="en-US" dirty="0" smtClean="0"/>
              <a:t>已知文法，求语言，通过推导；   
   已知语言，构造文法，无形式化方法，更多是凭经验
</a:t>
            </a:r>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这里仅仅涉及汉语句子的结构描述。这样的一种元语言描述称为</a:t>
            </a:r>
            <a:r>
              <a:rPr lang="zh-CN" altLang="en-US" sz="1200" dirty="0" smtClean="0">
                <a:solidFill>
                  <a:srgbClr val="FF0000"/>
                </a:solidFill>
              </a:rPr>
              <a:t>文法</a:t>
            </a:r>
            <a:r>
              <a:rPr lang="zh-CN" altLang="en-US" sz="1200" dirty="0" smtClean="0"/>
              <a:t>。</a:t>
            </a:r>
            <a:endParaRPr lang="zh-CN" altLang="en-US" sz="1200" dirty="0" smtClean="0"/>
          </a:p>
          <a:p>
            <a:endParaRPr lang="en-US" altLang="zh-CN" b="0" dirty="0" smtClean="0"/>
          </a:p>
          <a:p>
            <a:r>
              <a:rPr lang="zh-CN" altLang="en-US" b="0" dirty="0" smtClean="0"/>
              <a:t>从一组规则可推出不同的句子，如以上规则还可推出“大象是花生”、“花生是大象”、“大花生吃象”等句子，它们在语法上都正确，但在语义上都不正确。</a:t>
            </a:r>
            <a:endParaRPr lang="zh-CN" altLang="en-US" b="0" dirty="0" smtClean="0"/>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02412" y="2308881"/>
            <a:ext cx="8139178" cy="899167"/>
          </a:xfrm>
        </p:spPr>
        <p:txBody>
          <a:bodyPr lIns="101600" tIns="38100" rIns="25400" bIns="38100" anchor="t" anchorCtr="0">
            <a:noAutofit/>
          </a:bodyPr>
          <a:lstStyle>
            <a:lvl1pPr algn="ctr">
              <a:defRPr sz="405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502444" y="3565525"/>
            <a:ext cx="8139113" cy="801370"/>
          </a:xfrm>
        </p:spPr>
        <p:txBody>
          <a:bodyPr lIns="101600" tIns="38100" rIns="76200" bIns="38100" anchor="ctr" anchorCtr="0">
            <a:noAutofit/>
          </a:bodyPr>
          <a:lstStyle>
            <a:lvl1pPr marL="0" indent="0" algn="ctr" eaLnBrk="1" fontAlgn="auto" latinLnBrk="0" hangingPunct="1">
              <a:lnSpc>
                <a:spcPct val="100000"/>
              </a:lnSpc>
              <a:buNone/>
              <a:defRPr sz="1800" u="none" strike="noStrike" kern="1200" cap="none" spc="200" normalizeH="0" baseline="0">
                <a:solidFill>
                  <a:schemeClr val="tx1"/>
                </a:solidFill>
                <a:uFillTx/>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285F21-41F4-4E84-A1B0-14456700ABE0}"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8843E61C-59C5-4CD9-8AD0-6C2DF969DDCF}" type="slidenum">
              <a:rPr lang="zh-CN" altLang="en-US" smtClean="0"/>
            </a:fld>
            <a:endParaRPr lang="zh-CN" altLang="en-US" dirty="0"/>
          </a:p>
        </p:txBody>
      </p:sp>
      <p:sp>
        <p:nvSpPr>
          <p:cNvPr id="7" name="Title Placeholder 1"/>
          <p:cNvSpPr>
            <a:spLocks noGrp="1"/>
          </p:cNvSpPr>
          <p:nvPr>
            <p:ph type="title"/>
          </p:nvPr>
        </p:nvSpPr>
        <p:spPr>
          <a:xfrm>
            <a:off x="768096" y="241108"/>
            <a:ext cx="7772222" cy="90000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11" name="内容占位符 10"/>
          <p:cNvSpPr>
            <a:spLocks noGrp="1"/>
          </p:cNvSpPr>
          <p:nvPr>
            <p:ph sz="quarter" idx="13" hasCustomPrompt="1"/>
          </p:nvPr>
        </p:nvSpPr>
        <p:spPr>
          <a:xfrm>
            <a:off x="768350" y="1322773"/>
            <a:ext cx="7771968" cy="5147877"/>
          </a:xfrm>
        </p:spPr>
        <p:txBody>
          <a:bodyPr/>
          <a:lstStyle>
            <a:lvl1pPr marL="504190" marR="0" indent="-504190" algn="l" defTabSz="914400" rtl="0" eaLnBrk="1" fontAlgn="auto" latinLnBrk="0" hangingPunct="1">
              <a:lnSpc>
                <a:spcPct val="100000"/>
              </a:lnSpc>
              <a:spcBef>
                <a:spcPts val="600"/>
              </a:spcBef>
              <a:spcAft>
                <a:spcPts val="600"/>
              </a:spcAft>
              <a:buClr>
                <a:schemeClr val="accent1"/>
              </a:buClr>
              <a:buSzPct val="100000"/>
              <a:buFont typeface="Wingdings" panose="05000000000000000000" pitchFamily="2" charset="2"/>
              <a:buChar char="Ø"/>
              <a:defRPr b="0"/>
            </a:lvl1pPr>
            <a:lvl2pPr marL="1007745" indent="-504190">
              <a:buFont typeface="Wingdings" panose="05000000000000000000" pitchFamily="2" charset="2"/>
              <a:buChar char="l"/>
              <a:defRPr b="0"/>
            </a:lvl2pPr>
            <a:lvl3pPr>
              <a:defRPr b="0"/>
            </a:lvl3pPr>
            <a:lvl4pPr>
              <a:defRPr b="0"/>
            </a:lvl4pPr>
            <a:lvl5pPr>
              <a:defRPr b="0"/>
            </a:lvl5pPr>
          </a:lstStyle>
          <a:p>
            <a:pPr marL="541655" marR="0" lvl="0" indent="-541655" algn="l" defTabSz="914400" rtl="0" eaLnBrk="1" fontAlgn="auto" latinLnBrk="0" hangingPunct="1">
              <a:lnSpc>
                <a:spcPct val="100000"/>
              </a:lnSpc>
              <a:spcBef>
                <a:spcPts val="600"/>
              </a:spcBef>
              <a:spcAft>
                <a:spcPts val="600"/>
              </a:spcAft>
              <a:buClr>
                <a:schemeClr val="accent1"/>
              </a:buClr>
              <a:buSzPct val="100000"/>
              <a:buFont typeface="Wingdings" panose="05000000000000000000" pitchFamily="2" charset="2"/>
              <a:buChar char="Ø"/>
              <a:defRPr/>
            </a:pPr>
            <a:r>
              <a:rPr lang="zh-CN" altLang="en-US" dirty="0" smtClean="0"/>
              <a:t>单击此处编辑母版文本样式单击此处编辑母版文本样式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457950" y="4960137"/>
            <a:ext cx="2400300" cy="1463040"/>
          </a:xfrm>
          <a:prstGeom prst="rect">
            <a:avLst/>
          </a:prstGeo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DD89167-35CE-4F36-B21B-5F152061CB9D}"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44EF7F-BB72-4C8F-93A5-79D00203EC58}" type="slidenum">
              <a:rPr lang="zh-CN" altLang="en-US" smtClean="0"/>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768096" y="2286000"/>
            <a:ext cx="3566160" cy="4023360"/>
          </a:xfrm>
          <a:prstGeom prst="rect">
            <a:avLst/>
          </a:prstGeo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4491990" y="2286000"/>
            <a:ext cx="3566160" cy="402336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2F595BB-06FF-4AE4-B7BA-05CE6924808F}"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44EF7F-BB72-4C8F-93A5-79D00203EC5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8096" y="2179636"/>
            <a:ext cx="3566160" cy="822960"/>
          </a:xfrm>
          <a:prstGeom prst="rect">
            <a:avLst/>
          </a:prstGeo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768096" y="2967788"/>
            <a:ext cx="3566160" cy="3341572"/>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491990" y="2179636"/>
            <a:ext cx="3566160" cy="822960"/>
          </a:xfrm>
          <a:prstGeom prst="rect">
            <a:avLst/>
          </a:prstGeo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491990" y="2967788"/>
            <a:ext cx="3566160" cy="3341572"/>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139582D-3971-41F6-BF7F-1B1CCC632144}"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444EF7F-BB72-4C8F-93A5-79D00203EC58}"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3E80CEF-A76E-4EED-A70C-86C74C966A03}"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444EF7F-BB72-4C8F-93A5-79D00203EC58}"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4B716-52BD-4E17-BD13-CCDB437639F6}"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444EF7F-BB72-4C8F-93A5-79D00203EC58}"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286250" y="822960"/>
            <a:ext cx="4258818" cy="5184648"/>
          </a:xfrm>
          <a:prstGeom prst="rect">
            <a:avLst/>
          </a:prstGeo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768096" y="2257506"/>
            <a:ext cx="3291840" cy="3762294"/>
          </a:xfrm>
          <a:prstGeom prst="rect">
            <a:avLst/>
          </a:prstGeo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985CBF03-A2F6-4C36-8DD1-E18693CB6A48}"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44EF7F-BB72-4C8F-93A5-79D00203EC58}"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1"/>
            <a:ext cx="9141714" cy="4572000"/>
          </a:xfrm>
          <a:prstGeom prst="rect">
            <a:avLst/>
          </a:prstGeo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457950" y="4960138"/>
            <a:ext cx="2400300" cy="1463040"/>
          </a:xfrm>
          <a:prstGeom prst="rect">
            <a:avLst/>
          </a:prstGeo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FA53703A-622F-4C94-8689-AEFB31BC7FD1}"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44EF7F-BB72-4C8F-93A5-79D00203EC58}" type="slidenum">
              <a:rPr lang="zh-CN" altLang="en-US" smtClean="0"/>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768096" y="1313895"/>
            <a:ext cx="7772222" cy="499546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B1C198F-717E-4F44-86F5-0D7D766AFC72}"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44EF7F-BB72-4C8F-93A5-79D00203EC58}"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742951" y="762000"/>
            <a:ext cx="5686425" cy="541020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1381092-60E1-450A-9647-18FD4636EB00}"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44EF7F-BB72-4C8F-93A5-79D00203EC58}" type="slidenum">
              <a:rPr lang="zh-CN" altLang="en-US" smtClean="0"/>
            </a:fld>
            <a:endParaRPr lang="zh-CN" alt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02412" y="581225"/>
            <a:ext cx="8139178"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502444" y="1508125"/>
            <a:ext cx="8139113" cy="4749165"/>
          </a:xfrm>
          <a:prstGeom prst="rect">
            <a:avLst/>
          </a:prstGeom>
        </p:spPr>
        <p:txBody>
          <a:bodyPr vert="horz" lIns="101600" tIns="0" rIns="82550" bIns="0" rtlCol="0">
            <a:normAutofit/>
          </a:bodyPr>
          <a:lstStyle>
            <a:lvl1pPr>
              <a:defRPr sz="1800"/>
            </a:lvl1pPr>
            <a:lvl2pPr>
              <a:defRPr sz="1800"/>
            </a:lvl2pPr>
            <a:lvl3pPr>
              <a:defRPr sz="1800"/>
            </a:lvl3pPr>
            <a:lvl4pPr>
              <a:defRPr sz="1800"/>
            </a:lvl4pPr>
            <a:lvl5pPr>
              <a:defRPr sz="18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630079" y="727710"/>
            <a:ext cx="2948940" cy="1115060"/>
          </a:xfrm>
        </p:spPr>
        <p:txBody>
          <a:bodyPr anchor="ctr" anchorCtr="0"/>
          <a:lstStyle>
            <a:lvl1pPr>
              <a:defRPr sz="24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3853815" y="727710"/>
            <a:ext cx="4629150" cy="5403215"/>
          </a:xfrm>
        </p:spPr>
        <p:txBody>
          <a:bodyPr/>
          <a:lstStyle>
            <a:lvl1pPr>
              <a:defRPr sz="1800">
                <a:latin typeface="+mn-ea"/>
                <a:ea typeface="+mn-ea"/>
              </a:defRPr>
            </a:lvl1pPr>
            <a:lvl2pPr marL="342900" indent="0">
              <a:buNone/>
              <a:defRPr sz="1800">
                <a:latin typeface="+mn-ea"/>
                <a:ea typeface="+mn-ea"/>
              </a:defRPr>
            </a:lvl2pPr>
            <a:lvl3pPr>
              <a:defRPr sz="1800">
                <a:latin typeface="+mn-ea"/>
                <a:ea typeface="+mn-ea"/>
              </a:defRPr>
            </a:lvl3pPr>
            <a:lvl4pPr>
              <a:defRPr sz="1800">
                <a:latin typeface="+mn-ea"/>
                <a:ea typeface="+mn-ea"/>
              </a:defRPr>
            </a:lvl4pPr>
            <a:lvl5pPr>
              <a:defRPr sz="1800">
                <a:latin typeface="+mn-ea"/>
                <a:ea typeface="+mn-ea"/>
              </a:defRPr>
            </a:lvl5pPr>
            <a:lvl6pPr>
              <a:defRPr sz="1500"/>
            </a:lvl6pPr>
            <a:lvl7pPr>
              <a:defRPr sz="1500"/>
            </a:lvl7pPr>
            <a:lvl8pPr>
              <a:defRPr sz="1500"/>
            </a:lvl8pPr>
            <a:lvl9pPr>
              <a:defRPr sz="15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630079" y="2239645"/>
            <a:ext cx="2948940" cy="3891915"/>
          </a:xfrm>
        </p:spPr>
        <p:txBody>
          <a:bodyPr/>
          <a:lstStyle>
            <a:lvl1pPr marL="257175" indent="-257175">
              <a:buFont typeface="Arial" panose="020B0604020202020204" pitchFamily="34" charset="0"/>
              <a:buChar char="•"/>
              <a:defRPr sz="1800">
                <a:latin typeface="+mn-ea"/>
                <a:ea typeface="+mn-ea"/>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p:nvPr>
        </p:nvSpPr>
        <p:spPr>
          <a:xfrm>
            <a:off x="502444" y="5605145"/>
            <a:ext cx="8139113" cy="558165"/>
          </a:xfrm>
        </p:spPr>
        <p:txBody>
          <a:bodyPr/>
          <a:lstStyle>
            <a:lvl1pPr>
              <a:defRPr/>
            </a:lvl1pPr>
          </a:lstStyle>
          <a:p>
            <a:r>
              <a:rPr>
                <a:sym typeface="+mn-ea"/>
              </a:rPr>
              <a:t>单击此处编辑母版标题样式</a:t>
            </a:r>
            <a:endParaRPr lang="zh-CN" altLang="en-US"/>
          </a:p>
        </p:txBody>
      </p:sp>
      <p:sp>
        <p:nvSpPr>
          <p:cNvPr id="8" name="内容占位符 7"/>
          <p:cNvSpPr>
            <a:spLocks noGrp="1"/>
          </p:cNvSpPr>
          <p:nvPr>
            <p:ph idx="1"/>
          </p:nvPr>
        </p:nvSpPr>
        <p:spPr>
          <a:xfrm>
            <a:off x="502444" y="641350"/>
            <a:ext cx="8139113" cy="4556125"/>
          </a:xfrm>
        </p:spPr>
        <p:txBody>
          <a:bodyPr vert="horz" lIns="101600" tIns="0" rIns="82550" bIns="0" rtlCol="0">
            <a:noAutofit/>
          </a:bodyPr>
          <a:lstStyle>
            <a:lvl1pPr defTabSz="914400">
              <a:defRPr lang="zh-CN" altLang="en-US" dirty="0">
                <a:solidFill>
                  <a:schemeClr val="tx1">
                    <a:lumMod val="75000"/>
                    <a:lumOff val="25000"/>
                  </a:schemeClr>
                </a:solidFill>
                <a:sym typeface="+mn-ea"/>
              </a:defRPr>
            </a:lvl1pPr>
            <a:lvl2pPr marL="342900" lvl="1" indent="0" defTabSz="914400">
              <a:buNone/>
              <a:tabLst>
                <a:tab pos="1609725" algn="l"/>
              </a:tabLst>
              <a:defRPr lang="zh-CN" altLang="en-US" dirty="0">
                <a:solidFill>
                  <a:schemeClr val="tx1">
                    <a:lumMod val="75000"/>
                    <a:lumOff val="25000"/>
                  </a:schemeClr>
                </a:solidFill>
                <a:sym typeface="+mn-ea"/>
              </a:defRPr>
            </a:lvl2pPr>
            <a:lvl3pPr lvl="2" defTabSz="914400">
              <a:defRPr lang="zh-CN" altLang="en-US" dirty="0">
                <a:solidFill>
                  <a:schemeClr val="tx1">
                    <a:lumMod val="75000"/>
                    <a:lumOff val="25000"/>
                  </a:schemeClr>
                </a:solidFill>
                <a:sym typeface="+mn-ea"/>
              </a:defRPr>
            </a:lvl3pPr>
            <a:lvl4pPr lvl="3" defTabSz="914400">
              <a:defRPr lang="zh-CN" altLang="en-US" dirty="0">
                <a:solidFill>
                  <a:schemeClr val="tx1">
                    <a:lumMod val="75000"/>
                    <a:lumOff val="25000"/>
                  </a:schemeClr>
                </a:solidFill>
                <a:sym typeface="+mn-ea"/>
              </a:defRPr>
            </a:lvl4pPr>
            <a:lvl5pPr lvl="4" defTabSz="914400">
              <a:defRPr lang="zh-CN" altLang="en-US" dirty="0">
                <a:solidFill>
                  <a:schemeClr val="tx1">
                    <a:lumMod val="75000"/>
                    <a:lumOff val="25000"/>
                  </a:schemeClr>
                </a:solidFill>
                <a:sym typeface="+mn-ea"/>
              </a:defRPr>
            </a:lvl5pPr>
          </a:lstStyle>
          <a:p>
            <a:pPr lvl="0"/>
            <a:r>
              <a:rPr>
                <a:sym typeface="+mn-ea"/>
              </a:rPr>
              <a:t>单击此处编辑母版文本样式</a:t>
            </a:r>
            <a:endParaRPr dirty="0">
              <a:sym typeface="+mn-ea"/>
            </a:endParaRPr>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9147334" cy="686816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3429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350996" y="565150"/>
            <a:ext cx="4050030" cy="572770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4715828" y="565150"/>
            <a:ext cx="4050030" cy="572770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502412" y="623591"/>
            <a:ext cx="8139178"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24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6457950" y="4960137"/>
            <a:ext cx="2400300" cy="1463040"/>
          </a:xfrm>
          <a:prstGeom prst="rect">
            <a:avLst/>
          </a:prstGeo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76E1D3DA-9717-4CA5-8BBA-D0F562C56C72}"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44EF7F-BB72-4C8F-93A5-79D00203EC58}" type="slidenum">
              <a:rPr lang="zh-CN" altLang="en-US" smtClean="0"/>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2" Type="http://schemas.openxmlformats.org/officeDocument/2006/relationships/theme" Target="../theme/theme2.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659807" y="6349833"/>
            <a:ext cx="2025000" cy="316800"/>
          </a:xfrm>
          <a:prstGeom prst="rect">
            <a:avLst/>
          </a:prstGeom>
        </p:spPr>
        <p:txBody>
          <a:bodyPr vert="horz" lIns="91440" tIns="45720" rIns="91440" bIns="45720" rtlCol="0" anchor="ctr">
            <a:normAutofit/>
          </a:bodyPr>
          <a:lstStyle>
            <a:lvl1pPr algn="l">
              <a:defRPr sz="9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87000" y="6349833"/>
            <a:ext cx="2970000" cy="316800"/>
          </a:xfrm>
          <a:prstGeom prst="rect">
            <a:avLst/>
          </a:prstGeom>
        </p:spPr>
        <p:txBody>
          <a:bodyPr vert="horz" lIns="91440" tIns="45720" rIns="91440" bIns="45720" rtlCol="0" anchor="ctr">
            <a:normAutofit/>
          </a:bodyPr>
          <a:lstStyle>
            <a:lvl1pPr algn="ctr">
              <a:defRPr sz="9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6457950" y="6349833"/>
            <a:ext cx="2025000" cy="316800"/>
          </a:xfrm>
          <a:prstGeom prst="rect">
            <a:avLst/>
          </a:prstGeom>
        </p:spPr>
        <p:txBody>
          <a:bodyPr vert="horz" lIns="91440" tIns="45720" rIns="91440" bIns="45720" rtlCol="0" anchor="ctr">
            <a:normAutofit/>
          </a:bodyPr>
          <a:lstStyle>
            <a:lvl1pPr algn="r">
              <a:defRPr sz="9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标题 7"/>
          <p:cNvSpPr>
            <a:spLocks noGrp="1"/>
          </p:cNvSpPr>
          <p:nvPr>
            <p:ph type="title" hasCustomPrompt="1"/>
          </p:nvPr>
        </p:nvSpPr>
        <p:spPr>
          <a:xfrm>
            <a:off x="502412" y="581225"/>
            <a:ext cx="8139178" cy="648000"/>
          </a:xfrm>
        </p:spPr>
        <p:txBody>
          <a:bodyPr vert="horz" lIns="101600" tIns="38100" rIns="76200" bIns="38100" rtlCol="0" anchor="ctr" anchorCtr="0">
            <a:noAutofit/>
          </a:bodyPr>
          <a:lstStyle>
            <a:lvl1pPr defTabSz="914400">
              <a:defRPr lang="zh-CN" altLang="en-US" sz="2400" dirty="0">
                <a:sym typeface="+mn-ea"/>
              </a:defRPr>
            </a:lvl1pPr>
          </a:lstStyle>
          <a:p>
            <a:pPr lvl="0"/>
            <a:r>
              <a:rPr dirty="0">
                <a:sym typeface="+mn-ea"/>
              </a:rPr>
              <a:t>单击此处编辑母版标题样式</a:t>
            </a:r>
            <a:endParaRPr dirty="0">
              <a:sym typeface="+mn-ea"/>
            </a:endParaRPr>
          </a:p>
        </p:txBody>
      </p:sp>
      <p:sp>
        <p:nvSpPr>
          <p:cNvPr id="9" name="文本占位符 8"/>
          <p:cNvSpPr>
            <a:spLocks noGrp="1"/>
          </p:cNvSpPr>
          <p:nvPr>
            <p:ph type="body" idx="1" hasCustomPrompt="1"/>
          </p:nvPr>
        </p:nvSpPr>
        <p:spPr>
          <a:xfrm>
            <a:off x="502444" y="1508125"/>
            <a:ext cx="8139113" cy="4749165"/>
          </a:xfrm>
          <a:prstGeom prst="rect">
            <a:avLst/>
          </a:prstGeom>
        </p:spPr>
        <p:txBody>
          <a:bodyPr vert="horz" lIns="101600" tIns="0" rIns="82550" bIns="0" rtlCol="0">
            <a:normAutofit/>
          </a:bodyPr>
          <a:lstStyle>
            <a:lvl1pPr>
              <a:defRPr sz="1800"/>
            </a:lvl1pPr>
            <a:lvl2pPr>
              <a:defRPr sz="1800"/>
            </a:lvl2pPr>
            <a:lvl3pPr>
              <a:defRPr sz="1800"/>
            </a:lvl3pPr>
            <a:lvl4pPr>
              <a:defRPr sz="1800"/>
            </a:lvl4pPr>
            <a:lvl5pPr>
              <a:defRPr sz="1800"/>
            </a:lvl5pPr>
          </a:lstStyle>
          <a:p>
            <a:pPr lvl="0"/>
            <a:r>
              <a:rPr lang="zh-CN" altLang="en-US" dirty="0"/>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685800" rtl="0" eaLnBrk="1" fontAlgn="auto" latinLnBrk="0" hangingPunct="1">
        <a:lnSpc>
          <a:spcPct val="100000"/>
        </a:lnSpc>
        <a:spcBef>
          <a:spcPct val="0"/>
        </a:spcBef>
        <a:buNone/>
        <a:defRPr sz="2100" u="none" strike="noStrike" kern="1200" cap="none" spc="200" normalizeH="0">
          <a:solidFill>
            <a:schemeClr val="tx1"/>
          </a:solidFill>
          <a:uFillTx/>
          <a:latin typeface="+mn-ea"/>
          <a:ea typeface="+mn-ea"/>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b="0" u="none" strike="noStrike" kern="1200" cap="none" spc="150" normalizeH="0" baseline="0">
          <a:solidFill>
            <a:schemeClr val="tx1"/>
          </a:solidFill>
          <a:uFillTx/>
          <a:latin typeface="+mn-ea"/>
          <a:ea typeface="+mn-ea"/>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mn-ea"/>
          <a:ea typeface="+mn-ea"/>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ea"/>
          <a:ea typeface="+mn-ea"/>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ea"/>
          <a:ea typeface="+mn-ea"/>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ea"/>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241108"/>
            <a:ext cx="7772222" cy="90000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70BE3BB-0C40-42E8-8EC8-D6B9734C1420}" type="datetime1">
              <a:rPr lang="zh-CN" altLang="en-US" smtClean="0"/>
            </a:fld>
            <a:endParaRPr lang="zh-CN" alt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444EF7F-BB72-4C8F-93A5-79D00203EC58}" type="slidenum">
              <a:rPr lang="zh-CN" altLang="en-US" smtClean="0"/>
            </a:fld>
            <a:endParaRPr lang="zh-CN" altLang="en-US"/>
          </a:p>
        </p:txBody>
      </p:sp>
      <p:cxnSp>
        <p:nvCxnSpPr>
          <p:cNvPr id="7" name="Straight Connector 6"/>
          <p:cNvCxnSpPr/>
          <p:nvPr/>
        </p:nvCxnSpPr>
        <p:spPr>
          <a:xfrm flipV="1">
            <a:off x="589255" y="241108"/>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txBox="1"/>
          <p:nvPr userDrawn="1"/>
        </p:nvSpPr>
        <p:spPr>
          <a:xfrm>
            <a:off x="768096" y="1322773"/>
            <a:ext cx="7772222" cy="5147931"/>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3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0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0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endParaRPr lang="en-US" dirty="0"/>
          </a:p>
        </p:txBody>
      </p:sp>
      <p:sp>
        <p:nvSpPr>
          <p:cNvPr id="9" name="文本占位符 8"/>
          <p:cNvSpPr>
            <a:spLocks noGrp="1"/>
          </p:cNvSpPr>
          <p:nvPr>
            <p:ph type="body" idx="1"/>
          </p:nvPr>
        </p:nvSpPr>
        <p:spPr>
          <a:xfrm>
            <a:off x="768094" y="1322772"/>
            <a:ext cx="7747255" cy="5147932"/>
          </a:xfrm>
          <a:prstGeom prst="rect">
            <a:avLst/>
          </a:prstGeom>
        </p:spPr>
        <p:txBody>
          <a:bodyPr vert="horz" lIns="91440" tIns="45720" rIns="91440" bIns="45720" rtlCol="0">
            <a:normAutofit/>
          </a:bodyPr>
          <a:lstStyle/>
          <a:p>
            <a:pPr marL="541655" marR="0" lvl="0" indent="-541655" algn="l" defTabSz="914400" rtl="0" eaLnBrk="1" fontAlgn="auto" latinLnBrk="0" hangingPunct="1">
              <a:lnSpc>
                <a:spcPct val="100000"/>
              </a:lnSpc>
              <a:spcBef>
                <a:spcPts val="600"/>
              </a:spcBef>
              <a:spcAft>
                <a:spcPts val="600"/>
              </a:spcAft>
              <a:buClr>
                <a:schemeClr val="accent1"/>
              </a:buClr>
              <a:buSzPct val="100000"/>
              <a:buFont typeface="Wingdings" panose="05000000000000000000" pitchFamily="2" charset="2"/>
              <a:buChar char="Ø"/>
              <a:defRPr/>
            </a:pPr>
            <a:r>
              <a:rPr lang="zh-CN" altLang="en-US" dirty="0" smtClean="0"/>
              <a:t>单击此处编辑母版文本样式单击此处编辑母版文本样式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 第三级</a:t>
            </a:r>
            <a:endParaRPr lang="zh-CN" altLang="en-US" dirty="0" smtClean="0"/>
          </a:p>
          <a:p>
            <a:pPr lvl="3"/>
            <a:r>
              <a:rPr lang="zh-CN" altLang="en-US" dirty="0" smtClean="0"/>
              <a:t> 第四级</a:t>
            </a:r>
            <a:endParaRPr lang="zh-CN" altLang="en-US" dirty="0" smtClean="0"/>
          </a:p>
          <a:p>
            <a:pPr lvl="4"/>
            <a:r>
              <a:rPr lang="zh-CN" altLang="en-US" dirty="0" smtClean="0"/>
              <a:t> 第五级</a:t>
            </a:r>
            <a:endParaRPr lang="zh-CN" altLang="en-US" dirty="0"/>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iming>
    <p:tnLst>
      <p:par>
        <p:cTn id="1" dur="indefinite" restart="never" nodeType="tmRoot"/>
      </p:par>
    </p:tnLst>
  </p:timing>
  <p:hf hdr="0" ft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effectLst/>
          <a:latin typeface="+mj-lt"/>
          <a:ea typeface="+mj-ea"/>
          <a:cs typeface="+mj-cs"/>
        </a:defRPr>
      </a:lvl1pPr>
    </p:titleStyle>
    <p:bodyStyle>
      <a:lvl1pPr marL="504190" marR="0" indent="-504190" algn="l" defTabSz="914400" rtl="0" eaLnBrk="1" fontAlgn="auto" latinLnBrk="0" hangingPunct="1">
        <a:lnSpc>
          <a:spcPct val="100000"/>
        </a:lnSpc>
        <a:spcBef>
          <a:spcPts val="600"/>
        </a:spcBef>
        <a:spcAft>
          <a:spcPts val="600"/>
        </a:spcAft>
        <a:buClr>
          <a:schemeClr val="accent1"/>
        </a:buClr>
        <a:buSzPct val="100000"/>
        <a:buFont typeface="Wingdings" panose="05000000000000000000" pitchFamily="2" charset="2"/>
        <a:buNone/>
        <a:defRPr sz="3200" b="0" kern="1200">
          <a:solidFill>
            <a:schemeClr val="tx1"/>
          </a:solidFill>
          <a:latin typeface="+mn-lt"/>
          <a:ea typeface="+mn-ea"/>
          <a:cs typeface="+mn-cs"/>
        </a:defRPr>
      </a:lvl1pPr>
      <a:lvl2pPr marL="1007745" indent="-50419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0" kern="1200">
          <a:solidFill>
            <a:schemeClr val="tx1"/>
          </a:solidFill>
          <a:latin typeface="+mn-lt"/>
          <a:ea typeface="+mn-ea"/>
          <a:cs typeface="+mn-cs"/>
        </a:defRPr>
      </a:lvl2pPr>
      <a:lvl3pPr marL="1163955" indent="-136525" algn="l" defTabSz="914400" rtl="0" eaLnBrk="1" latinLnBrk="0" hangingPunct="1">
        <a:lnSpc>
          <a:spcPct val="100000"/>
        </a:lnSpc>
        <a:spcBef>
          <a:spcPts val="600"/>
        </a:spcBef>
        <a:spcAft>
          <a:spcPts val="600"/>
        </a:spcAft>
        <a:buClr>
          <a:schemeClr val="accent1"/>
        </a:buClr>
        <a:buFont typeface="Wingdings 3" pitchFamily="18" charset="2"/>
        <a:buChar char=""/>
        <a:defRPr sz="2400" b="0" kern="1200">
          <a:solidFill>
            <a:schemeClr val="tx1"/>
          </a:solidFill>
          <a:latin typeface="+mn-lt"/>
          <a:ea typeface="+mn-ea"/>
          <a:cs typeface="+mn-cs"/>
        </a:defRPr>
      </a:lvl3pPr>
      <a:lvl4pPr marL="1438275" indent="-136525" algn="l" defTabSz="914400" rtl="0" eaLnBrk="1" latinLnBrk="0" hangingPunct="1">
        <a:lnSpc>
          <a:spcPct val="100000"/>
        </a:lnSpc>
        <a:spcBef>
          <a:spcPts val="600"/>
        </a:spcBef>
        <a:spcAft>
          <a:spcPts val="600"/>
        </a:spcAft>
        <a:buClr>
          <a:schemeClr val="accent1"/>
        </a:buClr>
        <a:buFont typeface="Wingdings 3" pitchFamily="18" charset="2"/>
        <a:buChar char=""/>
        <a:defRPr sz="2000" b="0" kern="1200">
          <a:solidFill>
            <a:schemeClr val="tx1"/>
          </a:solidFill>
          <a:latin typeface="+mn-lt"/>
          <a:ea typeface="+mn-ea"/>
          <a:cs typeface="+mn-cs"/>
        </a:defRPr>
      </a:lvl4pPr>
      <a:lvl5pPr marL="1616075" indent="-136525" algn="l" defTabSz="914400" rtl="0" eaLnBrk="1" latinLnBrk="0" hangingPunct="1">
        <a:lnSpc>
          <a:spcPct val="100000"/>
        </a:lnSpc>
        <a:spcBef>
          <a:spcPts val="600"/>
        </a:spcBef>
        <a:spcAft>
          <a:spcPts val="600"/>
        </a:spcAft>
        <a:buClr>
          <a:schemeClr val="accent1"/>
        </a:buClr>
        <a:buFont typeface="Wingdings 3" pitchFamily="18" charset="2"/>
        <a:buChar char=""/>
        <a:defRPr sz="2000" b="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0.xml"/><Relationship Id="rId2" Type="http://schemas.openxmlformats.org/officeDocument/2006/relationships/image" Target="../media/image4.png"/><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0.xml"/><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7" Type="http://schemas.openxmlformats.org/officeDocument/2006/relationships/notesSlide" Target="../notesSlides/notesSlide35.xml"/><Relationship Id="rId6" Type="http://schemas.openxmlformats.org/officeDocument/2006/relationships/slideLayout" Target="../slideLayouts/slideLayout10.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0.xml"/><Relationship Id="rId2" Type="http://schemas.openxmlformats.org/officeDocument/2006/relationships/image" Target="../media/image8.png"/><Relationship Id="rId1" Type="http://schemas.openxmlformats.org/officeDocument/2006/relationships/image" Target="../media/image7.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10.xml"/><Relationship Id="rId2" Type="http://schemas.openxmlformats.org/officeDocument/2006/relationships/image" Target="../media/image8.png"/><Relationship Id="rId1" Type="http://schemas.openxmlformats.org/officeDocument/2006/relationships/image" Target="../media/image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7" Type="http://schemas.openxmlformats.org/officeDocument/2006/relationships/notesSlide" Target="../notesSlides/notesSlide42.xml"/><Relationship Id="rId6" Type="http://schemas.openxmlformats.org/officeDocument/2006/relationships/slideLayout" Target="../slideLayouts/slideLayout10.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0.xml"/><Relationship Id="rId1" Type="http://schemas.openxmlformats.org/officeDocument/2006/relationships/image" Target="../media/image1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0.xml"/><Relationship Id="rId1" Type="http://schemas.openxmlformats.org/officeDocument/2006/relationships/image" Target="../media/image11.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5" Type="http://schemas.openxmlformats.org/officeDocument/2006/relationships/notesSlide" Target="../notesSlides/notesSlide67.xml"/><Relationship Id="rId14" Type="http://schemas.openxmlformats.org/officeDocument/2006/relationships/slideLayout" Target="../slideLayouts/slideLayout10.xml"/><Relationship Id="rId13" Type="http://schemas.openxmlformats.org/officeDocument/2006/relationships/image" Target="../media/image24.png"/><Relationship Id="rId12" Type="http://schemas.openxmlformats.org/officeDocument/2006/relationships/image" Target="../media/image23.png"/><Relationship Id="rId11" Type="http://schemas.openxmlformats.org/officeDocument/2006/relationships/image" Target="../media/image22.png"/><Relationship Id="rId10" Type="http://schemas.openxmlformats.org/officeDocument/2006/relationships/image" Target="../media/image21.png"/><Relationship Id="rId1" Type="http://schemas.openxmlformats.org/officeDocument/2006/relationships/image" Target="../media/image12.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0.xml"/><Relationship Id="rId1"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3</a:t>
            </a:r>
            <a:r>
              <a:rPr lang="zh-CN" altLang="en-US" dirty="0" smtClean="0"/>
              <a:t>章 文法和语言</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C</a:t>
            </a:r>
            <a:r>
              <a:rPr lang="zh-CN" altLang="en-US" dirty="0"/>
              <a:t>语言中的赋值表达式</a:t>
            </a:r>
            <a:endParaRPr lang="zh-CN" altLang="en-US" dirty="0"/>
          </a:p>
        </p:txBody>
      </p:sp>
      <p:sp>
        <p:nvSpPr>
          <p:cNvPr id="4" name="内容占位符 3"/>
          <p:cNvSpPr>
            <a:spLocks noGrp="1"/>
          </p:cNvSpPr>
          <p:nvPr>
            <p:ph sz="quarter" idx="13"/>
          </p:nvPr>
        </p:nvSpPr>
        <p:spPr/>
        <p:txBody>
          <a:bodyPr>
            <a:noAutofit/>
          </a:bodyPr>
          <a:lstStyle/>
          <a:p>
            <a:r>
              <a:rPr lang="en-US" altLang="zh-CN" sz="2000" dirty="0" smtClean="0"/>
              <a:t>&lt;</a:t>
            </a:r>
            <a:r>
              <a:rPr lang="zh-CN" altLang="en-US" sz="2000" dirty="0"/>
              <a:t>赋值表达式</a:t>
            </a:r>
            <a:r>
              <a:rPr lang="en-US" altLang="zh-CN" sz="2000" dirty="0" smtClean="0"/>
              <a:t>&gt;</a:t>
            </a:r>
            <a:r>
              <a:rPr lang="en-US" altLang="zh-CN" sz="2000" dirty="0">
                <a:sym typeface="Wingdings" panose="05000000000000000000" pitchFamily="2" charset="2"/>
              </a:rPr>
              <a:t> </a:t>
            </a:r>
            <a:r>
              <a:rPr lang="en-US" altLang="zh-CN" sz="2000" dirty="0"/>
              <a:t>→</a:t>
            </a:r>
            <a:r>
              <a:rPr lang="en-US" altLang="zh-CN" sz="2000" dirty="0" smtClean="0">
                <a:sym typeface="Wingdings" panose="05000000000000000000" pitchFamily="2" charset="2"/>
              </a:rPr>
              <a:t> </a:t>
            </a:r>
            <a:r>
              <a:rPr lang="en-US" altLang="zh-CN" sz="2000" dirty="0" smtClean="0"/>
              <a:t>&lt;</a:t>
            </a:r>
            <a:r>
              <a:rPr lang="zh-CN" altLang="en-US" sz="2000" dirty="0"/>
              <a:t>左部</a:t>
            </a:r>
            <a:r>
              <a:rPr lang="en-US" altLang="zh-CN" sz="2000" dirty="0"/>
              <a:t>&gt;=&lt;</a:t>
            </a:r>
            <a:r>
              <a:rPr lang="zh-CN" altLang="en-US" sz="2000" dirty="0"/>
              <a:t>右部</a:t>
            </a:r>
            <a:r>
              <a:rPr lang="en-US" altLang="zh-CN" sz="2000" dirty="0"/>
              <a:t>&gt;</a:t>
            </a:r>
            <a:endParaRPr lang="en-US" altLang="zh-CN" sz="2000" dirty="0"/>
          </a:p>
          <a:p>
            <a:r>
              <a:rPr lang="en-US" altLang="zh-CN" sz="2000" dirty="0"/>
              <a:t>&lt;</a:t>
            </a:r>
            <a:r>
              <a:rPr lang="zh-CN" altLang="en-US" sz="2000" dirty="0"/>
              <a:t>左部</a:t>
            </a:r>
            <a:r>
              <a:rPr lang="en-US" altLang="zh-CN" sz="2000" dirty="0" smtClean="0"/>
              <a:t>&gt;</a:t>
            </a:r>
            <a:r>
              <a:rPr lang="en-US" altLang="zh-CN" sz="2000" dirty="0">
                <a:sym typeface="Wingdings" panose="05000000000000000000" pitchFamily="2" charset="2"/>
              </a:rPr>
              <a:t> </a:t>
            </a:r>
            <a:r>
              <a:rPr lang="en-US" altLang="zh-CN" sz="2000" dirty="0"/>
              <a:t>→</a:t>
            </a:r>
            <a:r>
              <a:rPr lang="en-US" altLang="zh-CN" sz="2000" dirty="0" smtClean="0">
                <a:sym typeface="Wingdings" panose="05000000000000000000" pitchFamily="2" charset="2"/>
              </a:rPr>
              <a:t> </a:t>
            </a:r>
            <a:r>
              <a:rPr lang="en-US" altLang="zh-CN" sz="2000" dirty="0" smtClean="0"/>
              <a:t>&lt;</a:t>
            </a:r>
            <a:r>
              <a:rPr lang="zh-CN" altLang="en-US" sz="2000" dirty="0"/>
              <a:t>标识符</a:t>
            </a:r>
            <a:r>
              <a:rPr lang="en-US" altLang="zh-CN" sz="2000" dirty="0"/>
              <a:t>&gt;</a:t>
            </a:r>
            <a:endParaRPr lang="en-US" altLang="zh-CN" sz="2000" dirty="0"/>
          </a:p>
          <a:p>
            <a:r>
              <a:rPr lang="en-US" altLang="zh-CN" sz="2000" dirty="0"/>
              <a:t>&lt;</a:t>
            </a:r>
            <a:r>
              <a:rPr lang="zh-CN" altLang="en-US" sz="2000" dirty="0"/>
              <a:t>右部</a:t>
            </a:r>
            <a:r>
              <a:rPr lang="en-US" altLang="zh-CN" sz="2000" dirty="0" smtClean="0"/>
              <a:t>&gt;</a:t>
            </a:r>
            <a:r>
              <a:rPr lang="en-US" altLang="zh-CN" sz="2000" dirty="0">
                <a:sym typeface="Wingdings" panose="05000000000000000000" pitchFamily="2" charset="2"/>
              </a:rPr>
              <a:t> </a:t>
            </a:r>
            <a:r>
              <a:rPr lang="en-US" altLang="zh-CN" sz="2000" dirty="0"/>
              <a:t>→</a:t>
            </a:r>
            <a:r>
              <a:rPr lang="en-US" altLang="zh-CN" sz="2000" dirty="0" smtClean="0">
                <a:sym typeface="Wingdings" panose="05000000000000000000" pitchFamily="2" charset="2"/>
              </a:rPr>
              <a:t> </a:t>
            </a:r>
            <a:r>
              <a:rPr lang="en-US" altLang="zh-CN" sz="2000" dirty="0" smtClean="0"/>
              <a:t>&lt;</a:t>
            </a:r>
            <a:r>
              <a:rPr lang="zh-CN" altLang="en-US" sz="2000" dirty="0"/>
              <a:t>表达式</a:t>
            </a:r>
            <a:r>
              <a:rPr lang="en-US" altLang="zh-CN" sz="2000" dirty="0"/>
              <a:t>&gt;</a:t>
            </a:r>
            <a:endParaRPr lang="en-US" altLang="zh-CN" sz="2000" dirty="0"/>
          </a:p>
          <a:p>
            <a:r>
              <a:rPr lang="en-US" altLang="zh-CN" sz="2000" dirty="0"/>
              <a:t>&lt;</a:t>
            </a:r>
            <a:r>
              <a:rPr lang="zh-CN" altLang="en-US" sz="2000" dirty="0"/>
              <a:t>表达式</a:t>
            </a:r>
            <a:r>
              <a:rPr lang="en-US" altLang="zh-CN" sz="2000" dirty="0" smtClean="0"/>
              <a:t>&gt;</a:t>
            </a:r>
            <a:r>
              <a:rPr lang="en-US" altLang="zh-CN" sz="2000" dirty="0">
                <a:sym typeface="Wingdings" panose="05000000000000000000" pitchFamily="2" charset="2"/>
              </a:rPr>
              <a:t> </a:t>
            </a:r>
            <a:r>
              <a:rPr lang="en-US" altLang="zh-CN" sz="2000" dirty="0"/>
              <a:t>→</a:t>
            </a:r>
            <a:r>
              <a:rPr lang="en-US" altLang="zh-CN" sz="2000" dirty="0" smtClean="0">
                <a:sym typeface="Wingdings" panose="05000000000000000000" pitchFamily="2" charset="2"/>
              </a:rPr>
              <a:t> </a:t>
            </a:r>
            <a:r>
              <a:rPr lang="en-US" altLang="zh-CN" sz="2000" dirty="0" smtClean="0"/>
              <a:t>&lt;</a:t>
            </a:r>
            <a:r>
              <a:rPr lang="zh-CN" altLang="en-US" sz="2000" dirty="0"/>
              <a:t>表达式</a:t>
            </a:r>
            <a:r>
              <a:rPr lang="en-US" altLang="zh-CN" sz="2000" dirty="0"/>
              <a:t>&gt;&lt;</a:t>
            </a:r>
            <a:r>
              <a:rPr lang="zh-CN" altLang="en-US" sz="2000" dirty="0"/>
              <a:t>算符</a:t>
            </a:r>
            <a:r>
              <a:rPr lang="en-US" altLang="zh-CN" sz="2000" dirty="0"/>
              <a:t>&gt;&lt;</a:t>
            </a:r>
            <a:r>
              <a:rPr lang="zh-CN" altLang="en-US" sz="2000" dirty="0"/>
              <a:t>表达式</a:t>
            </a:r>
            <a:r>
              <a:rPr lang="en-US" altLang="zh-CN" sz="2000" dirty="0"/>
              <a:t>&gt;</a:t>
            </a:r>
            <a:endParaRPr lang="en-US" altLang="zh-CN" sz="2000" dirty="0"/>
          </a:p>
          <a:p>
            <a:r>
              <a:rPr lang="en-US" altLang="zh-CN" sz="2000" dirty="0"/>
              <a:t>&lt;</a:t>
            </a:r>
            <a:r>
              <a:rPr lang="zh-CN" altLang="en-US" sz="2000" dirty="0"/>
              <a:t>表达式</a:t>
            </a:r>
            <a:r>
              <a:rPr lang="en-US" altLang="zh-CN" sz="2000" dirty="0" smtClean="0"/>
              <a:t>&gt;</a:t>
            </a:r>
            <a:r>
              <a:rPr lang="en-US" altLang="zh-CN" sz="2000" dirty="0">
                <a:sym typeface="Wingdings" panose="05000000000000000000" pitchFamily="2" charset="2"/>
              </a:rPr>
              <a:t> </a:t>
            </a:r>
            <a:r>
              <a:rPr lang="en-US" altLang="zh-CN" sz="2000" dirty="0"/>
              <a:t>→</a:t>
            </a:r>
            <a:r>
              <a:rPr lang="en-US" altLang="zh-CN" sz="2000" dirty="0" smtClean="0">
                <a:sym typeface="Wingdings" panose="05000000000000000000" pitchFamily="2" charset="2"/>
              </a:rPr>
              <a:t> </a:t>
            </a:r>
            <a:r>
              <a:rPr lang="en-US" altLang="zh-CN" sz="2000" dirty="0" smtClean="0"/>
              <a:t>&lt;</a:t>
            </a:r>
            <a:r>
              <a:rPr lang="zh-CN" altLang="en-US" sz="2000" dirty="0"/>
              <a:t>标识符</a:t>
            </a:r>
            <a:r>
              <a:rPr lang="en-US" altLang="zh-CN" sz="2000" dirty="0"/>
              <a:t>&gt;|&lt;</a:t>
            </a:r>
            <a:r>
              <a:rPr lang="zh-CN" altLang="en-US" sz="2000" dirty="0"/>
              <a:t>常数</a:t>
            </a:r>
            <a:r>
              <a:rPr lang="en-US" altLang="zh-CN" sz="2000" dirty="0"/>
              <a:t>&gt;</a:t>
            </a:r>
            <a:endParaRPr lang="en-US" altLang="zh-CN" sz="2000" dirty="0"/>
          </a:p>
          <a:p>
            <a:r>
              <a:rPr lang="en-US" altLang="zh-CN" sz="2000" dirty="0"/>
              <a:t>&lt;</a:t>
            </a:r>
            <a:r>
              <a:rPr lang="zh-CN" altLang="en-US" sz="2000" dirty="0"/>
              <a:t>标识符</a:t>
            </a:r>
            <a:r>
              <a:rPr lang="en-US" altLang="zh-CN" sz="2000" dirty="0" smtClean="0"/>
              <a:t>&gt;</a:t>
            </a:r>
            <a:r>
              <a:rPr lang="en-US" altLang="zh-CN" sz="2000" dirty="0">
                <a:sym typeface="Wingdings" panose="05000000000000000000" pitchFamily="2" charset="2"/>
              </a:rPr>
              <a:t> </a:t>
            </a:r>
            <a:r>
              <a:rPr lang="en-US" altLang="zh-CN" sz="2000" dirty="0"/>
              <a:t>→</a:t>
            </a:r>
            <a:r>
              <a:rPr lang="en-US" altLang="zh-CN" sz="2000" dirty="0" smtClean="0">
                <a:sym typeface="Wingdings" panose="05000000000000000000" pitchFamily="2" charset="2"/>
              </a:rPr>
              <a:t> </a:t>
            </a:r>
            <a:r>
              <a:rPr lang="en-US" altLang="zh-CN" sz="2000" dirty="0" smtClean="0"/>
              <a:t>&lt;</a:t>
            </a:r>
            <a:r>
              <a:rPr lang="zh-CN" altLang="en-US" sz="2000" dirty="0"/>
              <a:t>字母</a:t>
            </a:r>
            <a:r>
              <a:rPr lang="en-US" altLang="zh-CN" sz="2000" dirty="0"/>
              <a:t>&gt;(&lt;</a:t>
            </a:r>
            <a:r>
              <a:rPr lang="zh-CN" altLang="en-US" sz="2000" dirty="0"/>
              <a:t>字母</a:t>
            </a:r>
            <a:r>
              <a:rPr lang="en-US" altLang="zh-CN" sz="2000" dirty="0"/>
              <a:t>&gt;|&lt;</a:t>
            </a:r>
            <a:r>
              <a:rPr lang="zh-CN" altLang="en-US" sz="2000" dirty="0"/>
              <a:t>数字</a:t>
            </a:r>
            <a:r>
              <a:rPr lang="en-US" altLang="zh-CN" sz="2000" dirty="0"/>
              <a:t>&gt;)n</a:t>
            </a:r>
            <a:endParaRPr lang="en-US" altLang="zh-CN" sz="2000" dirty="0"/>
          </a:p>
          <a:p>
            <a:r>
              <a:rPr lang="en-US" altLang="zh-CN" sz="2000" dirty="0"/>
              <a:t>&lt;</a:t>
            </a:r>
            <a:r>
              <a:rPr lang="zh-CN" altLang="en-US" sz="2000" dirty="0"/>
              <a:t>字母</a:t>
            </a:r>
            <a:r>
              <a:rPr lang="en-US" altLang="zh-CN" sz="2000" dirty="0" smtClean="0"/>
              <a:t>&gt;</a:t>
            </a:r>
            <a:r>
              <a:rPr lang="en-US" altLang="zh-CN" sz="2000" dirty="0">
                <a:sym typeface="Wingdings" panose="05000000000000000000" pitchFamily="2" charset="2"/>
              </a:rPr>
              <a:t> </a:t>
            </a:r>
            <a:r>
              <a:rPr lang="en-US" altLang="zh-CN" sz="2000" dirty="0"/>
              <a:t>→</a:t>
            </a:r>
            <a:r>
              <a:rPr lang="en-US" altLang="zh-CN" sz="2000" dirty="0" smtClean="0">
                <a:sym typeface="Wingdings" panose="05000000000000000000" pitchFamily="2" charset="2"/>
              </a:rPr>
              <a:t> </a:t>
            </a:r>
            <a:r>
              <a:rPr lang="en-US" altLang="zh-CN" sz="2000" dirty="0" smtClean="0"/>
              <a:t>A|B </a:t>
            </a:r>
            <a:r>
              <a:rPr lang="en-US" altLang="zh-CN" sz="2000" dirty="0"/>
              <a:t>|C |D |E |F |G |H </a:t>
            </a:r>
            <a:r>
              <a:rPr lang="en-US" altLang="zh-CN" sz="2000" dirty="0" smtClean="0"/>
              <a:t>|a </a:t>
            </a:r>
            <a:r>
              <a:rPr lang="en-US" altLang="zh-CN" sz="2000" dirty="0"/>
              <a:t>|J |K |L |M |N |O</a:t>
            </a:r>
            <a:endParaRPr lang="en-US" altLang="zh-CN" sz="2000" dirty="0"/>
          </a:p>
          <a:p>
            <a:pPr marL="1167130" indent="-1167130">
              <a:tabLst>
                <a:tab pos="1343025" algn="l"/>
              </a:tabLst>
            </a:pPr>
            <a:r>
              <a:rPr lang="en-US" altLang="zh-CN" sz="2000" dirty="0"/>
              <a:t>        |P |Q |R |S |T |U |V |W |X |Y |Z |a |b |c</a:t>
            </a:r>
            <a:endParaRPr lang="en-US" altLang="zh-CN" sz="2000" dirty="0"/>
          </a:p>
          <a:p>
            <a:pPr marL="1167130" indent="-1167130"/>
            <a:r>
              <a:rPr lang="en-US" altLang="zh-CN" sz="2000" dirty="0"/>
              <a:t>        |d |e |f |g |h </a:t>
            </a:r>
            <a:r>
              <a:rPr lang="en-US" altLang="zh-CN" sz="2000" dirty="0" smtClean="0"/>
              <a:t>|a </a:t>
            </a:r>
            <a:r>
              <a:rPr lang="en-US" altLang="zh-CN" sz="2000" dirty="0"/>
              <a:t>|j |k |l |m |n |o |p |q</a:t>
            </a:r>
            <a:endParaRPr lang="en-US" altLang="zh-CN" sz="2000" dirty="0"/>
          </a:p>
          <a:p>
            <a:pPr marL="1167130" indent="-1167130"/>
            <a:r>
              <a:rPr lang="en-US" altLang="zh-CN" sz="2000" dirty="0"/>
              <a:t>        |r |s |t |u |v |w |x |y |z</a:t>
            </a:r>
            <a:endParaRPr lang="en-US" altLang="zh-CN" sz="2000" dirty="0"/>
          </a:p>
          <a:p>
            <a:r>
              <a:rPr lang="en-US" altLang="zh-CN" sz="2000" dirty="0"/>
              <a:t>&lt;</a:t>
            </a:r>
            <a:r>
              <a:rPr lang="zh-CN" altLang="en-US" sz="2000" dirty="0"/>
              <a:t>数字</a:t>
            </a:r>
            <a:r>
              <a:rPr lang="en-US" altLang="zh-CN" sz="2000" dirty="0" smtClean="0"/>
              <a:t>&gt;</a:t>
            </a:r>
            <a:r>
              <a:rPr lang="en-US" altLang="zh-CN" sz="2000" dirty="0">
                <a:sym typeface="Wingdings" panose="05000000000000000000" pitchFamily="2" charset="2"/>
              </a:rPr>
              <a:t> </a:t>
            </a:r>
            <a:r>
              <a:rPr lang="en-US" altLang="zh-CN" sz="2000" dirty="0"/>
              <a:t>→</a:t>
            </a:r>
            <a:r>
              <a:rPr lang="en-US" altLang="zh-CN" sz="2000" dirty="0" smtClean="0">
                <a:sym typeface="Wingdings" panose="05000000000000000000" pitchFamily="2" charset="2"/>
              </a:rPr>
              <a:t> </a:t>
            </a:r>
            <a:r>
              <a:rPr lang="en-US" altLang="zh-CN" sz="2000" dirty="0" smtClean="0"/>
              <a:t>0 </a:t>
            </a:r>
            <a:r>
              <a:rPr lang="en-US" altLang="zh-CN" sz="2000" dirty="0"/>
              <a:t>|1 |2 |3 |4 |5 |6 |7 |8 |9</a:t>
            </a:r>
            <a:endParaRPr lang="en-US" altLang="zh-CN" sz="2000" dirty="0"/>
          </a:p>
          <a:p>
            <a:r>
              <a:rPr lang="en-US" altLang="zh-CN" sz="2000" dirty="0"/>
              <a:t>&lt;</a:t>
            </a:r>
            <a:r>
              <a:rPr lang="zh-CN" altLang="en-US" sz="2000" dirty="0"/>
              <a:t>算符</a:t>
            </a:r>
            <a:r>
              <a:rPr lang="en-US" altLang="zh-CN" sz="2000" dirty="0" smtClean="0"/>
              <a:t>&gt;</a:t>
            </a:r>
            <a:r>
              <a:rPr lang="en-US" altLang="zh-CN" sz="2000" dirty="0">
                <a:sym typeface="Wingdings" panose="05000000000000000000" pitchFamily="2" charset="2"/>
              </a:rPr>
              <a:t> </a:t>
            </a:r>
            <a:r>
              <a:rPr lang="en-US" altLang="zh-CN" sz="2000" dirty="0"/>
              <a:t>→</a:t>
            </a:r>
            <a:r>
              <a:rPr lang="en-US" altLang="zh-CN" sz="2000" dirty="0" smtClean="0">
                <a:sym typeface="Wingdings" panose="05000000000000000000" pitchFamily="2" charset="2"/>
              </a:rPr>
              <a:t> </a:t>
            </a:r>
            <a:r>
              <a:rPr lang="en-US" altLang="zh-CN" sz="2000" dirty="0" smtClean="0"/>
              <a:t>+ </a:t>
            </a:r>
            <a:r>
              <a:rPr lang="en-US" altLang="zh-CN" sz="2000" dirty="0"/>
              <a:t>|- |* </a:t>
            </a:r>
            <a:r>
              <a:rPr lang="en-US" altLang="zh-CN" sz="2000" dirty="0" smtClean="0"/>
              <a:t>|/</a:t>
            </a:r>
            <a:endParaRPr lang="en-US" altLang="zh-CN" sz="2000" dirty="0"/>
          </a:p>
        </p:txBody>
      </p:sp>
      <p:sp>
        <p:nvSpPr>
          <p:cNvPr id="5" name="AutoShape 6"/>
          <p:cNvSpPr>
            <a:spLocks noChangeArrowheads="1"/>
          </p:cNvSpPr>
          <p:nvPr/>
        </p:nvSpPr>
        <p:spPr bwMode="auto">
          <a:xfrm>
            <a:off x="6489484" y="1680210"/>
            <a:ext cx="2209800" cy="937260"/>
          </a:xfrm>
          <a:prstGeom prst="wedgeRoundRectCallout">
            <a:avLst>
              <a:gd name="adj1" fmla="val -77958"/>
              <a:gd name="adj2" fmla="val 184817"/>
              <a:gd name="adj3" fmla="val 16667"/>
            </a:avLst>
          </a:prstGeom>
        </p:spPr>
        <p:style>
          <a:lnRef idx="1">
            <a:schemeClr val="accent1"/>
          </a:lnRef>
          <a:fillRef idx="3">
            <a:schemeClr val="accent1"/>
          </a:fillRef>
          <a:effectRef idx="2">
            <a:schemeClr val="accent1"/>
          </a:effectRef>
          <a:fontRef idx="minor">
            <a:schemeClr val="lt1"/>
          </a:fontRef>
        </p:style>
        <p:txBody>
          <a:bodyPr wrap="none" anchor="ctr"/>
          <a:lstStyle/>
          <a:p>
            <a:pPr algn="ctr"/>
            <a:r>
              <a:rPr lang="en-US" altLang="zh-CN" sz="2400">
                <a:effectLst>
                  <a:outerShdw blurRad="38100" dist="38100" dir="2700000" algn="tl">
                    <a:srgbClr val="000000">
                      <a:alpha val="43137"/>
                    </a:srgbClr>
                  </a:outerShdw>
                </a:effectLst>
              </a:rPr>
              <a:t> </a:t>
            </a:r>
            <a:r>
              <a:rPr lang="zh-CN" altLang="en-US" sz="2400">
                <a:effectLst>
                  <a:outerShdw blurRad="38100" dist="38100" dir="2700000" algn="tl">
                    <a:srgbClr val="000000">
                      <a:alpha val="43137"/>
                    </a:srgbClr>
                  </a:outerShdw>
                </a:effectLst>
              </a:rPr>
              <a:t>文法的</a:t>
            </a:r>
            <a:r>
              <a:rPr lang="en-US" altLang="zh-CN" sz="2400">
                <a:effectLst>
                  <a:outerShdw blurRad="38100" dist="38100" dir="2700000" algn="tl">
                    <a:srgbClr val="000000">
                      <a:alpha val="43137"/>
                    </a:srgbClr>
                  </a:outerShdw>
                </a:effectLst>
              </a:rPr>
              <a:t>BNF</a:t>
            </a:r>
            <a:r>
              <a:rPr lang="zh-CN" altLang="en-US" sz="2400">
                <a:effectLst>
                  <a:outerShdw blurRad="38100" dist="38100" dir="2700000" algn="tl">
                    <a:srgbClr val="000000">
                      <a:alpha val="43137"/>
                    </a:srgbClr>
                  </a:outerShdw>
                </a:effectLst>
              </a:rPr>
              <a:t>表示</a:t>
            </a:r>
            <a:endParaRPr lang="zh-CN" altLang="en-US" sz="240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a:t>
            </a:r>
            <a:r>
              <a:rPr lang="en-US" altLang="zh-CN" dirty="0"/>
              <a:t>2</a:t>
            </a:r>
            <a:r>
              <a:rPr lang="zh-CN" altLang="en-US" dirty="0"/>
              <a:t>）语言概述</a:t>
            </a:r>
            <a:endParaRPr lang="zh-CN" altLang="en-US" dirty="0"/>
          </a:p>
        </p:txBody>
      </p:sp>
      <p:sp>
        <p:nvSpPr>
          <p:cNvPr id="4" name="内容占位符 3"/>
          <p:cNvSpPr>
            <a:spLocks noGrp="1"/>
          </p:cNvSpPr>
          <p:nvPr>
            <p:ph sz="quarter" idx="13"/>
          </p:nvPr>
        </p:nvSpPr>
        <p:spPr>
          <a:xfrm>
            <a:off x="768350" y="1322774"/>
            <a:ext cx="7771968" cy="3151950"/>
          </a:xfrm>
        </p:spPr>
        <p:txBody>
          <a:bodyPr>
            <a:normAutofit/>
          </a:bodyPr>
          <a:lstStyle/>
          <a:p>
            <a:r>
              <a:rPr lang="zh-CN" altLang="en-US" dirty="0">
                <a:solidFill>
                  <a:srgbClr val="FF0000"/>
                </a:solidFill>
              </a:rPr>
              <a:t>语言是由句子组成的集合，是由一组符号所构成的集合</a:t>
            </a:r>
            <a:r>
              <a:rPr lang="zh-CN" altLang="en-US" dirty="0"/>
              <a:t>。</a:t>
            </a:r>
            <a:endParaRPr lang="zh-CN" altLang="en-US" dirty="0"/>
          </a:p>
          <a:p>
            <a:pPr lvl="1"/>
            <a:r>
              <a:rPr lang="zh-CN" altLang="en-US" dirty="0"/>
              <a:t>汉语</a:t>
            </a:r>
            <a:r>
              <a:rPr lang="en-US" altLang="zh-CN" dirty="0" smtClean="0"/>
              <a:t>—</a:t>
            </a:r>
            <a:r>
              <a:rPr lang="zh-CN" altLang="en-US" dirty="0" smtClean="0"/>
              <a:t>所有</a:t>
            </a:r>
            <a:r>
              <a:rPr lang="zh-CN" altLang="en-US" dirty="0"/>
              <a:t>符合汉语语法的句子的全体</a:t>
            </a:r>
            <a:endParaRPr lang="zh-CN" altLang="en-US" dirty="0"/>
          </a:p>
          <a:p>
            <a:pPr lvl="1"/>
            <a:r>
              <a:rPr lang="zh-CN" altLang="en-US" dirty="0"/>
              <a:t>英语</a:t>
            </a:r>
            <a:r>
              <a:rPr lang="en-US" altLang="zh-CN" dirty="0" smtClean="0"/>
              <a:t>—</a:t>
            </a:r>
            <a:r>
              <a:rPr lang="zh-CN" altLang="en-US" dirty="0" smtClean="0"/>
              <a:t>所有</a:t>
            </a:r>
            <a:r>
              <a:rPr lang="zh-CN" altLang="en-US" dirty="0"/>
              <a:t>符合英语语法的句子的全体</a:t>
            </a:r>
            <a:endParaRPr lang="zh-CN" altLang="en-US" dirty="0"/>
          </a:p>
          <a:p>
            <a:pPr lvl="1"/>
            <a:r>
              <a:rPr lang="zh-CN" altLang="en-US" dirty="0"/>
              <a:t>程序设计语言</a:t>
            </a:r>
            <a:r>
              <a:rPr lang="en-US" altLang="zh-CN" dirty="0" smtClean="0"/>
              <a:t>—</a:t>
            </a:r>
            <a:r>
              <a:rPr lang="zh-CN" altLang="en-US" dirty="0" smtClean="0"/>
              <a:t>所有</a:t>
            </a:r>
            <a:r>
              <a:rPr lang="zh-CN" altLang="en-US" dirty="0"/>
              <a:t>该语言的程序的</a:t>
            </a:r>
            <a:r>
              <a:rPr lang="zh-CN" altLang="en-US" dirty="0" smtClean="0"/>
              <a:t>全体</a:t>
            </a:r>
            <a:endParaRPr lang="zh-CN" altLang="en-US" dirty="0"/>
          </a:p>
        </p:txBody>
      </p:sp>
      <p:grpSp>
        <p:nvGrpSpPr>
          <p:cNvPr id="5" name="组合 4"/>
          <p:cNvGrpSpPr/>
          <p:nvPr/>
        </p:nvGrpSpPr>
        <p:grpSpPr>
          <a:xfrm>
            <a:off x="1357578" y="4335828"/>
            <a:ext cx="6701944" cy="1946657"/>
            <a:chOff x="1357578" y="4335828"/>
            <a:chExt cx="6701944" cy="1946657"/>
          </a:xfrm>
        </p:grpSpPr>
        <p:sp>
          <p:nvSpPr>
            <p:cNvPr id="6" name="文本框 5"/>
            <p:cNvSpPr txBox="1"/>
            <p:nvPr/>
          </p:nvSpPr>
          <p:spPr>
            <a:xfrm>
              <a:off x="1357578" y="5047327"/>
              <a:ext cx="2928026" cy="461665"/>
            </a:xfrm>
            <a:prstGeom prst="rect">
              <a:avLst/>
            </a:prstGeom>
            <a:noFill/>
          </p:spPr>
          <p:txBody>
            <a:bodyPr wrap="square" rtlCol="0">
              <a:spAutoFit/>
            </a:bodyPr>
            <a:lstStyle/>
            <a:p>
              <a:r>
                <a:rPr lang="zh-CN" altLang="en-US" sz="2400" dirty="0"/>
                <a:t>语言研究的三个方面</a:t>
              </a:r>
              <a:endParaRPr lang="zh-CN" altLang="en-US" sz="2400" dirty="0"/>
            </a:p>
          </p:txBody>
        </p:sp>
        <p:sp>
          <p:nvSpPr>
            <p:cNvPr id="7" name="文本框 6"/>
            <p:cNvSpPr txBox="1"/>
            <p:nvPr/>
          </p:nvSpPr>
          <p:spPr>
            <a:xfrm>
              <a:off x="5287522" y="4335828"/>
              <a:ext cx="2397329" cy="461665"/>
            </a:xfrm>
            <a:prstGeom prst="rect">
              <a:avLst/>
            </a:prstGeom>
            <a:noFill/>
          </p:spPr>
          <p:txBody>
            <a:bodyPr wrap="square" rtlCol="0">
              <a:spAutoFit/>
            </a:bodyPr>
            <a:lstStyle>
              <a:defPPr>
                <a:defRPr lang="zh-CN"/>
              </a:defPPr>
              <a:lvl1pPr>
                <a:defRPr sz="2400"/>
              </a:lvl1pPr>
            </a:lstStyle>
            <a:p>
              <a:r>
                <a:rPr lang="zh-CN" altLang="en-US" dirty="0"/>
                <a:t>语法    </a:t>
              </a:r>
              <a:r>
                <a:rPr lang="en-US" altLang="zh-CN" dirty="0"/>
                <a:t>Syntax</a:t>
              </a:r>
              <a:endParaRPr lang="en-US" altLang="zh-CN" dirty="0"/>
            </a:p>
          </p:txBody>
        </p:sp>
        <p:sp>
          <p:nvSpPr>
            <p:cNvPr id="8" name="矩形 7"/>
            <p:cNvSpPr/>
            <p:nvPr/>
          </p:nvSpPr>
          <p:spPr>
            <a:xfrm>
              <a:off x="5287522" y="5108530"/>
              <a:ext cx="2664000" cy="468000"/>
            </a:xfrm>
            <a:prstGeom prst="rect">
              <a:avLst/>
            </a:prstGeom>
            <a:noFill/>
          </p:spPr>
          <p:txBody>
            <a:bodyPr wrap="square" rtlCol="0">
              <a:spAutoFit/>
            </a:bodyPr>
            <a:lstStyle/>
            <a:p>
              <a:r>
                <a:rPr lang="zh-CN" altLang="en-US" sz="2400" dirty="0"/>
                <a:t>语义    </a:t>
              </a:r>
              <a:r>
                <a:rPr lang="en-US" altLang="zh-CN" sz="2400" dirty="0" err="1" smtClean="0"/>
                <a:t>Semantacs</a:t>
              </a:r>
              <a:endParaRPr lang="en-US" altLang="zh-CN" sz="2400" dirty="0"/>
            </a:p>
          </p:txBody>
        </p:sp>
        <p:sp>
          <p:nvSpPr>
            <p:cNvPr id="9" name="矩形 8"/>
            <p:cNvSpPr/>
            <p:nvPr/>
          </p:nvSpPr>
          <p:spPr>
            <a:xfrm>
              <a:off x="5287522" y="5814485"/>
              <a:ext cx="2772000" cy="468000"/>
            </a:xfrm>
            <a:prstGeom prst="rect">
              <a:avLst/>
            </a:prstGeom>
            <a:noFill/>
          </p:spPr>
          <p:txBody>
            <a:bodyPr wrap="square" rtlCol="0">
              <a:spAutoFit/>
            </a:bodyPr>
            <a:lstStyle/>
            <a:p>
              <a:r>
                <a:rPr lang="zh-CN" altLang="en-US" sz="2400" dirty="0"/>
                <a:t>语用    </a:t>
              </a:r>
              <a:r>
                <a:rPr lang="en-US" altLang="zh-CN" sz="2400" dirty="0" err="1" smtClean="0"/>
                <a:t>Pragmatacs</a:t>
              </a:r>
              <a:endParaRPr lang="zh-CN" altLang="en-US" sz="2400" dirty="0"/>
            </a:p>
          </p:txBody>
        </p:sp>
        <p:sp>
          <p:nvSpPr>
            <p:cNvPr id="10" name="左大括号 9"/>
            <p:cNvSpPr/>
            <p:nvPr/>
          </p:nvSpPr>
          <p:spPr>
            <a:xfrm>
              <a:off x="4533088" y="4523361"/>
              <a:ext cx="506950" cy="1575881"/>
            </a:xfrm>
            <a:prstGeom prst="leftBrace">
              <a:avLst>
                <a:gd name="adj1" fmla="val 45093"/>
                <a:gd name="adj2" fmla="val 50617"/>
              </a:avLst>
            </a:prstGeom>
            <a:ln w="38100"/>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a:t>
            </a:r>
            <a:r>
              <a:rPr lang="en-US" altLang="zh-CN" dirty="0"/>
              <a:t>2</a:t>
            </a:r>
            <a:r>
              <a:rPr lang="zh-CN" altLang="en-US" dirty="0"/>
              <a:t>）语言概述</a:t>
            </a:r>
            <a:endParaRPr lang="zh-CN" altLang="en-US" dirty="0"/>
          </a:p>
        </p:txBody>
      </p:sp>
      <p:sp>
        <p:nvSpPr>
          <p:cNvPr id="4" name="内容占位符 3"/>
          <p:cNvSpPr>
            <a:spLocks noGrp="1"/>
          </p:cNvSpPr>
          <p:nvPr>
            <p:ph sz="quarter" idx="13"/>
          </p:nvPr>
        </p:nvSpPr>
        <p:spPr/>
        <p:txBody>
          <a:bodyPr>
            <a:normAutofit/>
          </a:bodyPr>
          <a:lstStyle/>
          <a:p>
            <a:r>
              <a:rPr lang="zh-CN" altLang="en-US" sz="2800" dirty="0"/>
              <a:t>每种语言具有两个可识别的特性，即语言的形式和该形式相关联的意义。</a:t>
            </a:r>
            <a:endParaRPr lang="zh-CN" altLang="en-US" sz="2800" dirty="0"/>
          </a:p>
          <a:p>
            <a:r>
              <a:rPr lang="zh-CN" altLang="en-US" sz="2800" dirty="0"/>
              <a:t>语言的实例若在语法上是正确的，其相关联的意义可以从两个观点来看，其一是该句子的创立者所想要表示的意义，另一是接收者所检验到的意义。</a:t>
            </a:r>
            <a:endParaRPr lang="zh-CN" altLang="en-US" sz="2800" dirty="0"/>
          </a:p>
          <a:p>
            <a:r>
              <a:rPr lang="zh-CN" altLang="en-US" sz="2800" dirty="0"/>
              <a:t>这两个意义并非总是一样的，前者称为语言的语义，后者是其语用意义。</a:t>
            </a:r>
            <a:endParaRPr lang="zh-CN" altLang="en-US" sz="2800" dirty="0"/>
          </a:p>
          <a:p>
            <a:r>
              <a:rPr lang="zh-CN" altLang="en-US" sz="2800" dirty="0">
                <a:solidFill>
                  <a:srgbClr val="FF0000"/>
                </a:solidFill>
              </a:rPr>
              <a:t>幽默、双关语和谜语</a:t>
            </a:r>
            <a:r>
              <a:rPr lang="zh-CN" altLang="en-US" sz="2800" dirty="0"/>
              <a:t>就是利用了这两方面意义间的差异</a:t>
            </a:r>
            <a:r>
              <a:rPr lang="zh-CN" altLang="en-US" sz="2800" dirty="0" smtClean="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100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1000"/>
                                        <p:tgtEl>
                                          <p:spTgt spid="4">
                                            <p:txEl>
                                              <p:pRg st="1" end="1"/>
                                            </p:txEl>
                                          </p:spTgt>
                                        </p:tgtEl>
                                      </p:cBhvr>
                                    </p:animEffect>
                                  </p:childTnLst>
                                </p:cTn>
                              </p:par>
                            </p:childTnLst>
                          </p:cTn>
                        </p:par>
                        <p:par>
                          <p:cTn id="12" fill="hold">
                            <p:stCondLst>
                              <p:cond delay="2500"/>
                            </p:stCondLst>
                            <p:childTnLst>
                              <p:par>
                                <p:cTn id="13" presetID="10" presetClass="entr" presetSubtype="0" fill="hold" grpId="0" nodeType="afterEffect">
                                  <p:stCondLst>
                                    <p:cond delay="100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10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a:t>
            </a:r>
            <a:r>
              <a:rPr lang="en-US" altLang="zh-CN" dirty="0"/>
              <a:t>2</a:t>
            </a:r>
            <a:r>
              <a:rPr lang="zh-CN" altLang="en-US" dirty="0"/>
              <a:t>）语言概述</a:t>
            </a:r>
            <a:endParaRPr lang="zh-CN" altLang="en-US" dirty="0"/>
          </a:p>
        </p:txBody>
      </p:sp>
      <p:sp>
        <p:nvSpPr>
          <p:cNvPr id="4" name="内容占位符 3"/>
          <p:cNvSpPr>
            <a:spLocks noGrp="1"/>
          </p:cNvSpPr>
          <p:nvPr>
            <p:ph sz="quarter" idx="13"/>
          </p:nvPr>
        </p:nvSpPr>
        <p:spPr/>
        <p:txBody>
          <a:bodyPr>
            <a:normAutofit/>
          </a:bodyPr>
          <a:lstStyle/>
          <a:p>
            <a:r>
              <a:rPr lang="zh-CN" altLang="en-US" sz="2800" dirty="0"/>
              <a:t>如果</a:t>
            </a:r>
            <a:r>
              <a:rPr lang="zh-CN" altLang="en-US" sz="2800" dirty="0">
                <a:solidFill>
                  <a:srgbClr val="FF0000"/>
                </a:solidFill>
              </a:rPr>
              <a:t>不考虑语义和语用，</a:t>
            </a:r>
            <a:r>
              <a:rPr lang="zh-CN" altLang="en-US" sz="2800" dirty="0"/>
              <a:t>即只从</a:t>
            </a:r>
            <a:r>
              <a:rPr lang="zh-CN" altLang="en-US" sz="2800" dirty="0">
                <a:solidFill>
                  <a:srgbClr val="FF0000"/>
                </a:solidFill>
              </a:rPr>
              <a:t>语法</a:t>
            </a:r>
            <a:r>
              <a:rPr lang="zh-CN" altLang="en-US" sz="2800" dirty="0"/>
              <a:t>这一侧面来看语言，这种意义下的语言称作</a:t>
            </a:r>
            <a:r>
              <a:rPr lang="zh-CN" altLang="en-US" sz="2800" dirty="0">
                <a:solidFill>
                  <a:srgbClr val="FF0000"/>
                </a:solidFill>
              </a:rPr>
              <a:t>形式语言</a:t>
            </a:r>
            <a:r>
              <a:rPr lang="zh-CN" altLang="en-US" sz="2800" dirty="0"/>
              <a:t>。</a:t>
            </a:r>
            <a:endParaRPr lang="zh-CN" altLang="en-US" sz="2800" dirty="0"/>
          </a:p>
          <a:p>
            <a:r>
              <a:rPr lang="zh-CN" altLang="en-US" sz="2800" dirty="0"/>
              <a:t>形式语言抽象地定义为一个数学系统。</a:t>
            </a:r>
            <a:endParaRPr lang="zh-CN" altLang="en-US" sz="2800" dirty="0"/>
          </a:p>
          <a:p>
            <a:r>
              <a:rPr lang="zh-CN" altLang="en-US" sz="2800" dirty="0"/>
              <a:t>“形式”是指这样的事实：语言的所有规则只以什么符号串能出现的方式来陈述。</a:t>
            </a:r>
            <a:endParaRPr lang="zh-CN" altLang="en-US" sz="2800" dirty="0"/>
          </a:p>
          <a:p>
            <a:r>
              <a:rPr lang="zh-CN" altLang="en-US" sz="2800" dirty="0"/>
              <a:t>形式语言理论是对符号串集合的表示法、结构及其特性的研究，是程序设计语言语法分析研究的基础</a:t>
            </a:r>
            <a:r>
              <a:rPr lang="zh-CN" altLang="en-US" sz="2800" dirty="0" smtClean="0"/>
              <a:t>。</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3.2 </a:t>
            </a:r>
            <a:r>
              <a:rPr lang="zh-CN" altLang="en-US" dirty="0"/>
              <a:t>符号和符号串</a:t>
            </a:r>
            <a:endParaRPr lang="zh-CN" altLang="en-US" dirty="0"/>
          </a:p>
        </p:txBody>
      </p:sp>
      <p:sp>
        <p:nvSpPr>
          <p:cNvPr id="4" name="内容占位符 3"/>
          <p:cNvSpPr>
            <a:spLocks noGrp="1"/>
          </p:cNvSpPr>
          <p:nvPr>
            <p:ph sz="quarter" idx="13"/>
          </p:nvPr>
        </p:nvSpPr>
        <p:spPr>
          <a:xfrm>
            <a:off x="768350" y="1322774"/>
            <a:ext cx="8028000" cy="5340916"/>
          </a:xfrm>
        </p:spPr>
        <p:txBody>
          <a:bodyPr lIns="0" rIns="0">
            <a:normAutofit fontScale="92500"/>
          </a:bodyPr>
          <a:lstStyle/>
          <a:p>
            <a:r>
              <a:rPr lang="zh-CN" altLang="en-US" sz="3300" dirty="0"/>
              <a:t>（</a:t>
            </a:r>
            <a:r>
              <a:rPr lang="en-US" altLang="zh-CN" sz="3300" dirty="0"/>
              <a:t>1</a:t>
            </a:r>
            <a:r>
              <a:rPr lang="zh-CN" altLang="en-US" sz="3300" dirty="0"/>
              <a:t>）符号和</a:t>
            </a:r>
            <a:r>
              <a:rPr lang="zh-CN" altLang="en-US" sz="3300" dirty="0" smtClean="0"/>
              <a:t>符号串</a:t>
            </a:r>
            <a:endParaRPr lang="en-US" altLang="zh-CN" sz="3300" dirty="0" smtClean="0"/>
          </a:p>
          <a:p>
            <a:r>
              <a:rPr lang="zh-CN" altLang="en-US" sz="3300" dirty="0">
                <a:solidFill>
                  <a:srgbClr val="FF0000"/>
                </a:solidFill>
              </a:rPr>
              <a:t>符号</a:t>
            </a:r>
            <a:r>
              <a:rPr lang="zh-CN" altLang="en-US" sz="3300" dirty="0"/>
              <a:t>：可以相互区别的记号（元素）。</a:t>
            </a:r>
            <a:endParaRPr lang="zh-CN" altLang="en-US" sz="3300" dirty="0"/>
          </a:p>
          <a:p>
            <a:r>
              <a:rPr lang="zh-CN" altLang="en-US" sz="3300" dirty="0">
                <a:solidFill>
                  <a:srgbClr val="FF0000"/>
                </a:solidFill>
              </a:rPr>
              <a:t>字母表</a:t>
            </a:r>
            <a:r>
              <a:rPr lang="zh-CN" altLang="en-US" sz="3300" dirty="0"/>
              <a:t>：</a:t>
            </a:r>
            <a:r>
              <a:rPr lang="zh-CN" altLang="en-US" sz="3300" dirty="0" smtClean="0"/>
              <a:t>符号</a:t>
            </a:r>
            <a:r>
              <a:rPr lang="en-US" altLang="zh-CN" sz="3300" dirty="0" smtClean="0"/>
              <a:t>(</a:t>
            </a:r>
            <a:r>
              <a:rPr lang="zh-CN" altLang="en-US" sz="3300" dirty="0" smtClean="0"/>
              <a:t>元素</a:t>
            </a:r>
            <a:r>
              <a:rPr lang="en-US" altLang="zh-CN" sz="3300" dirty="0" smtClean="0"/>
              <a:t>)</a:t>
            </a:r>
            <a:r>
              <a:rPr lang="zh-CN" altLang="en-US" sz="3300" dirty="0" smtClean="0"/>
              <a:t>的</a:t>
            </a:r>
            <a:r>
              <a:rPr lang="zh-CN" altLang="en-US" sz="3300" dirty="0"/>
              <a:t>非空有穷</a:t>
            </a:r>
            <a:r>
              <a:rPr lang="zh-CN" altLang="en-US" sz="3300" dirty="0" smtClean="0"/>
              <a:t>集合</a:t>
            </a:r>
            <a:r>
              <a:rPr lang="en-US" altLang="zh-CN" sz="3300" dirty="0" smtClean="0"/>
              <a:t>(</a:t>
            </a:r>
            <a:r>
              <a:rPr lang="zh-CN" altLang="en-US" sz="3300" dirty="0" smtClean="0"/>
              <a:t>符号集</a:t>
            </a:r>
            <a:r>
              <a:rPr lang="en-US" altLang="zh-CN" sz="3300" dirty="0" smtClean="0"/>
              <a:t>)</a:t>
            </a:r>
            <a:endParaRPr lang="zh-CN" altLang="en-US" sz="3300" dirty="0"/>
          </a:p>
          <a:p>
            <a:r>
              <a:rPr lang="zh-CN" altLang="en-US" sz="3300" dirty="0">
                <a:solidFill>
                  <a:srgbClr val="FF0000"/>
                </a:solidFill>
              </a:rPr>
              <a:t>符号串</a:t>
            </a:r>
            <a:r>
              <a:rPr lang="zh-CN" altLang="en-US" sz="3300" dirty="0"/>
              <a:t>：由字母表</a:t>
            </a:r>
            <a:r>
              <a:rPr lang="en-US" altLang="zh-CN" sz="3300" dirty="0"/>
              <a:t>Σ</a:t>
            </a:r>
            <a:r>
              <a:rPr lang="zh-CN" altLang="en-US" sz="3300" dirty="0"/>
              <a:t>中的符号组成的任何有穷序列称为该字母表上的符号串。</a:t>
            </a:r>
            <a:endParaRPr lang="zh-CN" altLang="en-US" sz="3300" dirty="0"/>
          </a:p>
          <a:p>
            <a:pPr lvl="1"/>
            <a:r>
              <a:rPr lang="zh-CN" altLang="en-US" dirty="0"/>
              <a:t>①空符号串</a:t>
            </a:r>
            <a:r>
              <a:rPr lang="en-US" altLang="zh-CN" dirty="0"/>
              <a:t>ε(</a:t>
            </a:r>
            <a:r>
              <a:rPr lang="zh-CN" altLang="en-US" dirty="0"/>
              <a:t>没有符号的符号串</a:t>
            </a:r>
            <a:r>
              <a:rPr lang="en-US" altLang="zh-CN" dirty="0"/>
              <a:t>)</a:t>
            </a:r>
            <a:r>
              <a:rPr lang="zh-CN" altLang="en-US" dirty="0"/>
              <a:t>是</a:t>
            </a:r>
            <a:r>
              <a:rPr lang="en-US" altLang="zh-CN" dirty="0"/>
              <a:t>Σ</a:t>
            </a:r>
            <a:r>
              <a:rPr lang="zh-CN" altLang="en-US" dirty="0"/>
              <a:t>上的</a:t>
            </a:r>
            <a:r>
              <a:rPr lang="zh-CN" altLang="en-US" dirty="0" smtClean="0"/>
              <a:t>符号串；</a:t>
            </a:r>
            <a:endParaRPr lang="zh-CN" altLang="en-US" dirty="0"/>
          </a:p>
          <a:p>
            <a:pPr lvl="1"/>
            <a:r>
              <a:rPr lang="zh-CN" altLang="en-US" dirty="0"/>
              <a:t>②若</a:t>
            </a:r>
            <a:r>
              <a:rPr lang="en-US" altLang="zh-CN" dirty="0"/>
              <a:t>x</a:t>
            </a:r>
            <a:r>
              <a:rPr lang="zh-CN" altLang="en-US" dirty="0"/>
              <a:t>是</a:t>
            </a:r>
            <a:r>
              <a:rPr lang="en-US" altLang="zh-CN" dirty="0"/>
              <a:t>Σ</a:t>
            </a:r>
            <a:r>
              <a:rPr lang="zh-CN" altLang="en-US" dirty="0"/>
              <a:t>上的符号串，</a:t>
            </a:r>
            <a:r>
              <a:rPr lang="en-US" altLang="zh-CN" dirty="0"/>
              <a:t>a</a:t>
            </a:r>
            <a:r>
              <a:rPr lang="zh-CN" altLang="en-US" dirty="0"/>
              <a:t>是</a:t>
            </a:r>
            <a:r>
              <a:rPr lang="en-US" altLang="zh-CN" dirty="0"/>
              <a:t>Σ</a:t>
            </a:r>
            <a:r>
              <a:rPr lang="zh-CN" altLang="en-US" dirty="0"/>
              <a:t>的元素，则</a:t>
            </a:r>
            <a:r>
              <a:rPr lang="en-US" altLang="zh-CN" dirty="0" err="1"/>
              <a:t>xa</a:t>
            </a:r>
            <a:r>
              <a:rPr lang="zh-CN" altLang="en-US" dirty="0"/>
              <a:t>是</a:t>
            </a:r>
            <a:r>
              <a:rPr lang="en-US" altLang="zh-CN" dirty="0"/>
              <a:t>Σ</a:t>
            </a:r>
            <a:r>
              <a:rPr lang="zh-CN" altLang="en-US" dirty="0"/>
              <a:t>上的符号串；</a:t>
            </a:r>
            <a:endParaRPr lang="zh-CN" altLang="en-US" dirty="0"/>
          </a:p>
          <a:p>
            <a:pPr lvl="1"/>
            <a:r>
              <a:rPr lang="zh-CN" altLang="en-US" dirty="0"/>
              <a:t>③</a:t>
            </a:r>
            <a:r>
              <a:rPr lang="en-US" altLang="zh-CN" dirty="0"/>
              <a:t>y</a:t>
            </a:r>
            <a:r>
              <a:rPr lang="zh-CN" altLang="en-US" dirty="0"/>
              <a:t>是</a:t>
            </a:r>
            <a:r>
              <a:rPr lang="en-US" altLang="zh-CN" dirty="0"/>
              <a:t>Σ</a:t>
            </a:r>
            <a:r>
              <a:rPr lang="zh-CN" altLang="en-US" dirty="0"/>
              <a:t>上的符号串，当且仅当它可以由</a:t>
            </a:r>
            <a:r>
              <a:rPr lang="en-US" altLang="zh-CN" dirty="0"/>
              <a:t>1</a:t>
            </a:r>
            <a:r>
              <a:rPr lang="zh-CN" altLang="en-US" dirty="0"/>
              <a:t>和</a:t>
            </a:r>
            <a:r>
              <a:rPr lang="en-US" altLang="zh-CN" dirty="0"/>
              <a:t>2</a:t>
            </a:r>
            <a:r>
              <a:rPr lang="zh-CN" altLang="en-US" dirty="0" smtClean="0"/>
              <a:t>导出</a:t>
            </a:r>
            <a:endParaRPr lang="zh-CN" altLang="en-US" dirty="0"/>
          </a:p>
        </p:txBody>
      </p:sp>
      <p:sp>
        <p:nvSpPr>
          <p:cNvPr id="5" name="圆角矩形 4"/>
          <p:cNvSpPr/>
          <p:nvPr/>
        </p:nvSpPr>
        <p:spPr>
          <a:xfrm>
            <a:off x="1260631" y="4732205"/>
            <a:ext cx="7562354" cy="1543924"/>
          </a:xfrm>
          <a:prstGeom prst="roundRect">
            <a:avLst>
              <a:gd name="adj" fmla="val 8862"/>
            </a:avLst>
          </a:prstGeom>
        </p:spPr>
        <p:style>
          <a:lnRef idx="0">
            <a:schemeClr val="accent1"/>
          </a:lnRef>
          <a:fillRef idx="3">
            <a:schemeClr val="accent1"/>
          </a:fillRef>
          <a:effectRef idx="3">
            <a:schemeClr val="accent1"/>
          </a:effectRef>
          <a:fontRef idx="minor">
            <a:schemeClr val="lt1"/>
          </a:fontRef>
        </p:style>
        <p:txBody>
          <a:bodyPr wrap="square" anchor="ctr" anchorCtr="0">
            <a:noAutofit/>
          </a:bodyPr>
          <a:lstStyle/>
          <a:p>
            <a:pPr marL="266700" algn="just">
              <a:spcAft>
                <a:spcPts val="0"/>
              </a:spcAft>
            </a:pPr>
            <a:r>
              <a:rPr lang="zh-CN" altLang="zh-CN" sz="2800" kern="100" dirty="0">
                <a:effectLst>
                  <a:outerShdw blurRad="38100" dist="38100" dir="2700000" algn="tl">
                    <a:srgbClr val="000000">
                      <a:alpha val="43137"/>
                    </a:srgbClr>
                  </a:outerShdw>
                </a:effectLst>
                <a:cs typeface="Calibri" panose="020F0502020204030204" pitchFamily="34" charset="0"/>
              </a:rPr>
              <a:t>例如：</a:t>
            </a:r>
            <a:r>
              <a:rPr lang="en-US" altLang="zh-CN" sz="2800" kern="100" dirty="0" smtClean="0">
                <a:effectLst>
                  <a:outerShdw blurRad="38100" dist="38100" dir="2700000" algn="tl">
                    <a:srgbClr val="000000">
                      <a:alpha val="43137"/>
                    </a:srgbClr>
                  </a:outerShdw>
                </a:effectLst>
              </a:rPr>
              <a:t>Σ = {</a:t>
            </a:r>
            <a:r>
              <a:rPr lang="en-US" altLang="zh-CN" sz="2800" kern="100" dirty="0">
                <a:effectLst>
                  <a:outerShdw blurRad="38100" dist="38100" dir="2700000" algn="tl">
                    <a:srgbClr val="000000">
                      <a:alpha val="43137"/>
                    </a:srgbClr>
                  </a:outerShdw>
                </a:effectLst>
              </a:rPr>
              <a:t>a</a:t>
            </a:r>
            <a:r>
              <a:rPr lang="en-US" altLang="zh-CN" sz="2800" kern="100" dirty="0" smtClean="0">
                <a:effectLst>
                  <a:outerShdw blurRad="38100" dist="38100" dir="2700000" algn="tl">
                    <a:srgbClr val="000000">
                      <a:alpha val="43137"/>
                    </a:srgbClr>
                  </a:outerShdw>
                </a:effectLst>
              </a:rPr>
              <a:t>, b</a:t>
            </a:r>
            <a:r>
              <a:rPr lang="en-US" altLang="zh-CN" sz="2800" kern="100" dirty="0">
                <a:effectLst>
                  <a:outerShdw blurRad="38100" dist="38100" dir="2700000" algn="tl">
                    <a:srgbClr val="000000">
                      <a:alpha val="43137"/>
                    </a:srgbClr>
                  </a:outerShdw>
                </a:effectLst>
              </a:rPr>
              <a:t>} </a:t>
            </a:r>
            <a:endParaRPr lang="zh-CN" altLang="zh-CN" sz="2800" kern="100" dirty="0">
              <a:effectLst>
                <a:outerShdw blurRad="38100" dist="38100" dir="2700000" algn="tl">
                  <a:srgbClr val="000000">
                    <a:alpha val="43137"/>
                  </a:srgbClr>
                </a:outerShdw>
              </a:effectLst>
            </a:endParaRPr>
          </a:p>
          <a:p>
            <a:pPr indent="406400" algn="just">
              <a:spcAft>
                <a:spcPts val="0"/>
              </a:spcAft>
            </a:pPr>
            <a:r>
              <a:rPr lang="en-US" altLang="zh-CN" sz="2800" kern="100" dirty="0">
                <a:effectLst>
                  <a:outerShdw blurRad="38100" dist="38100" dir="2700000" algn="tl">
                    <a:srgbClr val="000000">
                      <a:alpha val="43137"/>
                    </a:srgbClr>
                  </a:outerShdw>
                </a:effectLst>
              </a:rPr>
              <a:t>ε, a, b, </a:t>
            </a:r>
            <a:r>
              <a:rPr lang="en-US" altLang="zh-CN" sz="2800" kern="100" dirty="0" err="1">
                <a:effectLst>
                  <a:outerShdw blurRad="38100" dist="38100" dir="2700000" algn="tl">
                    <a:srgbClr val="000000">
                      <a:alpha val="43137"/>
                    </a:srgbClr>
                  </a:outerShdw>
                </a:effectLst>
              </a:rPr>
              <a:t>aa</a:t>
            </a:r>
            <a:r>
              <a:rPr lang="en-US" altLang="zh-CN" sz="2800" kern="100" dirty="0">
                <a:effectLst>
                  <a:outerShdw blurRad="38100" dist="38100" dir="2700000" algn="tl">
                    <a:srgbClr val="000000">
                      <a:alpha val="43137"/>
                    </a:srgbClr>
                  </a:outerShdw>
                </a:effectLst>
              </a:rPr>
              <a:t>, ab, </a:t>
            </a:r>
            <a:r>
              <a:rPr lang="en-US" altLang="zh-CN" sz="2800" kern="100" dirty="0" err="1">
                <a:effectLst>
                  <a:outerShdw blurRad="38100" dist="38100" dir="2700000" algn="tl">
                    <a:srgbClr val="000000">
                      <a:alpha val="43137"/>
                    </a:srgbClr>
                  </a:outerShdw>
                </a:effectLst>
              </a:rPr>
              <a:t>aabba</a:t>
            </a:r>
            <a:r>
              <a:rPr lang="en-US" altLang="zh-CN" sz="2800" kern="100" dirty="0">
                <a:effectLst>
                  <a:outerShdw blurRad="38100" dist="38100" dir="2700000" algn="tl">
                    <a:srgbClr val="000000">
                      <a:alpha val="43137"/>
                    </a:srgbClr>
                  </a:outerShdw>
                </a:effectLst>
              </a:rPr>
              <a:t>, …</a:t>
            </a:r>
            <a:r>
              <a:rPr lang="zh-CN" altLang="zh-CN" sz="2800" kern="100" dirty="0">
                <a:effectLst>
                  <a:outerShdw blurRad="38100" dist="38100" dir="2700000" algn="tl">
                    <a:srgbClr val="000000">
                      <a:alpha val="43137"/>
                    </a:srgbClr>
                  </a:outerShdw>
                </a:effectLst>
                <a:cs typeface="Calibri" panose="020F0502020204030204" pitchFamily="34" charset="0"/>
              </a:rPr>
              <a:t>都是</a:t>
            </a:r>
            <a:r>
              <a:rPr lang="en-US" altLang="zh-CN" sz="2800" kern="100" dirty="0">
                <a:effectLst>
                  <a:outerShdw blurRad="38100" dist="38100" dir="2700000" algn="tl">
                    <a:srgbClr val="000000">
                      <a:alpha val="43137"/>
                    </a:srgbClr>
                  </a:outerShdw>
                </a:effectLst>
              </a:rPr>
              <a:t>Σ</a:t>
            </a:r>
            <a:r>
              <a:rPr lang="zh-CN" altLang="zh-CN" sz="2800" kern="100" dirty="0">
                <a:effectLst>
                  <a:outerShdw blurRad="38100" dist="38100" dir="2700000" algn="tl">
                    <a:srgbClr val="000000">
                      <a:alpha val="43137"/>
                    </a:srgbClr>
                  </a:outerShdw>
                </a:effectLst>
                <a:cs typeface="Calibri" panose="020F0502020204030204" pitchFamily="34" charset="0"/>
              </a:rPr>
              <a:t>上的符号串</a:t>
            </a:r>
            <a:endParaRPr lang="zh-CN" altLang="zh-CN" sz="2800" kern="1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500"/>
                                        <p:tgtEl>
                                          <p:spTgt spid="4">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fade">
                                      <p:cBhvr>
                                        <p:cTn id="23" dur="500"/>
                                        <p:tgtEl>
                                          <p:spTgt spid="4">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fade">
                                      <p:cBhvr>
                                        <p:cTn id="26" dur="500"/>
                                        <p:tgtEl>
                                          <p:spTgt spid="4">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normAutofit/>
          </a:bodyPr>
          <a:lstStyle/>
          <a:p>
            <a:r>
              <a:rPr lang="zh-CN" altLang="en-US" dirty="0"/>
              <a:t>（</a:t>
            </a:r>
            <a:r>
              <a:rPr lang="en-US" altLang="zh-CN" dirty="0"/>
              <a:t>1</a:t>
            </a:r>
            <a:r>
              <a:rPr lang="zh-CN" altLang="en-US" dirty="0"/>
              <a:t>）符号和</a:t>
            </a:r>
            <a:r>
              <a:rPr lang="zh-CN" altLang="en-US" dirty="0" smtClean="0"/>
              <a:t>符号串</a:t>
            </a:r>
            <a:endParaRPr lang="zh-CN" altLang="en-US" dirty="0"/>
          </a:p>
        </p:txBody>
      </p:sp>
      <p:sp>
        <p:nvSpPr>
          <p:cNvPr id="6" name="内容占位符 5"/>
          <p:cNvSpPr>
            <a:spLocks noGrp="1"/>
          </p:cNvSpPr>
          <p:nvPr>
            <p:ph sz="quarter" idx="13"/>
          </p:nvPr>
        </p:nvSpPr>
        <p:spPr/>
        <p:txBody>
          <a:bodyPr>
            <a:normAutofit/>
          </a:bodyPr>
          <a:lstStyle/>
          <a:p>
            <a:pPr lvl="0" rtl="0"/>
            <a:r>
              <a:rPr lang="zh-CN" sz="2800" b="0" dirty="0" smtClean="0">
                <a:solidFill>
                  <a:srgbClr val="FF0000"/>
                </a:solidFill>
              </a:rPr>
              <a:t>符号串</a:t>
            </a:r>
            <a:r>
              <a:rPr lang="en-US" sz="2800" b="0" dirty="0" smtClean="0">
                <a:solidFill>
                  <a:srgbClr val="FF0000"/>
                </a:solidFill>
              </a:rPr>
              <a:t>s</a:t>
            </a:r>
            <a:r>
              <a:rPr lang="zh-CN" sz="2800" b="0" dirty="0" smtClean="0">
                <a:solidFill>
                  <a:srgbClr val="FF0000"/>
                </a:solidFill>
              </a:rPr>
              <a:t>的头（前缀）</a:t>
            </a:r>
            <a:r>
              <a:rPr lang="zh-CN" sz="2800" b="0" dirty="0" smtClean="0"/>
              <a:t>：移走符号串</a:t>
            </a:r>
            <a:r>
              <a:rPr lang="en-US" sz="2800" b="0" dirty="0" smtClean="0"/>
              <a:t>s</a:t>
            </a:r>
            <a:r>
              <a:rPr lang="zh-CN" sz="2800" b="0" dirty="0" smtClean="0"/>
              <a:t>尾部的零个或多于零个符号得到的符号串。</a:t>
            </a:r>
            <a:endParaRPr lang="zh-CN" sz="2800" dirty="0"/>
          </a:p>
          <a:p>
            <a:pPr lvl="1" rtl="0"/>
            <a:r>
              <a:rPr lang="zh-CN" b="0" dirty="0" smtClean="0"/>
              <a:t>如：</a:t>
            </a:r>
            <a:r>
              <a:rPr lang="en-US" b="0" dirty="0" smtClean="0"/>
              <a:t>b</a:t>
            </a:r>
            <a:r>
              <a:rPr lang="zh-CN" b="0" dirty="0" smtClean="0"/>
              <a:t>是符号串</a:t>
            </a:r>
            <a:r>
              <a:rPr lang="en-US" b="0" dirty="0" smtClean="0"/>
              <a:t>banana</a:t>
            </a:r>
            <a:r>
              <a:rPr lang="zh-CN" b="0" dirty="0" smtClean="0"/>
              <a:t>的一个前缀。</a:t>
            </a:r>
            <a:endParaRPr lang="zh-CN" dirty="0"/>
          </a:p>
          <a:p>
            <a:pPr lvl="0" rtl="0"/>
            <a:r>
              <a:rPr lang="zh-CN" sz="2800" b="0" dirty="0" smtClean="0">
                <a:solidFill>
                  <a:srgbClr val="FF0000"/>
                </a:solidFill>
              </a:rPr>
              <a:t>符号串</a:t>
            </a:r>
            <a:r>
              <a:rPr lang="en-US" sz="2800" b="0" dirty="0" smtClean="0">
                <a:solidFill>
                  <a:srgbClr val="FF0000"/>
                </a:solidFill>
              </a:rPr>
              <a:t>s</a:t>
            </a:r>
            <a:r>
              <a:rPr lang="zh-CN" sz="2800" b="0" dirty="0" smtClean="0">
                <a:solidFill>
                  <a:srgbClr val="FF0000"/>
                </a:solidFill>
              </a:rPr>
              <a:t>的尾（后缀）</a:t>
            </a:r>
            <a:r>
              <a:rPr lang="zh-CN" sz="2800" b="0" dirty="0" smtClean="0"/>
              <a:t>：删去符号串</a:t>
            </a:r>
            <a:r>
              <a:rPr lang="en-US" sz="2800" b="0" dirty="0" smtClean="0"/>
              <a:t>s</a:t>
            </a:r>
            <a:r>
              <a:rPr lang="zh-CN" sz="2800" b="0" dirty="0" smtClean="0"/>
              <a:t>头部的零个或多于零个符号得到的符号串。</a:t>
            </a:r>
            <a:endParaRPr lang="zh-CN" sz="2800" dirty="0"/>
          </a:p>
          <a:p>
            <a:pPr lvl="1" rtl="0"/>
            <a:r>
              <a:rPr lang="zh-CN" b="0" dirty="0" smtClean="0"/>
              <a:t>如：</a:t>
            </a:r>
            <a:r>
              <a:rPr lang="en-US" b="0" dirty="0" smtClean="0"/>
              <a:t>nana</a:t>
            </a:r>
            <a:r>
              <a:rPr lang="zh-CN" b="0" dirty="0" smtClean="0"/>
              <a:t>是符号串</a:t>
            </a:r>
            <a:r>
              <a:rPr lang="en-US" b="0" dirty="0" smtClean="0"/>
              <a:t>banana</a:t>
            </a:r>
            <a:r>
              <a:rPr lang="zh-CN" b="0" dirty="0" smtClean="0"/>
              <a:t>的一个后缀。</a:t>
            </a:r>
            <a:endParaRPr lang="zh-CN" dirty="0"/>
          </a:p>
          <a:p>
            <a:pPr lvl="0" rtl="0"/>
            <a:r>
              <a:rPr lang="zh-CN" sz="2800" b="0" dirty="0" smtClean="0">
                <a:solidFill>
                  <a:srgbClr val="FF0000"/>
                </a:solidFill>
              </a:rPr>
              <a:t>符号串</a:t>
            </a:r>
            <a:r>
              <a:rPr lang="en-US" sz="2800" b="0" dirty="0" smtClean="0">
                <a:solidFill>
                  <a:srgbClr val="FF0000"/>
                </a:solidFill>
              </a:rPr>
              <a:t>s</a:t>
            </a:r>
            <a:r>
              <a:rPr lang="zh-CN" sz="2800" b="0" dirty="0" smtClean="0">
                <a:solidFill>
                  <a:srgbClr val="FF0000"/>
                </a:solidFill>
              </a:rPr>
              <a:t>的子串</a:t>
            </a:r>
            <a:r>
              <a:rPr lang="zh-CN" sz="2800" b="0" dirty="0" smtClean="0"/>
              <a:t>：从</a:t>
            </a:r>
            <a:r>
              <a:rPr lang="en-US" sz="2800" b="0" dirty="0" smtClean="0"/>
              <a:t>s</a:t>
            </a:r>
            <a:r>
              <a:rPr lang="zh-CN" sz="2800" b="0" dirty="0" smtClean="0"/>
              <a:t>中删去一个前缀和一个后缀得到的符号串。</a:t>
            </a:r>
            <a:endParaRPr lang="zh-CN" sz="2800" dirty="0"/>
          </a:p>
          <a:p>
            <a:pPr lvl="1" rtl="0"/>
            <a:r>
              <a:rPr lang="zh-CN" b="0" dirty="0" smtClean="0"/>
              <a:t>如</a:t>
            </a:r>
            <a:r>
              <a:rPr lang="zh-CN" altLang="en-US" b="0" dirty="0" smtClean="0"/>
              <a:t>：</a:t>
            </a:r>
            <a:r>
              <a:rPr lang="en-US" b="0" dirty="0" err="1" smtClean="0"/>
              <a:t>ana</a:t>
            </a:r>
            <a:r>
              <a:rPr lang="zh-CN" b="0" dirty="0" smtClean="0"/>
              <a:t>是符号串</a:t>
            </a:r>
            <a:r>
              <a:rPr lang="en-US" b="0" dirty="0" smtClean="0"/>
              <a:t>banana</a:t>
            </a:r>
            <a:r>
              <a:rPr lang="zh-CN" b="0" dirty="0" smtClean="0"/>
              <a:t>的一个子串。</a:t>
            </a:r>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a:t>
            </a:r>
            <a:r>
              <a:rPr lang="en-US" altLang="zh-CN" dirty="0"/>
              <a:t>1</a:t>
            </a:r>
            <a:r>
              <a:rPr lang="zh-CN" altLang="en-US" dirty="0"/>
              <a:t>）符号和符号串</a:t>
            </a:r>
            <a:endParaRPr lang="zh-CN" altLang="en-US" dirty="0"/>
          </a:p>
        </p:txBody>
      </p:sp>
      <p:sp>
        <p:nvSpPr>
          <p:cNvPr id="6" name="内容占位符 5"/>
          <p:cNvSpPr>
            <a:spLocks noGrp="1"/>
          </p:cNvSpPr>
          <p:nvPr>
            <p:ph sz="quarter" idx="13"/>
          </p:nvPr>
        </p:nvSpPr>
        <p:spPr/>
        <p:txBody>
          <a:bodyPr>
            <a:normAutofit/>
          </a:bodyPr>
          <a:lstStyle/>
          <a:p>
            <a:pPr lvl="0" rtl="0"/>
            <a:r>
              <a:rPr lang="zh-CN" sz="2800" b="0" dirty="0" smtClean="0"/>
              <a:t>对于每个符号串</a:t>
            </a:r>
            <a:r>
              <a:rPr lang="en-US" sz="2800" b="0" dirty="0" smtClean="0"/>
              <a:t>s</a:t>
            </a:r>
            <a:r>
              <a:rPr lang="zh-CN" sz="2800" b="0" dirty="0" smtClean="0"/>
              <a:t>，</a:t>
            </a:r>
            <a:r>
              <a:rPr lang="en-US" sz="2800" b="0" dirty="0" smtClean="0"/>
              <a:t>s</a:t>
            </a:r>
            <a:r>
              <a:rPr lang="zh-CN" sz="2800" b="0" dirty="0" smtClean="0"/>
              <a:t>和</a:t>
            </a:r>
            <a:r>
              <a:rPr lang="en-US" sz="2800" b="0" dirty="0" smtClean="0"/>
              <a:t>ε</a:t>
            </a:r>
            <a:r>
              <a:rPr lang="zh-CN" sz="2800" b="0" dirty="0" smtClean="0"/>
              <a:t>两者都是符号串</a:t>
            </a:r>
            <a:r>
              <a:rPr lang="en-US" sz="2800" b="0" dirty="0" smtClean="0"/>
              <a:t>s</a:t>
            </a:r>
            <a:r>
              <a:rPr lang="zh-CN" sz="2800" b="0" dirty="0" smtClean="0"/>
              <a:t>的前缀、后缀和子串。</a:t>
            </a:r>
            <a:endParaRPr lang="zh-CN" sz="2800" dirty="0"/>
          </a:p>
          <a:p>
            <a:pPr lvl="0" rtl="0"/>
            <a:r>
              <a:rPr lang="zh-CN" sz="2800" b="0" dirty="0" smtClean="0">
                <a:solidFill>
                  <a:srgbClr val="FF0000"/>
                </a:solidFill>
              </a:rPr>
              <a:t>符号串</a:t>
            </a:r>
            <a:r>
              <a:rPr lang="en-US" sz="2800" b="0" dirty="0" smtClean="0">
                <a:solidFill>
                  <a:srgbClr val="FF0000"/>
                </a:solidFill>
              </a:rPr>
              <a:t>s</a:t>
            </a:r>
            <a:r>
              <a:rPr lang="zh-CN" sz="2800" b="0" dirty="0" smtClean="0">
                <a:solidFill>
                  <a:srgbClr val="FF0000"/>
                </a:solidFill>
              </a:rPr>
              <a:t>的真前缀，真后缀，真子串</a:t>
            </a:r>
            <a:r>
              <a:rPr lang="zh-CN" sz="2800" b="0" dirty="0" smtClean="0"/>
              <a:t>：任何非空符号串 </a:t>
            </a:r>
            <a:r>
              <a:rPr lang="en-US" sz="2800" b="0" dirty="0" smtClean="0"/>
              <a:t>x</a:t>
            </a:r>
            <a:r>
              <a:rPr lang="zh-CN" altLang="en-US" sz="2800" b="0" dirty="0" smtClean="0"/>
              <a:t>，</a:t>
            </a:r>
            <a:r>
              <a:rPr lang="zh-CN" sz="2800" b="0" dirty="0" smtClean="0"/>
              <a:t>相应地，是</a:t>
            </a:r>
            <a:r>
              <a:rPr lang="en-US" sz="2800" b="0" dirty="0" smtClean="0"/>
              <a:t>s</a:t>
            </a:r>
            <a:r>
              <a:rPr lang="zh-CN" sz="2800" b="0" dirty="0" smtClean="0"/>
              <a:t>的前缀，后缀或子串，并且 </a:t>
            </a:r>
            <a:r>
              <a:rPr lang="en-US" sz="2800" b="0" dirty="0" smtClean="0"/>
              <a:t>s </a:t>
            </a:r>
            <a:r>
              <a:rPr lang="zh-CN" sz="2800" b="0" dirty="0" smtClean="0"/>
              <a:t>≠</a:t>
            </a:r>
            <a:r>
              <a:rPr lang="en-US" sz="2800" b="0" dirty="0" smtClean="0"/>
              <a:t> x</a:t>
            </a:r>
            <a:r>
              <a:rPr lang="zh-CN" sz="2800" b="0" dirty="0" smtClean="0"/>
              <a:t>。</a:t>
            </a:r>
            <a:r>
              <a:rPr lang="en-US" sz="2800" b="0" dirty="0" smtClean="0"/>
              <a:t> </a:t>
            </a:r>
            <a:endParaRPr 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a:t>
            </a:r>
            <a:r>
              <a:rPr lang="en-US" altLang="zh-CN" dirty="0"/>
              <a:t>2</a:t>
            </a:r>
            <a:r>
              <a:rPr lang="zh-CN" altLang="en-US" dirty="0"/>
              <a:t>）符号串的运算</a:t>
            </a:r>
            <a:endParaRPr lang="zh-CN" altLang="en-US" dirty="0"/>
          </a:p>
        </p:txBody>
      </p:sp>
      <p:sp>
        <p:nvSpPr>
          <p:cNvPr id="5" name="左大括号 4"/>
          <p:cNvSpPr/>
          <p:nvPr/>
        </p:nvSpPr>
        <p:spPr>
          <a:xfrm rot="16200000">
            <a:off x="3927899" y="4628285"/>
            <a:ext cx="180000" cy="894199"/>
          </a:xfrm>
          <a:prstGeom prst="leftBrace">
            <a:avLst>
              <a:gd name="adj1" fmla="val 32603"/>
              <a:gd name="adj2" fmla="val 50000"/>
            </a:avLst>
          </a:prstGeom>
          <a:ln w="38100">
            <a:solidFill>
              <a:srgbClr val="00B0F0"/>
            </a:solidFill>
          </a:ln>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7" name="内容占位符 6"/>
          <p:cNvSpPr>
            <a:spLocks noGrp="1"/>
          </p:cNvSpPr>
          <p:nvPr>
            <p:ph sz="quarter" idx="13"/>
          </p:nvPr>
        </p:nvSpPr>
        <p:spPr/>
        <p:txBody>
          <a:bodyPr>
            <a:normAutofit/>
          </a:bodyPr>
          <a:lstStyle/>
          <a:p>
            <a:pPr lvl="0" rtl="0"/>
            <a:r>
              <a:rPr lang="zh-CN" sz="2800" b="0" dirty="0" smtClean="0">
                <a:solidFill>
                  <a:srgbClr val="FF0000"/>
                </a:solidFill>
              </a:rPr>
              <a:t>符号串的长度</a:t>
            </a:r>
            <a:r>
              <a:rPr lang="zh-CN" sz="2800" b="0" dirty="0" smtClean="0"/>
              <a:t>：符号串中符号的个数。符号串</a:t>
            </a:r>
            <a:r>
              <a:rPr lang="en-US" sz="2800" b="0" dirty="0" smtClean="0"/>
              <a:t>s</a:t>
            </a:r>
            <a:r>
              <a:rPr lang="zh-CN" sz="2800" b="0" dirty="0" smtClean="0"/>
              <a:t>的长度记为</a:t>
            </a:r>
            <a:r>
              <a:rPr lang="en-US" sz="2800" b="0" dirty="0" smtClean="0"/>
              <a:t>|s|</a:t>
            </a:r>
            <a:r>
              <a:rPr lang="zh-CN" sz="2800" b="0" dirty="0" smtClean="0"/>
              <a:t>。 </a:t>
            </a:r>
            <a:r>
              <a:rPr lang="en-US" sz="2800" b="0" dirty="0" smtClean="0"/>
              <a:t>ε</a:t>
            </a:r>
            <a:r>
              <a:rPr lang="zh-CN" sz="2800" b="0" dirty="0" smtClean="0"/>
              <a:t>的长度为</a:t>
            </a:r>
            <a:r>
              <a:rPr lang="en-US" sz="2800" b="0" dirty="0" smtClean="0"/>
              <a:t>0</a:t>
            </a:r>
            <a:r>
              <a:rPr lang="zh-CN" sz="2800" b="0" dirty="0" smtClean="0"/>
              <a:t>。</a:t>
            </a:r>
            <a:endParaRPr lang="zh-CN" sz="2800" dirty="0"/>
          </a:p>
          <a:p>
            <a:pPr lvl="0" rtl="0"/>
            <a:r>
              <a:rPr lang="zh-CN" sz="2800" b="0" dirty="0" smtClean="0">
                <a:solidFill>
                  <a:srgbClr val="FF0000"/>
                </a:solidFill>
              </a:rPr>
              <a:t>连接</a:t>
            </a:r>
            <a:r>
              <a:rPr lang="zh-CN" sz="2800" b="0" dirty="0" smtClean="0"/>
              <a:t>：符号串</a:t>
            </a:r>
            <a:r>
              <a:rPr lang="en-US" sz="2800" b="0" dirty="0" smtClean="0"/>
              <a:t>x</a:t>
            </a:r>
            <a:r>
              <a:rPr lang="zh-CN" sz="2800" b="0" dirty="0" smtClean="0"/>
              <a:t>、</a:t>
            </a:r>
            <a:r>
              <a:rPr lang="en-US" sz="2800" b="0" dirty="0" smtClean="0"/>
              <a:t>y</a:t>
            </a:r>
            <a:r>
              <a:rPr lang="zh-CN" sz="2800" b="0" dirty="0" smtClean="0"/>
              <a:t>的连接，是把</a:t>
            </a:r>
            <a:r>
              <a:rPr lang="en-US" sz="2800" b="0" dirty="0" smtClean="0"/>
              <a:t>y</a:t>
            </a:r>
            <a:r>
              <a:rPr lang="zh-CN" sz="2800" b="0" dirty="0" smtClean="0"/>
              <a:t>的符号写在</a:t>
            </a:r>
            <a:r>
              <a:rPr lang="en-US" sz="2800" b="0" dirty="0" smtClean="0"/>
              <a:t>x</a:t>
            </a:r>
            <a:r>
              <a:rPr lang="zh-CN" sz="2800" b="0" dirty="0" smtClean="0"/>
              <a:t>的符号之后得到的符号串</a:t>
            </a:r>
            <a:r>
              <a:rPr lang="en-US" sz="2800" b="0" dirty="0" err="1" smtClean="0"/>
              <a:t>xy</a:t>
            </a:r>
            <a:r>
              <a:rPr lang="zh-CN" sz="2800" b="0" dirty="0" smtClean="0"/>
              <a:t>。</a:t>
            </a:r>
            <a:endParaRPr lang="zh-CN" sz="2800" dirty="0"/>
          </a:p>
          <a:p>
            <a:pPr lvl="1" rtl="0"/>
            <a:r>
              <a:rPr lang="zh-CN" b="0" dirty="0" smtClean="0"/>
              <a:t>如 </a:t>
            </a:r>
            <a:r>
              <a:rPr lang="en-US" b="0" dirty="0" smtClean="0"/>
              <a:t>x=ab, y=cd </a:t>
            </a:r>
            <a:r>
              <a:rPr lang="zh-CN" b="0" dirty="0" smtClean="0"/>
              <a:t>则 </a:t>
            </a:r>
            <a:r>
              <a:rPr lang="en-US" b="0" dirty="0" err="1" smtClean="0"/>
              <a:t>xy</a:t>
            </a:r>
            <a:r>
              <a:rPr lang="en-US" b="0" dirty="0" smtClean="0"/>
              <a:t> = </a:t>
            </a:r>
            <a:r>
              <a:rPr lang="en-US" b="0" dirty="0" err="1" smtClean="0"/>
              <a:t>abcd</a:t>
            </a:r>
            <a:r>
              <a:rPr lang="en-US" b="0" dirty="0" smtClean="0"/>
              <a:t>      </a:t>
            </a:r>
            <a:r>
              <a:rPr lang="zh-CN" b="0" dirty="0" smtClean="0"/>
              <a:t>有</a:t>
            </a:r>
            <a:r>
              <a:rPr lang="en-US" altLang="zh-CN" b="0" dirty="0" smtClean="0"/>
              <a:t> </a:t>
            </a:r>
            <a:r>
              <a:rPr lang="en-US" b="0" dirty="0" err="1" smtClean="0"/>
              <a:t>εa</a:t>
            </a:r>
            <a:r>
              <a:rPr lang="en-US" b="0" dirty="0" smtClean="0"/>
              <a:t> = </a:t>
            </a:r>
            <a:r>
              <a:rPr lang="en-US" b="0" dirty="0" err="1" smtClean="0"/>
              <a:t>aε</a:t>
            </a:r>
            <a:r>
              <a:rPr lang="en-US" b="0" dirty="0" smtClean="0"/>
              <a:t> </a:t>
            </a:r>
            <a:endParaRPr lang="zh-CN" dirty="0"/>
          </a:p>
          <a:p>
            <a:pPr lvl="0" rtl="0"/>
            <a:r>
              <a:rPr lang="zh-CN" sz="2800" b="0" dirty="0" smtClean="0">
                <a:solidFill>
                  <a:srgbClr val="FF0000"/>
                </a:solidFill>
              </a:rPr>
              <a:t>方幂</a:t>
            </a:r>
            <a:r>
              <a:rPr lang="zh-CN" sz="2800" b="0" dirty="0" smtClean="0"/>
              <a:t>：符号串自身连接</a:t>
            </a:r>
            <a:r>
              <a:rPr lang="en-US" sz="2800" b="0" dirty="0" smtClean="0"/>
              <a:t>n</a:t>
            </a:r>
            <a:r>
              <a:rPr lang="zh-CN" sz="2800" b="0" dirty="0" smtClean="0"/>
              <a:t>次得到的符号串。</a:t>
            </a:r>
            <a:endParaRPr lang="zh-CN" sz="2800" dirty="0"/>
          </a:p>
          <a:p>
            <a:pPr lvl="1" rtl="0"/>
            <a:r>
              <a:rPr lang="en-US" b="0" dirty="0" smtClean="0"/>
              <a:t>a</a:t>
            </a:r>
            <a:r>
              <a:rPr lang="en-US" b="0" baseline="30000" dirty="0" smtClean="0"/>
              <a:t>n</a:t>
            </a:r>
            <a:r>
              <a:rPr lang="en-US" b="0" dirty="0" smtClean="0"/>
              <a:t> </a:t>
            </a:r>
            <a:r>
              <a:rPr lang="zh-CN" b="0" dirty="0" smtClean="0"/>
              <a:t>定义为 </a:t>
            </a:r>
            <a:r>
              <a:rPr lang="en-US" b="0" dirty="0" err="1" smtClean="0"/>
              <a:t>aa</a:t>
            </a:r>
            <a:r>
              <a:rPr lang="en-US" b="0" dirty="0" smtClean="0"/>
              <a:t>…</a:t>
            </a:r>
            <a:r>
              <a:rPr lang="en-US" b="0" dirty="0" err="1" smtClean="0"/>
              <a:t>aa</a:t>
            </a:r>
            <a:r>
              <a:rPr lang="en-US" b="0" dirty="0" smtClean="0"/>
              <a:t> n</a:t>
            </a:r>
            <a:r>
              <a:rPr lang="zh-CN" b="0" dirty="0" smtClean="0"/>
              <a:t>个</a:t>
            </a:r>
            <a:r>
              <a:rPr lang="en-US" b="0" dirty="0" smtClean="0"/>
              <a:t>a</a:t>
            </a:r>
            <a:r>
              <a:rPr lang="zh-CN" b="0" dirty="0" smtClean="0"/>
              <a:t>的连接</a:t>
            </a:r>
            <a:endParaRPr lang="zh-CN" dirty="0"/>
          </a:p>
          <a:p>
            <a:pPr lvl="1" rtl="0"/>
            <a:r>
              <a:rPr lang="en-US" b="0" dirty="0" smtClean="0"/>
              <a:t>a</a:t>
            </a:r>
            <a:r>
              <a:rPr lang="en-US" b="0" baseline="30000" dirty="0" smtClean="0"/>
              <a:t>1</a:t>
            </a:r>
            <a:r>
              <a:rPr lang="en-US" b="0" dirty="0" smtClean="0"/>
              <a:t>=a</a:t>
            </a:r>
            <a:r>
              <a:rPr lang="zh-CN" b="0" dirty="0" smtClean="0"/>
              <a:t>，</a:t>
            </a:r>
            <a:r>
              <a:rPr lang="en-US" b="0" dirty="0" smtClean="0"/>
              <a:t>a</a:t>
            </a:r>
            <a:r>
              <a:rPr lang="en-US" b="0" baseline="30000" dirty="0" smtClean="0"/>
              <a:t>2</a:t>
            </a:r>
            <a:r>
              <a:rPr lang="en-US" b="0" dirty="0" smtClean="0"/>
              <a:t>=</a:t>
            </a:r>
            <a:r>
              <a:rPr lang="en-US" b="0" dirty="0" err="1" smtClean="0"/>
              <a:t>aa</a:t>
            </a:r>
            <a:r>
              <a:rPr lang="zh-CN" b="0" dirty="0" smtClean="0"/>
              <a:t>，则</a:t>
            </a:r>
            <a:r>
              <a:rPr lang="en-US" b="0" dirty="0" smtClean="0"/>
              <a:t>a</a:t>
            </a:r>
            <a:r>
              <a:rPr lang="en-US" b="0" baseline="30000" dirty="0" smtClean="0"/>
              <a:t>0</a:t>
            </a:r>
            <a:r>
              <a:rPr lang="en-US" b="0" dirty="0" smtClean="0"/>
              <a:t>=ε</a:t>
            </a:r>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fade">
                                      <p:cBhvr>
                                        <p:cTn id="29"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a:t>
            </a:r>
            <a:r>
              <a:rPr lang="en-US" altLang="zh-CN" dirty="0"/>
              <a:t>2</a:t>
            </a:r>
            <a:r>
              <a:rPr lang="zh-CN" altLang="en-US" dirty="0"/>
              <a:t>）符号串的运算</a:t>
            </a:r>
            <a:endParaRPr lang="zh-CN" altLang="en-US" dirty="0"/>
          </a:p>
        </p:txBody>
      </p:sp>
      <p:sp>
        <p:nvSpPr>
          <p:cNvPr id="6" name="内容占位符 5"/>
          <p:cNvSpPr>
            <a:spLocks noGrp="1"/>
          </p:cNvSpPr>
          <p:nvPr>
            <p:ph sz="quarter" idx="13"/>
          </p:nvPr>
        </p:nvSpPr>
        <p:spPr>
          <a:xfrm>
            <a:off x="768350" y="1322773"/>
            <a:ext cx="7956000" cy="5147877"/>
          </a:xfrm>
        </p:spPr>
        <p:txBody>
          <a:bodyPr lIns="0" rIns="0">
            <a:noAutofit/>
          </a:bodyPr>
          <a:lstStyle/>
          <a:p>
            <a:pPr lvl="0" rtl="0"/>
            <a:r>
              <a:rPr lang="zh-CN" sz="2800" b="0" dirty="0" smtClean="0">
                <a:solidFill>
                  <a:srgbClr val="FF0000"/>
                </a:solidFill>
                <a:latin typeface="+mn-lt"/>
              </a:rPr>
              <a:t>符号串集合</a:t>
            </a:r>
            <a:r>
              <a:rPr lang="zh-CN" sz="2800" b="0" dirty="0" smtClean="0">
                <a:latin typeface="+mn-lt"/>
              </a:rPr>
              <a:t>：若集合</a:t>
            </a:r>
            <a:r>
              <a:rPr lang="en-US" sz="2800" b="0" dirty="0" smtClean="0">
                <a:latin typeface="+mn-lt"/>
              </a:rPr>
              <a:t>A</a:t>
            </a:r>
            <a:r>
              <a:rPr lang="zh-CN" sz="2800" b="0" dirty="0" smtClean="0">
                <a:latin typeface="+mn-lt"/>
              </a:rPr>
              <a:t>中所有元素都是某字母表</a:t>
            </a:r>
            <a:r>
              <a:rPr lang="en-US" sz="2800" b="0" dirty="0" smtClean="0">
                <a:latin typeface="+mn-lt"/>
              </a:rPr>
              <a:t>Σ</a:t>
            </a:r>
            <a:r>
              <a:rPr lang="zh-CN" sz="2800" b="0" dirty="0" smtClean="0">
                <a:latin typeface="+mn-lt"/>
              </a:rPr>
              <a:t>上的符号串，则称</a:t>
            </a:r>
            <a:r>
              <a:rPr lang="en-US" sz="2800" b="0" dirty="0" smtClean="0">
                <a:latin typeface="+mn-lt"/>
              </a:rPr>
              <a:t>A</a:t>
            </a:r>
            <a:r>
              <a:rPr lang="zh-CN" sz="2800" b="0" dirty="0" smtClean="0">
                <a:latin typeface="+mn-lt"/>
              </a:rPr>
              <a:t>为字母表</a:t>
            </a:r>
            <a:r>
              <a:rPr lang="en-US" sz="2800" b="0" dirty="0" smtClean="0">
                <a:latin typeface="+mn-lt"/>
              </a:rPr>
              <a:t>Σ</a:t>
            </a:r>
            <a:r>
              <a:rPr lang="zh-CN" sz="2800" b="0" dirty="0" smtClean="0">
                <a:latin typeface="+mn-lt"/>
              </a:rPr>
              <a:t>上的符号串集合。</a:t>
            </a:r>
            <a:endParaRPr lang="zh-CN" sz="2800" dirty="0">
              <a:latin typeface="+mn-lt"/>
            </a:endParaRPr>
          </a:p>
          <a:p>
            <a:pPr lvl="0" rtl="0"/>
            <a:r>
              <a:rPr lang="zh-CN" sz="2800" b="0" dirty="0" smtClean="0">
                <a:solidFill>
                  <a:srgbClr val="FF0000"/>
                </a:solidFill>
                <a:latin typeface="+mn-lt"/>
              </a:rPr>
              <a:t>两个符号串集合</a:t>
            </a:r>
            <a:r>
              <a:rPr lang="en-US" sz="2800" b="0" dirty="0" smtClean="0">
                <a:solidFill>
                  <a:srgbClr val="FF0000"/>
                </a:solidFill>
                <a:latin typeface="+mn-lt"/>
              </a:rPr>
              <a:t>A</a:t>
            </a:r>
            <a:r>
              <a:rPr lang="zh-CN" sz="2800" b="0" dirty="0" smtClean="0">
                <a:solidFill>
                  <a:srgbClr val="FF0000"/>
                </a:solidFill>
                <a:latin typeface="+mn-lt"/>
              </a:rPr>
              <a:t>和</a:t>
            </a:r>
            <a:r>
              <a:rPr lang="en-US" sz="2800" b="0" dirty="0" smtClean="0">
                <a:solidFill>
                  <a:srgbClr val="FF0000"/>
                </a:solidFill>
                <a:latin typeface="+mn-lt"/>
              </a:rPr>
              <a:t>B</a:t>
            </a:r>
            <a:r>
              <a:rPr lang="zh-CN" sz="2800" b="0" dirty="0" smtClean="0">
                <a:solidFill>
                  <a:srgbClr val="FF0000"/>
                </a:solidFill>
                <a:latin typeface="+mn-lt"/>
              </a:rPr>
              <a:t>的乘积</a:t>
            </a:r>
            <a:r>
              <a:rPr lang="zh-CN" sz="2800" b="0" dirty="0" smtClean="0">
                <a:latin typeface="+mn-lt"/>
              </a:rPr>
              <a:t>：定义为</a:t>
            </a:r>
            <a:r>
              <a:rPr lang="en-US" sz="2800" b="0" dirty="0" smtClean="0">
                <a:latin typeface="+mn-lt"/>
              </a:rPr>
              <a:t>AB =</a:t>
            </a:r>
            <a:r>
              <a:rPr lang="en-US" altLang="zh-CN" sz="2800" b="0" dirty="0" smtClean="0">
                <a:latin typeface="+mn-lt"/>
              </a:rPr>
              <a:t>{</a:t>
            </a:r>
            <a:r>
              <a:rPr lang="en-US" sz="2800" b="0" dirty="0" err="1" smtClean="0">
                <a:latin typeface="+mn-lt"/>
              </a:rPr>
              <a:t>xy|x∈A</a:t>
            </a:r>
            <a:r>
              <a:rPr lang="zh-CN" sz="2800" b="0" dirty="0" smtClean="0">
                <a:latin typeface="+mn-lt"/>
              </a:rPr>
              <a:t>且</a:t>
            </a:r>
            <a:r>
              <a:rPr lang="en-US" sz="2800" b="0" dirty="0" smtClean="0">
                <a:latin typeface="+mn-lt"/>
              </a:rPr>
              <a:t>y</a:t>
            </a:r>
            <a:r>
              <a:rPr lang="zh-CN" altLang="en-US" sz="2800" b="0" dirty="0" smtClean="0">
                <a:latin typeface="+mn-lt"/>
              </a:rPr>
              <a:t>∈</a:t>
            </a:r>
            <a:r>
              <a:rPr lang="en-US" sz="2800" b="0" dirty="0" smtClean="0">
                <a:latin typeface="+mn-lt"/>
              </a:rPr>
              <a:t>B</a:t>
            </a:r>
            <a:r>
              <a:rPr lang="en-US" altLang="zh-CN" sz="2800" b="0" dirty="0" smtClean="0">
                <a:latin typeface="+mn-lt"/>
              </a:rPr>
              <a:t>}</a:t>
            </a:r>
            <a:r>
              <a:rPr lang="zh-CN" sz="2800" b="0" dirty="0" smtClean="0">
                <a:latin typeface="+mn-lt"/>
              </a:rPr>
              <a:t>。</a:t>
            </a:r>
            <a:endParaRPr lang="zh-CN" sz="2800" dirty="0">
              <a:latin typeface="+mn-lt"/>
            </a:endParaRPr>
          </a:p>
          <a:p>
            <a:pPr lvl="1" rtl="0"/>
            <a:r>
              <a:rPr lang="zh-CN" b="0" dirty="0" smtClean="0">
                <a:latin typeface="+mn-lt"/>
              </a:rPr>
              <a:t>若集合</a:t>
            </a:r>
            <a:r>
              <a:rPr lang="en-US" b="0" dirty="0" smtClean="0">
                <a:latin typeface="+mn-lt"/>
              </a:rPr>
              <a:t>A= </a:t>
            </a:r>
            <a:r>
              <a:rPr lang="en-US" altLang="zh-CN" b="0" dirty="0" smtClean="0">
                <a:latin typeface="+mn-lt"/>
              </a:rPr>
              <a:t>{</a:t>
            </a:r>
            <a:r>
              <a:rPr lang="en-US" b="0" dirty="0" smtClean="0">
                <a:latin typeface="+mn-lt"/>
              </a:rPr>
              <a:t>ab, </a:t>
            </a:r>
            <a:r>
              <a:rPr lang="en-US" b="0" dirty="0" err="1" smtClean="0">
                <a:latin typeface="+mn-lt"/>
              </a:rPr>
              <a:t>cde</a:t>
            </a:r>
            <a:r>
              <a:rPr lang="en-US" altLang="zh-CN" b="0" dirty="0" smtClean="0">
                <a:latin typeface="+mn-lt"/>
              </a:rPr>
              <a:t>}</a:t>
            </a:r>
            <a:r>
              <a:rPr lang="zh-CN" b="0" dirty="0" smtClean="0">
                <a:latin typeface="+mn-lt"/>
              </a:rPr>
              <a:t>，</a:t>
            </a:r>
            <a:r>
              <a:rPr lang="en-US" b="0" dirty="0" smtClean="0">
                <a:latin typeface="+mn-lt"/>
              </a:rPr>
              <a:t>B = {0,1}</a:t>
            </a:r>
            <a:endParaRPr lang="zh-CN" dirty="0">
              <a:latin typeface="+mn-lt"/>
            </a:endParaRPr>
          </a:p>
          <a:p>
            <a:pPr lvl="1" rtl="0"/>
            <a:r>
              <a:rPr lang="zh-CN" b="0" dirty="0" smtClean="0">
                <a:latin typeface="+mn-lt"/>
              </a:rPr>
              <a:t>则   </a:t>
            </a:r>
            <a:r>
              <a:rPr lang="en-US" b="0" dirty="0" smtClean="0">
                <a:latin typeface="+mn-lt"/>
              </a:rPr>
              <a:t>AB = </a:t>
            </a:r>
            <a:r>
              <a:rPr lang="en-US" altLang="zh-CN" b="0" dirty="0" smtClean="0">
                <a:latin typeface="+mn-lt"/>
              </a:rPr>
              <a:t>{</a:t>
            </a:r>
            <a:r>
              <a:rPr lang="en-US" b="0" dirty="0" smtClean="0">
                <a:latin typeface="+mn-lt"/>
              </a:rPr>
              <a:t>ab1, ab0, cde0, cde1}</a:t>
            </a:r>
            <a:endParaRPr lang="zh-CN" dirty="0">
              <a:latin typeface="+mn-lt"/>
            </a:endParaRPr>
          </a:p>
          <a:p>
            <a:pPr lvl="0" rtl="0"/>
            <a:r>
              <a:rPr lang="zh-CN" sz="2800" b="0" dirty="0" smtClean="0">
                <a:latin typeface="+mn-lt"/>
              </a:rPr>
              <a:t>使用</a:t>
            </a:r>
            <a:r>
              <a:rPr lang="en-US" sz="2800" b="0" dirty="0" smtClean="0">
                <a:latin typeface="+mn-lt"/>
              </a:rPr>
              <a:t>Σ*</a:t>
            </a:r>
            <a:r>
              <a:rPr lang="zh-CN" sz="2800" b="0" dirty="0" smtClean="0">
                <a:latin typeface="+mn-lt"/>
              </a:rPr>
              <a:t>表示</a:t>
            </a:r>
            <a:r>
              <a:rPr lang="en-US" sz="2800" b="0" dirty="0" smtClean="0">
                <a:latin typeface="+mn-lt"/>
              </a:rPr>
              <a:t>Σ</a:t>
            </a:r>
            <a:r>
              <a:rPr lang="zh-CN" sz="2800" b="0" dirty="0" smtClean="0">
                <a:latin typeface="+mn-lt"/>
              </a:rPr>
              <a:t>上的一切符号串（包括</a:t>
            </a:r>
            <a:r>
              <a:rPr lang="en-US" sz="2800" b="0" dirty="0" smtClean="0">
                <a:latin typeface="+mn-lt"/>
              </a:rPr>
              <a:t>ε</a:t>
            </a:r>
            <a:r>
              <a:rPr lang="zh-CN" sz="2800" b="0" dirty="0" smtClean="0">
                <a:latin typeface="+mn-lt"/>
              </a:rPr>
              <a:t>）组成的集合。</a:t>
            </a:r>
            <a:r>
              <a:rPr lang="en-US" sz="2800" b="0" dirty="0" smtClean="0">
                <a:solidFill>
                  <a:srgbClr val="FF0000"/>
                </a:solidFill>
                <a:latin typeface="+mn-lt"/>
              </a:rPr>
              <a:t>Σ*</a:t>
            </a:r>
            <a:r>
              <a:rPr lang="zh-CN" sz="2800" b="0" dirty="0" smtClean="0">
                <a:solidFill>
                  <a:srgbClr val="FF0000"/>
                </a:solidFill>
                <a:latin typeface="+mn-lt"/>
              </a:rPr>
              <a:t>称为</a:t>
            </a:r>
            <a:r>
              <a:rPr lang="en-US" sz="2800" b="0" dirty="0" smtClean="0">
                <a:solidFill>
                  <a:srgbClr val="FF0000"/>
                </a:solidFill>
                <a:latin typeface="+mn-lt"/>
              </a:rPr>
              <a:t>Σ</a:t>
            </a:r>
            <a:r>
              <a:rPr lang="zh-CN" sz="2800" b="0" dirty="0" smtClean="0">
                <a:solidFill>
                  <a:srgbClr val="FF0000"/>
                </a:solidFill>
                <a:latin typeface="+mn-lt"/>
              </a:rPr>
              <a:t>的闭包</a:t>
            </a:r>
            <a:r>
              <a:rPr lang="zh-CN" sz="2800" b="0" dirty="0" smtClean="0">
                <a:latin typeface="+mn-lt"/>
              </a:rPr>
              <a:t>。</a:t>
            </a:r>
            <a:endParaRPr lang="zh-CN" sz="2800" dirty="0">
              <a:latin typeface="+mn-lt"/>
            </a:endParaRPr>
          </a:p>
          <a:p>
            <a:pPr lvl="0" rtl="0"/>
            <a:r>
              <a:rPr lang="en-US" sz="2800" b="0" dirty="0" smtClean="0">
                <a:latin typeface="+mn-lt"/>
              </a:rPr>
              <a:t>Σ</a:t>
            </a:r>
            <a:r>
              <a:rPr lang="zh-CN" sz="2800" b="0" dirty="0" smtClean="0">
                <a:latin typeface="+mn-lt"/>
              </a:rPr>
              <a:t>上的除</a:t>
            </a:r>
            <a:r>
              <a:rPr lang="en-US" sz="2800" b="0" dirty="0" smtClean="0">
                <a:latin typeface="+mn-lt"/>
              </a:rPr>
              <a:t>ε</a:t>
            </a:r>
            <a:r>
              <a:rPr lang="zh-CN" sz="2800" b="0" dirty="0" smtClean="0">
                <a:latin typeface="+mn-lt"/>
              </a:rPr>
              <a:t>外的所有符号串组成的集合记为</a:t>
            </a:r>
            <a:r>
              <a:rPr lang="en-US" sz="2800" b="0" dirty="0" smtClean="0">
                <a:latin typeface="+mn-lt"/>
              </a:rPr>
              <a:t>Σ</a:t>
            </a:r>
            <a:r>
              <a:rPr lang="en-US" sz="2800" b="0" baseline="30000" dirty="0" smtClean="0">
                <a:latin typeface="+mn-lt"/>
              </a:rPr>
              <a:t>+</a:t>
            </a:r>
            <a:r>
              <a:rPr lang="zh-CN" sz="2800" b="0" dirty="0" smtClean="0">
                <a:latin typeface="+mn-lt"/>
              </a:rPr>
              <a:t>。</a:t>
            </a:r>
            <a:r>
              <a:rPr lang="en-US" sz="2800" b="0" dirty="0" smtClean="0">
                <a:solidFill>
                  <a:srgbClr val="FF0000"/>
                </a:solidFill>
                <a:latin typeface="+mn-lt"/>
              </a:rPr>
              <a:t>Σ</a:t>
            </a:r>
            <a:r>
              <a:rPr lang="en-US" sz="2800" b="0" baseline="30000" dirty="0" smtClean="0">
                <a:solidFill>
                  <a:srgbClr val="FF0000"/>
                </a:solidFill>
                <a:latin typeface="+mn-lt"/>
              </a:rPr>
              <a:t>+</a:t>
            </a:r>
            <a:r>
              <a:rPr lang="zh-CN" sz="2800" b="0" dirty="0" smtClean="0">
                <a:solidFill>
                  <a:srgbClr val="FF0000"/>
                </a:solidFill>
                <a:latin typeface="+mn-lt"/>
              </a:rPr>
              <a:t>称为</a:t>
            </a:r>
            <a:r>
              <a:rPr lang="en-US" sz="2800" b="0" dirty="0" smtClean="0">
                <a:solidFill>
                  <a:srgbClr val="FF0000"/>
                </a:solidFill>
                <a:latin typeface="+mn-lt"/>
              </a:rPr>
              <a:t>Σ</a:t>
            </a:r>
            <a:r>
              <a:rPr lang="zh-CN" sz="2800" b="0" dirty="0" smtClean="0">
                <a:solidFill>
                  <a:srgbClr val="FF0000"/>
                </a:solidFill>
                <a:latin typeface="+mn-lt"/>
              </a:rPr>
              <a:t>的正闭包</a:t>
            </a:r>
            <a:r>
              <a:rPr lang="zh-CN" sz="2800" b="0" dirty="0" smtClean="0">
                <a:latin typeface="+mn-lt"/>
              </a:rPr>
              <a:t>。</a:t>
            </a:r>
            <a:endParaRPr lang="zh-CN" sz="28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fade">
                                      <p:cBhvr>
                                        <p:cTn id="28"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smtClean="0"/>
              <a:t>符号串的闭包</a:t>
            </a:r>
            <a:endParaRPr lang="zh-CN" altLang="en-US" dirty="0"/>
          </a:p>
        </p:txBody>
      </p:sp>
      <mc:AlternateContent xmlns:mc="http://schemas.openxmlformats.org/markup-compatibility/2006">
        <mc:Choice xmlns:a14="http://schemas.microsoft.com/office/drawing/2010/main" Requires="a14">
          <p:sp>
            <p:nvSpPr>
              <p:cNvPr id="10" name="内容占位符 9"/>
              <p:cNvSpPr>
                <a:spLocks noGrp="1"/>
              </p:cNvSpPr>
              <p:nvPr>
                <p:ph sz="quarter" idx="13"/>
              </p:nvPr>
            </p:nvSpPr>
            <p:spPr>
              <a:xfrm>
                <a:off x="768350" y="1322773"/>
                <a:ext cx="7771968" cy="4990477"/>
              </a:xfrm>
            </p:spPr>
            <p:txBody>
              <a:bodyPr>
                <a:normAutofit/>
              </a:bodyPr>
              <a:lstStyle/>
              <a:p>
                <a14:m>
                  <m:oMath xmlns:m="http://schemas.openxmlformats.org/officeDocument/2006/math">
                    <m:sSup>
                      <m:sSupPr>
                        <m:ctrlPr>
                          <a:rPr lang="en-US" altLang="zh-CN" sz="2800" i="1">
                            <a:latin typeface="Cambria Math" panose="02040503050406030204" pitchFamily="18" charset="0"/>
                          </a:rPr>
                        </m:ctrlPr>
                      </m:sSupPr>
                      <m:e>
                        <m:r>
                          <m:rPr>
                            <m:sty m:val="p"/>
                          </m:rPr>
                          <a:rPr lang="el-GR" altLang="zh-CN" sz="2800" b="0" i="0">
                            <a:latin typeface="Cambria Math" panose="02040503050406030204" pitchFamily="18" charset="0"/>
                            <a:ea typeface="Cambria Math" panose="02040503050406030204" pitchFamily="18" charset="0"/>
                          </a:rPr>
                          <m:t>Σ</m:t>
                        </m:r>
                      </m:e>
                      <m:sup>
                        <m:r>
                          <a:rPr lang="en-US" altLang="zh-CN" sz="2800" b="0" i="0">
                            <a:latin typeface="Cambria Math" panose="02040503050406030204" pitchFamily="18" charset="0"/>
                          </a:rPr>
                          <m:t>∗</m:t>
                        </m:r>
                      </m:sup>
                    </m:sSup>
                    <m:r>
                      <a:rPr lang="en-US" altLang="zh-CN" sz="2800" b="0" i="0">
                        <a:latin typeface="Cambria Math" panose="02040503050406030204" pitchFamily="18" charset="0"/>
                      </a:rPr>
                      <m:t>=</m:t>
                    </m:r>
                    <m:d>
                      <m:dPr>
                        <m:begChr m:val="{"/>
                        <m:endChr m:val="}"/>
                        <m:ctrlPr>
                          <a:rPr lang="en-US" altLang="zh-CN" sz="2800" i="1">
                            <a:latin typeface="Cambria Math" panose="02040503050406030204" pitchFamily="18" charset="0"/>
                          </a:rPr>
                        </m:ctrlPr>
                      </m:dPr>
                      <m:e>
                        <m:r>
                          <m:rPr>
                            <m:sty m:val="p"/>
                          </m:rPr>
                          <a:rPr lang="zh-CN" altLang="en-US" sz="2800" b="0" i="0">
                            <a:latin typeface="Cambria Math" panose="02040503050406030204" pitchFamily="18" charset="0"/>
                          </a:rPr>
                          <m:t>ε</m:t>
                        </m:r>
                      </m:e>
                    </m:d>
                    <m:r>
                      <a:rPr lang="en-US" altLang="zh-CN" sz="2800" b="0" i="0">
                        <a:latin typeface="Cambria Math" panose="02040503050406030204" pitchFamily="18" charset="0"/>
                        <a:ea typeface="Cambria Math" panose="02040503050406030204" pitchFamily="18" charset="0"/>
                      </a:rPr>
                      <m:t>∪</m:t>
                    </m:r>
                    <m:r>
                      <m:rPr>
                        <m:sty m:val="p"/>
                      </m:rPr>
                      <a:rPr lang="el-GR" altLang="zh-CN" sz="2800" b="0" i="0">
                        <a:latin typeface="Cambria Math" panose="02040503050406030204" pitchFamily="18" charset="0"/>
                        <a:ea typeface="Cambria Math" panose="02040503050406030204" pitchFamily="18" charset="0"/>
                      </a:rPr>
                      <m:t>Σ</m:t>
                    </m:r>
                    <m:sSup>
                      <m:sSupPr>
                        <m:ctrlPr>
                          <a:rPr lang="el-GR" altLang="zh-CN" sz="2800" i="1">
                            <a:latin typeface="Cambria Math" panose="02040503050406030204" pitchFamily="18" charset="0"/>
                            <a:ea typeface="Cambria Math" panose="02040503050406030204" pitchFamily="18" charset="0"/>
                          </a:rPr>
                        </m:ctrlPr>
                      </m:sSupPr>
                      <m:e>
                        <m:r>
                          <a:rPr lang="el-GR" altLang="zh-CN" sz="2800" b="0" i="0">
                            <a:latin typeface="Cambria Math" panose="02040503050406030204" pitchFamily="18" charset="0"/>
                            <a:ea typeface="Cambria Math" panose="02040503050406030204" pitchFamily="18" charset="0"/>
                          </a:rPr>
                          <m:t>∪</m:t>
                        </m:r>
                        <m:r>
                          <m:rPr>
                            <m:sty m:val="p"/>
                          </m:rPr>
                          <a:rPr lang="el-GR" altLang="zh-CN" sz="2800" b="0" i="0">
                            <a:latin typeface="Cambria Math" panose="02040503050406030204" pitchFamily="18" charset="0"/>
                            <a:ea typeface="Cambria Math" panose="02040503050406030204" pitchFamily="18" charset="0"/>
                          </a:rPr>
                          <m:t>Σ</m:t>
                        </m:r>
                      </m:e>
                      <m:sup>
                        <m:r>
                          <a:rPr lang="en-US" altLang="zh-CN" sz="2800" b="0" i="0">
                            <a:latin typeface="Cambria Math" panose="02040503050406030204" pitchFamily="18" charset="0"/>
                            <a:ea typeface="Cambria Math" panose="02040503050406030204" pitchFamily="18" charset="0"/>
                          </a:rPr>
                          <m:t>2</m:t>
                        </m:r>
                      </m:sup>
                    </m:sSup>
                    <m:r>
                      <a:rPr lang="el-GR" altLang="zh-CN" sz="2800" b="0" i="0">
                        <a:latin typeface="Cambria Math" panose="02040503050406030204" pitchFamily="18" charset="0"/>
                        <a:ea typeface="Cambria Math" panose="02040503050406030204" pitchFamily="18" charset="0"/>
                      </a:rPr>
                      <m:t>∪</m:t>
                    </m:r>
                    <m:r>
                      <a:rPr lang="en-US" altLang="zh-CN" sz="2800" b="0" i="0">
                        <a:latin typeface="Cambria Math" panose="02040503050406030204" pitchFamily="18" charset="0"/>
                        <a:ea typeface="Cambria Math" panose="02040503050406030204" pitchFamily="18" charset="0"/>
                      </a:rPr>
                      <m:t>…</m:t>
                    </m:r>
                  </m:oMath>
                </a14:m>
                <a:endParaRPr lang="en-US" altLang="zh-CN" sz="2800" dirty="0" smtClean="0"/>
              </a:p>
              <a:p>
                <a14:m>
                  <m:oMath xmlns:m="http://schemas.openxmlformats.org/officeDocument/2006/math">
                    <m:sSup>
                      <m:sSupPr>
                        <m:ctrlPr>
                          <a:rPr lang="en-US" altLang="zh-CN" sz="2800" i="1">
                            <a:latin typeface="Cambria Math" panose="02040503050406030204" pitchFamily="18" charset="0"/>
                          </a:rPr>
                        </m:ctrlPr>
                      </m:sSupPr>
                      <m:e>
                        <m:r>
                          <m:rPr>
                            <m:sty m:val="p"/>
                          </m:rPr>
                          <a:rPr lang="el-GR" altLang="zh-CN" sz="2800" b="0" i="0">
                            <a:latin typeface="Cambria Math" panose="02040503050406030204" pitchFamily="18" charset="0"/>
                            <a:ea typeface="Cambria Math" panose="02040503050406030204" pitchFamily="18" charset="0"/>
                          </a:rPr>
                          <m:t>Σ</m:t>
                        </m:r>
                      </m:e>
                      <m:sup>
                        <m:r>
                          <a:rPr lang="en-US" altLang="zh-CN" sz="2800" b="0" i="0">
                            <a:latin typeface="Cambria Math" panose="02040503050406030204" pitchFamily="18" charset="0"/>
                          </a:rPr>
                          <m:t>+</m:t>
                        </m:r>
                      </m:sup>
                    </m:sSup>
                    <m:r>
                      <a:rPr lang="en-US" altLang="zh-CN" sz="2800" b="0" i="0">
                        <a:latin typeface="Cambria Math" panose="02040503050406030204" pitchFamily="18" charset="0"/>
                      </a:rPr>
                      <m:t>=</m:t>
                    </m:r>
                    <m:sSup>
                      <m:sSupPr>
                        <m:ctrlPr>
                          <a:rPr lang="en-US" altLang="zh-CN" sz="2800" i="1">
                            <a:latin typeface="Cambria Math" panose="02040503050406030204" pitchFamily="18" charset="0"/>
                          </a:rPr>
                        </m:ctrlPr>
                      </m:sSupPr>
                      <m:e>
                        <m:r>
                          <m:rPr>
                            <m:sty m:val="p"/>
                          </m:rPr>
                          <a:rPr lang="el-GR" altLang="zh-CN" sz="2800" b="0" i="0">
                            <a:latin typeface="Cambria Math" panose="02040503050406030204" pitchFamily="18" charset="0"/>
                            <a:ea typeface="Cambria Math" panose="02040503050406030204" pitchFamily="18" charset="0"/>
                          </a:rPr>
                          <m:t>Σ</m:t>
                        </m:r>
                      </m:e>
                      <m:sup>
                        <m:r>
                          <a:rPr lang="en-US" altLang="zh-CN" sz="2800" b="0" i="0">
                            <a:latin typeface="Cambria Math" panose="02040503050406030204" pitchFamily="18" charset="0"/>
                          </a:rPr>
                          <m:t>∗</m:t>
                        </m:r>
                      </m:sup>
                    </m:sSup>
                    <m:r>
                      <a:rPr lang="en-US" altLang="zh-CN" sz="2800" b="0" i="0">
                        <a:latin typeface="Cambria Math" panose="02040503050406030204" pitchFamily="18" charset="0"/>
                      </a:rPr>
                      <m:t>−</m:t>
                    </m:r>
                    <m:d>
                      <m:dPr>
                        <m:begChr m:val="{"/>
                        <m:endChr m:val="}"/>
                        <m:ctrlPr>
                          <a:rPr lang="en-US" altLang="zh-CN" sz="2800" i="1">
                            <a:latin typeface="Cambria Math" panose="02040503050406030204" pitchFamily="18" charset="0"/>
                          </a:rPr>
                        </m:ctrlPr>
                      </m:dPr>
                      <m:e>
                        <m:r>
                          <m:rPr>
                            <m:sty m:val="p"/>
                          </m:rPr>
                          <a:rPr lang="zh-CN" altLang="en-US" sz="2800" b="0" i="0">
                            <a:latin typeface="Cambria Math" panose="02040503050406030204" pitchFamily="18" charset="0"/>
                          </a:rPr>
                          <m:t>ε</m:t>
                        </m:r>
                      </m:e>
                    </m:d>
                    <m:r>
                      <a:rPr lang="en-US" altLang="zh-CN" sz="2800" b="0" i="0">
                        <a:latin typeface="Cambria Math" panose="02040503050406030204" pitchFamily="18" charset="0"/>
                      </a:rPr>
                      <m:t>=</m:t>
                    </m:r>
                    <m:sSup>
                      <m:sSupPr>
                        <m:ctrlPr>
                          <a:rPr lang="en-US" altLang="zh-CN" sz="2800" i="1">
                            <a:latin typeface="Cambria Math" panose="02040503050406030204" pitchFamily="18" charset="0"/>
                          </a:rPr>
                        </m:ctrlPr>
                      </m:sSupPr>
                      <m:e>
                        <m:r>
                          <m:rPr>
                            <m:sty m:val="p"/>
                          </m:rPr>
                          <a:rPr lang="el-GR" altLang="zh-CN" sz="2800" b="0" i="0">
                            <a:latin typeface="Cambria Math" panose="02040503050406030204" pitchFamily="18" charset="0"/>
                            <a:ea typeface="Cambria Math" panose="02040503050406030204" pitchFamily="18" charset="0"/>
                          </a:rPr>
                          <m:t>ΣΣ</m:t>
                        </m:r>
                      </m:e>
                      <m:sup>
                        <m:r>
                          <a:rPr lang="en-US" altLang="zh-CN" sz="2800" b="0" i="0">
                            <a:latin typeface="Cambria Math" panose="02040503050406030204" pitchFamily="18" charset="0"/>
                          </a:rPr>
                          <m:t>∗</m:t>
                        </m:r>
                      </m:sup>
                    </m:sSup>
                    <m:r>
                      <a:rPr lang="en-US" altLang="zh-CN" sz="2800" b="0" i="0">
                        <a:latin typeface="Cambria Math" panose="02040503050406030204" pitchFamily="18" charset="0"/>
                      </a:rPr>
                      <m:t>=</m:t>
                    </m:r>
                    <m:r>
                      <m:rPr>
                        <m:sty m:val="p"/>
                      </m:rPr>
                      <a:rPr lang="el-GR" altLang="zh-CN" sz="2800" b="0" i="0">
                        <a:latin typeface="Cambria Math" panose="02040503050406030204" pitchFamily="18" charset="0"/>
                        <a:ea typeface="Cambria Math" panose="02040503050406030204" pitchFamily="18" charset="0"/>
                      </a:rPr>
                      <m:t>Σ</m:t>
                    </m:r>
                    <m:sSup>
                      <m:sSupPr>
                        <m:ctrlPr>
                          <a:rPr lang="el-GR" altLang="zh-CN" sz="2800" i="1">
                            <a:latin typeface="Cambria Math" panose="02040503050406030204" pitchFamily="18" charset="0"/>
                            <a:ea typeface="Cambria Math" panose="02040503050406030204" pitchFamily="18" charset="0"/>
                          </a:rPr>
                        </m:ctrlPr>
                      </m:sSupPr>
                      <m:e>
                        <m:r>
                          <a:rPr lang="el-GR" altLang="zh-CN" sz="2800" b="0" i="0">
                            <a:latin typeface="Cambria Math" panose="02040503050406030204" pitchFamily="18" charset="0"/>
                            <a:ea typeface="Cambria Math" panose="02040503050406030204" pitchFamily="18" charset="0"/>
                          </a:rPr>
                          <m:t>∪</m:t>
                        </m:r>
                        <m:r>
                          <m:rPr>
                            <m:sty m:val="p"/>
                          </m:rPr>
                          <a:rPr lang="el-GR" altLang="zh-CN" sz="2800" b="0" i="0">
                            <a:latin typeface="Cambria Math" panose="02040503050406030204" pitchFamily="18" charset="0"/>
                            <a:ea typeface="Cambria Math" panose="02040503050406030204" pitchFamily="18" charset="0"/>
                          </a:rPr>
                          <m:t>Σ</m:t>
                        </m:r>
                      </m:e>
                      <m:sup>
                        <m:r>
                          <a:rPr lang="en-US" altLang="zh-CN" sz="2800" b="0" i="0">
                            <a:latin typeface="Cambria Math" panose="02040503050406030204" pitchFamily="18" charset="0"/>
                            <a:ea typeface="Cambria Math" panose="02040503050406030204" pitchFamily="18" charset="0"/>
                          </a:rPr>
                          <m:t>2</m:t>
                        </m:r>
                      </m:sup>
                    </m:sSup>
                    <m:sSup>
                      <m:sSupPr>
                        <m:ctrlPr>
                          <a:rPr lang="el-GR" altLang="zh-CN" sz="2800" i="1">
                            <a:latin typeface="Cambria Math" panose="02040503050406030204" pitchFamily="18" charset="0"/>
                            <a:ea typeface="Cambria Math" panose="02040503050406030204" pitchFamily="18" charset="0"/>
                          </a:rPr>
                        </m:ctrlPr>
                      </m:sSupPr>
                      <m:e>
                        <m:r>
                          <a:rPr lang="el-GR" altLang="zh-CN" sz="2800" b="0" i="0">
                            <a:latin typeface="Cambria Math" panose="02040503050406030204" pitchFamily="18" charset="0"/>
                            <a:ea typeface="Cambria Math" panose="02040503050406030204" pitchFamily="18" charset="0"/>
                          </a:rPr>
                          <m:t>∪</m:t>
                        </m:r>
                        <m:r>
                          <m:rPr>
                            <m:sty m:val="p"/>
                          </m:rPr>
                          <a:rPr lang="el-GR" altLang="zh-CN" sz="2800" b="0" i="0">
                            <a:latin typeface="Cambria Math" panose="02040503050406030204" pitchFamily="18" charset="0"/>
                            <a:ea typeface="Cambria Math" panose="02040503050406030204" pitchFamily="18" charset="0"/>
                          </a:rPr>
                          <m:t>Σ</m:t>
                        </m:r>
                      </m:e>
                      <m:sup>
                        <m:r>
                          <a:rPr lang="en-US" altLang="zh-CN" sz="2800" b="0" i="0">
                            <a:latin typeface="Cambria Math" panose="02040503050406030204" pitchFamily="18" charset="0"/>
                            <a:ea typeface="Cambria Math" panose="02040503050406030204" pitchFamily="18" charset="0"/>
                          </a:rPr>
                          <m:t>3</m:t>
                        </m:r>
                      </m:sup>
                    </m:sSup>
                    <m:r>
                      <a:rPr lang="el-GR" altLang="zh-CN" sz="2800" b="0" i="0">
                        <a:latin typeface="Cambria Math" panose="02040503050406030204" pitchFamily="18" charset="0"/>
                        <a:ea typeface="Cambria Math" panose="02040503050406030204" pitchFamily="18" charset="0"/>
                      </a:rPr>
                      <m:t>∪</m:t>
                    </m:r>
                    <m:r>
                      <a:rPr lang="en-US" altLang="zh-CN" sz="2800" b="0" i="0">
                        <a:latin typeface="Cambria Math" panose="02040503050406030204" pitchFamily="18" charset="0"/>
                        <a:ea typeface="Cambria Math" panose="02040503050406030204" pitchFamily="18" charset="0"/>
                      </a:rPr>
                      <m:t>…</m:t>
                    </m:r>
                  </m:oMath>
                </a14:m>
                <a:endParaRPr lang="en-US" altLang="zh-CN" sz="2800" dirty="0" smtClean="0"/>
              </a:p>
              <a:p>
                <a:r>
                  <a:rPr lang="zh-CN" altLang="en-US" sz="2800" dirty="0" smtClean="0"/>
                  <a:t>例如，</a:t>
                </a:r>
                <a:r>
                  <a:rPr lang="en-US" altLang="zh-CN" sz="2800" dirty="0" smtClean="0"/>
                  <a:t>Σ= {a, b}</a:t>
                </a:r>
              </a:p>
              <a:p>
                <a:r>
                  <a:rPr lang="en-US" altLang="zh-CN" sz="2800" dirty="0" smtClean="0"/>
                  <a:t>Σ</a:t>
                </a:r>
                <a:r>
                  <a:rPr lang="en-US" altLang="zh-CN" sz="2800" baseline="30000" dirty="0" smtClean="0"/>
                  <a:t>*</a:t>
                </a:r>
                <a:r>
                  <a:rPr lang="en-US" altLang="zh-CN" sz="2800" dirty="0" smtClean="0"/>
                  <a:t>= {</a:t>
                </a:r>
                <a:r>
                  <a:rPr lang="en-US" altLang="zh-CN" sz="2800" dirty="0"/>
                  <a:t>ε</a:t>
                </a:r>
                <a:r>
                  <a:rPr lang="en-US" altLang="zh-CN" sz="2800" dirty="0" smtClean="0"/>
                  <a:t>, a, b, </a:t>
                </a:r>
                <a:r>
                  <a:rPr lang="en-US" altLang="zh-CN" sz="2800" dirty="0" err="1" smtClean="0"/>
                  <a:t>aa</a:t>
                </a:r>
                <a:r>
                  <a:rPr lang="en-US" altLang="zh-CN" sz="2800" dirty="0" smtClean="0"/>
                  <a:t>, ab, </a:t>
                </a:r>
                <a:r>
                  <a:rPr lang="en-US" altLang="zh-CN" sz="2800" dirty="0" err="1" smtClean="0"/>
                  <a:t>ba</a:t>
                </a:r>
                <a:r>
                  <a:rPr lang="en-US" altLang="zh-CN" sz="2800" dirty="0" smtClean="0"/>
                  <a:t>, bb, </a:t>
                </a:r>
                <a:r>
                  <a:rPr lang="en-US" altLang="zh-CN" sz="2800" dirty="0" err="1" smtClean="0"/>
                  <a:t>aaa</a:t>
                </a:r>
                <a:r>
                  <a:rPr lang="en-US" altLang="zh-CN" sz="2800" dirty="0" smtClean="0"/>
                  <a:t>, </a:t>
                </a:r>
                <a:r>
                  <a:rPr lang="en-US" altLang="zh-CN" sz="2800" dirty="0" err="1" smtClean="0"/>
                  <a:t>aab</a:t>
                </a:r>
                <a:r>
                  <a:rPr lang="en-US" altLang="zh-CN" sz="2800" dirty="0" smtClean="0"/>
                  <a:t>, …}</a:t>
                </a:r>
              </a:p>
              <a:p>
                <a:r>
                  <a:rPr lang="en-US" altLang="zh-CN" sz="2800" dirty="0" smtClean="0"/>
                  <a:t>Σ</a:t>
                </a:r>
                <a:r>
                  <a:rPr lang="en-US" altLang="zh-CN" sz="2800" baseline="30000" dirty="0"/>
                  <a:t>+</a:t>
                </a:r>
                <a:r>
                  <a:rPr lang="en-US" altLang="zh-CN" sz="2800" dirty="0"/>
                  <a:t>={a</a:t>
                </a:r>
                <a:r>
                  <a:rPr lang="en-US" altLang="zh-CN" sz="2800" dirty="0" smtClean="0"/>
                  <a:t>, b, </a:t>
                </a:r>
                <a:r>
                  <a:rPr lang="en-US" altLang="zh-CN" sz="2800" dirty="0" err="1" smtClean="0"/>
                  <a:t>aa</a:t>
                </a:r>
                <a:r>
                  <a:rPr lang="en-US" altLang="zh-CN" sz="2800" dirty="0" smtClean="0"/>
                  <a:t>, ab, </a:t>
                </a:r>
                <a:r>
                  <a:rPr lang="en-US" altLang="zh-CN" sz="2800" dirty="0" err="1" smtClean="0"/>
                  <a:t>ba</a:t>
                </a:r>
                <a:r>
                  <a:rPr lang="en-US" altLang="zh-CN" sz="2800" dirty="0" smtClean="0"/>
                  <a:t>, bb, </a:t>
                </a:r>
                <a:r>
                  <a:rPr lang="en-US" altLang="zh-CN" sz="2800" dirty="0" err="1" smtClean="0"/>
                  <a:t>aaa</a:t>
                </a:r>
                <a:r>
                  <a:rPr lang="en-US" altLang="zh-CN" sz="2800" dirty="0" smtClean="0"/>
                  <a:t>, </a:t>
                </a:r>
                <a:r>
                  <a:rPr lang="en-US" altLang="zh-CN" sz="2800" dirty="0" err="1" smtClean="0"/>
                  <a:t>aab</a:t>
                </a:r>
                <a:r>
                  <a:rPr lang="en-US" altLang="zh-CN" sz="2800" dirty="0" smtClean="0"/>
                  <a:t>, …}</a:t>
                </a:r>
                <a:endParaRPr lang="zh-CN" altLang="en-US" sz="2800" dirty="0"/>
              </a:p>
            </p:txBody>
          </p:sp>
        </mc:Choice>
        <mc:Fallback>
          <p:sp>
            <p:nvSpPr>
              <p:cNvPr id="10" name="内容占位符 9"/>
              <p:cNvSpPr>
                <a:spLocks noGrp="1" noRot="1" noChangeAspect="1" noMove="1" noResize="1" noEditPoints="1" noAdjustHandles="1" noChangeArrowheads="1" noChangeShapeType="1" noTextEdit="1"/>
              </p:cNvSpPr>
              <p:nvPr>
                <p:ph sz="quarter" idx="13"/>
              </p:nvPr>
            </p:nvSpPr>
            <p:spPr>
              <a:xfrm>
                <a:off x="768350" y="1322773"/>
                <a:ext cx="7771968" cy="4990477"/>
              </a:xfrm>
              <a:blipFill rotWithShape="0">
                <a:blip r:embed="rId1"/>
                <a:stretch>
                  <a:fillRect l="-1333"/>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3</a:t>
            </a:r>
            <a:r>
              <a:rPr lang="zh-CN" altLang="zh-CN" dirty="0" smtClean="0"/>
              <a:t>章 </a:t>
            </a:r>
            <a:r>
              <a:rPr lang="zh-CN" altLang="en-US" dirty="0" smtClean="0"/>
              <a:t>文法和语言</a:t>
            </a:r>
            <a:endParaRPr lang="zh-CN" altLang="en-US" dirty="0"/>
          </a:p>
        </p:txBody>
      </p:sp>
      <p:sp>
        <p:nvSpPr>
          <p:cNvPr id="3" name="内容占位符 2"/>
          <p:cNvSpPr>
            <a:spLocks noGrp="1"/>
          </p:cNvSpPr>
          <p:nvPr>
            <p:ph sz="quarter" idx="13"/>
          </p:nvPr>
        </p:nvSpPr>
        <p:spPr>
          <a:xfrm>
            <a:off x="768350" y="1322774"/>
            <a:ext cx="7771968" cy="5058572"/>
          </a:xfrm>
        </p:spPr>
        <p:txBody>
          <a:bodyPr>
            <a:normAutofit/>
          </a:bodyPr>
          <a:lstStyle/>
          <a:p>
            <a:r>
              <a:rPr lang="zh-CN" altLang="en-US" dirty="0"/>
              <a:t>教学目标：</a:t>
            </a:r>
            <a:endParaRPr lang="zh-CN" altLang="en-US" dirty="0"/>
          </a:p>
          <a:p>
            <a:pPr lvl="1"/>
            <a:r>
              <a:rPr lang="zh-CN" altLang="zh-CN" dirty="0"/>
              <a:t>本章是编译原理课程的理论基础，要求掌握形式语言的基本术语和概念。</a:t>
            </a:r>
            <a:endParaRPr lang="zh-CN" altLang="zh-CN" sz="1400" dirty="0"/>
          </a:p>
          <a:p>
            <a:pPr lvl="1"/>
            <a:r>
              <a:rPr lang="zh-CN" altLang="zh-CN" dirty="0"/>
              <a:t>掌握文法和语言的定义，文法的二义性与递归性的判断方法及句型的分析方法。</a:t>
            </a:r>
            <a:endParaRPr lang="zh-CN" altLang="zh-CN" sz="1400" dirty="0"/>
          </a:p>
          <a:p>
            <a:pPr lvl="1"/>
            <a:r>
              <a:rPr lang="zh-CN" altLang="zh-CN" dirty="0"/>
              <a:t>熟练使用文法定义程序设计语言的单词和语法成分。</a:t>
            </a:r>
            <a:endParaRPr lang="zh-CN" altLang="zh-CN" sz="1400" dirty="0"/>
          </a:p>
          <a:p>
            <a:pPr lvl="1"/>
            <a:r>
              <a:rPr lang="zh-CN" altLang="zh-CN" dirty="0"/>
              <a:t>对形式语言的理论有一个初步认识</a:t>
            </a:r>
            <a:endParaRPr lang="zh-CN" altLang="en-US" sz="5000" dirty="0"/>
          </a:p>
        </p:txBody>
      </p:sp>
      <p:sp>
        <p:nvSpPr>
          <p:cNvPr id="5" name="灯片编号占位符 4"/>
          <p:cNvSpPr>
            <a:spLocks noGrp="1"/>
          </p:cNvSpPr>
          <p:nvPr>
            <p:ph type="sldNum" sz="quarter" idx="12"/>
          </p:nvPr>
        </p:nvSpPr>
        <p:spPr/>
        <p:txBody>
          <a:bodyPr/>
          <a:lstStyle/>
          <a:p>
            <a:fld id="{8843E61C-59C5-4CD9-8AD0-6C2DF969DDCF}"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normAutofit fontScale="90000"/>
          </a:bodyPr>
          <a:lstStyle/>
          <a:p>
            <a:r>
              <a:rPr lang="zh-CN" altLang="en-US" dirty="0"/>
              <a:t>（</a:t>
            </a:r>
            <a:r>
              <a:rPr lang="en-US" altLang="zh-CN" dirty="0"/>
              <a:t>3</a:t>
            </a:r>
            <a:r>
              <a:rPr lang="zh-CN" altLang="en-US" dirty="0"/>
              <a:t>）为什么对符号、符号串、符号串集合以及它们的运算感兴趣？</a:t>
            </a:r>
            <a:endParaRPr lang="zh-CN" altLang="en-US" dirty="0"/>
          </a:p>
        </p:txBody>
      </p:sp>
      <p:sp>
        <p:nvSpPr>
          <p:cNvPr id="4" name="内容占位符 3"/>
          <p:cNvSpPr>
            <a:spLocks noGrp="1"/>
          </p:cNvSpPr>
          <p:nvPr>
            <p:ph sz="quarter" idx="13"/>
          </p:nvPr>
        </p:nvSpPr>
        <p:spPr/>
        <p:txBody>
          <a:bodyPr>
            <a:normAutofit/>
          </a:bodyPr>
          <a:lstStyle/>
          <a:p>
            <a:r>
              <a:rPr lang="zh-CN" altLang="en-US" sz="2800" dirty="0"/>
              <a:t>若</a:t>
            </a:r>
            <a:r>
              <a:rPr lang="en-US" altLang="zh-CN" sz="2800" dirty="0"/>
              <a:t>A</a:t>
            </a:r>
            <a:r>
              <a:rPr lang="zh-CN" altLang="en-US" sz="2800" dirty="0"/>
              <a:t>为某语言的字母表</a:t>
            </a:r>
            <a:r>
              <a:rPr lang="en-US" altLang="zh-CN" sz="2800" dirty="0"/>
              <a:t>A</a:t>
            </a:r>
            <a:r>
              <a:rPr lang="zh-CN" altLang="en-US" sz="2800" dirty="0"/>
              <a:t>＝</a:t>
            </a:r>
            <a:r>
              <a:rPr lang="en-US" altLang="zh-CN" sz="2800" dirty="0"/>
              <a:t>{a</a:t>
            </a:r>
            <a:r>
              <a:rPr lang="en-US" altLang="zh-CN" sz="2800" dirty="0" smtClean="0"/>
              <a:t>, b, …, 0, 1, …, 9, +, </a:t>
            </a:r>
            <a:r>
              <a:rPr lang="zh-CN" altLang="en-US" sz="2800" dirty="0" smtClean="0"/>
              <a:t>－</a:t>
            </a:r>
            <a:r>
              <a:rPr lang="en-US" altLang="zh-CN" sz="2800" dirty="0" smtClean="0"/>
              <a:t>, ×, /, </a:t>
            </a:r>
            <a:r>
              <a:rPr lang="en-US" altLang="zh-CN" sz="2800" dirty="0"/>
              <a:t>( , ), </a:t>
            </a:r>
            <a:r>
              <a:rPr lang="en-US" altLang="zh-CN" sz="2800" dirty="0" smtClean="0"/>
              <a:t>=, … </a:t>
            </a:r>
            <a:r>
              <a:rPr lang="en-US" altLang="zh-CN" sz="2800" dirty="0"/>
              <a:t>i</a:t>
            </a:r>
            <a:r>
              <a:rPr lang="en-US" altLang="zh-CN" sz="2800" dirty="0" smtClean="0"/>
              <a:t>f</a:t>
            </a:r>
            <a:r>
              <a:rPr lang="en-US" altLang="zh-CN" sz="2800" dirty="0"/>
              <a:t>, else, </a:t>
            </a:r>
            <a:r>
              <a:rPr lang="en-US" altLang="zh-CN" sz="2800" dirty="0" smtClean="0"/>
              <a:t>for, ...}</a:t>
            </a:r>
            <a:r>
              <a:rPr lang="zh-CN" altLang="en-US" sz="2800" dirty="0"/>
              <a:t>，</a:t>
            </a:r>
            <a:r>
              <a:rPr lang="en-US" altLang="zh-CN" sz="2800" dirty="0"/>
              <a:t>B</a:t>
            </a:r>
            <a:r>
              <a:rPr lang="zh-CN" altLang="en-US" sz="2800" dirty="0"/>
              <a:t>为单词集 </a:t>
            </a:r>
            <a:r>
              <a:rPr lang="en-US" altLang="zh-CN" sz="2800" dirty="0"/>
              <a:t>B </a:t>
            </a:r>
            <a:r>
              <a:rPr lang="en-US" altLang="zh-CN" sz="2800" dirty="0" smtClean="0"/>
              <a:t>={</a:t>
            </a:r>
            <a:r>
              <a:rPr lang="en-US" altLang="zh-CN" sz="2800" dirty="0"/>
              <a:t>i</a:t>
            </a:r>
            <a:r>
              <a:rPr lang="en-US" altLang="zh-CN" sz="2800" dirty="0" smtClean="0"/>
              <a:t>f</a:t>
            </a:r>
            <a:r>
              <a:rPr lang="en-US" altLang="zh-CN" sz="2800" dirty="0"/>
              <a:t>, else, for,……,&lt;</a:t>
            </a:r>
            <a:r>
              <a:rPr lang="zh-CN" altLang="en-US" sz="2800" dirty="0"/>
              <a:t>标识符</a:t>
            </a:r>
            <a:r>
              <a:rPr lang="en-US" altLang="zh-CN" sz="2800" dirty="0" smtClean="0"/>
              <a:t>&gt;, &lt;</a:t>
            </a:r>
            <a:r>
              <a:rPr lang="zh-CN" altLang="en-US" sz="2800" dirty="0"/>
              <a:t>常量</a:t>
            </a:r>
            <a:r>
              <a:rPr lang="en-US" altLang="zh-CN" sz="2800" dirty="0" smtClean="0"/>
              <a:t>&gt;, ……}</a:t>
            </a:r>
            <a:r>
              <a:rPr lang="zh-CN" altLang="en-US" sz="2800" dirty="0"/>
              <a:t>，则</a:t>
            </a:r>
            <a:r>
              <a:rPr lang="en-US" altLang="zh-CN" sz="2800" dirty="0" smtClean="0"/>
              <a:t>B</a:t>
            </a:r>
            <a:r>
              <a:rPr lang="zh-CN" altLang="en-US" sz="2800" dirty="0"/>
              <a:t>⊂</a:t>
            </a:r>
            <a:r>
              <a:rPr lang="en-US" altLang="zh-CN" sz="2800" dirty="0" smtClean="0"/>
              <a:t>A</a:t>
            </a:r>
            <a:r>
              <a:rPr lang="en-US" altLang="zh-CN" sz="2800" dirty="0"/>
              <a:t>*</a:t>
            </a:r>
            <a:r>
              <a:rPr lang="zh-CN" altLang="en-US" sz="2800" dirty="0" smtClean="0"/>
              <a:t>。</a:t>
            </a:r>
            <a:endParaRPr lang="en-US" altLang="zh-CN" sz="2800" dirty="0" smtClean="0"/>
          </a:p>
          <a:p>
            <a:r>
              <a:rPr lang="zh-CN" altLang="en-US" sz="2800" dirty="0"/>
              <a:t>语言的句子是定义在</a:t>
            </a:r>
            <a:r>
              <a:rPr lang="en-US" altLang="zh-CN" sz="2800" dirty="0"/>
              <a:t>B</a:t>
            </a:r>
            <a:r>
              <a:rPr lang="zh-CN" altLang="en-US" sz="2800" dirty="0"/>
              <a:t>上的符号串。</a:t>
            </a:r>
            <a:endParaRPr lang="zh-CN" altLang="en-US" sz="2800" dirty="0"/>
          </a:p>
          <a:p>
            <a:r>
              <a:rPr lang="zh-CN" altLang="en-US" sz="2800" dirty="0"/>
              <a:t>若令</a:t>
            </a:r>
            <a:r>
              <a:rPr lang="en-US" altLang="zh-CN" sz="2800" dirty="0"/>
              <a:t>C</a:t>
            </a:r>
            <a:r>
              <a:rPr lang="zh-CN" altLang="en-US" sz="2800" dirty="0"/>
              <a:t>为句子集合，则</a:t>
            </a:r>
            <a:r>
              <a:rPr lang="en-US" altLang="zh-CN" sz="2800" dirty="0" smtClean="0"/>
              <a:t>C</a:t>
            </a:r>
            <a:r>
              <a:rPr lang="zh-CN" altLang="en-US" sz="2800" dirty="0" smtClean="0"/>
              <a:t>⊂</a:t>
            </a:r>
            <a:r>
              <a:rPr lang="en-US" altLang="zh-CN" sz="2800" dirty="0" smtClean="0"/>
              <a:t>B</a:t>
            </a:r>
            <a:r>
              <a:rPr lang="en-US" altLang="zh-CN" sz="2800" dirty="0"/>
              <a:t>*</a:t>
            </a:r>
            <a:r>
              <a:rPr lang="zh-CN" altLang="en-US" sz="2800" dirty="0"/>
              <a:t>，</a:t>
            </a:r>
            <a:r>
              <a:rPr lang="zh-CN" altLang="en-US" sz="2800" dirty="0" smtClean="0"/>
              <a:t>程序⊂</a:t>
            </a:r>
            <a:r>
              <a:rPr lang="en-US" altLang="zh-CN" sz="2800" dirty="0" smtClean="0"/>
              <a:t>C</a:t>
            </a:r>
            <a:r>
              <a:rPr lang="zh-CN" altLang="en-US" sz="2800" dirty="0"/>
              <a:t>。</a:t>
            </a:r>
            <a:endParaRPr lang="zh-CN" altLang="en-US" sz="2800" dirty="0"/>
          </a:p>
          <a:p>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smtClean="0"/>
              <a:t>语言和符号</a:t>
            </a:r>
            <a:endParaRPr lang="zh-CN" altLang="en-US" dirty="0"/>
          </a:p>
        </p:txBody>
      </p:sp>
      <p:sp>
        <p:nvSpPr>
          <p:cNvPr id="4" name="内容占位符 3"/>
          <p:cNvSpPr>
            <a:spLocks noGrp="1"/>
          </p:cNvSpPr>
          <p:nvPr>
            <p:ph sz="quarter" idx="13"/>
          </p:nvPr>
        </p:nvSpPr>
        <p:spPr>
          <a:xfrm>
            <a:off x="768350" y="1322773"/>
            <a:ext cx="8064000" cy="5147877"/>
          </a:xfrm>
        </p:spPr>
        <p:txBody>
          <a:bodyPr lIns="0" rIns="0">
            <a:noAutofit/>
          </a:bodyPr>
          <a:lstStyle/>
          <a:p>
            <a:r>
              <a:rPr lang="zh-CN" altLang="en-US" sz="2800" dirty="0">
                <a:solidFill>
                  <a:srgbClr val="FF0000"/>
                </a:solidFill>
              </a:rPr>
              <a:t>语言</a:t>
            </a:r>
            <a:r>
              <a:rPr lang="zh-CN" altLang="en-US" sz="2800" dirty="0"/>
              <a:t>是由句子组成的集合，是由一组符号所构成的集合。</a:t>
            </a:r>
            <a:endParaRPr lang="zh-CN" altLang="en-US" sz="2800" dirty="0"/>
          </a:p>
          <a:p>
            <a:r>
              <a:rPr lang="zh-CN" altLang="en-US" sz="2800" dirty="0"/>
              <a:t>字母表</a:t>
            </a:r>
            <a:r>
              <a:rPr lang="en-US" altLang="zh-CN" sz="2800" dirty="0"/>
              <a:t>Σ</a:t>
            </a:r>
            <a:r>
              <a:rPr lang="zh-CN" altLang="en-US" sz="2800" dirty="0"/>
              <a:t>上的一个语言是</a:t>
            </a:r>
            <a:r>
              <a:rPr lang="en-US" altLang="zh-CN" sz="2800" dirty="0"/>
              <a:t>Σ</a:t>
            </a:r>
            <a:r>
              <a:rPr lang="zh-CN" altLang="en-US" sz="2800" dirty="0"/>
              <a:t>上的一些符号串的</a:t>
            </a:r>
            <a:r>
              <a:rPr lang="zh-CN" altLang="en-US" sz="2800" dirty="0" smtClean="0"/>
              <a:t>集合</a:t>
            </a:r>
            <a:endParaRPr lang="zh-CN" altLang="en-US" sz="2800" dirty="0"/>
          </a:p>
          <a:p>
            <a:r>
              <a:rPr lang="zh-CN" altLang="en-US" sz="2800" dirty="0"/>
              <a:t>字母表</a:t>
            </a:r>
            <a:r>
              <a:rPr lang="en-US" altLang="zh-CN" sz="2800" dirty="0"/>
              <a:t>Σ</a:t>
            </a:r>
            <a:r>
              <a:rPr lang="zh-CN" altLang="en-US" sz="2800" dirty="0"/>
              <a:t>上的每个语言是</a:t>
            </a:r>
            <a:r>
              <a:rPr lang="en-US" altLang="zh-CN" sz="2800" dirty="0"/>
              <a:t>Σ*</a:t>
            </a:r>
            <a:r>
              <a:rPr lang="zh-CN" altLang="en-US" sz="2800" dirty="0"/>
              <a:t>的一个子集。</a:t>
            </a:r>
            <a:endParaRPr lang="zh-CN" altLang="en-US" sz="2800" dirty="0"/>
          </a:p>
          <a:p>
            <a:pPr lvl="1"/>
            <a:r>
              <a:rPr lang="zh-CN" altLang="en-US" sz="2400" dirty="0"/>
              <a:t>例如：字母表</a:t>
            </a:r>
            <a:r>
              <a:rPr lang="en-US" altLang="zh-CN" sz="2400" dirty="0"/>
              <a:t>Σ={a, b}</a:t>
            </a:r>
            <a:r>
              <a:rPr lang="zh-CN" altLang="en-US" sz="2400" dirty="0"/>
              <a:t>，</a:t>
            </a:r>
            <a:r>
              <a:rPr lang="en-US" altLang="zh-CN" sz="2400" dirty="0"/>
              <a:t>Σ*={ε, a, b, </a:t>
            </a:r>
            <a:r>
              <a:rPr lang="en-US" altLang="zh-CN" sz="2400" dirty="0" err="1"/>
              <a:t>aa</a:t>
            </a:r>
            <a:r>
              <a:rPr lang="en-US" altLang="zh-CN" sz="2400" dirty="0"/>
              <a:t>, ab, </a:t>
            </a:r>
            <a:r>
              <a:rPr lang="en-US" altLang="zh-CN" sz="2400" dirty="0" err="1"/>
              <a:t>ba</a:t>
            </a:r>
            <a:r>
              <a:rPr lang="en-US" altLang="zh-CN" sz="2400" dirty="0"/>
              <a:t>, bb, …}</a:t>
            </a:r>
            <a:endParaRPr lang="en-US" altLang="zh-CN" sz="2400" dirty="0"/>
          </a:p>
          <a:p>
            <a:pPr lvl="1"/>
            <a:r>
              <a:rPr lang="zh-CN" altLang="en-US" sz="2400" dirty="0"/>
              <a:t>集合</a:t>
            </a:r>
            <a:r>
              <a:rPr lang="en-US" altLang="zh-CN" sz="2400" dirty="0"/>
              <a:t>{ab, </a:t>
            </a:r>
            <a:r>
              <a:rPr lang="en-US" altLang="zh-CN" sz="2400" dirty="0" err="1"/>
              <a:t>aabb</a:t>
            </a:r>
            <a:r>
              <a:rPr lang="en-US" altLang="zh-CN" sz="2400" dirty="0"/>
              <a:t>, </a:t>
            </a:r>
            <a:r>
              <a:rPr lang="en-US" altLang="zh-CN" sz="2400" dirty="0" err="1"/>
              <a:t>aaabbb</a:t>
            </a:r>
            <a:r>
              <a:rPr lang="en-US" altLang="zh-CN" sz="2400" dirty="0"/>
              <a:t>, …, a</a:t>
            </a:r>
            <a:r>
              <a:rPr lang="en-US" altLang="zh-CN" sz="2400" baseline="30000" dirty="0"/>
              <a:t>n</a:t>
            </a:r>
            <a:r>
              <a:rPr lang="en-US" altLang="zh-CN" sz="2400" dirty="0"/>
              <a:t>b</a:t>
            </a:r>
            <a:r>
              <a:rPr lang="en-US" altLang="zh-CN" sz="2400" baseline="30000" dirty="0"/>
              <a:t>n</a:t>
            </a:r>
            <a:r>
              <a:rPr lang="en-US" altLang="zh-CN" sz="2400" dirty="0"/>
              <a:t>, …}</a:t>
            </a:r>
            <a:r>
              <a:rPr lang="zh-CN" altLang="en-US" sz="2400" dirty="0"/>
              <a:t>或表示为</a:t>
            </a:r>
            <a:r>
              <a:rPr lang="en-US" altLang="zh-CN" sz="2400" dirty="0"/>
              <a:t>{w |</a:t>
            </a:r>
            <a:r>
              <a:rPr lang="en-US" altLang="zh-CN" sz="2400" dirty="0" err="1"/>
              <a:t>w∈Σ</a:t>
            </a:r>
            <a:r>
              <a:rPr lang="en-US" altLang="zh-CN" sz="2400" dirty="0"/>
              <a:t>*</a:t>
            </a:r>
            <a:r>
              <a:rPr lang="zh-CN" altLang="en-US" sz="2400" dirty="0"/>
              <a:t>且</a:t>
            </a:r>
            <a:r>
              <a:rPr lang="en-US" altLang="zh-CN" sz="2400" dirty="0"/>
              <a:t>w</a:t>
            </a:r>
            <a:r>
              <a:rPr lang="en-US" altLang="zh-CN" sz="2400" dirty="0" smtClean="0"/>
              <a:t>=</a:t>
            </a:r>
            <a:r>
              <a:rPr lang="en-US" altLang="zh-CN" sz="2400" dirty="0"/>
              <a:t> a</a:t>
            </a:r>
            <a:r>
              <a:rPr lang="en-US" altLang="zh-CN" sz="2400" baseline="30000" dirty="0"/>
              <a:t>n</a:t>
            </a:r>
            <a:r>
              <a:rPr lang="en-US" altLang="zh-CN" sz="2400" dirty="0"/>
              <a:t>b</a:t>
            </a:r>
            <a:r>
              <a:rPr lang="en-US" altLang="zh-CN" sz="2400" baseline="30000" dirty="0"/>
              <a:t>n</a:t>
            </a:r>
            <a:r>
              <a:rPr lang="en-US" altLang="zh-CN" sz="2400" dirty="0" smtClean="0"/>
              <a:t>, </a:t>
            </a:r>
            <a:r>
              <a:rPr lang="en-US" altLang="zh-CN" sz="2400" dirty="0"/>
              <a:t>n≥1}</a:t>
            </a:r>
            <a:r>
              <a:rPr lang="zh-CN" altLang="en-US" sz="2400" dirty="0"/>
              <a:t>为字母表</a:t>
            </a:r>
            <a:r>
              <a:rPr lang="en-US" altLang="zh-CN" sz="2400" dirty="0"/>
              <a:t>Σ</a:t>
            </a:r>
            <a:r>
              <a:rPr lang="zh-CN" altLang="en-US" sz="2400" dirty="0"/>
              <a:t>上的一个语言。</a:t>
            </a:r>
            <a:endParaRPr lang="zh-CN" altLang="en-US" sz="2400" dirty="0"/>
          </a:p>
          <a:p>
            <a:pPr lvl="1"/>
            <a:r>
              <a:rPr lang="zh-CN" altLang="en-US" sz="2400" dirty="0"/>
              <a:t>集合</a:t>
            </a:r>
            <a:r>
              <a:rPr lang="en-US" altLang="zh-CN" sz="2400" dirty="0"/>
              <a:t>{a, </a:t>
            </a:r>
            <a:r>
              <a:rPr lang="en-US" altLang="zh-CN" sz="2400" dirty="0" err="1"/>
              <a:t>aa</a:t>
            </a:r>
            <a:r>
              <a:rPr lang="en-US" altLang="zh-CN" sz="2400" dirty="0"/>
              <a:t>, </a:t>
            </a:r>
            <a:r>
              <a:rPr lang="en-US" altLang="zh-CN" sz="2400" dirty="0" err="1"/>
              <a:t>aaa</a:t>
            </a:r>
            <a:r>
              <a:rPr lang="en-US" altLang="zh-CN" sz="2400" dirty="0"/>
              <a:t>, …}</a:t>
            </a:r>
            <a:r>
              <a:rPr lang="zh-CN" altLang="en-US" sz="2400" dirty="0"/>
              <a:t>或表示为</a:t>
            </a:r>
            <a:r>
              <a:rPr lang="en-US" altLang="zh-CN" sz="2400" dirty="0"/>
              <a:t>{w |</a:t>
            </a:r>
            <a:r>
              <a:rPr lang="en-US" altLang="zh-CN" sz="2400" dirty="0" err="1"/>
              <a:t>w∈Σ</a:t>
            </a:r>
            <a:r>
              <a:rPr lang="en-US" altLang="zh-CN" sz="2400" dirty="0"/>
              <a:t>*</a:t>
            </a:r>
            <a:r>
              <a:rPr lang="zh-CN" altLang="en-US" sz="2400" dirty="0"/>
              <a:t>且</a:t>
            </a:r>
            <a:r>
              <a:rPr lang="en-US" altLang="zh-CN" sz="2400" dirty="0"/>
              <a:t>w</a:t>
            </a:r>
            <a:r>
              <a:rPr lang="en-US" altLang="zh-CN" sz="2400" dirty="0" smtClean="0"/>
              <a:t>=</a:t>
            </a:r>
            <a:r>
              <a:rPr lang="en-US" altLang="zh-CN" sz="2400" dirty="0"/>
              <a:t> </a:t>
            </a:r>
            <a:r>
              <a:rPr lang="en-US" altLang="zh-CN" sz="2400" dirty="0" smtClean="0"/>
              <a:t>a</a:t>
            </a:r>
            <a:r>
              <a:rPr lang="en-US" altLang="zh-CN" sz="2400" baseline="30000" dirty="0" smtClean="0"/>
              <a:t>n</a:t>
            </a:r>
            <a:r>
              <a:rPr lang="en-US" altLang="zh-CN" sz="2400" dirty="0" smtClean="0"/>
              <a:t>, </a:t>
            </a:r>
            <a:r>
              <a:rPr lang="en-US" altLang="zh-CN" sz="2400" dirty="0"/>
              <a:t>n≥1}</a:t>
            </a:r>
            <a:r>
              <a:rPr lang="zh-CN" altLang="en-US" sz="2400" dirty="0"/>
              <a:t>为字母表</a:t>
            </a:r>
            <a:r>
              <a:rPr lang="en-US" altLang="zh-CN" sz="2400" dirty="0"/>
              <a:t>Σ</a:t>
            </a:r>
            <a:r>
              <a:rPr lang="zh-CN" altLang="en-US" sz="2400" dirty="0"/>
              <a:t>上的一个语言</a:t>
            </a:r>
            <a:r>
              <a:rPr lang="zh-CN" altLang="en-US" sz="2400" dirty="0" smtClean="0"/>
              <a:t>。</a:t>
            </a:r>
            <a:endParaRPr lang="zh-CN" altLang="en-US" sz="2400" dirty="0"/>
          </a:p>
        </p:txBody>
      </p:sp>
      <p:sp>
        <p:nvSpPr>
          <p:cNvPr id="5" name="圆角矩形 4"/>
          <p:cNvSpPr/>
          <p:nvPr/>
        </p:nvSpPr>
        <p:spPr>
          <a:xfrm>
            <a:off x="1700178" y="4452072"/>
            <a:ext cx="7096660" cy="1543924"/>
          </a:xfrm>
          <a:prstGeom prst="roundRect">
            <a:avLst>
              <a:gd name="adj" fmla="val 9437"/>
            </a:avLst>
          </a:prstGeom>
        </p:spPr>
        <p:style>
          <a:lnRef idx="0">
            <a:schemeClr val="accent1"/>
          </a:lnRef>
          <a:fillRef idx="3">
            <a:schemeClr val="accent1"/>
          </a:fillRef>
          <a:effectRef idx="3">
            <a:schemeClr val="accent1"/>
          </a:effectRef>
          <a:fontRef idx="minor">
            <a:schemeClr val="lt1"/>
          </a:fontRef>
        </p:style>
        <p:txBody>
          <a:bodyPr wrap="square" anchor="ctr" anchorCtr="0">
            <a:noAutofit/>
          </a:bodyPr>
          <a:lstStyle/>
          <a:p>
            <a:pPr marL="266700" algn="just">
              <a:lnSpc>
                <a:spcPct val="150000"/>
              </a:lnSpc>
              <a:spcAft>
                <a:spcPts val="0"/>
              </a:spcAft>
            </a:pPr>
            <a:r>
              <a:rPr lang="en-US" altLang="zh-CN" sz="2800" kern="100" dirty="0" smtClean="0">
                <a:effectLst>
                  <a:outerShdw blurRad="38100" dist="38100" dir="2700000" algn="tl">
                    <a:srgbClr val="000000">
                      <a:alpha val="43137"/>
                    </a:srgbClr>
                  </a:outerShdw>
                </a:effectLst>
                <a:cs typeface="Calibri" panose="020F0502020204030204" pitchFamily="34" charset="0"/>
              </a:rPr>
              <a:t>{ε}</a:t>
            </a:r>
            <a:r>
              <a:rPr lang="zh-CN" altLang="en-US" sz="2800" kern="100" dirty="0" smtClean="0">
                <a:effectLst>
                  <a:outerShdw blurRad="38100" dist="38100" dir="2700000" algn="tl">
                    <a:srgbClr val="000000">
                      <a:alpha val="43137"/>
                    </a:srgbClr>
                  </a:outerShdw>
                </a:effectLst>
                <a:cs typeface="Calibri" panose="020F0502020204030204" pitchFamily="34" charset="0"/>
              </a:rPr>
              <a:t>是</a:t>
            </a:r>
            <a:r>
              <a:rPr lang="zh-CN" altLang="en-US" sz="2800" kern="100" dirty="0">
                <a:effectLst>
                  <a:outerShdw blurRad="38100" dist="38100" dir="2700000" algn="tl">
                    <a:srgbClr val="000000">
                      <a:alpha val="43137"/>
                    </a:srgbClr>
                  </a:outerShdw>
                </a:effectLst>
                <a:cs typeface="Calibri" panose="020F0502020204030204" pitchFamily="34" charset="0"/>
              </a:rPr>
              <a:t>一个</a:t>
            </a:r>
            <a:r>
              <a:rPr lang="zh-CN" altLang="en-US" sz="2800" kern="100" dirty="0" smtClean="0">
                <a:effectLst>
                  <a:outerShdw blurRad="38100" dist="38100" dir="2700000" algn="tl">
                    <a:srgbClr val="000000">
                      <a:alpha val="43137"/>
                    </a:srgbClr>
                  </a:outerShdw>
                </a:effectLst>
                <a:cs typeface="Calibri" panose="020F0502020204030204" pitchFamily="34" charset="0"/>
              </a:rPr>
              <a:t>语言？</a:t>
            </a:r>
            <a:endParaRPr lang="en-US" altLang="zh-CN" sz="2800" kern="100" dirty="0" smtClean="0">
              <a:effectLst>
                <a:outerShdw blurRad="38100" dist="38100" dir="2700000" algn="tl">
                  <a:srgbClr val="000000">
                    <a:alpha val="43137"/>
                  </a:srgbClr>
                </a:outerShdw>
              </a:effectLst>
              <a:cs typeface="Calibri" panose="020F0502020204030204" pitchFamily="34" charset="0"/>
            </a:endParaRPr>
          </a:p>
          <a:p>
            <a:pPr marL="266700" algn="just">
              <a:lnSpc>
                <a:spcPct val="150000"/>
              </a:lnSpc>
              <a:spcAft>
                <a:spcPts val="0"/>
              </a:spcAft>
            </a:pPr>
            <a:r>
              <a:rPr lang="zh-CN" altLang="en-US" sz="2800" kern="100" dirty="0" smtClean="0">
                <a:effectLst>
                  <a:outerShdw blurRad="38100" dist="38100" dir="2700000" algn="tl">
                    <a:srgbClr val="000000">
                      <a:alpha val="43137"/>
                    </a:srgbClr>
                  </a:outerShdw>
                </a:effectLst>
                <a:cs typeface="Calibri" panose="020F0502020204030204" pitchFamily="34" charset="0"/>
              </a:rPr>
              <a:t>Φ即</a:t>
            </a:r>
            <a:r>
              <a:rPr lang="en-US" altLang="zh-CN" sz="2800" kern="100" dirty="0">
                <a:effectLst>
                  <a:outerShdw blurRad="38100" dist="38100" dir="2700000" algn="tl">
                    <a:srgbClr val="000000">
                      <a:alpha val="43137"/>
                    </a:srgbClr>
                  </a:outerShdw>
                </a:effectLst>
                <a:cs typeface="Calibri" panose="020F0502020204030204" pitchFamily="34" charset="0"/>
              </a:rPr>
              <a:t>{</a:t>
            </a:r>
            <a:r>
              <a:rPr lang="zh-CN" altLang="en-US" sz="2800" kern="100" dirty="0">
                <a:effectLst>
                  <a:outerShdw blurRad="38100" dist="38100" dir="2700000" algn="tl">
                    <a:srgbClr val="000000">
                      <a:alpha val="43137"/>
                    </a:srgbClr>
                  </a:outerShdw>
                </a:effectLst>
                <a:cs typeface="Calibri" panose="020F0502020204030204" pitchFamily="34" charset="0"/>
              </a:rPr>
              <a:t> </a:t>
            </a:r>
            <a:r>
              <a:rPr lang="en-US" altLang="zh-CN" sz="2800" kern="100" dirty="0">
                <a:effectLst>
                  <a:outerShdw blurRad="38100" dist="38100" dir="2700000" algn="tl">
                    <a:srgbClr val="000000">
                      <a:alpha val="43137"/>
                    </a:srgbClr>
                  </a:outerShdw>
                </a:effectLst>
                <a:cs typeface="Calibri" panose="020F0502020204030204" pitchFamily="34" charset="0"/>
              </a:rPr>
              <a:t>}</a:t>
            </a:r>
            <a:r>
              <a:rPr lang="zh-CN" altLang="en-US" sz="2800" kern="100" dirty="0" smtClean="0">
                <a:effectLst>
                  <a:outerShdw blurRad="38100" dist="38100" dir="2700000" algn="tl">
                    <a:srgbClr val="000000">
                      <a:alpha val="43137"/>
                    </a:srgbClr>
                  </a:outerShdw>
                </a:effectLst>
                <a:cs typeface="Calibri" panose="020F0502020204030204" pitchFamily="34" charset="0"/>
              </a:rPr>
              <a:t>是</a:t>
            </a:r>
            <a:r>
              <a:rPr lang="zh-CN" altLang="en-US" sz="2800" kern="100" dirty="0">
                <a:effectLst>
                  <a:outerShdw blurRad="38100" dist="38100" dir="2700000" algn="tl">
                    <a:srgbClr val="000000">
                      <a:alpha val="43137"/>
                    </a:srgbClr>
                  </a:outerShdw>
                </a:effectLst>
                <a:cs typeface="Calibri" panose="020F0502020204030204" pitchFamily="34" charset="0"/>
              </a:rPr>
              <a:t>一个</a:t>
            </a:r>
            <a:r>
              <a:rPr lang="zh-CN" altLang="en-US" sz="2800" kern="100" dirty="0" smtClean="0">
                <a:effectLst>
                  <a:outerShdw blurRad="38100" dist="38100" dir="2700000" algn="tl">
                    <a:srgbClr val="000000">
                      <a:alpha val="43137"/>
                    </a:srgbClr>
                  </a:outerShdw>
                </a:effectLst>
                <a:cs typeface="Calibri" panose="020F0502020204030204" pitchFamily="34" charset="0"/>
              </a:rPr>
              <a:t>语言？</a:t>
            </a:r>
            <a:endParaRPr lang="zh-CN" altLang="en-US" sz="2800" kern="100" dirty="0">
              <a:effectLst>
                <a:outerShdw blurRad="38100" dist="38100" dir="2700000" algn="tl">
                  <a:srgbClr val="000000">
                    <a:alpha val="43137"/>
                  </a:srgbClr>
                </a:outerShdw>
              </a:effectLst>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3.3 </a:t>
            </a:r>
            <a:r>
              <a:rPr lang="zh-CN" altLang="en-US" dirty="0"/>
              <a:t>文法和语言的形式定义</a:t>
            </a:r>
            <a:endParaRPr lang="zh-CN" altLang="en-US" dirty="0"/>
          </a:p>
        </p:txBody>
      </p:sp>
      <p:sp>
        <p:nvSpPr>
          <p:cNvPr id="4" name="内容占位符 3"/>
          <p:cNvSpPr>
            <a:spLocks noGrp="1"/>
          </p:cNvSpPr>
          <p:nvPr>
            <p:ph sz="quarter" idx="13"/>
          </p:nvPr>
        </p:nvSpPr>
        <p:spPr/>
        <p:txBody>
          <a:bodyPr>
            <a:normAutofit fontScale="85000" lnSpcReduction="10000"/>
          </a:bodyPr>
          <a:lstStyle/>
          <a:p>
            <a:pPr>
              <a:lnSpc>
                <a:spcPct val="120000"/>
              </a:lnSpc>
              <a:spcAft>
                <a:spcPts val="0"/>
              </a:spcAft>
            </a:pPr>
            <a:r>
              <a:rPr lang="zh-CN" altLang="en-US" dirty="0"/>
              <a:t>一、如何来描述一种</a:t>
            </a:r>
            <a:r>
              <a:rPr lang="zh-CN" altLang="en-US" dirty="0" smtClean="0"/>
              <a:t>语言</a:t>
            </a:r>
            <a:endParaRPr lang="en-US" altLang="zh-CN" dirty="0" smtClean="0"/>
          </a:p>
          <a:p>
            <a:pPr>
              <a:lnSpc>
                <a:spcPct val="120000"/>
              </a:lnSpc>
              <a:spcAft>
                <a:spcPts val="0"/>
              </a:spcAft>
            </a:pPr>
            <a:r>
              <a:rPr lang="zh-CN" altLang="en-US" dirty="0" smtClean="0"/>
              <a:t>如果语言是</a:t>
            </a:r>
            <a:r>
              <a:rPr lang="zh-CN" altLang="en-US" dirty="0" smtClean="0">
                <a:solidFill>
                  <a:srgbClr val="FF0000"/>
                </a:solidFill>
              </a:rPr>
              <a:t>有穷</a:t>
            </a:r>
            <a:r>
              <a:rPr lang="zh-CN" altLang="en-US" dirty="0" smtClean="0"/>
              <a:t>的（只含有有穷多个句子），可以将句子逐一列出来表示。</a:t>
            </a:r>
            <a:endParaRPr lang="zh-CN" altLang="en-US" dirty="0" smtClean="0"/>
          </a:p>
          <a:p>
            <a:pPr>
              <a:lnSpc>
                <a:spcPct val="120000"/>
              </a:lnSpc>
              <a:spcAft>
                <a:spcPts val="0"/>
              </a:spcAft>
            </a:pPr>
            <a:r>
              <a:rPr lang="zh-CN" altLang="en-US" dirty="0" smtClean="0"/>
              <a:t>如果</a:t>
            </a:r>
            <a:r>
              <a:rPr lang="zh-CN" altLang="en-US" dirty="0"/>
              <a:t>语言是</a:t>
            </a:r>
            <a:r>
              <a:rPr lang="zh-CN" altLang="en-US" dirty="0">
                <a:solidFill>
                  <a:srgbClr val="FF0000"/>
                </a:solidFill>
              </a:rPr>
              <a:t>无穷</a:t>
            </a:r>
            <a:r>
              <a:rPr lang="zh-CN" altLang="en-US" dirty="0"/>
              <a:t>的，找出语言的有穷表示。语言的有穷表示有两个途经：</a:t>
            </a:r>
            <a:endParaRPr lang="zh-CN" altLang="en-US" dirty="0"/>
          </a:p>
          <a:p>
            <a:pPr lvl="1">
              <a:lnSpc>
                <a:spcPct val="120000"/>
              </a:lnSpc>
              <a:spcAft>
                <a:spcPts val="0"/>
              </a:spcAft>
            </a:pPr>
            <a:r>
              <a:rPr lang="en-US" altLang="zh-CN" dirty="0">
                <a:solidFill>
                  <a:srgbClr val="FF0000"/>
                </a:solidFill>
              </a:rPr>
              <a:t>1. </a:t>
            </a:r>
            <a:r>
              <a:rPr lang="zh-CN" altLang="en-US" dirty="0">
                <a:solidFill>
                  <a:srgbClr val="FF0000"/>
                </a:solidFill>
              </a:rPr>
              <a:t>生成方式（文法）</a:t>
            </a:r>
            <a:r>
              <a:rPr lang="zh-CN" altLang="en-US" dirty="0"/>
              <a:t>：语言中的每个句子可以用严格定义的规则来构造。</a:t>
            </a:r>
            <a:endParaRPr lang="zh-CN" altLang="en-US" dirty="0"/>
          </a:p>
          <a:p>
            <a:pPr lvl="1">
              <a:lnSpc>
                <a:spcPct val="120000"/>
              </a:lnSpc>
              <a:spcAft>
                <a:spcPts val="0"/>
              </a:spcAft>
            </a:pPr>
            <a:r>
              <a:rPr lang="en-US" altLang="zh-CN" dirty="0">
                <a:solidFill>
                  <a:srgbClr val="FF0000"/>
                </a:solidFill>
              </a:rPr>
              <a:t>2. </a:t>
            </a:r>
            <a:r>
              <a:rPr lang="zh-CN" altLang="en-US" dirty="0">
                <a:solidFill>
                  <a:srgbClr val="FF0000"/>
                </a:solidFill>
              </a:rPr>
              <a:t>识别方式（自动机）</a:t>
            </a:r>
            <a:r>
              <a:rPr lang="zh-CN" altLang="en-US" dirty="0"/>
              <a:t>：用一个过程，当输入的一任意串属于语言时，该过程经有限次计算后就会停止并回答“是”，若不属于，要么能停止并回答“不是”，（要么永远继续下去。</a:t>
            </a:r>
            <a:r>
              <a:rPr lang="zh-CN" altLang="en-US" dirty="0" smtClean="0"/>
              <a:t>）</a:t>
            </a:r>
            <a:endParaRPr lang="zh-CN" altLang="en-US" dirty="0"/>
          </a:p>
        </p:txBody>
      </p:sp>
      <p:sp>
        <p:nvSpPr>
          <p:cNvPr id="5" name="圆角矩形 4"/>
          <p:cNvSpPr/>
          <p:nvPr/>
        </p:nvSpPr>
        <p:spPr>
          <a:xfrm>
            <a:off x="1360300" y="1194376"/>
            <a:ext cx="6908800" cy="1543924"/>
          </a:xfrm>
          <a:prstGeom prst="roundRect">
            <a:avLst>
              <a:gd name="adj" fmla="val 9437"/>
            </a:avLst>
          </a:prstGeom>
        </p:spPr>
        <p:style>
          <a:lnRef idx="0">
            <a:schemeClr val="accent1"/>
          </a:lnRef>
          <a:fillRef idx="3">
            <a:schemeClr val="accent1"/>
          </a:fillRef>
          <a:effectRef idx="3">
            <a:schemeClr val="accent1"/>
          </a:effectRef>
          <a:fontRef idx="minor">
            <a:schemeClr val="lt1"/>
          </a:fontRef>
        </p:style>
        <p:txBody>
          <a:bodyPr wrap="square" anchor="ctr" anchorCtr="0">
            <a:noAutofit/>
          </a:bodyPr>
          <a:lstStyle/>
          <a:p>
            <a:pPr marL="266700" algn="just">
              <a:lnSpc>
                <a:spcPct val="150000"/>
              </a:lnSpc>
              <a:spcAft>
                <a:spcPts val="0"/>
              </a:spcAft>
            </a:pPr>
            <a:r>
              <a:rPr lang="zh-CN" altLang="en-US" sz="2800" kern="100" dirty="0">
                <a:effectLst>
                  <a:outerShdw blurRad="38100" dist="38100" dir="2700000" algn="tl">
                    <a:srgbClr val="000000">
                      <a:alpha val="43137"/>
                    </a:srgbClr>
                  </a:outerShdw>
                </a:effectLst>
                <a:cs typeface="Calibri" panose="020F0502020204030204" pitchFamily="34" charset="0"/>
              </a:rPr>
              <a:t>文法是从</a:t>
            </a:r>
            <a:r>
              <a:rPr lang="zh-CN" altLang="en-US" sz="2800" kern="100" dirty="0">
                <a:solidFill>
                  <a:srgbClr val="FFFF00"/>
                </a:solidFill>
                <a:effectLst>
                  <a:outerShdw blurRad="38100" dist="38100" dir="2700000" algn="tl">
                    <a:srgbClr val="000000">
                      <a:alpha val="43137"/>
                    </a:srgbClr>
                  </a:outerShdw>
                </a:effectLst>
                <a:cs typeface="Calibri" panose="020F0502020204030204" pitchFamily="34" charset="0"/>
              </a:rPr>
              <a:t>生成方式</a:t>
            </a:r>
            <a:r>
              <a:rPr lang="zh-CN" altLang="en-US" sz="2800" kern="100" dirty="0">
                <a:effectLst>
                  <a:outerShdw blurRad="38100" dist="38100" dir="2700000" algn="tl">
                    <a:srgbClr val="000000">
                      <a:alpha val="43137"/>
                    </a:srgbClr>
                  </a:outerShdw>
                </a:effectLst>
                <a:cs typeface="Calibri" panose="020F0502020204030204" pitchFamily="34" charset="0"/>
              </a:rPr>
              <a:t>描述语言的，而自动机则是从</a:t>
            </a:r>
            <a:r>
              <a:rPr lang="zh-CN" altLang="en-US" sz="2800" kern="100" dirty="0">
                <a:solidFill>
                  <a:srgbClr val="FFFF00"/>
                </a:solidFill>
                <a:effectLst>
                  <a:outerShdw blurRad="38100" dist="38100" dir="2700000" algn="tl">
                    <a:srgbClr val="000000">
                      <a:alpha val="43137"/>
                    </a:srgbClr>
                  </a:outerShdw>
                </a:effectLst>
                <a:cs typeface="Calibri" panose="020F0502020204030204" pitchFamily="34" charset="0"/>
              </a:rPr>
              <a:t>识别</a:t>
            </a:r>
            <a:r>
              <a:rPr lang="zh-CN" altLang="en-US" sz="2800" kern="100" dirty="0">
                <a:effectLst>
                  <a:outerShdw blurRad="38100" dist="38100" dir="2700000" algn="tl">
                    <a:srgbClr val="000000">
                      <a:alpha val="43137"/>
                    </a:srgbClr>
                  </a:outerShdw>
                </a:effectLst>
                <a:cs typeface="Calibri" panose="020F0502020204030204" pitchFamily="34" charset="0"/>
              </a:rPr>
              <a:t>的角度来描述语言的。</a:t>
            </a:r>
            <a:endParaRPr lang="zh-CN" altLang="en-US" sz="2800" kern="100" dirty="0">
              <a:effectLst>
                <a:outerShdw blurRad="38100" dist="38100" dir="2700000" algn="tl">
                  <a:srgbClr val="000000">
                    <a:alpha val="43137"/>
                  </a:srgbClr>
                </a:outerShdw>
              </a:effectLst>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normAutofit/>
          </a:bodyPr>
          <a:lstStyle/>
          <a:p>
            <a:r>
              <a:rPr lang="zh-CN" altLang="en-US" dirty="0"/>
              <a:t>一、如何来描述一种</a:t>
            </a:r>
            <a:r>
              <a:rPr lang="zh-CN" altLang="en-US" dirty="0" smtClean="0"/>
              <a:t>语言</a:t>
            </a:r>
            <a:endParaRPr lang="zh-CN" altLang="en-US" dirty="0"/>
          </a:p>
        </p:txBody>
      </p:sp>
      <p:sp>
        <p:nvSpPr>
          <p:cNvPr id="4" name="内容占位符 3"/>
          <p:cNvSpPr>
            <a:spLocks noGrp="1"/>
          </p:cNvSpPr>
          <p:nvPr>
            <p:ph sz="quarter" idx="13"/>
          </p:nvPr>
        </p:nvSpPr>
        <p:spPr/>
        <p:txBody>
          <a:bodyPr>
            <a:noAutofit/>
          </a:bodyPr>
          <a:lstStyle/>
          <a:p>
            <a:r>
              <a:rPr lang="en-US" altLang="zh-CN" sz="2400" dirty="0" smtClean="0">
                <a:solidFill>
                  <a:srgbClr val="FF0000"/>
                </a:solidFill>
              </a:rPr>
              <a:t>&lt;…&gt;</a:t>
            </a:r>
            <a:r>
              <a:rPr lang="zh-CN" altLang="en-US" sz="2400" dirty="0"/>
              <a:t>所表示的是一个</a:t>
            </a:r>
            <a:r>
              <a:rPr lang="zh-CN" altLang="en-US" sz="2400" dirty="0">
                <a:solidFill>
                  <a:srgbClr val="FF0000"/>
                </a:solidFill>
              </a:rPr>
              <a:t>类概念</a:t>
            </a:r>
            <a:r>
              <a:rPr lang="zh-CN" altLang="en-US" sz="2400" dirty="0"/>
              <a:t>，通常称作语法范畴或语法变量，如果用一个符号来代替，也称为</a:t>
            </a:r>
            <a:r>
              <a:rPr lang="zh-CN" altLang="en-US" sz="2400" dirty="0">
                <a:solidFill>
                  <a:srgbClr val="FF0000"/>
                </a:solidFill>
              </a:rPr>
              <a:t>非终结符</a:t>
            </a:r>
            <a:r>
              <a:rPr lang="zh-CN" altLang="en-US" sz="2400" dirty="0"/>
              <a:t>。所有规则中的非终结符就构成了一个非空有穷集，记为</a:t>
            </a:r>
            <a:r>
              <a:rPr lang="en-US" altLang="zh-CN" sz="2400" dirty="0">
                <a:solidFill>
                  <a:srgbClr val="FF0000"/>
                </a:solidFill>
              </a:rPr>
              <a:t>V</a:t>
            </a:r>
            <a:r>
              <a:rPr lang="en-US" altLang="zh-CN" sz="2400" baseline="-25000" dirty="0">
                <a:solidFill>
                  <a:srgbClr val="FF0000"/>
                </a:solidFill>
              </a:rPr>
              <a:t>N</a:t>
            </a:r>
            <a:r>
              <a:rPr lang="zh-CN" altLang="en-US" sz="2400" dirty="0"/>
              <a:t>。</a:t>
            </a:r>
            <a:endParaRPr lang="zh-CN" altLang="en-US" sz="2400" dirty="0"/>
          </a:p>
          <a:p>
            <a:r>
              <a:rPr lang="zh-CN" altLang="en-US" sz="2400" dirty="0"/>
              <a:t>上述两例中的“句子”及“赋值表达式”显然是最大的语法范畴，也是我们最感兴趣的非终结符，通常称作</a:t>
            </a:r>
            <a:r>
              <a:rPr lang="zh-CN" altLang="en-US" sz="2400" dirty="0">
                <a:solidFill>
                  <a:srgbClr val="FF0000"/>
                </a:solidFill>
              </a:rPr>
              <a:t>开始符号</a:t>
            </a:r>
            <a:r>
              <a:rPr lang="zh-CN" altLang="en-US" sz="2400" dirty="0"/>
              <a:t>，记为</a:t>
            </a:r>
            <a:r>
              <a:rPr lang="en-US" altLang="zh-CN" sz="2400" dirty="0">
                <a:solidFill>
                  <a:srgbClr val="FF0000"/>
                </a:solidFill>
              </a:rPr>
              <a:t>S</a:t>
            </a:r>
            <a:r>
              <a:rPr lang="zh-CN" altLang="en-US" sz="2400" dirty="0"/>
              <a:t>。</a:t>
            </a:r>
            <a:endParaRPr lang="zh-CN" altLang="en-US" sz="2400" dirty="0"/>
          </a:p>
          <a:p>
            <a:r>
              <a:rPr lang="zh-CN" altLang="en-US" sz="2400" dirty="0" smtClean="0"/>
              <a:t>“大学生”</a:t>
            </a:r>
            <a:r>
              <a:rPr lang="zh-CN" altLang="en-US" sz="2400" dirty="0"/>
              <a:t>、“我”、“</a:t>
            </a:r>
            <a:r>
              <a:rPr lang="en-US" altLang="zh-CN" sz="2400" dirty="0"/>
              <a:t>a”</a:t>
            </a:r>
            <a:r>
              <a:rPr lang="zh-CN" altLang="en-US" sz="2400" dirty="0"/>
              <a:t>、“</a:t>
            </a:r>
            <a:r>
              <a:rPr lang="en-US" altLang="zh-CN" sz="2400" dirty="0"/>
              <a:t>A”</a:t>
            </a:r>
            <a:r>
              <a:rPr lang="zh-CN" altLang="en-US" sz="2400" dirty="0"/>
              <a:t>、“</a:t>
            </a:r>
            <a:r>
              <a:rPr lang="en-US" altLang="zh-CN" sz="2400" dirty="0"/>
              <a:t>+”</a:t>
            </a:r>
            <a:r>
              <a:rPr lang="zh-CN" altLang="en-US" sz="2400" dirty="0"/>
              <a:t>等</a:t>
            </a:r>
            <a:r>
              <a:rPr lang="zh-CN" altLang="en-US" sz="2400" dirty="0" smtClean="0"/>
              <a:t>表示一</a:t>
            </a:r>
            <a:r>
              <a:rPr lang="zh-CN" altLang="en-US" sz="2400" dirty="0"/>
              <a:t>个</a:t>
            </a:r>
            <a:r>
              <a:rPr lang="zh-CN" altLang="en-US" sz="2400" dirty="0">
                <a:solidFill>
                  <a:srgbClr val="FF0000"/>
                </a:solidFill>
              </a:rPr>
              <a:t>具体概念</a:t>
            </a:r>
            <a:r>
              <a:rPr lang="zh-CN" altLang="en-US" sz="2400" dirty="0"/>
              <a:t>，用一个符号来表示，则称为</a:t>
            </a:r>
            <a:r>
              <a:rPr lang="zh-CN" altLang="en-US" sz="2400" dirty="0">
                <a:solidFill>
                  <a:srgbClr val="FF0000"/>
                </a:solidFill>
              </a:rPr>
              <a:t>终结符号</a:t>
            </a:r>
            <a:r>
              <a:rPr lang="zh-CN" altLang="en-US" sz="2400" dirty="0"/>
              <a:t>。所有这样的符号同样构成了一个非空有穷集，记</a:t>
            </a:r>
            <a:r>
              <a:rPr lang="zh-CN" altLang="en-US" sz="2400" dirty="0" smtClean="0"/>
              <a:t>为</a:t>
            </a:r>
            <a:r>
              <a:rPr lang="en-US" altLang="zh-CN" sz="2400" dirty="0" smtClean="0">
                <a:solidFill>
                  <a:srgbClr val="FF0000"/>
                </a:solidFill>
              </a:rPr>
              <a:t>V</a:t>
            </a:r>
            <a:r>
              <a:rPr lang="en-US" altLang="zh-CN" sz="2400" baseline="-25000" dirty="0" smtClean="0">
                <a:solidFill>
                  <a:srgbClr val="FF0000"/>
                </a:solidFill>
              </a:rPr>
              <a:t>T </a:t>
            </a:r>
            <a:r>
              <a:rPr lang="zh-CN" altLang="en-US" sz="2400" dirty="0" smtClean="0"/>
              <a:t>。</a:t>
            </a:r>
            <a:endParaRPr lang="zh-CN" altLang="en-US" sz="2400" dirty="0"/>
          </a:p>
          <a:p>
            <a:r>
              <a:rPr lang="zh-CN" altLang="en-US" sz="2400" dirty="0" smtClean="0"/>
              <a:t> </a:t>
            </a:r>
            <a:r>
              <a:rPr lang="en-US" altLang="zh-CN" sz="2400" dirty="0"/>
              <a:t>&lt;</a:t>
            </a:r>
            <a:r>
              <a:rPr lang="zh-CN" altLang="en-US" sz="2400" dirty="0"/>
              <a:t>代词</a:t>
            </a:r>
            <a:r>
              <a:rPr lang="en-US" altLang="zh-CN" sz="2400" dirty="0"/>
              <a:t>&gt; →</a:t>
            </a:r>
            <a:r>
              <a:rPr lang="zh-CN" altLang="en-US" sz="2400" dirty="0" smtClean="0"/>
              <a:t>我</a:t>
            </a:r>
            <a:r>
              <a:rPr lang="zh-CN" altLang="en-US" sz="2400" dirty="0"/>
              <a:t>、</a:t>
            </a:r>
            <a:r>
              <a:rPr lang="en-US" altLang="zh-CN" sz="2400" dirty="0"/>
              <a:t>&lt;</a:t>
            </a:r>
            <a:r>
              <a:rPr lang="zh-CN" altLang="en-US" sz="2400" dirty="0"/>
              <a:t>数字</a:t>
            </a:r>
            <a:r>
              <a:rPr lang="en-US" altLang="zh-CN" sz="2400" dirty="0"/>
              <a:t>&gt; → 8</a:t>
            </a:r>
            <a:r>
              <a:rPr lang="zh-CN" altLang="en-US" sz="2400" dirty="0"/>
              <a:t>等称作</a:t>
            </a:r>
            <a:r>
              <a:rPr lang="zh-CN" altLang="en-US" sz="2400" dirty="0">
                <a:solidFill>
                  <a:srgbClr val="FF0000"/>
                </a:solidFill>
              </a:rPr>
              <a:t>产生式</a:t>
            </a:r>
            <a:r>
              <a:rPr lang="zh-CN" altLang="en-US" sz="2400" dirty="0"/>
              <a:t>。所有产生式的集合显然是有穷的，记为</a:t>
            </a:r>
            <a:r>
              <a:rPr lang="en-US" altLang="zh-CN" sz="2400" dirty="0">
                <a:solidFill>
                  <a:srgbClr val="FF0000"/>
                </a:solidFill>
              </a:rPr>
              <a:t>P</a:t>
            </a:r>
            <a:r>
              <a:rPr lang="zh-CN" altLang="en-US" sz="2400" dirty="0" smtClean="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二、文法的定义</a:t>
            </a:r>
            <a:endParaRPr lang="zh-CN" altLang="en-US" dirty="0"/>
          </a:p>
        </p:txBody>
      </p:sp>
      <p:sp>
        <p:nvSpPr>
          <p:cNvPr id="4" name="内容占位符 3"/>
          <p:cNvSpPr>
            <a:spLocks noGrp="1"/>
          </p:cNvSpPr>
          <p:nvPr>
            <p:ph sz="quarter" idx="13"/>
          </p:nvPr>
        </p:nvSpPr>
        <p:spPr>
          <a:xfrm>
            <a:off x="768350" y="1322773"/>
            <a:ext cx="7771968" cy="5535227"/>
          </a:xfrm>
        </p:spPr>
        <p:txBody>
          <a:bodyPr>
            <a:normAutofit/>
          </a:bodyPr>
          <a:lstStyle/>
          <a:p>
            <a:r>
              <a:rPr lang="zh-CN" altLang="en-US" sz="2800" dirty="0">
                <a:solidFill>
                  <a:srgbClr val="FF0000"/>
                </a:solidFill>
              </a:rPr>
              <a:t>文法</a:t>
            </a:r>
            <a:r>
              <a:rPr lang="en-US" altLang="zh-CN" sz="2800" dirty="0">
                <a:solidFill>
                  <a:srgbClr val="FF0000"/>
                </a:solidFill>
              </a:rPr>
              <a:t>G</a:t>
            </a:r>
            <a:r>
              <a:rPr lang="zh-CN" altLang="en-US" sz="2800" dirty="0">
                <a:solidFill>
                  <a:srgbClr val="FF0000"/>
                </a:solidFill>
              </a:rPr>
              <a:t>定义为四元组</a:t>
            </a:r>
            <a:r>
              <a:rPr lang="en-US" altLang="zh-CN" sz="2800" dirty="0">
                <a:solidFill>
                  <a:srgbClr val="FF0000"/>
                </a:solidFill>
              </a:rPr>
              <a:t>(V</a:t>
            </a:r>
            <a:r>
              <a:rPr lang="en-US" altLang="zh-CN" sz="2800" baseline="-25000" dirty="0">
                <a:solidFill>
                  <a:srgbClr val="FF0000"/>
                </a:solidFill>
              </a:rPr>
              <a:t>N</a:t>
            </a:r>
            <a:r>
              <a:rPr lang="zh-CN" altLang="en-US" sz="2800" dirty="0">
                <a:solidFill>
                  <a:srgbClr val="FF0000"/>
                </a:solidFill>
              </a:rPr>
              <a:t>，</a:t>
            </a:r>
            <a:r>
              <a:rPr lang="en-US" altLang="zh-CN" sz="2800" dirty="0">
                <a:solidFill>
                  <a:srgbClr val="FF0000"/>
                </a:solidFill>
              </a:rPr>
              <a:t>V</a:t>
            </a:r>
            <a:r>
              <a:rPr lang="en-US" altLang="zh-CN" sz="2800" baseline="-25000" dirty="0">
                <a:solidFill>
                  <a:srgbClr val="FF0000"/>
                </a:solidFill>
              </a:rPr>
              <a:t>T</a:t>
            </a:r>
            <a:r>
              <a:rPr lang="zh-CN" altLang="en-US" sz="2800" dirty="0">
                <a:solidFill>
                  <a:srgbClr val="FF0000"/>
                </a:solidFill>
              </a:rPr>
              <a:t>，</a:t>
            </a:r>
            <a:r>
              <a:rPr lang="en-US" altLang="zh-CN" sz="2800" dirty="0">
                <a:solidFill>
                  <a:srgbClr val="FF0000"/>
                </a:solidFill>
              </a:rPr>
              <a:t>P</a:t>
            </a:r>
            <a:r>
              <a:rPr lang="zh-CN" altLang="en-US" sz="2800" dirty="0">
                <a:solidFill>
                  <a:srgbClr val="FF0000"/>
                </a:solidFill>
              </a:rPr>
              <a:t>，</a:t>
            </a:r>
            <a:r>
              <a:rPr lang="en-US" altLang="zh-CN" sz="2800" dirty="0">
                <a:solidFill>
                  <a:srgbClr val="FF0000"/>
                </a:solidFill>
              </a:rPr>
              <a:t>S </a:t>
            </a:r>
            <a:r>
              <a:rPr lang="en-US" altLang="zh-CN" sz="2800" dirty="0" smtClean="0">
                <a:solidFill>
                  <a:srgbClr val="FF0000"/>
                </a:solidFill>
              </a:rPr>
              <a:t>)</a:t>
            </a:r>
            <a:r>
              <a:rPr lang="zh-CN" altLang="en-US" sz="2800" dirty="0" smtClean="0">
                <a:solidFill>
                  <a:srgbClr val="FF0000"/>
                </a:solidFill>
              </a:rPr>
              <a:t>，</a:t>
            </a:r>
            <a:r>
              <a:rPr lang="zh-CN" altLang="en-US" sz="2800" dirty="0" smtClean="0"/>
              <a:t>其中：</a:t>
            </a:r>
            <a:endParaRPr lang="en-US" altLang="zh-CN" sz="2800" dirty="0" smtClean="0"/>
          </a:p>
          <a:p>
            <a:r>
              <a:rPr lang="en-US" altLang="zh-CN" sz="2800" dirty="0" smtClean="0">
                <a:solidFill>
                  <a:srgbClr val="FF0000"/>
                </a:solidFill>
              </a:rPr>
              <a:t>V</a:t>
            </a:r>
            <a:r>
              <a:rPr lang="en-US" altLang="zh-CN" sz="2800" baseline="-25000" dirty="0" smtClean="0">
                <a:solidFill>
                  <a:srgbClr val="FF0000"/>
                </a:solidFill>
              </a:rPr>
              <a:t>N</a:t>
            </a:r>
            <a:r>
              <a:rPr lang="zh-CN" altLang="en-US" sz="2800" dirty="0">
                <a:solidFill>
                  <a:srgbClr val="FF0000"/>
                </a:solidFill>
              </a:rPr>
              <a:t>为非终结符号</a:t>
            </a:r>
            <a:r>
              <a:rPr lang="en-US" altLang="zh-CN" sz="2800" dirty="0"/>
              <a:t>(</a:t>
            </a:r>
            <a:r>
              <a:rPr lang="zh-CN" altLang="en-US" sz="2800" dirty="0"/>
              <a:t>或语法实体，或变量</a:t>
            </a:r>
            <a:r>
              <a:rPr lang="en-US" altLang="zh-CN" sz="2800" dirty="0"/>
              <a:t>)</a:t>
            </a:r>
            <a:r>
              <a:rPr lang="zh-CN" altLang="en-US" sz="2800" dirty="0"/>
              <a:t>集</a:t>
            </a:r>
            <a:r>
              <a:rPr lang="zh-CN" altLang="en-US" sz="2800" dirty="0" smtClean="0"/>
              <a:t>；</a:t>
            </a:r>
            <a:endParaRPr lang="en-US" altLang="zh-CN" sz="2800" dirty="0" smtClean="0"/>
          </a:p>
          <a:p>
            <a:r>
              <a:rPr lang="en-US" altLang="zh-CN" sz="2800" dirty="0" smtClean="0">
                <a:solidFill>
                  <a:srgbClr val="FF0000"/>
                </a:solidFill>
              </a:rPr>
              <a:t>V</a:t>
            </a:r>
            <a:r>
              <a:rPr lang="en-US" altLang="zh-CN" sz="2800" baseline="-25000" dirty="0" smtClean="0">
                <a:solidFill>
                  <a:srgbClr val="FF0000"/>
                </a:solidFill>
              </a:rPr>
              <a:t>T</a:t>
            </a:r>
            <a:r>
              <a:rPr lang="zh-CN" altLang="en-US" sz="2800" dirty="0">
                <a:solidFill>
                  <a:srgbClr val="FF0000"/>
                </a:solidFill>
              </a:rPr>
              <a:t>为终结符号集</a:t>
            </a:r>
            <a:r>
              <a:rPr lang="zh-CN" altLang="en-US" sz="2800" dirty="0" smtClean="0"/>
              <a:t>；</a:t>
            </a:r>
            <a:endParaRPr lang="en-US" altLang="zh-CN" sz="2800" dirty="0" smtClean="0"/>
          </a:p>
          <a:p>
            <a:r>
              <a:rPr lang="en-US" altLang="zh-CN" sz="2800" dirty="0" smtClean="0">
                <a:solidFill>
                  <a:srgbClr val="FF0000"/>
                </a:solidFill>
              </a:rPr>
              <a:t>P</a:t>
            </a:r>
            <a:r>
              <a:rPr lang="zh-CN" altLang="en-US" sz="2800" dirty="0">
                <a:solidFill>
                  <a:srgbClr val="FF0000"/>
                </a:solidFill>
              </a:rPr>
              <a:t>为产生式</a:t>
            </a:r>
            <a:r>
              <a:rPr lang="en-US" altLang="zh-CN" sz="2800" dirty="0">
                <a:solidFill>
                  <a:srgbClr val="FF0000"/>
                </a:solidFill>
              </a:rPr>
              <a:t>(</a:t>
            </a:r>
            <a:r>
              <a:rPr lang="zh-CN" altLang="en-US" sz="2800" dirty="0">
                <a:solidFill>
                  <a:srgbClr val="FF0000"/>
                </a:solidFill>
              </a:rPr>
              <a:t>也称规则</a:t>
            </a:r>
            <a:r>
              <a:rPr lang="en-US" altLang="zh-CN" sz="2800" dirty="0">
                <a:solidFill>
                  <a:srgbClr val="FF0000"/>
                </a:solidFill>
              </a:rPr>
              <a:t>)</a:t>
            </a:r>
            <a:r>
              <a:rPr lang="zh-CN" altLang="en-US" sz="2800" dirty="0">
                <a:solidFill>
                  <a:srgbClr val="FF0000"/>
                </a:solidFill>
              </a:rPr>
              <a:t>的集合</a:t>
            </a:r>
            <a:r>
              <a:rPr lang="zh-CN" altLang="en-US" sz="2800" dirty="0" smtClean="0"/>
              <a:t>；</a:t>
            </a:r>
            <a:r>
              <a:rPr lang="en-US" altLang="zh-CN" sz="2800" dirty="0" smtClean="0"/>
              <a:t>V</a:t>
            </a:r>
            <a:r>
              <a:rPr lang="en-US" altLang="zh-CN" sz="2800" baseline="-25000" dirty="0" smtClean="0"/>
              <a:t>N</a:t>
            </a:r>
            <a:r>
              <a:rPr lang="zh-CN" altLang="en-US" sz="2800" baseline="-25000" dirty="0" smtClean="0"/>
              <a:t>、</a:t>
            </a:r>
            <a:r>
              <a:rPr lang="en-US" altLang="zh-CN" sz="2800" dirty="0" smtClean="0"/>
              <a:t>V</a:t>
            </a:r>
            <a:r>
              <a:rPr lang="en-US" altLang="zh-CN" sz="2800" baseline="-25000" dirty="0" smtClean="0"/>
              <a:t>T</a:t>
            </a:r>
            <a:r>
              <a:rPr lang="zh-CN" altLang="en-US" sz="2800" dirty="0"/>
              <a:t>和</a:t>
            </a:r>
            <a:r>
              <a:rPr lang="en-US" altLang="zh-CN" sz="2800" dirty="0"/>
              <a:t>P</a:t>
            </a:r>
            <a:r>
              <a:rPr lang="zh-CN" altLang="en-US" sz="2800" dirty="0" smtClean="0"/>
              <a:t>是非</a:t>
            </a:r>
            <a:r>
              <a:rPr lang="zh-CN" altLang="en-US" sz="2800" dirty="0"/>
              <a:t>空有穷</a:t>
            </a:r>
            <a:r>
              <a:rPr lang="zh-CN" altLang="en-US" sz="2800" dirty="0" smtClean="0"/>
              <a:t>集；</a:t>
            </a:r>
            <a:endParaRPr lang="en-US" altLang="zh-CN" sz="2800" dirty="0" smtClean="0"/>
          </a:p>
          <a:p>
            <a:r>
              <a:rPr lang="en-US" altLang="zh-CN" sz="2800" dirty="0" smtClean="0">
                <a:solidFill>
                  <a:srgbClr val="FF0000"/>
                </a:solidFill>
              </a:rPr>
              <a:t>S</a:t>
            </a:r>
            <a:r>
              <a:rPr lang="zh-CN" altLang="en-US" sz="2800" dirty="0">
                <a:solidFill>
                  <a:srgbClr val="FF0000"/>
                </a:solidFill>
              </a:rPr>
              <a:t>称作识别符号或开始符号</a:t>
            </a:r>
            <a:r>
              <a:rPr lang="zh-CN" altLang="en-US" sz="2800" dirty="0"/>
              <a:t>，它是一个非终结符，至少要在一条产生式中作为左部</a:t>
            </a:r>
            <a:r>
              <a:rPr lang="zh-CN" altLang="en-US" sz="2800" dirty="0" smtClean="0"/>
              <a:t>出现；</a:t>
            </a:r>
            <a:endParaRPr lang="en-US" altLang="zh-CN" sz="2800" dirty="0" smtClean="0"/>
          </a:p>
          <a:p>
            <a:r>
              <a:rPr lang="en-US" altLang="zh-CN" sz="2800" dirty="0" smtClean="0"/>
              <a:t>V</a:t>
            </a:r>
            <a:r>
              <a:rPr lang="en-US" altLang="zh-CN" sz="2800" baseline="-25000" dirty="0" smtClean="0"/>
              <a:t>N</a:t>
            </a:r>
            <a:r>
              <a:rPr lang="zh-CN" altLang="en-US" sz="2800" dirty="0"/>
              <a:t>和</a:t>
            </a:r>
            <a:r>
              <a:rPr lang="en-US" altLang="zh-CN" sz="2800" dirty="0"/>
              <a:t>V</a:t>
            </a:r>
            <a:r>
              <a:rPr lang="en-US" altLang="zh-CN" sz="2800" baseline="-25000" dirty="0"/>
              <a:t>T</a:t>
            </a:r>
            <a:r>
              <a:rPr lang="zh-CN" altLang="en-US" sz="2800" dirty="0"/>
              <a:t>不含公共的元素，即</a:t>
            </a:r>
            <a:r>
              <a:rPr lang="en-US" altLang="zh-CN" sz="2800" dirty="0"/>
              <a:t>V</a:t>
            </a:r>
            <a:r>
              <a:rPr lang="en-US" altLang="zh-CN" sz="2800" baseline="-25000" dirty="0"/>
              <a:t>N</a:t>
            </a:r>
            <a:r>
              <a:rPr lang="en-US" altLang="zh-CN" sz="2800" dirty="0"/>
              <a:t> ∩ V</a:t>
            </a:r>
            <a:r>
              <a:rPr lang="en-US" altLang="zh-CN" sz="2800" baseline="-25000" dirty="0"/>
              <a:t>T</a:t>
            </a:r>
            <a:r>
              <a:rPr lang="en-US" altLang="zh-CN" sz="2800" dirty="0"/>
              <a:t> = </a:t>
            </a:r>
            <a:r>
              <a:rPr lang="el-GR" altLang="zh-CN" sz="2800" dirty="0" smtClean="0"/>
              <a:t>Φ</a:t>
            </a:r>
            <a:r>
              <a:rPr lang="zh-CN" altLang="en-US" sz="2800" dirty="0" smtClean="0"/>
              <a:t>；</a:t>
            </a:r>
            <a:endParaRPr lang="en-US" altLang="zh-CN" sz="2800" dirty="0" smtClean="0"/>
          </a:p>
          <a:p>
            <a:r>
              <a:rPr lang="zh-CN" altLang="en-US" sz="2800" dirty="0" smtClean="0">
                <a:solidFill>
                  <a:srgbClr val="FF0000"/>
                </a:solidFill>
              </a:rPr>
              <a:t>用</a:t>
            </a:r>
            <a:r>
              <a:rPr lang="en-US" altLang="zh-CN" sz="2800" dirty="0">
                <a:solidFill>
                  <a:srgbClr val="FF0000"/>
                </a:solidFill>
              </a:rPr>
              <a:t>V</a:t>
            </a:r>
            <a:r>
              <a:rPr lang="zh-CN" altLang="en-US" sz="2800" dirty="0">
                <a:solidFill>
                  <a:srgbClr val="FF0000"/>
                </a:solidFill>
              </a:rPr>
              <a:t>表示</a:t>
            </a:r>
            <a:r>
              <a:rPr lang="en-US" altLang="zh-CN" sz="2800" dirty="0" smtClean="0">
                <a:solidFill>
                  <a:srgbClr val="FF0000"/>
                </a:solidFill>
              </a:rPr>
              <a:t>V</a:t>
            </a:r>
            <a:r>
              <a:rPr lang="en-US" altLang="zh-CN" sz="2800" baseline="-25000" dirty="0" smtClean="0">
                <a:solidFill>
                  <a:srgbClr val="FF0000"/>
                </a:solidFill>
              </a:rPr>
              <a:t>N</a:t>
            </a:r>
            <a:r>
              <a:rPr lang="en-US" altLang="zh-CN" sz="2800" dirty="0" smtClean="0">
                <a:solidFill>
                  <a:srgbClr val="FF0000"/>
                </a:solidFill>
              </a:rPr>
              <a:t>∪V</a:t>
            </a:r>
            <a:r>
              <a:rPr lang="en-US" altLang="zh-CN" sz="2800" baseline="-25000" dirty="0" smtClean="0">
                <a:solidFill>
                  <a:srgbClr val="FF0000"/>
                </a:solidFill>
              </a:rPr>
              <a:t>T</a:t>
            </a:r>
            <a:r>
              <a:rPr lang="en-US" altLang="zh-CN" sz="2800" dirty="0" smtClean="0">
                <a:solidFill>
                  <a:srgbClr val="FF0000"/>
                </a:solidFill>
              </a:rPr>
              <a:t> </a:t>
            </a:r>
            <a:r>
              <a:rPr lang="zh-CN" altLang="en-US" sz="2800" dirty="0">
                <a:solidFill>
                  <a:srgbClr val="FF0000"/>
                </a:solidFill>
              </a:rPr>
              <a:t>，称为文法</a:t>
            </a:r>
            <a:r>
              <a:rPr lang="en-US" altLang="zh-CN" sz="2800" dirty="0">
                <a:solidFill>
                  <a:srgbClr val="FF0000"/>
                </a:solidFill>
              </a:rPr>
              <a:t>G</a:t>
            </a:r>
            <a:r>
              <a:rPr lang="zh-CN" altLang="en-US" sz="2800" dirty="0">
                <a:solidFill>
                  <a:srgbClr val="FF0000"/>
                </a:solidFill>
              </a:rPr>
              <a:t>的字母表或字汇表</a:t>
            </a:r>
            <a:r>
              <a:rPr lang="zh-CN" altLang="en-US" sz="2800" dirty="0" smtClean="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二、文法的定义</a:t>
            </a:r>
            <a:endParaRPr lang="zh-CN" altLang="en-US" dirty="0"/>
          </a:p>
        </p:txBody>
      </p:sp>
      <p:sp>
        <p:nvSpPr>
          <p:cNvPr id="4" name="内容占位符 3"/>
          <p:cNvSpPr>
            <a:spLocks noGrp="1"/>
          </p:cNvSpPr>
          <p:nvPr>
            <p:ph sz="quarter" idx="13"/>
          </p:nvPr>
        </p:nvSpPr>
        <p:spPr>
          <a:xfrm>
            <a:off x="768350" y="1322773"/>
            <a:ext cx="7771968" cy="5147931"/>
          </a:xfrm>
        </p:spPr>
        <p:txBody>
          <a:bodyPr>
            <a:normAutofit/>
          </a:bodyPr>
          <a:lstStyle/>
          <a:p>
            <a:r>
              <a:rPr lang="zh-CN" altLang="en-US" sz="2800" dirty="0">
                <a:solidFill>
                  <a:srgbClr val="FF0000"/>
                </a:solidFill>
              </a:rPr>
              <a:t>规则</a:t>
            </a:r>
            <a:r>
              <a:rPr lang="zh-CN" altLang="en-US" sz="2800" dirty="0"/>
              <a:t>，也称重写规则、</a:t>
            </a:r>
            <a:r>
              <a:rPr lang="zh-CN" altLang="en-US" sz="2800" dirty="0">
                <a:solidFill>
                  <a:srgbClr val="FF0000"/>
                </a:solidFill>
              </a:rPr>
              <a:t>产生式</a:t>
            </a:r>
            <a:r>
              <a:rPr lang="zh-CN" altLang="en-US" sz="2800" dirty="0"/>
              <a:t>或生成</a:t>
            </a:r>
            <a:r>
              <a:rPr lang="zh-CN" altLang="en-US" sz="2800" dirty="0" smtClean="0"/>
              <a:t>式，是</a:t>
            </a:r>
            <a:r>
              <a:rPr lang="zh-CN" altLang="en-US" sz="2800" dirty="0">
                <a:solidFill>
                  <a:srgbClr val="FF0000"/>
                </a:solidFill>
              </a:rPr>
              <a:t>形如</a:t>
            </a:r>
            <a:r>
              <a:rPr lang="en-US" altLang="zh-CN" sz="2800" dirty="0" smtClean="0">
                <a:solidFill>
                  <a:srgbClr val="FF0000"/>
                </a:solidFill>
              </a:rPr>
              <a:t>α</a:t>
            </a:r>
            <a:r>
              <a:rPr lang="en-US" altLang="zh-CN" sz="2800" dirty="0" smtClean="0">
                <a:solidFill>
                  <a:srgbClr val="FF0000"/>
                </a:solidFill>
                <a:sym typeface="Wingdings" panose="05000000000000000000" pitchFamily="2" charset="2"/>
              </a:rPr>
              <a:t></a:t>
            </a:r>
            <a:r>
              <a:rPr lang="en-US" altLang="zh-CN" sz="2800" dirty="0" smtClean="0">
                <a:solidFill>
                  <a:srgbClr val="FF0000"/>
                </a:solidFill>
              </a:rPr>
              <a:t>β</a:t>
            </a:r>
            <a:r>
              <a:rPr lang="zh-CN" altLang="en-US" sz="2800" dirty="0">
                <a:solidFill>
                  <a:srgbClr val="FF0000"/>
                </a:solidFill>
              </a:rPr>
              <a:t>或</a:t>
            </a:r>
            <a:r>
              <a:rPr lang="en-US" altLang="zh-CN" sz="2800" dirty="0">
                <a:solidFill>
                  <a:srgbClr val="FF0000"/>
                </a:solidFill>
              </a:rPr>
              <a:t>α∷=β</a:t>
            </a:r>
            <a:r>
              <a:rPr lang="zh-CN" altLang="en-US" sz="2800" dirty="0">
                <a:solidFill>
                  <a:srgbClr val="FF0000"/>
                </a:solidFill>
              </a:rPr>
              <a:t>的</a:t>
            </a:r>
            <a:r>
              <a:rPr lang="en-US" altLang="zh-CN" sz="2800" dirty="0">
                <a:solidFill>
                  <a:srgbClr val="FF0000"/>
                </a:solidFill>
              </a:rPr>
              <a:t>(</a:t>
            </a:r>
            <a:r>
              <a:rPr lang="en-US" altLang="zh-CN" sz="2800" dirty="0" smtClean="0">
                <a:solidFill>
                  <a:srgbClr val="FF0000"/>
                </a:solidFill>
              </a:rPr>
              <a:t>α, β</a:t>
            </a:r>
            <a:r>
              <a:rPr lang="en-US" altLang="zh-CN" sz="2800" dirty="0">
                <a:solidFill>
                  <a:srgbClr val="FF0000"/>
                </a:solidFill>
              </a:rPr>
              <a:t>)</a:t>
            </a:r>
            <a:r>
              <a:rPr lang="zh-CN" altLang="en-US" sz="2800" dirty="0">
                <a:solidFill>
                  <a:srgbClr val="FF0000"/>
                </a:solidFill>
              </a:rPr>
              <a:t>有序对</a:t>
            </a:r>
            <a:r>
              <a:rPr lang="zh-CN" altLang="en-US" sz="2800" dirty="0"/>
              <a:t>，其中</a:t>
            </a:r>
            <a:r>
              <a:rPr lang="en-US" altLang="zh-CN" sz="2800" dirty="0"/>
              <a:t>α</a:t>
            </a:r>
            <a:r>
              <a:rPr lang="zh-CN" altLang="en-US" sz="2800" dirty="0"/>
              <a:t>是字母表</a:t>
            </a:r>
            <a:r>
              <a:rPr lang="en-US" altLang="zh-CN" sz="2800" dirty="0"/>
              <a:t>V</a:t>
            </a:r>
            <a:r>
              <a:rPr lang="zh-CN" altLang="en-US" sz="2800" dirty="0"/>
              <a:t>的正闭包</a:t>
            </a:r>
            <a:r>
              <a:rPr lang="en-US" altLang="zh-CN" sz="2800" dirty="0"/>
              <a:t>V</a:t>
            </a:r>
            <a:r>
              <a:rPr lang="en-US" altLang="zh-CN" sz="2800" baseline="30000" dirty="0"/>
              <a:t>+</a:t>
            </a:r>
            <a:r>
              <a:rPr lang="zh-CN" altLang="en-US" sz="2800" dirty="0"/>
              <a:t>中的一个符号，且至少包含一个</a:t>
            </a:r>
            <a:r>
              <a:rPr lang="zh-CN" altLang="en-US" sz="2800" dirty="0" smtClean="0"/>
              <a:t>非终结符</a:t>
            </a:r>
            <a:r>
              <a:rPr lang="zh-CN" altLang="en-US" sz="2800" dirty="0"/>
              <a:t>；</a:t>
            </a:r>
            <a:r>
              <a:rPr lang="en-US" altLang="zh-CN" sz="2800" dirty="0" smtClean="0"/>
              <a:t>β</a:t>
            </a:r>
            <a:r>
              <a:rPr lang="zh-CN" altLang="en-US" sz="2800" dirty="0"/>
              <a:t>是</a:t>
            </a:r>
            <a:r>
              <a:rPr lang="en-US" altLang="zh-CN" sz="2800" dirty="0"/>
              <a:t>V*</a:t>
            </a:r>
            <a:r>
              <a:rPr lang="zh-CN" altLang="en-US" sz="2800" dirty="0"/>
              <a:t>中的一个符号。</a:t>
            </a:r>
            <a:r>
              <a:rPr lang="en-US" altLang="zh-CN" sz="2800" dirty="0"/>
              <a:t>α</a:t>
            </a:r>
            <a:r>
              <a:rPr lang="zh-CN" altLang="en-US" sz="2800" dirty="0"/>
              <a:t>称为规则的</a:t>
            </a:r>
            <a:r>
              <a:rPr lang="zh-CN" altLang="en-US" sz="2800" dirty="0">
                <a:solidFill>
                  <a:srgbClr val="FF0000"/>
                </a:solidFill>
              </a:rPr>
              <a:t>左部</a:t>
            </a:r>
            <a:r>
              <a:rPr lang="zh-CN" altLang="en-US" sz="2800" dirty="0"/>
              <a:t>，</a:t>
            </a:r>
            <a:r>
              <a:rPr lang="en-US" altLang="zh-CN" sz="2800" dirty="0"/>
              <a:t>β</a:t>
            </a:r>
            <a:r>
              <a:rPr lang="zh-CN" altLang="en-US" sz="2800" dirty="0"/>
              <a:t>称作规则的</a:t>
            </a:r>
            <a:r>
              <a:rPr lang="zh-CN" altLang="en-US" sz="2800" dirty="0">
                <a:solidFill>
                  <a:srgbClr val="FF0000"/>
                </a:solidFill>
              </a:rPr>
              <a:t>右部</a:t>
            </a:r>
            <a:r>
              <a:rPr lang="zh-CN" altLang="en-US" sz="2800" dirty="0" smtClean="0"/>
              <a:t>。</a:t>
            </a:r>
            <a:endParaRPr lang="en-US" altLang="zh-CN" sz="2800" dirty="0" smtClean="0"/>
          </a:p>
          <a:p>
            <a:r>
              <a:rPr lang="zh-CN" altLang="en-US" sz="2800" dirty="0" smtClean="0"/>
              <a:t>例</a:t>
            </a:r>
            <a:r>
              <a:rPr lang="en-US" altLang="zh-CN" sz="2800" dirty="0"/>
              <a:t>1</a:t>
            </a:r>
            <a:r>
              <a:rPr lang="zh-CN" altLang="en-US" sz="2800" dirty="0"/>
              <a:t>：文法</a:t>
            </a:r>
            <a:r>
              <a:rPr lang="en-US" altLang="zh-CN" sz="2800" dirty="0"/>
              <a:t>G =</a:t>
            </a:r>
            <a:r>
              <a:rPr lang="zh-CN" altLang="en-US" sz="2800" dirty="0"/>
              <a:t>（</a:t>
            </a:r>
            <a:r>
              <a:rPr lang="en-US" altLang="zh-CN" sz="2800" dirty="0"/>
              <a:t>V</a:t>
            </a:r>
            <a:r>
              <a:rPr lang="en-US" altLang="zh-CN" sz="2800" baseline="-25000" dirty="0"/>
              <a:t>N</a:t>
            </a:r>
            <a:r>
              <a:rPr lang="zh-CN" altLang="en-US" sz="2800" dirty="0"/>
              <a:t>，</a:t>
            </a:r>
            <a:r>
              <a:rPr lang="en-US" altLang="zh-CN" sz="2800" dirty="0"/>
              <a:t>V</a:t>
            </a:r>
            <a:r>
              <a:rPr lang="en-US" altLang="zh-CN" sz="2800" baseline="-25000" dirty="0"/>
              <a:t>T</a:t>
            </a:r>
            <a:r>
              <a:rPr lang="zh-CN" altLang="en-US" sz="2800" dirty="0"/>
              <a:t>，</a:t>
            </a:r>
            <a:r>
              <a:rPr lang="en-US" altLang="zh-CN" sz="2800" dirty="0"/>
              <a:t>P</a:t>
            </a:r>
            <a:r>
              <a:rPr lang="zh-CN" altLang="en-US" sz="2800" dirty="0"/>
              <a:t>，</a:t>
            </a:r>
            <a:r>
              <a:rPr lang="en-US" altLang="zh-CN" sz="2800" dirty="0"/>
              <a:t>S</a:t>
            </a:r>
            <a:r>
              <a:rPr lang="zh-CN" altLang="en-US" sz="2800" dirty="0"/>
              <a:t>）</a:t>
            </a:r>
            <a:endParaRPr lang="zh-CN" altLang="en-US" sz="2800" dirty="0"/>
          </a:p>
          <a:p>
            <a:pPr marL="1887855" lvl="1" indent="-577850" defTabSz="942975"/>
            <a:r>
              <a:rPr lang="en-US" altLang="zh-CN" sz="2400" dirty="0" smtClean="0"/>
              <a:t>V</a:t>
            </a:r>
            <a:r>
              <a:rPr lang="en-US" altLang="zh-CN" sz="2400" baseline="-25000" dirty="0" smtClean="0"/>
              <a:t>N</a:t>
            </a:r>
            <a:r>
              <a:rPr lang="en-US" altLang="zh-CN" sz="2400" dirty="0" smtClean="0"/>
              <a:t> </a:t>
            </a:r>
            <a:r>
              <a:rPr lang="en-US" altLang="zh-CN" sz="2400" dirty="0"/>
              <a:t>={ S }</a:t>
            </a:r>
            <a:endParaRPr lang="en-US" altLang="zh-CN" sz="2400" dirty="0"/>
          </a:p>
          <a:p>
            <a:pPr marL="1887855" lvl="1" indent="-577850" defTabSz="942975"/>
            <a:r>
              <a:rPr lang="en-US" altLang="zh-CN" sz="2400" dirty="0"/>
              <a:t>V</a:t>
            </a:r>
            <a:r>
              <a:rPr lang="en-US" altLang="zh-CN" sz="2400" baseline="-25000" dirty="0"/>
              <a:t>T</a:t>
            </a:r>
            <a:r>
              <a:rPr lang="en-US" altLang="zh-CN" sz="2400" dirty="0"/>
              <a:t> ={ 0, 1 }</a:t>
            </a:r>
            <a:endParaRPr lang="en-US" altLang="zh-CN" sz="2400" dirty="0"/>
          </a:p>
          <a:p>
            <a:pPr marL="1887855" lvl="1" indent="-577850" defTabSz="942975"/>
            <a:r>
              <a:rPr lang="en-US" altLang="zh-CN" sz="2400" dirty="0" smtClean="0"/>
              <a:t>P </a:t>
            </a:r>
            <a:r>
              <a:rPr lang="en-US" altLang="zh-CN" sz="2400" dirty="0"/>
              <a:t>={ </a:t>
            </a:r>
            <a:r>
              <a:rPr lang="en-US" altLang="zh-CN" sz="2400" dirty="0" smtClean="0"/>
              <a:t>S</a:t>
            </a:r>
            <a:r>
              <a:rPr lang="en-US" altLang="zh-CN" sz="2400" dirty="0"/>
              <a:t> → </a:t>
            </a:r>
            <a:r>
              <a:rPr lang="en-US" altLang="zh-CN" sz="2400" dirty="0" smtClean="0"/>
              <a:t>0S1, S </a:t>
            </a:r>
            <a:r>
              <a:rPr lang="en-US" altLang="zh-CN" sz="2400" dirty="0"/>
              <a:t>→ </a:t>
            </a:r>
            <a:r>
              <a:rPr lang="en-US" altLang="zh-CN" sz="2400" dirty="0" smtClean="0"/>
              <a:t>01</a:t>
            </a:r>
            <a:r>
              <a:rPr lang="en-US" altLang="zh-CN" sz="2400" dirty="0"/>
              <a:t>}</a:t>
            </a:r>
            <a:endParaRPr lang="en-US" altLang="zh-CN" sz="2400" dirty="0"/>
          </a:p>
          <a:p>
            <a:pPr lvl="1"/>
            <a:r>
              <a:rPr lang="en-US" altLang="zh-CN" sz="2400" dirty="0" smtClean="0"/>
              <a:t>S</a:t>
            </a:r>
            <a:r>
              <a:rPr lang="zh-CN" altLang="en-US" sz="2400" dirty="0"/>
              <a:t>为开始</a:t>
            </a:r>
            <a:r>
              <a:rPr lang="zh-CN" altLang="en-US" sz="2400" dirty="0" smtClean="0"/>
              <a:t>符号</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二、文法的定义</a:t>
            </a:r>
            <a:endParaRPr lang="zh-CN" altLang="en-US" dirty="0"/>
          </a:p>
        </p:txBody>
      </p:sp>
      <p:sp>
        <p:nvSpPr>
          <p:cNvPr id="4" name="内容占位符 3"/>
          <p:cNvSpPr>
            <a:spLocks noGrp="1"/>
          </p:cNvSpPr>
          <p:nvPr>
            <p:ph sz="quarter" idx="13"/>
          </p:nvPr>
        </p:nvSpPr>
        <p:spPr/>
        <p:txBody>
          <a:bodyPr>
            <a:noAutofit/>
          </a:bodyPr>
          <a:lstStyle/>
          <a:p>
            <a:r>
              <a:rPr lang="zh-CN" altLang="zh-CN" sz="2400" dirty="0"/>
              <a:t>例</a:t>
            </a:r>
            <a:r>
              <a:rPr lang="en-US" altLang="zh-CN" sz="2400" dirty="0"/>
              <a:t>2</a:t>
            </a:r>
            <a:r>
              <a:rPr lang="zh-CN" altLang="zh-CN" sz="2400" dirty="0"/>
              <a:t>：文法</a:t>
            </a:r>
            <a:r>
              <a:rPr lang="en-US" altLang="zh-CN" sz="2400" dirty="0" smtClean="0"/>
              <a:t>G =</a:t>
            </a:r>
            <a:r>
              <a:rPr lang="zh-CN" altLang="zh-CN" sz="2400" dirty="0"/>
              <a:t>（</a:t>
            </a:r>
            <a:r>
              <a:rPr lang="en-US" altLang="zh-CN" sz="2400" dirty="0"/>
              <a:t>V</a:t>
            </a:r>
            <a:r>
              <a:rPr lang="en-US" altLang="zh-CN" sz="2400" baseline="-25000" dirty="0"/>
              <a:t>N</a:t>
            </a:r>
            <a:r>
              <a:rPr lang="zh-CN" altLang="zh-CN" sz="2400" dirty="0"/>
              <a:t>，</a:t>
            </a:r>
            <a:r>
              <a:rPr lang="en-US" altLang="zh-CN" sz="2400" dirty="0"/>
              <a:t>V</a:t>
            </a:r>
            <a:r>
              <a:rPr lang="en-US" altLang="zh-CN" sz="2400" baseline="-25000" dirty="0"/>
              <a:t>T</a:t>
            </a:r>
            <a:r>
              <a:rPr lang="zh-CN" altLang="zh-CN" sz="2400" dirty="0"/>
              <a:t>，</a:t>
            </a:r>
            <a:r>
              <a:rPr lang="en-US" altLang="zh-CN" sz="2400" dirty="0"/>
              <a:t>P</a:t>
            </a:r>
            <a:r>
              <a:rPr lang="zh-CN" altLang="zh-CN" sz="2400" dirty="0"/>
              <a:t>，</a:t>
            </a:r>
            <a:r>
              <a:rPr lang="en-US" altLang="zh-CN" sz="2400" dirty="0"/>
              <a:t>S</a:t>
            </a:r>
            <a:r>
              <a:rPr lang="zh-CN" altLang="zh-CN" sz="2400" dirty="0"/>
              <a:t>）</a:t>
            </a:r>
            <a:endParaRPr lang="zh-CN" altLang="zh-CN" sz="2400" dirty="0"/>
          </a:p>
          <a:p>
            <a:pPr marL="1793875" indent="-503555"/>
            <a:r>
              <a:rPr lang="en-US" altLang="zh-CN" sz="2400" dirty="0" smtClean="0"/>
              <a:t>V</a:t>
            </a:r>
            <a:r>
              <a:rPr lang="en-US" altLang="zh-CN" sz="2400" baseline="-25000" dirty="0" smtClean="0"/>
              <a:t>N</a:t>
            </a:r>
            <a:r>
              <a:rPr lang="en-US" altLang="zh-CN" sz="2400" dirty="0" smtClean="0"/>
              <a:t> = {</a:t>
            </a:r>
            <a:r>
              <a:rPr lang="zh-CN" altLang="zh-CN" sz="2400" dirty="0"/>
              <a:t>标识符，字母，数字</a:t>
            </a:r>
            <a:r>
              <a:rPr lang="en-US" altLang="zh-CN" sz="2400" dirty="0"/>
              <a:t>}</a:t>
            </a:r>
            <a:endParaRPr lang="zh-CN" altLang="zh-CN" sz="2400" dirty="0"/>
          </a:p>
          <a:p>
            <a:pPr marL="1793875" indent="-503555">
              <a:tabLst>
                <a:tab pos="1793875" algn="l"/>
              </a:tabLst>
            </a:pPr>
            <a:r>
              <a:rPr lang="fr-FR" altLang="zh-CN" sz="2400" dirty="0" smtClean="0"/>
              <a:t>V</a:t>
            </a:r>
            <a:r>
              <a:rPr lang="fr-FR" altLang="zh-CN" sz="2400" baseline="-25000" dirty="0" smtClean="0"/>
              <a:t>T</a:t>
            </a:r>
            <a:r>
              <a:rPr lang="fr-FR" altLang="zh-CN" sz="2400" dirty="0" smtClean="0"/>
              <a:t> = {</a:t>
            </a:r>
            <a:r>
              <a:rPr lang="fr-FR" altLang="zh-CN" sz="2400" dirty="0"/>
              <a:t>a,b,c,…x,y,z,0,1,…,9}</a:t>
            </a:r>
            <a:endParaRPr lang="zh-CN" altLang="zh-CN" sz="2400" dirty="0"/>
          </a:p>
          <a:p>
            <a:pPr marL="1885950" indent="-503555" defTabSz="942975"/>
            <a:r>
              <a:rPr lang="en-US" altLang="zh-CN" sz="2400" dirty="0" smtClean="0"/>
              <a:t>P = {&lt;</a:t>
            </a:r>
            <a:r>
              <a:rPr lang="zh-CN" altLang="zh-CN" sz="2400" dirty="0"/>
              <a:t>标识符</a:t>
            </a:r>
            <a:r>
              <a:rPr lang="en-US" altLang="zh-CN" sz="2400" dirty="0"/>
              <a:t>&gt; → &lt;</a:t>
            </a:r>
            <a:r>
              <a:rPr lang="zh-CN" altLang="zh-CN" sz="2400" dirty="0"/>
              <a:t>字母</a:t>
            </a:r>
            <a:r>
              <a:rPr lang="en-US" altLang="zh-CN" sz="2400" dirty="0"/>
              <a:t>&gt;</a:t>
            </a:r>
            <a:r>
              <a:rPr lang="zh-CN" altLang="zh-CN" sz="2400" dirty="0"/>
              <a:t>，</a:t>
            </a:r>
            <a:endParaRPr lang="zh-CN" altLang="zh-CN" sz="2400" dirty="0"/>
          </a:p>
          <a:p>
            <a:pPr marL="2514600" indent="-2332355"/>
            <a:r>
              <a:rPr lang="en-US" altLang="zh-CN" sz="2400" dirty="0" smtClean="0"/>
              <a:t>&lt;</a:t>
            </a:r>
            <a:r>
              <a:rPr lang="zh-CN" altLang="zh-CN" sz="2400" dirty="0"/>
              <a:t>标识符</a:t>
            </a:r>
            <a:r>
              <a:rPr lang="en-US" altLang="zh-CN" sz="2400" dirty="0" smtClean="0"/>
              <a:t>&gt;→&lt;</a:t>
            </a:r>
            <a:r>
              <a:rPr lang="zh-CN" altLang="zh-CN" sz="2400" dirty="0"/>
              <a:t>标识符</a:t>
            </a:r>
            <a:r>
              <a:rPr lang="en-US" altLang="zh-CN" sz="2400" dirty="0"/>
              <a:t>&gt;&lt;</a:t>
            </a:r>
            <a:r>
              <a:rPr lang="zh-CN" altLang="zh-CN" sz="2400" dirty="0"/>
              <a:t>字母</a:t>
            </a:r>
            <a:r>
              <a:rPr lang="en-US" altLang="zh-CN" sz="2400" dirty="0" smtClean="0"/>
              <a:t>&gt;,</a:t>
            </a:r>
            <a:endParaRPr lang="zh-CN" altLang="zh-CN" sz="2400" dirty="0"/>
          </a:p>
          <a:p>
            <a:pPr marL="2514600" indent="-2332355"/>
            <a:r>
              <a:rPr lang="en-US" altLang="zh-CN" sz="2400" dirty="0" smtClean="0"/>
              <a:t>&lt;</a:t>
            </a:r>
            <a:r>
              <a:rPr lang="zh-CN" altLang="zh-CN" sz="2400" dirty="0"/>
              <a:t>标识符</a:t>
            </a:r>
            <a:r>
              <a:rPr lang="en-US" altLang="zh-CN" sz="2400" dirty="0" smtClean="0"/>
              <a:t>&gt;→&lt;</a:t>
            </a:r>
            <a:r>
              <a:rPr lang="zh-CN" altLang="zh-CN" sz="2400" dirty="0"/>
              <a:t>标识符</a:t>
            </a:r>
            <a:r>
              <a:rPr lang="en-US" altLang="zh-CN" sz="2400" dirty="0"/>
              <a:t>&gt;&lt;</a:t>
            </a:r>
            <a:r>
              <a:rPr lang="zh-CN" altLang="zh-CN" sz="2400" dirty="0"/>
              <a:t>数字</a:t>
            </a:r>
            <a:r>
              <a:rPr lang="en-US" altLang="zh-CN" sz="2400" dirty="0" smtClean="0"/>
              <a:t>&gt;</a:t>
            </a:r>
            <a:r>
              <a:rPr lang="en-US" altLang="zh-CN" sz="2400" dirty="0"/>
              <a:t>,</a:t>
            </a:r>
            <a:endParaRPr lang="zh-CN" altLang="zh-CN" sz="2400" dirty="0"/>
          </a:p>
          <a:p>
            <a:pPr marL="2514600" indent="-2332355"/>
            <a:r>
              <a:rPr lang="en-US" altLang="zh-CN" sz="2400" dirty="0" smtClean="0"/>
              <a:t>&lt;</a:t>
            </a:r>
            <a:r>
              <a:rPr lang="zh-CN" altLang="zh-CN" sz="2400" dirty="0"/>
              <a:t>字母</a:t>
            </a:r>
            <a:r>
              <a:rPr lang="en-US" altLang="zh-CN" sz="2400" dirty="0"/>
              <a:t>&gt; → a,…, &lt;</a:t>
            </a:r>
            <a:r>
              <a:rPr lang="zh-CN" altLang="zh-CN" sz="2400" dirty="0"/>
              <a:t>字母</a:t>
            </a:r>
            <a:r>
              <a:rPr lang="en-US" altLang="zh-CN" sz="2400" dirty="0"/>
              <a:t>&gt; → z</a:t>
            </a:r>
            <a:r>
              <a:rPr lang="zh-CN" altLang="zh-CN" sz="2400" dirty="0"/>
              <a:t>，</a:t>
            </a:r>
            <a:endParaRPr lang="zh-CN" altLang="zh-CN" sz="2400" dirty="0"/>
          </a:p>
          <a:p>
            <a:pPr marL="2514600" indent="-2332355"/>
            <a:r>
              <a:rPr lang="en-US" altLang="zh-CN" sz="2400" dirty="0" smtClean="0"/>
              <a:t>&lt;</a:t>
            </a:r>
            <a:r>
              <a:rPr lang="zh-CN" altLang="zh-CN" sz="2400" dirty="0"/>
              <a:t>数字</a:t>
            </a:r>
            <a:r>
              <a:rPr lang="en-US" altLang="zh-CN" sz="2400" dirty="0"/>
              <a:t>&gt; → 0,…, &lt;</a:t>
            </a:r>
            <a:r>
              <a:rPr lang="zh-CN" altLang="zh-CN" sz="2400" dirty="0"/>
              <a:t>数字</a:t>
            </a:r>
            <a:r>
              <a:rPr lang="en-US" altLang="zh-CN" sz="2400" dirty="0"/>
              <a:t>&gt; → 9 }</a:t>
            </a:r>
            <a:endParaRPr lang="zh-CN" altLang="zh-CN" sz="2400" dirty="0"/>
          </a:p>
          <a:p>
            <a:r>
              <a:rPr lang="en-US" altLang="zh-CN" sz="2400" dirty="0"/>
              <a:t>	</a:t>
            </a:r>
            <a:r>
              <a:rPr lang="en-US" altLang="zh-CN" sz="2400" dirty="0" smtClean="0"/>
              <a:t>    S = &lt;</a:t>
            </a:r>
            <a:r>
              <a:rPr lang="zh-CN" altLang="zh-CN" sz="2400" dirty="0"/>
              <a:t>标识符</a:t>
            </a:r>
            <a:r>
              <a:rPr lang="en-US" altLang="zh-CN" sz="2400" dirty="0" smtClean="0"/>
              <a:t>&gt;</a:t>
            </a:r>
            <a:endParaRPr lang="zh-CN" altLang="zh-CN"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三、文法的写法</a:t>
            </a:r>
            <a:endParaRPr lang="zh-CN" altLang="en-US" dirty="0"/>
          </a:p>
        </p:txBody>
      </p:sp>
      <p:sp>
        <p:nvSpPr>
          <p:cNvPr id="6" name="内容占位符 5"/>
          <p:cNvSpPr>
            <a:spLocks noGrp="1"/>
          </p:cNvSpPr>
          <p:nvPr>
            <p:ph sz="quarter" idx="13"/>
          </p:nvPr>
        </p:nvSpPr>
        <p:spPr/>
        <p:txBody>
          <a:bodyPr>
            <a:normAutofit/>
          </a:bodyPr>
          <a:lstStyle/>
          <a:p>
            <a:pPr lvl="0"/>
            <a:r>
              <a:rPr lang="pt-BR" sz="2800" b="0" dirty="0" smtClean="0"/>
              <a:t>1. G</a:t>
            </a:r>
            <a:r>
              <a:rPr lang="zh-CN" sz="2800" b="0" dirty="0" smtClean="0"/>
              <a:t>：</a:t>
            </a:r>
            <a:r>
              <a:rPr lang="pt-BR" sz="2800" b="0" dirty="0" smtClean="0"/>
              <a:t>S</a:t>
            </a:r>
            <a:r>
              <a:rPr lang="en-US" altLang="zh-CN" sz="2800" dirty="0"/>
              <a:t> → </a:t>
            </a:r>
            <a:r>
              <a:rPr lang="pt-BR" sz="2800" b="0" dirty="0" smtClean="0"/>
              <a:t>aAb</a:t>
            </a:r>
            <a:endParaRPr lang="zh-CN" sz="2800" dirty="0"/>
          </a:p>
          <a:p>
            <a:pPr marL="1701800" lvl="1" indent="-936625"/>
            <a:r>
              <a:rPr lang="pt-BR" sz="2400" b="0" dirty="0" smtClean="0"/>
              <a:t>A</a:t>
            </a:r>
            <a:r>
              <a:rPr lang="en-US" altLang="zh-CN" sz="2400" dirty="0"/>
              <a:t> → </a:t>
            </a:r>
            <a:r>
              <a:rPr lang="pt-BR" sz="2400" b="0" dirty="0" smtClean="0"/>
              <a:t>ab</a:t>
            </a:r>
            <a:endParaRPr lang="zh-CN" sz="2400" dirty="0"/>
          </a:p>
          <a:p>
            <a:pPr marL="1701800" lvl="1" indent="-936625"/>
            <a:r>
              <a:rPr lang="pt-BR" sz="2400" b="0" dirty="0" smtClean="0"/>
              <a:t>A</a:t>
            </a:r>
            <a:r>
              <a:rPr lang="en-US" altLang="zh-CN" sz="2400" dirty="0"/>
              <a:t> → </a:t>
            </a:r>
            <a:r>
              <a:rPr lang="pt-BR" sz="2400" b="0" dirty="0" smtClean="0"/>
              <a:t>aAb</a:t>
            </a:r>
            <a:endParaRPr lang="zh-CN" sz="2400" dirty="0"/>
          </a:p>
          <a:p>
            <a:pPr marL="1701800" lvl="1" indent="-936625"/>
            <a:r>
              <a:rPr lang="pt-BR" sz="2400" b="0" dirty="0" smtClean="0"/>
              <a:t>A</a:t>
            </a:r>
            <a:r>
              <a:rPr lang="en-US" altLang="zh-CN" sz="2400" dirty="0"/>
              <a:t> → </a:t>
            </a:r>
            <a:r>
              <a:rPr lang="zh-CN" sz="2400" b="0" dirty="0" smtClean="0"/>
              <a:t>ε</a:t>
            </a:r>
            <a:endParaRPr lang="zh-CN" sz="2400" dirty="0"/>
          </a:p>
          <a:p>
            <a:pPr lvl="0"/>
            <a:r>
              <a:rPr lang="pt-BR" sz="2800" b="0" dirty="0" smtClean="0"/>
              <a:t>2. G[S]</a:t>
            </a:r>
            <a:r>
              <a:rPr lang="zh-CN" sz="2800" b="0" dirty="0" smtClean="0"/>
              <a:t>：</a:t>
            </a:r>
            <a:r>
              <a:rPr lang="pt-BR" sz="2800" b="0" dirty="0" smtClean="0"/>
              <a:t>S</a:t>
            </a:r>
            <a:r>
              <a:rPr lang="en-US" altLang="zh-CN" sz="2800" dirty="0"/>
              <a:t> → </a:t>
            </a:r>
            <a:r>
              <a:rPr lang="pt-BR" sz="2800" b="0" dirty="0" smtClean="0"/>
              <a:t>aAb  A</a:t>
            </a:r>
            <a:r>
              <a:rPr lang="en-US" altLang="zh-CN" sz="2800" dirty="0"/>
              <a:t> → </a:t>
            </a:r>
            <a:r>
              <a:rPr lang="pt-BR" sz="2800" b="0" dirty="0" smtClean="0"/>
              <a:t>ab  A</a:t>
            </a:r>
            <a:r>
              <a:rPr lang="en-US" altLang="zh-CN" sz="2800" dirty="0"/>
              <a:t> → </a:t>
            </a:r>
            <a:r>
              <a:rPr lang="pt-BR" sz="2800" b="0" dirty="0" smtClean="0"/>
              <a:t>aAb A</a:t>
            </a:r>
            <a:r>
              <a:rPr lang="en-US" altLang="zh-CN" sz="2800" dirty="0"/>
              <a:t> → </a:t>
            </a:r>
            <a:r>
              <a:rPr lang="zh-CN" sz="2800" b="0" dirty="0" smtClean="0"/>
              <a:t>ε</a:t>
            </a:r>
            <a:endParaRPr lang="zh-CN" sz="2800" dirty="0"/>
          </a:p>
          <a:p>
            <a:pPr lvl="0"/>
            <a:r>
              <a:rPr lang="pt-BR" sz="2800" b="0" dirty="0" smtClean="0"/>
              <a:t>3. G[S]</a:t>
            </a:r>
            <a:r>
              <a:rPr lang="zh-CN" sz="2800" b="0" dirty="0" smtClean="0"/>
              <a:t>：</a:t>
            </a:r>
            <a:r>
              <a:rPr lang="pt-BR" sz="2800" b="0" dirty="0" smtClean="0"/>
              <a:t>S</a:t>
            </a:r>
            <a:r>
              <a:rPr lang="en-US" altLang="zh-CN" sz="2800" dirty="0"/>
              <a:t> → </a:t>
            </a:r>
            <a:r>
              <a:rPr lang="pt-BR" sz="2800" b="0" dirty="0" smtClean="0"/>
              <a:t>aAb</a:t>
            </a:r>
            <a:endParaRPr lang="zh-CN" sz="2800" dirty="0"/>
          </a:p>
          <a:p>
            <a:pPr marL="2057400" lvl="1" indent="-1558925"/>
            <a:r>
              <a:rPr lang="pt-BR" sz="2400" b="0" dirty="0" smtClean="0"/>
              <a:t>A</a:t>
            </a:r>
            <a:r>
              <a:rPr lang="en-US" altLang="zh-CN" sz="2400" dirty="0"/>
              <a:t> → </a:t>
            </a:r>
            <a:r>
              <a:rPr lang="pt-BR" sz="2400" b="0" dirty="0" smtClean="0"/>
              <a:t>ab |aAb |</a:t>
            </a:r>
            <a:r>
              <a:rPr lang="zh-CN" sz="2400" b="0" dirty="0" smtClean="0"/>
              <a:t>ε</a:t>
            </a:r>
            <a:endParaRPr lang="zh-CN" sz="2400" dirty="0"/>
          </a:p>
        </p:txBody>
      </p:sp>
      <p:sp>
        <p:nvSpPr>
          <p:cNvPr id="7" name="矩形 6"/>
          <p:cNvSpPr/>
          <p:nvPr/>
        </p:nvSpPr>
        <p:spPr>
          <a:xfrm>
            <a:off x="5347475" y="3677605"/>
            <a:ext cx="1659429" cy="1862048"/>
          </a:xfrm>
          <a:prstGeom prst="rect">
            <a:avLst/>
          </a:prstGeom>
        </p:spPr>
        <p:txBody>
          <a:bodyPr wrap="none">
            <a:spAutoFit/>
          </a:bodyPr>
          <a:lstStyle/>
          <a:p>
            <a:r>
              <a:rPr lang="zh-CN" altLang="en-US" sz="11500" dirty="0">
                <a:solidFill>
                  <a:srgbClr val="FF0000"/>
                </a:solidFill>
                <a:latin typeface="Arial" panose="020B0604020202020204" pitchFamily="34" charset="0"/>
              </a:rPr>
              <a:t>✓</a:t>
            </a:r>
            <a:endParaRPr lang="zh-CN" altLang="en-US" sz="115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500"/>
                                        <p:tgtEl>
                                          <p:spTgt spid="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9" presetClass="emph" presetSubtype="0" fill="hold" nodeType="clickEffect">
                                  <p:stCondLst>
                                    <p:cond delay="0"/>
                                  </p:stCondLst>
                                  <p:childTnLst>
                                    <p:animClr clrSpc="rgb" dir="cw">
                                      <p:cBhvr override="childStyle">
                                        <p:cTn id="33" dur="500" fill="hold"/>
                                        <p:tgtEl>
                                          <p:spTgt spid="6">
                                            <p:txEl>
                                              <p:pRg st="5" end="5"/>
                                            </p:txEl>
                                          </p:spTgt>
                                        </p:tgtEl>
                                        <p:attrNameLst>
                                          <p:attrName>style.color</p:attrName>
                                        </p:attrNameLst>
                                      </p:cBhvr>
                                      <p:to>
                                        <a:srgbClr val="FF0000"/>
                                      </p:to>
                                    </p:animClr>
                                    <p:animClr clrSpc="rgb" dir="cw">
                                      <p:cBhvr>
                                        <p:cTn id="34" dur="500" fill="hold"/>
                                        <p:tgtEl>
                                          <p:spTgt spid="6">
                                            <p:txEl>
                                              <p:pRg st="5" end="5"/>
                                            </p:txEl>
                                          </p:spTgt>
                                        </p:tgtEl>
                                        <p:attrNameLst>
                                          <p:attrName>fillcolor</p:attrName>
                                        </p:attrNameLst>
                                      </p:cBhvr>
                                      <p:to>
                                        <a:srgbClr val="FF0000"/>
                                      </p:to>
                                    </p:animClr>
                                    <p:set>
                                      <p:cBhvr>
                                        <p:cTn id="35" dur="500" fill="hold"/>
                                        <p:tgtEl>
                                          <p:spTgt spid="6">
                                            <p:txEl>
                                              <p:pRg st="5" end="5"/>
                                            </p:txEl>
                                          </p:spTgt>
                                        </p:tgtEl>
                                        <p:attrNameLst>
                                          <p:attrName>fill.type</p:attrName>
                                        </p:attrNameLst>
                                      </p:cBhvr>
                                      <p:to>
                                        <p:strVal val="solid"/>
                                      </p:to>
                                    </p:set>
                                    <p:set>
                                      <p:cBhvr>
                                        <p:cTn id="36" dur="500" fill="hold"/>
                                        <p:tgtEl>
                                          <p:spTgt spid="6">
                                            <p:txEl>
                                              <p:pRg st="5" end="5"/>
                                            </p:txEl>
                                          </p:spTgt>
                                        </p:tgtEl>
                                        <p:attrNameLst>
                                          <p:attrName>fill.on</p:attrName>
                                        </p:attrNameLst>
                                      </p:cBhvr>
                                      <p:to>
                                        <p:strVal val="true"/>
                                      </p:to>
                                    </p:set>
                                  </p:childTnLst>
                                </p:cTn>
                              </p:par>
                              <p:par>
                                <p:cTn id="37" presetID="19" presetClass="emph" presetSubtype="0" fill="hold" nodeType="withEffect">
                                  <p:stCondLst>
                                    <p:cond delay="0"/>
                                  </p:stCondLst>
                                  <p:childTnLst>
                                    <p:animClr clrSpc="rgb" dir="cw">
                                      <p:cBhvr override="childStyle">
                                        <p:cTn id="38" dur="500" fill="hold"/>
                                        <p:tgtEl>
                                          <p:spTgt spid="6">
                                            <p:txEl>
                                              <p:pRg st="6" end="6"/>
                                            </p:txEl>
                                          </p:spTgt>
                                        </p:tgtEl>
                                        <p:attrNameLst>
                                          <p:attrName>style.color</p:attrName>
                                        </p:attrNameLst>
                                      </p:cBhvr>
                                      <p:to>
                                        <a:srgbClr val="FF0000"/>
                                      </p:to>
                                    </p:animClr>
                                    <p:animClr clrSpc="rgb" dir="cw">
                                      <p:cBhvr>
                                        <p:cTn id="39" dur="500" fill="hold"/>
                                        <p:tgtEl>
                                          <p:spTgt spid="6">
                                            <p:txEl>
                                              <p:pRg st="6" end="6"/>
                                            </p:txEl>
                                          </p:spTgt>
                                        </p:tgtEl>
                                        <p:attrNameLst>
                                          <p:attrName>fillcolor</p:attrName>
                                        </p:attrNameLst>
                                      </p:cBhvr>
                                      <p:to>
                                        <a:srgbClr val="FF0000"/>
                                      </p:to>
                                    </p:animClr>
                                    <p:set>
                                      <p:cBhvr>
                                        <p:cTn id="40" dur="500" fill="hold"/>
                                        <p:tgtEl>
                                          <p:spTgt spid="6">
                                            <p:txEl>
                                              <p:pRg st="6" end="6"/>
                                            </p:txEl>
                                          </p:spTgt>
                                        </p:tgtEl>
                                        <p:attrNameLst>
                                          <p:attrName>fill.type</p:attrName>
                                        </p:attrNameLst>
                                      </p:cBhvr>
                                      <p:to>
                                        <p:strVal val="solid"/>
                                      </p:to>
                                    </p:set>
                                    <p:set>
                                      <p:cBhvr>
                                        <p:cTn id="41" dur="500" fill="hold"/>
                                        <p:tgtEl>
                                          <p:spTgt spid="6">
                                            <p:txEl>
                                              <p:pRg st="6" end="6"/>
                                            </p:txEl>
                                          </p:spTgt>
                                        </p:tgtEl>
                                        <p:attrNameLst>
                                          <p:attrName>fill.on</p:attrName>
                                        </p:attrNameLst>
                                      </p:cBhvr>
                                      <p:to>
                                        <p:strVal val="true"/>
                                      </p:to>
                                    </p:set>
                                  </p:childTnLst>
                                </p:cTn>
                              </p:par>
                            </p:childTnLst>
                          </p:cTn>
                        </p:par>
                        <p:par>
                          <p:cTn id="42" fill="hold">
                            <p:stCondLst>
                              <p:cond delay="500"/>
                            </p:stCondLst>
                            <p:childTnLst>
                              <p:par>
                                <p:cTn id="43" presetID="22" presetClass="entr" presetSubtype="4"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down)">
                                      <p:cBhvr>
                                        <p:cTn id="4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三、文法的写法</a:t>
            </a:r>
            <a:endParaRPr lang="zh-CN" altLang="en-US" dirty="0"/>
          </a:p>
        </p:txBody>
      </p:sp>
      <p:sp>
        <p:nvSpPr>
          <p:cNvPr id="4" name="内容占位符 3"/>
          <p:cNvSpPr>
            <a:spLocks noGrp="1"/>
          </p:cNvSpPr>
          <p:nvPr>
            <p:ph sz="quarter" idx="13"/>
          </p:nvPr>
        </p:nvSpPr>
        <p:spPr/>
        <p:txBody>
          <a:bodyPr>
            <a:noAutofit/>
          </a:bodyPr>
          <a:lstStyle/>
          <a:p>
            <a:r>
              <a:rPr lang="zh-CN" altLang="zh-CN" sz="2800" dirty="0"/>
              <a:t>元符号</a:t>
            </a:r>
            <a:r>
              <a:rPr lang="en-US" altLang="zh-CN" sz="2800" dirty="0"/>
              <a:t>:  </a:t>
            </a:r>
            <a:r>
              <a:rPr lang="en-US" altLang="zh-CN" sz="2800" dirty="0" smtClean="0"/>
              <a:t>→	</a:t>
            </a:r>
            <a:r>
              <a:rPr lang="zh-CN" altLang="zh-CN" sz="2800" dirty="0" smtClean="0"/>
              <a:t>定义</a:t>
            </a:r>
            <a:r>
              <a:rPr lang="zh-CN" altLang="zh-CN" sz="2800" dirty="0"/>
              <a:t>为</a:t>
            </a:r>
            <a:endParaRPr lang="zh-CN" altLang="zh-CN" sz="2800" dirty="0"/>
          </a:p>
          <a:p>
            <a:pPr marL="1887855" indent="-503555"/>
            <a:r>
              <a:rPr lang="zh-CN" altLang="zh-CN" sz="2800" dirty="0"/>
              <a:t>∷</a:t>
            </a:r>
            <a:r>
              <a:rPr lang="en-US" altLang="zh-CN" sz="2800" dirty="0" smtClean="0"/>
              <a:t>=	</a:t>
            </a:r>
            <a:r>
              <a:rPr lang="zh-CN" altLang="zh-CN" sz="2800" dirty="0" smtClean="0"/>
              <a:t>定义</a:t>
            </a:r>
            <a:r>
              <a:rPr lang="zh-CN" altLang="zh-CN" sz="2800" dirty="0"/>
              <a:t>为</a:t>
            </a:r>
            <a:endParaRPr lang="zh-CN" altLang="zh-CN" sz="2800" dirty="0"/>
          </a:p>
          <a:p>
            <a:pPr marL="1887855" indent="-503555"/>
            <a:r>
              <a:rPr lang="en-US" altLang="zh-CN" sz="2800" dirty="0" smtClean="0"/>
              <a:t>|	</a:t>
            </a:r>
            <a:r>
              <a:rPr lang="zh-CN" altLang="zh-CN" sz="2800" dirty="0" smtClean="0"/>
              <a:t>或</a:t>
            </a:r>
            <a:endParaRPr lang="zh-CN" altLang="zh-CN" sz="2800" dirty="0"/>
          </a:p>
          <a:p>
            <a:pPr marL="1887855" indent="-503555"/>
            <a:r>
              <a:rPr lang="en-US" altLang="zh-CN" sz="2800" dirty="0"/>
              <a:t>&lt; </a:t>
            </a:r>
            <a:r>
              <a:rPr lang="en-US" altLang="zh-CN" sz="2800" dirty="0" smtClean="0"/>
              <a:t>&gt;	</a:t>
            </a:r>
            <a:r>
              <a:rPr lang="zh-CN" altLang="zh-CN" sz="2800" dirty="0" smtClean="0"/>
              <a:t>括</a:t>
            </a:r>
            <a:r>
              <a:rPr lang="zh-CN" altLang="zh-CN" sz="2800" dirty="0"/>
              <a:t>起非终结符</a:t>
            </a:r>
            <a:endParaRPr lang="zh-CN" altLang="zh-CN" sz="2800" dirty="0"/>
          </a:p>
          <a:p>
            <a:r>
              <a:rPr lang="zh-CN" altLang="zh-CN" sz="2800" dirty="0"/>
              <a:t>习惯表示</a:t>
            </a:r>
            <a:endParaRPr lang="zh-CN" altLang="zh-CN" sz="2800" dirty="0"/>
          </a:p>
          <a:p>
            <a:r>
              <a:rPr lang="zh-CN" altLang="zh-CN" sz="2800" dirty="0"/>
              <a:t>大写字母：非终结符</a:t>
            </a:r>
            <a:endParaRPr lang="zh-CN" altLang="zh-CN" sz="2800" dirty="0"/>
          </a:p>
          <a:p>
            <a:r>
              <a:rPr lang="zh-CN" altLang="zh-CN" sz="2800" dirty="0"/>
              <a:t>小写字母：终结符</a:t>
            </a:r>
            <a:endParaRPr lang="zh-CN" altLang="zh-CN" sz="2800" dirty="0"/>
          </a:p>
          <a:p>
            <a:pPr lvl="1"/>
            <a:r>
              <a:rPr lang="zh-CN" altLang="zh-CN" sz="2000" dirty="0"/>
              <a:t>如：</a:t>
            </a:r>
            <a:r>
              <a:rPr lang="en-US" altLang="zh-CN" sz="2000" dirty="0"/>
              <a:t>	S </a:t>
            </a:r>
            <a:r>
              <a:rPr lang="en-US" altLang="zh-CN" sz="2000" dirty="0" smtClean="0"/>
              <a:t>→ </a:t>
            </a:r>
            <a:r>
              <a:rPr lang="en-US" altLang="zh-CN" sz="2000" dirty="0"/>
              <a:t>AB</a:t>
            </a:r>
            <a:endParaRPr lang="zh-CN" altLang="zh-CN" sz="2000" dirty="0"/>
          </a:p>
          <a:p>
            <a:pPr marL="1789430" lvl="1" indent="-503555"/>
            <a:r>
              <a:rPr lang="en-US" altLang="zh-CN" sz="2000" dirty="0"/>
              <a:t>A → Ax | y</a:t>
            </a:r>
            <a:endParaRPr lang="zh-CN" altLang="zh-CN" sz="2000" dirty="0"/>
          </a:p>
          <a:p>
            <a:pPr marL="1789430" lvl="1" indent="-503555"/>
            <a:r>
              <a:rPr lang="en-US" altLang="zh-CN" sz="2000" dirty="0"/>
              <a:t>B → z</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fade">
                                      <p:cBhvr>
                                        <p:cTn id="40" dur="500"/>
                                        <p:tgtEl>
                                          <p:spTgt spid="4">
                                            <p:txEl>
                                              <p:pRg st="7" end="7"/>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Effect transition="in" filter="fade">
                                      <p:cBhvr>
                                        <p:cTn id="43" dur="500"/>
                                        <p:tgtEl>
                                          <p:spTgt spid="4">
                                            <p:txEl>
                                              <p:pRg st="8" end="8"/>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xEl>
                                              <p:pRg st="9" end="9"/>
                                            </p:txEl>
                                          </p:spTgt>
                                        </p:tgtEl>
                                        <p:attrNameLst>
                                          <p:attrName>style.visibility</p:attrName>
                                        </p:attrNameLst>
                                      </p:cBhvr>
                                      <p:to>
                                        <p:strVal val="visible"/>
                                      </p:to>
                                    </p:set>
                                    <p:animEffect transition="in" filter="fade">
                                      <p:cBhvr>
                                        <p:cTn id="46"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四、直接推导、推导的定义</a:t>
            </a:r>
            <a:endParaRPr lang="zh-CN" altLang="en-US" dirty="0"/>
          </a:p>
        </p:txBody>
      </p:sp>
      <p:sp>
        <p:nvSpPr>
          <p:cNvPr id="5" name="内容占位符 4"/>
          <p:cNvSpPr>
            <a:spLocks noGrp="1"/>
          </p:cNvSpPr>
          <p:nvPr>
            <p:ph sz="quarter" idx="13"/>
          </p:nvPr>
        </p:nvSpPr>
        <p:spPr>
          <a:xfrm>
            <a:off x="768350" y="1322773"/>
            <a:ext cx="7771968" cy="5535227"/>
          </a:xfrm>
        </p:spPr>
        <p:txBody>
          <a:bodyPr>
            <a:normAutofit lnSpcReduction="10000"/>
          </a:bodyPr>
          <a:lstStyle/>
          <a:p>
            <a:r>
              <a:rPr lang="en-US" altLang="zh-CN" sz="3000" dirty="0">
                <a:solidFill>
                  <a:srgbClr val="FF0000"/>
                </a:solidFill>
                <a:cs typeface="Times New Roman" panose="02020603050405020304" pitchFamily="18" charset="0"/>
              </a:rPr>
              <a:t>1. </a:t>
            </a:r>
            <a:r>
              <a:rPr lang="zh-CN" altLang="en-US" sz="3000" dirty="0">
                <a:solidFill>
                  <a:srgbClr val="FF0000"/>
                </a:solidFill>
                <a:cs typeface="Times New Roman" panose="02020603050405020304" pitchFamily="18" charset="0"/>
              </a:rPr>
              <a:t>直接</a:t>
            </a:r>
            <a:r>
              <a:rPr lang="zh-CN" altLang="en-US" sz="3000" dirty="0" smtClean="0">
                <a:solidFill>
                  <a:srgbClr val="FF0000"/>
                </a:solidFill>
                <a:cs typeface="Times New Roman" panose="02020603050405020304" pitchFamily="18" charset="0"/>
              </a:rPr>
              <a:t>推导</a:t>
            </a:r>
            <a:r>
              <a:rPr lang="en-US" altLang="zh-CN" sz="3000" b="1" dirty="0" smtClean="0">
                <a:solidFill>
                  <a:srgbClr val="FF0000"/>
                </a:solidFill>
                <a:sym typeface="Symbol" panose="05050102010706020507" pitchFamily="18" charset="2"/>
              </a:rPr>
              <a:t> </a:t>
            </a:r>
            <a:endParaRPr lang="zh-CN" altLang="en-US" sz="3000" dirty="0">
              <a:solidFill>
                <a:srgbClr val="FF0000"/>
              </a:solidFill>
              <a:cs typeface="Times New Roman" panose="02020603050405020304" pitchFamily="18" charset="0"/>
            </a:endParaRPr>
          </a:p>
          <a:p>
            <a:r>
              <a:rPr lang="el-GR" altLang="zh-CN" sz="3000" dirty="0" smtClean="0">
                <a:cs typeface="Times New Roman" panose="02020603050405020304" pitchFamily="18" charset="0"/>
              </a:rPr>
              <a:t>α→β</a:t>
            </a:r>
            <a:r>
              <a:rPr lang="zh-CN" altLang="en-US" sz="3000" dirty="0">
                <a:cs typeface="Times New Roman" panose="02020603050405020304" pitchFamily="18" charset="0"/>
              </a:rPr>
              <a:t>是文法</a:t>
            </a:r>
            <a:r>
              <a:rPr lang="en-US" altLang="zh-CN" sz="3000" dirty="0">
                <a:cs typeface="Times New Roman" panose="02020603050405020304" pitchFamily="18" charset="0"/>
              </a:rPr>
              <a:t>G</a:t>
            </a:r>
            <a:r>
              <a:rPr lang="zh-CN" altLang="en-US" sz="3000" dirty="0">
                <a:cs typeface="Times New Roman" panose="02020603050405020304" pitchFamily="18" charset="0"/>
              </a:rPr>
              <a:t>的产生式，若有</a:t>
            </a:r>
            <a:r>
              <a:rPr lang="en-US" altLang="zh-CN" sz="3000" dirty="0">
                <a:cs typeface="Times New Roman" panose="02020603050405020304" pitchFamily="18" charset="0"/>
              </a:rPr>
              <a:t>v</a:t>
            </a:r>
            <a:r>
              <a:rPr lang="en-US" altLang="zh-CN" sz="3000" dirty="0" smtClean="0">
                <a:cs typeface="Times New Roman" panose="02020603050405020304" pitchFamily="18" charset="0"/>
              </a:rPr>
              <a:t>, w</a:t>
            </a:r>
            <a:r>
              <a:rPr lang="zh-CN" altLang="en-US" sz="3000" dirty="0">
                <a:cs typeface="Times New Roman" panose="02020603050405020304" pitchFamily="18" charset="0"/>
              </a:rPr>
              <a:t>满足：</a:t>
            </a:r>
            <a:r>
              <a:rPr lang="en-US" altLang="zh-CN" sz="3000" dirty="0">
                <a:cs typeface="Times New Roman" panose="02020603050405020304" pitchFamily="18" charset="0"/>
              </a:rPr>
              <a:t>v=</a:t>
            </a:r>
            <a:r>
              <a:rPr lang="el-GR" altLang="zh-CN" sz="3000" dirty="0">
                <a:cs typeface="Times New Roman" panose="02020603050405020304" pitchFamily="18" charset="0"/>
              </a:rPr>
              <a:t>γαδ</a:t>
            </a:r>
            <a:r>
              <a:rPr lang="el-GR" altLang="zh-CN" sz="3000" dirty="0" smtClean="0">
                <a:cs typeface="Times New Roman" panose="02020603050405020304" pitchFamily="18" charset="0"/>
              </a:rPr>
              <a:t>,</a:t>
            </a:r>
            <a:r>
              <a:rPr lang="en-US" altLang="zh-CN" sz="3000" dirty="0" smtClean="0">
                <a:cs typeface="Times New Roman" panose="02020603050405020304" pitchFamily="18" charset="0"/>
              </a:rPr>
              <a:t> w=</a:t>
            </a:r>
            <a:r>
              <a:rPr lang="el-GR" altLang="zh-CN" sz="3000" dirty="0">
                <a:cs typeface="Times New Roman" panose="02020603050405020304" pitchFamily="18" charset="0"/>
              </a:rPr>
              <a:t>γβδ, </a:t>
            </a:r>
            <a:r>
              <a:rPr lang="zh-CN" altLang="en-US" sz="3000" dirty="0">
                <a:cs typeface="Times New Roman" panose="02020603050405020304" pitchFamily="18" charset="0"/>
              </a:rPr>
              <a:t>其中</a:t>
            </a:r>
            <a:r>
              <a:rPr lang="el-GR" altLang="zh-CN" sz="3000" dirty="0">
                <a:cs typeface="Times New Roman" panose="02020603050405020304" pitchFamily="18" charset="0"/>
              </a:rPr>
              <a:t>γ∈</a:t>
            </a:r>
            <a:r>
              <a:rPr lang="en-US" altLang="zh-CN" sz="3000" dirty="0">
                <a:cs typeface="Times New Roman" panose="02020603050405020304" pitchFamily="18" charset="0"/>
              </a:rPr>
              <a:t>V*,</a:t>
            </a:r>
            <a:r>
              <a:rPr lang="el-GR" altLang="zh-CN" sz="3000" dirty="0">
                <a:cs typeface="Times New Roman" panose="02020603050405020304" pitchFamily="18" charset="0"/>
              </a:rPr>
              <a:t>δ∈</a:t>
            </a:r>
            <a:r>
              <a:rPr lang="en-US" altLang="zh-CN" sz="3000" dirty="0">
                <a:cs typeface="Times New Roman" panose="02020603050405020304" pitchFamily="18" charset="0"/>
              </a:rPr>
              <a:t>V*</a:t>
            </a:r>
            <a:endParaRPr lang="en-US" altLang="zh-CN" sz="3000" dirty="0">
              <a:cs typeface="Times New Roman" panose="02020603050405020304" pitchFamily="18" charset="0"/>
            </a:endParaRPr>
          </a:p>
          <a:p>
            <a:r>
              <a:rPr lang="zh-CN" altLang="en-US" sz="3000" dirty="0" smtClean="0">
                <a:cs typeface="Times New Roman" panose="02020603050405020304" pitchFamily="18" charset="0"/>
              </a:rPr>
              <a:t>则</a:t>
            </a:r>
            <a:r>
              <a:rPr lang="zh-CN" altLang="en-US" sz="3000" dirty="0">
                <a:cs typeface="Times New Roman" panose="02020603050405020304" pitchFamily="18" charset="0"/>
              </a:rPr>
              <a:t>称</a:t>
            </a:r>
            <a:r>
              <a:rPr lang="en-US" altLang="zh-CN" sz="3000" dirty="0">
                <a:cs typeface="Times New Roman" panose="02020603050405020304" pitchFamily="18" charset="0"/>
              </a:rPr>
              <a:t>v</a:t>
            </a:r>
            <a:r>
              <a:rPr lang="zh-CN" altLang="en-US" sz="3000" dirty="0">
                <a:solidFill>
                  <a:srgbClr val="FF0000"/>
                </a:solidFill>
                <a:cs typeface="Times New Roman" panose="02020603050405020304" pitchFamily="18" charset="0"/>
              </a:rPr>
              <a:t>直接推导</a:t>
            </a:r>
            <a:r>
              <a:rPr lang="zh-CN" altLang="en-US" sz="3000" dirty="0">
                <a:cs typeface="Times New Roman" panose="02020603050405020304" pitchFamily="18" charset="0"/>
              </a:rPr>
              <a:t>到</a:t>
            </a:r>
            <a:r>
              <a:rPr lang="en-US" altLang="zh-CN" sz="3000" dirty="0" smtClean="0">
                <a:cs typeface="Times New Roman" panose="02020603050405020304" pitchFamily="18" charset="0"/>
              </a:rPr>
              <a:t>w</a:t>
            </a:r>
            <a:r>
              <a:rPr lang="zh-CN" altLang="en-US" sz="3000" dirty="0" smtClean="0">
                <a:cs typeface="Times New Roman" panose="02020603050405020304" pitchFamily="18" charset="0"/>
              </a:rPr>
              <a:t>，也</a:t>
            </a:r>
            <a:r>
              <a:rPr lang="zh-CN" altLang="en-US" sz="3000" dirty="0">
                <a:cs typeface="Times New Roman" panose="02020603050405020304" pitchFamily="18" charset="0"/>
              </a:rPr>
              <a:t>称</a:t>
            </a:r>
            <a:r>
              <a:rPr lang="en-US" altLang="zh-CN" sz="3000" dirty="0">
                <a:cs typeface="Times New Roman" panose="02020603050405020304" pitchFamily="18" charset="0"/>
              </a:rPr>
              <a:t>w</a:t>
            </a:r>
            <a:r>
              <a:rPr lang="zh-CN" altLang="en-US" sz="3000" dirty="0">
                <a:cs typeface="Times New Roman" panose="02020603050405020304" pitchFamily="18" charset="0"/>
              </a:rPr>
              <a:t>是</a:t>
            </a:r>
            <a:r>
              <a:rPr lang="en-US" altLang="zh-CN" sz="3000" dirty="0">
                <a:cs typeface="Times New Roman" panose="02020603050405020304" pitchFamily="18" charset="0"/>
              </a:rPr>
              <a:t>v</a:t>
            </a:r>
            <a:r>
              <a:rPr lang="zh-CN" altLang="en-US" sz="3000" dirty="0">
                <a:cs typeface="Times New Roman" panose="02020603050405020304" pitchFamily="18" charset="0"/>
              </a:rPr>
              <a:t>的直接推导，记作 </a:t>
            </a:r>
            <a:r>
              <a:rPr lang="en-US" altLang="zh-CN" sz="3000" dirty="0">
                <a:cs typeface="Times New Roman" panose="02020603050405020304" pitchFamily="18" charset="0"/>
              </a:rPr>
              <a:t>v </a:t>
            </a:r>
            <a:r>
              <a:rPr lang="en-US" altLang="zh-CN" sz="3000" b="1" dirty="0">
                <a:solidFill>
                  <a:srgbClr val="FF0000"/>
                </a:solidFill>
                <a:sym typeface="Symbol" panose="05050102010706020507" pitchFamily="18" charset="2"/>
              </a:rPr>
              <a:t></a:t>
            </a:r>
            <a:r>
              <a:rPr lang="en-US" altLang="zh-CN" sz="3000" dirty="0" smtClean="0">
                <a:cs typeface="Times New Roman" panose="02020603050405020304" pitchFamily="18" charset="0"/>
              </a:rPr>
              <a:t> w</a:t>
            </a:r>
            <a:r>
              <a:rPr lang="zh-CN" altLang="en-US" sz="3000" dirty="0" smtClean="0">
                <a:cs typeface="Times New Roman" panose="02020603050405020304" pitchFamily="18" charset="0"/>
              </a:rPr>
              <a:t>，也</a:t>
            </a:r>
            <a:r>
              <a:rPr lang="zh-CN" altLang="en-US" sz="3000" dirty="0">
                <a:cs typeface="Times New Roman" panose="02020603050405020304" pitchFamily="18" charset="0"/>
              </a:rPr>
              <a:t>称</a:t>
            </a:r>
            <a:r>
              <a:rPr lang="en-US" altLang="zh-CN" sz="3000" dirty="0">
                <a:cs typeface="Times New Roman" panose="02020603050405020304" pitchFamily="18" charset="0"/>
              </a:rPr>
              <a:t>w</a:t>
            </a:r>
            <a:r>
              <a:rPr lang="zh-CN" altLang="en-US" sz="3000" dirty="0">
                <a:solidFill>
                  <a:srgbClr val="FF0000"/>
                </a:solidFill>
                <a:cs typeface="Times New Roman" panose="02020603050405020304" pitchFamily="18" charset="0"/>
              </a:rPr>
              <a:t>直接归约</a:t>
            </a:r>
            <a:r>
              <a:rPr lang="zh-CN" altLang="en-US" sz="3000" dirty="0">
                <a:cs typeface="Times New Roman" panose="02020603050405020304" pitchFamily="18" charset="0"/>
              </a:rPr>
              <a:t>到</a:t>
            </a:r>
            <a:r>
              <a:rPr lang="en-US" altLang="zh-CN" sz="3000" dirty="0" smtClean="0">
                <a:cs typeface="Times New Roman" panose="02020603050405020304" pitchFamily="18" charset="0"/>
              </a:rPr>
              <a:t>v</a:t>
            </a:r>
            <a:r>
              <a:rPr lang="zh-CN" altLang="zh-CN" sz="3000" dirty="0" smtClean="0"/>
              <a:t>，</a:t>
            </a:r>
            <a:r>
              <a:rPr lang="zh-CN" altLang="zh-CN" sz="3000" dirty="0"/>
              <a:t>就是说归约是推导的逆过程。</a:t>
            </a:r>
            <a:endParaRPr lang="en-US" altLang="zh-CN" sz="3000" dirty="0">
              <a:cs typeface="Times New Roman" panose="02020603050405020304" pitchFamily="18" charset="0"/>
            </a:endParaRPr>
          </a:p>
          <a:p>
            <a:r>
              <a:rPr lang="zh-CN" altLang="en-US" sz="2600" dirty="0">
                <a:cs typeface="Times New Roman" panose="02020603050405020304" pitchFamily="18" charset="0"/>
              </a:rPr>
              <a:t>例：</a:t>
            </a:r>
            <a:r>
              <a:rPr lang="en-US" altLang="zh-CN" sz="2600" dirty="0">
                <a:cs typeface="Times New Roman" panose="02020603050405020304" pitchFamily="18" charset="0"/>
              </a:rPr>
              <a:t>G[S]</a:t>
            </a:r>
            <a:r>
              <a:rPr lang="zh-CN" altLang="en-US" sz="2600" dirty="0">
                <a:cs typeface="Times New Roman" panose="02020603050405020304" pitchFamily="18" charset="0"/>
              </a:rPr>
              <a:t>： </a:t>
            </a:r>
            <a:r>
              <a:rPr lang="en-US" altLang="zh-CN" sz="2600" dirty="0">
                <a:cs typeface="Times New Roman" panose="02020603050405020304" pitchFamily="18" charset="0"/>
              </a:rPr>
              <a:t>S→</a:t>
            </a:r>
            <a:r>
              <a:rPr lang="en-US" altLang="zh-CN" sz="2600" dirty="0" smtClean="0">
                <a:cs typeface="Times New Roman" panose="02020603050405020304" pitchFamily="18" charset="0"/>
              </a:rPr>
              <a:t>0S1| 01</a:t>
            </a:r>
            <a:endParaRPr lang="en-US" altLang="zh-CN" sz="2600" dirty="0">
              <a:cs typeface="Times New Roman" panose="02020603050405020304" pitchFamily="18" charset="0"/>
            </a:endParaRPr>
          </a:p>
          <a:p>
            <a:r>
              <a:rPr lang="en-US" altLang="zh-CN" sz="2600" dirty="0" smtClean="0">
                <a:cs typeface="Times New Roman" panose="02020603050405020304" pitchFamily="18" charset="0"/>
              </a:rPr>
              <a:t>0S1</a:t>
            </a:r>
            <a:r>
              <a:rPr lang="en-US" altLang="zh-CN" sz="2600" b="1" dirty="0">
                <a:sym typeface="Symbol" panose="05050102010706020507" pitchFamily="18" charset="2"/>
              </a:rPr>
              <a:t>  </a:t>
            </a:r>
            <a:r>
              <a:rPr lang="en-US" altLang="zh-CN" sz="2600" dirty="0" smtClean="0">
                <a:cs typeface="Times New Roman" panose="02020603050405020304" pitchFamily="18" charset="0"/>
              </a:rPr>
              <a:t>00S11</a:t>
            </a:r>
            <a:endParaRPr lang="en-US" altLang="zh-CN" sz="2600" dirty="0">
              <a:cs typeface="Times New Roman" panose="02020603050405020304" pitchFamily="18" charset="0"/>
            </a:endParaRPr>
          </a:p>
          <a:p>
            <a:r>
              <a:rPr lang="en-US" altLang="zh-CN" sz="2600" dirty="0" smtClean="0">
                <a:cs typeface="Times New Roman" panose="02020603050405020304" pitchFamily="18" charset="0"/>
              </a:rPr>
              <a:t>00S11</a:t>
            </a:r>
            <a:r>
              <a:rPr lang="en-US" altLang="zh-CN" sz="2600" b="1" dirty="0">
                <a:sym typeface="Symbol" panose="05050102010706020507" pitchFamily="18" charset="2"/>
              </a:rPr>
              <a:t>  </a:t>
            </a:r>
            <a:r>
              <a:rPr lang="en-US" altLang="zh-CN" sz="2600" dirty="0" smtClean="0">
                <a:cs typeface="Times New Roman" panose="02020603050405020304" pitchFamily="18" charset="0"/>
              </a:rPr>
              <a:t>000S111</a:t>
            </a:r>
            <a:endParaRPr lang="en-US" altLang="zh-CN" sz="2600" dirty="0">
              <a:cs typeface="Times New Roman" panose="02020603050405020304" pitchFamily="18" charset="0"/>
            </a:endParaRPr>
          </a:p>
          <a:p>
            <a:r>
              <a:rPr lang="en-US" altLang="zh-CN" sz="2600" dirty="0" smtClean="0">
                <a:cs typeface="Times New Roman" panose="02020603050405020304" pitchFamily="18" charset="0"/>
              </a:rPr>
              <a:t>000S111</a:t>
            </a:r>
            <a:r>
              <a:rPr lang="en-US" altLang="zh-CN" sz="2600" b="1" dirty="0">
                <a:sym typeface="Symbol" panose="05050102010706020507" pitchFamily="18" charset="2"/>
              </a:rPr>
              <a:t>  </a:t>
            </a:r>
            <a:r>
              <a:rPr lang="en-US" altLang="zh-CN" sz="2600" dirty="0" smtClean="0">
                <a:cs typeface="Times New Roman" panose="02020603050405020304" pitchFamily="18" charset="0"/>
              </a:rPr>
              <a:t>00001111</a:t>
            </a:r>
            <a:endParaRPr lang="en-US" altLang="zh-CN" sz="2600" dirty="0">
              <a:cs typeface="Times New Roman" panose="02020603050405020304" pitchFamily="18" charset="0"/>
            </a:endParaRPr>
          </a:p>
          <a:p>
            <a:r>
              <a:rPr lang="en-US" altLang="zh-CN" sz="2600" dirty="0" smtClean="0">
                <a:cs typeface="Times New Roman" panose="02020603050405020304" pitchFamily="18" charset="0"/>
              </a:rPr>
              <a:t>S </a:t>
            </a:r>
            <a:r>
              <a:rPr lang="en-US" altLang="zh-CN" sz="2600" b="1" dirty="0">
                <a:sym typeface="Symbol" panose="05050102010706020507" pitchFamily="18" charset="2"/>
              </a:rPr>
              <a:t> </a:t>
            </a:r>
            <a:r>
              <a:rPr lang="en-US" altLang="zh-CN" sz="2600" dirty="0" smtClean="0">
                <a:cs typeface="Times New Roman" panose="02020603050405020304" pitchFamily="18" charset="0"/>
              </a:rPr>
              <a:t>0S1</a:t>
            </a:r>
            <a:endParaRPr lang="en-US" altLang="zh-CN" sz="2600" dirty="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章 </a:t>
            </a:r>
            <a:r>
              <a:rPr lang="zh-CN" altLang="en-US" dirty="0"/>
              <a:t>文法和语言</a:t>
            </a:r>
            <a:endParaRPr lang="zh-CN" altLang="en-US" dirty="0"/>
          </a:p>
        </p:txBody>
      </p:sp>
      <p:sp>
        <p:nvSpPr>
          <p:cNvPr id="3" name="内容占位符 2"/>
          <p:cNvSpPr>
            <a:spLocks noGrp="1"/>
          </p:cNvSpPr>
          <p:nvPr>
            <p:ph sz="quarter" idx="13"/>
          </p:nvPr>
        </p:nvSpPr>
        <p:spPr/>
        <p:txBody>
          <a:bodyPr/>
          <a:lstStyle/>
          <a:p>
            <a:r>
              <a:rPr lang="zh-CN" altLang="en-US" dirty="0"/>
              <a:t>教学内容：</a:t>
            </a:r>
            <a:endParaRPr lang="zh-CN" altLang="en-US" dirty="0"/>
          </a:p>
          <a:p>
            <a:pPr lvl="1"/>
            <a:r>
              <a:rPr lang="en-US" altLang="zh-CN" dirty="0"/>
              <a:t>3.1 </a:t>
            </a:r>
            <a:r>
              <a:rPr lang="zh-CN" altLang="en-US" dirty="0"/>
              <a:t>文法和语言的概念</a:t>
            </a:r>
            <a:endParaRPr lang="zh-CN" altLang="en-US" dirty="0"/>
          </a:p>
          <a:p>
            <a:pPr lvl="1"/>
            <a:r>
              <a:rPr lang="en-US" altLang="zh-CN" dirty="0"/>
              <a:t>3.2 </a:t>
            </a:r>
            <a:r>
              <a:rPr lang="zh-CN" altLang="en-US" dirty="0"/>
              <a:t>符号和符号串</a:t>
            </a:r>
            <a:endParaRPr lang="zh-CN" altLang="en-US" dirty="0"/>
          </a:p>
          <a:p>
            <a:pPr lvl="1"/>
            <a:r>
              <a:rPr lang="en-US" altLang="zh-CN" dirty="0"/>
              <a:t>3.3 </a:t>
            </a:r>
            <a:r>
              <a:rPr lang="zh-CN" altLang="en-US" dirty="0"/>
              <a:t>文法和语言的形式定义</a:t>
            </a:r>
            <a:endParaRPr lang="zh-CN" altLang="en-US" dirty="0"/>
          </a:p>
          <a:p>
            <a:pPr lvl="1"/>
            <a:r>
              <a:rPr lang="en-US" altLang="zh-CN" dirty="0"/>
              <a:t>3.4 </a:t>
            </a:r>
            <a:r>
              <a:rPr lang="zh-CN" altLang="en-US" dirty="0"/>
              <a:t>文法的类型</a:t>
            </a:r>
            <a:endParaRPr lang="zh-CN" altLang="en-US" dirty="0"/>
          </a:p>
          <a:p>
            <a:pPr lvl="1"/>
            <a:r>
              <a:rPr lang="en-US" altLang="zh-CN" dirty="0"/>
              <a:t>3.5 </a:t>
            </a:r>
            <a:r>
              <a:rPr lang="zh-CN" altLang="en-US" dirty="0"/>
              <a:t>上下文无关文法及其语法树</a:t>
            </a:r>
            <a:endParaRPr lang="zh-CN" altLang="en-US" dirty="0"/>
          </a:p>
          <a:p>
            <a:pPr lvl="1"/>
            <a:r>
              <a:rPr lang="en-US" altLang="zh-CN" dirty="0"/>
              <a:t>3.6 </a:t>
            </a:r>
            <a:r>
              <a:rPr lang="zh-CN" altLang="en-US" dirty="0"/>
              <a:t>上下文无关文法的句型分析</a:t>
            </a:r>
            <a:endParaRPr lang="zh-CN" altLang="en-US" dirty="0"/>
          </a:p>
          <a:p>
            <a:pPr lvl="1"/>
            <a:r>
              <a:rPr lang="en-US" altLang="zh-CN" dirty="0"/>
              <a:t>3.7 </a:t>
            </a:r>
            <a:r>
              <a:rPr lang="zh-CN" altLang="en-US" dirty="0"/>
              <a:t>有关文法实用中的一些说明</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8843E61C-59C5-4CD9-8AD0-6C2DF969DDCF}"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mc:AlternateContent xmlns:mc="http://schemas.openxmlformats.org/markup-compatibility/2006">
        <mc:Choice xmlns:a14="http://schemas.microsoft.com/office/drawing/2010/main" Requires="a14">
          <p:sp>
            <p:nvSpPr>
              <p:cNvPr id="3" name="标题 2"/>
              <p:cNvSpPr>
                <a:spLocks noGrp="1"/>
              </p:cNvSpPr>
              <p:nvPr>
                <p:ph type="title"/>
              </p:nvPr>
            </p:nvSpPr>
            <p:spPr/>
            <p:txBody>
              <a:bodyPr/>
              <a:lstStyle/>
              <a:p>
                <a:r>
                  <a:rPr lang="en-US" altLang="zh-CN" dirty="0"/>
                  <a:t>2. </a:t>
                </a:r>
                <a:r>
                  <a:rPr lang="zh-CN" altLang="en-US" dirty="0" smtClean="0"/>
                  <a:t>推导</a:t>
                </a:r>
                <a14:m>
                  <m:oMath xmlns:m="http://schemas.openxmlformats.org/officeDocument/2006/math">
                    <m:groupChr>
                      <m:groupChrPr>
                        <m:chr m:val="⇒"/>
                        <m:vertJc m:val="bot"/>
                        <m:ctrlPr>
                          <a:rPr lang="en-US" altLang="zh-CN" i="1">
                            <a:latin typeface="Cambria Math" panose="02040503050406030204" pitchFamily="18" charset="0"/>
                            <a:sym typeface="Symbol" panose="05050102010706020507" pitchFamily="18" charset="2"/>
                          </a:rPr>
                        </m:ctrlPr>
                      </m:groupChrPr>
                      <m:e>
                        <m:r>
                          <m:rPr>
                            <m:brk m:alnAt="2"/>
                          </m:rPr>
                          <a:rPr lang="en-US" altLang="zh-CN" i="1">
                            <a:latin typeface="Cambria Math" panose="02040503050406030204" pitchFamily="18" charset="0"/>
                            <a:sym typeface="Symbol" panose="05050102010706020507" pitchFamily="18" charset="2"/>
                          </a:rPr>
                          <m:t>+</m:t>
                        </m:r>
                      </m:e>
                    </m:groupChr>
                  </m:oMath>
                </a14:m>
                <a:r>
                  <a:rPr lang="zh-CN" altLang="en-US" dirty="0" smtClean="0"/>
                  <a:t> </a:t>
                </a:r>
                <a:endParaRPr lang="zh-CN" altLang="en-US" dirty="0"/>
              </a:p>
            </p:txBody>
          </p:sp>
        </mc:Choice>
        <mc:Fallback>
          <p:sp>
            <p:nvSpPr>
              <p:cNvPr id="3" name="标题 2"/>
              <p:cNvSpPr>
                <a:spLocks noGrp="1" noRot="1" noChangeAspect="1" noMove="1" noResize="1" noEditPoints="1" noAdjustHandles="1" noChangeArrowheads="1" noChangeShapeType="1" noTextEdit="1"/>
              </p:cNvSpPr>
              <p:nvPr>
                <p:ph type="title"/>
              </p:nvPr>
            </p:nvSpPr>
            <p:spPr>
              <a:blipFill rotWithShape="0">
                <a:blip r:embed="rId1"/>
                <a:stretch>
                  <a:fillRect l="-3137" t="-7483" b="-26531"/>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 name="内容占位符 3"/>
              <p:cNvSpPr>
                <a:spLocks noGrp="1"/>
              </p:cNvSpPr>
              <p:nvPr>
                <p:ph sz="quarter" idx="13"/>
              </p:nvPr>
            </p:nvSpPr>
            <p:spPr/>
            <p:txBody>
              <a:bodyPr>
                <a:normAutofit/>
              </a:bodyPr>
              <a:lstStyle/>
              <a:p>
                <a:r>
                  <a:rPr lang="zh-CN" altLang="en-US" sz="2800" dirty="0" smtClean="0"/>
                  <a:t>若</a:t>
                </a:r>
                <a:r>
                  <a:rPr lang="zh-CN" altLang="en-US" sz="2800" dirty="0"/>
                  <a:t>存在</a:t>
                </a:r>
                <a:r>
                  <a:rPr lang="en-US" altLang="zh-CN" sz="2800" dirty="0" smtClean="0"/>
                  <a:t>v = w</a:t>
                </a:r>
                <a:r>
                  <a:rPr lang="en-US" altLang="zh-CN" sz="2800" baseline="-25000" dirty="0" smtClean="0"/>
                  <a:t>0 </a:t>
                </a:r>
                <a:r>
                  <a:rPr lang="en-US" altLang="zh-CN" sz="2800" b="1" dirty="0" smtClean="0">
                    <a:sym typeface="Symbol" panose="05050102010706020507" pitchFamily="18" charset="2"/>
                  </a:rPr>
                  <a:t> </a:t>
                </a:r>
                <a:r>
                  <a:rPr lang="en-US" altLang="zh-CN" sz="2800" dirty="0" smtClean="0"/>
                  <a:t>w</a:t>
                </a:r>
                <a:r>
                  <a:rPr lang="en-US" altLang="zh-CN" sz="2800" baseline="-25000" dirty="0" smtClean="0"/>
                  <a:t>1 </a:t>
                </a:r>
                <a:r>
                  <a:rPr lang="en-US" altLang="zh-CN" sz="2800" b="1" dirty="0" smtClean="0">
                    <a:sym typeface="Symbol" panose="05050102010706020507" pitchFamily="18" charset="2"/>
                  </a:rPr>
                  <a:t> </a:t>
                </a:r>
                <a:r>
                  <a:rPr lang="en-US" altLang="zh-CN" sz="2800" dirty="0" smtClean="0"/>
                  <a:t>... </a:t>
                </a:r>
                <a:r>
                  <a:rPr lang="en-US" altLang="zh-CN" sz="2800" b="1" dirty="0" smtClean="0">
                    <a:sym typeface="Symbol" panose="05050102010706020507" pitchFamily="18" charset="2"/>
                  </a:rPr>
                  <a:t> </a:t>
                </a:r>
                <a:r>
                  <a:rPr lang="en-US" altLang="zh-CN" sz="2800" dirty="0" err="1" smtClean="0"/>
                  <a:t>w</a:t>
                </a:r>
                <a:r>
                  <a:rPr lang="en-US" altLang="zh-CN" sz="2800" baseline="-25000" dirty="0" err="1" smtClean="0"/>
                  <a:t>n</a:t>
                </a:r>
                <a:r>
                  <a:rPr lang="en-US" altLang="zh-CN" sz="2800" baseline="-25000" dirty="0" smtClean="0"/>
                  <a:t> </a:t>
                </a:r>
                <a:r>
                  <a:rPr lang="en-US" altLang="zh-CN" sz="2800" dirty="0" smtClean="0"/>
                  <a:t>= w(n&gt;0</a:t>
                </a:r>
                <a:r>
                  <a:rPr lang="en-US" altLang="zh-CN" sz="2800" dirty="0"/>
                  <a:t>)</a:t>
                </a:r>
                <a:r>
                  <a:rPr lang="zh-CN" altLang="en-US" sz="2800" dirty="0"/>
                  <a:t>，则记为</a:t>
                </a:r>
              </a:p>
              <a:p>
                <a:r>
                  <a:rPr lang="en-US" altLang="zh-CN" sz="2800" dirty="0"/>
                  <a:t>v</a:t>
                </a:r>
                <a:r>
                  <a:rPr lang="en-US" altLang="zh-CN" sz="2800" dirty="0" smtClean="0">
                    <a:solidFill>
                      <a:srgbClr val="FF0000"/>
                    </a:solidFill>
                  </a:rPr>
                  <a:t> </a:t>
                </a:r>
                <a14:m>
                  <m:oMath xmlns:m="http://schemas.openxmlformats.org/officeDocument/2006/math">
                    <m:groupChr>
                      <m:groupChrPr>
                        <m:chr m:val="⇒"/>
                        <m:vertJc m:val="bot"/>
                        <m:ctrlPr>
                          <a:rPr lang="en-US" altLang="zh-CN" sz="2800" i="1">
                            <a:solidFill>
                              <a:srgbClr val="FF0000"/>
                            </a:solidFill>
                            <a:latin typeface="Cambria Math" panose="02040503050406030204" pitchFamily="18" charset="0"/>
                            <a:sym typeface="Symbol" panose="05050102010706020507" pitchFamily="18" charset="2"/>
                          </a:rPr>
                        </m:ctrlPr>
                      </m:groupChrPr>
                      <m:e>
                        <m:r>
                          <m:rPr>
                            <m:brk m:alnAt="2"/>
                          </m:rPr>
                          <a:rPr lang="en-US" altLang="zh-CN" sz="2800" i="0">
                            <a:solidFill>
                              <a:srgbClr val="FF0000"/>
                            </a:solidFill>
                            <a:latin typeface="Cambria Math" panose="02040503050406030204" pitchFamily="18" charset="0"/>
                            <a:sym typeface="Symbol" panose="05050102010706020507" pitchFamily="18" charset="2"/>
                          </a:rPr>
                          <m:t>+</m:t>
                        </m:r>
                      </m:e>
                    </m:groupChr>
                  </m:oMath>
                </a14:m>
                <a:r>
                  <a:rPr lang="en-US" altLang="zh-CN" sz="2800" dirty="0" smtClean="0"/>
                  <a:t> w</a:t>
                </a:r>
                <a:r>
                  <a:rPr lang="zh-CN" altLang="en-US" sz="2800" dirty="0"/>
                  <a:t>，称</a:t>
                </a:r>
                <a:r>
                  <a:rPr lang="en-US" altLang="zh-CN" sz="2800" dirty="0"/>
                  <a:t>v</a:t>
                </a:r>
                <a:r>
                  <a:rPr lang="zh-CN" altLang="en-US" sz="2800" dirty="0">
                    <a:solidFill>
                      <a:srgbClr val="FF0000"/>
                    </a:solidFill>
                  </a:rPr>
                  <a:t>推导</a:t>
                </a:r>
                <a:r>
                  <a:rPr lang="zh-CN" altLang="en-US" sz="2800" dirty="0"/>
                  <a:t>出</a:t>
                </a:r>
                <a:r>
                  <a:rPr lang="en-US" altLang="zh-CN" sz="2800" dirty="0"/>
                  <a:t>w</a:t>
                </a:r>
                <a:r>
                  <a:rPr lang="zh-CN" altLang="en-US" sz="2800" dirty="0"/>
                  <a:t>（推导长度为</a:t>
                </a:r>
                <a:r>
                  <a:rPr lang="en-US" altLang="zh-CN" sz="2800" dirty="0"/>
                  <a:t>n</a:t>
                </a:r>
                <a:r>
                  <a:rPr lang="zh-CN" altLang="en-US" sz="2800" dirty="0"/>
                  <a:t>），或</a:t>
                </a:r>
                <a:r>
                  <a:rPr lang="en-US" altLang="zh-CN" sz="2800" dirty="0"/>
                  <a:t>w</a:t>
                </a:r>
                <a:r>
                  <a:rPr lang="zh-CN" altLang="en-US" sz="2800" dirty="0">
                    <a:solidFill>
                      <a:srgbClr val="FF0000"/>
                    </a:solidFill>
                  </a:rPr>
                  <a:t>归约</a:t>
                </a:r>
                <a:r>
                  <a:rPr lang="zh-CN" altLang="en-US" sz="2800" dirty="0"/>
                  <a:t>到</a:t>
                </a:r>
                <a:r>
                  <a:rPr lang="en-US" altLang="zh-CN" sz="2800" dirty="0"/>
                  <a:t>v</a:t>
                </a:r>
                <a:r>
                  <a:rPr lang="zh-CN" altLang="en-US" sz="2800" dirty="0"/>
                  <a:t>。</a:t>
                </a:r>
              </a:p>
              <a:p>
                <a:r>
                  <a:rPr lang="zh-CN" altLang="en-US" sz="2800" dirty="0"/>
                  <a:t>若有</a:t>
                </a:r>
                <a:r>
                  <a:rPr lang="en-US" altLang="zh-CN" sz="2800" dirty="0"/>
                  <a:t>v </a:t>
                </a:r>
                <a14:m>
                  <m:oMath xmlns:m="http://schemas.openxmlformats.org/officeDocument/2006/math">
                    <m:groupChr>
                      <m:groupChrPr>
                        <m:chr m:val="⇒"/>
                        <m:vertJc m:val="bot"/>
                        <m:ctrlPr>
                          <a:rPr lang="en-US" altLang="zh-CN" sz="2800" i="1">
                            <a:latin typeface="Cambria Math" panose="02040503050406030204" pitchFamily="18" charset="0"/>
                            <a:sym typeface="Symbol" panose="05050102010706020507" pitchFamily="18" charset="2"/>
                          </a:rPr>
                        </m:ctrlPr>
                      </m:groupChrPr>
                      <m:e>
                        <m:r>
                          <m:rPr>
                            <m:brk m:alnAt="2"/>
                          </m:rPr>
                          <a:rPr lang="en-US" altLang="zh-CN" sz="2800" i="0">
                            <a:latin typeface="Cambria Math" panose="02040503050406030204" pitchFamily="18" charset="0"/>
                            <a:sym typeface="Symbol" panose="05050102010706020507" pitchFamily="18" charset="2"/>
                          </a:rPr>
                          <m:t>+</m:t>
                        </m:r>
                      </m:e>
                    </m:groupChr>
                  </m:oMath>
                </a14:m>
                <a:r>
                  <a:rPr lang="en-US" altLang="zh-CN" sz="2800" dirty="0" smtClean="0"/>
                  <a:t> </a:t>
                </a:r>
                <a:r>
                  <a:rPr lang="en-US" altLang="zh-CN" sz="2800" dirty="0"/>
                  <a:t>w</a:t>
                </a:r>
                <a:r>
                  <a:rPr lang="zh-CN" altLang="en-US" sz="2800" dirty="0"/>
                  <a:t>，或</a:t>
                </a:r>
                <a:r>
                  <a:rPr lang="en-US" altLang="zh-CN" sz="2800" dirty="0" smtClean="0"/>
                  <a:t>v = w</a:t>
                </a:r>
                <a:r>
                  <a:rPr lang="zh-CN" altLang="en-US" sz="2800" dirty="0"/>
                  <a:t>，则记</a:t>
                </a:r>
                <a:r>
                  <a:rPr lang="zh-CN" altLang="en-US" sz="2800" dirty="0" smtClean="0"/>
                  <a:t>为</a:t>
                </a:r>
                <a:r>
                  <a:rPr lang="en-US" altLang="zh-CN" sz="2800" dirty="0" smtClean="0"/>
                  <a:t>v </a:t>
                </a:r>
                <a14:m>
                  <m:oMath xmlns:m="http://schemas.openxmlformats.org/officeDocument/2006/math">
                    <m:groupChr>
                      <m:groupChrPr>
                        <m:chr m:val="⇒"/>
                        <m:vertJc m:val="bot"/>
                        <m:ctrlPr>
                          <a:rPr lang="en-US" altLang="zh-CN" sz="2800" i="1" smtClean="0">
                            <a:solidFill>
                              <a:srgbClr val="FF0000"/>
                            </a:solidFill>
                            <a:latin typeface="Cambria Math" panose="02040503050406030204" pitchFamily="18" charset="0"/>
                            <a:sym typeface="Symbol" panose="05050102010706020507" pitchFamily="18" charset="2"/>
                          </a:rPr>
                        </m:ctrlPr>
                      </m:groupChrPr>
                      <m:e>
                        <m:r>
                          <m:rPr>
                            <m:brk m:alnAt="2"/>
                          </m:rPr>
                          <a:rPr lang="zh-CN" altLang="en-US" sz="2800" i="0">
                            <a:solidFill>
                              <a:srgbClr val="FF0000"/>
                            </a:solidFill>
                            <a:latin typeface="Cambria Math" panose="02040503050406030204" pitchFamily="18" charset="0"/>
                            <a:sym typeface="Symbol" panose="05050102010706020507" pitchFamily="18" charset="2"/>
                          </a:rPr>
                          <m:t>∗</m:t>
                        </m:r>
                      </m:e>
                    </m:groupChr>
                  </m:oMath>
                </a14:m>
                <a:r>
                  <a:rPr lang="en-US" altLang="zh-CN" sz="2800" dirty="0" smtClean="0">
                    <a:solidFill>
                      <a:srgbClr val="FF0000"/>
                    </a:solidFill>
                  </a:rPr>
                  <a:t> </a:t>
                </a:r>
                <a:r>
                  <a:rPr lang="en-US" altLang="zh-CN" sz="2800" dirty="0"/>
                  <a:t>w</a:t>
                </a:r>
                <a:r>
                  <a:rPr lang="zh-CN" altLang="en-US" sz="2800" dirty="0" smtClean="0"/>
                  <a:t>。</a:t>
                </a:r>
                <a:endParaRPr lang="zh-CN" altLang="en-US" sz="2800" dirty="0"/>
              </a:p>
            </p:txBody>
          </p:sp>
        </mc:Choice>
        <mc:Fallback>
          <p:sp>
            <p:nvSpPr>
              <p:cNvPr id="4" name="内容占位符 3"/>
              <p:cNvSpPr>
                <a:spLocks noGrp="1" noRot="1" noChangeAspect="1" noMove="1" noResize="1" noEditPoints="1" noAdjustHandles="1" noChangeArrowheads="1" noChangeShapeType="1" noTextEdit="1"/>
              </p:cNvSpPr>
              <p:nvPr>
                <p:ph sz="quarter" idx="13"/>
              </p:nvPr>
            </p:nvSpPr>
            <p:spPr>
              <a:blipFill rotWithShape="0">
                <a:blip r:embed="rId2"/>
                <a:stretch>
                  <a:fillRect l="-1333" t="-1659"/>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smtClean="0"/>
              <a:t>推导的例子</a:t>
            </a:r>
            <a:endParaRPr lang="zh-CN" altLang="en-US" dirty="0"/>
          </a:p>
        </p:txBody>
      </p:sp>
      <mc:AlternateContent xmlns:mc="http://schemas.openxmlformats.org/markup-compatibility/2006">
        <mc:Choice xmlns:a14="http://schemas.microsoft.com/office/drawing/2010/main" Requires="a14">
          <p:sp>
            <p:nvSpPr>
              <p:cNvPr id="4" name="内容占位符 3"/>
              <p:cNvSpPr>
                <a:spLocks noGrp="1"/>
              </p:cNvSpPr>
              <p:nvPr>
                <p:ph sz="quarter" idx="13"/>
              </p:nvPr>
            </p:nvSpPr>
            <p:spPr/>
            <p:txBody>
              <a:bodyPr>
                <a:normAutofit/>
              </a:bodyPr>
              <a:lstStyle/>
              <a:p>
                <a:r>
                  <a:rPr lang="zh-CN" altLang="en-US" sz="2800" dirty="0"/>
                  <a:t>例：</a:t>
                </a:r>
                <a:r>
                  <a:rPr lang="en-US" altLang="zh-CN" sz="2800" dirty="0"/>
                  <a:t>G[S]</a:t>
                </a:r>
                <a:r>
                  <a:rPr lang="zh-CN" altLang="en-US" sz="2800" dirty="0"/>
                  <a:t>： </a:t>
                </a:r>
                <a:r>
                  <a:rPr lang="en-US" altLang="zh-CN" sz="2800" dirty="0"/>
                  <a:t>S→0S1</a:t>
                </a:r>
                <a:r>
                  <a:rPr lang="zh-CN" altLang="en-US" sz="2800" dirty="0"/>
                  <a:t>， </a:t>
                </a:r>
                <a:r>
                  <a:rPr lang="en-US" altLang="zh-CN" sz="2800" dirty="0"/>
                  <a:t>S→01</a:t>
                </a:r>
              </a:p>
              <a:p>
                <a:r>
                  <a:rPr lang="en-US" altLang="zh-CN" sz="2800" dirty="0" smtClean="0"/>
                  <a:t>S </a:t>
                </a:r>
                <a:r>
                  <a:rPr lang="en-US" altLang="zh-CN" sz="2800" b="1" dirty="0">
                    <a:sym typeface="Symbol" panose="05050102010706020507" pitchFamily="18" charset="2"/>
                  </a:rPr>
                  <a:t> </a:t>
                </a:r>
                <a:r>
                  <a:rPr lang="en-US" altLang="zh-CN" sz="2800" dirty="0" smtClean="0"/>
                  <a:t>0S1 </a:t>
                </a:r>
                <a:endParaRPr lang="en-US" altLang="zh-CN" sz="2800" dirty="0"/>
              </a:p>
              <a:p>
                <a:r>
                  <a:rPr lang="en-US" altLang="zh-CN" sz="2800" dirty="0" smtClean="0"/>
                  <a:t>0S1</a:t>
                </a:r>
                <a:r>
                  <a:rPr lang="en-US" altLang="zh-CN" sz="2800" b="1" dirty="0" smtClean="0">
                    <a:sym typeface="Symbol" panose="05050102010706020507" pitchFamily="18" charset="2"/>
                  </a:rPr>
                  <a:t> </a:t>
                </a:r>
                <a:r>
                  <a:rPr lang="en-US" altLang="zh-CN" sz="2800" b="1" dirty="0">
                    <a:sym typeface="Symbol" panose="05050102010706020507" pitchFamily="18" charset="2"/>
                  </a:rPr>
                  <a:t> </a:t>
                </a:r>
                <a:r>
                  <a:rPr lang="en-US" altLang="zh-CN" sz="2800" dirty="0" smtClean="0"/>
                  <a:t>00S11</a:t>
                </a:r>
                <a:endParaRPr lang="en-US" altLang="zh-CN" sz="2800" dirty="0"/>
              </a:p>
              <a:p>
                <a:r>
                  <a:rPr lang="en-US" altLang="zh-CN" sz="2800" dirty="0" smtClean="0"/>
                  <a:t>00S11</a:t>
                </a:r>
                <a:r>
                  <a:rPr lang="en-US" altLang="zh-CN" sz="2800" b="1" dirty="0" smtClean="0">
                    <a:sym typeface="Symbol" panose="05050102010706020507" pitchFamily="18" charset="2"/>
                  </a:rPr>
                  <a:t> </a:t>
                </a:r>
                <a:r>
                  <a:rPr lang="en-US" altLang="zh-CN" sz="2800" b="1" dirty="0">
                    <a:sym typeface="Symbol" panose="05050102010706020507" pitchFamily="18" charset="2"/>
                  </a:rPr>
                  <a:t> </a:t>
                </a:r>
                <a:r>
                  <a:rPr lang="en-US" altLang="zh-CN" sz="2800" dirty="0" smtClean="0"/>
                  <a:t>000S111</a:t>
                </a:r>
                <a:endParaRPr lang="en-US" altLang="zh-CN" sz="2800" dirty="0"/>
              </a:p>
              <a:p>
                <a:r>
                  <a:rPr lang="en-US" altLang="zh-CN" sz="2800" dirty="0" smtClean="0"/>
                  <a:t>000S111</a:t>
                </a:r>
                <a:r>
                  <a:rPr lang="en-US" altLang="zh-CN" sz="2800" b="1" dirty="0" smtClean="0">
                    <a:sym typeface="Symbol" panose="05050102010706020507" pitchFamily="18" charset="2"/>
                  </a:rPr>
                  <a:t> </a:t>
                </a:r>
                <a:r>
                  <a:rPr lang="en-US" altLang="zh-CN" sz="2800" b="1" dirty="0">
                    <a:sym typeface="Symbol" panose="05050102010706020507" pitchFamily="18" charset="2"/>
                  </a:rPr>
                  <a:t> </a:t>
                </a:r>
                <a:r>
                  <a:rPr lang="en-US" altLang="zh-CN" sz="2800" dirty="0" smtClean="0"/>
                  <a:t>00001111 </a:t>
                </a:r>
                <a:endParaRPr lang="en-US" altLang="zh-CN" sz="2800" dirty="0"/>
              </a:p>
              <a:p>
                <a:r>
                  <a:rPr lang="en-US" altLang="zh-CN" sz="2800" dirty="0" smtClean="0"/>
                  <a:t>S</a:t>
                </a:r>
                <a:r>
                  <a:rPr lang="en-US" altLang="zh-CN" sz="2800" b="1" dirty="0" smtClean="0">
                    <a:sym typeface="Symbol" panose="05050102010706020507" pitchFamily="18" charset="2"/>
                  </a:rPr>
                  <a:t> </a:t>
                </a:r>
                <a:r>
                  <a:rPr lang="en-US" altLang="zh-CN" sz="2800" b="1" dirty="0">
                    <a:sym typeface="Symbol" panose="05050102010706020507" pitchFamily="18" charset="2"/>
                  </a:rPr>
                  <a:t> </a:t>
                </a:r>
                <a:r>
                  <a:rPr lang="en-US" altLang="zh-CN" sz="2800" dirty="0" smtClean="0"/>
                  <a:t>0S1 </a:t>
                </a:r>
                <a:r>
                  <a:rPr lang="en-US" altLang="zh-CN" sz="2800" b="1" dirty="0" smtClean="0">
                    <a:sym typeface="Symbol" panose="05050102010706020507" pitchFamily="18" charset="2"/>
                  </a:rPr>
                  <a:t> </a:t>
                </a:r>
                <a:r>
                  <a:rPr lang="en-US" altLang="zh-CN" sz="2800" dirty="0" smtClean="0"/>
                  <a:t>00S11 </a:t>
                </a:r>
                <a:r>
                  <a:rPr lang="en-US" altLang="zh-CN" sz="2800" b="1" dirty="0" smtClean="0">
                    <a:sym typeface="Symbol" panose="05050102010706020507" pitchFamily="18" charset="2"/>
                  </a:rPr>
                  <a:t> </a:t>
                </a:r>
                <a:r>
                  <a:rPr lang="en-US" altLang="zh-CN" sz="2800" dirty="0" smtClean="0"/>
                  <a:t>000S111 </a:t>
                </a:r>
                <a:r>
                  <a:rPr lang="en-US" altLang="zh-CN" sz="2800" b="1" dirty="0" smtClean="0">
                    <a:sym typeface="Symbol" panose="05050102010706020507" pitchFamily="18" charset="2"/>
                  </a:rPr>
                  <a:t> </a:t>
                </a:r>
                <a:r>
                  <a:rPr lang="en-US" altLang="zh-CN" sz="2800" dirty="0" smtClean="0"/>
                  <a:t>00001111 </a:t>
                </a:r>
                <a:endParaRPr lang="en-US" altLang="zh-CN" sz="2800" dirty="0"/>
              </a:p>
              <a:p>
                <a:r>
                  <a:rPr lang="en-US" altLang="zh-CN" sz="2800" dirty="0" smtClean="0"/>
                  <a:t>S </a:t>
                </a:r>
                <a14:m>
                  <m:oMath xmlns:m="http://schemas.openxmlformats.org/officeDocument/2006/math">
                    <m:groupChr>
                      <m:groupChrPr>
                        <m:chr m:val="⇒"/>
                        <m:vertJc m:val="bot"/>
                        <m:ctrlPr>
                          <a:rPr lang="en-US" altLang="zh-CN" sz="2800" i="1">
                            <a:latin typeface="Cambria Math" panose="02040503050406030204" pitchFamily="18" charset="0"/>
                            <a:sym typeface="Symbol" panose="05050102010706020507" pitchFamily="18" charset="2"/>
                          </a:rPr>
                        </m:ctrlPr>
                      </m:groupChrPr>
                      <m:e>
                        <m:r>
                          <m:rPr>
                            <m:brk m:alnAt="2"/>
                          </m:rPr>
                          <a:rPr lang="en-US" altLang="zh-CN" sz="2800">
                            <a:latin typeface="Cambria Math" panose="02040503050406030204" pitchFamily="18" charset="0"/>
                            <a:sym typeface="Symbol" panose="05050102010706020507" pitchFamily="18" charset="2"/>
                          </a:rPr>
                          <m:t>+</m:t>
                        </m:r>
                      </m:e>
                    </m:groupChr>
                  </m:oMath>
                </a14:m>
                <a:r>
                  <a:rPr lang="en-US" altLang="zh-CN" sz="2800" dirty="0" smtClean="0"/>
                  <a:t> </a:t>
                </a:r>
                <a:r>
                  <a:rPr lang="en-US" altLang="zh-CN" sz="2800" dirty="0"/>
                  <a:t>00001111 </a:t>
                </a:r>
              </a:p>
              <a:p>
                <a:r>
                  <a:rPr lang="en-US" altLang="zh-CN" sz="2800" dirty="0" smtClean="0"/>
                  <a:t>S </a:t>
                </a:r>
                <a14:m>
                  <m:oMath xmlns:m="http://schemas.openxmlformats.org/officeDocument/2006/math">
                    <m:groupChr>
                      <m:groupChrPr>
                        <m:chr m:val="⇒"/>
                        <m:vertJc m:val="bot"/>
                        <m:ctrlPr>
                          <a:rPr lang="en-US" altLang="zh-CN" sz="2800" i="1">
                            <a:latin typeface="Cambria Math" panose="02040503050406030204" pitchFamily="18" charset="0"/>
                            <a:sym typeface="Symbol" panose="05050102010706020507" pitchFamily="18" charset="2"/>
                          </a:rPr>
                        </m:ctrlPr>
                      </m:groupChrPr>
                      <m:e>
                        <m:r>
                          <m:rPr>
                            <m:brk m:alnAt="2"/>
                          </m:rPr>
                          <a:rPr lang="zh-CN" altLang="en-US" sz="2800">
                            <a:latin typeface="Cambria Math" panose="02040503050406030204" pitchFamily="18" charset="0"/>
                            <a:sym typeface="Symbol" panose="05050102010706020507" pitchFamily="18" charset="2"/>
                          </a:rPr>
                          <m:t>∗</m:t>
                        </m:r>
                      </m:e>
                    </m:groupChr>
                  </m:oMath>
                </a14:m>
                <a:r>
                  <a:rPr lang="en-US" altLang="zh-CN" sz="2800" dirty="0"/>
                  <a:t>  S      00S11 </a:t>
                </a:r>
                <a14:m>
                  <m:oMath xmlns:m="http://schemas.openxmlformats.org/officeDocument/2006/math">
                    <m:groupChr>
                      <m:groupChrPr>
                        <m:chr m:val="⇒"/>
                        <m:vertJc m:val="bot"/>
                        <m:ctrlPr>
                          <a:rPr lang="en-US" altLang="zh-CN" sz="2800" i="1">
                            <a:latin typeface="Cambria Math" panose="02040503050406030204" pitchFamily="18" charset="0"/>
                            <a:sym typeface="Symbol" panose="05050102010706020507" pitchFamily="18" charset="2"/>
                          </a:rPr>
                        </m:ctrlPr>
                      </m:groupChrPr>
                      <m:e>
                        <m:r>
                          <m:rPr>
                            <m:brk m:alnAt="2"/>
                          </m:rPr>
                          <a:rPr lang="zh-CN" altLang="en-US" sz="2800">
                            <a:latin typeface="Cambria Math" panose="02040503050406030204" pitchFamily="18" charset="0"/>
                            <a:sym typeface="Symbol" panose="05050102010706020507" pitchFamily="18" charset="2"/>
                          </a:rPr>
                          <m:t>∗</m:t>
                        </m:r>
                      </m:e>
                    </m:groupChr>
                  </m:oMath>
                </a14:m>
                <a:r>
                  <a:rPr lang="en-US" altLang="zh-CN" sz="2800" dirty="0"/>
                  <a:t>  </a:t>
                </a:r>
                <a:r>
                  <a:rPr lang="en-US" altLang="zh-CN" sz="2800" dirty="0" smtClean="0"/>
                  <a:t>00S11</a:t>
                </a:r>
                <a:endParaRPr lang="en-US" altLang="zh-CN" sz="2800" dirty="0"/>
              </a:p>
            </p:txBody>
          </p:sp>
        </mc:Choice>
        <mc:Fallback>
          <p:sp>
            <p:nvSpPr>
              <p:cNvPr id="4" name="内容占位符 3"/>
              <p:cNvSpPr>
                <a:spLocks noGrp="1" noRot="1" noChangeAspect="1" noMove="1" noResize="1" noEditPoints="1" noAdjustHandles="1" noChangeArrowheads="1" noChangeShapeType="1" noTextEdit="1"/>
              </p:cNvSpPr>
              <p:nvPr>
                <p:ph sz="quarter" idx="13"/>
              </p:nvPr>
            </p:nvSpPr>
            <p:spPr>
              <a:blipFill rotWithShape="0">
                <a:blip r:embed="rId1"/>
                <a:stretch>
                  <a:fillRect l="-1333" t="-1659" r="-1176"/>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五、句型、句子的定义</a:t>
            </a:r>
            <a:endParaRPr lang="zh-CN" altLang="en-US" dirty="0"/>
          </a:p>
        </p:txBody>
      </p:sp>
      <p:sp>
        <p:nvSpPr>
          <p:cNvPr id="4" name="内容占位符 3"/>
          <p:cNvSpPr>
            <a:spLocks noGrp="1"/>
          </p:cNvSpPr>
          <p:nvPr>
            <p:ph sz="quarter" idx="13"/>
          </p:nvPr>
        </p:nvSpPr>
        <p:spPr>
          <a:xfrm>
            <a:off x="768350" y="1322773"/>
            <a:ext cx="7771968" cy="5147877"/>
          </a:xfrm>
        </p:spPr>
        <p:txBody>
          <a:bodyPr lIns="0" rIns="0">
            <a:noAutofit/>
          </a:bodyPr>
          <a:lstStyle/>
          <a:p>
            <a:r>
              <a:rPr lang="en-US" altLang="zh-CN" sz="2800" dirty="0">
                <a:solidFill>
                  <a:srgbClr val="FF0000"/>
                </a:solidFill>
              </a:rPr>
              <a:t>1. </a:t>
            </a:r>
            <a:r>
              <a:rPr lang="zh-CN" altLang="en-US" sz="2800" dirty="0">
                <a:solidFill>
                  <a:srgbClr val="FF0000"/>
                </a:solidFill>
              </a:rPr>
              <a:t>句型  </a:t>
            </a:r>
            <a:r>
              <a:rPr lang="zh-CN" altLang="en-US" sz="2800" dirty="0"/>
              <a:t>有文法</a:t>
            </a:r>
            <a:r>
              <a:rPr lang="en-US" altLang="zh-CN" sz="2800" dirty="0"/>
              <a:t>G</a:t>
            </a:r>
            <a:r>
              <a:rPr lang="zh-CN" altLang="en-US" sz="2800" dirty="0"/>
              <a:t>，若</a:t>
            </a:r>
            <a:r>
              <a:rPr lang="en-US" altLang="zh-CN" sz="2800" dirty="0"/>
              <a:t>S </a:t>
            </a:r>
            <a:r>
              <a:rPr lang="en-US" altLang="zh-CN" sz="2800" b="1" dirty="0">
                <a:sym typeface="Symbol" panose="05050102010706020507" pitchFamily="18" charset="2"/>
              </a:rPr>
              <a:t></a:t>
            </a:r>
            <a:r>
              <a:rPr lang="en-US" altLang="zh-CN" sz="2800" dirty="0" smtClean="0"/>
              <a:t> </a:t>
            </a:r>
            <a:r>
              <a:rPr lang="en-US" altLang="zh-CN" sz="2800" dirty="0"/>
              <a:t>x</a:t>
            </a:r>
            <a:r>
              <a:rPr lang="zh-CN" altLang="en-US" sz="2800" dirty="0"/>
              <a:t>，则称</a:t>
            </a:r>
            <a:r>
              <a:rPr lang="en-US" altLang="zh-CN" sz="2800" dirty="0"/>
              <a:t>x</a:t>
            </a:r>
            <a:r>
              <a:rPr lang="zh-CN" altLang="en-US" sz="2800" dirty="0"/>
              <a:t>是文法</a:t>
            </a:r>
            <a:r>
              <a:rPr lang="en-US" altLang="zh-CN" sz="2800" dirty="0"/>
              <a:t>G</a:t>
            </a:r>
            <a:r>
              <a:rPr lang="zh-CN" altLang="en-US" sz="2800" dirty="0"/>
              <a:t>的句型</a:t>
            </a:r>
            <a:r>
              <a:rPr lang="zh-CN" altLang="en-US" sz="2800" dirty="0" smtClean="0"/>
              <a:t>。即</a:t>
            </a:r>
            <a:r>
              <a:rPr lang="zh-CN" altLang="en-US" sz="2800" dirty="0"/>
              <a:t>：</a:t>
            </a:r>
            <a:r>
              <a:rPr lang="zh-CN" altLang="en-US" sz="2800" dirty="0">
                <a:solidFill>
                  <a:srgbClr val="FF0000"/>
                </a:solidFill>
              </a:rPr>
              <a:t>从开始符号推导出的任意符号串</a:t>
            </a:r>
            <a:r>
              <a:rPr lang="zh-CN" altLang="en-US" sz="2800" dirty="0"/>
              <a:t>。</a:t>
            </a:r>
            <a:endParaRPr lang="zh-CN" altLang="en-US" sz="2800" dirty="0"/>
          </a:p>
          <a:p>
            <a:r>
              <a:rPr lang="en-US" altLang="zh-CN" sz="2800" dirty="0">
                <a:solidFill>
                  <a:srgbClr val="FF0000"/>
                </a:solidFill>
              </a:rPr>
              <a:t>2. </a:t>
            </a:r>
            <a:r>
              <a:rPr lang="zh-CN" altLang="en-US" sz="2800" dirty="0">
                <a:solidFill>
                  <a:srgbClr val="FF0000"/>
                </a:solidFill>
              </a:rPr>
              <a:t>句子  </a:t>
            </a:r>
            <a:r>
              <a:rPr lang="zh-CN" altLang="en-US" sz="2800" dirty="0"/>
              <a:t>有文法</a:t>
            </a:r>
            <a:r>
              <a:rPr lang="en-US" altLang="zh-CN" sz="2800" dirty="0"/>
              <a:t>G</a:t>
            </a:r>
            <a:r>
              <a:rPr lang="zh-CN" altLang="en-US" sz="2800" dirty="0"/>
              <a:t>，若</a:t>
            </a:r>
            <a:r>
              <a:rPr lang="en-US" altLang="zh-CN" sz="2800" dirty="0"/>
              <a:t>S </a:t>
            </a:r>
            <a:r>
              <a:rPr lang="en-US" altLang="zh-CN" sz="2800" b="1" dirty="0">
                <a:sym typeface="Symbol" panose="05050102010706020507" pitchFamily="18" charset="2"/>
              </a:rPr>
              <a:t></a:t>
            </a:r>
            <a:r>
              <a:rPr lang="en-US" altLang="zh-CN" sz="2800" dirty="0" smtClean="0"/>
              <a:t> </a:t>
            </a:r>
            <a:r>
              <a:rPr lang="en-US" altLang="zh-CN" sz="2800" dirty="0"/>
              <a:t>x</a:t>
            </a:r>
            <a:r>
              <a:rPr lang="zh-CN" altLang="en-US" sz="2800" dirty="0"/>
              <a:t>，且</a:t>
            </a:r>
            <a:r>
              <a:rPr lang="en-US" altLang="zh-CN" sz="2800" dirty="0"/>
              <a:t>x∈V</a:t>
            </a:r>
            <a:r>
              <a:rPr lang="en-US" altLang="zh-CN" sz="2800" baseline="-25000" dirty="0"/>
              <a:t>T</a:t>
            </a:r>
            <a:r>
              <a:rPr lang="en-US" altLang="zh-CN" sz="2800" dirty="0"/>
              <a:t>*</a:t>
            </a:r>
            <a:r>
              <a:rPr lang="zh-CN" altLang="en-US" sz="2800" dirty="0"/>
              <a:t>，则称</a:t>
            </a:r>
            <a:r>
              <a:rPr lang="en-US" altLang="zh-CN" sz="2800" dirty="0"/>
              <a:t>x</a:t>
            </a:r>
            <a:r>
              <a:rPr lang="zh-CN" altLang="en-US" sz="2800" dirty="0"/>
              <a:t>是文法</a:t>
            </a:r>
            <a:r>
              <a:rPr lang="en-US" altLang="zh-CN" sz="2800" dirty="0"/>
              <a:t>G</a:t>
            </a:r>
            <a:r>
              <a:rPr lang="zh-CN" altLang="en-US" sz="2800" dirty="0"/>
              <a:t>的句子。即：</a:t>
            </a:r>
            <a:r>
              <a:rPr lang="zh-CN" altLang="en-US" sz="2800" dirty="0">
                <a:solidFill>
                  <a:srgbClr val="FF0000"/>
                </a:solidFill>
              </a:rPr>
              <a:t>从开始符号推导出的终结符号串</a:t>
            </a:r>
            <a:r>
              <a:rPr lang="zh-CN" altLang="en-US" sz="2800" dirty="0"/>
              <a:t>。</a:t>
            </a:r>
            <a:endParaRPr lang="zh-CN" altLang="en-US" sz="2800" dirty="0"/>
          </a:p>
          <a:p>
            <a:r>
              <a:rPr lang="zh-CN" altLang="en-US" sz="2400" dirty="0"/>
              <a:t>例：</a:t>
            </a:r>
            <a:r>
              <a:rPr lang="en-US" altLang="zh-CN" sz="2400" dirty="0" smtClean="0"/>
              <a:t>G[S]</a:t>
            </a:r>
            <a:r>
              <a:rPr lang="zh-CN" altLang="en-US" sz="2400" dirty="0" smtClean="0"/>
              <a:t>：</a:t>
            </a:r>
            <a:r>
              <a:rPr lang="en-US" altLang="zh-CN" sz="2400" dirty="0" smtClean="0"/>
              <a:t>S</a:t>
            </a:r>
            <a:r>
              <a:rPr lang="en-US" altLang="zh-CN" sz="2400" dirty="0"/>
              <a:t>→</a:t>
            </a:r>
            <a:r>
              <a:rPr lang="en-US" altLang="zh-CN" sz="2400" dirty="0" smtClean="0"/>
              <a:t>0S1| 01</a:t>
            </a:r>
            <a:endParaRPr lang="en-US" altLang="zh-CN" sz="2400" dirty="0"/>
          </a:p>
          <a:p>
            <a:r>
              <a:rPr lang="en-US" altLang="zh-CN" sz="2400" dirty="0" smtClean="0"/>
              <a:t>S</a:t>
            </a:r>
            <a:r>
              <a:rPr lang="en-US" altLang="zh-CN" sz="2400" b="1" dirty="0">
                <a:sym typeface="Symbol" panose="05050102010706020507" pitchFamily="18" charset="2"/>
              </a:rPr>
              <a:t>  </a:t>
            </a:r>
            <a:r>
              <a:rPr lang="en-US" altLang="zh-CN" sz="2400" dirty="0" smtClean="0"/>
              <a:t>0S1</a:t>
            </a:r>
            <a:r>
              <a:rPr lang="en-US" altLang="zh-CN" sz="2400" b="1" dirty="0">
                <a:sym typeface="Symbol" panose="05050102010706020507" pitchFamily="18" charset="2"/>
              </a:rPr>
              <a:t>  </a:t>
            </a:r>
            <a:r>
              <a:rPr lang="en-US" altLang="zh-CN" sz="2400" dirty="0" smtClean="0"/>
              <a:t>00S11</a:t>
            </a:r>
            <a:r>
              <a:rPr lang="en-US" altLang="zh-CN" sz="2400" b="1" dirty="0">
                <a:sym typeface="Symbol" panose="05050102010706020507" pitchFamily="18" charset="2"/>
              </a:rPr>
              <a:t>  </a:t>
            </a:r>
            <a:r>
              <a:rPr lang="en-US" altLang="zh-CN" sz="2400" dirty="0" smtClean="0"/>
              <a:t>000S111</a:t>
            </a:r>
            <a:r>
              <a:rPr lang="en-US" altLang="zh-CN" sz="2400" b="1" dirty="0">
                <a:sym typeface="Symbol" panose="05050102010706020507" pitchFamily="18" charset="2"/>
              </a:rPr>
              <a:t>  </a:t>
            </a:r>
            <a:r>
              <a:rPr lang="en-US" altLang="zh-CN" sz="2400" dirty="0" smtClean="0"/>
              <a:t>00001111</a:t>
            </a:r>
            <a:endParaRPr lang="en-US" altLang="zh-CN" sz="2400" dirty="0"/>
          </a:p>
          <a:p>
            <a:r>
              <a:rPr lang="en-US" altLang="zh-CN" sz="2400" dirty="0" smtClean="0"/>
              <a:t>S</a:t>
            </a:r>
            <a:r>
              <a:rPr lang="en-US" altLang="zh-CN" sz="2400" b="1" dirty="0">
                <a:sym typeface="Symbol" panose="05050102010706020507" pitchFamily="18" charset="2"/>
              </a:rPr>
              <a:t>  </a:t>
            </a:r>
            <a:r>
              <a:rPr lang="en-US" altLang="zh-CN" sz="2400" dirty="0" smtClean="0"/>
              <a:t>01</a:t>
            </a:r>
            <a:endParaRPr lang="en-US" altLang="zh-CN" sz="2400" dirty="0"/>
          </a:p>
          <a:p>
            <a:r>
              <a:rPr lang="en-US" altLang="zh-CN" sz="2400" dirty="0" smtClean="0"/>
              <a:t>G</a:t>
            </a:r>
            <a:r>
              <a:rPr lang="zh-CN" altLang="en-US" sz="2400" dirty="0"/>
              <a:t>的</a:t>
            </a:r>
            <a:r>
              <a:rPr lang="zh-CN" altLang="en-US" sz="2400" dirty="0">
                <a:solidFill>
                  <a:srgbClr val="FF0000"/>
                </a:solidFill>
              </a:rPr>
              <a:t>句型</a:t>
            </a:r>
            <a:r>
              <a:rPr lang="zh-CN" altLang="en-US" sz="2400" dirty="0"/>
              <a:t>有：</a:t>
            </a:r>
            <a:r>
              <a:rPr lang="en-US" altLang="zh-CN" sz="2400" dirty="0" smtClean="0"/>
              <a:t>S, 0S1, 00S11, 000S111, 00001111, 01</a:t>
            </a:r>
            <a:endParaRPr lang="en-US" altLang="zh-CN" sz="2400" dirty="0"/>
          </a:p>
          <a:p>
            <a:r>
              <a:rPr lang="en-US" altLang="zh-CN" sz="2400" dirty="0" smtClean="0"/>
              <a:t>G</a:t>
            </a:r>
            <a:r>
              <a:rPr lang="zh-CN" altLang="en-US" sz="2400" dirty="0"/>
              <a:t>的</a:t>
            </a:r>
            <a:r>
              <a:rPr lang="zh-CN" altLang="en-US" sz="2400" dirty="0">
                <a:solidFill>
                  <a:srgbClr val="FF0000"/>
                </a:solidFill>
              </a:rPr>
              <a:t>句子</a:t>
            </a:r>
            <a:r>
              <a:rPr lang="zh-CN" altLang="en-US" sz="2400" dirty="0"/>
              <a:t>有：</a:t>
            </a:r>
            <a:r>
              <a:rPr lang="en-US" altLang="zh-CN" sz="2400" dirty="0"/>
              <a:t>00001111, </a:t>
            </a:r>
            <a:r>
              <a:rPr lang="en-US" altLang="zh-CN" sz="2400" dirty="0" smtClean="0"/>
              <a:t>01</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smtClean="0"/>
              <a:t>例子</a:t>
            </a:r>
            <a:endParaRPr lang="zh-CN" altLang="en-US" dirty="0"/>
          </a:p>
        </p:txBody>
      </p:sp>
      <p:sp>
        <p:nvSpPr>
          <p:cNvPr id="4" name="内容占位符 3"/>
          <p:cNvSpPr>
            <a:spLocks noGrp="1"/>
          </p:cNvSpPr>
          <p:nvPr>
            <p:ph sz="quarter" idx="13"/>
          </p:nvPr>
        </p:nvSpPr>
        <p:spPr>
          <a:xfrm>
            <a:off x="768350" y="1322773"/>
            <a:ext cx="7771968" cy="2142740"/>
          </a:xfrm>
        </p:spPr>
        <p:txBody>
          <a:bodyPr>
            <a:noAutofit/>
          </a:bodyPr>
          <a:lstStyle/>
          <a:p>
            <a:r>
              <a:rPr lang="zh-CN" altLang="en-US" sz="2800" dirty="0"/>
              <a:t>例：</a:t>
            </a:r>
            <a:r>
              <a:rPr lang="en-US" altLang="zh-CN" sz="2800" dirty="0"/>
              <a:t>G[E]</a:t>
            </a:r>
            <a:r>
              <a:rPr lang="zh-CN" altLang="en-US" sz="2800" dirty="0" smtClean="0"/>
              <a:t>：</a:t>
            </a:r>
            <a:r>
              <a:rPr lang="en-US" altLang="zh-CN" sz="2800" dirty="0" smtClean="0"/>
              <a:t>E</a:t>
            </a:r>
            <a:r>
              <a:rPr lang="en-US" altLang="zh-CN" sz="2800" dirty="0"/>
              <a:t>→</a:t>
            </a:r>
            <a:r>
              <a:rPr lang="en-US" altLang="zh-CN" sz="2800" dirty="0" smtClean="0"/>
              <a:t>E+T|T</a:t>
            </a:r>
            <a:endParaRPr lang="en-US" altLang="zh-CN" sz="2800" dirty="0" smtClean="0"/>
          </a:p>
          <a:p>
            <a:pPr marL="2237105" indent="-503555"/>
            <a:r>
              <a:rPr lang="en-US" altLang="zh-CN" sz="2800" dirty="0" smtClean="0"/>
              <a:t>T</a:t>
            </a:r>
            <a:r>
              <a:rPr lang="en-US" altLang="zh-CN" sz="2800" dirty="0"/>
              <a:t>→</a:t>
            </a:r>
            <a:r>
              <a:rPr lang="en-US" altLang="zh-CN" sz="2800" dirty="0" smtClean="0"/>
              <a:t>T*F|F</a:t>
            </a:r>
            <a:endParaRPr lang="en-US" altLang="zh-CN" sz="2800" dirty="0" smtClean="0"/>
          </a:p>
          <a:p>
            <a:pPr marL="2237105" indent="-503555"/>
            <a:r>
              <a:rPr lang="en-US" altLang="zh-CN" sz="2800" dirty="0" smtClean="0"/>
              <a:t>F</a:t>
            </a:r>
            <a:r>
              <a:rPr lang="en-US" altLang="zh-CN" sz="2800" dirty="0"/>
              <a:t>→(E</a:t>
            </a:r>
            <a:r>
              <a:rPr lang="en-US" altLang="zh-CN" sz="2800" dirty="0" smtClean="0"/>
              <a:t>)|a</a:t>
            </a:r>
            <a:endParaRPr lang="en-US" altLang="zh-CN" sz="2800" dirty="0" smtClean="0"/>
          </a:p>
        </p:txBody>
      </p:sp>
      <p:sp>
        <p:nvSpPr>
          <p:cNvPr id="5" name="圆角矩形 4"/>
          <p:cNvSpPr/>
          <p:nvPr/>
        </p:nvSpPr>
        <p:spPr>
          <a:xfrm>
            <a:off x="768096" y="4272612"/>
            <a:ext cx="4339793" cy="1543924"/>
          </a:xfrm>
          <a:prstGeom prst="roundRect">
            <a:avLst>
              <a:gd name="adj" fmla="val 12887"/>
            </a:avLst>
          </a:prstGeom>
        </p:spPr>
        <p:style>
          <a:lnRef idx="0">
            <a:schemeClr val="accent1"/>
          </a:lnRef>
          <a:fillRef idx="3">
            <a:schemeClr val="accent1"/>
          </a:fillRef>
          <a:effectRef idx="3">
            <a:schemeClr val="accent1"/>
          </a:effectRef>
          <a:fontRef idx="minor">
            <a:schemeClr val="lt1"/>
          </a:fontRef>
        </p:style>
        <p:txBody>
          <a:bodyPr wrap="square" anchor="ctr" anchorCtr="0">
            <a:noAutofit/>
          </a:bodyPr>
          <a:lstStyle/>
          <a:p>
            <a:r>
              <a:rPr lang="zh-CN" altLang="en-US" sz="2800" dirty="0">
                <a:effectLst>
                  <a:outerShdw blurRad="38100" dist="38100" dir="2700000" algn="tl">
                    <a:srgbClr val="000000">
                      <a:alpha val="43137"/>
                    </a:srgbClr>
                  </a:outerShdw>
                </a:effectLst>
              </a:rPr>
              <a:t>句子：用符号</a:t>
            </a:r>
            <a:r>
              <a:rPr lang="en-US" altLang="zh-CN" sz="2800" dirty="0">
                <a:effectLst>
                  <a:outerShdw blurRad="38100" dist="38100" dir="2700000" algn="tl">
                    <a:srgbClr val="000000">
                      <a:alpha val="43137"/>
                    </a:srgbClr>
                  </a:outerShdw>
                </a:effectLst>
              </a:rPr>
              <a:t>a</a:t>
            </a:r>
            <a:r>
              <a:rPr lang="zh-CN" altLang="en-US" sz="2800" dirty="0">
                <a:effectLst>
                  <a:outerShdw blurRad="38100" dist="38100" dir="2700000" algn="tl">
                    <a:srgbClr val="000000">
                      <a:alpha val="43137"/>
                    </a:srgbClr>
                  </a:outerShdw>
                </a:effectLst>
              </a:rPr>
              <a:t>，</a:t>
            </a:r>
            <a:r>
              <a:rPr lang="en-US" altLang="zh-CN" sz="2800" dirty="0">
                <a:effectLst>
                  <a:outerShdw blurRad="38100" dist="38100" dir="2700000" algn="tl">
                    <a:srgbClr val="000000">
                      <a:alpha val="43137"/>
                    </a:srgbClr>
                  </a:outerShdw>
                </a:effectLst>
              </a:rPr>
              <a:t>+</a:t>
            </a:r>
            <a:r>
              <a:rPr lang="zh-CN" altLang="en-US" sz="2800" dirty="0">
                <a:effectLst>
                  <a:outerShdw blurRad="38100" dist="38100" dir="2700000" algn="tl">
                    <a:srgbClr val="000000">
                      <a:alpha val="43137"/>
                    </a:srgbClr>
                  </a:outerShdw>
                </a:effectLst>
              </a:rPr>
              <a:t>，*，</a:t>
            </a:r>
            <a:r>
              <a:rPr lang="en-US" altLang="zh-CN" sz="2800" dirty="0">
                <a:effectLst>
                  <a:outerShdw blurRad="38100" dist="38100" dir="2700000" algn="tl">
                    <a:srgbClr val="000000">
                      <a:alpha val="43137"/>
                    </a:srgbClr>
                  </a:outerShdw>
                </a:effectLst>
              </a:rPr>
              <a:t>(</a:t>
            </a:r>
            <a:r>
              <a:rPr lang="zh-CN" altLang="en-US" sz="2800" dirty="0">
                <a:effectLst>
                  <a:outerShdw blurRad="38100" dist="38100" dir="2700000" algn="tl">
                    <a:srgbClr val="000000">
                      <a:alpha val="43137"/>
                    </a:srgbClr>
                  </a:outerShdw>
                </a:effectLst>
              </a:rPr>
              <a:t>和</a:t>
            </a:r>
            <a:r>
              <a:rPr lang="en-US" altLang="zh-CN" sz="2800" dirty="0">
                <a:effectLst>
                  <a:outerShdw blurRad="38100" dist="38100" dir="2700000" algn="tl">
                    <a:srgbClr val="000000">
                      <a:alpha val="43137"/>
                    </a:srgbClr>
                  </a:outerShdw>
                </a:effectLst>
              </a:rPr>
              <a:t>)</a:t>
            </a:r>
            <a:r>
              <a:rPr lang="zh-CN" altLang="en-US" sz="2800" dirty="0">
                <a:effectLst>
                  <a:outerShdw blurRad="38100" dist="38100" dir="2700000" algn="tl">
                    <a:srgbClr val="000000">
                      <a:alpha val="43137"/>
                    </a:srgbClr>
                  </a:outerShdw>
                </a:effectLst>
              </a:rPr>
              <a:t>构成的算术表达式</a:t>
            </a:r>
            <a:endParaRPr lang="zh-CN" altLang="en-US" sz="2800" dirty="0">
              <a:effectLst>
                <a:outerShdw blurRad="38100" dist="38100" dir="2700000" algn="tl">
                  <a:srgbClr val="000000">
                    <a:alpha val="43137"/>
                  </a:srgbClr>
                </a:outerShdw>
              </a:effectLst>
            </a:endParaRPr>
          </a:p>
        </p:txBody>
      </p:sp>
      <p:sp>
        <p:nvSpPr>
          <p:cNvPr id="6" name="矩形 5"/>
          <p:cNvSpPr/>
          <p:nvPr/>
        </p:nvSpPr>
        <p:spPr>
          <a:xfrm>
            <a:off x="5364547" y="1477819"/>
            <a:ext cx="2763453" cy="4338717"/>
          </a:xfrm>
          <a:prstGeom prst="rect">
            <a:avLst/>
          </a:prstGeom>
        </p:spPr>
        <p:style>
          <a:lnRef idx="0">
            <a:schemeClr val="accent1"/>
          </a:lnRef>
          <a:fillRef idx="3">
            <a:schemeClr val="accent1"/>
          </a:fillRef>
          <a:effectRef idx="3">
            <a:schemeClr val="accent1"/>
          </a:effectRef>
          <a:fontRef idx="minor">
            <a:schemeClr val="lt1"/>
          </a:fontRef>
        </p:style>
        <p:txBody>
          <a:bodyPr wrap="square" anchor="ctr" anchorCtr="0">
            <a:noAutofit/>
          </a:bodyPr>
          <a:lstStyle/>
          <a:p>
            <a:pPr>
              <a:lnSpc>
                <a:spcPct val="90000"/>
              </a:lnSpc>
              <a:spcBef>
                <a:spcPts val="600"/>
              </a:spcBef>
              <a:spcAft>
                <a:spcPts val="600"/>
              </a:spcAft>
              <a:buFont typeface="Monotype Sorts" pitchFamily="2" charset="2"/>
              <a:buNone/>
            </a:pPr>
            <a:r>
              <a:rPr lang="en-US" altLang="zh-CN" sz="2800" dirty="0">
                <a:effectLst>
                  <a:outerShdw blurRad="38100" dist="38100" dir="2700000" algn="tl">
                    <a:srgbClr val="000000">
                      <a:alpha val="43137"/>
                    </a:srgbClr>
                  </a:outerShdw>
                </a:effectLst>
              </a:rPr>
              <a:t>E</a:t>
            </a:r>
            <a:r>
              <a:rPr lang="en-US" altLang="zh-CN" sz="2800" dirty="0">
                <a:effectLst>
                  <a:outerShdw blurRad="38100" dist="38100" dir="2700000" algn="tl">
                    <a:srgbClr val="000000">
                      <a:alpha val="43137"/>
                    </a:srgbClr>
                  </a:outerShdw>
                </a:effectLst>
                <a:sym typeface="Symbol" panose="05050102010706020507" pitchFamily="18" charset="2"/>
              </a:rPr>
              <a:t></a:t>
            </a:r>
            <a:r>
              <a:rPr lang="en-US" altLang="zh-CN" sz="2800" dirty="0" smtClean="0">
                <a:effectLst>
                  <a:outerShdw blurRad="38100" dist="38100" dir="2700000" algn="tl">
                    <a:srgbClr val="000000">
                      <a:alpha val="43137"/>
                    </a:srgbClr>
                  </a:outerShdw>
                </a:effectLst>
                <a:sym typeface="Symbol" panose="05050102010706020507" pitchFamily="18" charset="2"/>
              </a:rPr>
              <a:t>E+T</a:t>
            </a:r>
            <a:endParaRPr lang="en-US" altLang="zh-CN" sz="2800" dirty="0" smtClean="0">
              <a:effectLst>
                <a:outerShdw blurRad="38100" dist="38100" dir="2700000" algn="tl">
                  <a:srgbClr val="000000">
                    <a:alpha val="43137"/>
                  </a:srgbClr>
                </a:outerShdw>
              </a:effectLst>
              <a:sym typeface="Symbol" panose="05050102010706020507" pitchFamily="18" charset="2"/>
            </a:endParaRPr>
          </a:p>
          <a:p>
            <a:pPr>
              <a:lnSpc>
                <a:spcPct val="90000"/>
              </a:lnSpc>
              <a:spcBef>
                <a:spcPts val="600"/>
              </a:spcBef>
              <a:spcAft>
                <a:spcPts val="600"/>
              </a:spcAft>
              <a:buFont typeface="Monotype Sorts" pitchFamily="2" charset="2"/>
              <a:buNone/>
            </a:pPr>
            <a:r>
              <a:rPr lang="en-US" altLang="zh-CN" sz="2800" dirty="0" smtClean="0">
                <a:effectLst>
                  <a:outerShdw blurRad="38100" dist="38100" dir="2700000" algn="tl">
                    <a:srgbClr val="000000">
                      <a:alpha val="43137"/>
                    </a:srgbClr>
                  </a:outerShdw>
                </a:effectLst>
                <a:sym typeface="Symbol" panose="05050102010706020507" pitchFamily="18" charset="2"/>
              </a:rPr>
              <a:t>  T+T</a:t>
            </a:r>
            <a:endParaRPr lang="en-US" altLang="zh-CN" sz="2800" dirty="0" smtClean="0">
              <a:effectLst>
                <a:outerShdw blurRad="38100" dist="38100" dir="2700000" algn="tl">
                  <a:srgbClr val="000000">
                    <a:alpha val="43137"/>
                  </a:srgbClr>
                </a:outerShdw>
              </a:effectLst>
              <a:sym typeface="Symbol" panose="05050102010706020507" pitchFamily="18" charset="2"/>
            </a:endParaRPr>
          </a:p>
          <a:p>
            <a:pPr>
              <a:lnSpc>
                <a:spcPct val="90000"/>
              </a:lnSpc>
              <a:spcBef>
                <a:spcPts val="600"/>
              </a:spcBef>
              <a:spcAft>
                <a:spcPts val="600"/>
              </a:spcAft>
              <a:buFont typeface="Monotype Sorts" pitchFamily="2" charset="2"/>
              <a:buNone/>
            </a:pPr>
            <a:r>
              <a:rPr lang="en-US" altLang="zh-CN" sz="2800" dirty="0" smtClean="0">
                <a:effectLst>
                  <a:outerShdw blurRad="38100" dist="38100" dir="2700000" algn="tl">
                    <a:srgbClr val="000000">
                      <a:alpha val="43137"/>
                    </a:srgbClr>
                  </a:outerShdw>
                </a:effectLst>
                <a:sym typeface="Symbol" panose="05050102010706020507" pitchFamily="18" charset="2"/>
              </a:rPr>
              <a:t>  F+T</a:t>
            </a:r>
            <a:endParaRPr lang="en-US" altLang="zh-CN" sz="2800" dirty="0" smtClean="0">
              <a:effectLst>
                <a:outerShdw blurRad="38100" dist="38100" dir="2700000" algn="tl">
                  <a:srgbClr val="000000">
                    <a:alpha val="43137"/>
                  </a:srgbClr>
                </a:outerShdw>
              </a:effectLst>
              <a:sym typeface="Symbol" panose="05050102010706020507" pitchFamily="18" charset="2"/>
            </a:endParaRPr>
          </a:p>
          <a:p>
            <a:pPr>
              <a:lnSpc>
                <a:spcPct val="90000"/>
              </a:lnSpc>
              <a:spcBef>
                <a:spcPts val="600"/>
              </a:spcBef>
              <a:spcAft>
                <a:spcPts val="600"/>
              </a:spcAft>
              <a:buFont typeface="Monotype Sorts" pitchFamily="2" charset="2"/>
              <a:buNone/>
            </a:pPr>
            <a:r>
              <a:rPr lang="en-US" altLang="zh-CN" sz="2800" dirty="0" smtClean="0">
                <a:effectLst>
                  <a:outerShdw blurRad="38100" dist="38100" dir="2700000" algn="tl">
                    <a:srgbClr val="000000">
                      <a:alpha val="43137"/>
                    </a:srgbClr>
                  </a:outerShdw>
                </a:effectLst>
                <a:sym typeface="Symbol" panose="05050102010706020507" pitchFamily="18" charset="2"/>
              </a:rPr>
              <a:t>  </a:t>
            </a:r>
            <a:r>
              <a:rPr lang="en-US" altLang="zh-CN" sz="2800" dirty="0" err="1" smtClean="0">
                <a:effectLst>
                  <a:outerShdw blurRad="38100" dist="38100" dir="2700000" algn="tl">
                    <a:srgbClr val="000000">
                      <a:alpha val="43137"/>
                    </a:srgbClr>
                  </a:outerShdw>
                </a:effectLst>
                <a:sym typeface="Symbol" panose="05050102010706020507" pitchFamily="18" charset="2"/>
              </a:rPr>
              <a:t>a+T</a:t>
            </a:r>
            <a:endParaRPr lang="en-US" altLang="zh-CN" sz="2800" dirty="0" smtClean="0">
              <a:effectLst>
                <a:outerShdw blurRad="38100" dist="38100" dir="2700000" algn="tl">
                  <a:srgbClr val="000000">
                    <a:alpha val="43137"/>
                  </a:srgbClr>
                </a:outerShdw>
              </a:effectLst>
              <a:sym typeface="Symbol" panose="05050102010706020507" pitchFamily="18" charset="2"/>
            </a:endParaRPr>
          </a:p>
          <a:p>
            <a:pPr>
              <a:lnSpc>
                <a:spcPct val="90000"/>
              </a:lnSpc>
              <a:spcBef>
                <a:spcPts val="600"/>
              </a:spcBef>
              <a:spcAft>
                <a:spcPts val="600"/>
              </a:spcAft>
              <a:buFont typeface="Monotype Sorts" pitchFamily="2" charset="2"/>
              <a:buNone/>
            </a:pPr>
            <a:r>
              <a:rPr lang="en-US" altLang="zh-CN" sz="2800" dirty="0" smtClean="0">
                <a:effectLst>
                  <a:outerShdw blurRad="38100" dist="38100" dir="2700000" algn="tl">
                    <a:srgbClr val="000000">
                      <a:alpha val="43137"/>
                    </a:srgbClr>
                  </a:outerShdw>
                </a:effectLst>
                <a:sym typeface="Symbol" panose="05050102010706020507" pitchFamily="18" charset="2"/>
              </a:rPr>
              <a:t>  </a:t>
            </a:r>
            <a:r>
              <a:rPr lang="en-US" altLang="zh-CN" sz="2800" dirty="0" err="1" smtClean="0">
                <a:effectLst>
                  <a:outerShdw blurRad="38100" dist="38100" dir="2700000" algn="tl">
                    <a:srgbClr val="000000">
                      <a:alpha val="43137"/>
                    </a:srgbClr>
                  </a:outerShdw>
                </a:effectLst>
                <a:sym typeface="Symbol" panose="05050102010706020507" pitchFamily="18" charset="2"/>
              </a:rPr>
              <a:t>a+T</a:t>
            </a:r>
            <a:r>
              <a:rPr lang="en-US" altLang="zh-CN" sz="2800" dirty="0" smtClean="0">
                <a:effectLst>
                  <a:outerShdw blurRad="38100" dist="38100" dir="2700000" algn="tl">
                    <a:srgbClr val="000000">
                      <a:alpha val="43137"/>
                    </a:srgbClr>
                  </a:outerShdw>
                </a:effectLst>
                <a:sym typeface="Symbol" panose="05050102010706020507" pitchFamily="18" charset="2"/>
              </a:rPr>
              <a:t>*F</a:t>
            </a:r>
            <a:endParaRPr lang="en-US" altLang="zh-CN" sz="2800" dirty="0" smtClean="0">
              <a:effectLst>
                <a:outerShdw blurRad="38100" dist="38100" dir="2700000" algn="tl">
                  <a:srgbClr val="000000">
                    <a:alpha val="43137"/>
                  </a:srgbClr>
                </a:outerShdw>
              </a:effectLst>
              <a:sym typeface="Symbol" panose="05050102010706020507" pitchFamily="18" charset="2"/>
            </a:endParaRPr>
          </a:p>
          <a:p>
            <a:pPr>
              <a:lnSpc>
                <a:spcPct val="90000"/>
              </a:lnSpc>
              <a:spcBef>
                <a:spcPts val="600"/>
              </a:spcBef>
              <a:spcAft>
                <a:spcPts val="600"/>
              </a:spcAft>
              <a:buFont typeface="Monotype Sorts" pitchFamily="2" charset="2"/>
              <a:buNone/>
            </a:pPr>
            <a:r>
              <a:rPr lang="en-US" altLang="zh-CN" sz="2800" dirty="0" smtClean="0">
                <a:effectLst>
                  <a:outerShdw blurRad="38100" dist="38100" dir="2700000" algn="tl">
                    <a:srgbClr val="000000">
                      <a:alpha val="43137"/>
                    </a:srgbClr>
                  </a:outerShdw>
                </a:effectLst>
                <a:sym typeface="Symbol" panose="05050102010706020507" pitchFamily="18" charset="2"/>
              </a:rPr>
              <a:t>  </a:t>
            </a:r>
            <a:r>
              <a:rPr lang="en-US" altLang="zh-CN" sz="2800" dirty="0" err="1" smtClean="0">
                <a:effectLst>
                  <a:outerShdw blurRad="38100" dist="38100" dir="2700000" algn="tl">
                    <a:srgbClr val="000000">
                      <a:alpha val="43137"/>
                    </a:srgbClr>
                  </a:outerShdw>
                </a:effectLst>
                <a:sym typeface="Symbol" panose="05050102010706020507" pitchFamily="18" charset="2"/>
              </a:rPr>
              <a:t>a+F</a:t>
            </a:r>
            <a:r>
              <a:rPr lang="en-US" altLang="zh-CN" sz="2800" dirty="0" smtClean="0">
                <a:effectLst>
                  <a:outerShdw blurRad="38100" dist="38100" dir="2700000" algn="tl">
                    <a:srgbClr val="000000">
                      <a:alpha val="43137"/>
                    </a:srgbClr>
                  </a:outerShdw>
                </a:effectLst>
                <a:sym typeface="Symbol" panose="05050102010706020507" pitchFamily="18" charset="2"/>
              </a:rPr>
              <a:t>*F</a:t>
            </a:r>
            <a:endParaRPr lang="en-US" altLang="zh-CN" sz="2800" dirty="0" smtClean="0">
              <a:effectLst>
                <a:outerShdw blurRad="38100" dist="38100" dir="2700000" algn="tl">
                  <a:srgbClr val="000000">
                    <a:alpha val="43137"/>
                  </a:srgbClr>
                </a:outerShdw>
              </a:effectLst>
              <a:sym typeface="Symbol" panose="05050102010706020507" pitchFamily="18" charset="2"/>
            </a:endParaRPr>
          </a:p>
          <a:p>
            <a:pPr>
              <a:lnSpc>
                <a:spcPct val="90000"/>
              </a:lnSpc>
              <a:spcBef>
                <a:spcPts val="600"/>
              </a:spcBef>
              <a:spcAft>
                <a:spcPts val="600"/>
              </a:spcAft>
              <a:buFont typeface="Monotype Sorts" pitchFamily="2" charset="2"/>
              <a:buNone/>
            </a:pPr>
            <a:r>
              <a:rPr lang="en-US" altLang="zh-CN" sz="2800" dirty="0" smtClean="0">
                <a:effectLst>
                  <a:outerShdw blurRad="38100" dist="38100" dir="2700000" algn="tl">
                    <a:srgbClr val="000000">
                      <a:alpha val="43137"/>
                    </a:srgbClr>
                  </a:outerShdw>
                </a:effectLst>
                <a:sym typeface="Symbol" panose="05050102010706020507" pitchFamily="18" charset="2"/>
              </a:rPr>
              <a:t>  </a:t>
            </a:r>
            <a:r>
              <a:rPr lang="en-US" altLang="zh-CN" sz="2800" dirty="0" err="1" smtClean="0">
                <a:effectLst>
                  <a:outerShdw blurRad="38100" dist="38100" dir="2700000" algn="tl">
                    <a:srgbClr val="000000">
                      <a:alpha val="43137"/>
                    </a:srgbClr>
                  </a:outerShdw>
                </a:effectLst>
                <a:sym typeface="Symbol" panose="05050102010706020507" pitchFamily="18" charset="2"/>
              </a:rPr>
              <a:t>a+a</a:t>
            </a:r>
            <a:r>
              <a:rPr lang="en-US" altLang="zh-CN" sz="2800" dirty="0" smtClean="0">
                <a:effectLst>
                  <a:outerShdw blurRad="38100" dist="38100" dir="2700000" algn="tl">
                    <a:srgbClr val="000000">
                      <a:alpha val="43137"/>
                    </a:srgbClr>
                  </a:outerShdw>
                </a:effectLst>
                <a:sym typeface="Symbol" panose="05050102010706020507" pitchFamily="18" charset="2"/>
              </a:rPr>
              <a:t>*F</a:t>
            </a:r>
            <a:endParaRPr lang="en-US" altLang="zh-CN" sz="2800" dirty="0" smtClean="0">
              <a:effectLst>
                <a:outerShdw blurRad="38100" dist="38100" dir="2700000" algn="tl">
                  <a:srgbClr val="000000">
                    <a:alpha val="43137"/>
                  </a:srgbClr>
                </a:outerShdw>
              </a:effectLst>
              <a:sym typeface="Symbol" panose="05050102010706020507" pitchFamily="18" charset="2"/>
            </a:endParaRPr>
          </a:p>
          <a:p>
            <a:pPr>
              <a:lnSpc>
                <a:spcPct val="90000"/>
              </a:lnSpc>
              <a:spcBef>
                <a:spcPts val="600"/>
              </a:spcBef>
              <a:spcAft>
                <a:spcPts val="600"/>
              </a:spcAft>
              <a:buFont typeface="Monotype Sorts" pitchFamily="2" charset="2"/>
              <a:buNone/>
            </a:pPr>
            <a:r>
              <a:rPr lang="en-US" altLang="zh-CN" sz="2800" dirty="0" smtClean="0">
                <a:effectLst>
                  <a:outerShdw blurRad="38100" dist="38100" dir="2700000" algn="tl">
                    <a:srgbClr val="000000">
                      <a:alpha val="43137"/>
                    </a:srgbClr>
                  </a:outerShdw>
                </a:effectLst>
                <a:sym typeface="Symbol" panose="05050102010706020507" pitchFamily="18" charset="2"/>
              </a:rPr>
              <a:t>  </a:t>
            </a:r>
            <a:r>
              <a:rPr lang="en-US" altLang="zh-CN" sz="2800" dirty="0" err="1">
                <a:effectLst>
                  <a:outerShdw blurRad="38100" dist="38100" dir="2700000" algn="tl">
                    <a:srgbClr val="000000">
                      <a:alpha val="43137"/>
                    </a:srgbClr>
                  </a:outerShdw>
                </a:effectLst>
                <a:sym typeface="Symbol" panose="05050102010706020507" pitchFamily="18" charset="2"/>
              </a:rPr>
              <a:t>a+a</a:t>
            </a:r>
            <a:r>
              <a:rPr lang="en-US" altLang="zh-CN" sz="2800" dirty="0">
                <a:effectLst>
                  <a:outerShdw blurRad="38100" dist="38100" dir="2700000" algn="tl">
                    <a:srgbClr val="000000">
                      <a:alpha val="43137"/>
                    </a:srgbClr>
                  </a:outerShdw>
                </a:effectLst>
                <a:sym typeface="Symbol" panose="05050102010706020507" pitchFamily="18" charset="2"/>
              </a:rPr>
              <a:t>*a</a:t>
            </a:r>
            <a:endParaRPr lang="en-US" altLang="zh-CN" sz="2800" dirty="0">
              <a:effectLst>
                <a:outerShdw blurRad="38100" dist="38100" dir="2700000" algn="tl">
                  <a:srgbClr val="000000">
                    <a:alpha val="43137"/>
                  </a:srgbClr>
                </a:outerShdw>
              </a:effectLst>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fade">
                                      <p:cBhvr>
                                        <p:cTn id="16" dur="500"/>
                                        <p:tgtEl>
                                          <p:spTgt spid="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500"/>
                                        <p:tgtEl>
                                          <p:spTgt spid="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fade">
                                      <p:cBhvr>
                                        <p:cTn id="26" dur="500"/>
                                        <p:tgtEl>
                                          <p:spTgt spid="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fade">
                                      <p:cBhvr>
                                        <p:cTn id="31" dur="500"/>
                                        <p:tgtEl>
                                          <p:spTgt spid="6">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xEl>
                                              <p:pRg st="5" end="5"/>
                                            </p:txEl>
                                          </p:spTgt>
                                        </p:tgtEl>
                                        <p:attrNameLst>
                                          <p:attrName>style.visibility</p:attrName>
                                        </p:attrNameLst>
                                      </p:cBhvr>
                                      <p:to>
                                        <p:strVal val="visible"/>
                                      </p:to>
                                    </p:set>
                                    <p:animEffect transition="in" filter="fade">
                                      <p:cBhvr>
                                        <p:cTn id="36" dur="500"/>
                                        <p:tgtEl>
                                          <p:spTgt spid="6">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Effect transition="in" filter="fade">
                                      <p:cBhvr>
                                        <p:cTn id="41" dur="500"/>
                                        <p:tgtEl>
                                          <p:spTgt spid="6">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7" end="7"/>
                                            </p:txEl>
                                          </p:spTgt>
                                        </p:tgtEl>
                                        <p:attrNameLst>
                                          <p:attrName>style.visibility</p:attrName>
                                        </p:attrNameLst>
                                      </p:cBhvr>
                                      <p:to>
                                        <p:strVal val="visible"/>
                                      </p:to>
                                    </p:set>
                                    <p:animEffect transition="in" filter="fade">
                                      <p:cBhvr>
                                        <p:cTn id="46" dur="500"/>
                                        <p:tgtEl>
                                          <p:spTgt spid="6">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1000"/>
                                        <p:tgtEl>
                                          <p:spTgt spid="5"/>
                                        </p:tgtEl>
                                      </p:cBhvr>
                                    </p:animEffect>
                                    <p:anim calcmode="lin" valueType="num">
                                      <p:cBhvr>
                                        <p:cTn id="52" dur="1000" fill="hold"/>
                                        <p:tgtEl>
                                          <p:spTgt spid="5"/>
                                        </p:tgtEl>
                                        <p:attrNameLst>
                                          <p:attrName>ppt_x</p:attrName>
                                        </p:attrNameLst>
                                      </p:cBhvr>
                                      <p:tavLst>
                                        <p:tav tm="0">
                                          <p:val>
                                            <p:strVal val="#ppt_x"/>
                                          </p:val>
                                        </p:tav>
                                        <p:tav tm="100000">
                                          <p:val>
                                            <p:strVal val="#ppt_x"/>
                                          </p:val>
                                        </p:tav>
                                      </p:tavLst>
                                    </p:anim>
                                    <p:anim calcmode="lin" valueType="num">
                                      <p:cBhvr>
                                        <p:cTn id="5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六、语言的定义</a:t>
            </a:r>
            <a:endParaRPr lang="zh-CN" altLang="en-US" dirty="0"/>
          </a:p>
        </p:txBody>
      </p:sp>
      <mc:AlternateContent xmlns:mc="http://schemas.openxmlformats.org/markup-compatibility/2006">
        <mc:Choice xmlns:a14="http://schemas.microsoft.com/office/drawing/2010/main" Requires="a14">
          <p:sp>
            <p:nvSpPr>
              <p:cNvPr id="4" name="内容占位符 3"/>
              <p:cNvSpPr>
                <a:spLocks noGrp="1"/>
              </p:cNvSpPr>
              <p:nvPr>
                <p:ph sz="quarter" idx="13"/>
              </p:nvPr>
            </p:nvSpPr>
            <p:spPr/>
            <p:txBody>
              <a:bodyPr>
                <a:normAutofit/>
              </a:bodyPr>
              <a:lstStyle/>
              <a:p>
                <a:r>
                  <a:rPr lang="zh-CN" altLang="en-US" sz="2800" dirty="0"/>
                  <a:t>由文法</a:t>
                </a:r>
                <a:r>
                  <a:rPr lang="en-US" altLang="zh-CN" sz="2800" dirty="0"/>
                  <a:t>G</a:t>
                </a:r>
                <a:r>
                  <a:rPr lang="zh-CN" altLang="en-US" sz="2800" dirty="0"/>
                  <a:t>生成的语言记为</a:t>
                </a:r>
                <a:r>
                  <a:rPr lang="en-US" altLang="zh-CN" sz="2800" dirty="0"/>
                  <a:t>L(G)</a:t>
                </a:r>
                <a:r>
                  <a:rPr lang="zh-CN" altLang="en-US" sz="2800" dirty="0"/>
                  <a:t>，它是文法</a:t>
                </a:r>
                <a:r>
                  <a:rPr lang="en-US" altLang="zh-CN" sz="2800" dirty="0"/>
                  <a:t>G</a:t>
                </a:r>
                <a:r>
                  <a:rPr lang="zh-CN" altLang="en-US" sz="2800" dirty="0"/>
                  <a:t>的一切句子的集合</a:t>
                </a:r>
                <a:r>
                  <a:rPr lang="en-US" altLang="zh-CN" sz="2800" dirty="0"/>
                  <a:t>: </a:t>
                </a:r>
                <a:endParaRPr lang="en-US" altLang="zh-CN" sz="2800" dirty="0" smtClean="0"/>
              </a:p>
              <a:p>
                <a:r>
                  <a:rPr lang="en-US" altLang="zh-CN" sz="2800" dirty="0" smtClean="0"/>
                  <a:t>L(G</a:t>
                </a:r>
                <a:r>
                  <a:rPr lang="en-US" altLang="zh-CN" sz="2800" dirty="0"/>
                  <a:t>)={</a:t>
                </a:r>
                <a:r>
                  <a:rPr lang="en-US" altLang="zh-CN" sz="2800" dirty="0" err="1" smtClean="0"/>
                  <a:t>x|S</a:t>
                </a:r>
                <a14:m>
                  <m:oMath xmlns:m="http://schemas.openxmlformats.org/officeDocument/2006/math">
                    <m:groupChr>
                      <m:groupChrPr>
                        <m:chr m:val="⇒"/>
                        <m:vertJc m:val="bot"/>
                        <m:ctrlPr>
                          <a:rPr lang="en-US" altLang="zh-CN" sz="2800" i="1">
                            <a:latin typeface="Cambria Math" panose="02040503050406030204" pitchFamily="18" charset="0"/>
                            <a:sym typeface="Symbol" panose="05050102010706020507" pitchFamily="18" charset="2"/>
                          </a:rPr>
                        </m:ctrlPr>
                      </m:groupChrPr>
                      <m:e>
                        <m:r>
                          <m:rPr>
                            <m:brk m:alnAt="2"/>
                          </m:rPr>
                          <a:rPr lang="zh-CN" altLang="en-US" sz="2800">
                            <a:latin typeface="Cambria Math" panose="02040503050406030204" pitchFamily="18" charset="0"/>
                            <a:sym typeface="Symbol" panose="05050102010706020507" pitchFamily="18" charset="2"/>
                          </a:rPr>
                          <m:t>∗</m:t>
                        </m:r>
                      </m:e>
                    </m:groupChr>
                  </m:oMath>
                </a14:m>
                <a:r>
                  <a:rPr lang="en-US" altLang="zh-CN" sz="2800" dirty="0"/>
                  <a:t>x</a:t>
                </a:r>
                <a:r>
                  <a:rPr lang="zh-CN" altLang="en-US" sz="2800" dirty="0"/>
                  <a:t>，其中</a:t>
                </a:r>
                <a:r>
                  <a:rPr lang="en-US" altLang="zh-CN" sz="2800" dirty="0"/>
                  <a:t>S</a:t>
                </a:r>
                <a:r>
                  <a:rPr lang="zh-CN" altLang="en-US" sz="2800" dirty="0"/>
                  <a:t>为文法的开始符号，且</a:t>
                </a:r>
                <a:r>
                  <a:rPr lang="en-US" altLang="zh-CN" sz="2800" dirty="0" smtClean="0"/>
                  <a:t>x∈</a:t>
                </a:r>
                <a:r>
                  <a:rPr lang="en-US" altLang="zh-CN" sz="2800" dirty="0"/>
                  <a:t>V</a:t>
                </a:r>
                <a:r>
                  <a:rPr lang="en-US" altLang="zh-CN" sz="2800" baseline="-25000" dirty="0"/>
                  <a:t>T</a:t>
                </a:r>
                <a:r>
                  <a:rPr lang="en-US" altLang="zh-CN" sz="2800" dirty="0" smtClean="0"/>
                  <a:t>*}</a:t>
                </a:r>
              </a:p>
              <a:p>
                <a:r>
                  <a:rPr lang="zh-CN" altLang="zh-CN" sz="2800" dirty="0"/>
                  <a:t>例</a:t>
                </a:r>
                <a:r>
                  <a:rPr lang="pt-BR" altLang="zh-CN" sz="2800" dirty="0"/>
                  <a:t>1</a:t>
                </a:r>
                <a:r>
                  <a:rPr lang="zh-CN" altLang="zh-CN" sz="2800" dirty="0"/>
                  <a:t>：</a:t>
                </a:r>
                <a:r>
                  <a:rPr lang="pt-BR" altLang="zh-CN" sz="2800" dirty="0"/>
                  <a:t>G[S]</a:t>
                </a:r>
                <a:r>
                  <a:rPr lang="zh-CN" altLang="zh-CN" sz="2800" dirty="0" smtClean="0"/>
                  <a:t>：</a:t>
                </a:r>
                <a:r>
                  <a:rPr lang="pt-BR" altLang="zh-CN" sz="2800" dirty="0" smtClean="0"/>
                  <a:t>S</a:t>
                </a:r>
                <a:r>
                  <a:rPr lang="en-US" altLang="zh-CN" sz="2800" dirty="0" smtClean="0"/>
                  <a:t> </a:t>
                </a:r>
                <a:r>
                  <a:rPr lang="en-US" altLang="zh-CN" sz="2800" dirty="0"/>
                  <a:t>→ </a:t>
                </a:r>
                <a:r>
                  <a:rPr lang="pt-BR" altLang="zh-CN" sz="2800" dirty="0" smtClean="0"/>
                  <a:t>0S1</a:t>
                </a:r>
                <a:r>
                  <a:rPr lang="zh-CN" altLang="zh-CN" sz="2800" dirty="0" smtClean="0"/>
                  <a:t>，</a:t>
                </a:r>
                <a:r>
                  <a:rPr lang="pt-BR" altLang="zh-CN" sz="2800" dirty="0" smtClean="0"/>
                  <a:t>S</a:t>
                </a:r>
                <a:r>
                  <a:rPr lang="en-US" altLang="zh-CN" sz="2800" dirty="0" smtClean="0"/>
                  <a:t> </a:t>
                </a:r>
                <a:r>
                  <a:rPr lang="en-US" altLang="zh-CN" sz="2800" dirty="0"/>
                  <a:t>→ </a:t>
                </a:r>
                <a:r>
                  <a:rPr lang="pt-BR" altLang="zh-CN" sz="2800" dirty="0" smtClean="0"/>
                  <a:t>01</a:t>
                </a:r>
                <a:endParaRPr lang="zh-CN" altLang="zh-CN" sz="2800" dirty="0"/>
              </a:p>
              <a:p>
                <a:r>
                  <a:rPr lang="pt-BR" altLang="zh-CN" sz="2800" dirty="0" smtClean="0"/>
                  <a:t>L(G) = {</a:t>
                </a:r>
                <a:r>
                  <a:rPr lang="pt-BR" altLang="zh-CN" sz="2800" dirty="0"/>
                  <a:t>0</a:t>
                </a:r>
                <a:r>
                  <a:rPr lang="pt-BR" altLang="zh-CN" sz="2800" baseline="30000" dirty="0"/>
                  <a:t>n</a:t>
                </a:r>
                <a:r>
                  <a:rPr lang="pt-BR" altLang="zh-CN" sz="2800" dirty="0"/>
                  <a:t>1</a:t>
                </a:r>
                <a:r>
                  <a:rPr lang="pt-BR" altLang="zh-CN" sz="2800" baseline="30000" dirty="0"/>
                  <a:t>n</a:t>
                </a:r>
                <a:r>
                  <a:rPr lang="pt-BR" altLang="zh-CN" sz="2800" dirty="0"/>
                  <a:t>|n≥1</a:t>
                </a:r>
                <a:r>
                  <a:rPr lang="pt-BR" altLang="zh-CN" sz="2800" dirty="0" smtClean="0"/>
                  <a:t>}</a:t>
                </a:r>
                <a:endParaRPr lang="zh-CN" altLang="zh-CN" sz="2800" dirty="0"/>
              </a:p>
            </p:txBody>
          </p:sp>
        </mc:Choice>
        <mc:Fallback>
          <p:sp>
            <p:nvSpPr>
              <p:cNvPr id="4" name="内容占位符 3"/>
              <p:cNvSpPr>
                <a:spLocks noGrp="1" noRot="1" noChangeAspect="1" noMove="1" noResize="1" noEditPoints="1" noAdjustHandles="1" noChangeArrowheads="1" noChangeShapeType="1" noTextEdit="1"/>
              </p:cNvSpPr>
              <p:nvPr>
                <p:ph sz="quarter" idx="13"/>
              </p:nvPr>
            </p:nvSpPr>
            <p:spPr>
              <a:blipFill rotWithShape="0">
                <a:blip r:embed="rId1"/>
                <a:stretch>
                  <a:fillRect l="-1333" t="-1659"/>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smtClean="0"/>
              <a:t>例子</a:t>
            </a:r>
            <a:endParaRPr lang="zh-CN" altLang="en-US" dirty="0"/>
          </a:p>
        </p:txBody>
      </p:sp>
      <p:sp>
        <p:nvSpPr>
          <p:cNvPr id="4" name="内容占位符 3"/>
          <p:cNvSpPr>
            <a:spLocks noGrp="1"/>
          </p:cNvSpPr>
          <p:nvPr>
            <p:ph sz="quarter" idx="13"/>
          </p:nvPr>
        </p:nvSpPr>
        <p:spPr/>
        <p:txBody>
          <a:bodyPr>
            <a:noAutofit/>
          </a:bodyPr>
          <a:lstStyle/>
          <a:p>
            <a:r>
              <a:rPr lang="zh-CN" altLang="zh-CN" sz="2800" dirty="0"/>
              <a:t>例</a:t>
            </a:r>
            <a:r>
              <a:rPr lang="pt-BR" altLang="zh-CN" sz="2800" dirty="0"/>
              <a:t>2</a:t>
            </a:r>
            <a:r>
              <a:rPr lang="zh-CN" altLang="zh-CN" sz="2800" dirty="0"/>
              <a:t>：</a:t>
            </a:r>
            <a:r>
              <a:rPr lang="pt-BR" altLang="zh-CN" sz="2800" dirty="0"/>
              <a:t>G[S]</a:t>
            </a:r>
            <a:r>
              <a:rPr lang="zh-CN" altLang="zh-CN" sz="2800" dirty="0"/>
              <a:t>：</a:t>
            </a:r>
            <a:endParaRPr lang="zh-CN" altLang="zh-CN" sz="2800" dirty="0"/>
          </a:p>
          <a:p>
            <a:pPr marL="1339850" indent="-681355">
              <a:tabLst>
                <a:tab pos="1339850" algn="l"/>
              </a:tabLst>
            </a:pPr>
            <a:r>
              <a:rPr lang="zh-CN" altLang="zh-CN" sz="2800" dirty="0" smtClean="0"/>
              <a:t>（</a:t>
            </a:r>
            <a:r>
              <a:rPr lang="pt-BR" altLang="zh-CN" sz="2800" dirty="0"/>
              <a:t>1</a:t>
            </a:r>
            <a:r>
              <a:rPr lang="zh-CN" altLang="zh-CN" sz="2800" dirty="0"/>
              <a:t>）</a:t>
            </a:r>
            <a:r>
              <a:rPr lang="pt-BR" altLang="zh-CN" sz="2800" dirty="0" smtClean="0"/>
              <a:t>S</a:t>
            </a:r>
            <a:r>
              <a:rPr lang="en-US" altLang="zh-CN" sz="2800" dirty="0"/>
              <a:t> → </a:t>
            </a:r>
            <a:r>
              <a:rPr lang="pt-BR" altLang="zh-CN" sz="2800" dirty="0" smtClean="0"/>
              <a:t>aSBE</a:t>
            </a:r>
            <a:endParaRPr lang="zh-CN" altLang="zh-CN" sz="2800" dirty="0"/>
          </a:p>
          <a:p>
            <a:pPr marL="1339850" indent="-681355">
              <a:tabLst>
                <a:tab pos="1339850" algn="l"/>
              </a:tabLst>
            </a:pPr>
            <a:r>
              <a:rPr lang="zh-CN" altLang="zh-CN" sz="2800" dirty="0" smtClean="0"/>
              <a:t>（</a:t>
            </a:r>
            <a:r>
              <a:rPr lang="pt-BR" altLang="zh-CN" sz="2800" dirty="0"/>
              <a:t>2</a:t>
            </a:r>
            <a:r>
              <a:rPr lang="zh-CN" altLang="zh-CN" sz="2800" dirty="0"/>
              <a:t>）</a:t>
            </a:r>
            <a:r>
              <a:rPr lang="pt-BR" altLang="zh-CN" sz="2800" dirty="0" smtClean="0"/>
              <a:t>S</a:t>
            </a:r>
            <a:r>
              <a:rPr lang="en-US" altLang="zh-CN" sz="2800" dirty="0"/>
              <a:t> → </a:t>
            </a:r>
            <a:r>
              <a:rPr lang="pt-BR" altLang="zh-CN" sz="2800" dirty="0" smtClean="0"/>
              <a:t>aBE</a:t>
            </a:r>
            <a:endParaRPr lang="zh-CN" altLang="zh-CN" sz="2800" dirty="0"/>
          </a:p>
          <a:p>
            <a:pPr marL="1339850" indent="-681355">
              <a:tabLst>
                <a:tab pos="1339850" algn="l"/>
              </a:tabLst>
            </a:pPr>
            <a:r>
              <a:rPr lang="zh-CN" altLang="zh-CN" sz="2800" dirty="0" smtClean="0"/>
              <a:t>（</a:t>
            </a:r>
            <a:r>
              <a:rPr lang="de-DE" altLang="zh-CN" sz="2800" dirty="0"/>
              <a:t>3</a:t>
            </a:r>
            <a:r>
              <a:rPr lang="zh-CN" altLang="zh-CN" sz="2800" dirty="0"/>
              <a:t>）</a:t>
            </a:r>
            <a:r>
              <a:rPr lang="de-DE" altLang="zh-CN" sz="2800" dirty="0" smtClean="0"/>
              <a:t>EB</a:t>
            </a:r>
            <a:r>
              <a:rPr lang="en-US" altLang="zh-CN" sz="2800" dirty="0"/>
              <a:t> → </a:t>
            </a:r>
            <a:r>
              <a:rPr lang="de-DE" altLang="zh-CN" sz="2800" dirty="0" smtClean="0"/>
              <a:t>BE</a:t>
            </a:r>
            <a:endParaRPr lang="zh-CN" altLang="zh-CN" sz="2800" dirty="0"/>
          </a:p>
          <a:p>
            <a:pPr marL="1339850" indent="-681355">
              <a:tabLst>
                <a:tab pos="1339850" algn="l"/>
              </a:tabLst>
            </a:pPr>
            <a:r>
              <a:rPr lang="zh-CN" altLang="zh-CN" sz="2800" dirty="0" smtClean="0"/>
              <a:t>（</a:t>
            </a:r>
            <a:r>
              <a:rPr lang="de-DE" altLang="zh-CN" sz="2800" dirty="0"/>
              <a:t>4</a:t>
            </a:r>
            <a:r>
              <a:rPr lang="zh-CN" altLang="zh-CN" sz="2800" dirty="0"/>
              <a:t>）</a:t>
            </a:r>
            <a:r>
              <a:rPr lang="de-DE" altLang="zh-CN" sz="2800" dirty="0" smtClean="0"/>
              <a:t>aB</a:t>
            </a:r>
            <a:r>
              <a:rPr lang="en-US" altLang="zh-CN" sz="2800" dirty="0"/>
              <a:t> → </a:t>
            </a:r>
            <a:r>
              <a:rPr lang="de-DE" altLang="zh-CN" sz="2800" dirty="0" smtClean="0"/>
              <a:t>ab</a:t>
            </a:r>
            <a:endParaRPr lang="zh-CN" altLang="zh-CN" sz="2800" dirty="0"/>
          </a:p>
          <a:p>
            <a:pPr marL="1339850" indent="-681355">
              <a:tabLst>
                <a:tab pos="1339850" algn="l"/>
              </a:tabLst>
            </a:pPr>
            <a:r>
              <a:rPr lang="zh-CN" altLang="zh-CN" sz="2800" dirty="0" smtClean="0"/>
              <a:t>（</a:t>
            </a:r>
            <a:r>
              <a:rPr lang="en-US" altLang="zh-CN" sz="2800" dirty="0"/>
              <a:t>5</a:t>
            </a:r>
            <a:r>
              <a:rPr lang="zh-CN" altLang="zh-CN" sz="2800" dirty="0"/>
              <a:t>）</a:t>
            </a:r>
            <a:r>
              <a:rPr lang="en-US" altLang="zh-CN" sz="2800" dirty="0" err="1" smtClean="0"/>
              <a:t>bB</a:t>
            </a:r>
            <a:r>
              <a:rPr lang="en-US" altLang="zh-CN" sz="2800" dirty="0"/>
              <a:t> → </a:t>
            </a:r>
            <a:r>
              <a:rPr lang="en-US" altLang="zh-CN" sz="2800" dirty="0" smtClean="0"/>
              <a:t>bb</a:t>
            </a:r>
            <a:endParaRPr lang="zh-CN" altLang="zh-CN" sz="2800" dirty="0"/>
          </a:p>
          <a:p>
            <a:pPr marL="1339850" indent="-681355">
              <a:tabLst>
                <a:tab pos="1339850" algn="l"/>
              </a:tabLst>
            </a:pPr>
            <a:r>
              <a:rPr lang="zh-CN" altLang="zh-CN" sz="2800" dirty="0" smtClean="0"/>
              <a:t>（</a:t>
            </a:r>
            <a:r>
              <a:rPr lang="en-US" altLang="zh-CN" sz="2800" dirty="0"/>
              <a:t>6</a:t>
            </a:r>
            <a:r>
              <a:rPr lang="zh-CN" altLang="zh-CN" sz="2800" dirty="0"/>
              <a:t>）</a:t>
            </a:r>
            <a:r>
              <a:rPr lang="en-US" altLang="zh-CN" sz="2800" dirty="0" err="1" smtClean="0"/>
              <a:t>bE</a:t>
            </a:r>
            <a:r>
              <a:rPr lang="en-US" altLang="zh-CN" sz="2800" dirty="0"/>
              <a:t> → </a:t>
            </a:r>
            <a:r>
              <a:rPr lang="en-US" altLang="zh-CN" sz="2800" dirty="0" smtClean="0"/>
              <a:t>be</a:t>
            </a:r>
            <a:endParaRPr lang="zh-CN" altLang="zh-CN" sz="2800" dirty="0"/>
          </a:p>
          <a:p>
            <a:pPr marL="1339850" indent="-681355">
              <a:tabLst>
                <a:tab pos="1339850" algn="l"/>
              </a:tabLst>
            </a:pPr>
            <a:r>
              <a:rPr lang="zh-CN" altLang="zh-CN" sz="2800" dirty="0" smtClean="0"/>
              <a:t>（</a:t>
            </a:r>
            <a:r>
              <a:rPr lang="en-US" altLang="zh-CN" sz="2800" dirty="0"/>
              <a:t>7</a:t>
            </a:r>
            <a:r>
              <a:rPr lang="zh-CN" altLang="zh-CN" sz="2800" dirty="0"/>
              <a:t>）</a:t>
            </a:r>
            <a:r>
              <a:rPr lang="en-US" altLang="zh-CN" sz="2800" dirty="0" err="1" smtClean="0"/>
              <a:t>eE</a:t>
            </a:r>
            <a:r>
              <a:rPr lang="en-US" altLang="zh-CN" sz="2800" dirty="0"/>
              <a:t> → </a:t>
            </a:r>
            <a:r>
              <a:rPr lang="en-US" altLang="zh-CN" sz="2800" dirty="0" err="1" smtClean="0"/>
              <a:t>ee</a:t>
            </a:r>
            <a:endParaRPr lang="zh-CN" altLang="zh-CN" sz="2800" dirty="0"/>
          </a:p>
          <a:p>
            <a:r>
              <a:rPr lang="en-US" altLang="zh-CN" sz="2800" dirty="0"/>
              <a:t>L(G)={ </a:t>
            </a:r>
            <a:r>
              <a:rPr lang="en-US" altLang="zh-CN" sz="2800" dirty="0" err="1"/>
              <a:t>a</a:t>
            </a:r>
            <a:r>
              <a:rPr lang="en-US" altLang="zh-CN" sz="2800" baseline="30000" dirty="0" err="1"/>
              <a:t>n</a:t>
            </a:r>
            <a:r>
              <a:rPr lang="en-US" altLang="zh-CN" sz="2800" dirty="0" err="1"/>
              <a:t>b</a:t>
            </a:r>
            <a:r>
              <a:rPr lang="en-US" altLang="zh-CN" sz="2800" baseline="30000" dirty="0" err="1"/>
              <a:t>n</a:t>
            </a:r>
            <a:r>
              <a:rPr lang="en-US" altLang="zh-CN" sz="2800" dirty="0" err="1"/>
              <a:t>e</a:t>
            </a:r>
            <a:r>
              <a:rPr lang="en-US" altLang="zh-CN" sz="2800" baseline="30000" dirty="0" err="1"/>
              <a:t>n</a:t>
            </a:r>
            <a:r>
              <a:rPr lang="en-US" altLang="zh-CN" sz="2800" dirty="0"/>
              <a:t> | n≥1 }  </a:t>
            </a:r>
            <a:r>
              <a:rPr lang="zh-CN" altLang="zh-CN" sz="2800" dirty="0"/>
              <a:t>为什么呢？</a:t>
            </a:r>
            <a:endParaRPr lang="zh-CN" altLang="en-US" sz="2800" dirty="0"/>
          </a:p>
        </p:txBody>
      </p:sp>
      <p:graphicFrame>
        <p:nvGraphicFramePr>
          <p:cNvPr id="5" name="内容占位符 4"/>
          <p:cNvGraphicFramePr/>
          <p:nvPr/>
        </p:nvGraphicFramePr>
        <p:xfrm>
          <a:off x="4869833" y="855061"/>
          <a:ext cx="4121582" cy="514787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fade">
                                      <p:cBhvr>
                                        <p:cTn id="7" dur="500"/>
                                        <p:tgtEl>
                                          <p:spTgt spid="4">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67E6CA20-2CCE-472C-BA96-3E2F318D9B17}"/>
                                            </p:graphicEl>
                                          </p:spTgt>
                                        </p:tgtEl>
                                        <p:attrNameLst>
                                          <p:attrName>style.visibility</p:attrName>
                                        </p:attrNameLst>
                                      </p:cBhvr>
                                      <p:to>
                                        <p:strVal val="visible"/>
                                      </p:to>
                                    </p:set>
                                    <p:animEffect transition="in" filter="fade">
                                      <p:cBhvr>
                                        <p:cTn id="12" dur="500"/>
                                        <p:tgtEl>
                                          <p:spTgt spid="5">
                                            <p:graphicEl>
                                              <a:dgm id="{67E6CA20-2CCE-472C-BA96-3E2F318D9B17}"/>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142AF498-0916-48D2-A88E-C55284C28C98}"/>
                                            </p:graphicEl>
                                          </p:spTgt>
                                        </p:tgtEl>
                                        <p:attrNameLst>
                                          <p:attrName>style.visibility</p:attrName>
                                        </p:attrNameLst>
                                      </p:cBhvr>
                                      <p:to>
                                        <p:strVal val="visible"/>
                                      </p:to>
                                    </p:set>
                                    <p:animEffect transition="in" filter="fade">
                                      <p:cBhvr>
                                        <p:cTn id="17" dur="500"/>
                                        <p:tgtEl>
                                          <p:spTgt spid="5">
                                            <p:graphicEl>
                                              <a:dgm id="{142AF498-0916-48D2-A88E-C55284C28C98}"/>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27B7E1EE-4979-417D-9F51-6C67DC8AB9AE}"/>
                                            </p:graphicEl>
                                          </p:spTgt>
                                        </p:tgtEl>
                                        <p:attrNameLst>
                                          <p:attrName>style.visibility</p:attrName>
                                        </p:attrNameLst>
                                      </p:cBhvr>
                                      <p:to>
                                        <p:strVal val="visible"/>
                                      </p:to>
                                    </p:set>
                                    <p:animEffect transition="in" filter="fade">
                                      <p:cBhvr>
                                        <p:cTn id="22" dur="500"/>
                                        <p:tgtEl>
                                          <p:spTgt spid="5">
                                            <p:graphicEl>
                                              <a:dgm id="{27B7E1EE-4979-417D-9F51-6C67DC8AB9AE}"/>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graphicEl>
                                              <a:dgm id="{CF4983CE-19F6-4DB7-A246-2C0DDB5FEB30}"/>
                                            </p:graphicEl>
                                          </p:spTgt>
                                        </p:tgtEl>
                                        <p:attrNameLst>
                                          <p:attrName>style.visibility</p:attrName>
                                        </p:attrNameLst>
                                      </p:cBhvr>
                                      <p:to>
                                        <p:strVal val="visible"/>
                                      </p:to>
                                    </p:set>
                                    <p:animEffect transition="in" filter="fade">
                                      <p:cBhvr>
                                        <p:cTn id="27" dur="500"/>
                                        <p:tgtEl>
                                          <p:spTgt spid="5">
                                            <p:graphicEl>
                                              <a:dgm id="{CF4983CE-19F6-4DB7-A246-2C0DDB5FEB30}"/>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graphicEl>
                                              <a:dgm id="{87953AFD-7F5E-4715-AEDD-141EDA7E616E}"/>
                                            </p:graphicEl>
                                          </p:spTgt>
                                        </p:tgtEl>
                                        <p:attrNameLst>
                                          <p:attrName>style.visibility</p:attrName>
                                        </p:attrNameLst>
                                      </p:cBhvr>
                                      <p:to>
                                        <p:strVal val="visible"/>
                                      </p:to>
                                    </p:set>
                                    <p:animEffect transition="in" filter="fade">
                                      <p:cBhvr>
                                        <p:cTn id="32" dur="500"/>
                                        <p:tgtEl>
                                          <p:spTgt spid="5">
                                            <p:graphicEl>
                                              <a:dgm id="{87953AFD-7F5E-4715-AEDD-141EDA7E616E}"/>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graphicEl>
                                              <a:dgm id="{36CCE11F-F1E9-4ECE-A39C-0D7B4CC8D74D}"/>
                                            </p:graphicEl>
                                          </p:spTgt>
                                        </p:tgtEl>
                                        <p:attrNameLst>
                                          <p:attrName>style.visibility</p:attrName>
                                        </p:attrNameLst>
                                      </p:cBhvr>
                                      <p:to>
                                        <p:strVal val="visible"/>
                                      </p:to>
                                    </p:set>
                                    <p:animEffect transition="in" filter="fade">
                                      <p:cBhvr>
                                        <p:cTn id="37" dur="500"/>
                                        <p:tgtEl>
                                          <p:spTgt spid="5">
                                            <p:graphicEl>
                                              <a:dgm id="{36CCE11F-F1E9-4ECE-A39C-0D7B4CC8D74D}"/>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graphicEl>
                                              <a:dgm id="{507C851C-49E7-4065-9464-3058732099E3}"/>
                                            </p:graphicEl>
                                          </p:spTgt>
                                        </p:tgtEl>
                                        <p:attrNameLst>
                                          <p:attrName>style.visibility</p:attrName>
                                        </p:attrNameLst>
                                      </p:cBhvr>
                                      <p:to>
                                        <p:strVal val="visible"/>
                                      </p:to>
                                    </p:set>
                                    <p:animEffect transition="in" filter="fade">
                                      <p:cBhvr>
                                        <p:cTn id="42" dur="500"/>
                                        <p:tgtEl>
                                          <p:spTgt spid="5">
                                            <p:graphicEl>
                                              <a:dgm id="{507C851C-49E7-4065-9464-3058732099E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Graphic spid="5" grpId="0">
        <p:bldSub>
          <a:bldDgm bld="one"/>
        </p:bldSub>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smtClean="0"/>
              <a:t>进一步说明</a:t>
            </a:r>
            <a:endParaRPr lang="zh-CN" altLang="en-US" dirty="0"/>
          </a:p>
        </p:txBody>
      </p:sp>
      <mc:AlternateContent xmlns:mc="http://schemas.openxmlformats.org/markup-compatibility/2006">
        <mc:Choice xmlns:a14="http://schemas.microsoft.com/office/drawing/2010/main" Requires="a14">
          <p:sp>
            <p:nvSpPr>
              <p:cNvPr id="6" name="内容占位符 5"/>
              <p:cNvSpPr>
                <a:spLocks noGrp="1"/>
              </p:cNvSpPr>
              <p:nvPr>
                <p:ph sz="quarter" idx="13"/>
              </p:nvPr>
            </p:nvSpPr>
            <p:spPr>
              <a:xfrm>
                <a:off x="768350" y="1322773"/>
                <a:ext cx="7771968" cy="5535227"/>
              </a:xfrm>
            </p:spPr>
            <p:txBody>
              <a:bodyPr>
                <a:noAutofit/>
              </a:bodyPr>
              <a:lstStyle/>
              <a:p>
                <a:r>
                  <a:rPr lang="en-US" altLang="zh-CN" sz="2400" dirty="0">
                    <a:solidFill>
                      <a:srgbClr val="FF0000"/>
                    </a:solidFill>
                  </a:rPr>
                  <a:t>G</a:t>
                </a:r>
                <a:r>
                  <a:rPr lang="zh-CN" altLang="en-US" sz="2400" dirty="0">
                    <a:solidFill>
                      <a:srgbClr val="FF0000"/>
                    </a:solidFill>
                  </a:rPr>
                  <a:t>生成的每个句子都在</a:t>
                </a:r>
                <a:r>
                  <a:rPr lang="en-US" altLang="zh-CN" sz="2400" dirty="0">
                    <a:solidFill>
                      <a:srgbClr val="FF0000"/>
                    </a:solidFill>
                  </a:rPr>
                  <a:t>L(G)</a:t>
                </a:r>
                <a:r>
                  <a:rPr lang="zh-CN" altLang="en-US" sz="2400" dirty="0">
                    <a:solidFill>
                      <a:srgbClr val="FF0000"/>
                    </a:solidFill>
                  </a:rPr>
                  <a:t>中</a:t>
                </a:r>
              </a:p>
              <a:p>
                <a:r>
                  <a:rPr lang="en-US" altLang="zh-CN" sz="2400" dirty="0">
                    <a:solidFill>
                      <a:srgbClr val="FF0000"/>
                    </a:solidFill>
                  </a:rPr>
                  <a:t>L(G)</a:t>
                </a:r>
                <a:r>
                  <a:rPr lang="zh-CN" altLang="en-US" sz="2400" dirty="0">
                    <a:solidFill>
                      <a:srgbClr val="FF0000"/>
                    </a:solidFill>
                  </a:rPr>
                  <a:t>中的每个句子确实能被</a:t>
                </a:r>
                <a:r>
                  <a:rPr lang="en-US" altLang="zh-CN" sz="2400" dirty="0">
                    <a:solidFill>
                      <a:srgbClr val="FF0000"/>
                    </a:solidFill>
                  </a:rPr>
                  <a:t>G</a:t>
                </a:r>
                <a:r>
                  <a:rPr lang="zh-CN" altLang="en-US" sz="2400" dirty="0">
                    <a:solidFill>
                      <a:srgbClr val="FF0000"/>
                    </a:solidFill>
                  </a:rPr>
                  <a:t>生成</a:t>
                </a:r>
              </a:p>
              <a:p>
                <a:r>
                  <a:rPr lang="zh-CN" altLang="en-US" sz="2400" dirty="0"/>
                  <a:t>使用产生式</a:t>
                </a:r>
                <a:r>
                  <a:rPr lang="en-US" altLang="zh-CN" sz="2400" dirty="0"/>
                  <a:t>(1) n-1</a:t>
                </a:r>
                <a:r>
                  <a:rPr lang="zh-CN" altLang="en-US" sz="2400" dirty="0"/>
                  <a:t>次</a:t>
                </a:r>
                <a:r>
                  <a:rPr lang="zh-CN" altLang="en-US" sz="2400" dirty="0" smtClean="0"/>
                  <a:t>，</a:t>
                </a:r>
                <a:r>
                  <a:rPr lang="en-US" altLang="zh-CN" sz="2400" dirty="0" smtClean="0"/>
                  <a:t>S</a:t>
                </a:r>
                <a14:m>
                  <m:oMath xmlns:m="http://schemas.openxmlformats.org/officeDocument/2006/math">
                    <m:groupChr>
                      <m:groupChrPr>
                        <m:chr m:val="⇒"/>
                        <m:vertJc m:val="bot"/>
                        <m:ctrlPr>
                          <a:rPr lang="en-US" altLang="zh-CN" sz="2400" i="1">
                            <a:latin typeface="Cambria Math" panose="02040503050406030204" pitchFamily="18" charset="0"/>
                            <a:sym typeface="Symbol" panose="05050102010706020507" pitchFamily="18" charset="2"/>
                          </a:rPr>
                        </m:ctrlPr>
                      </m:groupChrPr>
                      <m:e>
                        <m:r>
                          <m:rPr>
                            <m:brk m:alnAt="2"/>
                          </m:rPr>
                          <a:rPr lang="zh-CN" altLang="en-US" sz="2400">
                            <a:latin typeface="Cambria Math" panose="02040503050406030204" pitchFamily="18" charset="0"/>
                            <a:sym typeface="Symbol" panose="05050102010706020507" pitchFamily="18" charset="2"/>
                          </a:rPr>
                          <m:t>∗</m:t>
                        </m:r>
                      </m:e>
                    </m:groupChr>
                  </m:oMath>
                </a14:m>
                <a:r>
                  <a:rPr lang="en-US" altLang="zh-CN" sz="2400" dirty="0" smtClean="0"/>
                  <a:t>a</a:t>
                </a:r>
                <a:r>
                  <a:rPr lang="en-US" altLang="zh-CN" sz="2400" baseline="30000" dirty="0" smtClean="0"/>
                  <a:t>n-1</a:t>
                </a:r>
                <a:r>
                  <a:rPr lang="en-US" altLang="zh-CN" sz="2400" dirty="0" smtClean="0"/>
                  <a:t>S(BE)</a:t>
                </a:r>
                <a:r>
                  <a:rPr lang="en-US" altLang="zh-CN" sz="2400" baseline="30000" dirty="0" smtClean="0"/>
                  <a:t>n-1</a:t>
                </a:r>
              </a:p>
              <a:p>
                <a:r>
                  <a:rPr lang="zh-CN" altLang="zh-CN" sz="2400" dirty="0" smtClean="0"/>
                  <a:t>使用</a:t>
                </a:r>
                <a:r>
                  <a:rPr lang="zh-CN" altLang="zh-CN" sz="2400" dirty="0"/>
                  <a:t>产生式</a:t>
                </a:r>
                <a:r>
                  <a:rPr lang="en-US" altLang="zh-CN" sz="2400" dirty="0"/>
                  <a:t>(2</a:t>
                </a:r>
                <a:r>
                  <a:rPr lang="en-US" altLang="zh-CN" sz="2400" dirty="0" smtClean="0"/>
                  <a:t>) </a:t>
                </a:r>
                <a:r>
                  <a:rPr lang="zh-CN" altLang="zh-CN" sz="2400" dirty="0" smtClean="0"/>
                  <a:t>一</a:t>
                </a:r>
                <a:r>
                  <a:rPr lang="zh-CN" altLang="zh-CN" sz="2400" dirty="0"/>
                  <a:t>次</a:t>
                </a:r>
                <a:r>
                  <a:rPr lang="zh-CN" altLang="zh-CN" sz="2400" dirty="0" smtClean="0"/>
                  <a:t>，</a:t>
                </a:r>
                <a:r>
                  <a:rPr lang="en-US" altLang="zh-CN" sz="2400" dirty="0" smtClean="0"/>
                  <a:t>S</a:t>
                </a:r>
                <a14:m>
                  <m:oMath xmlns:m="http://schemas.openxmlformats.org/officeDocument/2006/math">
                    <m:groupChr>
                      <m:groupChrPr>
                        <m:chr m:val="⇒"/>
                        <m:vertJc m:val="bot"/>
                        <m:ctrlPr>
                          <a:rPr lang="en-US" altLang="zh-CN" sz="2400" i="1">
                            <a:latin typeface="Cambria Math" panose="02040503050406030204" pitchFamily="18" charset="0"/>
                            <a:sym typeface="Symbol" panose="05050102010706020507" pitchFamily="18" charset="2"/>
                          </a:rPr>
                        </m:ctrlPr>
                      </m:groupChrPr>
                      <m:e>
                        <m:r>
                          <m:rPr>
                            <m:brk m:alnAt="2"/>
                          </m:rPr>
                          <a:rPr lang="zh-CN" altLang="en-US" sz="2400">
                            <a:latin typeface="Cambria Math" panose="02040503050406030204" pitchFamily="18" charset="0"/>
                            <a:sym typeface="Symbol" panose="05050102010706020507" pitchFamily="18" charset="2"/>
                          </a:rPr>
                          <m:t>∗</m:t>
                        </m:r>
                      </m:e>
                    </m:groupChr>
                  </m:oMath>
                </a14:m>
                <a:r>
                  <a:rPr lang="en-US" altLang="zh-CN" sz="2400" dirty="0" smtClean="0"/>
                  <a:t>a</a:t>
                </a:r>
                <a:r>
                  <a:rPr lang="en-US" altLang="zh-CN" sz="2400" baseline="30000" dirty="0" smtClean="0"/>
                  <a:t>n-1</a:t>
                </a:r>
                <a:r>
                  <a:rPr lang="en-US" altLang="zh-CN" sz="2400" dirty="0" smtClean="0"/>
                  <a:t>S(BE)</a:t>
                </a:r>
                <a:r>
                  <a:rPr lang="en-US" altLang="zh-CN" sz="2400" baseline="30000" dirty="0" smtClean="0"/>
                  <a:t>n-1</a:t>
                </a:r>
                <a:r>
                  <a:rPr lang="en-US" altLang="zh-CN" sz="2400" b="1" dirty="0">
                    <a:sym typeface="Symbol" panose="05050102010706020507" pitchFamily="18" charset="2"/>
                  </a:rPr>
                  <a:t> </a:t>
                </a:r>
                <a:r>
                  <a:rPr lang="en-US" altLang="zh-CN" sz="2400" b="1" dirty="0" smtClean="0">
                    <a:sym typeface="Symbol" panose="05050102010706020507" pitchFamily="18" charset="2"/>
                  </a:rPr>
                  <a:t></a:t>
                </a:r>
                <a:r>
                  <a:rPr lang="en-US" altLang="zh-CN" sz="2400" dirty="0" smtClean="0"/>
                  <a:t> </a:t>
                </a:r>
                <a:r>
                  <a:rPr lang="en-US" altLang="zh-CN" sz="2400" dirty="0"/>
                  <a:t>a</a:t>
                </a:r>
                <a:r>
                  <a:rPr lang="en-US" altLang="zh-CN" sz="2400" baseline="30000" dirty="0"/>
                  <a:t>n</a:t>
                </a:r>
                <a:r>
                  <a:rPr lang="en-US" altLang="zh-CN" sz="2400" dirty="0"/>
                  <a:t>(BE)</a:t>
                </a:r>
                <a:r>
                  <a:rPr lang="en-US" altLang="zh-CN" sz="2400" baseline="30000" dirty="0"/>
                  <a:t>n</a:t>
                </a:r>
                <a:endParaRPr lang="en-US" altLang="zh-CN" sz="2400" dirty="0"/>
              </a:p>
              <a:p>
                <a:r>
                  <a:rPr lang="zh-CN" altLang="zh-CN" sz="2400" dirty="0"/>
                  <a:t>然后从</a:t>
                </a:r>
                <a:r>
                  <a:rPr lang="en-US" altLang="zh-CN" sz="2400" dirty="0"/>
                  <a:t>a</a:t>
                </a:r>
                <a:r>
                  <a:rPr lang="en-US" altLang="zh-CN" sz="2400" baseline="30000" dirty="0"/>
                  <a:t>n</a:t>
                </a:r>
                <a:r>
                  <a:rPr lang="en-US" altLang="zh-CN" sz="2400" dirty="0"/>
                  <a:t>(BE)</a:t>
                </a:r>
                <a:r>
                  <a:rPr lang="en-US" altLang="zh-CN" sz="2400" baseline="30000" dirty="0"/>
                  <a:t>n</a:t>
                </a:r>
                <a:r>
                  <a:rPr lang="zh-CN" altLang="zh-CN" sz="2400" dirty="0"/>
                  <a:t>继续推导，总是</a:t>
                </a:r>
                <a:r>
                  <a:rPr lang="zh-CN" altLang="zh-CN" sz="2400" dirty="0" smtClean="0"/>
                  <a:t>对</a:t>
                </a:r>
                <a:r>
                  <a:rPr lang="en-US" altLang="zh-CN" sz="2400" dirty="0" smtClean="0"/>
                  <a:t>EB</a:t>
                </a:r>
                <a:r>
                  <a:rPr lang="zh-CN" altLang="zh-CN" sz="2400" dirty="0" smtClean="0"/>
                  <a:t>使用</a:t>
                </a:r>
                <a:r>
                  <a:rPr lang="zh-CN" altLang="zh-CN" sz="2400" dirty="0"/>
                  <a:t>产生式</a:t>
                </a:r>
                <a:r>
                  <a:rPr lang="en-US" altLang="zh-CN" sz="2400" dirty="0"/>
                  <a:t>(3)</a:t>
                </a:r>
                <a:r>
                  <a:rPr lang="zh-CN" altLang="zh-CN" sz="2400" dirty="0"/>
                  <a:t>的右部进行替换，而最终在得到的串中，所有的</a:t>
                </a:r>
                <a:r>
                  <a:rPr lang="en-US" altLang="zh-CN" sz="2400" dirty="0"/>
                  <a:t>B</a:t>
                </a:r>
                <a:r>
                  <a:rPr lang="zh-CN" altLang="zh-CN" sz="2400" dirty="0"/>
                  <a:t>都先于所有的</a:t>
                </a:r>
                <a:r>
                  <a:rPr lang="en-US" altLang="zh-CN" sz="2400" dirty="0"/>
                  <a:t>E</a:t>
                </a:r>
                <a:r>
                  <a:rPr lang="zh-CN" altLang="zh-CN" sz="2400" dirty="0" smtClean="0"/>
                  <a:t>。</a:t>
                </a:r>
                <a:endParaRPr lang="en-US" altLang="zh-CN" sz="2400" dirty="0" smtClean="0"/>
              </a:p>
              <a:p>
                <a:r>
                  <a:rPr lang="zh-CN" altLang="en-US" sz="2400" dirty="0"/>
                  <a:t>例如，若</a:t>
                </a:r>
                <a:r>
                  <a:rPr lang="en-US" altLang="zh-CN" sz="2400" dirty="0"/>
                  <a:t>n=3,</a:t>
                </a:r>
              </a:p>
              <a:p>
                <a:r>
                  <a:rPr lang="en-US" altLang="zh-CN" sz="2400" dirty="0" err="1" smtClean="0"/>
                  <a:t>aaaB</a:t>
                </a:r>
                <a:r>
                  <a:rPr lang="en-US" altLang="zh-CN" sz="2400" dirty="0" err="1" smtClean="0">
                    <a:solidFill>
                      <a:srgbClr val="FF0000"/>
                    </a:solidFill>
                  </a:rPr>
                  <a:t>EB</a:t>
                </a:r>
                <a:r>
                  <a:rPr lang="en-US" altLang="zh-CN" sz="2400" dirty="0" err="1" smtClean="0"/>
                  <a:t>EBE</a:t>
                </a:r>
                <a:r>
                  <a:rPr lang="en-US" altLang="zh-CN" sz="2400" b="1" dirty="0">
                    <a:sym typeface="Symbol" panose="05050102010706020507" pitchFamily="18" charset="2"/>
                  </a:rPr>
                  <a:t>  </a:t>
                </a:r>
                <a:r>
                  <a:rPr lang="en-US" altLang="zh-CN" sz="2400" dirty="0" err="1" smtClean="0"/>
                  <a:t>aaaBBE</a:t>
                </a:r>
                <a:r>
                  <a:rPr lang="en-US" altLang="zh-CN" sz="2400" dirty="0" err="1" smtClean="0">
                    <a:solidFill>
                      <a:srgbClr val="FF0000"/>
                    </a:solidFill>
                  </a:rPr>
                  <a:t>EB</a:t>
                </a:r>
                <a:r>
                  <a:rPr lang="en-US" altLang="zh-CN" sz="2400" dirty="0" err="1" smtClean="0"/>
                  <a:t>E</a:t>
                </a:r>
                <a:endParaRPr lang="en-US" altLang="zh-CN" sz="2400" dirty="0"/>
              </a:p>
              <a:p>
                <a:pPr marL="2330450" indent="-503238"/>
                <a:r>
                  <a:rPr lang="en-US" altLang="zh-CN" sz="2400" b="1" dirty="0">
                    <a:sym typeface="Symbol" panose="05050102010706020507" pitchFamily="18" charset="2"/>
                  </a:rPr>
                  <a:t> </a:t>
                </a:r>
                <a:r>
                  <a:rPr lang="en-US" altLang="zh-CN" sz="2400" dirty="0" err="1" smtClean="0"/>
                  <a:t>aaaBB</a:t>
                </a:r>
                <a:r>
                  <a:rPr lang="en-US" altLang="zh-CN" sz="2400" dirty="0" err="1" smtClean="0">
                    <a:solidFill>
                      <a:srgbClr val="FF0000"/>
                    </a:solidFill>
                  </a:rPr>
                  <a:t>EB</a:t>
                </a:r>
                <a:r>
                  <a:rPr lang="en-US" altLang="zh-CN" sz="2400" dirty="0" err="1" smtClean="0"/>
                  <a:t>EE</a:t>
                </a:r>
                <a:endParaRPr lang="en-US" altLang="zh-CN" sz="2400" dirty="0" smtClean="0"/>
              </a:p>
              <a:p>
                <a:pPr marL="2330450" indent="-503238"/>
                <a:r>
                  <a:rPr lang="en-US" altLang="zh-CN" sz="2400" b="1" dirty="0" smtClean="0">
                    <a:sym typeface="Symbol" panose="05050102010706020507" pitchFamily="18" charset="2"/>
                  </a:rPr>
                  <a:t> </a:t>
                </a:r>
                <a:r>
                  <a:rPr lang="en-US" altLang="zh-CN" sz="2400" dirty="0" err="1" smtClean="0"/>
                  <a:t>aaaBBBEEE</a:t>
                </a:r>
                <a:endParaRPr lang="zh-CN" altLang="en-US" sz="2400" dirty="0"/>
              </a:p>
            </p:txBody>
          </p:sp>
        </mc:Choice>
        <mc:Fallback>
          <p:sp>
            <p:nvSpPr>
              <p:cNvPr id="6" name="内容占位符 5"/>
              <p:cNvSpPr>
                <a:spLocks noGrp="1" noRot="1" noChangeAspect="1" noMove="1" noResize="1" noEditPoints="1" noAdjustHandles="1" noChangeArrowheads="1" noChangeShapeType="1" noTextEdit="1"/>
              </p:cNvSpPr>
              <p:nvPr>
                <p:ph sz="quarter" idx="13"/>
              </p:nvPr>
            </p:nvSpPr>
            <p:spPr>
              <a:xfrm>
                <a:off x="768350" y="1322773"/>
                <a:ext cx="7771968" cy="5535227"/>
              </a:xfrm>
              <a:blipFill rotWithShape="0">
                <a:blip r:embed="rId1"/>
                <a:stretch>
                  <a:fillRect l="-1020" t="-1211" b="-2203"/>
                </a:stretch>
              </a:blipFill>
            </p:spPr>
            <p:txBody>
              <a:bodyPr/>
              <a:lstStyle/>
              <a:p>
                <a:r>
                  <a:rPr lang="zh-CN" altLang="en-US">
                    <a:noFill/>
                  </a:rPr>
                  <a:t> </a:t>
                </a:r>
                <a:endParaRPr lang="zh-CN" altLang="en-US">
                  <a:noFill/>
                </a:endParaRPr>
              </a:p>
            </p:txBody>
          </p:sp>
        </mc:Fallback>
      </mc:AlternateContent>
      <p:pic>
        <p:nvPicPr>
          <p:cNvPr id="13" name="图片 12"/>
          <p:cNvPicPr>
            <a:picLocks noChangeAspect="1"/>
          </p:cNvPicPr>
          <p:nvPr/>
        </p:nvPicPr>
        <p:blipFill>
          <a:blip r:embed="rId2"/>
          <a:stretch>
            <a:fillRect/>
          </a:stretch>
        </p:blipFill>
        <p:spPr>
          <a:xfrm>
            <a:off x="6552000" y="0"/>
            <a:ext cx="2592000" cy="28818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fade">
                                      <p:cBhvr>
                                        <p:cTn id="26" dur="500"/>
                                        <p:tgtEl>
                                          <p:spTgt spid="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fade">
                                      <p:cBhvr>
                                        <p:cTn id="31" dur="500"/>
                                        <p:tgtEl>
                                          <p:spTgt spid="6">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xEl>
                                              <p:pRg st="5" end="5"/>
                                            </p:txEl>
                                          </p:spTgt>
                                        </p:tgtEl>
                                        <p:attrNameLst>
                                          <p:attrName>style.visibility</p:attrName>
                                        </p:attrNameLst>
                                      </p:cBhvr>
                                      <p:to>
                                        <p:strVal val="visible"/>
                                      </p:to>
                                    </p:set>
                                    <p:animEffect transition="in" filter="fade">
                                      <p:cBhvr>
                                        <p:cTn id="36" dur="500"/>
                                        <p:tgtEl>
                                          <p:spTgt spid="6">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Effect transition="in" filter="fade">
                                      <p:cBhvr>
                                        <p:cTn id="41" dur="500"/>
                                        <p:tgtEl>
                                          <p:spTgt spid="6">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7" end="7"/>
                                            </p:txEl>
                                          </p:spTgt>
                                        </p:tgtEl>
                                        <p:attrNameLst>
                                          <p:attrName>style.visibility</p:attrName>
                                        </p:attrNameLst>
                                      </p:cBhvr>
                                      <p:to>
                                        <p:strVal val="visible"/>
                                      </p:to>
                                    </p:set>
                                    <p:animEffect transition="in" filter="fade">
                                      <p:cBhvr>
                                        <p:cTn id="46" dur="500"/>
                                        <p:tgtEl>
                                          <p:spTgt spid="6">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xEl>
                                              <p:pRg st="8" end="8"/>
                                            </p:txEl>
                                          </p:spTgt>
                                        </p:tgtEl>
                                        <p:attrNameLst>
                                          <p:attrName>style.visibility</p:attrName>
                                        </p:attrNameLst>
                                      </p:cBhvr>
                                      <p:to>
                                        <p:strVal val="visible"/>
                                      </p:to>
                                    </p:set>
                                    <p:animEffect transition="in" filter="fade">
                                      <p:cBhvr>
                                        <p:cTn id="51"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进一步说明</a:t>
            </a:r>
            <a:endParaRPr lang="zh-CN" altLang="en-US" dirty="0"/>
          </a:p>
        </p:txBody>
      </p:sp>
      <mc:AlternateContent xmlns:mc="http://schemas.openxmlformats.org/markup-compatibility/2006">
        <mc:Choice xmlns:a14="http://schemas.microsoft.com/office/drawing/2010/main" Requires="a14">
          <p:sp>
            <p:nvSpPr>
              <p:cNvPr id="4" name="内容占位符 3"/>
              <p:cNvSpPr>
                <a:spLocks noGrp="1"/>
              </p:cNvSpPr>
              <p:nvPr>
                <p:ph sz="quarter" idx="13"/>
              </p:nvPr>
            </p:nvSpPr>
            <p:spPr/>
            <p:txBody>
              <a:bodyPr>
                <a:normAutofit/>
              </a:bodyPr>
              <a:lstStyle/>
              <a:p>
                <a:r>
                  <a:rPr lang="zh-CN" altLang="en-US" sz="2400" dirty="0"/>
                  <a:t>即有：</a:t>
                </a:r>
                <a:r>
                  <a:rPr lang="en-US" altLang="zh-CN" sz="2400" dirty="0"/>
                  <a:t>S </a:t>
                </a:r>
                <a14:m>
                  <m:oMath xmlns:m="http://schemas.openxmlformats.org/officeDocument/2006/math">
                    <m:groupChr>
                      <m:groupChrPr>
                        <m:chr m:val="⇒"/>
                        <m:vertJc m:val="bot"/>
                        <m:ctrlPr>
                          <a:rPr lang="en-US" altLang="zh-CN" sz="2400" i="1">
                            <a:latin typeface="Cambria Math" panose="02040503050406030204" pitchFamily="18" charset="0"/>
                            <a:sym typeface="Symbol" panose="05050102010706020507" pitchFamily="18" charset="2"/>
                          </a:rPr>
                        </m:ctrlPr>
                      </m:groupChrPr>
                      <m:e>
                        <m:r>
                          <m:rPr>
                            <m:brk m:alnAt="2"/>
                          </m:rPr>
                          <a:rPr lang="zh-CN" altLang="en-US" sz="2400">
                            <a:latin typeface="Cambria Math" panose="02040503050406030204" pitchFamily="18" charset="0"/>
                            <a:sym typeface="Symbol" panose="05050102010706020507" pitchFamily="18" charset="2"/>
                          </a:rPr>
                          <m:t>∗</m:t>
                        </m:r>
                      </m:e>
                    </m:groupChr>
                  </m:oMath>
                </a14:m>
                <a:r>
                  <a:rPr lang="en-US" altLang="zh-CN" sz="2400" dirty="0"/>
                  <a:t> a</a:t>
                </a:r>
                <a:r>
                  <a:rPr lang="en-US" altLang="zh-CN" sz="2400" baseline="30000" dirty="0"/>
                  <a:t>n</a:t>
                </a:r>
                <a:r>
                  <a:rPr lang="en-US" altLang="zh-CN" sz="2400" dirty="0"/>
                  <a:t>B</a:t>
                </a:r>
                <a:r>
                  <a:rPr lang="en-US" altLang="zh-CN" sz="2400" baseline="30000" dirty="0"/>
                  <a:t>n</a:t>
                </a:r>
                <a:r>
                  <a:rPr lang="en-US" altLang="zh-CN" sz="2400" dirty="0"/>
                  <a:t>E</a:t>
                </a:r>
                <a:r>
                  <a:rPr lang="en-US" altLang="zh-CN" sz="2400" baseline="30000" dirty="0"/>
                  <a:t>n</a:t>
                </a:r>
              </a:p>
              <a:p>
                <a:r>
                  <a:rPr lang="zh-CN" altLang="zh-CN" sz="2400" dirty="0" smtClean="0"/>
                  <a:t>使用</a:t>
                </a:r>
                <a:r>
                  <a:rPr lang="zh-CN" altLang="zh-CN" sz="2400" dirty="0"/>
                  <a:t>产生式</a:t>
                </a:r>
                <a:r>
                  <a:rPr lang="en-US" altLang="zh-CN" sz="2400" dirty="0"/>
                  <a:t>(4)</a:t>
                </a:r>
                <a:r>
                  <a:rPr lang="zh-CN" altLang="zh-CN" sz="2400" dirty="0"/>
                  <a:t>一次，得到</a:t>
                </a:r>
                <a:r>
                  <a:rPr lang="en-US" altLang="zh-CN" sz="2400" dirty="0" smtClean="0"/>
                  <a:t>S</a:t>
                </a:r>
                <a14:m>
                  <m:oMath xmlns:m="http://schemas.openxmlformats.org/officeDocument/2006/math">
                    <m:groupChr>
                      <m:groupChrPr>
                        <m:chr m:val="⇒"/>
                        <m:vertJc m:val="bot"/>
                        <m:ctrlPr>
                          <a:rPr lang="en-US" altLang="zh-CN" sz="2400" i="1">
                            <a:latin typeface="Cambria Math" panose="02040503050406030204" pitchFamily="18" charset="0"/>
                            <a:sym typeface="Symbol" panose="05050102010706020507" pitchFamily="18" charset="2"/>
                          </a:rPr>
                        </m:ctrlPr>
                      </m:groupChrPr>
                      <m:e>
                        <m:r>
                          <m:rPr>
                            <m:brk m:alnAt="2"/>
                          </m:rPr>
                          <a:rPr lang="zh-CN" altLang="en-US" sz="2400">
                            <a:latin typeface="Cambria Math" panose="02040503050406030204" pitchFamily="18" charset="0"/>
                            <a:sym typeface="Symbol" panose="05050102010706020507" pitchFamily="18" charset="2"/>
                          </a:rPr>
                          <m:t>∗</m:t>
                        </m:r>
                      </m:e>
                    </m:groupChr>
                  </m:oMath>
                </a14:m>
                <a:r>
                  <a:rPr lang="en-US" altLang="zh-CN" sz="2400" dirty="0" smtClean="0"/>
                  <a:t>a</a:t>
                </a:r>
                <a:r>
                  <a:rPr lang="en-US" altLang="zh-CN" sz="2400" baseline="30000" dirty="0" smtClean="0"/>
                  <a:t>n</a:t>
                </a:r>
                <a:r>
                  <a:rPr lang="en-US" altLang="zh-CN" sz="2400" dirty="0" smtClean="0"/>
                  <a:t>bB</a:t>
                </a:r>
                <a:r>
                  <a:rPr lang="en-US" altLang="zh-CN" sz="2400" baseline="30000" dirty="0" smtClean="0"/>
                  <a:t>n-1</a:t>
                </a:r>
                <a:r>
                  <a:rPr lang="en-US" altLang="zh-CN" sz="2400" dirty="0" smtClean="0"/>
                  <a:t>E</a:t>
                </a:r>
                <a:r>
                  <a:rPr lang="en-US" altLang="zh-CN" sz="2400" baseline="30000" dirty="0" smtClean="0"/>
                  <a:t>n</a:t>
                </a:r>
              </a:p>
              <a:p>
                <a:r>
                  <a:rPr lang="zh-CN" altLang="en-US" sz="2400" dirty="0"/>
                  <a:t>使用产生式</a:t>
                </a:r>
                <a:r>
                  <a:rPr lang="en-US" altLang="zh-CN" sz="2400" dirty="0"/>
                  <a:t>(5) n-1</a:t>
                </a:r>
                <a:r>
                  <a:rPr lang="zh-CN" altLang="en-US" sz="2400" dirty="0" smtClean="0"/>
                  <a:t>次，</a:t>
                </a:r>
                <a:r>
                  <a:rPr lang="en-US" altLang="zh-CN" sz="2400" dirty="0"/>
                  <a:t>S </a:t>
                </a:r>
                <a14:m>
                  <m:oMath xmlns:m="http://schemas.openxmlformats.org/officeDocument/2006/math">
                    <m:groupChr>
                      <m:groupChrPr>
                        <m:chr m:val="⇒"/>
                        <m:vertJc m:val="bot"/>
                        <m:ctrlPr>
                          <a:rPr lang="en-US" altLang="zh-CN" sz="2400" i="1">
                            <a:latin typeface="Cambria Math" panose="02040503050406030204" pitchFamily="18" charset="0"/>
                            <a:sym typeface="Symbol" panose="05050102010706020507" pitchFamily="18" charset="2"/>
                          </a:rPr>
                        </m:ctrlPr>
                      </m:groupChrPr>
                      <m:e>
                        <m:r>
                          <m:rPr>
                            <m:brk m:alnAt="2"/>
                          </m:rPr>
                          <a:rPr lang="zh-CN" altLang="en-US" sz="2400">
                            <a:latin typeface="Cambria Math" panose="02040503050406030204" pitchFamily="18" charset="0"/>
                            <a:sym typeface="Symbol" panose="05050102010706020507" pitchFamily="18" charset="2"/>
                          </a:rPr>
                          <m:t>∗</m:t>
                        </m:r>
                      </m:e>
                    </m:groupChr>
                  </m:oMath>
                </a14:m>
                <a:r>
                  <a:rPr lang="en-US" altLang="zh-CN" sz="2400" dirty="0" smtClean="0"/>
                  <a:t>a</a:t>
                </a:r>
                <a:r>
                  <a:rPr lang="en-US" altLang="zh-CN" sz="2400" baseline="30000" dirty="0" smtClean="0"/>
                  <a:t>n</a:t>
                </a:r>
                <a:r>
                  <a:rPr lang="en-US" altLang="zh-CN" sz="2400" dirty="0" smtClean="0"/>
                  <a:t>b</a:t>
                </a:r>
                <a:r>
                  <a:rPr lang="en-US" altLang="zh-CN" sz="2400" baseline="30000" dirty="0" smtClean="0"/>
                  <a:t>n</a:t>
                </a:r>
                <a:r>
                  <a:rPr lang="en-US" altLang="zh-CN" sz="2400" dirty="0" smtClean="0"/>
                  <a:t>E</a:t>
                </a:r>
                <a:r>
                  <a:rPr lang="en-US" altLang="zh-CN" sz="2400" baseline="30000" dirty="0" smtClean="0"/>
                  <a:t>n</a:t>
                </a:r>
                <a:endParaRPr lang="en-US" altLang="zh-CN" sz="2400" dirty="0" smtClean="0"/>
              </a:p>
              <a:p>
                <a:r>
                  <a:rPr lang="zh-CN" altLang="zh-CN" sz="2400" dirty="0"/>
                  <a:t>使用产生式</a:t>
                </a:r>
                <a:r>
                  <a:rPr lang="en-US" altLang="zh-CN" sz="2400" dirty="0"/>
                  <a:t>(6)</a:t>
                </a:r>
                <a:r>
                  <a:rPr lang="zh-CN" altLang="zh-CN" sz="2400" dirty="0"/>
                  <a:t>一次</a:t>
                </a:r>
                <a:r>
                  <a:rPr lang="zh-CN" altLang="zh-CN" sz="2400" dirty="0" smtClean="0"/>
                  <a:t>，</a:t>
                </a:r>
                <a:r>
                  <a:rPr lang="en-US" altLang="zh-CN" sz="2400" dirty="0" smtClean="0"/>
                  <a:t>S </a:t>
                </a:r>
                <a14:m>
                  <m:oMath xmlns:m="http://schemas.openxmlformats.org/officeDocument/2006/math">
                    <m:groupChr>
                      <m:groupChrPr>
                        <m:chr m:val="⇒"/>
                        <m:vertJc m:val="bot"/>
                        <m:ctrlPr>
                          <a:rPr lang="en-US" altLang="zh-CN" sz="2400" i="1">
                            <a:latin typeface="Cambria Math" panose="02040503050406030204" pitchFamily="18" charset="0"/>
                            <a:sym typeface="Symbol" panose="05050102010706020507" pitchFamily="18" charset="2"/>
                          </a:rPr>
                        </m:ctrlPr>
                      </m:groupChrPr>
                      <m:e>
                        <m:r>
                          <m:rPr>
                            <m:brk m:alnAt="2"/>
                          </m:rPr>
                          <a:rPr lang="zh-CN" altLang="en-US" sz="2400">
                            <a:latin typeface="Cambria Math" panose="02040503050406030204" pitchFamily="18" charset="0"/>
                            <a:sym typeface="Symbol" panose="05050102010706020507" pitchFamily="18" charset="2"/>
                          </a:rPr>
                          <m:t>∗</m:t>
                        </m:r>
                      </m:e>
                    </m:groupChr>
                  </m:oMath>
                </a14:m>
                <a:r>
                  <a:rPr lang="en-US" altLang="zh-CN" sz="2400" dirty="0" smtClean="0"/>
                  <a:t>a</a:t>
                </a:r>
                <a:r>
                  <a:rPr lang="en-US" altLang="zh-CN" sz="2400" baseline="30000" dirty="0" smtClean="0"/>
                  <a:t>n</a:t>
                </a:r>
                <a:r>
                  <a:rPr lang="en-US" altLang="zh-CN" sz="2400" dirty="0" smtClean="0"/>
                  <a:t>b</a:t>
                </a:r>
                <a:r>
                  <a:rPr lang="en-US" altLang="zh-CN" sz="2400" baseline="30000" dirty="0" smtClean="0"/>
                  <a:t>n-1</a:t>
                </a:r>
                <a:r>
                  <a:rPr lang="en-US" altLang="zh-CN" sz="2400" dirty="0" smtClean="0"/>
                  <a:t>beE</a:t>
                </a:r>
                <a:r>
                  <a:rPr lang="en-US" altLang="zh-CN" sz="2400" baseline="30000" dirty="0" smtClean="0"/>
                  <a:t>n-1</a:t>
                </a:r>
                <a:endParaRPr lang="en-US" altLang="zh-CN" sz="2400" dirty="0" smtClean="0"/>
              </a:p>
              <a:p>
                <a:r>
                  <a:rPr lang="zh-CN" altLang="zh-CN" sz="2400" dirty="0" smtClean="0"/>
                  <a:t>使用</a:t>
                </a:r>
                <a:r>
                  <a:rPr lang="zh-CN" altLang="zh-CN" sz="2400" dirty="0"/>
                  <a:t>产生式</a:t>
                </a:r>
                <a:r>
                  <a:rPr lang="en-US" altLang="zh-CN" sz="2400" dirty="0"/>
                  <a:t>(7) n-1</a:t>
                </a:r>
                <a:r>
                  <a:rPr lang="zh-CN" altLang="zh-CN" sz="2400" dirty="0"/>
                  <a:t>次</a:t>
                </a:r>
                <a:r>
                  <a:rPr lang="zh-CN" altLang="zh-CN" sz="2400" dirty="0" smtClean="0"/>
                  <a:t>，</a:t>
                </a:r>
                <a:r>
                  <a:rPr lang="en-US" altLang="zh-CN" sz="2400" dirty="0" smtClean="0"/>
                  <a:t>S </a:t>
                </a:r>
                <a14:m>
                  <m:oMath xmlns:m="http://schemas.openxmlformats.org/officeDocument/2006/math">
                    <m:groupChr>
                      <m:groupChrPr>
                        <m:chr m:val="⇒"/>
                        <m:vertJc m:val="bot"/>
                        <m:ctrlPr>
                          <a:rPr lang="en-US" altLang="zh-CN" sz="2400" i="1">
                            <a:latin typeface="Cambria Math" panose="02040503050406030204" pitchFamily="18" charset="0"/>
                            <a:sym typeface="Symbol" panose="05050102010706020507" pitchFamily="18" charset="2"/>
                          </a:rPr>
                        </m:ctrlPr>
                      </m:groupChrPr>
                      <m:e>
                        <m:r>
                          <m:rPr>
                            <m:brk m:alnAt="2"/>
                          </m:rPr>
                          <a:rPr lang="zh-CN" altLang="en-US" sz="2400">
                            <a:latin typeface="Cambria Math" panose="02040503050406030204" pitchFamily="18" charset="0"/>
                            <a:sym typeface="Symbol" panose="05050102010706020507" pitchFamily="18" charset="2"/>
                          </a:rPr>
                          <m:t>∗</m:t>
                        </m:r>
                      </m:e>
                    </m:groupChr>
                  </m:oMath>
                </a14:m>
                <a:r>
                  <a:rPr lang="en-US" altLang="zh-CN" sz="2400" dirty="0" err="1"/>
                  <a:t>a</a:t>
                </a:r>
                <a:r>
                  <a:rPr lang="en-US" altLang="zh-CN" sz="2400" baseline="30000" dirty="0" err="1"/>
                  <a:t>n</a:t>
                </a:r>
                <a:r>
                  <a:rPr lang="en-US" altLang="zh-CN" sz="2400" dirty="0" err="1"/>
                  <a:t>b</a:t>
                </a:r>
                <a:r>
                  <a:rPr lang="en-US" altLang="zh-CN" sz="2400" baseline="30000" dirty="0" err="1"/>
                  <a:t>n</a:t>
                </a:r>
                <a:r>
                  <a:rPr lang="en-US" altLang="zh-CN" sz="2400" dirty="0" err="1"/>
                  <a:t>e</a:t>
                </a:r>
                <a:r>
                  <a:rPr lang="en-US" altLang="zh-CN" sz="2400" baseline="30000" dirty="0" err="1"/>
                  <a:t>n</a:t>
                </a:r>
                <a:endParaRPr lang="en-US" altLang="zh-CN" sz="2400" dirty="0"/>
              </a:p>
              <a:p>
                <a:r>
                  <a:rPr lang="zh-CN" altLang="zh-CN" sz="2400" dirty="0"/>
                  <a:t>也能证明，对于</a:t>
                </a:r>
                <a:r>
                  <a:rPr lang="en-US" altLang="zh-CN" sz="2400" dirty="0"/>
                  <a:t>n≥1</a:t>
                </a:r>
                <a:r>
                  <a:rPr lang="zh-CN" altLang="zh-CN" sz="2400" dirty="0"/>
                  <a:t>，串</a:t>
                </a:r>
                <a:r>
                  <a:rPr lang="en-US" altLang="zh-CN" sz="2400" dirty="0" err="1"/>
                  <a:t>a</a:t>
                </a:r>
                <a:r>
                  <a:rPr lang="en-US" altLang="zh-CN" sz="2400" baseline="30000" dirty="0" err="1"/>
                  <a:t>n</a:t>
                </a:r>
                <a:r>
                  <a:rPr lang="en-US" altLang="zh-CN" sz="2400" dirty="0" err="1"/>
                  <a:t>b</a:t>
                </a:r>
                <a:r>
                  <a:rPr lang="en-US" altLang="zh-CN" sz="2400" baseline="30000" dirty="0" err="1"/>
                  <a:t>n</a:t>
                </a:r>
                <a:r>
                  <a:rPr lang="en-US" altLang="zh-CN" sz="2400" dirty="0" err="1"/>
                  <a:t>e</a:t>
                </a:r>
                <a:r>
                  <a:rPr lang="en-US" altLang="zh-CN" sz="2400" baseline="30000" dirty="0" err="1"/>
                  <a:t>n</a:t>
                </a:r>
                <a:r>
                  <a:rPr lang="zh-CN" altLang="zh-CN" sz="2400" dirty="0"/>
                  <a:t>是唯一形式的终结符号串</a:t>
                </a:r>
                <a:r>
                  <a:rPr lang="zh-CN" altLang="zh-CN" sz="2400" dirty="0" smtClean="0"/>
                  <a:t>。</a:t>
                </a:r>
                <a:endParaRPr lang="en-US" altLang="zh-CN" sz="2400" dirty="0" smtClean="0"/>
              </a:p>
              <a:p>
                <a:endParaRPr lang="zh-CN" altLang="en-US" sz="2400" dirty="0"/>
              </a:p>
            </p:txBody>
          </p:sp>
        </mc:Choice>
        <mc:Fallback>
          <p:sp>
            <p:nvSpPr>
              <p:cNvPr id="4" name="内容占位符 3"/>
              <p:cNvSpPr>
                <a:spLocks noGrp="1" noRot="1" noChangeAspect="1" noMove="1" noResize="1" noEditPoints="1" noAdjustHandles="1" noChangeArrowheads="1" noChangeShapeType="1" noTextEdit="1"/>
              </p:cNvSpPr>
              <p:nvPr>
                <p:ph sz="quarter" idx="13"/>
              </p:nvPr>
            </p:nvSpPr>
            <p:spPr>
              <a:blipFill rotWithShape="0">
                <a:blip r:embed="rId1"/>
                <a:stretch>
                  <a:fillRect l="-1020"/>
                </a:stretch>
              </a:blipFill>
            </p:spPr>
            <p:txBody>
              <a:bodyPr/>
              <a:lstStyle/>
              <a:p>
                <a:r>
                  <a:rPr lang="zh-CN" altLang="en-US">
                    <a:noFill/>
                  </a:rPr>
                  <a:t> </a:t>
                </a:r>
                <a:endParaRPr lang="zh-CN" altLang="en-US">
                  <a:noFill/>
                </a:endParaRPr>
              </a:p>
            </p:txBody>
          </p:sp>
        </mc:Fallback>
      </mc:AlternateContent>
      <p:pic>
        <p:nvPicPr>
          <p:cNvPr id="5" name="图片 4"/>
          <p:cNvPicPr>
            <a:picLocks noChangeAspect="1"/>
          </p:cNvPicPr>
          <p:nvPr/>
        </p:nvPicPr>
        <p:blipFill>
          <a:blip r:embed="rId2"/>
          <a:stretch>
            <a:fillRect/>
          </a:stretch>
        </p:blipFill>
        <p:spPr>
          <a:xfrm>
            <a:off x="6552000" y="0"/>
            <a:ext cx="2592000" cy="28818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500"/>
                                        <p:tgtEl>
                                          <p:spTgt spid="4">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fade">
                                      <p:cBhvr>
                                        <p:cTn id="36"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七、文法的等价</a:t>
            </a:r>
            <a:endParaRPr lang="zh-CN" altLang="en-US" dirty="0"/>
          </a:p>
        </p:txBody>
      </p:sp>
      <p:sp>
        <p:nvSpPr>
          <p:cNvPr id="4" name="内容占位符 3"/>
          <p:cNvSpPr>
            <a:spLocks noGrp="1"/>
          </p:cNvSpPr>
          <p:nvPr>
            <p:ph sz="quarter" idx="13"/>
          </p:nvPr>
        </p:nvSpPr>
        <p:spPr/>
        <p:txBody>
          <a:bodyPr>
            <a:normAutofit/>
          </a:bodyPr>
          <a:lstStyle/>
          <a:p>
            <a:r>
              <a:rPr lang="zh-CN" altLang="zh-CN" sz="2800" dirty="0"/>
              <a:t>若</a:t>
            </a:r>
            <a:r>
              <a:rPr lang="pt-BR" altLang="zh-CN" sz="2800" dirty="0" smtClean="0"/>
              <a:t>L</a:t>
            </a:r>
            <a:r>
              <a:rPr lang="en-US" altLang="zh-CN" sz="2800" dirty="0" smtClean="0"/>
              <a:t>(</a:t>
            </a:r>
            <a:r>
              <a:rPr lang="pt-BR" altLang="zh-CN" sz="2800" dirty="0" smtClean="0"/>
              <a:t>G</a:t>
            </a:r>
            <a:r>
              <a:rPr lang="pt-BR" altLang="zh-CN" sz="2800" baseline="-25000" dirty="0" smtClean="0"/>
              <a:t>1</a:t>
            </a:r>
            <a:r>
              <a:rPr lang="en-US" altLang="zh-CN" sz="2800" dirty="0" smtClean="0"/>
              <a:t>)</a:t>
            </a:r>
            <a:r>
              <a:rPr lang="pt-BR" altLang="zh-CN" sz="2800" dirty="0" smtClean="0"/>
              <a:t>=L</a:t>
            </a:r>
            <a:r>
              <a:rPr lang="en-US" altLang="zh-CN" sz="2800" dirty="0" smtClean="0"/>
              <a:t>(</a:t>
            </a:r>
            <a:r>
              <a:rPr lang="pt-BR" altLang="zh-CN" sz="2800" dirty="0" smtClean="0"/>
              <a:t>G</a:t>
            </a:r>
            <a:r>
              <a:rPr lang="pt-BR" altLang="zh-CN" sz="2800" baseline="-25000" dirty="0" smtClean="0"/>
              <a:t>2</a:t>
            </a:r>
            <a:r>
              <a:rPr lang="en-US" altLang="zh-CN" sz="2800" dirty="0" smtClean="0"/>
              <a:t>)</a:t>
            </a:r>
            <a:r>
              <a:rPr lang="zh-CN" altLang="zh-CN" sz="2800" dirty="0" smtClean="0"/>
              <a:t>，</a:t>
            </a:r>
            <a:r>
              <a:rPr lang="zh-CN" altLang="zh-CN" sz="2800" dirty="0"/>
              <a:t>则称文法</a:t>
            </a:r>
            <a:r>
              <a:rPr lang="pt-BR" altLang="zh-CN" sz="2800" dirty="0"/>
              <a:t>G</a:t>
            </a:r>
            <a:r>
              <a:rPr lang="pt-BR" altLang="zh-CN" sz="2800" baseline="-25000" dirty="0"/>
              <a:t>1</a:t>
            </a:r>
            <a:r>
              <a:rPr lang="zh-CN" altLang="zh-CN" sz="2800" dirty="0"/>
              <a:t>和</a:t>
            </a:r>
            <a:r>
              <a:rPr lang="pt-BR" altLang="zh-CN" sz="2800" dirty="0"/>
              <a:t>G</a:t>
            </a:r>
            <a:r>
              <a:rPr lang="pt-BR" altLang="zh-CN" sz="2800" baseline="-25000" dirty="0"/>
              <a:t>2</a:t>
            </a:r>
            <a:r>
              <a:rPr lang="zh-CN" altLang="zh-CN" sz="2800" dirty="0"/>
              <a:t>是</a:t>
            </a:r>
            <a:r>
              <a:rPr lang="zh-CN" altLang="zh-CN" sz="2800" dirty="0">
                <a:solidFill>
                  <a:srgbClr val="FF0000"/>
                </a:solidFill>
              </a:rPr>
              <a:t>等价</a:t>
            </a:r>
            <a:r>
              <a:rPr lang="zh-CN" altLang="zh-CN" sz="2800" dirty="0"/>
              <a:t>的。</a:t>
            </a:r>
            <a:endParaRPr lang="zh-CN" altLang="zh-CN" sz="2800" dirty="0"/>
          </a:p>
          <a:p>
            <a:r>
              <a:rPr lang="zh-CN" altLang="zh-CN" sz="2800" dirty="0"/>
              <a:t>如文法</a:t>
            </a:r>
            <a:r>
              <a:rPr lang="pt-BR" altLang="zh-CN" sz="2800" dirty="0"/>
              <a:t>G</a:t>
            </a:r>
            <a:r>
              <a:rPr lang="pt-BR" altLang="zh-CN" sz="2800" baseline="-25000" dirty="0"/>
              <a:t>1</a:t>
            </a:r>
            <a:r>
              <a:rPr lang="pt-BR" altLang="zh-CN" sz="2800" dirty="0"/>
              <a:t>[A]</a:t>
            </a:r>
            <a:r>
              <a:rPr lang="zh-CN" altLang="zh-CN" sz="2800" dirty="0"/>
              <a:t>：</a:t>
            </a:r>
            <a:r>
              <a:rPr lang="pt-BR" altLang="zh-CN" sz="2800" dirty="0" smtClean="0"/>
              <a:t>A</a:t>
            </a:r>
            <a:r>
              <a:rPr lang="en-US" altLang="zh-CN" sz="2800" dirty="0" smtClean="0"/>
              <a:t>→</a:t>
            </a:r>
            <a:r>
              <a:rPr lang="pt-BR" altLang="zh-CN" sz="2800" dirty="0" smtClean="0"/>
              <a:t>0R</a:t>
            </a:r>
            <a:r>
              <a:rPr lang="zh-CN" altLang="zh-CN" sz="2800" dirty="0" smtClean="0"/>
              <a:t>与</a:t>
            </a:r>
            <a:r>
              <a:rPr lang="pt-BR" altLang="zh-CN" sz="2800" dirty="0" smtClean="0"/>
              <a:t> </a:t>
            </a:r>
            <a:r>
              <a:rPr lang="pt-BR" altLang="zh-CN" sz="2800" dirty="0"/>
              <a:t>G</a:t>
            </a:r>
            <a:r>
              <a:rPr lang="pt-BR" altLang="zh-CN" sz="2800" baseline="-25000" dirty="0"/>
              <a:t>2</a:t>
            </a:r>
            <a:r>
              <a:rPr lang="pt-BR" altLang="zh-CN" sz="2800" dirty="0"/>
              <a:t>[S]</a:t>
            </a:r>
            <a:r>
              <a:rPr lang="zh-CN" altLang="zh-CN" sz="2800" dirty="0"/>
              <a:t>：</a:t>
            </a:r>
            <a:r>
              <a:rPr lang="pt-BR" altLang="zh-CN" sz="2800" dirty="0" smtClean="0"/>
              <a:t>S</a:t>
            </a:r>
            <a:r>
              <a:rPr lang="en-US" altLang="zh-CN" sz="2800" dirty="0" smtClean="0"/>
              <a:t>→</a:t>
            </a:r>
            <a:r>
              <a:rPr lang="pt-BR" altLang="zh-CN" sz="2800" dirty="0" smtClean="0"/>
              <a:t>0S1 </a:t>
            </a:r>
            <a:r>
              <a:rPr lang="zh-CN" altLang="zh-CN" sz="2800" dirty="0"/>
              <a:t>等价</a:t>
            </a:r>
            <a:endParaRPr lang="zh-CN" altLang="zh-CN" sz="2800" dirty="0"/>
          </a:p>
          <a:p>
            <a:pPr marL="1524000" indent="-503555">
              <a:tabLst>
                <a:tab pos="1612900" algn="l"/>
              </a:tabLst>
            </a:pPr>
            <a:r>
              <a:rPr lang="pt-BR" altLang="zh-CN" sz="2800" dirty="0"/>
              <a:t>             </a:t>
            </a:r>
            <a:r>
              <a:rPr lang="pt-BR" altLang="zh-CN" sz="2800" dirty="0" smtClean="0"/>
              <a:t>A</a:t>
            </a:r>
            <a:r>
              <a:rPr lang="en-US" altLang="zh-CN" sz="2800" dirty="0" smtClean="0"/>
              <a:t>→</a:t>
            </a:r>
            <a:r>
              <a:rPr lang="pt-BR" altLang="zh-CN" sz="2800" dirty="0" smtClean="0"/>
              <a:t>01                 S</a:t>
            </a:r>
            <a:r>
              <a:rPr lang="en-US" altLang="zh-CN" sz="2800" dirty="0" smtClean="0"/>
              <a:t>→</a:t>
            </a:r>
            <a:r>
              <a:rPr lang="pt-BR" altLang="zh-CN" sz="2800" dirty="0" smtClean="0"/>
              <a:t>01</a:t>
            </a:r>
            <a:endParaRPr lang="zh-CN" altLang="zh-CN" sz="2800" dirty="0"/>
          </a:p>
          <a:p>
            <a:pPr marL="1524000" indent="-503555">
              <a:tabLst>
                <a:tab pos="1612900" algn="l"/>
              </a:tabLst>
            </a:pPr>
            <a:r>
              <a:rPr lang="pt-BR" altLang="zh-CN" sz="2800" dirty="0"/>
              <a:t>             </a:t>
            </a:r>
            <a:r>
              <a:rPr lang="pt-BR" altLang="zh-CN" sz="2800" dirty="0" smtClean="0"/>
              <a:t>R</a:t>
            </a:r>
            <a:r>
              <a:rPr lang="en-US" altLang="zh-CN" sz="2800" dirty="0" smtClean="0"/>
              <a:t>→</a:t>
            </a:r>
            <a:r>
              <a:rPr lang="pt-BR" altLang="zh-CN" sz="2800" dirty="0" smtClean="0"/>
              <a:t>A1</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fade">
                                      <p:cBhvr>
                                        <p:cTn id="11" dur="500"/>
                                        <p:tgtEl>
                                          <p:spTgt spid="4">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3.4 </a:t>
            </a:r>
            <a:r>
              <a:rPr lang="zh-CN" altLang="en-US" dirty="0"/>
              <a:t>文法的类型</a:t>
            </a:r>
            <a:endParaRPr lang="zh-CN" altLang="en-US" dirty="0"/>
          </a:p>
        </p:txBody>
      </p:sp>
      <p:sp>
        <p:nvSpPr>
          <p:cNvPr id="4" name="内容占位符 3"/>
          <p:cNvSpPr>
            <a:spLocks noGrp="1"/>
          </p:cNvSpPr>
          <p:nvPr>
            <p:ph sz="quarter" idx="13"/>
          </p:nvPr>
        </p:nvSpPr>
        <p:spPr/>
        <p:txBody>
          <a:bodyPr>
            <a:normAutofit/>
          </a:bodyPr>
          <a:lstStyle/>
          <a:p>
            <a:r>
              <a:rPr lang="zh-CN" altLang="zh-CN" sz="2800" dirty="0"/>
              <a:t>一、文法的类型</a:t>
            </a:r>
            <a:endParaRPr lang="zh-CN" altLang="zh-CN" sz="2800" dirty="0"/>
          </a:p>
          <a:p>
            <a:r>
              <a:rPr lang="zh-CN" altLang="zh-CN" sz="2800" dirty="0"/>
              <a:t>通过对产生式施加不同的限制，</a:t>
            </a:r>
            <a:r>
              <a:rPr lang="pt-BR" altLang="zh-CN" sz="2800" dirty="0"/>
              <a:t>Chomsky(</a:t>
            </a:r>
            <a:r>
              <a:rPr lang="zh-CN" altLang="zh-CN" sz="2800" dirty="0" smtClean="0"/>
              <a:t>乔姆斯基</a:t>
            </a:r>
            <a:r>
              <a:rPr lang="en-US" altLang="zh-CN" sz="2800" dirty="0" smtClean="0"/>
              <a:t>)</a:t>
            </a:r>
            <a:r>
              <a:rPr lang="zh-CN" altLang="zh-CN" sz="2800" dirty="0" smtClean="0"/>
              <a:t>将</a:t>
            </a:r>
            <a:r>
              <a:rPr lang="zh-CN" altLang="zh-CN" sz="2800" dirty="0"/>
              <a:t>文法分为四种类型：</a:t>
            </a:r>
            <a:endParaRPr lang="zh-CN" altLang="zh-CN" sz="2800" dirty="0"/>
          </a:p>
          <a:p>
            <a:r>
              <a:rPr lang="pt-BR" altLang="zh-CN" sz="2800" dirty="0">
                <a:solidFill>
                  <a:srgbClr val="FF0000"/>
                </a:solidFill>
              </a:rPr>
              <a:t>0</a:t>
            </a:r>
            <a:r>
              <a:rPr lang="zh-CN" altLang="zh-CN" sz="2800" dirty="0">
                <a:solidFill>
                  <a:srgbClr val="FF0000"/>
                </a:solidFill>
              </a:rPr>
              <a:t>型文法（短语文法）</a:t>
            </a:r>
            <a:r>
              <a:rPr lang="zh-CN" altLang="zh-CN" sz="2800" dirty="0"/>
              <a:t>：对任一产生式</a:t>
            </a:r>
            <a:r>
              <a:rPr lang="zh-CN" altLang="zh-CN" sz="2800" dirty="0" smtClean="0"/>
              <a:t>α</a:t>
            </a:r>
            <a:r>
              <a:rPr lang="en-US" altLang="zh-CN" sz="2800" dirty="0"/>
              <a:t> → </a:t>
            </a:r>
            <a:r>
              <a:rPr lang="zh-CN" altLang="zh-CN" sz="2800" dirty="0" smtClean="0"/>
              <a:t>β</a:t>
            </a:r>
            <a:r>
              <a:rPr lang="zh-CN" altLang="zh-CN" sz="2800" dirty="0"/>
              <a:t>，都有α∈</a:t>
            </a:r>
            <a:r>
              <a:rPr lang="pt-BR" altLang="zh-CN" sz="2800" dirty="0"/>
              <a:t>(V</a:t>
            </a:r>
            <a:r>
              <a:rPr lang="pt-BR" altLang="zh-CN" sz="2800" baseline="-25000" dirty="0"/>
              <a:t>N</a:t>
            </a:r>
            <a:r>
              <a:rPr lang="zh-CN" altLang="zh-CN" sz="2800" dirty="0"/>
              <a:t>∪</a:t>
            </a:r>
            <a:r>
              <a:rPr lang="pt-BR" altLang="zh-CN" sz="2800" dirty="0"/>
              <a:t>V</a:t>
            </a:r>
            <a:r>
              <a:rPr lang="pt-BR" altLang="zh-CN" sz="2800" baseline="-25000" dirty="0"/>
              <a:t>T</a:t>
            </a:r>
            <a:r>
              <a:rPr lang="pt-BR" altLang="zh-CN" sz="2800" dirty="0"/>
              <a:t>)</a:t>
            </a:r>
            <a:r>
              <a:rPr lang="pt-BR" altLang="zh-CN" sz="2800" baseline="30000" dirty="0"/>
              <a:t>+</a:t>
            </a:r>
            <a:r>
              <a:rPr lang="zh-CN" altLang="zh-CN" sz="2800" dirty="0"/>
              <a:t>，且至少含有一个非终结符，β∈</a:t>
            </a:r>
            <a:r>
              <a:rPr lang="pt-BR" altLang="zh-CN" sz="2800" dirty="0"/>
              <a:t>(V</a:t>
            </a:r>
            <a:r>
              <a:rPr lang="pt-BR" altLang="zh-CN" sz="2800" baseline="-25000" dirty="0"/>
              <a:t>N</a:t>
            </a:r>
            <a:r>
              <a:rPr lang="zh-CN" altLang="zh-CN" sz="2800" dirty="0"/>
              <a:t>∪</a:t>
            </a:r>
            <a:r>
              <a:rPr lang="pt-BR" altLang="zh-CN" sz="2800" dirty="0"/>
              <a:t>V</a:t>
            </a:r>
            <a:r>
              <a:rPr lang="pt-BR" altLang="zh-CN" sz="2800" baseline="-25000" dirty="0"/>
              <a:t>T</a:t>
            </a:r>
            <a:r>
              <a:rPr lang="pt-BR" altLang="zh-CN" sz="2800" dirty="0"/>
              <a:t>)*</a:t>
            </a:r>
            <a:r>
              <a:rPr lang="zh-CN" altLang="zh-CN" sz="2800" dirty="0"/>
              <a:t>。</a:t>
            </a:r>
            <a:endParaRPr lang="zh-CN" altLang="zh-CN" sz="2800" dirty="0"/>
          </a:p>
          <a:p>
            <a:r>
              <a:rPr lang="pt-BR" altLang="zh-CN" sz="2800" dirty="0">
                <a:solidFill>
                  <a:srgbClr val="FF0000"/>
                </a:solidFill>
              </a:rPr>
              <a:t>1</a:t>
            </a:r>
            <a:r>
              <a:rPr lang="zh-CN" altLang="zh-CN" sz="2800" dirty="0">
                <a:solidFill>
                  <a:srgbClr val="FF0000"/>
                </a:solidFill>
              </a:rPr>
              <a:t>型文法（</a:t>
            </a:r>
            <a:r>
              <a:rPr lang="zh-CN" altLang="zh-CN" sz="2800" dirty="0" smtClean="0">
                <a:solidFill>
                  <a:srgbClr val="FF0000"/>
                </a:solidFill>
              </a:rPr>
              <a:t>上下文有关文法）</a:t>
            </a:r>
            <a:r>
              <a:rPr lang="zh-CN" altLang="zh-CN" sz="2800" dirty="0"/>
              <a:t>：对任一产生式</a:t>
            </a:r>
            <a:r>
              <a:rPr lang="zh-CN" altLang="zh-CN" sz="2800" dirty="0" smtClean="0"/>
              <a:t>α</a:t>
            </a:r>
            <a:r>
              <a:rPr lang="en-US" altLang="zh-CN" sz="2800" dirty="0"/>
              <a:t> → </a:t>
            </a:r>
            <a:r>
              <a:rPr lang="zh-CN" altLang="zh-CN" sz="2800" dirty="0" smtClean="0"/>
              <a:t>β</a:t>
            </a:r>
            <a:r>
              <a:rPr lang="zh-CN" altLang="zh-CN" sz="2800" dirty="0"/>
              <a:t>，都有 </a:t>
            </a:r>
            <a:r>
              <a:rPr lang="pt-BR" altLang="zh-CN" sz="2800" dirty="0"/>
              <a:t>|</a:t>
            </a:r>
            <a:r>
              <a:rPr lang="zh-CN" altLang="zh-CN" sz="2800" dirty="0"/>
              <a:t>β</a:t>
            </a:r>
            <a:r>
              <a:rPr lang="pt-BR" altLang="zh-CN" sz="2800" dirty="0"/>
              <a:t>| </a:t>
            </a:r>
            <a:r>
              <a:rPr lang="zh-CN" altLang="zh-CN" sz="2800" dirty="0"/>
              <a:t>≥ </a:t>
            </a:r>
            <a:r>
              <a:rPr lang="pt-BR" altLang="zh-CN" sz="2800" dirty="0"/>
              <a:t>|</a:t>
            </a:r>
            <a:r>
              <a:rPr lang="zh-CN" altLang="zh-CN" sz="2800" dirty="0"/>
              <a:t>α</a:t>
            </a:r>
            <a:r>
              <a:rPr lang="pt-BR" altLang="zh-CN" sz="2800" dirty="0"/>
              <a:t>|</a:t>
            </a:r>
            <a:r>
              <a:rPr lang="zh-CN" altLang="zh-CN" sz="2800" dirty="0"/>
              <a:t>，仅仅</a:t>
            </a:r>
            <a:r>
              <a:rPr lang="pt-BR" altLang="zh-CN" sz="2800" dirty="0"/>
              <a:t>S</a:t>
            </a:r>
            <a:r>
              <a:rPr lang="zh-CN" altLang="zh-CN" sz="2800" dirty="0"/>
              <a:t>→ε除外。</a:t>
            </a:r>
            <a:endParaRPr lang="zh-CN" altLang="zh-CN" sz="2800" dirty="0"/>
          </a:p>
          <a:p>
            <a:r>
              <a:rPr lang="zh-CN" altLang="zh-CN" sz="2800" dirty="0"/>
              <a:t>另一个等价定义为：</a:t>
            </a:r>
            <a:r>
              <a:rPr lang="pt-BR" altLang="zh-CN" sz="2800" dirty="0"/>
              <a:t> αAβ </a:t>
            </a:r>
            <a:r>
              <a:rPr lang="en-US" altLang="zh-CN" sz="2800" dirty="0"/>
              <a:t>→</a:t>
            </a:r>
            <a:r>
              <a:rPr lang="pt-BR" altLang="zh-CN" sz="2800" dirty="0" smtClean="0"/>
              <a:t> </a:t>
            </a:r>
            <a:r>
              <a:rPr lang="pt-BR" altLang="zh-CN" sz="2800" dirty="0"/>
              <a:t>α</a:t>
            </a:r>
            <a:r>
              <a:rPr lang="zh-CN" altLang="zh-CN" sz="2800" dirty="0"/>
              <a:t>γβ，其中α、β和γ都在</a:t>
            </a:r>
            <a:r>
              <a:rPr lang="pt-BR" altLang="zh-CN" sz="2800" dirty="0"/>
              <a:t>(V</a:t>
            </a:r>
            <a:r>
              <a:rPr lang="pt-BR" altLang="zh-CN" sz="2800" baseline="-25000" dirty="0"/>
              <a:t>N</a:t>
            </a:r>
            <a:r>
              <a:rPr lang="zh-CN" altLang="zh-CN" sz="2800" dirty="0"/>
              <a:t>∪</a:t>
            </a:r>
            <a:r>
              <a:rPr lang="pt-BR" altLang="zh-CN" sz="2800" dirty="0"/>
              <a:t>V</a:t>
            </a:r>
            <a:r>
              <a:rPr lang="pt-BR" altLang="zh-CN" sz="2800" baseline="-25000" dirty="0"/>
              <a:t>T</a:t>
            </a:r>
            <a:r>
              <a:rPr lang="pt-BR" altLang="zh-CN" sz="2800" dirty="0"/>
              <a:t>)*</a:t>
            </a:r>
            <a:r>
              <a:rPr lang="zh-CN" altLang="zh-CN" sz="2800" dirty="0"/>
              <a:t>中，γ≠ε，</a:t>
            </a:r>
            <a:r>
              <a:rPr lang="pt-BR" altLang="zh-CN" sz="2800" dirty="0"/>
              <a:t>A</a:t>
            </a:r>
            <a:r>
              <a:rPr lang="zh-CN" altLang="zh-CN" sz="2800" dirty="0"/>
              <a:t>在</a:t>
            </a:r>
            <a:r>
              <a:rPr lang="pt-BR" altLang="zh-CN" sz="2800" dirty="0"/>
              <a:t>V</a:t>
            </a:r>
            <a:r>
              <a:rPr lang="pt-BR" altLang="zh-CN" sz="2800" baseline="-25000" dirty="0"/>
              <a:t>N</a:t>
            </a:r>
            <a:r>
              <a:rPr lang="zh-CN" altLang="zh-CN" sz="2800" dirty="0"/>
              <a:t>中</a:t>
            </a:r>
            <a:endParaRPr lang="zh-CN" altLang="en-US" sz="2800" dirty="0"/>
          </a:p>
        </p:txBody>
      </p:sp>
      <p:sp>
        <p:nvSpPr>
          <p:cNvPr id="5" name="圆角矩形 4"/>
          <p:cNvSpPr/>
          <p:nvPr/>
        </p:nvSpPr>
        <p:spPr>
          <a:xfrm>
            <a:off x="900428" y="2808296"/>
            <a:ext cx="7772222" cy="1561001"/>
          </a:xfrm>
          <a:prstGeom prst="roundRect">
            <a:avLst>
              <a:gd name="adj" fmla="val 12887"/>
            </a:avLst>
          </a:prstGeom>
        </p:spPr>
        <p:style>
          <a:lnRef idx="0">
            <a:schemeClr val="accent1"/>
          </a:lnRef>
          <a:fillRef idx="3">
            <a:schemeClr val="accent1"/>
          </a:fillRef>
          <a:effectRef idx="3">
            <a:schemeClr val="accent1"/>
          </a:effectRef>
          <a:fontRef idx="minor">
            <a:schemeClr val="lt1"/>
          </a:fontRef>
        </p:style>
        <p:txBody>
          <a:bodyPr wrap="square" anchor="ctr" anchorCtr="0">
            <a:noAutofit/>
          </a:bodyPr>
          <a:lstStyle/>
          <a:p>
            <a:r>
              <a:rPr lang="zh-CN" altLang="en-US" sz="2800" dirty="0">
                <a:solidFill>
                  <a:schemeClr val="bg1"/>
                </a:solidFill>
                <a:effectLst>
                  <a:outerShdw blurRad="38100" dist="38100" dir="2700000" algn="tl">
                    <a:srgbClr val="000000">
                      <a:alpha val="43137"/>
                    </a:srgbClr>
                  </a:outerShdw>
                </a:effectLst>
              </a:rPr>
              <a:t>上下文有关这个名称来源自 </a:t>
            </a:r>
            <a:r>
              <a:rPr lang="en-US" altLang="zh-CN" sz="2800" dirty="0">
                <a:solidFill>
                  <a:schemeClr val="bg1"/>
                </a:solidFill>
                <a:effectLst>
                  <a:outerShdw blurRad="38100" dist="38100" dir="2700000" algn="tl">
                    <a:srgbClr val="000000">
                      <a:alpha val="43137"/>
                    </a:srgbClr>
                  </a:outerShdw>
                </a:effectLst>
              </a:rPr>
              <a:t>α </a:t>
            </a:r>
            <a:r>
              <a:rPr lang="zh-CN" altLang="en-US" sz="2800" dirty="0">
                <a:solidFill>
                  <a:schemeClr val="bg1"/>
                </a:solidFill>
                <a:effectLst>
                  <a:outerShdw blurRad="38100" dist="38100" dir="2700000" algn="tl">
                    <a:srgbClr val="000000">
                      <a:alpha val="43137"/>
                    </a:srgbClr>
                  </a:outerShdw>
                </a:effectLst>
              </a:rPr>
              <a:t>和 </a:t>
            </a:r>
            <a:r>
              <a:rPr lang="en-US" altLang="zh-CN" sz="2800" dirty="0">
                <a:solidFill>
                  <a:schemeClr val="bg1"/>
                </a:solidFill>
                <a:effectLst>
                  <a:outerShdw blurRad="38100" dist="38100" dir="2700000" algn="tl">
                    <a:srgbClr val="000000">
                      <a:alpha val="43137"/>
                    </a:srgbClr>
                  </a:outerShdw>
                </a:effectLst>
              </a:rPr>
              <a:t>β </a:t>
            </a:r>
            <a:r>
              <a:rPr lang="zh-CN" altLang="en-US" sz="2800" dirty="0">
                <a:solidFill>
                  <a:schemeClr val="bg1"/>
                </a:solidFill>
                <a:effectLst>
                  <a:outerShdw blurRad="38100" dist="38100" dir="2700000" algn="tl">
                    <a:srgbClr val="000000">
                      <a:alpha val="43137"/>
                    </a:srgbClr>
                  </a:outerShdw>
                </a:effectLst>
              </a:rPr>
              <a:t>形成了 </a:t>
            </a:r>
            <a:r>
              <a:rPr lang="en-US" altLang="zh-CN" sz="2800" dirty="0">
                <a:solidFill>
                  <a:schemeClr val="bg1"/>
                </a:solidFill>
                <a:effectLst>
                  <a:outerShdw blurRad="38100" dist="38100" dir="2700000" algn="tl">
                    <a:srgbClr val="000000">
                      <a:alpha val="43137"/>
                    </a:srgbClr>
                  </a:outerShdw>
                </a:effectLst>
              </a:rPr>
              <a:t>A</a:t>
            </a:r>
            <a:r>
              <a:rPr lang="zh-CN" altLang="en-US" sz="2800" dirty="0">
                <a:solidFill>
                  <a:schemeClr val="bg1"/>
                </a:solidFill>
                <a:effectLst>
                  <a:outerShdw blurRad="38100" dist="38100" dir="2700000" algn="tl">
                    <a:srgbClr val="000000">
                      <a:alpha val="43137"/>
                    </a:srgbClr>
                  </a:outerShdw>
                </a:effectLst>
              </a:rPr>
              <a:t> 的上下文并且决定 </a:t>
            </a:r>
            <a:r>
              <a:rPr lang="en-US" altLang="zh-CN" sz="2800" dirty="0">
                <a:solidFill>
                  <a:schemeClr val="bg1"/>
                </a:solidFill>
                <a:effectLst>
                  <a:outerShdw blurRad="38100" dist="38100" dir="2700000" algn="tl">
                    <a:srgbClr val="000000">
                      <a:alpha val="43137"/>
                    </a:srgbClr>
                  </a:outerShdw>
                </a:effectLst>
              </a:rPr>
              <a:t>A</a:t>
            </a:r>
            <a:r>
              <a:rPr lang="zh-CN" altLang="en-US" sz="2800" dirty="0">
                <a:solidFill>
                  <a:schemeClr val="bg1"/>
                </a:solidFill>
                <a:effectLst>
                  <a:outerShdw blurRad="38100" dist="38100" dir="2700000" algn="tl">
                    <a:srgbClr val="000000">
                      <a:alpha val="43137"/>
                    </a:srgbClr>
                  </a:outerShdw>
                </a:effectLst>
              </a:rPr>
              <a:t> 是否可以被 </a:t>
            </a:r>
            <a:r>
              <a:rPr lang="en-US" altLang="zh-CN" sz="2800" dirty="0">
                <a:solidFill>
                  <a:schemeClr val="bg1"/>
                </a:solidFill>
                <a:effectLst>
                  <a:outerShdw blurRad="38100" dist="38100" dir="2700000" algn="tl">
                    <a:srgbClr val="000000">
                      <a:alpha val="43137"/>
                    </a:srgbClr>
                  </a:outerShdw>
                </a:effectLst>
              </a:rPr>
              <a:t>γ </a:t>
            </a:r>
            <a:r>
              <a:rPr lang="zh-CN" altLang="en-US" sz="2800" dirty="0">
                <a:solidFill>
                  <a:schemeClr val="bg1"/>
                </a:solidFill>
                <a:effectLst>
                  <a:outerShdw blurRad="38100" dist="38100" dir="2700000" algn="tl">
                    <a:srgbClr val="000000">
                      <a:alpha val="43137"/>
                    </a:srgbClr>
                  </a:outerShdw>
                </a:effectLst>
              </a:rPr>
              <a:t>所替代</a:t>
            </a:r>
            <a:endParaRPr lang="zh-CN" altLang="en-US" sz="2800" dirty="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a:t>
            </a:r>
            <a:r>
              <a:rPr lang="zh-CN" altLang="en-US" dirty="0"/>
              <a:t>文法和语言的概念</a:t>
            </a:r>
            <a:endParaRPr lang="zh-CN" altLang="en-US" dirty="0"/>
          </a:p>
        </p:txBody>
      </p:sp>
      <p:sp>
        <p:nvSpPr>
          <p:cNvPr id="3" name="内容占位符 2"/>
          <p:cNvSpPr>
            <a:spLocks noGrp="1"/>
          </p:cNvSpPr>
          <p:nvPr>
            <p:ph sz="quarter" idx="13"/>
          </p:nvPr>
        </p:nvSpPr>
        <p:spPr>
          <a:xfrm>
            <a:off x="768350" y="1322773"/>
            <a:ext cx="7771968" cy="5078028"/>
          </a:xfrm>
        </p:spPr>
        <p:txBody>
          <a:bodyPr>
            <a:normAutofit/>
          </a:bodyPr>
          <a:lstStyle/>
          <a:p>
            <a:r>
              <a:rPr lang="zh-CN" altLang="en-US" dirty="0"/>
              <a:t>（</a:t>
            </a:r>
            <a:r>
              <a:rPr lang="en-US" altLang="zh-CN" dirty="0"/>
              <a:t>1</a:t>
            </a:r>
            <a:r>
              <a:rPr lang="zh-CN" altLang="en-US" dirty="0"/>
              <a:t>）文法的直观</a:t>
            </a:r>
            <a:r>
              <a:rPr lang="zh-CN" altLang="en-US" dirty="0" smtClean="0"/>
              <a:t>概念</a:t>
            </a:r>
            <a:endParaRPr lang="en-US" altLang="zh-CN" dirty="0" smtClean="0"/>
          </a:p>
          <a:p>
            <a:r>
              <a:rPr lang="zh-CN" altLang="en-US" sz="2800" dirty="0" smtClean="0"/>
              <a:t>对于</a:t>
            </a:r>
            <a:r>
              <a:rPr lang="zh-CN" altLang="en-US" sz="2800" dirty="0"/>
              <a:t>含有无穷句子的语言来讲，存在着如何给出它的有穷表示的问题。</a:t>
            </a:r>
            <a:endParaRPr lang="zh-CN" altLang="en-US" sz="2800" dirty="0"/>
          </a:p>
          <a:p>
            <a:r>
              <a:rPr lang="zh-CN" altLang="en-US" sz="2800" dirty="0"/>
              <a:t>以自然语言为例，人们无法列出全部句子，但是人们可以给出一些规则，用这些规则来说明（或者定义）句子的组成</a:t>
            </a:r>
            <a:r>
              <a:rPr lang="zh-CN" altLang="en-US" sz="2800" dirty="0" smtClean="0"/>
              <a:t>结构。</a:t>
            </a:r>
            <a:endParaRPr lang="en-US" altLang="zh-CN" sz="2800" dirty="0" smtClean="0"/>
          </a:p>
          <a:p>
            <a:r>
              <a:rPr lang="zh-CN" altLang="en-US" sz="2800" dirty="0"/>
              <a:t>比如汉语句子可以是由主语后随谓语而成，构成谓语的是动词和直接宾语，我们采用第</a:t>
            </a:r>
            <a:r>
              <a:rPr lang="en-US" altLang="zh-CN" sz="2800" dirty="0"/>
              <a:t>2</a:t>
            </a:r>
            <a:r>
              <a:rPr lang="zh-CN" altLang="en-US" sz="2800" dirty="0"/>
              <a:t>章所介绍的</a:t>
            </a:r>
            <a:r>
              <a:rPr lang="en-US" altLang="zh-CN" sz="2800" dirty="0">
                <a:solidFill>
                  <a:srgbClr val="FF0000"/>
                </a:solidFill>
              </a:rPr>
              <a:t>EBNF</a:t>
            </a:r>
            <a:r>
              <a:rPr lang="zh-CN" altLang="en-US" sz="2800" dirty="0"/>
              <a:t>来表示这种句子的构成规则。（</a:t>
            </a:r>
            <a:r>
              <a:rPr lang="en-US" altLang="zh-CN" sz="2800" dirty="0">
                <a:solidFill>
                  <a:srgbClr val="FF0000"/>
                </a:solidFill>
              </a:rPr>
              <a:t>EBNF-</a:t>
            </a:r>
            <a:r>
              <a:rPr lang="zh-CN" altLang="en-US" sz="2800" dirty="0">
                <a:solidFill>
                  <a:srgbClr val="FF0000"/>
                </a:solidFill>
              </a:rPr>
              <a:t>扩充的巴科斯</a:t>
            </a:r>
            <a:r>
              <a:rPr lang="en-US" altLang="zh-CN" sz="2800" dirty="0">
                <a:solidFill>
                  <a:srgbClr val="FF0000"/>
                </a:solidFill>
              </a:rPr>
              <a:t>-</a:t>
            </a:r>
            <a:r>
              <a:rPr lang="zh-CN" altLang="en-US" sz="2800" dirty="0">
                <a:solidFill>
                  <a:srgbClr val="FF0000"/>
                </a:solidFill>
              </a:rPr>
              <a:t>瑙尔范式</a:t>
            </a:r>
            <a:r>
              <a:rPr lang="zh-CN" altLang="en-US" sz="2800" dirty="0"/>
              <a:t>，见教材</a:t>
            </a:r>
            <a:r>
              <a:rPr lang="en-US" altLang="zh-CN" sz="2800" dirty="0"/>
              <a:t>P</a:t>
            </a:r>
            <a:r>
              <a:rPr lang="en-US" altLang="zh-CN" sz="2800" baseline="-25000" dirty="0"/>
              <a:t>15</a:t>
            </a:r>
            <a:r>
              <a:rPr lang="zh-CN" altLang="en-US" sz="2800" dirty="0" smtClean="0"/>
              <a:t>）</a:t>
            </a:r>
            <a:endParaRPr lang="en-US" altLang="zh-CN" sz="2800" dirty="0"/>
          </a:p>
        </p:txBody>
      </p:sp>
      <p:sp>
        <p:nvSpPr>
          <p:cNvPr id="4" name="灯片编号占位符 3"/>
          <p:cNvSpPr>
            <a:spLocks noGrp="1"/>
          </p:cNvSpPr>
          <p:nvPr>
            <p:ph type="sldNum" sz="quarter" idx="12"/>
          </p:nvPr>
        </p:nvSpPr>
        <p:spPr/>
        <p:txBody>
          <a:bodyPr/>
          <a:lstStyle/>
          <a:p>
            <a:fld id="{8843E61C-59C5-4CD9-8AD0-6C2DF969DDCF}"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normAutofit/>
          </a:bodyPr>
          <a:lstStyle/>
          <a:p>
            <a:r>
              <a:rPr lang="zh-CN" altLang="zh-CN" dirty="0"/>
              <a:t>一、文法的</a:t>
            </a:r>
            <a:r>
              <a:rPr lang="zh-CN" altLang="zh-CN" dirty="0" smtClean="0"/>
              <a:t>类型</a:t>
            </a:r>
            <a:endParaRPr lang="zh-CN" altLang="en-US" dirty="0"/>
          </a:p>
        </p:txBody>
      </p:sp>
      <p:sp>
        <p:nvSpPr>
          <p:cNvPr id="4" name="内容占位符 3"/>
          <p:cNvSpPr>
            <a:spLocks noGrp="1"/>
          </p:cNvSpPr>
          <p:nvPr>
            <p:ph sz="quarter" idx="13"/>
          </p:nvPr>
        </p:nvSpPr>
        <p:spPr/>
        <p:txBody>
          <a:bodyPr>
            <a:normAutofit/>
          </a:bodyPr>
          <a:lstStyle/>
          <a:p>
            <a:r>
              <a:rPr lang="pt-BR" altLang="zh-CN" sz="2800" dirty="0">
                <a:solidFill>
                  <a:srgbClr val="FF0000"/>
                </a:solidFill>
              </a:rPr>
              <a:t>2</a:t>
            </a:r>
            <a:r>
              <a:rPr lang="zh-CN" altLang="zh-CN" sz="2800" dirty="0">
                <a:solidFill>
                  <a:srgbClr val="FF0000"/>
                </a:solidFill>
              </a:rPr>
              <a:t>型文法（上下文无关文法）</a:t>
            </a:r>
            <a:r>
              <a:rPr lang="zh-CN" altLang="zh-CN" sz="2800" dirty="0"/>
              <a:t>：对任一产生式</a:t>
            </a:r>
            <a:r>
              <a:rPr lang="zh-CN" altLang="zh-CN" sz="2800" dirty="0" smtClean="0"/>
              <a:t>α</a:t>
            </a:r>
            <a:r>
              <a:rPr lang="zh-CN" altLang="zh-CN" sz="2800" dirty="0"/>
              <a:t>→</a:t>
            </a:r>
            <a:r>
              <a:rPr lang="zh-CN" altLang="zh-CN" sz="2800" dirty="0" smtClean="0"/>
              <a:t>β</a:t>
            </a:r>
            <a:r>
              <a:rPr lang="zh-CN" altLang="zh-CN" sz="2800" dirty="0"/>
              <a:t>，都有α∈</a:t>
            </a:r>
            <a:r>
              <a:rPr lang="pt-BR" altLang="zh-CN" sz="2800" dirty="0"/>
              <a:t>V</a:t>
            </a:r>
            <a:r>
              <a:rPr lang="pt-BR" altLang="zh-CN" sz="2800" baseline="-25000" dirty="0"/>
              <a:t>N</a:t>
            </a:r>
            <a:r>
              <a:rPr lang="zh-CN" altLang="zh-CN" sz="2800" dirty="0" smtClean="0"/>
              <a:t>，β∈</a:t>
            </a:r>
            <a:r>
              <a:rPr lang="pt-BR" altLang="zh-CN" sz="2800" dirty="0"/>
              <a:t>(V</a:t>
            </a:r>
            <a:r>
              <a:rPr lang="pt-BR" altLang="zh-CN" sz="2800" baseline="-25000" dirty="0"/>
              <a:t>N</a:t>
            </a:r>
            <a:r>
              <a:rPr lang="zh-CN" altLang="zh-CN" sz="2800" dirty="0"/>
              <a:t>∪</a:t>
            </a:r>
            <a:r>
              <a:rPr lang="pt-BR" altLang="zh-CN" sz="2800" dirty="0"/>
              <a:t>V</a:t>
            </a:r>
            <a:r>
              <a:rPr lang="pt-BR" altLang="zh-CN" sz="2800" baseline="-25000" dirty="0"/>
              <a:t>T</a:t>
            </a:r>
            <a:r>
              <a:rPr lang="pt-BR" altLang="zh-CN" sz="2800" dirty="0"/>
              <a:t>)*</a:t>
            </a:r>
            <a:r>
              <a:rPr lang="zh-CN" altLang="zh-CN" sz="2800" dirty="0"/>
              <a:t>。</a:t>
            </a:r>
            <a:endParaRPr lang="zh-CN" altLang="zh-CN" sz="2800" dirty="0"/>
          </a:p>
          <a:p>
            <a:r>
              <a:rPr lang="pt-BR" altLang="zh-CN" sz="2800" dirty="0">
                <a:solidFill>
                  <a:srgbClr val="FF0000"/>
                </a:solidFill>
              </a:rPr>
              <a:t>3</a:t>
            </a:r>
            <a:r>
              <a:rPr lang="zh-CN" altLang="zh-CN" sz="2800" dirty="0">
                <a:solidFill>
                  <a:srgbClr val="FF0000"/>
                </a:solidFill>
              </a:rPr>
              <a:t>型文法（正规文法）</a:t>
            </a:r>
            <a:r>
              <a:rPr lang="zh-CN" altLang="zh-CN" sz="2800" dirty="0"/>
              <a:t>：任一产生式α</a:t>
            </a:r>
            <a:r>
              <a:rPr lang="pt-BR" altLang="zh-CN" sz="2800" dirty="0">
                <a:sym typeface="Wingdings" panose="05000000000000000000" pitchFamily="2" charset="2"/>
              </a:rPr>
              <a:t></a:t>
            </a:r>
            <a:r>
              <a:rPr lang="zh-CN" altLang="zh-CN" sz="2800" dirty="0"/>
              <a:t>β的形式都为</a:t>
            </a:r>
            <a:r>
              <a:rPr lang="pt-BR" altLang="zh-CN" sz="2800" dirty="0" smtClean="0"/>
              <a:t>A</a:t>
            </a:r>
            <a:r>
              <a:rPr lang="zh-CN" altLang="zh-CN" sz="2800" dirty="0"/>
              <a:t>→</a:t>
            </a:r>
            <a:r>
              <a:rPr lang="pt-BR" altLang="zh-CN" sz="2800" dirty="0" smtClean="0"/>
              <a:t>aB</a:t>
            </a:r>
            <a:r>
              <a:rPr lang="zh-CN" altLang="zh-CN" sz="2800" dirty="0"/>
              <a:t>或</a:t>
            </a:r>
            <a:r>
              <a:rPr lang="pt-BR" altLang="zh-CN" sz="2800" dirty="0" smtClean="0"/>
              <a:t>A</a:t>
            </a:r>
            <a:r>
              <a:rPr lang="zh-CN" altLang="zh-CN" sz="2800" dirty="0"/>
              <a:t>→</a:t>
            </a:r>
            <a:r>
              <a:rPr lang="pt-BR" altLang="zh-CN" sz="2800" dirty="0" smtClean="0"/>
              <a:t>a</a:t>
            </a:r>
            <a:r>
              <a:rPr lang="zh-CN" altLang="zh-CN" sz="2800" dirty="0"/>
              <a:t>，其中</a:t>
            </a:r>
            <a:r>
              <a:rPr lang="pt-BR" altLang="zh-CN" sz="2800" dirty="0"/>
              <a:t>A</a:t>
            </a:r>
            <a:r>
              <a:rPr lang="zh-CN" altLang="zh-CN" sz="2800" dirty="0"/>
              <a:t>∈</a:t>
            </a:r>
            <a:r>
              <a:rPr lang="pt-BR" altLang="zh-CN" sz="2800" dirty="0"/>
              <a:t>V</a:t>
            </a:r>
            <a:r>
              <a:rPr lang="pt-BR" altLang="zh-CN" sz="2800" baseline="-25000" dirty="0"/>
              <a:t>N</a:t>
            </a:r>
            <a:r>
              <a:rPr lang="zh-CN" altLang="zh-CN" sz="2800" dirty="0"/>
              <a:t>，</a:t>
            </a:r>
            <a:r>
              <a:rPr lang="pt-BR" altLang="zh-CN" sz="2800" dirty="0"/>
              <a:t>B</a:t>
            </a:r>
            <a:r>
              <a:rPr lang="zh-CN" altLang="zh-CN" sz="2800" dirty="0"/>
              <a:t>∈</a:t>
            </a:r>
            <a:r>
              <a:rPr lang="pt-BR" altLang="zh-CN" sz="2800" dirty="0"/>
              <a:t>V</a:t>
            </a:r>
            <a:r>
              <a:rPr lang="pt-BR" altLang="zh-CN" sz="2800" baseline="-25000" dirty="0"/>
              <a:t>N</a:t>
            </a:r>
            <a:r>
              <a:rPr lang="zh-CN" altLang="zh-CN" sz="2800" dirty="0"/>
              <a:t>，</a:t>
            </a:r>
            <a:r>
              <a:rPr lang="pt-BR" altLang="zh-CN" sz="2800" dirty="0"/>
              <a:t>a</a:t>
            </a:r>
            <a:r>
              <a:rPr lang="zh-CN" altLang="zh-CN" sz="2800" dirty="0"/>
              <a:t>∈</a:t>
            </a:r>
            <a:r>
              <a:rPr lang="pt-BR" altLang="zh-CN" sz="2800" dirty="0"/>
              <a:t>V</a:t>
            </a:r>
            <a:r>
              <a:rPr lang="pt-BR" altLang="zh-CN" sz="2800" baseline="-25000" dirty="0"/>
              <a:t>T</a:t>
            </a:r>
            <a:r>
              <a:rPr lang="pt-BR" altLang="zh-CN" sz="2800" baseline="30000" dirty="0"/>
              <a:t>*</a:t>
            </a:r>
            <a:r>
              <a:rPr lang="zh-CN" altLang="zh-CN" sz="2800" dirty="0"/>
              <a:t>。</a:t>
            </a:r>
            <a:endParaRPr lang="zh-CN" altLang="zh-CN" sz="2800" dirty="0"/>
          </a:p>
          <a:p>
            <a:endParaRPr lang="zh-CN" altLang="en-US" sz="2800" dirty="0"/>
          </a:p>
        </p:txBody>
      </p:sp>
      <p:sp>
        <p:nvSpPr>
          <p:cNvPr id="5" name="圆角矩形 4"/>
          <p:cNvSpPr/>
          <p:nvPr/>
        </p:nvSpPr>
        <p:spPr>
          <a:xfrm>
            <a:off x="927062" y="3790179"/>
            <a:ext cx="7772222" cy="1561001"/>
          </a:xfrm>
          <a:prstGeom prst="roundRect">
            <a:avLst>
              <a:gd name="adj" fmla="val 12887"/>
            </a:avLst>
          </a:prstGeom>
        </p:spPr>
        <p:style>
          <a:lnRef idx="0">
            <a:schemeClr val="accent1"/>
          </a:lnRef>
          <a:fillRef idx="3">
            <a:schemeClr val="accent1"/>
          </a:fillRef>
          <a:effectRef idx="3">
            <a:schemeClr val="accent1"/>
          </a:effectRef>
          <a:fontRef idx="minor">
            <a:schemeClr val="lt1"/>
          </a:fontRef>
        </p:style>
        <p:txBody>
          <a:bodyPr wrap="square" anchor="ctr" anchorCtr="0">
            <a:noAutofit/>
          </a:bodyPr>
          <a:lstStyle/>
          <a:p>
            <a:r>
              <a:rPr lang="zh-CN" altLang="en-US" sz="2800" dirty="0">
                <a:solidFill>
                  <a:schemeClr val="bg1"/>
                </a:solidFill>
                <a:effectLst>
                  <a:outerShdw blurRad="38100" dist="38100" dir="2700000" algn="tl">
                    <a:srgbClr val="000000">
                      <a:alpha val="43137"/>
                    </a:srgbClr>
                  </a:outerShdw>
                </a:effectLst>
              </a:rPr>
              <a:t>上下文无关文法取名为“上下文无关”的原因就是因为</a:t>
            </a:r>
            <a:r>
              <a:rPr lang="zh-CN" altLang="en-US" sz="2800" dirty="0" smtClean="0">
                <a:solidFill>
                  <a:schemeClr val="bg1"/>
                </a:solidFill>
                <a:effectLst>
                  <a:outerShdw blurRad="38100" dist="38100" dir="2700000" algn="tl">
                    <a:srgbClr val="000000">
                      <a:alpha val="43137"/>
                    </a:srgbClr>
                  </a:outerShdw>
                </a:effectLst>
              </a:rPr>
              <a:t>字符</a:t>
            </a:r>
            <a:r>
              <a:rPr lang="zh-CN" altLang="zh-CN" sz="2800" dirty="0">
                <a:effectLst>
                  <a:outerShdw blurRad="38100" dist="38100" dir="2700000" algn="tl">
                    <a:srgbClr val="000000">
                      <a:alpha val="43137"/>
                    </a:srgbClr>
                  </a:outerShdw>
                </a:effectLst>
              </a:rPr>
              <a:t>α</a:t>
            </a:r>
            <a:r>
              <a:rPr lang="zh-CN" altLang="en-US" sz="2800" dirty="0" smtClean="0">
                <a:solidFill>
                  <a:schemeClr val="bg1"/>
                </a:solidFill>
                <a:effectLst>
                  <a:outerShdw blurRad="38100" dist="38100" dir="2700000" algn="tl">
                    <a:srgbClr val="000000">
                      <a:alpha val="43137"/>
                    </a:srgbClr>
                  </a:outerShdw>
                </a:effectLst>
              </a:rPr>
              <a:t>总</a:t>
            </a:r>
            <a:r>
              <a:rPr lang="zh-CN" altLang="en-US" sz="2800" dirty="0">
                <a:solidFill>
                  <a:schemeClr val="bg1"/>
                </a:solidFill>
                <a:effectLst>
                  <a:outerShdw blurRad="38100" dist="38100" dir="2700000" algn="tl">
                    <a:srgbClr val="000000">
                      <a:alpha val="43137"/>
                    </a:srgbClr>
                  </a:outerShdw>
                </a:effectLst>
              </a:rPr>
              <a:t>可以被字</a:t>
            </a:r>
            <a:r>
              <a:rPr lang="zh-CN" altLang="en-US" sz="2800" dirty="0" smtClean="0">
                <a:solidFill>
                  <a:schemeClr val="bg1"/>
                </a:solidFill>
                <a:effectLst>
                  <a:outerShdw blurRad="38100" dist="38100" dir="2700000" algn="tl">
                    <a:srgbClr val="000000">
                      <a:alpha val="43137"/>
                    </a:srgbClr>
                  </a:outerShdw>
                </a:effectLst>
              </a:rPr>
              <a:t>串</a:t>
            </a:r>
            <a:r>
              <a:rPr lang="zh-CN" altLang="zh-CN" sz="2800" dirty="0" smtClean="0">
                <a:effectLst>
                  <a:outerShdw blurRad="38100" dist="38100" dir="2700000" algn="tl">
                    <a:srgbClr val="000000">
                      <a:alpha val="43137"/>
                    </a:srgbClr>
                  </a:outerShdw>
                </a:effectLst>
              </a:rPr>
              <a:t>β</a:t>
            </a:r>
            <a:r>
              <a:rPr lang="zh-CN" altLang="en-US" sz="2800" dirty="0" smtClean="0">
                <a:solidFill>
                  <a:schemeClr val="bg1"/>
                </a:solidFill>
                <a:effectLst>
                  <a:outerShdw blurRad="38100" dist="38100" dir="2700000" algn="tl">
                    <a:srgbClr val="000000">
                      <a:alpha val="43137"/>
                    </a:srgbClr>
                  </a:outerShdw>
                </a:effectLst>
              </a:rPr>
              <a:t>自由</a:t>
            </a:r>
            <a:r>
              <a:rPr lang="zh-CN" altLang="en-US" sz="2800" dirty="0">
                <a:solidFill>
                  <a:schemeClr val="bg1"/>
                </a:solidFill>
                <a:effectLst>
                  <a:outerShdw blurRad="38100" dist="38100" dir="2700000" algn="tl">
                    <a:srgbClr val="000000">
                      <a:alpha val="43137"/>
                    </a:srgbClr>
                  </a:outerShdw>
                </a:effectLst>
              </a:rPr>
              <a:t>替换，而无需考虑</a:t>
            </a:r>
            <a:r>
              <a:rPr lang="zh-CN" altLang="en-US" sz="2800" dirty="0" smtClean="0">
                <a:solidFill>
                  <a:schemeClr val="bg1"/>
                </a:solidFill>
                <a:effectLst>
                  <a:outerShdw blurRad="38100" dist="38100" dir="2700000" algn="tl">
                    <a:srgbClr val="000000">
                      <a:alpha val="43137"/>
                    </a:srgbClr>
                  </a:outerShdw>
                </a:effectLst>
              </a:rPr>
              <a:t>字符</a:t>
            </a:r>
            <a:r>
              <a:rPr lang="zh-CN" altLang="zh-CN" sz="2800" dirty="0">
                <a:effectLst>
                  <a:outerShdw blurRad="38100" dist="38100" dir="2700000" algn="tl">
                    <a:srgbClr val="000000">
                      <a:alpha val="43137"/>
                    </a:srgbClr>
                  </a:outerShdw>
                </a:effectLst>
              </a:rPr>
              <a:t>α</a:t>
            </a:r>
            <a:r>
              <a:rPr lang="zh-CN" altLang="en-US" sz="2800" dirty="0" smtClean="0">
                <a:solidFill>
                  <a:schemeClr val="bg1"/>
                </a:solidFill>
                <a:effectLst>
                  <a:outerShdw blurRad="38100" dist="38100" dir="2700000" algn="tl">
                    <a:srgbClr val="000000">
                      <a:alpha val="43137"/>
                    </a:srgbClr>
                  </a:outerShdw>
                </a:effectLst>
              </a:rPr>
              <a:t>出现</a:t>
            </a:r>
            <a:r>
              <a:rPr lang="zh-CN" altLang="en-US" sz="2800" dirty="0">
                <a:solidFill>
                  <a:schemeClr val="bg1"/>
                </a:solidFill>
                <a:effectLst>
                  <a:outerShdw blurRad="38100" dist="38100" dir="2700000" algn="tl">
                    <a:srgbClr val="000000">
                      <a:alpha val="43137"/>
                    </a:srgbClr>
                  </a:outerShdw>
                </a:effectLst>
              </a:rPr>
              <a:t>的上下文。</a:t>
            </a:r>
            <a:endParaRPr lang="zh-CN" altLang="en-US" sz="2800" dirty="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zh-CN" dirty="0"/>
              <a:t>文法的类型举例</a:t>
            </a:r>
            <a:endParaRPr lang="zh-CN" altLang="en-US" dirty="0"/>
          </a:p>
        </p:txBody>
      </p:sp>
      <p:sp>
        <p:nvSpPr>
          <p:cNvPr id="5" name="矩形 4"/>
          <p:cNvSpPr/>
          <p:nvPr/>
        </p:nvSpPr>
        <p:spPr>
          <a:xfrm>
            <a:off x="768095" y="1543747"/>
            <a:ext cx="4104000" cy="4536000"/>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zh-CN" altLang="zh-CN" sz="2400" dirty="0">
                <a:solidFill>
                  <a:schemeClr val="bg1"/>
                </a:solidFill>
                <a:effectLst>
                  <a:outerShdw blurRad="38100" dist="38100" dir="2700000" algn="tl">
                    <a:srgbClr val="000000">
                      <a:alpha val="43137"/>
                    </a:srgbClr>
                  </a:outerShdw>
                </a:effectLst>
              </a:rPr>
              <a:t>例：</a:t>
            </a:r>
            <a:r>
              <a:rPr lang="pt-BR" altLang="zh-CN" sz="2400" dirty="0">
                <a:solidFill>
                  <a:schemeClr val="bg1"/>
                </a:solidFill>
                <a:effectLst>
                  <a:outerShdw blurRad="38100" dist="38100" dir="2700000" algn="tl">
                    <a:srgbClr val="000000">
                      <a:alpha val="43137"/>
                    </a:srgbClr>
                  </a:outerShdw>
                </a:effectLst>
              </a:rPr>
              <a:t>1</a:t>
            </a:r>
            <a:r>
              <a:rPr lang="zh-CN" altLang="zh-CN" sz="2400" dirty="0">
                <a:solidFill>
                  <a:schemeClr val="bg1"/>
                </a:solidFill>
                <a:effectLst>
                  <a:outerShdw blurRad="38100" dist="38100" dir="2700000" algn="tl">
                    <a:srgbClr val="000000">
                      <a:alpha val="43137"/>
                    </a:srgbClr>
                  </a:outerShdw>
                </a:effectLst>
              </a:rPr>
              <a:t>型（上下文有关）文法</a:t>
            </a:r>
            <a:endParaRPr lang="zh-CN" altLang="zh-CN" sz="2400" dirty="0">
              <a:solidFill>
                <a:schemeClr val="bg1"/>
              </a:solidFill>
              <a:effectLst>
                <a:outerShdw blurRad="38100" dist="38100" dir="2700000" algn="tl">
                  <a:srgbClr val="000000">
                    <a:alpha val="43137"/>
                  </a:srgbClr>
                </a:outerShdw>
              </a:effectLst>
            </a:endParaRPr>
          </a:p>
          <a:p>
            <a:r>
              <a:rPr lang="zh-CN" altLang="zh-CN" sz="2400" dirty="0" smtClean="0">
                <a:solidFill>
                  <a:schemeClr val="bg1"/>
                </a:solidFill>
                <a:effectLst>
                  <a:outerShdw blurRad="38100" dist="38100" dir="2700000" algn="tl">
                    <a:srgbClr val="000000">
                      <a:alpha val="43137"/>
                    </a:srgbClr>
                  </a:outerShdw>
                </a:effectLst>
              </a:rPr>
              <a:t>文法</a:t>
            </a:r>
            <a:r>
              <a:rPr lang="en-US" altLang="zh-CN" sz="2400" dirty="0">
                <a:solidFill>
                  <a:schemeClr val="bg1"/>
                </a:solidFill>
                <a:effectLst>
                  <a:outerShdw blurRad="38100" dist="38100" dir="2700000" algn="tl">
                    <a:srgbClr val="000000">
                      <a:alpha val="43137"/>
                    </a:srgbClr>
                  </a:outerShdw>
                </a:effectLst>
              </a:rPr>
              <a:t>G[S]</a:t>
            </a:r>
            <a:r>
              <a:rPr lang="zh-CN" altLang="zh-CN" sz="2400" dirty="0">
                <a:solidFill>
                  <a:schemeClr val="bg1"/>
                </a:solidFill>
                <a:effectLst>
                  <a:outerShdw blurRad="38100" dist="38100" dir="2700000" algn="tl">
                    <a:srgbClr val="000000">
                      <a:alpha val="43137"/>
                    </a:srgbClr>
                  </a:outerShdw>
                </a:effectLst>
              </a:rPr>
              <a:t>：</a:t>
            </a:r>
            <a:r>
              <a:rPr lang="en-US" altLang="zh-CN" sz="2400" dirty="0" smtClean="0">
                <a:solidFill>
                  <a:schemeClr val="bg1"/>
                </a:solidFill>
                <a:effectLst>
                  <a:outerShdw blurRad="38100" dist="38100" dir="2700000" algn="tl">
                    <a:srgbClr val="000000">
                      <a:alpha val="43137"/>
                    </a:srgbClr>
                  </a:outerShdw>
                </a:effectLst>
              </a:rPr>
              <a:t>S</a:t>
            </a:r>
            <a:r>
              <a:rPr lang="zh-CN" altLang="zh-CN" sz="2400" dirty="0">
                <a:effectLst>
                  <a:outerShdw blurRad="38100" dist="38100" dir="2700000" algn="tl">
                    <a:srgbClr val="000000">
                      <a:alpha val="43137"/>
                    </a:srgbClr>
                  </a:outerShdw>
                </a:effectLst>
              </a:rPr>
              <a:t> → </a:t>
            </a:r>
            <a:r>
              <a:rPr lang="en-US" altLang="zh-CN" sz="2400" dirty="0" smtClean="0">
                <a:solidFill>
                  <a:schemeClr val="bg1"/>
                </a:solidFill>
                <a:effectLst>
                  <a:outerShdw blurRad="38100" dist="38100" dir="2700000" algn="tl">
                    <a:srgbClr val="000000">
                      <a:alpha val="43137"/>
                    </a:srgbClr>
                  </a:outerShdw>
                </a:effectLst>
              </a:rPr>
              <a:t>CD</a:t>
            </a:r>
            <a:endParaRPr lang="en-US" altLang="zh-CN" sz="2400" dirty="0">
              <a:solidFill>
                <a:schemeClr val="bg1"/>
              </a:solidFill>
              <a:effectLst>
                <a:outerShdw blurRad="38100" dist="38100" dir="2700000" algn="tl">
                  <a:srgbClr val="000000">
                    <a:alpha val="43137"/>
                  </a:srgbClr>
                </a:outerShdw>
              </a:effectLst>
            </a:endParaRPr>
          </a:p>
          <a:p>
            <a:pPr marL="1435100" indent="-265430">
              <a:tabLst>
                <a:tab pos="1435100" algn="l"/>
                <a:tab pos="1612900" algn="l"/>
              </a:tabLst>
            </a:pPr>
            <a:r>
              <a:rPr lang="en-US" altLang="zh-CN" sz="2400" dirty="0" smtClean="0">
                <a:solidFill>
                  <a:schemeClr val="bg1"/>
                </a:solidFill>
                <a:effectLst>
                  <a:outerShdw blurRad="38100" dist="38100" dir="2700000" algn="tl">
                    <a:srgbClr val="000000">
                      <a:alpha val="43137"/>
                    </a:srgbClr>
                  </a:outerShdw>
                </a:effectLst>
              </a:rPr>
              <a:t>  Ab</a:t>
            </a:r>
            <a:r>
              <a:rPr lang="zh-CN" altLang="zh-CN" sz="2400" dirty="0" smtClean="0">
                <a:effectLst>
                  <a:outerShdw blurRad="38100" dist="38100" dir="2700000" algn="tl">
                    <a:srgbClr val="000000">
                      <a:alpha val="43137"/>
                    </a:srgbClr>
                  </a:outerShdw>
                </a:effectLst>
              </a:rPr>
              <a:t> </a:t>
            </a:r>
            <a:r>
              <a:rPr lang="zh-CN" altLang="zh-CN" sz="2400" dirty="0">
                <a:effectLst>
                  <a:outerShdw blurRad="38100" dist="38100" dir="2700000" algn="tl">
                    <a:srgbClr val="000000">
                      <a:alpha val="43137"/>
                    </a:srgbClr>
                  </a:outerShdw>
                </a:effectLst>
              </a:rPr>
              <a:t>→ </a:t>
            </a:r>
            <a:r>
              <a:rPr lang="en-US" altLang="zh-CN" sz="2400" dirty="0" err="1" smtClean="0">
                <a:solidFill>
                  <a:schemeClr val="bg1"/>
                </a:solidFill>
                <a:effectLst>
                  <a:outerShdw blurRad="38100" dist="38100" dir="2700000" algn="tl">
                    <a:srgbClr val="000000">
                      <a:alpha val="43137"/>
                    </a:srgbClr>
                  </a:outerShdw>
                </a:effectLst>
              </a:rPr>
              <a:t>bA</a:t>
            </a:r>
            <a:endParaRPr lang="en-US" altLang="zh-CN" sz="2400" dirty="0">
              <a:solidFill>
                <a:schemeClr val="bg1"/>
              </a:solidFill>
              <a:effectLst>
                <a:outerShdw blurRad="38100" dist="38100" dir="2700000" algn="tl">
                  <a:srgbClr val="000000">
                    <a:alpha val="43137"/>
                  </a:srgbClr>
                </a:outerShdw>
              </a:effectLst>
            </a:endParaRPr>
          </a:p>
          <a:p>
            <a:pPr marL="1435100" indent="-265430">
              <a:tabLst>
                <a:tab pos="1435100" algn="l"/>
                <a:tab pos="1612900" algn="l"/>
              </a:tabLst>
            </a:pPr>
            <a:r>
              <a:rPr lang="pt-BR" altLang="zh-CN" sz="2400" dirty="0" smtClean="0">
                <a:solidFill>
                  <a:schemeClr val="bg1"/>
                </a:solidFill>
                <a:effectLst>
                  <a:outerShdw blurRad="38100" dist="38100" dir="2700000" algn="tl">
                    <a:srgbClr val="000000">
                      <a:alpha val="43137"/>
                    </a:srgbClr>
                  </a:outerShdw>
                </a:effectLst>
              </a:rPr>
              <a:t>   C</a:t>
            </a:r>
            <a:r>
              <a:rPr lang="zh-CN" altLang="zh-CN" sz="2400" dirty="0" smtClean="0">
                <a:effectLst>
                  <a:outerShdw blurRad="38100" dist="38100" dir="2700000" algn="tl">
                    <a:srgbClr val="000000">
                      <a:alpha val="43137"/>
                    </a:srgbClr>
                  </a:outerShdw>
                </a:effectLst>
              </a:rPr>
              <a:t> </a:t>
            </a:r>
            <a:r>
              <a:rPr lang="zh-CN" altLang="zh-CN" sz="2400" dirty="0">
                <a:effectLst>
                  <a:outerShdw blurRad="38100" dist="38100" dir="2700000" algn="tl">
                    <a:srgbClr val="000000">
                      <a:alpha val="43137"/>
                    </a:srgbClr>
                  </a:outerShdw>
                </a:effectLst>
              </a:rPr>
              <a:t>→ </a:t>
            </a:r>
            <a:r>
              <a:rPr lang="pt-BR" altLang="zh-CN" sz="2400" dirty="0" smtClean="0">
                <a:solidFill>
                  <a:schemeClr val="bg1"/>
                </a:solidFill>
                <a:effectLst>
                  <a:outerShdw blurRad="38100" dist="38100" dir="2700000" algn="tl">
                    <a:srgbClr val="000000">
                      <a:alpha val="43137"/>
                    </a:srgbClr>
                  </a:outerShdw>
                </a:effectLst>
              </a:rPr>
              <a:t>aCA</a:t>
            </a:r>
            <a:endParaRPr lang="pt-BR" altLang="zh-CN" sz="2400" dirty="0">
              <a:solidFill>
                <a:schemeClr val="bg1"/>
              </a:solidFill>
              <a:effectLst>
                <a:outerShdw blurRad="38100" dist="38100" dir="2700000" algn="tl">
                  <a:srgbClr val="000000">
                    <a:alpha val="43137"/>
                  </a:srgbClr>
                </a:outerShdw>
              </a:effectLst>
            </a:endParaRPr>
          </a:p>
          <a:p>
            <a:pPr marL="1435100" indent="-265430">
              <a:tabLst>
                <a:tab pos="1435100" algn="l"/>
                <a:tab pos="1612900" algn="l"/>
              </a:tabLst>
            </a:pPr>
            <a:r>
              <a:rPr lang="pt-BR" altLang="zh-CN" sz="2400" dirty="0" smtClean="0">
                <a:solidFill>
                  <a:schemeClr val="bg1"/>
                </a:solidFill>
                <a:effectLst>
                  <a:outerShdw blurRad="38100" dist="38100" dir="2700000" algn="tl">
                    <a:srgbClr val="000000">
                      <a:alpha val="43137"/>
                    </a:srgbClr>
                  </a:outerShdw>
                </a:effectLst>
              </a:rPr>
              <a:t> Ba</a:t>
            </a:r>
            <a:r>
              <a:rPr lang="zh-CN" altLang="zh-CN" sz="2400" dirty="0" smtClean="0">
                <a:effectLst>
                  <a:outerShdw blurRad="38100" dist="38100" dir="2700000" algn="tl">
                    <a:srgbClr val="000000">
                      <a:alpha val="43137"/>
                    </a:srgbClr>
                  </a:outerShdw>
                </a:effectLst>
              </a:rPr>
              <a:t> </a:t>
            </a:r>
            <a:r>
              <a:rPr lang="zh-CN" altLang="zh-CN" sz="2400" dirty="0">
                <a:effectLst>
                  <a:outerShdw blurRad="38100" dist="38100" dir="2700000" algn="tl">
                    <a:srgbClr val="000000">
                      <a:alpha val="43137"/>
                    </a:srgbClr>
                  </a:outerShdw>
                </a:effectLst>
              </a:rPr>
              <a:t>→ </a:t>
            </a:r>
            <a:r>
              <a:rPr lang="pt-BR" altLang="zh-CN" sz="2400" dirty="0" smtClean="0">
                <a:solidFill>
                  <a:schemeClr val="bg1"/>
                </a:solidFill>
                <a:effectLst>
                  <a:outerShdw blurRad="38100" dist="38100" dir="2700000" algn="tl">
                    <a:srgbClr val="000000">
                      <a:alpha val="43137"/>
                    </a:srgbClr>
                  </a:outerShdw>
                </a:effectLst>
              </a:rPr>
              <a:t>aB</a:t>
            </a:r>
            <a:endParaRPr lang="en-US" altLang="zh-CN" sz="2400" dirty="0">
              <a:solidFill>
                <a:schemeClr val="bg1"/>
              </a:solidFill>
              <a:effectLst>
                <a:outerShdw blurRad="38100" dist="38100" dir="2700000" algn="tl">
                  <a:srgbClr val="000000">
                    <a:alpha val="43137"/>
                  </a:srgbClr>
                </a:outerShdw>
              </a:effectLst>
            </a:endParaRPr>
          </a:p>
          <a:p>
            <a:pPr marL="1435100" indent="-265430">
              <a:tabLst>
                <a:tab pos="1435100" algn="l"/>
                <a:tab pos="1612900" algn="l"/>
              </a:tabLst>
            </a:pPr>
            <a:r>
              <a:rPr lang="en-US" altLang="zh-CN" sz="2400" dirty="0" smtClean="0">
                <a:solidFill>
                  <a:schemeClr val="bg1"/>
                </a:solidFill>
                <a:effectLst>
                  <a:outerShdw blurRad="38100" dist="38100" dir="2700000" algn="tl">
                    <a:srgbClr val="000000">
                      <a:alpha val="43137"/>
                    </a:srgbClr>
                  </a:outerShdw>
                </a:effectLst>
              </a:rPr>
              <a:t>   C</a:t>
            </a:r>
            <a:r>
              <a:rPr lang="zh-CN" altLang="zh-CN" sz="2400" dirty="0" smtClean="0">
                <a:effectLst>
                  <a:outerShdw blurRad="38100" dist="38100" dir="2700000" algn="tl">
                    <a:srgbClr val="000000">
                      <a:alpha val="43137"/>
                    </a:srgbClr>
                  </a:outerShdw>
                </a:effectLst>
              </a:rPr>
              <a:t> </a:t>
            </a:r>
            <a:r>
              <a:rPr lang="zh-CN" altLang="zh-CN" sz="2400" dirty="0">
                <a:effectLst>
                  <a:outerShdw blurRad="38100" dist="38100" dir="2700000" algn="tl">
                    <a:srgbClr val="000000">
                      <a:alpha val="43137"/>
                    </a:srgbClr>
                  </a:outerShdw>
                </a:effectLst>
              </a:rPr>
              <a:t>→ </a:t>
            </a:r>
            <a:r>
              <a:rPr lang="en-US" altLang="zh-CN" sz="2400" dirty="0" err="1" smtClean="0">
                <a:solidFill>
                  <a:schemeClr val="bg1"/>
                </a:solidFill>
                <a:effectLst>
                  <a:outerShdw blurRad="38100" dist="38100" dir="2700000" algn="tl">
                    <a:srgbClr val="000000">
                      <a:alpha val="43137"/>
                    </a:srgbClr>
                  </a:outerShdw>
                </a:effectLst>
              </a:rPr>
              <a:t>bCB</a:t>
            </a:r>
            <a:endParaRPr lang="en-US" altLang="zh-CN" sz="2400" dirty="0">
              <a:solidFill>
                <a:schemeClr val="bg1"/>
              </a:solidFill>
              <a:effectLst>
                <a:outerShdw blurRad="38100" dist="38100" dir="2700000" algn="tl">
                  <a:srgbClr val="000000">
                    <a:alpha val="43137"/>
                  </a:srgbClr>
                </a:outerShdw>
              </a:effectLst>
            </a:endParaRPr>
          </a:p>
          <a:p>
            <a:pPr marL="1435100" indent="-265430">
              <a:tabLst>
                <a:tab pos="1435100" algn="l"/>
                <a:tab pos="1612900" algn="l"/>
              </a:tabLst>
            </a:pPr>
            <a:r>
              <a:rPr lang="en-US" altLang="zh-CN" sz="2400" dirty="0" smtClean="0">
                <a:solidFill>
                  <a:schemeClr val="bg1"/>
                </a:solidFill>
                <a:effectLst>
                  <a:outerShdw blurRad="38100" dist="38100" dir="2700000" algn="tl">
                    <a:srgbClr val="000000">
                      <a:alpha val="43137"/>
                    </a:srgbClr>
                  </a:outerShdw>
                </a:effectLst>
              </a:rPr>
              <a:t> Bb</a:t>
            </a:r>
            <a:r>
              <a:rPr lang="zh-CN" altLang="zh-CN" sz="2400" dirty="0" smtClean="0">
                <a:effectLst>
                  <a:outerShdw blurRad="38100" dist="38100" dir="2700000" algn="tl">
                    <a:srgbClr val="000000">
                      <a:alpha val="43137"/>
                    </a:srgbClr>
                  </a:outerShdw>
                </a:effectLst>
              </a:rPr>
              <a:t> </a:t>
            </a:r>
            <a:r>
              <a:rPr lang="zh-CN" altLang="zh-CN" sz="2400" dirty="0">
                <a:effectLst>
                  <a:outerShdw blurRad="38100" dist="38100" dir="2700000" algn="tl">
                    <a:srgbClr val="000000">
                      <a:alpha val="43137"/>
                    </a:srgbClr>
                  </a:outerShdw>
                </a:effectLst>
              </a:rPr>
              <a:t>→ </a:t>
            </a:r>
            <a:r>
              <a:rPr lang="en-US" altLang="zh-CN" sz="2400" dirty="0" err="1" smtClean="0">
                <a:solidFill>
                  <a:schemeClr val="bg1"/>
                </a:solidFill>
                <a:effectLst>
                  <a:outerShdw blurRad="38100" dist="38100" dir="2700000" algn="tl">
                    <a:srgbClr val="000000">
                      <a:alpha val="43137"/>
                    </a:srgbClr>
                  </a:outerShdw>
                </a:effectLst>
              </a:rPr>
              <a:t>bB</a:t>
            </a:r>
            <a:endParaRPr lang="en-US" altLang="zh-CN" sz="2400" dirty="0">
              <a:solidFill>
                <a:schemeClr val="bg1"/>
              </a:solidFill>
              <a:effectLst>
                <a:outerShdw blurRad="38100" dist="38100" dir="2700000" algn="tl">
                  <a:srgbClr val="000000">
                    <a:alpha val="43137"/>
                  </a:srgbClr>
                </a:outerShdw>
              </a:effectLst>
            </a:endParaRPr>
          </a:p>
          <a:p>
            <a:pPr marL="1435100" indent="-265430">
              <a:tabLst>
                <a:tab pos="1435100" algn="l"/>
                <a:tab pos="1612900" algn="l"/>
              </a:tabLst>
            </a:pPr>
            <a:r>
              <a:rPr lang="en-US" altLang="zh-CN" sz="2400" dirty="0" smtClean="0">
                <a:solidFill>
                  <a:schemeClr val="bg1"/>
                </a:solidFill>
                <a:effectLst>
                  <a:outerShdw blurRad="38100" dist="38100" dir="2700000" algn="tl">
                    <a:srgbClr val="000000">
                      <a:alpha val="43137"/>
                    </a:srgbClr>
                  </a:outerShdw>
                </a:effectLst>
              </a:rPr>
              <a:t> AD</a:t>
            </a:r>
            <a:r>
              <a:rPr lang="zh-CN" altLang="zh-CN" sz="2400" dirty="0" smtClean="0">
                <a:effectLst>
                  <a:outerShdw blurRad="38100" dist="38100" dir="2700000" algn="tl">
                    <a:srgbClr val="000000">
                      <a:alpha val="43137"/>
                    </a:srgbClr>
                  </a:outerShdw>
                </a:effectLst>
              </a:rPr>
              <a:t> </a:t>
            </a:r>
            <a:r>
              <a:rPr lang="zh-CN" altLang="zh-CN" sz="2400" dirty="0">
                <a:effectLst>
                  <a:outerShdw blurRad="38100" dist="38100" dir="2700000" algn="tl">
                    <a:srgbClr val="000000">
                      <a:alpha val="43137"/>
                    </a:srgbClr>
                  </a:outerShdw>
                </a:effectLst>
              </a:rPr>
              <a:t>→ </a:t>
            </a:r>
            <a:r>
              <a:rPr lang="en-US" altLang="zh-CN" sz="2400" dirty="0" err="1" smtClean="0">
                <a:solidFill>
                  <a:schemeClr val="bg1"/>
                </a:solidFill>
                <a:effectLst>
                  <a:outerShdw blurRad="38100" dist="38100" dir="2700000" algn="tl">
                    <a:srgbClr val="000000">
                      <a:alpha val="43137"/>
                    </a:srgbClr>
                  </a:outerShdw>
                </a:effectLst>
              </a:rPr>
              <a:t>aD</a:t>
            </a:r>
            <a:endParaRPr lang="en-US" altLang="zh-CN" sz="2400" dirty="0">
              <a:solidFill>
                <a:schemeClr val="bg1"/>
              </a:solidFill>
              <a:effectLst>
                <a:outerShdw blurRad="38100" dist="38100" dir="2700000" algn="tl">
                  <a:srgbClr val="000000">
                    <a:alpha val="43137"/>
                  </a:srgbClr>
                </a:outerShdw>
              </a:effectLst>
            </a:endParaRPr>
          </a:p>
          <a:p>
            <a:pPr marL="1435100" indent="-265430">
              <a:tabLst>
                <a:tab pos="1435100" algn="l"/>
                <a:tab pos="1612900" algn="l"/>
              </a:tabLst>
            </a:pPr>
            <a:r>
              <a:rPr lang="en-US" altLang="zh-CN" sz="2400" dirty="0" smtClean="0">
                <a:solidFill>
                  <a:schemeClr val="bg1"/>
                </a:solidFill>
                <a:effectLst>
                  <a:outerShdw blurRad="38100" dist="38100" dir="2700000" algn="tl">
                    <a:srgbClr val="000000">
                      <a:alpha val="43137"/>
                    </a:srgbClr>
                  </a:outerShdw>
                </a:effectLst>
              </a:rPr>
              <a:t>   C</a:t>
            </a:r>
            <a:r>
              <a:rPr lang="zh-CN" altLang="zh-CN" sz="2400" dirty="0" smtClean="0">
                <a:effectLst>
                  <a:outerShdw blurRad="38100" dist="38100" dir="2700000" algn="tl">
                    <a:srgbClr val="000000">
                      <a:alpha val="43137"/>
                    </a:srgbClr>
                  </a:outerShdw>
                </a:effectLst>
              </a:rPr>
              <a:t> </a:t>
            </a:r>
            <a:r>
              <a:rPr lang="zh-CN" altLang="zh-CN" sz="2400" dirty="0">
                <a:effectLst>
                  <a:outerShdw blurRad="38100" dist="38100" dir="2700000" algn="tl">
                    <a:srgbClr val="000000">
                      <a:alpha val="43137"/>
                    </a:srgbClr>
                  </a:outerShdw>
                </a:effectLst>
              </a:rPr>
              <a:t>→ </a:t>
            </a:r>
            <a:r>
              <a:rPr lang="zh-CN" altLang="zh-CN" sz="2400" dirty="0" smtClean="0">
                <a:solidFill>
                  <a:schemeClr val="bg1"/>
                </a:solidFill>
                <a:effectLst>
                  <a:outerShdw blurRad="38100" dist="38100" dir="2700000" algn="tl">
                    <a:srgbClr val="000000">
                      <a:alpha val="43137"/>
                    </a:srgbClr>
                  </a:outerShdw>
                </a:effectLst>
              </a:rPr>
              <a:t>ε</a:t>
            </a:r>
            <a:endParaRPr lang="en-US" altLang="zh-CN" sz="2400" dirty="0">
              <a:solidFill>
                <a:schemeClr val="bg1"/>
              </a:solidFill>
              <a:effectLst>
                <a:outerShdw blurRad="38100" dist="38100" dir="2700000" algn="tl">
                  <a:srgbClr val="000000">
                    <a:alpha val="43137"/>
                  </a:srgbClr>
                </a:outerShdw>
              </a:effectLst>
            </a:endParaRPr>
          </a:p>
          <a:p>
            <a:pPr marL="1435100" indent="-265430">
              <a:tabLst>
                <a:tab pos="1435100" algn="l"/>
                <a:tab pos="1612900" algn="l"/>
              </a:tabLst>
            </a:pPr>
            <a:r>
              <a:rPr lang="en-US" altLang="zh-CN" sz="2400" dirty="0" smtClean="0">
                <a:solidFill>
                  <a:schemeClr val="bg1"/>
                </a:solidFill>
                <a:effectLst>
                  <a:outerShdw blurRad="38100" dist="38100" dir="2700000" algn="tl">
                    <a:srgbClr val="000000">
                      <a:alpha val="43137"/>
                    </a:srgbClr>
                  </a:outerShdw>
                </a:effectLst>
              </a:rPr>
              <a:t> BD</a:t>
            </a:r>
            <a:r>
              <a:rPr lang="zh-CN" altLang="zh-CN" sz="2400" dirty="0" smtClean="0">
                <a:effectLst>
                  <a:outerShdw blurRad="38100" dist="38100" dir="2700000" algn="tl">
                    <a:srgbClr val="000000">
                      <a:alpha val="43137"/>
                    </a:srgbClr>
                  </a:outerShdw>
                </a:effectLst>
              </a:rPr>
              <a:t> </a:t>
            </a:r>
            <a:r>
              <a:rPr lang="zh-CN" altLang="zh-CN" sz="2400" dirty="0">
                <a:effectLst>
                  <a:outerShdw blurRad="38100" dist="38100" dir="2700000" algn="tl">
                    <a:srgbClr val="000000">
                      <a:alpha val="43137"/>
                    </a:srgbClr>
                  </a:outerShdw>
                </a:effectLst>
              </a:rPr>
              <a:t>→ </a:t>
            </a:r>
            <a:r>
              <a:rPr lang="en-US" altLang="zh-CN" sz="2400" dirty="0" err="1" smtClean="0">
                <a:solidFill>
                  <a:schemeClr val="bg1"/>
                </a:solidFill>
                <a:effectLst>
                  <a:outerShdw blurRad="38100" dist="38100" dir="2700000" algn="tl">
                    <a:srgbClr val="000000">
                      <a:alpha val="43137"/>
                    </a:srgbClr>
                  </a:outerShdw>
                </a:effectLst>
              </a:rPr>
              <a:t>bD</a:t>
            </a:r>
            <a:endParaRPr lang="en-US" altLang="zh-CN" sz="2400" dirty="0">
              <a:solidFill>
                <a:schemeClr val="bg1"/>
              </a:solidFill>
              <a:effectLst>
                <a:outerShdw blurRad="38100" dist="38100" dir="2700000" algn="tl">
                  <a:srgbClr val="000000">
                    <a:alpha val="43137"/>
                  </a:srgbClr>
                </a:outerShdw>
              </a:effectLst>
            </a:endParaRPr>
          </a:p>
          <a:p>
            <a:pPr marL="1435100" indent="-265430">
              <a:tabLst>
                <a:tab pos="1435100" algn="l"/>
                <a:tab pos="1612900" algn="l"/>
              </a:tabLst>
            </a:pPr>
            <a:r>
              <a:rPr lang="en-US" altLang="zh-CN" sz="2400" dirty="0" smtClean="0">
                <a:solidFill>
                  <a:schemeClr val="bg1"/>
                </a:solidFill>
                <a:effectLst>
                  <a:outerShdw blurRad="38100" dist="38100" dir="2700000" algn="tl">
                    <a:srgbClr val="000000">
                      <a:alpha val="43137"/>
                    </a:srgbClr>
                  </a:outerShdw>
                </a:effectLst>
              </a:rPr>
              <a:t>   D</a:t>
            </a:r>
            <a:r>
              <a:rPr lang="zh-CN" altLang="zh-CN" sz="2400" dirty="0" smtClean="0">
                <a:effectLst>
                  <a:outerShdw blurRad="38100" dist="38100" dir="2700000" algn="tl">
                    <a:srgbClr val="000000">
                      <a:alpha val="43137"/>
                    </a:srgbClr>
                  </a:outerShdw>
                </a:effectLst>
              </a:rPr>
              <a:t> </a:t>
            </a:r>
            <a:r>
              <a:rPr lang="zh-CN" altLang="zh-CN" sz="2400" dirty="0">
                <a:effectLst>
                  <a:outerShdw blurRad="38100" dist="38100" dir="2700000" algn="tl">
                    <a:srgbClr val="000000">
                      <a:alpha val="43137"/>
                    </a:srgbClr>
                  </a:outerShdw>
                </a:effectLst>
              </a:rPr>
              <a:t>→ </a:t>
            </a:r>
            <a:r>
              <a:rPr lang="zh-CN" altLang="zh-CN" sz="2400" dirty="0" smtClean="0">
                <a:solidFill>
                  <a:schemeClr val="bg1"/>
                </a:solidFill>
                <a:effectLst>
                  <a:outerShdw blurRad="38100" dist="38100" dir="2700000" algn="tl">
                    <a:srgbClr val="000000">
                      <a:alpha val="43137"/>
                    </a:srgbClr>
                  </a:outerShdw>
                </a:effectLst>
              </a:rPr>
              <a:t>ε</a:t>
            </a:r>
            <a:endParaRPr lang="en-US" altLang="zh-CN" sz="2400" dirty="0">
              <a:solidFill>
                <a:schemeClr val="bg1"/>
              </a:solidFill>
              <a:effectLst>
                <a:outerShdw blurRad="38100" dist="38100" dir="2700000" algn="tl">
                  <a:srgbClr val="000000">
                    <a:alpha val="43137"/>
                  </a:srgbClr>
                </a:outerShdw>
              </a:effectLst>
            </a:endParaRPr>
          </a:p>
          <a:p>
            <a:pPr marL="1435100" indent="-265430">
              <a:tabLst>
                <a:tab pos="1435100" algn="l"/>
                <a:tab pos="1612900" algn="l"/>
              </a:tabLst>
            </a:pPr>
            <a:r>
              <a:rPr lang="en-US" altLang="zh-CN" sz="2400" dirty="0" smtClean="0">
                <a:solidFill>
                  <a:schemeClr val="bg1"/>
                </a:solidFill>
                <a:effectLst>
                  <a:outerShdw blurRad="38100" dist="38100" dir="2700000" algn="tl">
                    <a:srgbClr val="000000">
                      <a:alpha val="43137"/>
                    </a:srgbClr>
                  </a:outerShdw>
                </a:effectLst>
              </a:rPr>
              <a:t> </a:t>
            </a:r>
            <a:r>
              <a:rPr lang="en-US" altLang="zh-CN" sz="2400" dirty="0" err="1" smtClean="0">
                <a:solidFill>
                  <a:schemeClr val="bg1"/>
                </a:solidFill>
                <a:effectLst>
                  <a:outerShdw blurRad="38100" dist="38100" dir="2700000" algn="tl">
                    <a:srgbClr val="000000">
                      <a:alpha val="43137"/>
                    </a:srgbClr>
                  </a:outerShdw>
                </a:effectLst>
              </a:rPr>
              <a:t>Aa</a:t>
            </a:r>
            <a:r>
              <a:rPr lang="zh-CN" altLang="zh-CN" sz="2400" dirty="0" smtClean="0">
                <a:effectLst>
                  <a:outerShdw blurRad="38100" dist="38100" dir="2700000" algn="tl">
                    <a:srgbClr val="000000">
                      <a:alpha val="43137"/>
                    </a:srgbClr>
                  </a:outerShdw>
                </a:effectLst>
              </a:rPr>
              <a:t> </a:t>
            </a:r>
            <a:r>
              <a:rPr lang="zh-CN" altLang="zh-CN" sz="2400" dirty="0">
                <a:effectLst>
                  <a:outerShdw blurRad="38100" dist="38100" dir="2700000" algn="tl">
                    <a:srgbClr val="000000">
                      <a:alpha val="43137"/>
                    </a:srgbClr>
                  </a:outerShdw>
                </a:effectLst>
              </a:rPr>
              <a:t>→ </a:t>
            </a:r>
            <a:r>
              <a:rPr lang="en-US" altLang="zh-CN" sz="2400" dirty="0" err="1" smtClean="0">
                <a:solidFill>
                  <a:schemeClr val="bg1"/>
                </a:solidFill>
                <a:effectLst>
                  <a:outerShdw blurRad="38100" dist="38100" dir="2700000" algn="tl">
                    <a:srgbClr val="000000">
                      <a:alpha val="43137"/>
                    </a:srgbClr>
                  </a:outerShdw>
                </a:effectLst>
              </a:rPr>
              <a:t>bD</a:t>
            </a:r>
            <a:endParaRPr lang="zh-CN" altLang="en-US" sz="2400" dirty="0">
              <a:solidFill>
                <a:schemeClr val="bg1"/>
              </a:solidFill>
              <a:effectLst>
                <a:outerShdw blurRad="38100" dist="38100" dir="2700000" algn="tl">
                  <a:srgbClr val="000000">
                    <a:alpha val="43137"/>
                  </a:srgbClr>
                </a:outerShdw>
              </a:effectLst>
            </a:endParaRPr>
          </a:p>
        </p:txBody>
      </p:sp>
      <p:sp>
        <p:nvSpPr>
          <p:cNvPr id="7" name="矩形 6"/>
          <p:cNvSpPr/>
          <p:nvPr/>
        </p:nvSpPr>
        <p:spPr>
          <a:xfrm>
            <a:off x="4886630" y="1543748"/>
            <a:ext cx="4104000" cy="156966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zh-CN" altLang="en-US" sz="2400" dirty="0">
                <a:solidFill>
                  <a:schemeClr val="bg1"/>
                </a:solidFill>
                <a:effectLst>
                  <a:outerShdw blurRad="38100" dist="38100" dir="2700000" algn="tl">
                    <a:srgbClr val="000000">
                      <a:alpha val="43137"/>
                    </a:srgbClr>
                  </a:outerShdw>
                </a:effectLst>
              </a:rPr>
              <a:t>例：</a:t>
            </a:r>
            <a:r>
              <a:rPr lang="en-US" altLang="zh-CN" sz="2400" dirty="0">
                <a:solidFill>
                  <a:schemeClr val="bg1"/>
                </a:solidFill>
                <a:effectLst>
                  <a:outerShdw blurRad="38100" dist="38100" dir="2700000" algn="tl">
                    <a:srgbClr val="000000">
                      <a:alpha val="43137"/>
                    </a:srgbClr>
                  </a:outerShdw>
                </a:effectLst>
              </a:rPr>
              <a:t>2</a:t>
            </a:r>
            <a:r>
              <a:rPr lang="zh-CN" altLang="en-US" sz="2400" dirty="0">
                <a:solidFill>
                  <a:schemeClr val="bg1"/>
                </a:solidFill>
                <a:effectLst>
                  <a:outerShdw blurRad="38100" dist="38100" dir="2700000" algn="tl">
                    <a:srgbClr val="000000">
                      <a:alpha val="43137"/>
                    </a:srgbClr>
                  </a:outerShdw>
                </a:effectLst>
              </a:rPr>
              <a:t>型（上下文无关）文法</a:t>
            </a:r>
            <a:endParaRPr lang="zh-CN" altLang="en-US" sz="2400" dirty="0">
              <a:solidFill>
                <a:schemeClr val="bg1"/>
              </a:solidFill>
              <a:effectLst>
                <a:outerShdw blurRad="38100" dist="38100" dir="2700000" algn="tl">
                  <a:srgbClr val="000000">
                    <a:alpha val="43137"/>
                  </a:srgbClr>
                </a:outerShdw>
              </a:effectLst>
            </a:endParaRPr>
          </a:p>
          <a:p>
            <a:r>
              <a:rPr lang="zh-CN" altLang="en-US" sz="2400" dirty="0" smtClean="0">
                <a:solidFill>
                  <a:schemeClr val="bg1"/>
                </a:solidFill>
                <a:effectLst>
                  <a:outerShdw blurRad="38100" dist="38100" dir="2700000" algn="tl">
                    <a:srgbClr val="000000">
                      <a:alpha val="43137"/>
                    </a:srgbClr>
                  </a:outerShdw>
                </a:effectLst>
              </a:rPr>
              <a:t>文法</a:t>
            </a:r>
            <a:r>
              <a:rPr lang="en-US" altLang="zh-CN" sz="2400" dirty="0">
                <a:solidFill>
                  <a:schemeClr val="bg1"/>
                </a:solidFill>
                <a:effectLst>
                  <a:outerShdw blurRad="38100" dist="38100" dir="2700000" algn="tl">
                    <a:srgbClr val="000000">
                      <a:alpha val="43137"/>
                    </a:srgbClr>
                  </a:outerShdw>
                </a:effectLst>
              </a:rPr>
              <a:t>G[S]</a:t>
            </a:r>
            <a:r>
              <a:rPr lang="zh-CN" altLang="en-US" sz="2400" dirty="0" smtClean="0">
                <a:solidFill>
                  <a:schemeClr val="bg1"/>
                </a:solidFill>
                <a:effectLst>
                  <a:outerShdw blurRad="38100" dist="38100" dir="2700000" algn="tl">
                    <a:srgbClr val="000000">
                      <a:alpha val="43137"/>
                    </a:srgbClr>
                  </a:outerShdw>
                </a:effectLst>
              </a:rPr>
              <a:t>：</a:t>
            </a:r>
            <a:r>
              <a:rPr lang="en-US" altLang="zh-CN" sz="2400" dirty="0" smtClean="0">
                <a:solidFill>
                  <a:schemeClr val="bg1"/>
                </a:solidFill>
                <a:effectLst>
                  <a:outerShdw blurRad="38100" dist="38100" dir="2700000" algn="tl">
                    <a:srgbClr val="000000">
                      <a:alpha val="43137"/>
                    </a:srgbClr>
                  </a:outerShdw>
                </a:effectLst>
              </a:rPr>
              <a:t>S</a:t>
            </a:r>
            <a:r>
              <a:rPr lang="zh-CN" altLang="zh-CN" sz="2400" dirty="0">
                <a:effectLst>
                  <a:outerShdw blurRad="38100" dist="38100" dir="2700000" algn="tl">
                    <a:srgbClr val="000000">
                      <a:alpha val="43137"/>
                    </a:srgbClr>
                  </a:outerShdw>
                </a:effectLst>
              </a:rPr>
              <a:t> → </a:t>
            </a:r>
            <a:r>
              <a:rPr lang="en-US" altLang="zh-CN" sz="2400" dirty="0" smtClean="0">
                <a:solidFill>
                  <a:schemeClr val="bg1"/>
                </a:solidFill>
                <a:effectLst>
                  <a:outerShdw blurRad="38100" dist="38100" dir="2700000" algn="tl">
                    <a:srgbClr val="000000">
                      <a:alpha val="43137"/>
                    </a:srgbClr>
                  </a:outerShdw>
                </a:effectLst>
              </a:rPr>
              <a:t>AB</a:t>
            </a:r>
            <a:endParaRPr lang="en-US" altLang="zh-CN" sz="2400" dirty="0" smtClean="0">
              <a:solidFill>
                <a:schemeClr val="bg1"/>
              </a:solidFill>
              <a:effectLst>
                <a:outerShdw blurRad="38100" dist="38100" dir="2700000" algn="tl">
                  <a:srgbClr val="000000">
                    <a:alpha val="43137"/>
                  </a:srgbClr>
                </a:outerShdw>
              </a:effectLst>
            </a:endParaRPr>
          </a:p>
          <a:p>
            <a:pPr marL="1524000" defTabSz="850900"/>
            <a:r>
              <a:rPr lang="en-US" altLang="zh-CN" sz="2400" dirty="0" smtClean="0">
                <a:solidFill>
                  <a:schemeClr val="bg1"/>
                </a:solidFill>
                <a:effectLst>
                  <a:outerShdw blurRad="38100" dist="38100" dir="2700000" algn="tl">
                    <a:srgbClr val="000000">
                      <a:alpha val="43137"/>
                    </a:srgbClr>
                  </a:outerShdw>
                </a:effectLst>
              </a:rPr>
              <a:t>A</a:t>
            </a:r>
            <a:r>
              <a:rPr lang="zh-CN" altLang="zh-CN" sz="2400" dirty="0">
                <a:effectLst>
                  <a:outerShdw blurRad="38100" dist="38100" dir="2700000" algn="tl">
                    <a:srgbClr val="000000">
                      <a:alpha val="43137"/>
                    </a:srgbClr>
                  </a:outerShdw>
                </a:effectLst>
              </a:rPr>
              <a:t> → </a:t>
            </a:r>
            <a:r>
              <a:rPr lang="en-US" altLang="zh-CN" sz="2400" dirty="0" smtClean="0">
                <a:solidFill>
                  <a:schemeClr val="bg1"/>
                </a:solidFill>
                <a:effectLst>
                  <a:outerShdw blurRad="38100" dist="38100" dir="2700000" algn="tl">
                    <a:srgbClr val="000000">
                      <a:alpha val="43137"/>
                    </a:srgbClr>
                  </a:outerShdw>
                </a:effectLst>
              </a:rPr>
              <a:t>BS|0</a:t>
            </a:r>
            <a:r>
              <a:rPr lang="zh-CN" altLang="zh-CN" sz="2400" dirty="0">
                <a:effectLst>
                  <a:outerShdw blurRad="38100" dist="38100" dir="2700000" algn="tl">
                    <a:srgbClr val="000000">
                      <a:alpha val="43137"/>
                    </a:srgbClr>
                  </a:outerShdw>
                </a:effectLst>
              </a:rPr>
              <a:t> </a:t>
            </a:r>
            <a:endParaRPr lang="en-US" altLang="zh-CN" sz="2400" dirty="0">
              <a:effectLst>
                <a:outerShdw blurRad="38100" dist="38100" dir="2700000" algn="tl">
                  <a:srgbClr val="000000">
                    <a:alpha val="43137"/>
                  </a:srgbClr>
                </a:outerShdw>
              </a:effectLst>
            </a:endParaRPr>
          </a:p>
          <a:p>
            <a:pPr marL="1524000" defTabSz="850900"/>
            <a:r>
              <a:rPr lang="en-US" altLang="zh-CN" sz="2400" dirty="0" smtClean="0">
                <a:solidFill>
                  <a:schemeClr val="bg1"/>
                </a:solidFill>
                <a:effectLst>
                  <a:outerShdw blurRad="38100" dist="38100" dir="2700000" algn="tl">
                    <a:srgbClr val="000000">
                      <a:alpha val="43137"/>
                    </a:srgbClr>
                  </a:outerShdw>
                </a:effectLst>
              </a:rPr>
              <a:t>B</a:t>
            </a:r>
            <a:r>
              <a:rPr lang="zh-CN" altLang="zh-CN" sz="2400" dirty="0">
                <a:effectLst>
                  <a:outerShdw blurRad="38100" dist="38100" dir="2700000" algn="tl">
                    <a:srgbClr val="000000">
                      <a:alpha val="43137"/>
                    </a:srgbClr>
                  </a:outerShdw>
                </a:effectLst>
              </a:rPr>
              <a:t> → </a:t>
            </a:r>
            <a:r>
              <a:rPr lang="en-US" altLang="zh-CN" sz="2400" dirty="0" smtClean="0">
                <a:solidFill>
                  <a:schemeClr val="bg1"/>
                </a:solidFill>
                <a:effectLst>
                  <a:outerShdw blurRad="38100" dist="38100" dir="2700000" algn="tl">
                    <a:srgbClr val="000000">
                      <a:alpha val="43137"/>
                    </a:srgbClr>
                  </a:outerShdw>
                </a:effectLst>
              </a:rPr>
              <a:t>SA|1</a:t>
            </a:r>
            <a:endParaRPr lang="en-US" altLang="zh-CN" sz="2400" dirty="0" smtClean="0">
              <a:solidFill>
                <a:schemeClr val="bg1"/>
              </a:solidFill>
              <a:effectLst>
                <a:outerShdw blurRad="38100" dist="38100" dir="2700000" algn="tl">
                  <a:srgbClr val="000000">
                    <a:alpha val="43137"/>
                  </a:srgbClr>
                </a:outerShdw>
              </a:effectLst>
            </a:endParaRPr>
          </a:p>
        </p:txBody>
      </p:sp>
      <p:sp>
        <p:nvSpPr>
          <p:cNvPr id="8" name="矩形 7"/>
          <p:cNvSpPr/>
          <p:nvPr/>
        </p:nvSpPr>
        <p:spPr>
          <a:xfrm>
            <a:off x="4886630" y="3808760"/>
            <a:ext cx="4104000" cy="156966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sz="2400" dirty="0">
                <a:solidFill>
                  <a:schemeClr val="bg1"/>
                </a:solidFill>
                <a:effectLst>
                  <a:outerShdw blurRad="38100" dist="38100" dir="2700000" algn="tl">
                    <a:srgbClr val="000000">
                      <a:alpha val="43137"/>
                    </a:srgbClr>
                  </a:outerShdw>
                </a:effectLst>
              </a:rPr>
              <a:t>例：</a:t>
            </a:r>
            <a:r>
              <a:rPr lang="en-US" altLang="zh-CN" sz="2400" dirty="0">
                <a:solidFill>
                  <a:schemeClr val="bg1"/>
                </a:solidFill>
                <a:effectLst>
                  <a:outerShdw blurRad="38100" dist="38100" dir="2700000" algn="tl">
                    <a:srgbClr val="000000">
                      <a:alpha val="43137"/>
                    </a:srgbClr>
                  </a:outerShdw>
                </a:effectLst>
              </a:rPr>
              <a:t>3</a:t>
            </a:r>
            <a:r>
              <a:rPr lang="zh-CN" altLang="en-US" sz="2400" dirty="0">
                <a:solidFill>
                  <a:schemeClr val="bg1"/>
                </a:solidFill>
                <a:effectLst>
                  <a:outerShdw blurRad="38100" dist="38100" dir="2700000" algn="tl">
                    <a:srgbClr val="000000">
                      <a:alpha val="43137"/>
                    </a:srgbClr>
                  </a:outerShdw>
                </a:effectLst>
              </a:rPr>
              <a:t>型文法（正规文法）</a:t>
            </a:r>
            <a:endParaRPr lang="zh-CN" altLang="en-US" sz="2400" dirty="0">
              <a:solidFill>
                <a:schemeClr val="bg1"/>
              </a:solidFill>
              <a:effectLst>
                <a:outerShdw blurRad="38100" dist="38100" dir="2700000" algn="tl">
                  <a:srgbClr val="000000">
                    <a:alpha val="43137"/>
                  </a:srgbClr>
                </a:outerShdw>
              </a:effectLst>
            </a:endParaRPr>
          </a:p>
          <a:p>
            <a:r>
              <a:rPr lang="en-US" altLang="zh-CN" sz="2400" dirty="0">
                <a:solidFill>
                  <a:schemeClr val="bg1"/>
                </a:solidFill>
                <a:effectLst>
                  <a:outerShdw blurRad="38100" dist="38100" dir="2700000" algn="tl">
                    <a:srgbClr val="000000">
                      <a:alpha val="43137"/>
                    </a:srgbClr>
                  </a:outerShdw>
                </a:effectLst>
              </a:rPr>
              <a:t>G[S]</a:t>
            </a:r>
            <a:r>
              <a:rPr lang="zh-CN" altLang="en-US" sz="2400" dirty="0" smtClean="0">
                <a:solidFill>
                  <a:schemeClr val="bg1"/>
                </a:solidFill>
                <a:effectLst>
                  <a:outerShdw blurRad="38100" dist="38100" dir="2700000" algn="tl">
                    <a:srgbClr val="000000">
                      <a:alpha val="43137"/>
                    </a:srgbClr>
                  </a:outerShdw>
                </a:effectLst>
              </a:rPr>
              <a:t>：</a:t>
            </a:r>
            <a:r>
              <a:rPr lang="en-US" altLang="zh-CN" sz="2400" dirty="0" smtClean="0">
                <a:solidFill>
                  <a:schemeClr val="bg1"/>
                </a:solidFill>
                <a:effectLst>
                  <a:outerShdw blurRad="38100" dist="38100" dir="2700000" algn="tl">
                    <a:srgbClr val="000000">
                      <a:alpha val="43137"/>
                    </a:srgbClr>
                  </a:outerShdw>
                </a:effectLst>
              </a:rPr>
              <a:t>S</a:t>
            </a:r>
            <a:r>
              <a:rPr lang="zh-CN" altLang="zh-CN" sz="2400" dirty="0">
                <a:effectLst>
                  <a:outerShdw blurRad="38100" dist="38100" dir="2700000" algn="tl">
                    <a:srgbClr val="000000">
                      <a:alpha val="43137"/>
                    </a:srgbClr>
                  </a:outerShdw>
                </a:effectLst>
              </a:rPr>
              <a:t> → </a:t>
            </a:r>
            <a:r>
              <a:rPr lang="en-US" altLang="zh-CN" sz="2400" dirty="0" smtClean="0">
                <a:solidFill>
                  <a:schemeClr val="bg1"/>
                </a:solidFill>
                <a:effectLst>
                  <a:outerShdw blurRad="38100" dist="38100" dir="2700000" algn="tl">
                    <a:srgbClr val="000000">
                      <a:alpha val="43137"/>
                    </a:srgbClr>
                  </a:outerShdw>
                </a:effectLst>
              </a:rPr>
              <a:t>0A|1B|0</a:t>
            </a:r>
            <a:endParaRPr lang="en-US" altLang="zh-CN" sz="2400" dirty="0" smtClean="0">
              <a:solidFill>
                <a:schemeClr val="bg1"/>
              </a:solidFill>
              <a:effectLst>
                <a:outerShdw blurRad="38100" dist="38100" dir="2700000" algn="tl">
                  <a:srgbClr val="000000">
                    <a:alpha val="43137"/>
                  </a:srgbClr>
                </a:outerShdw>
              </a:effectLst>
            </a:endParaRPr>
          </a:p>
          <a:p>
            <a:pPr marL="1348105" indent="-452755">
              <a:tabLst>
                <a:tab pos="1258570" algn="l"/>
              </a:tabLst>
            </a:pPr>
            <a:r>
              <a:rPr lang="en-US" altLang="zh-CN" sz="2400" dirty="0" smtClean="0">
                <a:solidFill>
                  <a:schemeClr val="bg1"/>
                </a:solidFill>
                <a:effectLst>
                  <a:outerShdw blurRad="38100" dist="38100" dir="2700000" algn="tl">
                    <a:srgbClr val="000000">
                      <a:alpha val="43137"/>
                    </a:srgbClr>
                  </a:outerShdw>
                </a:effectLst>
              </a:rPr>
              <a:t>A</a:t>
            </a:r>
            <a:r>
              <a:rPr lang="zh-CN" altLang="zh-CN" sz="2400" dirty="0">
                <a:effectLst>
                  <a:outerShdw blurRad="38100" dist="38100" dir="2700000" algn="tl">
                    <a:srgbClr val="000000">
                      <a:alpha val="43137"/>
                    </a:srgbClr>
                  </a:outerShdw>
                </a:effectLst>
              </a:rPr>
              <a:t> → </a:t>
            </a:r>
            <a:r>
              <a:rPr lang="en-US" altLang="zh-CN" sz="2400" dirty="0" smtClean="0">
                <a:solidFill>
                  <a:schemeClr val="bg1"/>
                </a:solidFill>
                <a:effectLst>
                  <a:outerShdw blurRad="38100" dist="38100" dir="2700000" algn="tl">
                    <a:srgbClr val="000000">
                      <a:alpha val="43137"/>
                    </a:srgbClr>
                  </a:outerShdw>
                </a:effectLst>
              </a:rPr>
              <a:t>0A|1B|0S</a:t>
            </a:r>
            <a:endParaRPr lang="en-US" altLang="zh-CN" sz="2400" dirty="0" smtClean="0">
              <a:solidFill>
                <a:schemeClr val="bg1"/>
              </a:solidFill>
              <a:effectLst>
                <a:outerShdw blurRad="38100" dist="38100" dir="2700000" algn="tl">
                  <a:srgbClr val="000000">
                    <a:alpha val="43137"/>
                  </a:srgbClr>
                </a:outerShdw>
              </a:effectLst>
            </a:endParaRPr>
          </a:p>
          <a:p>
            <a:pPr marL="1348105" indent="-452755">
              <a:tabLst>
                <a:tab pos="1258570" algn="l"/>
              </a:tabLst>
            </a:pPr>
            <a:r>
              <a:rPr lang="en-US" altLang="zh-CN" sz="2400" dirty="0" smtClean="0">
                <a:solidFill>
                  <a:schemeClr val="bg1"/>
                </a:solidFill>
                <a:effectLst>
                  <a:outerShdw blurRad="38100" dist="38100" dir="2700000" algn="tl">
                    <a:srgbClr val="000000">
                      <a:alpha val="43137"/>
                    </a:srgbClr>
                  </a:outerShdw>
                </a:effectLst>
              </a:rPr>
              <a:t>B</a:t>
            </a:r>
            <a:r>
              <a:rPr lang="zh-CN" altLang="zh-CN" sz="2400" dirty="0">
                <a:effectLst>
                  <a:outerShdw blurRad="38100" dist="38100" dir="2700000" algn="tl">
                    <a:srgbClr val="000000">
                      <a:alpha val="43137"/>
                    </a:srgbClr>
                  </a:outerShdw>
                </a:effectLst>
              </a:rPr>
              <a:t> → </a:t>
            </a:r>
            <a:r>
              <a:rPr lang="en-US" altLang="zh-CN" sz="2400" dirty="0" smtClean="0">
                <a:solidFill>
                  <a:schemeClr val="bg1"/>
                </a:solidFill>
                <a:effectLst>
                  <a:outerShdw blurRad="38100" dist="38100" dir="2700000" algn="tl">
                    <a:srgbClr val="000000">
                      <a:alpha val="43137"/>
                    </a:srgbClr>
                  </a:outerShdw>
                </a:effectLst>
              </a:rPr>
              <a:t>1B|1|0</a:t>
            </a:r>
            <a:endParaRPr lang="en-US" altLang="zh-CN" sz="2400" dirty="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noAutofit/>
          </a:bodyPr>
          <a:lstStyle/>
          <a:p>
            <a:r>
              <a:rPr lang="zh-CN" altLang="zh-CN" sz="3200" b="1" dirty="0"/>
              <a:t>二、四种文法之间的逐级“包含”关系</a:t>
            </a:r>
            <a:endParaRPr lang="zh-CN" altLang="en-US" sz="3200" dirty="0"/>
          </a:p>
        </p:txBody>
      </p:sp>
      <p:sp>
        <p:nvSpPr>
          <p:cNvPr id="4" name="内容占位符 3"/>
          <p:cNvSpPr>
            <a:spLocks noGrp="1"/>
          </p:cNvSpPr>
          <p:nvPr>
            <p:ph sz="quarter" idx="13"/>
          </p:nvPr>
        </p:nvSpPr>
        <p:spPr>
          <a:xfrm>
            <a:off x="768350" y="5222240"/>
            <a:ext cx="7771968" cy="1248410"/>
          </a:xfrm>
        </p:spPr>
        <p:txBody>
          <a:bodyPr/>
          <a:lstStyle/>
          <a:p>
            <a:r>
              <a:rPr lang="zh-CN" altLang="zh-CN" dirty="0"/>
              <a:t>随着对产生式限制条件的增多，四种文法的能力逐级</a:t>
            </a:r>
            <a:r>
              <a:rPr lang="zh-CN" altLang="zh-CN" dirty="0" smtClean="0"/>
              <a:t>减弱</a:t>
            </a:r>
            <a:r>
              <a:rPr lang="zh-CN" altLang="en-US" dirty="0" smtClean="0"/>
              <a:t>。</a:t>
            </a:r>
            <a:endParaRPr lang="zh-CN" altLang="en-US" dirty="0"/>
          </a:p>
        </p:txBody>
      </p:sp>
      <p:graphicFrame>
        <p:nvGraphicFramePr>
          <p:cNvPr id="12" name="图示 11"/>
          <p:cNvGraphicFramePr/>
          <p:nvPr/>
        </p:nvGraphicFramePr>
        <p:xfrm>
          <a:off x="1524000" y="1055370"/>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graphicEl>
                                              <a:dgm id="{9C76B0B5-9DF9-42B8-873D-0843F4B2B1FC}"/>
                                            </p:graphicEl>
                                          </p:spTgt>
                                        </p:tgtEl>
                                        <p:attrNameLst>
                                          <p:attrName>style.visibility</p:attrName>
                                        </p:attrNameLst>
                                      </p:cBhvr>
                                      <p:to>
                                        <p:strVal val="visible"/>
                                      </p:to>
                                    </p:set>
                                    <p:anim calcmode="lin" valueType="num">
                                      <p:cBhvr>
                                        <p:cTn id="7" dur="500" fill="hold"/>
                                        <p:tgtEl>
                                          <p:spTgt spid="12">
                                            <p:graphicEl>
                                              <a:dgm id="{9C76B0B5-9DF9-42B8-873D-0843F4B2B1FC}"/>
                                            </p:graphicEl>
                                          </p:spTgt>
                                        </p:tgtEl>
                                        <p:attrNameLst>
                                          <p:attrName>ppt_w</p:attrName>
                                        </p:attrNameLst>
                                      </p:cBhvr>
                                      <p:tavLst>
                                        <p:tav tm="0">
                                          <p:val>
                                            <p:fltVal val="0"/>
                                          </p:val>
                                        </p:tav>
                                        <p:tav tm="100000">
                                          <p:val>
                                            <p:strVal val="#ppt_w"/>
                                          </p:val>
                                        </p:tav>
                                      </p:tavLst>
                                    </p:anim>
                                    <p:anim calcmode="lin" valueType="num">
                                      <p:cBhvr>
                                        <p:cTn id="8" dur="500" fill="hold"/>
                                        <p:tgtEl>
                                          <p:spTgt spid="12">
                                            <p:graphicEl>
                                              <a:dgm id="{9C76B0B5-9DF9-42B8-873D-0843F4B2B1FC}"/>
                                            </p:graphicEl>
                                          </p:spTgt>
                                        </p:tgtEl>
                                        <p:attrNameLst>
                                          <p:attrName>ppt_h</p:attrName>
                                        </p:attrNameLst>
                                      </p:cBhvr>
                                      <p:tavLst>
                                        <p:tav tm="0">
                                          <p:val>
                                            <p:fltVal val="0"/>
                                          </p:val>
                                        </p:tav>
                                        <p:tav tm="100000">
                                          <p:val>
                                            <p:strVal val="#ppt_h"/>
                                          </p:val>
                                        </p:tav>
                                      </p:tavLst>
                                    </p:anim>
                                    <p:animEffect transition="in" filter="fade">
                                      <p:cBhvr>
                                        <p:cTn id="9" dur="500"/>
                                        <p:tgtEl>
                                          <p:spTgt spid="12">
                                            <p:graphicEl>
                                              <a:dgm id="{9C76B0B5-9DF9-42B8-873D-0843F4B2B1FC}"/>
                                            </p:graphic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2">
                                            <p:graphicEl>
                                              <a:dgm id="{258E4A94-6A9D-49FE-8103-9BF14AF954F8}"/>
                                            </p:graphicEl>
                                          </p:spTgt>
                                        </p:tgtEl>
                                        <p:attrNameLst>
                                          <p:attrName>style.visibility</p:attrName>
                                        </p:attrNameLst>
                                      </p:cBhvr>
                                      <p:to>
                                        <p:strVal val="visible"/>
                                      </p:to>
                                    </p:set>
                                    <p:anim calcmode="lin" valueType="num">
                                      <p:cBhvr>
                                        <p:cTn id="13" dur="500" fill="hold"/>
                                        <p:tgtEl>
                                          <p:spTgt spid="12">
                                            <p:graphicEl>
                                              <a:dgm id="{258E4A94-6A9D-49FE-8103-9BF14AF954F8}"/>
                                            </p:graphicEl>
                                          </p:spTgt>
                                        </p:tgtEl>
                                        <p:attrNameLst>
                                          <p:attrName>ppt_w</p:attrName>
                                        </p:attrNameLst>
                                      </p:cBhvr>
                                      <p:tavLst>
                                        <p:tav tm="0">
                                          <p:val>
                                            <p:fltVal val="0"/>
                                          </p:val>
                                        </p:tav>
                                        <p:tav tm="100000">
                                          <p:val>
                                            <p:strVal val="#ppt_w"/>
                                          </p:val>
                                        </p:tav>
                                      </p:tavLst>
                                    </p:anim>
                                    <p:anim calcmode="lin" valueType="num">
                                      <p:cBhvr>
                                        <p:cTn id="14" dur="500" fill="hold"/>
                                        <p:tgtEl>
                                          <p:spTgt spid="12">
                                            <p:graphicEl>
                                              <a:dgm id="{258E4A94-6A9D-49FE-8103-9BF14AF954F8}"/>
                                            </p:graphicEl>
                                          </p:spTgt>
                                        </p:tgtEl>
                                        <p:attrNameLst>
                                          <p:attrName>ppt_h</p:attrName>
                                        </p:attrNameLst>
                                      </p:cBhvr>
                                      <p:tavLst>
                                        <p:tav tm="0">
                                          <p:val>
                                            <p:fltVal val="0"/>
                                          </p:val>
                                        </p:tav>
                                        <p:tav tm="100000">
                                          <p:val>
                                            <p:strVal val="#ppt_h"/>
                                          </p:val>
                                        </p:tav>
                                      </p:tavLst>
                                    </p:anim>
                                    <p:animEffect transition="in" filter="fade">
                                      <p:cBhvr>
                                        <p:cTn id="15" dur="500"/>
                                        <p:tgtEl>
                                          <p:spTgt spid="12">
                                            <p:graphicEl>
                                              <a:dgm id="{258E4A94-6A9D-49FE-8103-9BF14AF954F8}"/>
                                            </p:graphic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2">
                                            <p:graphicEl>
                                              <a:dgm id="{8B0CC018-87CC-4DB7-99A1-D43836464486}"/>
                                            </p:graphicEl>
                                          </p:spTgt>
                                        </p:tgtEl>
                                        <p:attrNameLst>
                                          <p:attrName>style.visibility</p:attrName>
                                        </p:attrNameLst>
                                      </p:cBhvr>
                                      <p:to>
                                        <p:strVal val="visible"/>
                                      </p:to>
                                    </p:set>
                                    <p:anim calcmode="lin" valueType="num">
                                      <p:cBhvr>
                                        <p:cTn id="19" dur="500" fill="hold"/>
                                        <p:tgtEl>
                                          <p:spTgt spid="12">
                                            <p:graphicEl>
                                              <a:dgm id="{8B0CC018-87CC-4DB7-99A1-D43836464486}"/>
                                            </p:graphicEl>
                                          </p:spTgt>
                                        </p:tgtEl>
                                        <p:attrNameLst>
                                          <p:attrName>ppt_w</p:attrName>
                                        </p:attrNameLst>
                                      </p:cBhvr>
                                      <p:tavLst>
                                        <p:tav tm="0">
                                          <p:val>
                                            <p:fltVal val="0"/>
                                          </p:val>
                                        </p:tav>
                                        <p:tav tm="100000">
                                          <p:val>
                                            <p:strVal val="#ppt_w"/>
                                          </p:val>
                                        </p:tav>
                                      </p:tavLst>
                                    </p:anim>
                                    <p:anim calcmode="lin" valueType="num">
                                      <p:cBhvr>
                                        <p:cTn id="20" dur="500" fill="hold"/>
                                        <p:tgtEl>
                                          <p:spTgt spid="12">
                                            <p:graphicEl>
                                              <a:dgm id="{8B0CC018-87CC-4DB7-99A1-D43836464486}"/>
                                            </p:graphicEl>
                                          </p:spTgt>
                                        </p:tgtEl>
                                        <p:attrNameLst>
                                          <p:attrName>ppt_h</p:attrName>
                                        </p:attrNameLst>
                                      </p:cBhvr>
                                      <p:tavLst>
                                        <p:tav tm="0">
                                          <p:val>
                                            <p:fltVal val="0"/>
                                          </p:val>
                                        </p:tav>
                                        <p:tav tm="100000">
                                          <p:val>
                                            <p:strVal val="#ppt_h"/>
                                          </p:val>
                                        </p:tav>
                                      </p:tavLst>
                                    </p:anim>
                                    <p:animEffect transition="in" filter="fade">
                                      <p:cBhvr>
                                        <p:cTn id="21" dur="500"/>
                                        <p:tgtEl>
                                          <p:spTgt spid="12">
                                            <p:graphicEl>
                                              <a:dgm id="{8B0CC018-87CC-4DB7-99A1-D43836464486}"/>
                                            </p:graphic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
                                            <p:graphicEl>
                                              <a:dgm id="{F438C80D-9671-4AD3-9C61-9BE760E14071}"/>
                                            </p:graphicEl>
                                          </p:spTgt>
                                        </p:tgtEl>
                                        <p:attrNameLst>
                                          <p:attrName>style.visibility</p:attrName>
                                        </p:attrNameLst>
                                      </p:cBhvr>
                                      <p:to>
                                        <p:strVal val="visible"/>
                                      </p:to>
                                    </p:set>
                                    <p:anim calcmode="lin" valueType="num">
                                      <p:cBhvr>
                                        <p:cTn id="25" dur="500" fill="hold"/>
                                        <p:tgtEl>
                                          <p:spTgt spid="12">
                                            <p:graphicEl>
                                              <a:dgm id="{F438C80D-9671-4AD3-9C61-9BE760E14071}"/>
                                            </p:graphicEl>
                                          </p:spTgt>
                                        </p:tgtEl>
                                        <p:attrNameLst>
                                          <p:attrName>ppt_w</p:attrName>
                                        </p:attrNameLst>
                                      </p:cBhvr>
                                      <p:tavLst>
                                        <p:tav tm="0">
                                          <p:val>
                                            <p:fltVal val="0"/>
                                          </p:val>
                                        </p:tav>
                                        <p:tav tm="100000">
                                          <p:val>
                                            <p:strVal val="#ppt_w"/>
                                          </p:val>
                                        </p:tav>
                                      </p:tavLst>
                                    </p:anim>
                                    <p:anim calcmode="lin" valueType="num">
                                      <p:cBhvr>
                                        <p:cTn id="26" dur="500" fill="hold"/>
                                        <p:tgtEl>
                                          <p:spTgt spid="12">
                                            <p:graphicEl>
                                              <a:dgm id="{F438C80D-9671-4AD3-9C61-9BE760E14071}"/>
                                            </p:graphicEl>
                                          </p:spTgt>
                                        </p:tgtEl>
                                        <p:attrNameLst>
                                          <p:attrName>ppt_h</p:attrName>
                                        </p:attrNameLst>
                                      </p:cBhvr>
                                      <p:tavLst>
                                        <p:tav tm="0">
                                          <p:val>
                                            <p:fltVal val="0"/>
                                          </p:val>
                                        </p:tav>
                                        <p:tav tm="100000">
                                          <p:val>
                                            <p:strVal val="#ppt_h"/>
                                          </p:val>
                                        </p:tav>
                                      </p:tavLst>
                                    </p:anim>
                                    <p:animEffect transition="in" filter="fade">
                                      <p:cBhvr>
                                        <p:cTn id="27" dur="500"/>
                                        <p:tgtEl>
                                          <p:spTgt spid="12">
                                            <p:graphicEl>
                                              <a:dgm id="{F438C80D-9671-4AD3-9C61-9BE760E14071}"/>
                                            </p:graphicEl>
                                          </p:spTgt>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fade">
                                      <p:cBhvr>
                                        <p:cTn id="3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Graphic spid="12" grpId="0" uiExpand="1">
        <p:bldSub>
          <a:bldDgm bld="one"/>
        </p:bldSub>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三、文法和语言</a:t>
            </a:r>
            <a:endParaRPr lang="zh-CN" altLang="en-US" dirty="0"/>
          </a:p>
        </p:txBody>
      </p:sp>
      <p:sp>
        <p:nvSpPr>
          <p:cNvPr id="4" name="内容占位符 3"/>
          <p:cNvSpPr>
            <a:spLocks noGrp="1"/>
          </p:cNvSpPr>
          <p:nvPr>
            <p:ph sz="quarter" idx="13"/>
          </p:nvPr>
        </p:nvSpPr>
        <p:spPr/>
        <p:txBody>
          <a:bodyPr>
            <a:normAutofit/>
          </a:bodyPr>
          <a:lstStyle/>
          <a:p>
            <a:r>
              <a:rPr lang="en-US" altLang="zh-CN" sz="2800" dirty="0"/>
              <a:t>0</a:t>
            </a:r>
            <a:r>
              <a:rPr lang="zh-CN" altLang="zh-CN" sz="2800" dirty="0"/>
              <a:t>型文法产生的语言称为</a:t>
            </a:r>
            <a:r>
              <a:rPr lang="en-US" altLang="zh-CN" sz="2800" dirty="0"/>
              <a:t>0</a:t>
            </a:r>
            <a:r>
              <a:rPr lang="zh-CN" altLang="zh-CN" sz="2800" dirty="0"/>
              <a:t>型语言。</a:t>
            </a:r>
            <a:endParaRPr lang="zh-CN" altLang="zh-CN" sz="2800" dirty="0"/>
          </a:p>
          <a:p>
            <a:r>
              <a:rPr lang="en-US" altLang="zh-CN" sz="2800" dirty="0"/>
              <a:t>1</a:t>
            </a:r>
            <a:r>
              <a:rPr lang="zh-CN" altLang="zh-CN" sz="2800" dirty="0"/>
              <a:t>型文法又称为</a:t>
            </a:r>
            <a:r>
              <a:rPr lang="zh-CN" altLang="zh-CN" sz="2800" dirty="0" smtClean="0"/>
              <a:t>上下文有关文法</a:t>
            </a:r>
            <a:r>
              <a:rPr lang="en-US" altLang="zh-CN" sz="2800" dirty="0" smtClean="0"/>
              <a:t>(Context-</a:t>
            </a:r>
            <a:r>
              <a:rPr lang="en-US" altLang="zh-CN" sz="2800" dirty="0" err="1" smtClean="0"/>
              <a:t>Sensatave</a:t>
            </a:r>
            <a:r>
              <a:rPr lang="en-US" altLang="zh-CN" sz="2800" dirty="0" smtClean="0"/>
              <a:t> Grammar, CSG)</a:t>
            </a:r>
            <a:r>
              <a:rPr lang="zh-CN" altLang="zh-CN" sz="2800" dirty="0" smtClean="0"/>
              <a:t>。</a:t>
            </a:r>
            <a:r>
              <a:rPr lang="zh-CN" altLang="zh-CN" sz="2800" dirty="0"/>
              <a:t>这种文法意味着：对非终结符进行替换时必须考虑上下文，例如产生式的形式为α</a:t>
            </a:r>
            <a:r>
              <a:rPr lang="en-US" altLang="zh-CN" sz="2800" baseline="-25000" dirty="0"/>
              <a:t>1</a:t>
            </a:r>
            <a:r>
              <a:rPr lang="en-US" altLang="zh-CN" sz="2800" dirty="0"/>
              <a:t>A</a:t>
            </a:r>
            <a:r>
              <a:rPr lang="zh-CN" altLang="zh-CN" sz="2800" dirty="0"/>
              <a:t>α</a:t>
            </a:r>
            <a:r>
              <a:rPr lang="en-US" altLang="zh-CN" sz="2800" baseline="-25000" dirty="0" smtClean="0"/>
              <a:t>2</a:t>
            </a:r>
            <a:r>
              <a:rPr lang="zh-CN" altLang="zh-CN" sz="2800" dirty="0"/>
              <a:t> → </a:t>
            </a:r>
            <a:r>
              <a:rPr lang="zh-CN" altLang="zh-CN" sz="2800" dirty="0" smtClean="0"/>
              <a:t>α</a:t>
            </a:r>
            <a:r>
              <a:rPr lang="en-US" altLang="zh-CN" sz="2800" baseline="-25000" dirty="0"/>
              <a:t>1</a:t>
            </a:r>
            <a:r>
              <a:rPr lang="zh-CN" altLang="zh-CN" sz="2800" dirty="0"/>
              <a:t>βα</a:t>
            </a:r>
            <a:r>
              <a:rPr lang="en-US" altLang="zh-CN" sz="2800" baseline="-25000" dirty="0"/>
              <a:t>2</a:t>
            </a:r>
            <a:r>
              <a:rPr lang="zh-CN" altLang="zh-CN" sz="2800" dirty="0"/>
              <a:t>，则只有当</a:t>
            </a:r>
            <a:r>
              <a:rPr lang="en-US" altLang="zh-CN" sz="2800" dirty="0"/>
              <a:t>A</a:t>
            </a:r>
            <a:r>
              <a:rPr lang="zh-CN" altLang="zh-CN" sz="2800" dirty="0"/>
              <a:t>出现在α</a:t>
            </a:r>
            <a:r>
              <a:rPr lang="en-US" altLang="zh-CN" sz="2800" baseline="-25000" dirty="0"/>
              <a:t>1</a:t>
            </a:r>
            <a:r>
              <a:rPr lang="zh-CN" altLang="zh-CN" sz="2800" dirty="0"/>
              <a:t>和α</a:t>
            </a:r>
            <a:r>
              <a:rPr lang="en-US" altLang="zh-CN" sz="2800" baseline="-25000" dirty="0"/>
              <a:t>2</a:t>
            </a:r>
            <a:r>
              <a:rPr lang="zh-CN" altLang="zh-CN" sz="2800" dirty="0"/>
              <a:t>这样的上下文环境时，才允许用β替换</a:t>
            </a:r>
            <a:r>
              <a:rPr lang="en-US" altLang="zh-CN" sz="2800" dirty="0"/>
              <a:t>A</a:t>
            </a:r>
            <a:r>
              <a:rPr lang="zh-CN" altLang="zh-CN" sz="2800" dirty="0"/>
              <a:t>。</a:t>
            </a:r>
            <a:r>
              <a:rPr lang="en-US" altLang="zh-CN" sz="2800" dirty="0"/>
              <a:t>1</a:t>
            </a:r>
            <a:r>
              <a:rPr lang="zh-CN" altLang="zh-CN" sz="2800" dirty="0"/>
              <a:t>型文法产生的语言称为</a:t>
            </a:r>
            <a:r>
              <a:rPr lang="en-US" altLang="zh-CN" sz="2800" dirty="0"/>
              <a:t>1</a:t>
            </a:r>
            <a:r>
              <a:rPr lang="zh-CN" altLang="zh-CN" sz="2800" dirty="0"/>
              <a:t>型语言或上下文有关</a:t>
            </a:r>
            <a:r>
              <a:rPr lang="zh-CN" altLang="zh-CN" sz="2800" dirty="0" smtClean="0"/>
              <a:t>语言</a:t>
            </a:r>
            <a:r>
              <a:rPr lang="en-US" altLang="zh-CN" sz="2800" dirty="0" smtClean="0"/>
              <a:t>(Context-</a:t>
            </a:r>
            <a:r>
              <a:rPr lang="en-US" altLang="zh-CN" sz="2800" dirty="0" err="1" smtClean="0"/>
              <a:t>Sensatave</a:t>
            </a:r>
            <a:r>
              <a:rPr lang="en-US" altLang="zh-CN" sz="2800" dirty="0" smtClean="0"/>
              <a:t> Language, CSL)</a:t>
            </a:r>
            <a:r>
              <a:rPr lang="zh-CN" altLang="zh-CN" sz="2800" dirty="0" smtClean="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三、文法和语言</a:t>
            </a:r>
            <a:endParaRPr lang="zh-CN" altLang="en-US" dirty="0"/>
          </a:p>
        </p:txBody>
      </p:sp>
      <p:sp>
        <p:nvSpPr>
          <p:cNvPr id="4" name="内容占位符 3"/>
          <p:cNvSpPr>
            <a:spLocks noGrp="1"/>
          </p:cNvSpPr>
          <p:nvPr>
            <p:ph sz="quarter" idx="13"/>
          </p:nvPr>
        </p:nvSpPr>
        <p:spPr/>
        <p:txBody>
          <a:bodyPr>
            <a:noAutofit/>
          </a:bodyPr>
          <a:lstStyle/>
          <a:p>
            <a:r>
              <a:rPr lang="en-US" altLang="zh-CN" sz="2800" dirty="0"/>
              <a:t>2</a:t>
            </a:r>
            <a:r>
              <a:rPr lang="zh-CN" altLang="zh-CN" sz="2800" dirty="0"/>
              <a:t>型文法：产生式的形式为</a:t>
            </a:r>
            <a:r>
              <a:rPr lang="en-US" altLang="zh-CN" sz="2800" dirty="0" smtClean="0"/>
              <a:t>A</a:t>
            </a:r>
            <a:r>
              <a:rPr lang="zh-CN" altLang="zh-CN" sz="2800" dirty="0" smtClean="0"/>
              <a:t>→β</a:t>
            </a:r>
            <a:r>
              <a:rPr lang="zh-CN" altLang="zh-CN" sz="2800" dirty="0"/>
              <a:t>，β取代</a:t>
            </a:r>
            <a:r>
              <a:rPr lang="en-US" altLang="zh-CN" sz="2800" dirty="0"/>
              <a:t>A</a:t>
            </a:r>
            <a:r>
              <a:rPr lang="zh-CN" altLang="zh-CN" sz="2800" dirty="0"/>
              <a:t>时与</a:t>
            </a:r>
            <a:r>
              <a:rPr lang="en-US" altLang="zh-CN" sz="2800" dirty="0"/>
              <a:t>A</a:t>
            </a:r>
            <a:r>
              <a:rPr lang="zh-CN" altLang="zh-CN" sz="2800" dirty="0"/>
              <a:t>的上下文无关，因此又称为</a:t>
            </a:r>
            <a:r>
              <a:rPr lang="zh-CN" altLang="zh-CN" sz="2800" dirty="0" smtClean="0"/>
              <a:t>上下文无关文法</a:t>
            </a:r>
            <a:r>
              <a:rPr lang="en-US" altLang="zh-CN" sz="2800" dirty="0" smtClean="0"/>
              <a:t>(Context-Free Grammar, CFG)</a:t>
            </a:r>
            <a:r>
              <a:rPr lang="zh-CN" altLang="zh-CN" sz="2800" dirty="0" smtClean="0"/>
              <a:t>。</a:t>
            </a:r>
            <a:r>
              <a:rPr lang="zh-CN" altLang="zh-CN" sz="2800" dirty="0"/>
              <a:t>它产生的语言称为</a:t>
            </a:r>
            <a:r>
              <a:rPr lang="en-US" altLang="zh-CN" sz="2800" dirty="0"/>
              <a:t>2</a:t>
            </a:r>
            <a:r>
              <a:rPr lang="zh-CN" altLang="zh-CN" sz="2800" dirty="0"/>
              <a:t>型语言或上下文无关</a:t>
            </a:r>
            <a:r>
              <a:rPr lang="zh-CN" altLang="zh-CN" sz="2800" dirty="0" smtClean="0"/>
              <a:t>语言</a:t>
            </a:r>
            <a:r>
              <a:rPr lang="en-US" altLang="zh-CN" sz="2800" dirty="0"/>
              <a:t>(</a:t>
            </a:r>
            <a:r>
              <a:rPr lang="en-US" altLang="zh-CN" sz="2800" dirty="0" smtClean="0"/>
              <a:t>Context-Free Language, CFL)</a:t>
            </a:r>
            <a:r>
              <a:rPr lang="zh-CN" altLang="zh-CN" sz="2800" dirty="0" smtClean="0"/>
              <a:t>。</a:t>
            </a:r>
            <a:r>
              <a:rPr lang="en-US" altLang="zh-CN" sz="2800" dirty="0"/>
              <a:t>CFG</a:t>
            </a:r>
            <a:r>
              <a:rPr lang="zh-CN" altLang="zh-CN" sz="2800" dirty="0"/>
              <a:t>有足够的能力描述现今大多数程序设计语言的语法结构，也就是说现今大多数程序设计语言都是</a:t>
            </a:r>
            <a:r>
              <a:rPr lang="en-US" altLang="zh-CN" sz="2800" dirty="0"/>
              <a:t>CFL</a:t>
            </a:r>
            <a:r>
              <a:rPr lang="zh-CN" altLang="zh-CN" sz="2800" dirty="0"/>
              <a:t>。</a:t>
            </a:r>
            <a:endParaRPr lang="zh-CN" altLang="zh-CN" sz="2800" dirty="0"/>
          </a:p>
          <a:p>
            <a:r>
              <a:rPr lang="en-US" altLang="zh-CN" sz="2800" dirty="0"/>
              <a:t>3</a:t>
            </a:r>
            <a:r>
              <a:rPr lang="zh-CN" altLang="zh-CN" sz="2800" dirty="0"/>
              <a:t>型文法或正</a:t>
            </a:r>
            <a:r>
              <a:rPr lang="zh-CN" altLang="zh-CN" sz="2800" dirty="0" smtClean="0"/>
              <a:t>则</a:t>
            </a:r>
            <a:r>
              <a:rPr lang="en-US" altLang="zh-CN" sz="2800" dirty="0" smtClean="0"/>
              <a:t>(</a:t>
            </a:r>
            <a:r>
              <a:rPr lang="zh-CN" altLang="zh-CN" sz="2800" dirty="0" smtClean="0"/>
              <a:t>正规</a:t>
            </a:r>
            <a:r>
              <a:rPr lang="en-US" altLang="zh-CN" sz="2800" dirty="0" smtClean="0"/>
              <a:t>)</a:t>
            </a:r>
            <a:r>
              <a:rPr lang="zh-CN" altLang="zh-CN" sz="2800" dirty="0" smtClean="0"/>
              <a:t>文法</a:t>
            </a:r>
            <a:r>
              <a:rPr lang="en-US" altLang="zh-CN" sz="2800" dirty="0" smtClean="0"/>
              <a:t>(Regular Grammar, RG)</a:t>
            </a:r>
            <a:r>
              <a:rPr lang="zh-CN" altLang="zh-CN" sz="2800" dirty="0" smtClean="0"/>
              <a:t>产生</a:t>
            </a:r>
            <a:r>
              <a:rPr lang="zh-CN" altLang="zh-CN" sz="2800" dirty="0"/>
              <a:t>的语言称为</a:t>
            </a:r>
            <a:r>
              <a:rPr lang="en-US" altLang="zh-CN" sz="2800" dirty="0"/>
              <a:t>3</a:t>
            </a:r>
            <a:r>
              <a:rPr lang="zh-CN" altLang="zh-CN" sz="2800" dirty="0"/>
              <a:t>型语言或正</a:t>
            </a:r>
            <a:r>
              <a:rPr lang="zh-CN" altLang="zh-CN" sz="2800" dirty="0" smtClean="0"/>
              <a:t>则</a:t>
            </a:r>
            <a:r>
              <a:rPr lang="en-US" altLang="zh-CN" sz="2800" dirty="0" smtClean="0"/>
              <a:t>(</a:t>
            </a:r>
            <a:r>
              <a:rPr lang="zh-CN" altLang="zh-CN" sz="2800" dirty="0" smtClean="0"/>
              <a:t>正规</a:t>
            </a:r>
            <a:r>
              <a:rPr lang="en-US" altLang="zh-CN" sz="2800" dirty="0" smtClean="0"/>
              <a:t>)</a:t>
            </a:r>
            <a:r>
              <a:rPr lang="zh-CN" altLang="zh-CN" sz="2800" dirty="0" smtClean="0"/>
              <a:t>语言</a:t>
            </a:r>
            <a:r>
              <a:rPr lang="en-US" altLang="zh-CN" sz="2800" dirty="0" smtClean="0"/>
              <a:t>(Regular Language, RL</a:t>
            </a:r>
            <a:r>
              <a:rPr lang="en-US" altLang="zh-CN" sz="2800" dirty="0"/>
              <a:t>)</a:t>
            </a:r>
            <a:r>
              <a:rPr lang="zh-CN" altLang="zh-CN" sz="2800" dirty="0" smtClean="0"/>
              <a:t>。</a:t>
            </a:r>
            <a:endParaRPr lang="zh-CN"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四、文法和自动机</a:t>
            </a:r>
            <a:endParaRPr lang="zh-CN" altLang="en-US" dirty="0"/>
          </a:p>
        </p:txBody>
      </p:sp>
      <p:sp>
        <p:nvSpPr>
          <p:cNvPr id="4" name="内容占位符 3"/>
          <p:cNvSpPr>
            <a:spLocks noGrp="1"/>
          </p:cNvSpPr>
          <p:nvPr>
            <p:ph sz="quarter" idx="13"/>
          </p:nvPr>
        </p:nvSpPr>
        <p:spPr/>
        <p:txBody>
          <a:bodyPr>
            <a:normAutofit/>
          </a:bodyPr>
          <a:lstStyle/>
          <a:p>
            <a:r>
              <a:rPr lang="zh-CN" altLang="zh-CN" sz="2800" dirty="0"/>
              <a:t>对语言进行有限表示的第二种常用方法是识别方式即自动机。</a:t>
            </a:r>
            <a:endParaRPr lang="zh-CN" altLang="zh-CN" sz="2800" dirty="0"/>
          </a:p>
          <a:p>
            <a:r>
              <a:rPr lang="en-US" altLang="zh-CN" sz="2800" dirty="0"/>
              <a:t>0</a:t>
            </a:r>
            <a:r>
              <a:rPr lang="zh-CN" altLang="zh-CN" sz="2800" dirty="0"/>
              <a:t>、</a:t>
            </a:r>
            <a:r>
              <a:rPr lang="en-US" altLang="zh-CN" sz="2800" dirty="0"/>
              <a:t>1</a:t>
            </a:r>
            <a:r>
              <a:rPr lang="zh-CN" altLang="zh-CN" sz="2800" dirty="0"/>
              <a:t>、</a:t>
            </a:r>
            <a:r>
              <a:rPr lang="en-US" altLang="zh-CN" sz="2800" dirty="0"/>
              <a:t>2</a:t>
            </a:r>
            <a:r>
              <a:rPr lang="zh-CN" altLang="zh-CN" sz="2800" dirty="0"/>
              <a:t>、</a:t>
            </a:r>
            <a:r>
              <a:rPr lang="en-US" altLang="zh-CN" sz="2800" dirty="0"/>
              <a:t>3</a:t>
            </a:r>
            <a:r>
              <a:rPr lang="zh-CN" altLang="zh-CN" sz="2800" dirty="0"/>
              <a:t>型语言都存在着对应的自动机。它们分别为</a:t>
            </a:r>
            <a:r>
              <a:rPr lang="zh-CN" altLang="zh-CN" sz="2800" dirty="0">
                <a:solidFill>
                  <a:srgbClr val="FF0000"/>
                </a:solidFill>
              </a:rPr>
              <a:t>图灵机、线性界限自动机、下推自动机和有限自动机</a:t>
            </a:r>
            <a:r>
              <a:rPr lang="zh-CN" altLang="zh-CN" sz="2800" dirty="0"/>
              <a:t>。</a:t>
            </a:r>
            <a:endParaRPr lang="zh-CN" altLang="zh-CN" sz="2800" dirty="0"/>
          </a:p>
          <a:p>
            <a:r>
              <a:rPr lang="zh-CN" altLang="zh-CN" sz="2800" dirty="0"/>
              <a:t>研究四类文法及其产生的四类语言性质的学科称为</a:t>
            </a:r>
            <a:r>
              <a:rPr lang="zh-CN" altLang="zh-CN" sz="2800" dirty="0">
                <a:solidFill>
                  <a:srgbClr val="FF0000"/>
                </a:solidFill>
              </a:rPr>
              <a:t>形式语言理论</a:t>
            </a:r>
            <a:r>
              <a:rPr lang="zh-CN" altLang="zh-CN" sz="2800" dirty="0"/>
              <a:t>，研究对应的四类自动机的学科称为</a:t>
            </a:r>
            <a:r>
              <a:rPr lang="zh-CN" altLang="zh-CN" sz="2800" dirty="0">
                <a:solidFill>
                  <a:srgbClr val="FF0000"/>
                </a:solidFill>
              </a:rPr>
              <a:t>自动机理论</a:t>
            </a:r>
            <a:r>
              <a:rPr lang="zh-CN" altLang="zh-CN" sz="2800" dirty="0"/>
              <a:t>。可见，自动机理论和形式语言理论有着非常密切的关系</a:t>
            </a:r>
            <a:r>
              <a:rPr lang="zh-CN" altLang="zh-CN" sz="2800" dirty="0" smtClean="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smtClean="0"/>
              <a:t>4</a:t>
            </a:r>
            <a:r>
              <a:rPr lang="zh-CN" altLang="en-US" dirty="0" smtClean="0"/>
              <a:t>种</a:t>
            </a:r>
            <a:r>
              <a:rPr lang="zh-CN" altLang="en-US" dirty="0"/>
              <a:t>类型的文法的主要特点</a:t>
            </a:r>
            <a:endParaRPr lang="zh-CN" altLang="en-US" dirty="0"/>
          </a:p>
        </p:txBody>
      </p:sp>
      <p:graphicFrame>
        <p:nvGraphicFramePr>
          <p:cNvPr id="5" name="内容占位符 4"/>
          <p:cNvGraphicFramePr>
            <a:graphicFrameLocks noGrp="1"/>
          </p:cNvGraphicFramePr>
          <p:nvPr>
            <p:ph sz="quarter" idx="13"/>
          </p:nvPr>
        </p:nvGraphicFramePr>
        <p:xfrm>
          <a:off x="768096" y="1691750"/>
          <a:ext cx="7919404" cy="4114800"/>
        </p:xfrm>
        <a:graphic>
          <a:graphicData uri="http://schemas.openxmlformats.org/drawingml/2006/table">
            <a:tbl>
              <a:tblPr>
                <a:tableStyleId>{D113A9D2-9D6B-4929-AA2D-F23B5EE8CBE7}</a:tableStyleId>
              </a:tblPr>
              <a:tblGrid>
                <a:gridCol w="876618"/>
                <a:gridCol w="2400618"/>
                <a:gridCol w="2705418"/>
                <a:gridCol w="1936750"/>
              </a:tblGrid>
              <a:tr h="822960">
                <a:tc>
                  <a:txBody>
                    <a:bodyPr/>
                    <a:lstStyle/>
                    <a:p>
                      <a:pPr algn="ctr"/>
                      <a:r>
                        <a:rPr lang="zh-CN" altLang="en-US" sz="2400" b="0" dirty="0">
                          <a:effectLst>
                            <a:outerShdw blurRad="38100" dist="38100" dir="2700000" algn="tl">
                              <a:srgbClr val="000000">
                                <a:alpha val="43137"/>
                              </a:srgbClr>
                            </a:outerShdw>
                          </a:effectLst>
                        </a:rPr>
                        <a:t>文法</a:t>
                      </a:r>
                      <a:endParaRPr lang="zh-CN" altLang="en-US" sz="2400" b="0" dirty="0">
                        <a:effectLst>
                          <a:outerShdw blurRad="38100" dist="38100" dir="2700000" algn="tl">
                            <a:srgbClr val="000000">
                              <a:alpha val="43137"/>
                            </a:srgbClr>
                          </a:outerShdw>
                        </a:effectLst>
                      </a:endParaRPr>
                    </a:p>
                  </a:txBody>
                  <a:tcPr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lang="zh-CN" altLang="en-US" sz="2400" b="0" dirty="0">
                          <a:effectLst>
                            <a:outerShdw blurRad="38100" dist="38100" dir="2700000" algn="tl">
                              <a:srgbClr val="000000">
                                <a:alpha val="43137"/>
                              </a:srgbClr>
                            </a:outerShdw>
                          </a:effectLst>
                        </a:rPr>
                        <a:t>语言</a:t>
                      </a:r>
                      <a:endParaRPr lang="zh-CN" altLang="en-US" sz="2400" b="0" dirty="0">
                        <a:effectLst>
                          <a:outerShdw blurRad="38100" dist="38100" dir="2700000" algn="tl">
                            <a:srgbClr val="000000">
                              <a:alpha val="43137"/>
                            </a:srgbClr>
                          </a:outerShdw>
                        </a:effectLs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lang="zh-CN" altLang="en-US" sz="2400" b="0">
                          <a:effectLst>
                            <a:outerShdw blurRad="38100" dist="38100" dir="2700000" algn="tl">
                              <a:srgbClr val="000000">
                                <a:alpha val="43137"/>
                              </a:srgbClr>
                            </a:outerShdw>
                          </a:effectLst>
                        </a:rPr>
                        <a:t>自动机</a:t>
                      </a:r>
                      <a:endParaRPr lang="zh-CN" altLang="en-US" sz="2400" b="0">
                        <a:effectLst>
                          <a:outerShdw blurRad="38100" dist="38100" dir="2700000" algn="tl">
                            <a:srgbClr val="000000">
                              <a:alpha val="43137"/>
                            </a:srgbClr>
                          </a:outerShdw>
                        </a:effectLs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lang="zh-CN" altLang="en-US" sz="2400" b="0">
                          <a:effectLst>
                            <a:outerShdw blurRad="38100" dist="38100" dir="2700000" algn="tl">
                              <a:srgbClr val="000000">
                                <a:alpha val="43137"/>
                              </a:srgbClr>
                            </a:outerShdw>
                          </a:effectLst>
                        </a:rPr>
                        <a:t>产生式规则</a:t>
                      </a:r>
                      <a:endParaRPr lang="zh-CN" altLang="en-US" sz="2400" b="0">
                        <a:effectLst>
                          <a:outerShdw blurRad="38100" dist="38100" dir="2700000" algn="tl">
                            <a:srgbClr val="000000">
                              <a:alpha val="43137"/>
                            </a:srgbClr>
                          </a:outerShdw>
                        </a:effectLst>
                      </a:endParaRP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r>
              <a:tr h="822960">
                <a:tc>
                  <a:txBody>
                    <a:bodyPr/>
                    <a:lstStyle/>
                    <a:p>
                      <a:pPr algn="ctr"/>
                      <a:r>
                        <a:rPr lang="en-US" altLang="zh-CN" sz="2400" b="0" dirty="0" smtClean="0">
                          <a:effectLst>
                            <a:outerShdw blurRad="38100" dist="38100" dir="2700000" algn="tl">
                              <a:srgbClr val="000000">
                                <a:alpha val="43137"/>
                              </a:srgbClr>
                            </a:outerShdw>
                          </a:effectLst>
                        </a:rPr>
                        <a:t>0</a:t>
                      </a:r>
                      <a:r>
                        <a:rPr lang="zh-CN" altLang="en-US" sz="2400" b="0" dirty="0" smtClean="0">
                          <a:effectLst>
                            <a:outerShdw blurRad="38100" dist="38100" dir="2700000" algn="tl">
                              <a:srgbClr val="000000">
                                <a:alpha val="43137"/>
                              </a:srgbClr>
                            </a:outerShdw>
                          </a:effectLst>
                        </a:rPr>
                        <a:t>型</a:t>
                      </a:r>
                      <a:endParaRPr lang="zh-CN" altLang="en-US" sz="2400" b="0" dirty="0">
                        <a:effectLst>
                          <a:outerShdw blurRad="38100" dist="38100" dir="2700000" algn="tl">
                            <a:srgbClr val="000000">
                              <a:alpha val="43137"/>
                            </a:srgbClr>
                          </a:outerShdw>
                        </a:effectLst>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400" b="0">
                          <a:effectLst>
                            <a:outerShdw blurRad="38100" dist="38100" dir="2700000" algn="tl">
                              <a:srgbClr val="000000">
                                <a:alpha val="43137"/>
                              </a:srgbClr>
                            </a:outerShdw>
                          </a:effectLst>
                        </a:rPr>
                        <a:t>递归可枚举语言</a:t>
                      </a:r>
                      <a:endParaRPr lang="zh-CN" altLang="en-US" sz="2400" b="0">
                        <a:effectLst>
                          <a:outerShdw blurRad="38100" dist="38100" dir="2700000" algn="tl">
                            <a:srgbClr val="000000">
                              <a:alpha val="43137"/>
                            </a:srgbClr>
                          </a:outerShdw>
                        </a:effectLs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400" b="0" dirty="0">
                          <a:effectLst>
                            <a:outerShdw blurRad="38100" dist="38100" dir="2700000" algn="tl">
                              <a:srgbClr val="000000">
                                <a:alpha val="43137"/>
                              </a:srgbClr>
                            </a:outerShdw>
                          </a:effectLst>
                        </a:rPr>
                        <a:t>图灵机</a:t>
                      </a:r>
                      <a:endParaRPr lang="zh-CN" altLang="en-US" sz="2400" b="0" dirty="0">
                        <a:effectLst>
                          <a:outerShdw blurRad="38100" dist="38100" dir="2700000" algn="tl">
                            <a:srgbClr val="000000">
                              <a:alpha val="43137"/>
                            </a:srgbClr>
                          </a:outerShdw>
                        </a:effectLs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400" b="0" dirty="0">
                          <a:effectLst>
                            <a:outerShdw blurRad="38100" dist="38100" dir="2700000" algn="tl">
                              <a:srgbClr val="000000">
                                <a:alpha val="43137"/>
                              </a:srgbClr>
                            </a:outerShdw>
                          </a:effectLst>
                        </a:rPr>
                        <a:t>无限制</a:t>
                      </a:r>
                      <a:endParaRPr lang="zh-CN" altLang="en-US" sz="2400" b="0" dirty="0">
                        <a:effectLst>
                          <a:outerShdw blurRad="38100" dist="38100" dir="2700000" algn="tl">
                            <a:srgbClr val="000000">
                              <a:alpha val="43137"/>
                            </a:srgbClr>
                          </a:outerShdw>
                        </a:effectLst>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822960">
                <a:tc>
                  <a:txBody>
                    <a:bodyPr/>
                    <a:lstStyle/>
                    <a:p>
                      <a:pPr algn="ctr"/>
                      <a:r>
                        <a:rPr lang="en-US" altLang="zh-CN" sz="2400" b="0" dirty="0" smtClean="0">
                          <a:effectLst>
                            <a:outerShdw blurRad="38100" dist="38100" dir="2700000" algn="tl">
                              <a:srgbClr val="000000">
                                <a:alpha val="43137"/>
                              </a:srgbClr>
                            </a:outerShdw>
                          </a:effectLst>
                        </a:rPr>
                        <a:t>1</a:t>
                      </a:r>
                      <a:r>
                        <a:rPr lang="zh-CN" altLang="en-US" sz="2400" b="0" dirty="0" smtClean="0">
                          <a:effectLst>
                            <a:outerShdw blurRad="38100" dist="38100" dir="2700000" algn="tl">
                              <a:srgbClr val="000000">
                                <a:alpha val="43137"/>
                              </a:srgbClr>
                            </a:outerShdw>
                          </a:effectLst>
                        </a:rPr>
                        <a:t>型</a:t>
                      </a:r>
                      <a:endParaRPr lang="zh-CN" altLang="en-US" sz="2400" b="0" dirty="0">
                        <a:effectLst>
                          <a:outerShdw blurRad="38100" dist="38100" dir="2700000" algn="tl">
                            <a:srgbClr val="000000">
                              <a:alpha val="43137"/>
                            </a:srgbClr>
                          </a:outerShdw>
                        </a:effectLst>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400" b="0">
                          <a:effectLst>
                            <a:outerShdw blurRad="38100" dist="38100" dir="2700000" algn="tl">
                              <a:srgbClr val="000000">
                                <a:alpha val="43137"/>
                              </a:srgbClr>
                            </a:outerShdw>
                          </a:effectLst>
                        </a:rPr>
                        <a:t>上下文相关语言</a:t>
                      </a:r>
                      <a:endParaRPr lang="zh-CN" altLang="en-US" sz="2400" b="0">
                        <a:effectLst>
                          <a:outerShdw blurRad="38100" dist="38100" dir="2700000" algn="tl">
                            <a:srgbClr val="000000">
                              <a:alpha val="43137"/>
                            </a:srgbClr>
                          </a:outerShdw>
                        </a:effectLs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400" b="0" dirty="0" smtClean="0">
                          <a:effectLst>
                            <a:outerShdw blurRad="38100" dist="38100" dir="2700000" algn="tl">
                              <a:srgbClr val="000000">
                                <a:alpha val="43137"/>
                              </a:srgbClr>
                            </a:outerShdw>
                          </a:effectLst>
                        </a:rPr>
                        <a:t>线性界限自动机</a:t>
                      </a:r>
                      <a:endParaRPr lang="zh-CN" altLang="en-US" sz="2400" b="0" dirty="0">
                        <a:effectLst>
                          <a:outerShdw blurRad="38100" dist="38100" dir="2700000" algn="tl">
                            <a:srgbClr val="000000">
                              <a:alpha val="43137"/>
                            </a:srgbClr>
                          </a:outerShdw>
                        </a:effectLs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l-GR" sz="2400" b="0" dirty="0">
                          <a:effectLst>
                            <a:outerShdw blurRad="38100" dist="38100" dir="2700000" algn="tl">
                              <a:srgbClr val="000000">
                                <a:alpha val="43137"/>
                              </a:srgbClr>
                            </a:outerShdw>
                          </a:effectLst>
                        </a:rPr>
                        <a:t>α</a:t>
                      </a:r>
                      <a:r>
                        <a:rPr lang="en-US" sz="2400" b="0" dirty="0">
                          <a:effectLst>
                            <a:outerShdw blurRad="38100" dist="38100" dir="2700000" algn="tl">
                              <a:srgbClr val="000000">
                                <a:alpha val="43137"/>
                              </a:srgbClr>
                            </a:outerShdw>
                          </a:effectLst>
                        </a:rPr>
                        <a:t>A</a:t>
                      </a:r>
                      <a:r>
                        <a:rPr lang="el-GR" sz="2400" b="0" dirty="0">
                          <a:effectLst>
                            <a:outerShdw blurRad="38100" dist="38100" dir="2700000" algn="tl">
                              <a:srgbClr val="000000">
                                <a:alpha val="43137"/>
                              </a:srgbClr>
                            </a:outerShdw>
                          </a:effectLst>
                        </a:rPr>
                        <a:t>β </a:t>
                      </a:r>
                      <a:r>
                        <a:rPr lang="zh-CN" altLang="zh-CN" sz="2400" dirty="0" smtClean="0">
                          <a:effectLst>
                            <a:outerShdw blurRad="38100" dist="38100" dir="2700000" algn="tl">
                              <a:srgbClr val="000000">
                                <a:alpha val="43137"/>
                              </a:srgbClr>
                            </a:outerShdw>
                          </a:effectLst>
                        </a:rPr>
                        <a:t>→</a:t>
                      </a:r>
                      <a:r>
                        <a:rPr lang="el-GR" sz="2400" b="0" dirty="0" smtClean="0">
                          <a:effectLst>
                            <a:outerShdw blurRad="38100" dist="38100" dir="2700000" algn="tl">
                              <a:srgbClr val="000000">
                                <a:alpha val="43137"/>
                              </a:srgbClr>
                            </a:outerShdw>
                          </a:effectLst>
                        </a:rPr>
                        <a:t> </a:t>
                      </a:r>
                      <a:r>
                        <a:rPr lang="el-GR" sz="2400" b="0" dirty="0">
                          <a:effectLst>
                            <a:outerShdw blurRad="38100" dist="38100" dir="2700000" algn="tl">
                              <a:srgbClr val="000000">
                                <a:alpha val="43137"/>
                              </a:srgbClr>
                            </a:outerShdw>
                          </a:effectLst>
                        </a:rPr>
                        <a:t>αγβ</a:t>
                      </a:r>
                      <a:endParaRPr lang="el-GR" sz="2400" b="0" dirty="0">
                        <a:effectLst>
                          <a:outerShdw blurRad="38100" dist="38100" dir="2700000" algn="tl">
                            <a:srgbClr val="000000">
                              <a:alpha val="43137"/>
                            </a:srgbClr>
                          </a:outerShdw>
                        </a:effectLst>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822960">
                <a:tc>
                  <a:txBody>
                    <a:bodyPr/>
                    <a:lstStyle/>
                    <a:p>
                      <a:pPr algn="ctr"/>
                      <a:r>
                        <a:rPr lang="en-US" altLang="zh-CN" sz="2400" b="0" dirty="0" smtClean="0">
                          <a:effectLst>
                            <a:outerShdw blurRad="38100" dist="38100" dir="2700000" algn="tl">
                              <a:srgbClr val="000000">
                                <a:alpha val="43137"/>
                              </a:srgbClr>
                            </a:outerShdw>
                          </a:effectLst>
                        </a:rPr>
                        <a:t>2</a:t>
                      </a:r>
                      <a:r>
                        <a:rPr lang="zh-CN" altLang="en-US" sz="2400" b="0" dirty="0" smtClean="0">
                          <a:effectLst>
                            <a:outerShdw blurRad="38100" dist="38100" dir="2700000" algn="tl">
                              <a:srgbClr val="000000">
                                <a:alpha val="43137"/>
                              </a:srgbClr>
                            </a:outerShdw>
                          </a:effectLst>
                        </a:rPr>
                        <a:t>型</a:t>
                      </a:r>
                      <a:endParaRPr lang="zh-CN" altLang="en-US" sz="2400" b="0" dirty="0">
                        <a:effectLst>
                          <a:outerShdw blurRad="38100" dist="38100" dir="2700000" algn="tl">
                            <a:srgbClr val="000000">
                              <a:alpha val="43137"/>
                            </a:srgbClr>
                          </a:outerShdw>
                        </a:effectLst>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400" b="0">
                          <a:effectLst>
                            <a:outerShdw blurRad="38100" dist="38100" dir="2700000" algn="tl">
                              <a:srgbClr val="000000">
                                <a:alpha val="43137"/>
                              </a:srgbClr>
                            </a:outerShdw>
                          </a:effectLst>
                        </a:rPr>
                        <a:t>上下文无关语言</a:t>
                      </a:r>
                      <a:endParaRPr lang="zh-CN" altLang="en-US" sz="2400" b="0">
                        <a:effectLst>
                          <a:outerShdw blurRad="38100" dist="38100" dir="2700000" algn="tl">
                            <a:srgbClr val="000000">
                              <a:alpha val="43137"/>
                            </a:srgbClr>
                          </a:outerShdw>
                        </a:effectLs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400" b="0" dirty="0" smtClean="0">
                          <a:effectLst>
                            <a:outerShdw blurRad="38100" dist="38100" dir="2700000" algn="tl">
                              <a:srgbClr val="000000">
                                <a:alpha val="43137"/>
                              </a:srgbClr>
                            </a:outerShdw>
                          </a:effectLst>
                        </a:rPr>
                        <a:t>不确定</a:t>
                      </a:r>
                      <a:r>
                        <a:rPr lang="zh-CN" altLang="en-US" sz="2400" b="0" dirty="0">
                          <a:effectLst>
                            <a:outerShdw blurRad="38100" dist="38100" dir="2700000" algn="tl">
                              <a:srgbClr val="000000">
                                <a:alpha val="43137"/>
                              </a:srgbClr>
                            </a:outerShdw>
                          </a:effectLst>
                        </a:rPr>
                        <a:t>下推自动机</a:t>
                      </a:r>
                      <a:endParaRPr lang="zh-CN" altLang="en-US" sz="2400" b="0" dirty="0">
                        <a:effectLst>
                          <a:outerShdw blurRad="38100" dist="38100" dir="2700000" algn="tl">
                            <a:srgbClr val="000000">
                              <a:alpha val="43137"/>
                            </a:srgbClr>
                          </a:outerShdw>
                        </a:effectLs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2400" b="0" dirty="0" smtClean="0">
                          <a:effectLst>
                            <a:outerShdw blurRad="38100" dist="38100" dir="2700000" algn="tl">
                              <a:srgbClr val="000000">
                                <a:alpha val="43137"/>
                              </a:srgbClr>
                            </a:outerShdw>
                          </a:effectLst>
                        </a:rPr>
                        <a:t>    A</a:t>
                      </a:r>
                      <a:r>
                        <a:rPr lang="en-US" sz="2400" b="0" dirty="0">
                          <a:effectLst>
                            <a:outerShdw blurRad="38100" dist="38100" dir="2700000" algn="tl">
                              <a:srgbClr val="000000">
                                <a:alpha val="43137"/>
                              </a:srgbClr>
                            </a:outerShdw>
                          </a:effectLst>
                        </a:rPr>
                        <a:t> </a:t>
                      </a:r>
                      <a:r>
                        <a:rPr lang="zh-CN" altLang="zh-CN" sz="2400" dirty="0" smtClean="0">
                          <a:effectLst>
                            <a:outerShdw blurRad="38100" dist="38100" dir="2700000" algn="tl">
                              <a:srgbClr val="000000">
                                <a:alpha val="43137"/>
                              </a:srgbClr>
                            </a:outerShdw>
                          </a:effectLst>
                        </a:rPr>
                        <a:t>→</a:t>
                      </a:r>
                      <a:r>
                        <a:rPr lang="en-US" sz="2400" b="0" dirty="0" smtClean="0">
                          <a:effectLst>
                            <a:outerShdw blurRad="38100" dist="38100" dir="2700000" algn="tl">
                              <a:srgbClr val="000000">
                                <a:alpha val="43137"/>
                              </a:srgbClr>
                            </a:outerShdw>
                          </a:effectLst>
                        </a:rPr>
                        <a:t> </a:t>
                      </a:r>
                      <a:r>
                        <a:rPr lang="el-GR" sz="2400" b="0" dirty="0">
                          <a:effectLst>
                            <a:outerShdw blurRad="38100" dist="38100" dir="2700000" algn="tl">
                              <a:srgbClr val="000000">
                                <a:alpha val="43137"/>
                              </a:srgbClr>
                            </a:outerShdw>
                          </a:effectLst>
                        </a:rPr>
                        <a:t>γ</a:t>
                      </a:r>
                      <a:endParaRPr lang="el-GR" sz="2400" b="0" dirty="0">
                        <a:effectLst>
                          <a:outerShdw blurRad="38100" dist="38100" dir="2700000" algn="tl">
                            <a:srgbClr val="000000">
                              <a:alpha val="43137"/>
                            </a:srgbClr>
                          </a:outerShdw>
                        </a:effectLst>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822960">
                <a:tc>
                  <a:txBody>
                    <a:bodyPr/>
                    <a:lstStyle/>
                    <a:p>
                      <a:pPr algn="ctr"/>
                      <a:r>
                        <a:rPr lang="en-US" altLang="zh-CN" sz="2400" b="0" dirty="0" smtClean="0">
                          <a:effectLst>
                            <a:outerShdw blurRad="38100" dist="38100" dir="2700000" algn="tl">
                              <a:srgbClr val="000000">
                                <a:alpha val="43137"/>
                              </a:srgbClr>
                            </a:outerShdw>
                          </a:effectLst>
                        </a:rPr>
                        <a:t>3</a:t>
                      </a:r>
                      <a:r>
                        <a:rPr lang="zh-CN" altLang="en-US" sz="2400" b="0" dirty="0" smtClean="0">
                          <a:effectLst>
                            <a:outerShdw blurRad="38100" dist="38100" dir="2700000" algn="tl">
                              <a:srgbClr val="000000">
                                <a:alpha val="43137"/>
                              </a:srgbClr>
                            </a:outerShdw>
                          </a:effectLst>
                        </a:rPr>
                        <a:t>型</a:t>
                      </a:r>
                      <a:endParaRPr lang="zh-CN" altLang="en-US" sz="2400" b="0" dirty="0">
                        <a:effectLst>
                          <a:outerShdw blurRad="38100" dist="38100" dir="2700000" algn="tl">
                            <a:srgbClr val="000000">
                              <a:alpha val="43137"/>
                            </a:srgbClr>
                          </a:outerShdw>
                        </a:effectLst>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zh-CN" altLang="en-US" sz="2400" b="0" dirty="0">
                          <a:effectLst>
                            <a:outerShdw blurRad="38100" dist="38100" dir="2700000" algn="tl">
                              <a:srgbClr val="000000">
                                <a:alpha val="43137"/>
                              </a:srgbClr>
                            </a:outerShdw>
                          </a:effectLst>
                        </a:rPr>
                        <a:t>正规语言</a:t>
                      </a:r>
                      <a:endParaRPr lang="zh-CN" altLang="en-US" sz="2400" b="0" dirty="0">
                        <a:effectLst>
                          <a:outerShdw blurRad="38100" dist="38100" dir="2700000" algn="tl">
                            <a:srgbClr val="000000">
                              <a:alpha val="43137"/>
                            </a:srgbClr>
                          </a:outerShdw>
                        </a:effectLs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zh-CN" altLang="en-US" sz="2400" b="0" dirty="0">
                          <a:effectLst>
                            <a:outerShdw blurRad="38100" dist="38100" dir="2700000" algn="tl">
                              <a:srgbClr val="000000">
                                <a:alpha val="43137"/>
                              </a:srgbClr>
                            </a:outerShdw>
                          </a:effectLst>
                        </a:rPr>
                        <a:t>有限状态自动机</a:t>
                      </a:r>
                      <a:endParaRPr lang="zh-CN" altLang="en-US" sz="2400" b="0" dirty="0">
                        <a:effectLst>
                          <a:outerShdw blurRad="38100" dist="38100" dir="2700000" algn="tl">
                            <a:srgbClr val="000000">
                              <a:alpha val="43137"/>
                            </a:srgbClr>
                          </a:outerShdw>
                        </a:effectLs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l"/>
                      <a:r>
                        <a:rPr lang="en-US" sz="2400" b="0" dirty="0" smtClean="0">
                          <a:effectLst>
                            <a:outerShdw blurRad="38100" dist="38100" dir="2700000" algn="tl">
                              <a:srgbClr val="000000">
                                <a:alpha val="43137"/>
                              </a:srgbClr>
                            </a:outerShdw>
                          </a:effectLst>
                        </a:rPr>
                        <a:t>    A </a:t>
                      </a:r>
                      <a:r>
                        <a:rPr lang="zh-CN" altLang="zh-CN" sz="2400" dirty="0" smtClean="0">
                          <a:effectLst>
                            <a:outerShdw blurRad="38100" dist="38100" dir="2700000" algn="tl">
                              <a:srgbClr val="000000">
                                <a:alpha val="43137"/>
                              </a:srgbClr>
                            </a:outerShdw>
                          </a:effectLst>
                        </a:rPr>
                        <a:t>→</a:t>
                      </a:r>
                      <a:r>
                        <a:rPr lang="en-US" sz="2400" b="0" dirty="0">
                          <a:effectLst>
                            <a:outerShdw blurRad="38100" dist="38100" dir="2700000" algn="tl">
                              <a:srgbClr val="000000">
                                <a:alpha val="43137"/>
                              </a:srgbClr>
                            </a:outerShdw>
                          </a:effectLst>
                        </a:rPr>
                        <a:t> </a:t>
                      </a:r>
                      <a:r>
                        <a:rPr lang="en-US" sz="2400" b="0" dirty="0" err="1">
                          <a:effectLst>
                            <a:outerShdw blurRad="38100" dist="38100" dir="2700000" algn="tl">
                              <a:srgbClr val="000000">
                                <a:alpha val="43137"/>
                              </a:srgbClr>
                            </a:outerShdw>
                          </a:effectLst>
                        </a:rPr>
                        <a:t>aB</a:t>
                      </a:r>
                      <a:br>
                        <a:rPr lang="en-US" sz="2400" b="0" dirty="0">
                          <a:effectLst>
                            <a:outerShdw blurRad="38100" dist="38100" dir="2700000" algn="tl">
                              <a:srgbClr val="000000">
                                <a:alpha val="43137"/>
                              </a:srgbClr>
                            </a:outerShdw>
                          </a:effectLst>
                        </a:rPr>
                      </a:br>
                      <a:r>
                        <a:rPr lang="en-US" sz="2400" b="0" dirty="0" smtClean="0">
                          <a:effectLst>
                            <a:outerShdw blurRad="38100" dist="38100" dir="2700000" algn="tl">
                              <a:srgbClr val="000000">
                                <a:alpha val="43137"/>
                              </a:srgbClr>
                            </a:outerShdw>
                          </a:effectLst>
                        </a:rPr>
                        <a:t>    A</a:t>
                      </a:r>
                      <a:r>
                        <a:rPr lang="en-US" sz="2400" b="0" dirty="0">
                          <a:effectLst>
                            <a:outerShdw blurRad="38100" dist="38100" dir="2700000" algn="tl">
                              <a:srgbClr val="000000">
                                <a:alpha val="43137"/>
                              </a:srgbClr>
                            </a:outerShdw>
                          </a:effectLst>
                        </a:rPr>
                        <a:t> </a:t>
                      </a:r>
                      <a:r>
                        <a:rPr lang="zh-CN" altLang="zh-CN" sz="2400" dirty="0" smtClean="0">
                          <a:effectLst>
                            <a:outerShdw blurRad="38100" dist="38100" dir="2700000" algn="tl">
                              <a:srgbClr val="000000">
                                <a:alpha val="43137"/>
                              </a:srgbClr>
                            </a:outerShdw>
                          </a:effectLst>
                        </a:rPr>
                        <a:t>→</a:t>
                      </a:r>
                      <a:r>
                        <a:rPr lang="en-US" sz="2400" b="0" dirty="0">
                          <a:effectLst>
                            <a:outerShdw blurRad="38100" dist="38100" dir="2700000" algn="tl">
                              <a:srgbClr val="000000">
                                <a:alpha val="43137"/>
                              </a:srgbClr>
                            </a:outerShdw>
                          </a:effectLst>
                        </a:rPr>
                        <a:t> a</a:t>
                      </a:r>
                      <a:endParaRPr lang="en-US" sz="2400" b="0" dirty="0">
                        <a:effectLst>
                          <a:outerShdw blurRad="38100" dist="38100" dir="2700000" algn="tl">
                            <a:srgbClr val="000000">
                              <a:alpha val="43137"/>
                            </a:srgbClr>
                          </a:outerShdw>
                        </a:effectLst>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normAutofit fontScale="90000"/>
          </a:bodyPr>
          <a:lstStyle/>
          <a:p>
            <a:r>
              <a:rPr lang="en-US" altLang="zh-CN" dirty="0"/>
              <a:t>3.5 </a:t>
            </a:r>
            <a:r>
              <a:rPr lang="zh-CN" altLang="en-US" dirty="0"/>
              <a:t>上下文无关文法及其语法树</a:t>
            </a:r>
            <a:endParaRPr lang="zh-CN" altLang="en-US" dirty="0"/>
          </a:p>
        </p:txBody>
      </p:sp>
      <p:sp>
        <p:nvSpPr>
          <p:cNvPr id="4" name="内容占位符 3"/>
          <p:cNvSpPr>
            <a:spLocks noGrp="1"/>
          </p:cNvSpPr>
          <p:nvPr>
            <p:ph sz="quarter" idx="13"/>
          </p:nvPr>
        </p:nvSpPr>
        <p:spPr/>
        <p:txBody>
          <a:bodyPr>
            <a:normAutofit/>
          </a:bodyPr>
          <a:lstStyle/>
          <a:p>
            <a:r>
              <a:rPr lang="zh-CN" altLang="zh-CN" sz="2800" dirty="0"/>
              <a:t>上下文无关文法有足够的能力描述程序设计语言的语法结构，比如描述算术表达式，描述各种语句等。</a:t>
            </a:r>
            <a:endParaRPr lang="zh-CN" altLang="zh-CN" sz="2800" dirty="0"/>
          </a:p>
          <a:p>
            <a:r>
              <a:rPr lang="zh-CN" altLang="zh-CN" sz="2800" dirty="0"/>
              <a:t>现在介绍一种</a:t>
            </a:r>
            <a:r>
              <a:rPr lang="zh-CN" altLang="zh-CN" sz="2800" dirty="0">
                <a:solidFill>
                  <a:srgbClr val="FF0000"/>
                </a:solidFill>
              </a:rPr>
              <a:t>描述上下文无关文法的句型推导</a:t>
            </a:r>
            <a:r>
              <a:rPr lang="zh-CN" altLang="zh-CN" sz="2800" dirty="0"/>
              <a:t>的直观工具，即</a:t>
            </a:r>
            <a:r>
              <a:rPr lang="zh-CN" altLang="zh-CN" sz="2800" dirty="0">
                <a:solidFill>
                  <a:srgbClr val="FF0000"/>
                </a:solidFill>
              </a:rPr>
              <a:t>语法树</a:t>
            </a:r>
            <a:r>
              <a:rPr lang="zh-CN" altLang="zh-CN" sz="2800" dirty="0"/>
              <a:t>，也称</a:t>
            </a:r>
            <a:r>
              <a:rPr lang="zh-CN" altLang="zh-CN" sz="2800" dirty="0">
                <a:solidFill>
                  <a:srgbClr val="FF0000"/>
                </a:solidFill>
              </a:rPr>
              <a:t>推导树</a:t>
            </a:r>
            <a:r>
              <a:rPr lang="zh-CN" altLang="zh-CN" sz="2800" dirty="0" smtClean="0"/>
              <a:t>。</a:t>
            </a:r>
            <a:endParaRPr lang="zh-CN" altLang="en-US" sz="2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一、语法树</a:t>
            </a:r>
            <a:endParaRPr lang="zh-CN" altLang="en-US" dirty="0"/>
          </a:p>
        </p:txBody>
      </p:sp>
      <p:sp>
        <p:nvSpPr>
          <p:cNvPr id="4" name="内容占位符 3"/>
          <p:cNvSpPr>
            <a:spLocks noGrp="1"/>
          </p:cNvSpPr>
          <p:nvPr>
            <p:ph sz="quarter" idx="13"/>
          </p:nvPr>
        </p:nvSpPr>
        <p:spPr/>
        <p:txBody>
          <a:bodyPr>
            <a:normAutofit/>
          </a:bodyPr>
          <a:lstStyle/>
          <a:p>
            <a:r>
              <a:rPr lang="en-US" altLang="zh-CN" sz="2800" dirty="0">
                <a:solidFill>
                  <a:srgbClr val="FF0000"/>
                </a:solidFill>
              </a:rPr>
              <a:t>1</a:t>
            </a:r>
            <a:r>
              <a:rPr lang="zh-CN" altLang="en-US" sz="2800" dirty="0">
                <a:solidFill>
                  <a:srgbClr val="FF0000"/>
                </a:solidFill>
              </a:rPr>
              <a:t>、语法树的特点</a:t>
            </a:r>
            <a:endParaRPr lang="zh-CN" altLang="en-US" sz="2800" dirty="0">
              <a:solidFill>
                <a:srgbClr val="FF0000"/>
              </a:solidFill>
            </a:endParaRPr>
          </a:p>
          <a:p>
            <a:r>
              <a:rPr lang="zh-CN" altLang="en-US" sz="2400" dirty="0"/>
              <a:t>语法树是一有向树：</a:t>
            </a:r>
            <a:endParaRPr lang="zh-CN" altLang="en-US" sz="2400" dirty="0"/>
          </a:p>
          <a:p>
            <a:r>
              <a:rPr lang="en-US" altLang="zh-CN" sz="2400" dirty="0"/>
              <a:t>1</a:t>
            </a:r>
            <a:r>
              <a:rPr lang="zh-CN" altLang="en-US" sz="2400" dirty="0"/>
              <a:t>）有且仅有一个结点无父结点，称为根（</a:t>
            </a:r>
            <a:r>
              <a:rPr lang="en-US" altLang="zh-CN" sz="2400" dirty="0"/>
              <a:t>S</a:t>
            </a:r>
            <a:r>
              <a:rPr lang="zh-CN" altLang="en-US" sz="2400" dirty="0"/>
              <a:t>）；</a:t>
            </a:r>
            <a:endParaRPr lang="zh-CN" altLang="en-US" sz="2400" dirty="0"/>
          </a:p>
          <a:p>
            <a:r>
              <a:rPr lang="en-US" altLang="zh-CN" sz="2400" dirty="0"/>
              <a:t>2</a:t>
            </a:r>
            <a:r>
              <a:rPr lang="zh-CN" altLang="en-US" sz="2400" dirty="0"/>
              <a:t>）除根外，每个结点恰有一个父结点</a:t>
            </a:r>
            <a:r>
              <a:rPr lang="zh-CN" altLang="en-US" sz="2400" dirty="0" smtClean="0"/>
              <a:t>；</a:t>
            </a:r>
            <a:endParaRPr lang="en-US" altLang="zh-CN" sz="2400" dirty="0" smtClean="0"/>
          </a:p>
          <a:p>
            <a:r>
              <a:rPr lang="en-US" altLang="zh-CN" sz="2400" dirty="0" smtClean="0"/>
              <a:t>3</a:t>
            </a:r>
            <a:r>
              <a:rPr lang="zh-CN" altLang="en-US" sz="2400" dirty="0"/>
              <a:t>）对于任一结点</a:t>
            </a:r>
            <a:r>
              <a:rPr lang="en-US" altLang="zh-CN" sz="2400" dirty="0"/>
              <a:t>m</a:t>
            </a:r>
            <a:r>
              <a:rPr lang="zh-CN" altLang="en-US" sz="2400" dirty="0"/>
              <a:t>，从根到</a:t>
            </a:r>
            <a:r>
              <a:rPr lang="en-US" altLang="zh-CN" sz="2400" dirty="0"/>
              <a:t>m</a:t>
            </a:r>
            <a:r>
              <a:rPr lang="zh-CN" altLang="en-US" sz="2400" dirty="0"/>
              <a:t>可达</a:t>
            </a:r>
            <a:r>
              <a:rPr lang="en-US" altLang="zh-CN" sz="2400" dirty="0"/>
              <a:t>; </a:t>
            </a:r>
            <a:endParaRPr lang="en-US" altLang="zh-CN" sz="2400" dirty="0" smtClean="0"/>
          </a:p>
          <a:p>
            <a:r>
              <a:rPr lang="en-US" altLang="zh-CN" sz="2400" dirty="0" smtClean="0"/>
              <a:t>4</a:t>
            </a:r>
            <a:r>
              <a:rPr lang="zh-CN" altLang="en-US" sz="2400" dirty="0"/>
              <a:t>）每个结点的子孙结点是有序的（从左到右）。</a:t>
            </a:r>
            <a:endParaRPr lang="zh-CN" altLang="en-US" sz="2400" dirty="0"/>
          </a:p>
          <a:p>
            <a:r>
              <a:rPr lang="zh-CN" altLang="en-US" sz="2400" dirty="0"/>
              <a:t>子树：某一结点及其全部子孙结点所构成的树。</a:t>
            </a:r>
            <a:endParaRPr lang="zh-CN" altLang="en-US" sz="2400" dirty="0"/>
          </a:p>
          <a:p>
            <a:r>
              <a:rPr lang="zh-CN" altLang="en-US" sz="2400" dirty="0"/>
              <a:t>直接子树：根结点只有孩子结点，没有更远的子孙结点的子树</a:t>
            </a:r>
            <a:r>
              <a:rPr lang="zh-CN" altLang="en-US" sz="2400" dirty="0" smtClean="0"/>
              <a:t>。</a:t>
            </a:r>
            <a:endParaRPr lang="zh-CN" altLang="en-US" sz="2400" dirty="0"/>
          </a:p>
        </p:txBody>
      </p:sp>
      <p:sp>
        <p:nvSpPr>
          <p:cNvPr id="5" name="圆角矩形标注 4"/>
          <p:cNvSpPr/>
          <p:nvPr/>
        </p:nvSpPr>
        <p:spPr>
          <a:xfrm>
            <a:off x="7830767" y="2316969"/>
            <a:ext cx="1250880" cy="924128"/>
          </a:xfrm>
          <a:prstGeom prst="wedgeRoundRectCallout">
            <a:avLst>
              <a:gd name="adj1" fmla="val -165461"/>
              <a:gd name="adj2" fmla="val 46711"/>
              <a:gd name="adj3" fmla="val 16667"/>
            </a:avLst>
          </a:prstGeom>
          <a:gradFill flip="none" rotWithShape="1">
            <a:gsLst>
              <a:gs pos="0">
                <a:schemeClr val="accent1">
                  <a:tint val="100000"/>
                  <a:shade val="85000"/>
                  <a:satMod val="100000"/>
                  <a:lumMod val="100000"/>
                </a:schemeClr>
              </a:gs>
              <a:gs pos="100000">
                <a:schemeClr val="accent1">
                  <a:tint val="90000"/>
                  <a:shade val="100000"/>
                  <a:satMod val="150000"/>
                  <a:lumMod val="100000"/>
                </a:schemeClr>
              </a:gs>
            </a:gsLst>
            <a:path path="circle">
              <a:fillToRect r="100000" b="100000"/>
            </a:path>
            <a:tileRect l="-100000" t="-100000"/>
          </a:gra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dirty="0">
                <a:effectLst>
                  <a:outerShdw blurRad="38100" dist="38100" dir="2700000" algn="tl">
                    <a:srgbClr val="000000">
                      <a:alpha val="43137"/>
                    </a:srgbClr>
                  </a:outerShdw>
                </a:effectLst>
              </a:rPr>
              <a:t>无回路性</a:t>
            </a:r>
            <a:endParaRPr lang="zh-CN" altLang="en-US" sz="2000" dirty="0">
              <a:effectLst>
                <a:outerShdw blurRad="38100" dist="38100" dir="2700000" algn="tl">
                  <a:srgbClr val="000000">
                    <a:alpha val="43137"/>
                  </a:srgbClr>
                </a:outerShdw>
              </a:effectLst>
            </a:endParaRPr>
          </a:p>
        </p:txBody>
      </p:sp>
      <p:sp>
        <p:nvSpPr>
          <p:cNvPr id="6" name="圆角矩形标注 5"/>
          <p:cNvSpPr/>
          <p:nvPr/>
        </p:nvSpPr>
        <p:spPr>
          <a:xfrm>
            <a:off x="7830768" y="3382110"/>
            <a:ext cx="1250880" cy="924128"/>
          </a:xfrm>
          <a:prstGeom prst="wedgeRoundRectCallout">
            <a:avLst>
              <a:gd name="adj1" fmla="val -200172"/>
              <a:gd name="adj2" fmla="val -13289"/>
              <a:gd name="adj3" fmla="val 16667"/>
            </a:avLst>
          </a:prstGeom>
          <a:gradFill flip="none" rotWithShape="1">
            <a:gsLst>
              <a:gs pos="0">
                <a:schemeClr val="accent1">
                  <a:tint val="100000"/>
                  <a:shade val="85000"/>
                  <a:satMod val="100000"/>
                  <a:lumMod val="100000"/>
                </a:schemeClr>
              </a:gs>
              <a:gs pos="100000">
                <a:schemeClr val="accent1">
                  <a:tint val="90000"/>
                  <a:shade val="100000"/>
                  <a:satMod val="150000"/>
                  <a:lumMod val="100000"/>
                </a:schemeClr>
              </a:gs>
            </a:gsLst>
            <a:path path="circle">
              <a:fillToRect r="100000" b="100000"/>
            </a:path>
            <a:tileRect l="-100000" t="-100000"/>
          </a:gra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dirty="0" smtClean="0">
                <a:effectLst>
                  <a:outerShdw blurRad="38100" dist="38100" dir="2700000" algn="tl">
                    <a:srgbClr val="000000">
                      <a:alpha val="43137"/>
                    </a:srgbClr>
                  </a:outerShdw>
                </a:effectLst>
              </a:rPr>
              <a:t>连通性</a:t>
            </a:r>
            <a:endParaRPr lang="zh-CN" altLang="en-US" sz="20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par>
                          <p:cTn id="18" fill="hold">
                            <p:stCondLst>
                              <p:cond delay="500"/>
                            </p:stCondLst>
                            <p:childTnLst>
                              <p:par>
                                <p:cTn id="19" presetID="22" presetClass="entr" presetSubtype="2" fill="hold" grpId="0" nodeType="afterEffect">
                                  <p:stCondLst>
                                    <p:cond delay="500"/>
                                  </p:stCondLst>
                                  <p:childTnLst>
                                    <p:set>
                                      <p:cBhvr>
                                        <p:cTn id="20" dur="1" fill="hold">
                                          <p:stCondLst>
                                            <p:cond delay="0"/>
                                          </p:stCondLst>
                                        </p:cTn>
                                        <p:tgtEl>
                                          <p:spTgt spid="5"/>
                                        </p:tgtEl>
                                        <p:attrNameLst>
                                          <p:attrName>style.visibility</p:attrName>
                                        </p:attrNameLst>
                                      </p:cBhvr>
                                      <p:to>
                                        <p:strVal val="visible"/>
                                      </p:to>
                                    </p:set>
                                    <p:animEffect transition="in" filter="wipe(right)">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childTnLst>
                          </p:cTn>
                        </p:par>
                        <p:par>
                          <p:cTn id="27" fill="hold">
                            <p:stCondLst>
                              <p:cond delay="500"/>
                            </p:stCondLst>
                            <p:childTnLst>
                              <p:par>
                                <p:cTn id="28" presetID="22" presetClass="entr" presetSubtype="2" fill="hold" grpId="0" nodeType="afterEffect">
                                  <p:stCondLst>
                                    <p:cond delay="500"/>
                                  </p:stCondLst>
                                  <p:childTnLst>
                                    <p:set>
                                      <p:cBhvr>
                                        <p:cTn id="29" dur="1" fill="hold">
                                          <p:stCondLst>
                                            <p:cond delay="0"/>
                                          </p:stCondLst>
                                        </p:cTn>
                                        <p:tgtEl>
                                          <p:spTgt spid="6"/>
                                        </p:tgtEl>
                                        <p:attrNameLst>
                                          <p:attrName>style.visibility</p:attrName>
                                        </p:attrNameLst>
                                      </p:cBhvr>
                                      <p:to>
                                        <p:strVal val="visible"/>
                                      </p:to>
                                    </p:set>
                                    <p:animEffect transition="in" filter="wipe(right)">
                                      <p:cBhvr>
                                        <p:cTn id="30" dur="10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500"/>
                                        <p:tgtEl>
                                          <p:spTgt spid="4">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fade">
                                      <p:cBhvr>
                                        <p:cTn id="40" dur="500"/>
                                        <p:tgtEl>
                                          <p:spTgt spid="4">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Effect transition="in" filter="fade">
                                      <p:cBhvr>
                                        <p:cTn id="4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normAutofit/>
          </a:bodyPr>
          <a:lstStyle/>
          <a:p>
            <a:r>
              <a:rPr lang="en-US" altLang="zh-CN" dirty="0"/>
              <a:t>2</a:t>
            </a:r>
            <a:r>
              <a:rPr lang="zh-CN" altLang="en-US" dirty="0"/>
              <a:t>、语法树的</a:t>
            </a:r>
            <a:r>
              <a:rPr lang="zh-CN" altLang="en-US" dirty="0" smtClean="0"/>
              <a:t>定义</a:t>
            </a:r>
            <a:endParaRPr lang="zh-CN" altLang="en-US" dirty="0"/>
          </a:p>
        </p:txBody>
      </p:sp>
      <p:sp>
        <p:nvSpPr>
          <p:cNvPr id="4" name="内容占位符 3"/>
          <p:cNvSpPr>
            <a:spLocks noGrp="1"/>
          </p:cNvSpPr>
          <p:nvPr>
            <p:ph sz="quarter" idx="13"/>
          </p:nvPr>
        </p:nvSpPr>
        <p:spPr/>
        <p:txBody>
          <a:bodyPr>
            <a:normAutofit/>
          </a:bodyPr>
          <a:lstStyle/>
          <a:p>
            <a:r>
              <a:rPr lang="zh-CN" altLang="zh-CN" sz="2800" dirty="0" smtClean="0"/>
              <a:t>设</a:t>
            </a:r>
            <a:r>
              <a:rPr lang="en-US" altLang="zh-CN" sz="2800" dirty="0"/>
              <a:t>G=(V</a:t>
            </a:r>
            <a:r>
              <a:rPr lang="en-US" altLang="zh-CN" sz="2800" baseline="-25000" dirty="0"/>
              <a:t>N</a:t>
            </a:r>
            <a:r>
              <a:rPr lang="en-US" altLang="zh-CN" sz="2800" dirty="0" smtClean="0"/>
              <a:t>, V</a:t>
            </a:r>
            <a:r>
              <a:rPr lang="en-US" altLang="zh-CN" sz="2800" baseline="-25000" dirty="0" smtClean="0"/>
              <a:t>T</a:t>
            </a:r>
            <a:r>
              <a:rPr lang="en-US" altLang="zh-CN" sz="2800" dirty="0" smtClean="0"/>
              <a:t>, P, S</a:t>
            </a:r>
            <a:r>
              <a:rPr lang="en-US" altLang="zh-CN" sz="2800" dirty="0"/>
              <a:t>)</a:t>
            </a:r>
            <a:r>
              <a:rPr lang="zh-CN" altLang="zh-CN" sz="2800" dirty="0"/>
              <a:t>是一文法，则满足下述条件的树称为语法树：</a:t>
            </a:r>
            <a:endParaRPr lang="zh-CN" altLang="zh-CN" sz="2800" dirty="0"/>
          </a:p>
          <a:p>
            <a:r>
              <a:rPr lang="en-US" altLang="zh-CN" sz="2800" dirty="0"/>
              <a:t>1</a:t>
            </a:r>
            <a:r>
              <a:rPr lang="zh-CN" altLang="zh-CN" sz="2800" dirty="0"/>
              <a:t>）每个结点有一标记</a:t>
            </a:r>
            <a:r>
              <a:rPr lang="en-US" altLang="zh-CN" sz="2800" dirty="0"/>
              <a:t>X</a:t>
            </a:r>
            <a:r>
              <a:rPr lang="zh-CN" altLang="zh-CN" sz="2800" dirty="0"/>
              <a:t>，</a:t>
            </a:r>
            <a:r>
              <a:rPr lang="en-US" altLang="zh-CN" sz="2800" dirty="0"/>
              <a:t>X</a:t>
            </a:r>
            <a:r>
              <a:rPr lang="zh-CN" altLang="zh-CN" sz="2800" dirty="0"/>
              <a:t>∈</a:t>
            </a:r>
            <a:r>
              <a:rPr lang="en-US" altLang="zh-CN" sz="2800" dirty="0"/>
              <a:t>V</a:t>
            </a:r>
            <a:r>
              <a:rPr lang="zh-CN" altLang="zh-CN" sz="2800" dirty="0"/>
              <a:t>；</a:t>
            </a:r>
            <a:endParaRPr lang="zh-CN" altLang="zh-CN" sz="2800" dirty="0"/>
          </a:p>
          <a:p>
            <a:r>
              <a:rPr lang="en-US" altLang="zh-CN" sz="2800" dirty="0"/>
              <a:t>2</a:t>
            </a:r>
            <a:r>
              <a:rPr lang="zh-CN" altLang="zh-CN" sz="2800" dirty="0"/>
              <a:t>）根的标记为</a:t>
            </a:r>
            <a:r>
              <a:rPr lang="en-US" altLang="zh-CN" sz="2800" dirty="0"/>
              <a:t>S</a:t>
            </a:r>
            <a:r>
              <a:rPr lang="zh-CN" altLang="zh-CN" sz="2800" dirty="0"/>
              <a:t>（文法的开始符号）；</a:t>
            </a:r>
            <a:endParaRPr lang="zh-CN" altLang="zh-CN" sz="2800" dirty="0"/>
          </a:p>
          <a:p>
            <a:r>
              <a:rPr lang="en-US" altLang="zh-CN" sz="2800" dirty="0"/>
              <a:t>3</a:t>
            </a:r>
            <a:r>
              <a:rPr lang="zh-CN" altLang="zh-CN" sz="2800" dirty="0"/>
              <a:t>）若结点</a:t>
            </a:r>
            <a:r>
              <a:rPr lang="en-US" altLang="zh-CN" sz="2800" dirty="0"/>
              <a:t>X</a:t>
            </a:r>
            <a:r>
              <a:rPr lang="zh-CN" altLang="zh-CN" sz="2800" dirty="0"/>
              <a:t>有孩子结点，则</a:t>
            </a:r>
            <a:r>
              <a:rPr lang="en-US" altLang="zh-CN" sz="2800" dirty="0"/>
              <a:t>X</a:t>
            </a:r>
            <a:r>
              <a:rPr lang="zh-CN" altLang="zh-CN" sz="2800" dirty="0"/>
              <a:t>∈</a:t>
            </a:r>
            <a:r>
              <a:rPr lang="en-US" altLang="zh-CN" sz="2800" dirty="0"/>
              <a:t>V</a:t>
            </a:r>
            <a:r>
              <a:rPr lang="en-US" altLang="zh-CN" sz="2800" baseline="-25000" dirty="0"/>
              <a:t>N</a:t>
            </a:r>
            <a:r>
              <a:rPr lang="zh-CN" altLang="zh-CN" sz="2800" dirty="0"/>
              <a:t>；</a:t>
            </a:r>
            <a:endParaRPr lang="zh-CN" altLang="zh-CN" sz="2800" dirty="0"/>
          </a:p>
          <a:p>
            <a:r>
              <a:rPr lang="en-US" altLang="zh-CN" sz="2800" dirty="0"/>
              <a:t>4</a:t>
            </a:r>
            <a:r>
              <a:rPr lang="zh-CN" altLang="zh-CN" sz="2800" dirty="0"/>
              <a:t>）如果</a:t>
            </a:r>
            <a:r>
              <a:rPr lang="en-US" altLang="zh-CN" sz="2800" dirty="0"/>
              <a:t>A</a:t>
            </a:r>
            <a:r>
              <a:rPr lang="zh-CN" altLang="zh-CN" sz="2800" dirty="0"/>
              <a:t>有</a:t>
            </a:r>
            <a:r>
              <a:rPr lang="en-US" altLang="zh-CN" sz="2800" dirty="0"/>
              <a:t>k</a:t>
            </a:r>
            <a:r>
              <a:rPr lang="zh-CN" altLang="zh-CN" sz="2800" dirty="0"/>
              <a:t>个孩子结点，自左至右为</a:t>
            </a:r>
            <a:r>
              <a:rPr lang="en-US" altLang="zh-CN" sz="2800" dirty="0"/>
              <a:t>X</a:t>
            </a:r>
            <a:r>
              <a:rPr lang="en-US" altLang="zh-CN" sz="2800" baseline="-25000" dirty="0"/>
              <a:t>1</a:t>
            </a:r>
            <a:r>
              <a:rPr lang="en-US" altLang="zh-CN" sz="2800" dirty="0"/>
              <a:t>, X</a:t>
            </a:r>
            <a:r>
              <a:rPr lang="en-US" altLang="zh-CN" sz="2800" baseline="-25000" dirty="0"/>
              <a:t>2</a:t>
            </a:r>
            <a:r>
              <a:rPr lang="en-US" altLang="zh-CN" sz="2800" dirty="0"/>
              <a:t>, …, </a:t>
            </a:r>
            <a:r>
              <a:rPr lang="en-US" altLang="zh-CN" sz="2800" dirty="0" err="1"/>
              <a:t>X</a:t>
            </a:r>
            <a:r>
              <a:rPr lang="en-US" altLang="zh-CN" sz="2800" baseline="-25000" dirty="0" err="1"/>
              <a:t>k</a:t>
            </a:r>
            <a:r>
              <a:rPr lang="zh-CN" altLang="zh-CN" sz="2800" dirty="0"/>
              <a:t>，则</a:t>
            </a:r>
            <a:r>
              <a:rPr lang="en-US" altLang="zh-CN" sz="2800" dirty="0" smtClean="0"/>
              <a:t>A </a:t>
            </a:r>
            <a:r>
              <a:rPr lang="zh-CN" altLang="zh-CN" sz="2800" dirty="0" smtClean="0"/>
              <a:t>→</a:t>
            </a:r>
            <a:r>
              <a:rPr lang="en-US" altLang="zh-CN" sz="2800" dirty="0" smtClean="0"/>
              <a:t> X</a:t>
            </a:r>
            <a:r>
              <a:rPr lang="en-US" altLang="zh-CN" sz="2800" baseline="-25000" dirty="0" smtClean="0"/>
              <a:t>1</a:t>
            </a:r>
            <a:r>
              <a:rPr lang="en-US" altLang="zh-CN" sz="2800" dirty="0" smtClean="0"/>
              <a:t>X</a:t>
            </a:r>
            <a:r>
              <a:rPr lang="en-US" altLang="zh-CN" sz="2800" baseline="-25000" dirty="0" smtClean="0"/>
              <a:t>2</a:t>
            </a:r>
            <a:r>
              <a:rPr lang="zh-CN" altLang="zh-CN" sz="2800" dirty="0"/>
              <a:t>…</a:t>
            </a:r>
            <a:r>
              <a:rPr lang="en-US" altLang="zh-CN" sz="2800" dirty="0" err="1"/>
              <a:t>X</a:t>
            </a:r>
            <a:r>
              <a:rPr lang="en-US" altLang="zh-CN" sz="2800" baseline="-25000" dirty="0" err="1"/>
              <a:t>k</a:t>
            </a:r>
            <a:r>
              <a:rPr lang="zh-CN" altLang="zh-CN" sz="2800" dirty="0"/>
              <a:t>∈</a:t>
            </a:r>
            <a:r>
              <a:rPr lang="en-US" altLang="zh-CN" sz="2800" dirty="0"/>
              <a:t>P</a:t>
            </a:r>
            <a:r>
              <a:rPr lang="zh-CN" altLang="zh-CN" sz="2800" dirty="0" smtClean="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汉语</a:t>
            </a:r>
            <a:r>
              <a:rPr lang="zh-CN" altLang="en-US" dirty="0" smtClean="0"/>
              <a:t>描述规则</a:t>
            </a:r>
            <a:endParaRPr lang="zh-CN" altLang="en-US" dirty="0"/>
          </a:p>
        </p:txBody>
      </p:sp>
      <p:sp>
        <p:nvSpPr>
          <p:cNvPr id="4" name="内容占位符 3"/>
          <p:cNvSpPr>
            <a:spLocks noGrp="1"/>
          </p:cNvSpPr>
          <p:nvPr>
            <p:ph sz="quarter" idx="13"/>
          </p:nvPr>
        </p:nvSpPr>
        <p:spPr/>
        <p:txBody>
          <a:bodyPr>
            <a:normAutofit/>
          </a:bodyPr>
          <a:lstStyle/>
          <a:p>
            <a:r>
              <a:rPr lang="zh-CN" altLang="en-US" sz="2800" dirty="0"/>
              <a:t>例如：“我是大学生。”是汉语的一个句子。对该句子我们可以通过下列一组规则描述：</a:t>
            </a:r>
            <a:endParaRPr lang="zh-CN" altLang="en-US" sz="2800" dirty="0"/>
          </a:p>
          <a:p>
            <a:r>
              <a:rPr lang="en-US" altLang="zh-CN" sz="2800" dirty="0"/>
              <a:t>&lt;</a:t>
            </a:r>
            <a:r>
              <a:rPr lang="zh-CN" altLang="en-US" sz="2800" dirty="0" smtClean="0"/>
              <a:t>句子</a:t>
            </a:r>
            <a:r>
              <a:rPr lang="en-US" altLang="zh-CN" sz="2800" dirty="0"/>
              <a:t>&gt;</a:t>
            </a:r>
            <a:r>
              <a:rPr lang="en-US" altLang="zh-CN" sz="2800" dirty="0" smtClean="0"/>
              <a:t>∷=&lt;</a:t>
            </a:r>
            <a:r>
              <a:rPr lang="zh-CN" altLang="en-US" sz="2800" dirty="0" smtClean="0"/>
              <a:t>主语</a:t>
            </a:r>
            <a:r>
              <a:rPr lang="en-US" altLang="zh-CN" sz="2800" dirty="0" smtClean="0"/>
              <a:t>&gt;</a:t>
            </a:r>
            <a:r>
              <a:rPr lang="en-US" altLang="zh-CN" sz="2800" dirty="0"/>
              <a:t>&lt;</a:t>
            </a:r>
            <a:r>
              <a:rPr lang="zh-CN" altLang="en-US" sz="2800" dirty="0" smtClean="0"/>
              <a:t>谓语</a:t>
            </a:r>
            <a:r>
              <a:rPr lang="en-US" altLang="zh-CN" sz="2800" dirty="0"/>
              <a:t>&gt;</a:t>
            </a:r>
            <a:endParaRPr lang="en-US" altLang="zh-CN" sz="2800" dirty="0"/>
          </a:p>
          <a:p>
            <a:r>
              <a:rPr lang="en-US" altLang="zh-CN" sz="2800" dirty="0"/>
              <a:t>&lt;</a:t>
            </a:r>
            <a:r>
              <a:rPr lang="zh-CN" altLang="en-US" sz="2800" dirty="0" smtClean="0"/>
              <a:t>主语</a:t>
            </a:r>
            <a:r>
              <a:rPr lang="en-US" altLang="zh-CN" sz="2800" dirty="0"/>
              <a:t>&gt;</a:t>
            </a:r>
            <a:r>
              <a:rPr lang="en-US" altLang="zh-CN" sz="2800" dirty="0" smtClean="0"/>
              <a:t>∷=</a:t>
            </a:r>
            <a:r>
              <a:rPr lang="en-US" altLang="zh-CN" sz="2800" dirty="0"/>
              <a:t>&lt;</a:t>
            </a:r>
            <a:r>
              <a:rPr lang="zh-CN" altLang="en-US" sz="2800" dirty="0" smtClean="0"/>
              <a:t>代词</a:t>
            </a:r>
            <a:r>
              <a:rPr lang="en-US" altLang="zh-CN" sz="2800" dirty="0" smtClean="0"/>
              <a:t>&gt;|&lt;</a:t>
            </a:r>
            <a:r>
              <a:rPr lang="zh-CN" altLang="en-US" sz="2800" dirty="0" smtClean="0"/>
              <a:t>名词</a:t>
            </a:r>
            <a:r>
              <a:rPr lang="en-US" altLang="zh-CN" sz="2800" dirty="0"/>
              <a:t>&gt;</a:t>
            </a:r>
            <a:endParaRPr lang="en-US" altLang="zh-CN" sz="2800" dirty="0"/>
          </a:p>
          <a:p>
            <a:r>
              <a:rPr lang="en-US" altLang="zh-CN" sz="2800" dirty="0"/>
              <a:t>&lt;</a:t>
            </a:r>
            <a:r>
              <a:rPr lang="zh-CN" altLang="en-US" sz="2800" dirty="0" smtClean="0"/>
              <a:t>代词</a:t>
            </a:r>
            <a:r>
              <a:rPr lang="en-US" altLang="zh-CN" sz="2800" dirty="0"/>
              <a:t>&gt;</a:t>
            </a:r>
            <a:r>
              <a:rPr lang="en-US" altLang="zh-CN" sz="2800" dirty="0" smtClean="0"/>
              <a:t>∷</a:t>
            </a:r>
            <a:r>
              <a:rPr lang="en-US" altLang="zh-CN" sz="2800" dirty="0"/>
              <a:t>= </a:t>
            </a:r>
            <a:r>
              <a:rPr lang="zh-CN" altLang="en-US" sz="2800" dirty="0" smtClean="0"/>
              <a:t>我</a:t>
            </a:r>
            <a:r>
              <a:rPr lang="en-US" altLang="zh-CN" sz="2800" dirty="0"/>
              <a:t>|</a:t>
            </a:r>
            <a:r>
              <a:rPr lang="zh-CN" altLang="en-US" sz="2800" dirty="0" smtClean="0"/>
              <a:t>你</a:t>
            </a:r>
            <a:r>
              <a:rPr lang="en-US" altLang="zh-CN" sz="2800" dirty="0"/>
              <a:t>|</a:t>
            </a:r>
            <a:r>
              <a:rPr lang="zh-CN" altLang="en-US" sz="2800" dirty="0" smtClean="0"/>
              <a:t>他</a:t>
            </a:r>
            <a:endParaRPr lang="zh-CN" altLang="en-US" sz="2800" dirty="0"/>
          </a:p>
          <a:p>
            <a:r>
              <a:rPr lang="en-US" altLang="zh-CN" sz="2800" dirty="0"/>
              <a:t>&lt;</a:t>
            </a:r>
            <a:r>
              <a:rPr lang="zh-CN" altLang="en-US" sz="2800" dirty="0" smtClean="0"/>
              <a:t>名词</a:t>
            </a:r>
            <a:r>
              <a:rPr lang="en-US" altLang="zh-CN" sz="2800" dirty="0"/>
              <a:t>&gt;</a:t>
            </a:r>
            <a:r>
              <a:rPr lang="en-US" altLang="zh-CN" sz="2800" dirty="0" smtClean="0"/>
              <a:t>∷</a:t>
            </a:r>
            <a:r>
              <a:rPr lang="en-US" altLang="zh-CN" sz="2800" dirty="0"/>
              <a:t>= </a:t>
            </a:r>
            <a:r>
              <a:rPr lang="zh-CN" altLang="en-US" sz="2800" dirty="0"/>
              <a:t>王</a:t>
            </a:r>
            <a:r>
              <a:rPr lang="zh-CN" altLang="en-US" sz="2800" dirty="0" smtClean="0"/>
              <a:t>明</a:t>
            </a:r>
            <a:r>
              <a:rPr lang="en-US" altLang="zh-CN" sz="2800" dirty="0"/>
              <a:t>|</a:t>
            </a:r>
            <a:r>
              <a:rPr lang="zh-CN" altLang="en-US" sz="2800" dirty="0" smtClean="0"/>
              <a:t>大学生</a:t>
            </a:r>
            <a:r>
              <a:rPr lang="en-US" altLang="zh-CN" sz="2800" dirty="0"/>
              <a:t>|</a:t>
            </a:r>
            <a:r>
              <a:rPr lang="zh-CN" altLang="en-US" sz="2800" dirty="0" smtClean="0"/>
              <a:t>工人</a:t>
            </a:r>
            <a:r>
              <a:rPr lang="en-US" altLang="zh-CN" sz="2800" dirty="0"/>
              <a:t>|</a:t>
            </a:r>
            <a:r>
              <a:rPr lang="zh-CN" altLang="en-US" sz="2800" dirty="0" smtClean="0"/>
              <a:t>英语</a:t>
            </a:r>
            <a:endParaRPr lang="zh-CN" altLang="en-US" sz="2800" dirty="0"/>
          </a:p>
          <a:p>
            <a:r>
              <a:rPr lang="en-US" altLang="zh-CN" sz="2800" dirty="0"/>
              <a:t>&lt;</a:t>
            </a:r>
            <a:r>
              <a:rPr lang="zh-CN" altLang="en-US" sz="2800" dirty="0" smtClean="0"/>
              <a:t>谓语</a:t>
            </a:r>
            <a:r>
              <a:rPr lang="en-US" altLang="zh-CN" sz="2800" dirty="0"/>
              <a:t>&gt;</a:t>
            </a:r>
            <a:r>
              <a:rPr lang="en-US" altLang="zh-CN" sz="2800" dirty="0" smtClean="0"/>
              <a:t>∷=</a:t>
            </a:r>
            <a:r>
              <a:rPr lang="en-US" altLang="zh-CN" sz="2800" dirty="0"/>
              <a:t>&lt;</a:t>
            </a:r>
            <a:r>
              <a:rPr lang="zh-CN" altLang="en-US" sz="2800" dirty="0" smtClean="0"/>
              <a:t>动词</a:t>
            </a:r>
            <a:r>
              <a:rPr lang="en-US" altLang="zh-CN" sz="2800" dirty="0"/>
              <a:t>&gt;</a:t>
            </a:r>
            <a:r>
              <a:rPr lang="en-US" altLang="zh-CN" sz="2800" dirty="0" smtClean="0"/>
              <a:t>&lt;</a:t>
            </a:r>
            <a:r>
              <a:rPr lang="zh-CN" altLang="en-US" sz="2800" dirty="0" smtClean="0"/>
              <a:t>直接宾语</a:t>
            </a:r>
            <a:r>
              <a:rPr lang="en-US" altLang="zh-CN" sz="2800" dirty="0"/>
              <a:t>&gt;</a:t>
            </a:r>
            <a:endParaRPr lang="en-US" altLang="zh-CN" sz="2800" dirty="0"/>
          </a:p>
          <a:p>
            <a:r>
              <a:rPr lang="en-US" altLang="zh-CN" sz="2800" dirty="0"/>
              <a:t>&lt;</a:t>
            </a:r>
            <a:r>
              <a:rPr lang="zh-CN" altLang="en-US" sz="2800" dirty="0" smtClean="0"/>
              <a:t>动词</a:t>
            </a:r>
            <a:r>
              <a:rPr lang="en-US" altLang="zh-CN" sz="2800" dirty="0"/>
              <a:t>&gt;</a:t>
            </a:r>
            <a:r>
              <a:rPr lang="en-US" altLang="zh-CN" sz="2800" dirty="0" smtClean="0"/>
              <a:t>∷</a:t>
            </a:r>
            <a:r>
              <a:rPr lang="en-US" altLang="zh-CN" sz="2800" dirty="0"/>
              <a:t>= </a:t>
            </a:r>
            <a:r>
              <a:rPr lang="zh-CN" altLang="en-US" sz="2800" dirty="0" smtClean="0"/>
              <a:t>是</a:t>
            </a:r>
            <a:r>
              <a:rPr lang="en-US" altLang="zh-CN" sz="2800" dirty="0"/>
              <a:t>|</a:t>
            </a:r>
            <a:r>
              <a:rPr lang="zh-CN" altLang="en-US" sz="2800" dirty="0" smtClean="0"/>
              <a:t>学习</a:t>
            </a:r>
            <a:endParaRPr lang="zh-CN" altLang="en-US" sz="2800" dirty="0"/>
          </a:p>
          <a:p>
            <a:r>
              <a:rPr lang="en-US" altLang="zh-CN" sz="2800" dirty="0"/>
              <a:t>&lt;</a:t>
            </a:r>
            <a:r>
              <a:rPr lang="zh-CN" altLang="en-US" sz="2800" dirty="0" smtClean="0"/>
              <a:t>直接宾语</a:t>
            </a:r>
            <a:r>
              <a:rPr lang="en-US" altLang="zh-CN" sz="2800" dirty="0"/>
              <a:t>&gt;</a:t>
            </a:r>
            <a:r>
              <a:rPr lang="en-US" altLang="zh-CN" sz="2800" dirty="0" smtClean="0"/>
              <a:t>∷=</a:t>
            </a:r>
            <a:r>
              <a:rPr lang="en-US" altLang="zh-CN" sz="2800" dirty="0"/>
              <a:t>&lt;</a:t>
            </a:r>
            <a:r>
              <a:rPr lang="zh-CN" altLang="en-US" sz="2800" dirty="0" smtClean="0"/>
              <a:t>代词</a:t>
            </a:r>
            <a:r>
              <a:rPr lang="en-US" altLang="zh-CN" sz="2800" dirty="0" smtClean="0"/>
              <a:t>&gt;</a:t>
            </a:r>
            <a:r>
              <a:rPr lang="en-US" altLang="zh-CN" sz="2800" dirty="0"/>
              <a:t>|</a:t>
            </a:r>
            <a:r>
              <a:rPr lang="en-US" altLang="zh-CN" sz="2800" dirty="0" smtClean="0"/>
              <a:t>&lt;</a:t>
            </a:r>
            <a:r>
              <a:rPr lang="zh-CN" altLang="en-US" sz="2800" dirty="0" smtClean="0"/>
              <a:t>名词</a:t>
            </a:r>
            <a:r>
              <a:rPr lang="en-US" altLang="zh-CN" sz="2800" dirty="0"/>
              <a:t>&gt;</a:t>
            </a:r>
            <a:endParaRPr lang="en-US" altLang="zh-CN" sz="2800" dirty="0"/>
          </a:p>
          <a:p>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3</a:t>
            </a:r>
            <a:r>
              <a:rPr lang="zh-CN" altLang="en-US" dirty="0"/>
              <a:t>、语法树的构造</a:t>
            </a:r>
            <a:endParaRPr lang="zh-CN" altLang="en-US" dirty="0"/>
          </a:p>
        </p:txBody>
      </p:sp>
      <p:sp>
        <p:nvSpPr>
          <p:cNvPr id="4" name="内容占位符 3"/>
          <p:cNvSpPr>
            <a:spLocks noGrp="1"/>
          </p:cNvSpPr>
          <p:nvPr>
            <p:ph sz="quarter" idx="13"/>
          </p:nvPr>
        </p:nvSpPr>
        <p:spPr>
          <a:xfrm>
            <a:off x="768350" y="1322773"/>
            <a:ext cx="7771968" cy="2106227"/>
          </a:xfrm>
        </p:spPr>
        <p:txBody>
          <a:bodyPr>
            <a:noAutofit/>
          </a:bodyPr>
          <a:lstStyle/>
          <a:p>
            <a:r>
              <a:rPr lang="zh-CN" altLang="zh-CN" sz="2800" dirty="0"/>
              <a:t>问题：根据文法</a:t>
            </a:r>
            <a:r>
              <a:rPr lang="en-US" altLang="zh-CN" sz="2800" dirty="0"/>
              <a:t>G[E], </a:t>
            </a:r>
            <a:r>
              <a:rPr lang="zh-CN" altLang="zh-CN" sz="2800" dirty="0"/>
              <a:t>从</a:t>
            </a:r>
            <a:r>
              <a:rPr lang="en-US" altLang="zh-CN" sz="2800" dirty="0"/>
              <a:t>E</a:t>
            </a:r>
            <a:r>
              <a:rPr lang="zh-CN" altLang="zh-CN" sz="2800" dirty="0"/>
              <a:t>推导出</a:t>
            </a:r>
            <a:r>
              <a:rPr lang="en-US" altLang="zh-CN" sz="2800" dirty="0"/>
              <a:t> </a:t>
            </a:r>
            <a:r>
              <a:rPr lang="en-US" altLang="zh-CN" sz="2800" dirty="0" err="1"/>
              <a:t>a+a</a:t>
            </a:r>
            <a:r>
              <a:rPr lang="en-US" altLang="zh-CN" sz="2800" dirty="0"/>
              <a:t>*a</a:t>
            </a:r>
            <a:r>
              <a:rPr lang="zh-CN" altLang="zh-CN" sz="2800" dirty="0"/>
              <a:t>。</a:t>
            </a:r>
            <a:endParaRPr lang="zh-CN" altLang="zh-CN" sz="2800" dirty="0"/>
          </a:p>
          <a:p>
            <a:r>
              <a:rPr lang="en-US" altLang="zh-CN" sz="2800" dirty="0"/>
              <a:t>G[E]</a:t>
            </a:r>
            <a:r>
              <a:rPr lang="zh-CN" altLang="en-US" sz="2800" dirty="0" smtClean="0"/>
              <a:t>：</a:t>
            </a:r>
            <a:r>
              <a:rPr lang="en-US" altLang="zh-CN" sz="2800" dirty="0" smtClean="0"/>
              <a:t>E→</a:t>
            </a:r>
            <a:r>
              <a:rPr lang="en-US" altLang="zh-CN" sz="2800" dirty="0"/>
              <a:t>E+T|T</a:t>
            </a:r>
            <a:br>
              <a:rPr lang="en-US" altLang="zh-CN" sz="2800" dirty="0"/>
            </a:br>
            <a:r>
              <a:rPr lang="en-US" altLang="zh-CN" sz="2800" dirty="0"/>
              <a:t>           T→T*F|F</a:t>
            </a:r>
            <a:br>
              <a:rPr lang="en-US" altLang="zh-CN" sz="2800" dirty="0"/>
            </a:br>
            <a:r>
              <a:rPr lang="en-US" altLang="zh-CN" sz="2800" dirty="0"/>
              <a:t>           </a:t>
            </a:r>
            <a:r>
              <a:rPr lang="en-US" altLang="zh-CN" sz="2800" dirty="0" smtClean="0"/>
              <a:t>F</a:t>
            </a:r>
            <a:r>
              <a:rPr lang="en-US" altLang="zh-CN" sz="2800" dirty="0"/>
              <a:t>→(E</a:t>
            </a:r>
            <a:r>
              <a:rPr lang="en-US" altLang="zh-CN" sz="2800" dirty="0" smtClean="0"/>
              <a:t>)|a</a:t>
            </a:r>
            <a:endParaRPr lang="zh-CN" altLang="zh-CN" sz="2800" dirty="0"/>
          </a:p>
        </p:txBody>
      </p:sp>
      <p:sp>
        <p:nvSpPr>
          <p:cNvPr id="5" name="矩形 4"/>
          <p:cNvSpPr/>
          <p:nvPr/>
        </p:nvSpPr>
        <p:spPr>
          <a:xfrm>
            <a:off x="1362966" y="3429000"/>
            <a:ext cx="2160000" cy="277200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nSpc>
                <a:spcPct val="90000"/>
              </a:lnSpc>
              <a:buFont typeface="Monotype Sorts" pitchFamily="2" charset="2"/>
              <a:buNone/>
            </a:pPr>
            <a:r>
              <a:rPr lang="en-US" altLang="zh-CN" sz="2400" dirty="0">
                <a:effectLst>
                  <a:outerShdw blurRad="38100" dist="38100" dir="2700000" algn="tl">
                    <a:srgbClr val="000000">
                      <a:alpha val="43137"/>
                    </a:srgbClr>
                  </a:outerShdw>
                </a:effectLst>
              </a:rPr>
              <a:t>E</a:t>
            </a:r>
            <a:r>
              <a:rPr lang="en-US" altLang="zh-CN" sz="2400" dirty="0">
                <a:effectLst>
                  <a:outerShdw blurRad="38100" dist="38100" dir="2700000" algn="tl">
                    <a:srgbClr val="000000">
                      <a:alpha val="43137"/>
                    </a:srgbClr>
                  </a:outerShdw>
                </a:effectLst>
                <a:sym typeface="Symbol" panose="05050102010706020507" pitchFamily="18" charset="2"/>
              </a:rPr>
              <a:t></a:t>
            </a:r>
            <a:r>
              <a:rPr lang="en-US" altLang="zh-CN" sz="2400" dirty="0" smtClean="0">
                <a:effectLst>
                  <a:outerShdw blurRad="38100" dist="38100" dir="2700000" algn="tl">
                    <a:srgbClr val="000000">
                      <a:alpha val="43137"/>
                    </a:srgbClr>
                  </a:outerShdw>
                </a:effectLst>
                <a:sym typeface="Symbol" panose="05050102010706020507" pitchFamily="18" charset="2"/>
              </a:rPr>
              <a:t>E+T</a:t>
            </a:r>
            <a:endParaRPr lang="en-US" altLang="zh-CN" sz="2400" dirty="0" smtClean="0">
              <a:effectLst>
                <a:outerShdw blurRad="38100" dist="38100" dir="2700000" algn="tl">
                  <a:srgbClr val="000000">
                    <a:alpha val="43137"/>
                  </a:srgbClr>
                </a:outerShdw>
              </a:effectLst>
              <a:sym typeface="Symbol" panose="05050102010706020507" pitchFamily="18" charset="2"/>
            </a:endParaRPr>
          </a:p>
          <a:p>
            <a:pPr>
              <a:lnSpc>
                <a:spcPct val="90000"/>
              </a:lnSpc>
              <a:buFont typeface="Monotype Sorts" pitchFamily="2" charset="2"/>
              <a:buNone/>
            </a:pPr>
            <a:r>
              <a:rPr lang="en-US" altLang="zh-CN" sz="2400" dirty="0" smtClean="0">
                <a:effectLst>
                  <a:outerShdw blurRad="38100" dist="38100" dir="2700000" algn="tl">
                    <a:srgbClr val="000000">
                      <a:alpha val="43137"/>
                    </a:srgbClr>
                  </a:outerShdw>
                </a:effectLst>
                <a:sym typeface="Symbol" panose="05050102010706020507" pitchFamily="18" charset="2"/>
              </a:rPr>
              <a:t>  T+T</a:t>
            </a:r>
            <a:endParaRPr lang="en-US" altLang="zh-CN" sz="2400" dirty="0" smtClean="0">
              <a:effectLst>
                <a:outerShdw blurRad="38100" dist="38100" dir="2700000" algn="tl">
                  <a:srgbClr val="000000">
                    <a:alpha val="43137"/>
                  </a:srgbClr>
                </a:outerShdw>
              </a:effectLst>
              <a:sym typeface="Symbol" panose="05050102010706020507" pitchFamily="18" charset="2"/>
            </a:endParaRPr>
          </a:p>
          <a:p>
            <a:pPr>
              <a:lnSpc>
                <a:spcPct val="90000"/>
              </a:lnSpc>
              <a:buFont typeface="Monotype Sorts" pitchFamily="2" charset="2"/>
              <a:buNone/>
            </a:pPr>
            <a:r>
              <a:rPr lang="en-US" altLang="zh-CN" sz="2400" dirty="0" smtClean="0">
                <a:effectLst>
                  <a:outerShdw blurRad="38100" dist="38100" dir="2700000" algn="tl">
                    <a:srgbClr val="000000">
                      <a:alpha val="43137"/>
                    </a:srgbClr>
                  </a:outerShdw>
                </a:effectLst>
                <a:sym typeface="Symbol" panose="05050102010706020507" pitchFamily="18" charset="2"/>
              </a:rPr>
              <a:t>  F+T</a:t>
            </a:r>
            <a:endParaRPr lang="en-US" altLang="zh-CN" sz="2400" dirty="0" smtClean="0">
              <a:effectLst>
                <a:outerShdw blurRad="38100" dist="38100" dir="2700000" algn="tl">
                  <a:srgbClr val="000000">
                    <a:alpha val="43137"/>
                  </a:srgbClr>
                </a:outerShdw>
              </a:effectLst>
              <a:sym typeface="Symbol" panose="05050102010706020507" pitchFamily="18" charset="2"/>
            </a:endParaRPr>
          </a:p>
          <a:p>
            <a:pPr>
              <a:lnSpc>
                <a:spcPct val="90000"/>
              </a:lnSpc>
              <a:buFont typeface="Monotype Sorts" pitchFamily="2" charset="2"/>
              <a:buNone/>
            </a:pPr>
            <a:r>
              <a:rPr lang="en-US" altLang="zh-CN" sz="2400" dirty="0" smtClean="0">
                <a:effectLst>
                  <a:outerShdw blurRad="38100" dist="38100" dir="2700000" algn="tl">
                    <a:srgbClr val="000000">
                      <a:alpha val="43137"/>
                    </a:srgbClr>
                  </a:outerShdw>
                </a:effectLst>
                <a:sym typeface="Symbol" panose="05050102010706020507" pitchFamily="18" charset="2"/>
              </a:rPr>
              <a:t>  </a:t>
            </a:r>
            <a:r>
              <a:rPr lang="en-US" altLang="zh-CN" sz="2400" dirty="0" err="1" smtClean="0">
                <a:effectLst>
                  <a:outerShdw blurRad="38100" dist="38100" dir="2700000" algn="tl">
                    <a:srgbClr val="000000">
                      <a:alpha val="43137"/>
                    </a:srgbClr>
                  </a:outerShdw>
                </a:effectLst>
                <a:sym typeface="Symbol" panose="05050102010706020507" pitchFamily="18" charset="2"/>
              </a:rPr>
              <a:t>a+T</a:t>
            </a:r>
            <a:endParaRPr lang="en-US" altLang="zh-CN" sz="2400" dirty="0" smtClean="0">
              <a:effectLst>
                <a:outerShdw blurRad="38100" dist="38100" dir="2700000" algn="tl">
                  <a:srgbClr val="000000">
                    <a:alpha val="43137"/>
                  </a:srgbClr>
                </a:outerShdw>
              </a:effectLst>
              <a:sym typeface="Symbol" panose="05050102010706020507" pitchFamily="18" charset="2"/>
            </a:endParaRPr>
          </a:p>
          <a:p>
            <a:pPr>
              <a:lnSpc>
                <a:spcPct val="90000"/>
              </a:lnSpc>
              <a:buFont typeface="Monotype Sorts" pitchFamily="2" charset="2"/>
              <a:buNone/>
            </a:pPr>
            <a:r>
              <a:rPr lang="en-US" altLang="zh-CN" sz="2400" dirty="0" smtClean="0">
                <a:effectLst>
                  <a:outerShdw blurRad="38100" dist="38100" dir="2700000" algn="tl">
                    <a:srgbClr val="000000">
                      <a:alpha val="43137"/>
                    </a:srgbClr>
                  </a:outerShdw>
                </a:effectLst>
                <a:sym typeface="Symbol" panose="05050102010706020507" pitchFamily="18" charset="2"/>
              </a:rPr>
              <a:t>  </a:t>
            </a:r>
            <a:r>
              <a:rPr lang="en-US" altLang="zh-CN" sz="2400" dirty="0" err="1" smtClean="0">
                <a:effectLst>
                  <a:outerShdw blurRad="38100" dist="38100" dir="2700000" algn="tl">
                    <a:srgbClr val="000000">
                      <a:alpha val="43137"/>
                    </a:srgbClr>
                  </a:outerShdw>
                </a:effectLst>
                <a:sym typeface="Symbol" panose="05050102010706020507" pitchFamily="18" charset="2"/>
              </a:rPr>
              <a:t>a+T</a:t>
            </a:r>
            <a:r>
              <a:rPr lang="en-US" altLang="zh-CN" sz="2400" dirty="0" smtClean="0">
                <a:effectLst>
                  <a:outerShdw blurRad="38100" dist="38100" dir="2700000" algn="tl">
                    <a:srgbClr val="000000">
                      <a:alpha val="43137"/>
                    </a:srgbClr>
                  </a:outerShdw>
                </a:effectLst>
                <a:sym typeface="Symbol" panose="05050102010706020507" pitchFamily="18" charset="2"/>
              </a:rPr>
              <a:t>*F</a:t>
            </a:r>
            <a:endParaRPr lang="en-US" altLang="zh-CN" sz="2400" dirty="0" smtClean="0">
              <a:effectLst>
                <a:outerShdw blurRad="38100" dist="38100" dir="2700000" algn="tl">
                  <a:srgbClr val="000000">
                    <a:alpha val="43137"/>
                  </a:srgbClr>
                </a:outerShdw>
              </a:effectLst>
              <a:sym typeface="Symbol" panose="05050102010706020507" pitchFamily="18" charset="2"/>
            </a:endParaRPr>
          </a:p>
          <a:p>
            <a:pPr>
              <a:lnSpc>
                <a:spcPct val="90000"/>
              </a:lnSpc>
              <a:buFont typeface="Monotype Sorts" pitchFamily="2" charset="2"/>
              <a:buNone/>
            </a:pPr>
            <a:r>
              <a:rPr lang="en-US" altLang="zh-CN" sz="2400" dirty="0" smtClean="0">
                <a:effectLst>
                  <a:outerShdw blurRad="38100" dist="38100" dir="2700000" algn="tl">
                    <a:srgbClr val="000000">
                      <a:alpha val="43137"/>
                    </a:srgbClr>
                  </a:outerShdw>
                </a:effectLst>
                <a:sym typeface="Symbol" panose="05050102010706020507" pitchFamily="18" charset="2"/>
              </a:rPr>
              <a:t>  </a:t>
            </a:r>
            <a:r>
              <a:rPr lang="en-US" altLang="zh-CN" sz="2400" dirty="0" err="1" smtClean="0">
                <a:effectLst>
                  <a:outerShdw blurRad="38100" dist="38100" dir="2700000" algn="tl">
                    <a:srgbClr val="000000">
                      <a:alpha val="43137"/>
                    </a:srgbClr>
                  </a:outerShdw>
                </a:effectLst>
                <a:sym typeface="Symbol" panose="05050102010706020507" pitchFamily="18" charset="2"/>
              </a:rPr>
              <a:t>a+F</a:t>
            </a:r>
            <a:r>
              <a:rPr lang="en-US" altLang="zh-CN" sz="2400" dirty="0" smtClean="0">
                <a:effectLst>
                  <a:outerShdw blurRad="38100" dist="38100" dir="2700000" algn="tl">
                    <a:srgbClr val="000000">
                      <a:alpha val="43137"/>
                    </a:srgbClr>
                  </a:outerShdw>
                </a:effectLst>
                <a:sym typeface="Symbol" panose="05050102010706020507" pitchFamily="18" charset="2"/>
              </a:rPr>
              <a:t>*F</a:t>
            </a:r>
            <a:endParaRPr lang="en-US" altLang="zh-CN" sz="2400" dirty="0" smtClean="0">
              <a:effectLst>
                <a:outerShdw blurRad="38100" dist="38100" dir="2700000" algn="tl">
                  <a:srgbClr val="000000">
                    <a:alpha val="43137"/>
                  </a:srgbClr>
                </a:outerShdw>
              </a:effectLst>
              <a:sym typeface="Symbol" panose="05050102010706020507" pitchFamily="18" charset="2"/>
            </a:endParaRPr>
          </a:p>
          <a:p>
            <a:pPr>
              <a:lnSpc>
                <a:spcPct val="90000"/>
              </a:lnSpc>
              <a:buFont typeface="Monotype Sorts" pitchFamily="2" charset="2"/>
              <a:buNone/>
            </a:pPr>
            <a:r>
              <a:rPr lang="en-US" altLang="zh-CN" sz="2400" dirty="0" smtClean="0">
                <a:effectLst>
                  <a:outerShdw blurRad="38100" dist="38100" dir="2700000" algn="tl">
                    <a:srgbClr val="000000">
                      <a:alpha val="43137"/>
                    </a:srgbClr>
                  </a:outerShdw>
                </a:effectLst>
                <a:sym typeface="Symbol" panose="05050102010706020507" pitchFamily="18" charset="2"/>
              </a:rPr>
              <a:t>  </a:t>
            </a:r>
            <a:r>
              <a:rPr lang="en-US" altLang="zh-CN" sz="2400" dirty="0" err="1" smtClean="0">
                <a:effectLst>
                  <a:outerShdw blurRad="38100" dist="38100" dir="2700000" algn="tl">
                    <a:srgbClr val="000000">
                      <a:alpha val="43137"/>
                    </a:srgbClr>
                  </a:outerShdw>
                </a:effectLst>
                <a:sym typeface="Symbol" panose="05050102010706020507" pitchFamily="18" charset="2"/>
              </a:rPr>
              <a:t>a+a</a:t>
            </a:r>
            <a:r>
              <a:rPr lang="en-US" altLang="zh-CN" sz="2400" dirty="0" smtClean="0">
                <a:effectLst>
                  <a:outerShdw blurRad="38100" dist="38100" dir="2700000" algn="tl">
                    <a:srgbClr val="000000">
                      <a:alpha val="43137"/>
                    </a:srgbClr>
                  </a:outerShdw>
                </a:effectLst>
                <a:sym typeface="Symbol" panose="05050102010706020507" pitchFamily="18" charset="2"/>
              </a:rPr>
              <a:t>*F</a:t>
            </a:r>
            <a:endParaRPr lang="en-US" altLang="zh-CN" sz="2400" dirty="0" smtClean="0">
              <a:effectLst>
                <a:outerShdw blurRad="38100" dist="38100" dir="2700000" algn="tl">
                  <a:srgbClr val="000000">
                    <a:alpha val="43137"/>
                  </a:srgbClr>
                </a:outerShdw>
              </a:effectLst>
              <a:sym typeface="Symbol" panose="05050102010706020507" pitchFamily="18" charset="2"/>
            </a:endParaRPr>
          </a:p>
          <a:p>
            <a:pPr>
              <a:lnSpc>
                <a:spcPct val="90000"/>
              </a:lnSpc>
              <a:buFont typeface="Monotype Sorts" pitchFamily="2" charset="2"/>
              <a:buNone/>
            </a:pPr>
            <a:r>
              <a:rPr lang="en-US" altLang="zh-CN" sz="2400" dirty="0" smtClean="0">
                <a:effectLst>
                  <a:outerShdw blurRad="38100" dist="38100" dir="2700000" algn="tl">
                    <a:srgbClr val="000000">
                      <a:alpha val="43137"/>
                    </a:srgbClr>
                  </a:outerShdw>
                </a:effectLst>
                <a:sym typeface="Symbol" panose="05050102010706020507" pitchFamily="18" charset="2"/>
              </a:rPr>
              <a:t>  </a:t>
            </a:r>
            <a:r>
              <a:rPr lang="en-US" altLang="zh-CN" sz="2400" dirty="0" err="1">
                <a:effectLst>
                  <a:outerShdw blurRad="38100" dist="38100" dir="2700000" algn="tl">
                    <a:srgbClr val="000000">
                      <a:alpha val="43137"/>
                    </a:srgbClr>
                  </a:outerShdw>
                </a:effectLst>
                <a:sym typeface="Symbol" panose="05050102010706020507" pitchFamily="18" charset="2"/>
              </a:rPr>
              <a:t>a+a</a:t>
            </a:r>
            <a:r>
              <a:rPr lang="en-US" altLang="zh-CN" sz="2400" dirty="0">
                <a:effectLst>
                  <a:outerShdw blurRad="38100" dist="38100" dir="2700000" algn="tl">
                    <a:srgbClr val="000000">
                      <a:alpha val="43137"/>
                    </a:srgbClr>
                  </a:outerShdw>
                </a:effectLst>
                <a:sym typeface="Symbol" panose="05050102010706020507" pitchFamily="18" charset="2"/>
              </a:rPr>
              <a:t>*a</a:t>
            </a:r>
            <a:endParaRPr lang="en-US" altLang="zh-CN" sz="2400" dirty="0">
              <a:effectLst>
                <a:outerShdw blurRad="38100" dist="38100" dir="2700000" algn="tl">
                  <a:srgbClr val="000000">
                    <a:alpha val="43137"/>
                  </a:srgbClr>
                </a:outerShdw>
              </a:effectLst>
              <a:sym typeface="Symbol" panose="05050102010706020507" pitchFamily="18" charset="2"/>
            </a:endParaRPr>
          </a:p>
        </p:txBody>
      </p:sp>
      <p:sp>
        <p:nvSpPr>
          <p:cNvPr id="6" name="矩形 5"/>
          <p:cNvSpPr/>
          <p:nvPr/>
        </p:nvSpPr>
        <p:spPr>
          <a:xfrm>
            <a:off x="6157575" y="3429000"/>
            <a:ext cx="2160000" cy="277200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nSpc>
                <a:spcPct val="90000"/>
              </a:lnSpc>
              <a:buFont typeface="Monotype Sorts" pitchFamily="2" charset="2"/>
              <a:buNone/>
            </a:pPr>
            <a:r>
              <a:rPr lang="en-US" altLang="zh-CN" sz="2400" dirty="0">
                <a:effectLst>
                  <a:outerShdw blurRad="38100" dist="38100" dir="2700000" algn="tl">
                    <a:srgbClr val="000000">
                      <a:alpha val="43137"/>
                    </a:srgbClr>
                  </a:outerShdw>
                </a:effectLst>
              </a:rPr>
              <a:t>E</a:t>
            </a:r>
            <a:r>
              <a:rPr lang="en-US" altLang="zh-CN" sz="2400" dirty="0" smtClean="0">
                <a:effectLst>
                  <a:outerShdw blurRad="38100" dist="38100" dir="2700000" algn="tl">
                    <a:srgbClr val="000000">
                      <a:alpha val="43137"/>
                    </a:srgbClr>
                  </a:outerShdw>
                </a:effectLst>
                <a:sym typeface="Symbol" panose="05050102010706020507" pitchFamily="18" charset="2"/>
              </a:rPr>
              <a:t>E+T</a:t>
            </a:r>
            <a:endParaRPr lang="en-US" altLang="zh-CN" sz="2400" dirty="0" smtClean="0">
              <a:effectLst>
                <a:outerShdw blurRad="38100" dist="38100" dir="2700000" algn="tl">
                  <a:srgbClr val="000000">
                    <a:alpha val="43137"/>
                  </a:srgbClr>
                </a:outerShdw>
              </a:effectLst>
              <a:sym typeface="Symbol" panose="05050102010706020507" pitchFamily="18" charset="2"/>
            </a:endParaRPr>
          </a:p>
          <a:p>
            <a:pPr>
              <a:lnSpc>
                <a:spcPct val="90000"/>
              </a:lnSpc>
              <a:buFont typeface="Monotype Sorts" pitchFamily="2" charset="2"/>
              <a:buNone/>
            </a:pPr>
            <a:r>
              <a:rPr lang="en-US" altLang="zh-CN" sz="2400" dirty="0" smtClean="0">
                <a:effectLst>
                  <a:outerShdw blurRad="38100" dist="38100" dir="2700000" algn="tl">
                    <a:srgbClr val="000000">
                      <a:alpha val="43137"/>
                    </a:srgbClr>
                  </a:outerShdw>
                </a:effectLst>
                <a:sym typeface="Symbol" panose="05050102010706020507" pitchFamily="18" charset="2"/>
              </a:rPr>
              <a:t>  E+T*F</a:t>
            </a:r>
            <a:endParaRPr lang="en-US" altLang="zh-CN" sz="2400" dirty="0" smtClean="0">
              <a:effectLst>
                <a:outerShdw blurRad="38100" dist="38100" dir="2700000" algn="tl">
                  <a:srgbClr val="000000">
                    <a:alpha val="43137"/>
                  </a:srgbClr>
                </a:outerShdw>
              </a:effectLst>
              <a:sym typeface="Symbol" panose="05050102010706020507" pitchFamily="18" charset="2"/>
            </a:endParaRPr>
          </a:p>
          <a:p>
            <a:pPr>
              <a:lnSpc>
                <a:spcPct val="90000"/>
              </a:lnSpc>
              <a:buFont typeface="Monotype Sorts" pitchFamily="2" charset="2"/>
              <a:buNone/>
            </a:pPr>
            <a:r>
              <a:rPr lang="en-US" altLang="zh-CN" sz="2400" dirty="0" smtClean="0">
                <a:effectLst>
                  <a:outerShdw blurRad="38100" dist="38100" dir="2700000" algn="tl">
                    <a:srgbClr val="000000">
                      <a:alpha val="43137"/>
                    </a:srgbClr>
                  </a:outerShdw>
                </a:effectLst>
                <a:sym typeface="Symbol" panose="05050102010706020507" pitchFamily="18" charset="2"/>
              </a:rPr>
              <a:t>  E+T*a</a:t>
            </a:r>
            <a:endParaRPr lang="en-US" altLang="zh-CN" sz="2400" dirty="0" smtClean="0">
              <a:effectLst>
                <a:outerShdw blurRad="38100" dist="38100" dir="2700000" algn="tl">
                  <a:srgbClr val="000000">
                    <a:alpha val="43137"/>
                  </a:srgbClr>
                </a:outerShdw>
              </a:effectLst>
              <a:sym typeface="Symbol" panose="05050102010706020507" pitchFamily="18" charset="2"/>
            </a:endParaRPr>
          </a:p>
          <a:p>
            <a:pPr>
              <a:lnSpc>
                <a:spcPct val="90000"/>
              </a:lnSpc>
              <a:buFont typeface="Monotype Sorts" pitchFamily="2" charset="2"/>
              <a:buNone/>
            </a:pPr>
            <a:r>
              <a:rPr lang="en-US" altLang="zh-CN" sz="2400" dirty="0" smtClean="0">
                <a:effectLst>
                  <a:outerShdw blurRad="38100" dist="38100" dir="2700000" algn="tl">
                    <a:srgbClr val="000000">
                      <a:alpha val="43137"/>
                    </a:srgbClr>
                  </a:outerShdw>
                </a:effectLst>
                <a:sym typeface="Symbol" panose="05050102010706020507" pitchFamily="18" charset="2"/>
              </a:rPr>
              <a:t>  E+F*a</a:t>
            </a:r>
            <a:endParaRPr lang="en-US" altLang="zh-CN" sz="2400" dirty="0" smtClean="0">
              <a:effectLst>
                <a:outerShdw blurRad="38100" dist="38100" dir="2700000" algn="tl">
                  <a:srgbClr val="000000">
                    <a:alpha val="43137"/>
                  </a:srgbClr>
                </a:outerShdw>
              </a:effectLst>
              <a:sym typeface="Symbol" panose="05050102010706020507" pitchFamily="18" charset="2"/>
            </a:endParaRPr>
          </a:p>
          <a:p>
            <a:pPr>
              <a:lnSpc>
                <a:spcPct val="90000"/>
              </a:lnSpc>
              <a:buFont typeface="Monotype Sorts" pitchFamily="2" charset="2"/>
              <a:buNone/>
            </a:pPr>
            <a:r>
              <a:rPr lang="en-US" altLang="zh-CN" sz="2400" dirty="0" smtClean="0">
                <a:effectLst>
                  <a:outerShdw blurRad="38100" dist="38100" dir="2700000" algn="tl">
                    <a:srgbClr val="000000">
                      <a:alpha val="43137"/>
                    </a:srgbClr>
                  </a:outerShdw>
                </a:effectLst>
                <a:sym typeface="Symbol" panose="05050102010706020507" pitchFamily="18" charset="2"/>
              </a:rPr>
              <a:t>  </a:t>
            </a:r>
            <a:r>
              <a:rPr lang="en-US" altLang="zh-CN" sz="2400" dirty="0" err="1">
                <a:effectLst>
                  <a:outerShdw blurRad="38100" dist="38100" dir="2700000" algn="tl">
                    <a:srgbClr val="000000">
                      <a:alpha val="43137"/>
                    </a:srgbClr>
                  </a:outerShdw>
                </a:effectLst>
                <a:sym typeface="Symbol" panose="05050102010706020507" pitchFamily="18" charset="2"/>
              </a:rPr>
              <a:t>E+a</a:t>
            </a:r>
            <a:r>
              <a:rPr lang="en-US" altLang="zh-CN" sz="2400" dirty="0">
                <a:effectLst>
                  <a:outerShdw blurRad="38100" dist="38100" dir="2700000" algn="tl">
                    <a:srgbClr val="000000">
                      <a:alpha val="43137"/>
                    </a:srgbClr>
                  </a:outerShdw>
                </a:effectLst>
                <a:sym typeface="Symbol" panose="05050102010706020507" pitchFamily="18" charset="2"/>
              </a:rPr>
              <a:t>*a</a:t>
            </a:r>
            <a:br>
              <a:rPr lang="en-US" altLang="zh-CN" sz="2400" dirty="0">
                <a:effectLst>
                  <a:outerShdw blurRad="38100" dist="38100" dir="2700000" algn="tl">
                    <a:srgbClr val="000000">
                      <a:alpha val="43137"/>
                    </a:srgbClr>
                  </a:outerShdw>
                </a:effectLst>
                <a:sym typeface="Symbol" panose="05050102010706020507" pitchFamily="18" charset="2"/>
              </a:rPr>
            </a:br>
            <a:r>
              <a:rPr lang="en-US" altLang="zh-CN" sz="2400" dirty="0">
                <a:effectLst>
                  <a:outerShdw blurRad="38100" dist="38100" dir="2700000" algn="tl">
                    <a:srgbClr val="000000">
                      <a:alpha val="43137"/>
                    </a:srgbClr>
                  </a:outerShdw>
                </a:effectLst>
                <a:sym typeface="Symbol" panose="05050102010706020507" pitchFamily="18" charset="2"/>
              </a:rPr>
              <a:t> </a:t>
            </a:r>
            <a:r>
              <a:rPr lang="en-US" altLang="zh-CN" sz="2400" dirty="0" smtClean="0">
                <a:effectLst>
                  <a:outerShdw blurRad="38100" dist="38100" dir="2700000" algn="tl">
                    <a:srgbClr val="000000">
                      <a:alpha val="43137"/>
                    </a:srgbClr>
                  </a:outerShdw>
                </a:effectLst>
                <a:sym typeface="Symbol" panose="05050102010706020507" pitchFamily="18" charset="2"/>
              </a:rPr>
              <a:t> </a:t>
            </a:r>
            <a:r>
              <a:rPr lang="en-US" altLang="zh-CN" sz="2400" dirty="0" err="1" smtClean="0">
                <a:effectLst>
                  <a:outerShdw blurRad="38100" dist="38100" dir="2700000" algn="tl">
                    <a:srgbClr val="000000">
                      <a:alpha val="43137"/>
                    </a:srgbClr>
                  </a:outerShdw>
                </a:effectLst>
                <a:sym typeface="Symbol" panose="05050102010706020507" pitchFamily="18" charset="2"/>
              </a:rPr>
              <a:t>T+a</a:t>
            </a:r>
            <a:r>
              <a:rPr lang="en-US" altLang="zh-CN" sz="2400" dirty="0" smtClean="0">
                <a:effectLst>
                  <a:outerShdw blurRad="38100" dist="38100" dir="2700000" algn="tl">
                    <a:srgbClr val="000000">
                      <a:alpha val="43137"/>
                    </a:srgbClr>
                  </a:outerShdw>
                </a:effectLst>
                <a:sym typeface="Symbol" panose="05050102010706020507" pitchFamily="18" charset="2"/>
              </a:rPr>
              <a:t>*a</a:t>
            </a:r>
            <a:endParaRPr lang="en-US" altLang="zh-CN" sz="2400" dirty="0" smtClean="0">
              <a:effectLst>
                <a:outerShdw blurRad="38100" dist="38100" dir="2700000" algn="tl">
                  <a:srgbClr val="000000">
                    <a:alpha val="43137"/>
                  </a:srgbClr>
                </a:outerShdw>
              </a:effectLst>
              <a:sym typeface="Symbol" panose="05050102010706020507" pitchFamily="18" charset="2"/>
            </a:endParaRPr>
          </a:p>
          <a:p>
            <a:pPr>
              <a:lnSpc>
                <a:spcPct val="90000"/>
              </a:lnSpc>
              <a:buFont typeface="Monotype Sorts" pitchFamily="2" charset="2"/>
              <a:buNone/>
            </a:pPr>
            <a:r>
              <a:rPr lang="en-US" altLang="zh-CN" sz="2400" dirty="0" smtClean="0">
                <a:effectLst>
                  <a:outerShdw blurRad="38100" dist="38100" dir="2700000" algn="tl">
                    <a:srgbClr val="000000">
                      <a:alpha val="43137"/>
                    </a:srgbClr>
                  </a:outerShdw>
                </a:effectLst>
                <a:sym typeface="Symbol" panose="05050102010706020507" pitchFamily="18" charset="2"/>
              </a:rPr>
              <a:t>  </a:t>
            </a:r>
            <a:r>
              <a:rPr lang="en-US" altLang="zh-CN" sz="2400" dirty="0" err="1" smtClean="0">
                <a:effectLst>
                  <a:outerShdw blurRad="38100" dist="38100" dir="2700000" algn="tl">
                    <a:srgbClr val="000000">
                      <a:alpha val="43137"/>
                    </a:srgbClr>
                  </a:outerShdw>
                </a:effectLst>
                <a:sym typeface="Symbol" panose="05050102010706020507" pitchFamily="18" charset="2"/>
              </a:rPr>
              <a:t>F+a</a:t>
            </a:r>
            <a:r>
              <a:rPr lang="en-US" altLang="zh-CN" sz="2400" dirty="0" smtClean="0">
                <a:effectLst>
                  <a:outerShdw blurRad="38100" dist="38100" dir="2700000" algn="tl">
                    <a:srgbClr val="000000">
                      <a:alpha val="43137"/>
                    </a:srgbClr>
                  </a:outerShdw>
                </a:effectLst>
                <a:sym typeface="Symbol" panose="05050102010706020507" pitchFamily="18" charset="2"/>
              </a:rPr>
              <a:t>*a</a:t>
            </a:r>
            <a:endParaRPr lang="en-US" altLang="zh-CN" sz="2400" dirty="0" smtClean="0">
              <a:effectLst>
                <a:outerShdw blurRad="38100" dist="38100" dir="2700000" algn="tl">
                  <a:srgbClr val="000000">
                    <a:alpha val="43137"/>
                  </a:srgbClr>
                </a:outerShdw>
              </a:effectLst>
              <a:sym typeface="Symbol" panose="05050102010706020507" pitchFamily="18" charset="2"/>
            </a:endParaRPr>
          </a:p>
          <a:p>
            <a:pPr>
              <a:lnSpc>
                <a:spcPct val="90000"/>
              </a:lnSpc>
              <a:buFont typeface="Monotype Sorts" pitchFamily="2" charset="2"/>
              <a:buNone/>
            </a:pPr>
            <a:r>
              <a:rPr lang="en-US" altLang="zh-CN" sz="2400" dirty="0" smtClean="0">
                <a:effectLst>
                  <a:outerShdw blurRad="38100" dist="38100" dir="2700000" algn="tl">
                    <a:srgbClr val="000000">
                      <a:alpha val="43137"/>
                    </a:srgbClr>
                  </a:outerShdw>
                </a:effectLst>
                <a:sym typeface="Symbol" panose="05050102010706020507" pitchFamily="18" charset="2"/>
              </a:rPr>
              <a:t>  </a:t>
            </a:r>
            <a:r>
              <a:rPr lang="en-US" altLang="zh-CN" sz="2400" dirty="0" err="1">
                <a:effectLst>
                  <a:outerShdw blurRad="38100" dist="38100" dir="2700000" algn="tl">
                    <a:srgbClr val="000000">
                      <a:alpha val="43137"/>
                    </a:srgbClr>
                  </a:outerShdw>
                </a:effectLst>
                <a:sym typeface="Symbol" panose="05050102010706020507" pitchFamily="18" charset="2"/>
              </a:rPr>
              <a:t>a+a</a:t>
            </a:r>
            <a:r>
              <a:rPr lang="en-US" altLang="zh-CN" sz="2400" dirty="0">
                <a:effectLst>
                  <a:outerShdw blurRad="38100" dist="38100" dir="2700000" algn="tl">
                    <a:srgbClr val="000000">
                      <a:alpha val="43137"/>
                    </a:srgbClr>
                  </a:outerShdw>
                </a:effectLst>
                <a:sym typeface="Symbol" panose="05050102010706020507" pitchFamily="18" charset="2"/>
              </a:rPr>
              <a:t>*a</a:t>
            </a:r>
            <a:endParaRPr lang="en-US" altLang="zh-CN" sz="2400" dirty="0">
              <a:effectLst>
                <a:outerShdw blurRad="38100" dist="38100" dir="2700000" algn="tl">
                  <a:srgbClr val="000000">
                    <a:alpha val="43137"/>
                  </a:srgbClr>
                </a:outerShdw>
              </a:effectLst>
              <a:sym typeface="Symbol" panose="05050102010706020507" pitchFamily="18" charset="2"/>
            </a:endParaRPr>
          </a:p>
        </p:txBody>
      </p:sp>
      <p:sp>
        <p:nvSpPr>
          <p:cNvPr id="7" name="矩形 6"/>
          <p:cNvSpPr/>
          <p:nvPr/>
        </p:nvSpPr>
        <p:spPr>
          <a:xfrm>
            <a:off x="3760270" y="3429000"/>
            <a:ext cx="2160000" cy="277200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nSpc>
                <a:spcPct val="90000"/>
              </a:lnSpc>
              <a:buFont typeface="Monotype Sorts" pitchFamily="2" charset="2"/>
              <a:buNone/>
            </a:pPr>
            <a:r>
              <a:rPr lang="en-US" altLang="zh-CN" sz="2400" dirty="0">
                <a:effectLst>
                  <a:outerShdw blurRad="38100" dist="38100" dir="2700000" algn="tl">
                    <a:srgbClr val="000000">
                      <a:alpha val="43137"/>
                    </a:srgbClr>
                  </a:outerShdw>
                </a:effectLst>
              </a:rPr>
              <a:t>E</a:t>
            </a:r>
            <a:r>
              <a:rPr lang="en-US" altLang="zh-CN" sz="2400" dirty="0">
                <a:effectLst>
                  <a:outerShdw blurRad="38100" dist="38100" dir="2700000" algn="tl">
                    <a:srgbClr val="000000">
                      <a:alpha val="43137"/>
                    </a:srgbClr>
                  </a:outerShdw>
                </a:effectLst>
                <a:sym typeface="Symbol" panose="05050102010706020507" pitchFamily="18" charset="2"/>
              </a:rPr>
              <a:t></a:t>
            </a:r>
            <a:r>
              <a:rPr lang="en-US" altLang="zh-CN" sz="2400" dirty="0" smtClean="0">
                <a:effectLst>
                  <a:outerShdw blurRad="38100" dist="38100" dir="2700000" algn="tl">
                    <a:srgbClr val="000000">
                      <a:alpha val="43137"/>
                    </a:srgbClr>
                  </a:outerShdw>
                </a:effectLst>
                <a:sym typeface="Symbol" panose="05050102010706020507" pitchFamily="18" charset="2"/>
              </a:rPr>
              <a:t>E+T</a:t>
            </a:r>
            <a:endParaRPr lang="en-US" altLang="zh-CN" sz="2400" dirty="0" smtClean="0">
              <a:effectLst>
                <a:outerShdw blurRad="38100" dist="38100" dir="2700000" algn="tl">
                  <a:srgbClr val="000000">
                    <a:alpha val="43137"/>
                  </a:srgbClr>
                </a:outerShdw>
              </a:effectLst>
              <a:sym typeface="Symbol" panose="05050102010706020507" pitchFamily="18" charset="2"/>
            </a:endParaRPr>
          </a:p>
          <a:p>
            <a:pPr>
              <a:lnSpc>
                <a:spcPct val="90000"/>
              </a:lnSpc>
              <a:buFont typeface="Monotype Sorts" pitchFamily="2" charset="2"/>
              <a:buNone/>
            </a:pPr>
            <a:r>
              <a:rPr lang="en-US" altLang="zh-CN" sz="2400" dirty="0" smtClean="0">
                <a:effectLst>
                  <a:outerShdw blurRad="38100" dist="38100" dir="2700000" algn="tl">
                    <a:srgbClr val="000000">
                      <a:alpha val="43137"/>
                    </a:srgbClr>
                  </a:outerShdw>
                </a:effectLst>
                <a:sym typeface="Symbol" panose="05050102010706020507" pitchFamily="18" charset="2"/>
              </a:rPr>
              <a:t>  T+T</a:t>
            </a:r>
            <a:endParaRPr lang="en-US" altLang="zh-CN" sz="2400" dirty="0" smtClean="0">
              <a:effectLst>
                <a:outerShdw blurRad="38100" dist="38100" dir="2700000" algn="tl">
                  <a:srgbClr val="000000">
                    <a:alpha val="43137"/>
                  </a:srgbClr>
                </a:outerShdw>
              </a:effectLst>
              <a:sym typeface="Symbol" panose="05050102010706020507" pitchFamily="18" charset="2"/>
            </a:endParaRPr>
          </a:p>
          <a:p>
            <a:pPr>
              <a:lnSpc>
                <a:spcPct val="90000"/>
              </a:lnSpc>
              <a:buFont typeface="Monotype Sorts" pitchFamily="2" charset="2"/>
              <a:buNone/>
            </a:pPr>
            <a:r>
              <a:rPr lang="en-US" altLang="zh-CN" sz="2400" dirty="0" smtClean="0">
                <a:effectLst>
                  <a:outerShdw blurRad="38100" dist="38100" dir="2700000" algn="tl">
                    <a:srgbClr val="000000">
                      <a:alpha val="43137"/>
                    </a:srgbClr>
                  </a:outerShdw>
                </a:effectLst>
                <a:sym typeface="Symbol" panose="05050102010706020507" pitchFamily="18" charset="2"/>
              </a:rPr>
              <a:t>  T+T*F</a:t>
            </a:r>
            <a:endParaRPr lang="en-US" altLang="zh-CN" sz="2400" dirty="0" smtClean="0">
              <a:effectLst>
                <a:outerShdw blurRad="38100" dist="38100" dir="2700000" algn="tl">
                  <a:srgbClr val="000000">
                    <a:alpha val="43137"/>
                  </a:srgbClr>
                </a:outerShdw>
              </a:effectLst>
              <a:sym typeface="Symbol" panose="05050102010706020507" pitchFamily="18" charset="2"/>
            </a:endParaRPr>
          </a:p>
          <a:p>
            <a:pPr>
              <a:lnSpc>
                <a:spcPct val="90000"/>
              </a:lnSpc>
              <a:buFont typeface="Monotype Sorts" pitchFamily="2" charset="2"/>
              <a:buNone/>
            </a:pPr>
            <a:r>
              <a:rPr lang="en-US" altLang="zh-CN" sz="2400" dirty="0" smtClean="0">
                <a:effectLst>
                  <a:outerShdw blurRad="38100" dist="38100" dir="2700000" algn="tl">
                    <a:srgbClr val="000000">
                      <a:alpha val="43137"/>
                    </a:srgbClr>
                  </a:outerShdw>
                </a:effectLst>
                <a:sym typeface="Symbol" panose="05050102010706020507" pitchFamily="18" charset="2"/>
              </a:rPr>
              <a:t>  F+T*F</a:t>
            </a:r>
            <a:endParaRPr lang="en-US" altLang="zh-CN" sz="2400" dirty="0" smtClean="0">
              <a:effectLst>
                <a:outerShdw blurRad="38100" dist="38100" dir="2700000" algn="tl">
                  <a:srgbClr val="000000">
                    <a:alpha val="43137"/>
                  </a:srgbClr>
                </a:outerShdw>
              </a:effectLst>
              <a:sym typeface="Symbol" panose="05050102010706020507" pitchFamily="18" charset="2"/>
            </a:endParaRPr>
          </a:p>
          <a:p>
            <a:pPr>
              <a:lnSpc>
                <a:spcPct val="90000"/>
              </a:lnSpc>
              <a:buFont typeface="Monotype Sorts" pitchFamily="2" charset="2"/>
              <a:buNone/>
            </a:pPr>
            <a:r>
              <a:rPr lang="en-US" altLang="zh-CN" sz="2400" dirty="0" smtClean="0">
                <a:effectLst>
                  <a:outerShdw blurRad="38100" dist="38100" dir="2700000" algn="tl">
                    <a:srgbClr val="000000">
                      <a:alpha val="43137"/>
                    </a:srgbClr>
                  </a:outerShdw>
                </a:effectLst>
                <a:sym typeface="Symbol" panose="05050102010706020507" pitchFamily="18" charset="2"/>
              </a:rPr>
              <a:t>  F+F*F</a:t>
            </a:r>
            <a:endParaRPr lang="en-US" altLang="zh-CN" sz="2400" dirty="0" smtClean="0">
              <a:effectLst>
                <a:outerShdw blurRad="38100" dist="38100" dir="2700000" algn="tl">
                  <a:srgbClr val="000000">
                    <a:alpha val="43137"/>
                  </a:srgbClr>
                </a:outerShdw>
              </a:effectLst>
              <a:sym typeface="Symbol" panose="05050102010706020507" pitchFamily="18" charset="2"/>
            </a:endParaRPr>
          </a:p>
          <a:p>
            <a:pPr>
              <a:lnSpc>
                <a:spcPct val="90000"/>
              </a:lnSpc>
              <a:buFont typeface="Monotype Sorts" pitchFamily="2" charset="2"/>
              <a:buNone/>
            </a:pPr>
            <a:r>
              <a:rPr lang="en-US" altLang="zh-CN" sz="2400" dirty="0" smtClean="0">
                <a:effectLst>
                  <a:outerShdw blurRad="38100" dist="38100" dir="2700000" algn="tl">
                    <a:srgbClr val="000000">
                      <a:alpha val="43137"/>
                    </a:srgbClr>
                  </a:outerShdw>
                </a:effectLst>
                <a:sym typeface="Symbol" panose="05050102010706020507" pitchFamily="18" charset="2"/>
              </a:rPr>
              <a:t>  </a:t>
            </a:r>
            <a:r>
              <a:rPr lang="en-US" altLang="zh-CN" sz="2400" dirty="0" err="1" smtClean="0">
                <a:effectLst>
                  <a:outerShdw blurRad="38100" dist="38100" dir="2700000" algn="tl">
                    <a:srgbClr val="000000">
                      <a:alpha val="43137"/>
                    </a:srgbClr>
                  </a:outerShdw>
                </a:effectLst>
                <a:sym typeface="Symbol" panose="05050102010706020507" pitchFamily="18" charset="2"/>
              </a:rPr>
              <a:t>a+F</a:t>
            </a:r>
            <a:r>
              <a:rPr lang="en-US" altLang="zh-CN" sz="2400" dirty="0" smtClean="0">
                <a:effectLst>
                  <a:outerShdw blurRad="38100" dist="38100" dir="2700000" algn="tl">
                    <a:srgbClr val="000000">
                      <a:alpha val="43137"/>
                    </a:srgbClr>
                  </a:outerShdw>
                </a:effectLst>
                <a:sym typeface="Symbol" panose="05050102010706020507" pitchFamily="18" charset="2"/>
              </a:rPr>
              <a:t>*F</a:t>
            </a:r>
            <a:endParaRPr lang="en-US" altLang="zh-CN" sz="2400" dirty="0" smtClean="0">
              <a:effectLst>
                <a:outerShdw blurRad="38100" dist="38100" dir="2700000" algn="tl">
                  <a:srgbClr val="000000">
                    <a:alpha val="43137"/>
                  </a:srgbClr>
                </a:outerShdw>
              </a:effectLst>
              <a:sym typeface="Symbol" panose="05050102010706020507" pitchFamily="18" charset="2"/>
            </a:endParaRPr>
          </a:p>
          <a:p>
            <a:pPr>
              <a:lnSpc>
                <a:spcPct val="90000"/>
              </a:lnSpc>
              <a:buFont typeface="Monotype Sorts" pitchFamily="2" charset="2"/>
              <a:buNone/>
            </a:pPr>
            <a:r>
              <a:rPr lang="en-US" altLang="zh-CN" sz="2400" dirty="0" smtClean="0">
                <a:effectLst>
                  <a:outerShdw blurRad="38100" dist="38100" dir="2700000" algn="tl">
                    <a:srgbClr val="000000">
                      <a:alpha val="43137"/>
                    </a:srgbClr>
                  </a:outerShdw>
                </a:effectLst>
                <a:sym typeface="Symbol" panose="05050102010706020507" pitchFamily="18" charset="2"/>
              </a:rPr>
              <a:t>  </a:t>
            </a:r>
            <a:r>
              <a:rPr lang="en-US" altLang="zh-CN" sz="2400" dirty="0" err="1" smtClean="0">
                <a:effectLst>
                  <a:outerShdw blurRad="38100" dist="38100" dir="2700000" algn="tl">
                    <a:srgbClr val="000000">
                      <a:alpha val="43137"/>
                    </a:srgbClr>
                  </a:outerShdw>
                </a:effectLst>
                <a:sym typeface="Symbol" panose="05050102010706020507" pitchFamily="18" charset="2"/>
              </a:rPr>
              <a:t>a+F</a:t>
            </a:r>
            <a:r>
              <a:rPr lang="en-US" altLang="zh-CN" sz="2400" dirty="0" smtClean="0">
                <a:effectLst>
                  <a:outerShdw blurRad="38100" dist="38100" dir="2700000" algn="tl">
                    <a:srgbClr val="000000">
                      <a:alpha val="43137"/>
                    </a:srgbClr>
                  </a:outerShdw>
                </a:effectLst>
                <a:sym typeface="Symbol" panose="05050102010706020507" pitchFamily="18" charset="2"/>
              </a:rPr>
              <a:t>*a</a:t>
            </a:r>
            <a:endParaRPr lang="en-US" altLang="zh-CN" sz="2400" dirty="0" smtClean="0">
              <a:effectLst>
                <a:outerShdw blurRad="38100" dist="38100" dir="2700000" algn="tl">
                  <a:srgbClr val="000000">
                    <a:alpha val="43137"/>
                  </a:srgbClr>
                </a:outerShdw>
              </a:effectLst>
              <a:sym typeface="Symbol" panose="05050102010706020507" pitchFamily="18" charset="2"/>
            </a:endParaRPr>
          </a:p>
          <a:p>
            <a:pPr>
              <a:lnSpc>
                <a:spcPct val="90000"/>
              </a:lnSpc>
              <a:buFont typeface="Monotype Sorts" pitchFamily="2" charset="2"/>
              <a:buNone/>
            </a:pPr>
            <a:r>
              <a:rPr lang="en-US" altLang="zh-CN" sz="2400" dirty="0" smtClean="0">
                <a:effectLst>
                  <a:outerShdw blurRad="38100" dist="38100" dir="2700000" algn="tl">
                    <a:srgbClr val="000000">
                      <a:alpha val="43137"/>
                    </a:srgbClr>
                  </a:outerShdw>
                </a:effectLst>
                <a:sym typeface="Symbol" panose="05050102010706020507" pitchFamily="18" charset="2"/>
              </a:rPr>
              <a:t>  </a:t>
            </a:r>
            <a:r>
              <a:rPr lang="en-US" altLang="zh-CN" sz="2400" dirty="0" err="1">
                <a:effectLst>
                  <a:outerShdw blurRad="38100" dist="38100" dir="2700000" algn="tl">
                    <a:srgbClr val="000000">
                      <a:alpha val="43137"/>
                    </a:srgbClr>
                  </a:outerShdw>
                </a:effectLst>
                <a:sym typeface="Symbol" panose="05050102010706020507" pitchFamily="18" charset="2"/>
              </a:rPr>
              <a:t>a+a</a:t>
            </a:r>
            <a:r>
              <a:rPr lang="en-US" altLang="zh-CN" sz="2400" dirty="0">
                <a:effectLst>
                  <a:outerShdw blurRad="38100" dist="38100" dir="2700000" algn="tl">
                    <a:srgbClr val="000000">
                      <a:alpha val="43137"/>
                    </a:srgbClr>
                  </a:outerShdw>
                </a:effectLst>
                <a:sym typeface="Symbol" panose="05050102010706020507" pitchFamily="18" charset="2"/>
              </a:rPr>
              <a:t>*a</a:t>
            </a:r>
            <a:endParaRPr lang="zh-CN" altLang="en-US" sz="24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500"/>
                                        <p:tgtEl>
                                          <p:spTgt spid="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500"/>
                                        <p:tgtEl>
                                          <p:spTgt spid="5">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Effect transition="in" filter="fade">
                                      <p:cBhvr>
                                        <p:cTn id="36" dur="500"/>
                                        <p:tgtEl>
                                          <p:spTgt spid="5">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Effect transition="in" filter="fade">
                                      <p:cBhvr>
                                        <p:cTn id="41" dur="500"/>
                                        <p:tgtEl>
                                          <p:spTgt spid="5">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
                                            <p:txEl>
                                              <p:pRg st="7" end="7"/>
                                            </p:txEl>
                                          </p:spTgt>
                                        </p:tgtEl>
                                        <p:attrNameLst>
                                          <p:attrName>style.visibility</p:attrName>
                                        </p:attrNameLst>
                                      </p:cBhvr>
                                      <p:to>
                                        <p:strVal val="visible"/>
                                      </p:to>
                                    </p:set>
                                    <p:animEffect transition="in" filter="fade">
                                      <p:cBhvr>
                                        <p:cTn id="46" dur="500"/>
                                        <p:tgtEl>
                                          <p:spTgt spid="5">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7">
                                            <p:bg/>
                                          </p:spTgt>
                                        </p:tgtEl>
                                        <p:attrNameLst>
                                          <p:attrName>style.visibility</p:attrName>
                                        </p:attrNameLst>
                                      </p:cBhvr>
                                      <p:to>
                                        <p:strVal val="visible"/>
                                      </p:to>
                                    </p:set>
                                    <p:animEffect transition="in" filter="fade">
                                      <p:cBhvr>
                                        <p:cTn id="51" dur="500"/>
                                        <p:tgtEl>
                                          <p:spTgt spid="7">
                                            <p:bg/>
                                          </p:spTgt>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7">
                                            <p:txEl>
                                              <p:pRg st="0" end="0"/>
                                            </p:txEl>
                                          </p:spTgt>
                                        </p:tgtEl>
                                        <p:attrNameLst>
                                          <p:attrName>style.visibility</p:attrName>
                                        </p:attrNameLst>
                                      </p:cBhvr>
                                      <p:to>
                                        <p:strVal val="visible"/>
                                      </p:to>
                                    </p:set>
                                    <p:animEffect transition="in" filter="fade">
                                      <p:cBhvr>
                                        <p:cTn id="55" dur="500"/>
                                        <p:tgtEl>
                                          <p:spTgt spid="7">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7">
                                            <p:txEl>
                                              <p:pRg st="1" end="1"/>
                                            </p:txEl>
                                          </p:spTgt>
                                        </p:tgtEl>
                                        <p:attrNameLst>
                                          <p:attrName>style.visibility</p:attrName>
                                        </p:attrNameLst>
                                      </p:cBhvr>
                                      <p:to>
                                        <p:strVal val="visible"/>
                                      </p:to>
                                    </p:set>
                                    <p:animEffect transition="in" filter="fade">
                                      <p:cBhvr>
                                        <p:cTn id="60" dur="500"/>
                                        <p:tgtEl>
                                          <p:spTgt spid="7">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7">
                                            <p:txEl>
                                              <p:pRg st="2" end="2"/>
                                            </p:txEl>
                                          </p:spTgt>
                                        </p:tgtEl>
                                        <p:attrNameLst>
                                          <p:attrName>style.visibility</p:attrName>
                                        </p:attrNameLst>
                                      </p:cBhvr>
                                      <p:to>
                                        <p:strVal val="visible"/>
                                      </p:to>
                                    </p:set>
                                    <p:animEffect transition="in" filter="fade">
                                      <p:cBhvr>
                                        <p:cTn id="65" dur="500"/>
                                        <p:tgtEl>
                                          <p:spTgt spid="7">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7">
                                            <p:txEl>
                                              <p:pRg st="3" end="3"/>
                                            </p:txEl>
                                          </p:spTgt>
                                        </p:tgtEl>
                                        <p:attrNameLst>
                                          <p:attrName>style.visibility</p:attrName>
                                        </p:attrNameLst>
                                      </p:cBhvr>
                                      <p:to>
                                        <p:strVal val="visible"/>
                                      </p:to>
                                    </p:set>
                                    <p:animEffect transition="in" filter="fade">
                                      <p:cBhvr>
                                        <p:cTn id="70" dur="500"/>
                                        <p:tgtEl>
                                          <p:spTgt spid="7">
                                            <p:txEl>
                                              <p:pRg st="3" end="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7">
                                            <p:txEl>
                                              <p:pRg st="4" end="4"/>
                                            </p:txEl>
                                          </p:spTgt>
                                        </p:tgtEl>
                                        <p:attrNameLst>
                                          <p:attrName>style.visibility</p:attrName>
                                        </p:attrNameLst>
                                      </p:cBhvr>
                                      <p:to>
                                        <p:strVal val="visible"/>
                                      </p:to>
                                    </p:set>
                                    <p:animEffect transition="in" filter="fade">
                                      <p:cBhvr>
                                        <p:cTn id="75" dur="500"/>
                                        <p:tgtEl>
                                          <p:spTgt spid="7">
                                            <p:txEl>
                                              <p:pRg st="4" end="4"/>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7">
                                            <p:txEl>
                                              <p:pRg st="5" end="5"/>
                                            </p:txEl>
                                          </p:spTgt>
                                        </p:tgtEl>
                                        <p:attrNameLst>
                                          <p:attrName>style.visibility</p:attrName>
                                        </p:attrNameLst>
                                      </p:cBhvr>
                                      <p:to>
                                        <p:strVal val="visible"/>
                                      </p:to>
                                    </p:set>
                                    <p:animEffect transition="in" filter="fade">
                                      <p:cBhvr>
                                        <p:cTn id="80" dur="500"/>
                                        <p:tgtEl>
                                          <p:spTgt spid="7">
                                            <p:txEl>
                                              <p:pRg st="5" end="5"/>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7">
                                            <p:txEl>
                                              <p:pRg st="6" end="6"/>
                                            </p:txEl>
                                          </p:spTgt>
                                        </p:tgtEl>
                                        <p:attrNameLst>
                                          <p:attrName>style.visibility</p:attrName>
                                        </p:attrNameLst>
                                      </p:cBhvr>
                                      <p:to>
                                        <p:strVal val="visible"/>
                                      </p:to>
                                    </p:set>
                                    <p:animEffect transition="in" filter="fade">
                                      <p:cBhvr>
                                        <p:cTn id="85" dur="500"/>
                                        <p:tgtEl>
                                          <p:spTgt spid="7">
                                            <p:txEl>
                                              <p:pRg st="6" end="6"/>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7">
                                            <p:txEl>
                                              <p:pRg st="7" end="7"/>
                                            </p:txEl>
                                          </p:spTgt>
                                        </p:tgtEl>
                                        <p:attrNameLst>
                                          <p:attrName>style.visibility</p:attrName>
                                        </p:attrNameLst>
                                      </p:cBhvr>
                                      <p:to>
                                        <p:strVal val="visible"/>
                                      </p:to>
                                    </p:set>
                                    <p:animEffect transition="in" filter="fade">
                                      <p:cBhvr>
                                        <p:cTn id="90" dur="500"/>
                                        <p:tgtEl>
                                          <p:spTgt spid="7">
                                            <p:txEl>
                                              <p:pRg st="7" end="7"/>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6">
                                            <p:bg/>
                                          </p:spTgt>
                                        </p:tgtEl>
                                        <p:attrNameLst>
                                          <p:attrName>style.visibility</p:attrName>
                                        </p:attrNameLst>
                                      </p:cBhvr>
                                      <p:to>
                                        <p:strVal val="visible"/>
                                      </p:to>
                                    </p:set>
                                    <p:animEffect transition="in" filter="fade">
                                      <p:cBhvr>
                                        <p:cTn id="95" dur="500"/>
                                        <p:tgtEl>
                                          <p:spTgt spid="6">
                                            <p:bg/>
                                          </p:spTgt>
                                        </p:tgtEl>
                                      </p:cBhvr>
                                    </p:animEffect>
                                  </p:childTnLst>
                                </p:cTn>
                              </p:par>
                            </p:childTnLst>
                          </p:cTn>
                        </p:par>
                        <p:par>
                          <p:cTn id="96" fill="hold">
                            <p:stCondLst>
                              <p:cond delay="500"/>
                            </p:stCondLst>
                            <p:childTnLst>
                              <p:par>
                                <p:cTn id="97" presetID="10" presetClass="entr" presetSubtype="0" fill="hold" grpId="0" nodeType="afterEffect">
                                  <p:stCondLst>
                                    <p:cond delay="0"/>
                                  </p:stCondLst>
                                  <p:childTnLst>
                                    <p:set>
                                      <p:cBhvr>
                                        <p:cTn id="98" dur="1" fill="hold">
                                          <p:stCondLst>
                                            <p:cond delay="0"/>
                                          </p:stCondLst>
                                        </p:cTn>
                                        <p:tgtEl>
                                          <p:spTgt spid="6">
                                            <p:txEl>
                                              <p:pRg st="0" end="0"/>
                                            </p:txEl>
                                          </p:spTgt>
                                        </p:tgtEl>
                                        <p:attrNameLst>
                                          <p:attrName>style.visibility</p:attrName>
                                        </p:attrNameLst>
                                      </p:cBhvr>
                                      <p:to>
                                        <p:strVal val="visible"/>
                                      </p:to>
                                    </p:set>
                                    <p:animEffect transition="in" filter="fade">
                                      <p:cBhvr>
                                        <p:cTn id="99" dur="500"/>
                                        <p:tgtEl>
                                          <p:spTgt spid="6">
                                            <p:txEl>
                                              <p:pRg st="0" end="0"/>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6">
                                            <p:txEl>
                                              <p:pRg st="1" end="1"/>
                                            </p:txEl>
                                          </p:spTgt>
                                        </p:tgtEl>
                                        <p:attrNameLst>
                                          <p:attrName>style.visibility</p:attrName>
                                        </p:attrNameLst>
                                      </p:cBhvr>
                                      <p:to>
                                        <p:strVal val="visible"/>
                                      </p:to>
                                    </p:set>
                                    <p:animEffect transition="in" filter="fade">
                                      <p:cBhvr>
                                        <p:cTn id="104" dur="500"/>
                                        <p:tgtEl>
                                          <p:spTgt spid="6">
                                            <p:txEl>
                                              <p:pRg st="1" end="1"/>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6">
                                            <p:txEl>
                                              <p:pRg st="2" end="2"/>
                                            </p:txEl>
                                          </p:spTgt>
                                        </p:tgtEl>
                                        <p:attrNameLst>
                                          <p:attrName>style.visibility</p:attrName>
                                        </p:attrNameLst>
                                      </p:cBhvr>
                                      <p:to>
                                        <p:strVal val="visible"/>
                                      </p:to>
                                    </p:set>
                                    <p:animEffect transition="in" filter="fade">
                                      <p:cBhvr>
                                        <p:cTn id="109" dur="500"/>
                                        <p:tgtEl>
                                          <p:spTgt spid="6">
                                            <p:txEl>
                                              <p:pRg st="2" end="2"/>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6">
                                            <p:txEl>
                                              <p:pRg st="3" end="3"/>
                                            </p:txEl>
                                          </p:spTgt>
                                        </p:tgtEl>
                                        <p:attrNameLst>
                                          <p:attrName>style.visibility</p:attrName>
                                        </p:attrNameLst>
                                      </p:cBhvr>
                                      <p:to>
                                        <p:strVal val="visible"/>
                                      </p:to>
                                    </p:set>
                                    <p:animEffect transition="in" filter="fade">
                                      <p:cBhvr>
                                        <p:cTn id="114" dur="500"/>
                                        <p:tgtEl>
                                          <p:spTgt spid="6">
                                            <p:txEl>
                                              <p:pRg st="3" end="3"/>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6">
                                            <p:txEl>
                                              <p:pRg st="4" end="4"/>
                                            </p:txEl>
                                          </p:spTgt>
                                        </p:tgtEl>
                                        <p:attrNameLst>
                                          <p:attrName>style.visibility</p:attrName>
                                        </p:attrNameLst>
                                      </p:cBhvr>
                                      <p:to>
                                        <p:strVal val="visible"/>
                                      </p:to>
                                    </p:set>
                                    <p:animEffect transition="in" filter="fade">
                                      <p:cBhvr>
                                        <p:cTn id="119" dur="500"/>
                                        <p:tgtEl>
                                          <p:spTgt spid="6">
                                            <p:txEl>
                                              <p:pRg st="4" end="4"/>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6">
                                            <p:txEl>
                                              <p:pRg st="5" end="5"/>
                                            </p:txEl>
                                          </p:spTgt>
                                        </p:tgtEl>
                                        <p:attrNameLst>
                                          <p:attrName>style.visibility</p:attrName>
                                        </p:attrNameLst>
                                      </p:cBhvr>
                                      <p:to>
                                        <p:strVal val="visible"/>
                                      </p:to>
                                    </p:set>
                                    <p:animEffect transition="in" filter="fade">
                                      <p:cBhvr>
                                        <p:cTn id="124" dur="500"/>
                                        <p:tgtEl>
                                          <p:spTgt spid="6">
                                            <p:txEl>
                                              <p:pRg st="5" end="5"/>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6">
                                            <p:txEl>
                                              <p:pRg st="6" end="6"/>
                                            </p:txEl>
                                          </p:spTgt>
                                        </p:tgtEl>
                                        <p:attrNameLst>
                                          <p:attrName>style.visibility</p:attrName>
                                        </p:attrNameLst>
                                      </p:cBhvr>
                                      <p:to>
                                        <p:strVal val="visible"/>
                                      </p:to>
                                    </p:set>
                                    <p:animEffect transition="in" filter="fade">
                                      <p:cBhvr>
                                        <p:cTn id="129"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uiExpand="1" build="p"/>
      <p:bldP spid="6" grpId="0" animBg="1" uiExpand="1" build="p"/>
      <p:bldP spid="7" grpId="0" animBg="1"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zh-CN" cap="none" dirty="0" smtClean="0"/>
              <a:t>句型</a:t>
            </a:r>
            <a:r>
              <a:rPr lang="en-US" altLang="zh-CN" cap="none" dirty="0" smtClean="0"/>
              <a:t>a + a * a</a:t>
            </a:r>
            <a:r>
              <a:rPr lang="zh-CN" altLang="zh-CN" cap="none" dirty="0" smtClean="0"/>
              <a:t>的语法树</a:t>
            </a:r>
            <a:endParaRPr lang="zh-CN" altLang="en-US" cap="none" dirty="0"/>
          </a:p>
        </p:txBody>
      </p:sp>
      <p:sp>
        <p:nvSpPr>
          <p:cNvPr id="4" name="内容占位符 3"/>
          <p:cNvSpPr>
            <a:spLocks noGrp="1"/>
          </p:cNvSpPr>
          <p:nvPr>
            <p:ph sz="quarter" idx="13"/>
          </p:nvPr>
        </p:nvSpPr>
        <p:spPr>
          <a:xfrm>
            <a:off x="768350" y="4020815"/>
            <a:ext cx="7771968" cy="2449834"/>
          </a:xfrm>
        </p:spPr>
        <p:txBody>
          <a:bodyPr>
            <a:normAutofit/>
          </a:bodyPr>
          <a:lstStyle/>
          <a:p>
            <a:r>
              <a:rPr lang="zh-CN" altLang="en-US" sz="2400" dirty="0"/>
              <a:t>图中的语法树是</a:t>
            </a:r>
            <a:r>
              <a:rPr lang="en-US" altLang="zh-CN" sz="2400" dirty="0" err="1"/>
              <a:t>a+a</a:t>
            </a:r>
            <a:r>
              <a:rPr lang="en-US" altLang="zh-CN" sz="2400" dirty="0"/>
              <a:t>*a</a:t>
            </a:r>
            <a:r>
              <a:rPr lang="zh-CN" altLang="en-US" sz="2400" dirty="0"/>
              <a:t>句型的推导过程非常直观自然的描述，</a:t>
            </a:r>
            <a:r>
              <a:rPr lang="zh-CN" altLang="en-US" sz="2400" dirty="0">
                <a:solidFill>
                  <a:srgbClr val="FF0000"/>
                </a:solidFill>
              </a:rPr>
              <a:t>从左至右读出语法树的叶子节点即可得到该句型</a:t>
            </a:r>
            <a:r>
              <a:rPr lang="zh-CN" altLang="en-US" sz="2400" dirty="0"/>
              <a:t>。</a:t>
            </a:r>
            <a:endParaRPr lang="zh-CN" altLang="en-US" sz="2400" dirty="0"/>
          </a:p>
          <a:p>
            <a:r>
              <a:rPr lang="zh-CN" altLang="en-US" sz="2400" dirty="0"/>
              <a:t>进一步看，语法树表示了在推导过程中施用了哪个产生式和施用在哪个非终结符上，但是它并没有表明施用产生式的</a:t>
            </a:r>
            <a:r>
              <a:rPr lang="zh-CN" altLang="en-US" sz="2400" dirty="0" smtClean="0"/>
              <a:t>顺序。</a:t>
            </a:r>
            <a:endParaRPr lang="zh-CN" altLang="en-US" sz="2400" dirty="0"/>
          </a:p>
        </p:txBody>
      </p:sp>
      <p:sp>
        <p:nvSpPr>
          <p:cNvPr id="7" name="文本框 6"/>
          <p:cNvSpPr txBox="1"/>
          <p:nvPr/>
        </p:nvSpPr>
        <p:spPr>
          <a:xfrm>
            <a:off x="3889886" y="921143"/>
            <a:ext cx="324000" cy="461665"/>
          </a:xfrm>
          <a:prstGeom prst="rect">
            <a:avLst/>
          </a:prstGeom>
          <a:noFill/>
        </p:spPr>
        <p:txBody>
          <a:bodyPr wrap="square" rtlCol="0">
            <a:spAutoFit/>
          </a:bodyPr>
          <a:lstStyle/>
          <a:p>
            <a:pPr algn="ctr"/>
            <a:r>
              <a:rPr lang="en-US" altLang="zh-CN" sz="2400" dirty="0" smtClean="0"/>
              <a:t>E</a:t>
            </a:r>
            <a:endParaRPr lang="zh-CN" altLang="en-US" sz="2400" dirty="0"/>
          </a:p>
        </p:txBody>
      </p:sp>
      <p:grpSp>
        <p:nvGrpSpPr>
          <p:cNvPr id="51" name="组合 50"/>
          <p:cNvGrpSpPr/>
          <p:nvPr/>
        </p:nvGrpSpPr>
        <p:grpSpPr>
          <a:xfrm>
            <a:off x="3122578" y="1151976"/>
            <a:ext cx="1858616" cy="840192"/>
            <a:chOff x="3122578" y="1151976"/>
            <a:chExt cx="1858616" cy="840192"/>
          </a:xfrm>
        </p:grpSpPr>
        <p:sp>
          <p:nvSpPr>
            <p:cNvPr id="8" name="文本框 7"/>
            <p:cNvSpPr txBox="1"/>
            <p:nvPr/>
          </p:nvSpPr>
          <p:spPr>
            <a:xfrm>
              <a:off x="3122578" y="1517169"/>
              <a:ext cx="324000" cy="461665"/>
            </a:xfrm>
            <a:prstGeom prst="rect">
              <a:avLst/>
            </a:prstGeom>
            <a:noFill/>
          </p:spPr>
          <p:txBody>
            <a:bodyPr wrap="square" rtlCol="0">
              <a:spAutoFit/>
            </a:bodyPr>
            <a:lstStyle/>
            <a:p>
              <a:pPr algn="ctr"/>
              <a:r>
                <a:rPr lang="en-US" altLang="zh-CN" sz="2400" dirty="0" smtClean="0"/>
                <a:t>E</a:t>
              </a:r>
              <a:endParaRPr lang="zh-CN" altLang="en-US" sz="2400" dirty="0"/>
            </a:p>
          </p:txBody>
        </p:sp>
        <p:sp>
          <p:nvSpPr>
            <p:cNvPr id="9" name="文本框 8"/>
            <p:cNvSpPr txBox="1"/>
            <p:nvPr/>
          </p:nvSpPr>
          <p:spPr>
            <a:xfrm>
              <a:off x="4657194" y="1530503"/>
              <a:ext cx="324000" cy="461665"/>
            </a:xfrm>
            <a:prstGeom prst="rect">
              <a:avLst/>
            </a:prstGeom>
            <a:noFill/>
          </p:spPr>
          <p:txBody>
            <a:bodyPr wrap="square" rtlCol="0">
              <a:spAutoFit/>
            </a:bodyPr>
            <a:lstStyle/>
            <a:p>
              <a:pPr algn="ctr"/>
              <a:r>
                <a:rPr lang="en-US" altLang="zh-CN" sz="2400" dirty="0" smtClean="0"/>
                <a:t>T</a:t>
              </a:r>
              <a:endParaRPr lang="zh-CN" altLang="en-US" sz="2400" dirty="0"/>
            </a:p>
          </p:txBody>
        </p:sp>
        <p:sp>
          <p:nvSpPr>
            <p:cNvPr id="10" name="文本框 9"/>
            <p:cNvSpPr txBox="1"/>
            <p:nvPr/>
          </p:nvSpPr>
          <p:spPr>
            <a:xfrm>
              <a:off x="3889886" y="1502178"/>
              <a:ext cx="324000" cy="461665"/>
            </a:xfrm>
            <a:prstGeom prst="rect">
              <a:avLst/>
            </a:prstGeom>
            <a:noFill/>
          </p:spPr>
          <p:txBody>
            <a:bodyPr wrap="square" rtlCol="0">
              <a:spAutoFit/>
            </a:bodyPr>
            <a:lstStyle/>
            <a:p>
              <a:pPr algn="ctr"/>
              <a:r>
                <a:rPr lang="en-US" altLang="zh-CN" sz="2400" dirty="0" smtClean="0"/>
                <a:t>+</a:t>
              </a:r>
              <a:endParaRPr lang="zh-CN" altLang="en-US" sz="2400" dirty="0"/>
            </a:p>
          </p:txBody>
        </p:sp>
        <p:cxnSp>
          <p:nvCxnSpPr>
            <p:cNvPr id="21" name="直接连接符 20"/>
            <p:cNvCxnSpPr>
              <a:stCxn id="7" idx="1"/>
              <a:endCxn id="8" idx="0"/>
            </p:cNvCxnSpPr>
            <p:nvPr/>
          </p:nvCxnSpPr>
          <p:spPr>
            <a:xfrm flipH="1">
              <a:off x="3284578" y="1151976"/>
              <a:ext cx="605308" cy="365193"/>
            </a:xfrm>
            <a:prstGeom prst="line">
              <a:avLst/>
            </a:prstGeom>
          </p:spPr>
          <p:style>
            <a:lnRef idx="3">
              <a:schemeClr val="dk1"/>
            </a:lnRef>
            <a:fillRef idx="0">
              <a:schemeClr val="dk1"/>
            </a:fillRef>
            <a:effectRef idx="2">
              <a:schemeClr val="dk1"/>
            </a:effectRef>
            <a:fontRef idx="minor">
              <a:schemeClr val="tx1"/>
            </a:fontRef>
          </p:style>
        </p:cxnSp>
        <p:cxnSp>
          <p:nvCxnSpPr>
            <p:cNvPr id="25" name="直接连接符 24"/>
            <p:cNvCxnSpPr>
              <a:stCxn id="7" idx="3"/>
              <a:endCxn id="9" idx="0"/>
            </p:cNvCxnSpPr>
            <p:nvPr/>
          </p:nvCxnSpPr>
          <p:spPr>
            <a:xfrm>
              <a:off x="4213886" y="1151976"/>
              <a:ext cx="605308" cy="378527"/>
            </a:xfrm>
            <a:prstGeom prst="line">
              <a:avLst/>
            </a:prstGeom>
          </p:spPr>
          <p:style>
            <a:lnRef idx="3">
              <a:schemeClr val="dk1"/>
            </a:lnRef>
            <a:fillRef idx="0">
              <a:schemeClr val="dk1"/>
            </a:fillRef>
            <a:effectRef idx="2">
              <a:schemeClr val="dk1"/>
            </a:effectRef>
            <a:fontRef idx="minor">
              <a:schemeClr val="tx1"/>
            </a:fontRef>
          </p:style>
        </p:cxnSp>
        <p:cxnSp>
          <p:nvCxnSpPr>
            <p:cNvPr id="27" name="直接连接符 26"/>
            <p:cNvCxnSpPr>
              <a:stCxn id="7" idx="2"/>
              <a:endCxn id="10" idx="0"/>
            </p:cNvCxnSpPr>
            <p:nvPr/>
          </p:nvCxnSpPr>
          <p:spPr>
            <a:xfrm>
              <a:off x="4051886" y="1382808"/>
              <a:ext cx="0" cy="119370"/>
            </a:xfrm>
            <a:prstGeom prst="line">
              <a:avLst/>
            </a:prstGeom>
          </p:spPr>
          <p:style>
            <a:lnRef idx="3">
              <a:schemeClr val="dk1"/>
            </a:lnRef>
            <a:fillRef idx="0">
              <a:schemeClr val="dk1"/>
            </a:fillRef>
            <a:effectRef idx="2">
              <a:schemeClr val="dk1"/>
            </a:effectRef>
            <a:fontRef idx="minor">
              <a:schemeClr val="tx1"/>
            </a:fontRef>
          </p:style>
        </p:cxnSp>
      </p:grpSp>
      <p:grpSp>
        <p:nvGrpSpPr>
          <p:cNvPr id="55" name="组合 54"/>
          <p:cNvGrpSpPr/>
          <p:nvPr/>
        </p:nvGrpSpPr>
        <p:grpSpPr>
          <a:xfrm>
            <a:off x="3122578" y="3198926"/>
            <a:ext cx="1128025" cy="611828"/>
            <a:chOff x="3122578" y="3198926"/>
            <a:chExt cx="1128025" cy="611828"/>
          </a:xfrm>
        </p:grpSpPr>
        <p:sp>
          <p:nvSpPr>
            <p:cNvPr id="17" name="文本框 16"/>
            <p:cNvSpPr txBox="1"/>
            <p:nvPr/>
          </p:nvSpPr>
          <p:spPr>
            <a:xfrm>
              <a:off x="3122578" y="3347308"/>
              <a:ext cx="324000" cy="461665"/>
            </a:xfrm>
            <a:prstGeom prst="rect">
              <a:avLst/>
            </a:prstGeom>
            <a:noFill/>
          </p:spPr>
          <p:txBody>
            <a:bodyPr wrap="square" rtlCol="0">
              <a:spAutoFit/>
            </a:bodyPr>
            <a:lstStyle/>
            <a:p>
              <a:pPr algn="ctr"/>
              <a:r>
                <a:rPr lang="en-US" altLang="zh-CN" sz="2400" dirty="0" smtClean="0"/>
                <a:t>a</a:t>
              </a:r>
              <a:endParaRPr lang="zh-CN" altLang="en-US" sz="2400" dirty="0"/>
            </a:p>
          </p:txBody>
        </p:sp>
        <p:sp>
          <p:nvSpPr>
            <p:cNvPr id="18" name="文本框 17"/>
            <p:cNvSpPr txBox="1"/>
            <p:nvPr/>
          </p:nvSpPr>
          <p:spPr>
            <a:xfrm>
              <a:off x="3926603" y="3349089"/>
              <a:ext cx="324000" cy="461665"/>
            </a:xfrm>
            <a:prstGeom prst="rect">
              <a:avLst/>
            </a:prstGeom>
            <a:noFill/>
          </p:spPr>
          <p:txBody>
            <a:bodyPr wrap="square" rtlCol="0">
              <a:spAutoFit/>
            </a:bodyPr>
            <a:lstStyle/>
            <a:p>
              <a:pPr algn="ctr"/>
              <a:r>
                <a:rPr lang="en-US" altLang="zh-CN" sz="2400" dirty="0" smtClean="0"/>
                <a:t>a</a:t>
              </a:r>
              <a:endParaRPr lang="zh-CN" altLang="en-US" sz="2400" dirty="0"/>
            </a:p>
          </p:txBody>
        </p:sp>
        <p:cxnSp>
          <p:nvCxnSpPr>
            <p:cNvPr id="33" name="直接连接符 32"/>
            <p:cNvCxnSpPr>
              <a:stCxn id="15" idx="2"/>
              <a:endCxn id="17" idx="0"/>
            </p:cNvCxnSpPr>
            <p:nvPr/>
          </p:nvCxnSpPr>
          <p:spPr>
            <a:xfrm flipH="1">
              <a:off x="3284578" y="3198926"/>
              <a:ext cx="0" cy="148382"/>
            </a:xfrm>
            <a:prstGeom prst="line">
              <a:avLst/>
            </a:prstGeom>
          </p:spPr>
          <p:style>
            <a:lnRef idx="3">
              <a:schemeClr val="dk1"/>
            </a:lnRef>
            <a:fillRef idx="0">
              <a:schemeClr val="dk1"/>
            </a:fillRef>
            <a:effectRef idx="2">
              <a:schemeClr val="dk1"/>
            </a:effectRef>
            <a:fontRef idx="minor">
              <a:schemeClr val="tx1"/>
            </a:fontRef>
          </p:style>
        </p:cxnSp>
        <p:cxnSp>
          <p:nvCxnSpPr>
            <p:cNvPr id="39" name="直接连接符 38"/>
            <p:cNvCxnSpPr>
              <a:stCxn id="16" idx="2"/>
              <a:endCxn id="18" idx="0"/>
            </p:cNvCxnSpPr>
            <p:nvPr/>
          </p:nvCxnSpPr>
          <p:spPr>
            <a:xfrm flipH="1">
              <a:off x="4088603" y="3204528"/>
              <a:ext cx="0" cy="144561"/>
            </a:xfrm>
            <a:prstGeom prst="line">
              <a:avLst/>
            </a:prstGeom>
          </p:spPr>
          <p:style>
            <a:lnRef idx="3">
              <a:schemeClr val="dk1"/>
            </a:lnRef>
            <a:fillRef idx="0">
              <a:schemeClr val="dk1"/>
            </a:fillRef>
            <a:effectRef idx="2">
              <a:schemeClr val="dk1"/>
            </a:effectRef>
            <a:fontRef idx="minor">
              <a:schemeClr val="tx1"/>
            </a:fontRef>
          </p:style>
        </p:cxnSp>
      </p:grpSp>
      <p:grpSp>
        <p:nvGrpSpPr>
          <p:cNvPr id="56" name="组合 55"/>
          <p:cNvGrpSpPr/>
          <p:nvPr/>
        </p:nvGrpSpPr>
        <p:grpSpPr>
          <a:xfrm>
            <a:off x="3115837" y="1761336"/>
            <a:ext cx="2602689" cy="904893"/>
            <a:chOff x="3115837" y="1761336"/>
            <a:chExt cx="2602689" cy="904893"/>
          </a:xfrm>
        </p:grpSpPr>
        <p:grpSp>
          <p:nvGrpSpPr>
            <p:cNvPr id="52" name="组合 51"/>
            <p:cNvGrpSpPr/>
            <p:nvPr/>
          </p:nvGrpSpPr>
          <p:grpSpPr>
            <a:xfrm>
              <a:off x="3115837" y="1978834"/>
              <a:ext cx="324000" cy="610046"/>
              <a:chOff x="3115837" y="1978834"/>
              <a:chExt cx="324000" cy="610046"/>
            </a:xfrm>
          </p:grpSpPr>
          <p:sp>
            <p:nvSpPr>
              <p:cNvPr id="11" name="文本框 10"/>
              <p:cNvSpPr txBox="1"/>
              <p:nvPr/>
            </p:nvSpPr>
            <p:spPr>
              <a:xfrm>
                <a:off x="3115837" y="2127215"/>
                <a:ext cx="324000" cy="461665"/>
              </a:xfrm>
              <a:prstGeom prst="rect">
                <a:avLst/>
              </a:prstGeom>
              <a:noFill/>
            </p:spPr>
            <p:txBody>
              <a:bodyPr wrap="square" rtlCol="0">
                <a:spAutoFit/>
              </a:bodyPr>
              <a:lstStyle/>
              <a:p>
                <a:pPr algn="ctr"/>
                <a:r>
                  <a:rPr lang="en-US" altLang="zh-CN" sz="2400" dirty="0" smtClean="0"/>
                  <a:t>T</a:t>
                </a:r>
                <a:endParaRPr lang="zh-CN" altLang="en-US" sz="2400" dirty="0"/>
              </a:p>
            </p:txBody>
          </p:sp>
          <p:cxnSp>
            <p:nvCxnSpPr>
              <p:cNvPr id="29" name="直接连接符 28"/>
              <p:cNvCxnSpPr>
                <a:stCxn id="8" idx="2"/>
                <a:endCxn id="11" idx="0"/>
              </p:cNvCxnSpPr>
              <p:nvPr/>
            </p:nvCxnSpPr>
            <p:spPr>
              <a:xfrm flipH="1">
                <a:off x="3277837" y="1978834"/>
                <a:ext cx="0" cy="148381"/>
              </a:xfrm>
              <a:prstGeom prst="line">
                <a:avLst/>
              </a:prstGeom>
            </p:spPr>
            <p:style>
              <a:lnRef idx="3">
                <a:schemeClr val="dk1"/>
              </a:lnRef>
              <a:fillRef idx="0">
                <a:schemeClr val="dk1"/>
              </a:fillRef>
              <a:effectRef idx="2">
                <a:schemeClr val="dk1"/>
              </a:effectRef>
              <a:fontRef idx="minor">
                <a:schemeClr val="tx1"/>
              </a:fontRef>
            </p:style>
          </p:cxnSp>
        </p:grpSp>
        <p:grpSp>
          <p:nvGrpSpPr>
            <p:cNvPr id="53" name="组合 52"/>
            <p:cNvGrpSpPr/>
            <p:nvPr/>
          </p:nvGrpSpPr>
          <p:grpSpPr>
            <a:xfrm>
              <a:off x="3919862" y="1761336"/>
              <a:ext cx="1798664" cy="904893"/>
              <a:chOff x="3919862" y="1761336"/>
              <a:chExt cx="1798664" cy="904893"/>
            </a:xfrm>
          </p:grpSpPr>
          <p:sp>
            <p:nvSpPr>
              <p:cNvPr id="12" name="文本框 11"/>
              <p:cNvSpPr txBox="1"/>
              <p:nvPr/>
            </p:nvSpPr>
            <p:spPr>
              <a:xfrm>
                <a:off x="3919862" y="2136638"/>
                <a:ext cx="324000" cy="461665"/>
              </a:xfrm>
              <a:prstGeom prst="rect">
                <a:avLst/>
              </a:prstGeom>
              <a:noFill/>
            </p:spPr>
            <p:txBody>
              <a:bodyPr wrap="square" rtlCol="0">
                <a:spAutoFit/>
              </a:bodyPr>
              <a:lstStyle/>
              <a:p>
                <a:pPr algn="ctr"/>
                <a:r>
                  <a:rPr lang="en-US" altLang="zh-CN" sz="2400" dirty="0" smtClean="0"/>
                  <a:t>T</a:t>
                </a:r>
                <a:endParaRPr lang="zh-CN" altLang="en-US" sz="2400" dirty="0"/>
              </a:p>
            </p:txBody>
          </p:sp>
          <p:sp>
            <p:nvSpPr>
              <p:cNvPr id="13" name="文本框 12"/>
              <p:cNvSpPr txBox="1"/>
              <p:nvPr/>
            </p:nvSpPr>
            <p:spPr>
              <a:xfrm>
                <a:off x="4657194" y="2204564"/>
                <a:ext cx="324000" cy="461665"/>
              </a:xfrm>
              <a:prstGeom prst="rect">
                <a:avLst/>
              </a:prstGeom>
              <a:noFill/>
            </p:spPr>
            <p:txBody>
              <a:bodyPr wrap="square" rtlCol="0">
                <a:spAutoFit/>
              </a:bodyPr>
              <a:lstStyle/>
              <a:p>
                <a:pPr algn="ctr"/>
                <a:r>
                  <a:rPr lang="en-US" altLang="zh-CN" sz="2400" dirty="0" smtClean="0"/>
                  <a:t>*</a:t>
                </a:r>
                <a:endParaRPr lang="zh-CN" altLang="en-US" sz="2400" dirty="0"/>
              </a:p>
            </p:txBody>
          </p:sp>
          <p:sp>
            <p:nvSpPr>
              <p:cNvPr id="14" name="文本框 13"/>
              <p:cNvSpPr txBox="1"/>
              <p:nvPr/>
            </p:nvSpPr>
            <p:spPr>
              <a:xfrm>
                <a:off x="5394526" y="2163588"/>
                <a:ext cx="324000" cy="461665"/>
              </a:xfrm>
              <a:prstGeom prst="rect">
                <a:avLst/>
              </a:prstGeom>
              <a:noFill/>
            </p:spPr>
            <p:txBody>
              <a:bodyPr wrap="square" rtlCol="0">
                <a:spAutoFit/>
              </a:bodyPr>
              <a:lstStyle/>
              <a:p>
                <a:pPr algn="ctr"/>
                <a:r>
                  <a:rPr lang="en-US" altLang="zh-CN" sz="2400" dirty="0" smtClean="0"/>
                  <a:t>F</a:t>
                </a:r>
                <a:endParaRPr lang="zh-CN" altLang="en-US" sz="2400" dirty="0"/>
              </a:p>
            </p:txBody>
          </p:sp>
          <p:cxnSp>
            <p:nvCxnSpPr>
              <p:cNvPr id="35" name="直接连接符 34"/>
              <p:cNvCxnSpPr>
                <a:stCxn id="9" idx="1"/>
                <a:endCxn id="12" idx="0"/>
              </p:cNvCxnSpPr>
              <p:nvPr/>
            </p:nvCxnSpPr>
            <p:spPr>
              <a:xfrm flipH="1">
                <a:off x="4081862" y="1761336"/>
                <a:ext cx="575332" cy="375302"/>
              </a:xfrm>
              <a:prstGeom prst="line">
                <a:avLst/>
              </a:prstGeom>
            </p:spPr>
            <p:style>
              <a:lnRef idx="3">
                <a:schemeClr val="dk1"/>
              </a:lnRef>
              <a:fillRef idx="0">
                <a:schemeClr val="dk1"/>
              </a:fillRef>
              <a:effectRef idx="2">
                <a:schemeClr val="dk1"/>
              </a:effectRef>
              <a:fontRef idx="minor">
                <a:schemeClr val="tx1"/>
              </a:fontRef>
            </p:style>
          </p:cxnSp>
          <p:cxnSp>
            <p:nvCxnSpPr>
              <p:cNvPr id="41" name="直接连接符 40"/>
              <p:cNvCxnSpPr>
                <a:stCxn id="9" idx="2"/>
                <a:endCxn id="13" idx="0"/>
              </p:cNvCxnSpPr>
              <p:nvPr/>
            </p:nvCxnSpPr>
            <p:spPr>
              <a:xfrm>
                <a:off x="4819194" y="1992168"/>
                <a:ext cx="0" cy="212396"/>
              </a:xfrm>
              <a:prstGeom prst="line">
                <a:avLst/>
              </a:prstGeom>
            </p:spPr>
            <p:style>
              <a:lnRef idx="3">
                <a:schemeClr val="dk1"/>
              </a:lnRef>
              <a:fillRef idx="0">
                <a:schemeClr val="dk1"/>
              </a:fillRef>
              <a:effectRef idx="2">
                <a:schemeClr val="dk1"/>
              </a:effectRef>
              <a:fontRef idx="minor">
                <a:schemeClr val="tx1"/>
              </a:fontRef>
            </p:style>
          </p:cxnSp>
          <p:cxnSp>
            <p:nvCxnSpPr>
              <p:cNvPr id="43" name="直接连接符 42"/>
              <p:cNvCxnSpPr>
                <a:stCxn id="9" idx="3"/>
                <a:endCxn id="14" idx="0"/>
              </p:cNvCxnSpPr>
              <p:nvPr/>
            </p:nvCxnSpPr>
            <p:spPr>
              <a:xfrm>
                <a:off x="4981194" y="1761336"/>
                <a:ext cx="575332" cy="402252"/>
              </a:xfrm>
              <a:prstGeom prst="line">
                <a:avLst/>
              </a:prstGeom>
            </p:spPr>
            <p:style>
              <a:lnRef idx="3">
                <a:schemeClr val="dk1"/>
              </a:lnRef>
              <a:fillRef idx="0">
                <a:schemeClr val="dk1"/>
              </a:fillRef>
              <a:effectRef idx="2">
                <a:schemeClr val="dk1"/>
              </a:effectRef>
              <a:fontRef idx="minor">
                <a:schemeClr val="tx1"/>
              </a:fontRef>
            </p:style>
          </p:cxnSp>
        </p:grpSp>
      </p:grpSp>
      <p:grpSp>
        <p:nvGrpSpPr>
          <p:cNvPr id="54" name="组合 53"/>
          <p:cNvGrpSpPr/>
          <p:nvPr/>
        </p:nvGrpSpPr>
        <p:grpSpPr>
          <a:xfrm>
            <a:off x="3124548" y="2588880"/>
            <a:ext cx="2593978" cy="615648"/>
            <a:chOff x="3124548" y="2588880"/>
            <a:chExt cx="2593978" cy="615648"/>
          </a:xfrm>
        </p:grpSpPr>
        <p:sp>
          <p:nvSpPr>
            <p:cNvPr id="15" name="文本框 14"/>
            <p:cNvSpPr txBox="1"/>
            <p:nvPr/>
          </p:nvSpPr>
          <p:spPr>
            <a:xfrm>
              <a:off x="3124548" y="2737261"/>
              <a:ext cx="324000" cy="461665"/>
            </a:xfrm>
            <a:prstGeom prst="rect">
              <a:avLst/>
            </a:prstGeom>
            <a:noFill/>
          </p:spPr>
          <p:txBody>
            <a:bodyPr wrap="square" rtlCol="0">
              <a:spAutoFit/>
            </a:bodyPr>
            <a:lstStyle/>
            <a:p>
              <a:pPr algn="ctr"/>
              <a:r>
                <a:rPr lang="en-US" altLang="zh-CN" sz="2400" dirty="0" smtClean="0"/>
                <a:t>F</a:t>
              </a:r>
              <a:endParaRPr lang="zh-CN" altLang="en-US" sz="2400" dirty="0"/>
            </a:p>
          </p:txBody>
        </p:sp>
        <p:sp>
          <p:nvSpPr>
            <p:cNvPr id="16" name="文本框 15"/>
            <p:cNvSpPr txBox="1"/>
            <p:nvPr/>
          </p:nvSpPr>
          <p:spPr>
            <a:xfrm>
              <a:off x="3928573" y="2742863"/>
              <a:ext cx="324000" cy="461665"/>
            </a:xfrm>
            <a:prstGeom prst="rect">
              <a:avLst/>
            </a:prstGeom>
            <a:noFill/>
          </p:spPr>
          <p:txBody>
            <a:bodyPr wrap="square" rtlCol="0">
              <a:spAutoFit/>
            </a:bodyPr>
            <a:lstStyle/>
            <a:p>
              <a:pPr algn="ctr"/>
              <a:r>
                <a:rPr lang="en-US" altLang="zh-CN" sz="2400" dirty="0" smtClean="0"/>
                <a:t>F</a:t>
              </a:r>
              <a:endParaRPr lang="zh-CN" altLang="en-US" sz="2400" dirty="0"/>
            </a:p>
          </p:txBody>
        </p:sp>
        <p:sp>
          <p:nvSpPr>
            <p:cNvPr id="19" name="文本框 18"/>
            <p:cNvSpPr txBox="1"/>
            <p:nvPr/>
          </p:nvSpPr>
          <p:spPr>
            <a:xfrm>
              <a:off x="5394526" y="2742863"/>
              <a:ext cx="324000" cy="461665"/>
            </a:xfrm>
            <a:prstGeom prst="rect">
              <a:avLst/>
            </a:prstGeom>
            <a:noFill/>
          </p:spPr>
          <p:txBody>
            <a:bodyPr wrap="square" rtlCol="0">
              <a:spAutoFit/>
            </a:bodyPr>
            <a:lstStyle/>
            <a:p>
              <a:pPr algn="ctr"/>
              <a:r>
                <a:rPr lang="en-US" altLang="zh-CN" sz="2400" dirty="0" smtClean="0"/>
                <a:t>a</a:t>
              </a:r>
              <a:endParaRPr lang="zh-CN" altLang="en-US" sz="2400" dirty="0"/>
            </a:p>
          </p:txBody>
        </p:sp>
        <p:cxnSp>
          <p:nvCxnSpPr>
            <p:cNvPr id="31" name="直接连接符 30"/>
            <p:cNvCxnSpPr>
              <a:stCxn id="11" idx="2"/>
              <a:endCxn id="15" idx="0"/>
            </p:cNvCxnSpPr>
            <p:nvPr/>
          </p:nvCxnSpPr>
          <p:spPr>
            <a:xfrm>
              <a:off x="3277837" y="2588880"/>
              <a:ext cx="0" cy="148381"/>
            </a:xfrm>
            <a:prstGeom prst="line">
              <a:avLst/>
            </a:prstGeom>
          </p:spPr>
          <p:style>
            <a:lnRef idx="3">
              <a:schemeClr val="dk1"/>
            </a:lnRef>
            <a:fillRef idx="0">
              <a:schemeClr val="dk1"/>
            </a:fillRef>
            <a:effectRef idx="2">
              <a:schemeClr val="dk1"/>
            </a:effectRef>
            <a:fontRef idx="minor">
              <a:schemeClr val="tx1"/>
            </a:fontRef>
          </p:style>
        </p:cxnSp>
        <p:cxnSp>
          <p:nvCxnSpPr>
            <p:cNvPr id="37" name="直接连接符 36"/>
            <p:cNvCxnSpPr>
              <a:stCxn id="12" idx="2"/>
              <a:endCxn id="16" idx="0"/>
            </p:cNvCxnSpPr>
            <p:nvPr/>
          </p:nvCxnSpPr>
          <p:spPr>
            <a:xfrm>
              <a:off x="4081862" y="2598303"/>
              <a:ext cx="0" cy="144560"/>
            </a:xfrm>
            <a:prstGeom prst="line">
              <a:avLst/>
            </a:prstGeom>
          </p:spPr>
          <p:style>
            <a:lnRef idx="3">
              <a:schemeClr val="dk1"/>
            </a:lnRef>
            <a:fillRef idx="0">
              <a:schemeClr val="dk1"/>
            </a:fillRef>
            <a:effectRef idx="2">
              <a:schemeClr val="dk1"/>
            </a:effectRef>
            <a:fontRef idx="minor">
              <a:schemeClr val="tx1"/>
            </a:fontRef>
          </p:style>
        </p:cxnSp>
        <p:cxnSp>
          <p:nvCxnSpPr>
            <p:cNvPr id="45" name="直接连接符 44"/>
            <p:cNvCxnSpPr>
              <a:stCxn id="14" idx="2"/>
              <a:endCxn id="19" idx="0"/>
            </p:cNvCxnSpPr>
            <p:nvPr/>
          </p:nvCxnSpPr>
          <p:spPr>
            <a:xfrm>
              <a:off x="5556526" y="2625253"/>
              <a:ext cx="0" cy="117610"/>
            </a:xfrm>
            <a:prstGeom prst="line">
              <a:avLst/>
            </a:prstGeom>
          </p:spPr>
          <p:style>
            <a:lnRef idx="3">
              <a:schemeClr val="dk1"/>
            </a:lnRef>
            <a:fillRef idx="0">
              <a:schemeClr val="dk1"/>
            </a:fillRef>
            <a:effectRef idx="2">
              <a:schemeClr val="dk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up)">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up)">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up)">
                                      <p:cBhvr>
                                        <p:cTn id="22" dur="500"/>
                                        <p:tgtEl>
                                          <p:spTgt spid="55"/>
                                        </p:tgtEl>
                                      </p:cBhvr>
                                    </p:animEffect>
                                  </p:childTnLst>
                                </p:cTn>
                              </p:par>
                            </p:childTnLst>
                          </p:cTn>
                        </p:par>
                        <p:par>
                          <p:cTn id="23" fill="hold">
                            <p:stCondLst>
                              <p:cond delay="500"/>
                            </p:stCondLst>
                            <p:childTnLst>
                              <p:par>
                                <p:cTn id="24" presetID="10" presetClass="entr" presetSubtype="0" fill="hold" grpId="0" nodeType="afterEffect">
                                  <p:stCondLst>
                                    <p:cond delay="500"/>
                                  </p:stCondLst>
                                  <p:childTnLst>
                                    <p:set>
                                      <p:cBhvr>
                                        <p:cTn id="25" dur="1" fill="hold">
                                          <p:stCondLst>
                                            <p:cond delay="0"/>
                                          </p:stCondLst>
                                        </p:cTn>
                                        <p:tgtEl>
                                          <p:spTgt spid="4">
                                            <p:txEl>
                                              <p:pRg st="0" end="0"/>
                                            </p:txEl>
                                          </p:spTgt>
                                        </p:tgtEl>
                                        <p:attrNameLst>
                                          <p:attrName>style.visibility</p:attrName>
                                        </p:attrNameLst>
                                      </p:cBhvr>
                                      <p:to>
                                        <p:strVal val="visible"/>
                                      </p:to>
                                    </p:set>
                                    <p:animEffect transition="in" filter="fade">
                                      <p:cBhvr>
                                        <p:cTn id="26" dur="500"/>
                                        <p:tgtEl>
                                          <p:spTgt spid="4">
                                            <p:txEl>
                                              <p:pRg st="0" end="0"/>
                                            </p:txEl>
                                          </p:spTgt>
                                        </p:tgtEl>
                                      </p:cBhvr>
                                    </p:animEffect>
                                  </p:childTnLst>
                                </p:cTn>
                              </p:par>
                            </p:childTnLst>
                          </p:cTn>
                        </p:par>
                        <p:par>
                          <p:cTn id="27" fill="hold">
                            <p:stCondLst>
                              <p:cond delay="1500"/>
                            </p:stCondLst>
                            <p:childTnLst>
                              <p:par>
                                <p:cTn id="28" presetID="10" presetClass="entr" presetSubtype="0" fill="hold" grpId="0" nodeType="afterEffect">
                                  <p:stCondLst>
                                    <p:cond delay="150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fade">
                                      <p:cBhvr>
                                        <p:cTn id="3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二、句型、推导</a:t>
            </a:r>
            <a:endParaRPr lang="zh-CN" altLang="en-US" dirty="0"/>
          </a:p>
        </p:txBody>
      </p:sp>
      <p:sp>
        <p:nvSpPr>
          <p:cNvPr id="4" name="内容占位符 3"/>
          <p:cNvSpPr>
            <a:spLocks noGrp="1"/>
          </p:cNvSpPr>
          <p:nvPr>
            <p:ph sz="quarter" idx="13"/>
          </p:nvPr>
        </p:nvSpPr>
        <p:spPr>
          <a:xfrm>
            <a:off x="768350" y="1322773"/>
            <a:ext cx="7771968" cy="5422251"/>
          </a:xfrm>
        </p:spPr>
        <p:txBody>
          <a:bodyPr>
            <a:normAutofit lnSpcReduction="10000"/>
          </a:bodyPr>
          <a:lstStyle/>
          <a:p>
            <a:r>
              <a:rPr lang="zh-CN" altLang="en-US" sz="2800" dirty="0">
                <a:solidFill>
                  <a:srgbClr val="FF0000"/>
                </a:solidFill>
              </a:rPr>
              <a:t>最左（最右）推导</a:t>
            </a:r>
            <a:r>
              <a:rPr lang="zh-CN" altLang="en-US" sz="2800" dirty="0"/>
              <a:t>：在推导的任何一步</a:t>
            </a:r>
            <a:r>
              <a:rPr lang="en-US" altLang="zh-CN" sz="2800" dirty="0" smtClean="0"/>
              <a:t>α</a:t>
            </a:r>
            <a:r>
              <a:rPr lang="en-US" altLang="zh-CN" sz="2800" dirty="0">
                <a:sym typeface="Symbol" panose="05050102010706020507" pitchFamily="18" charset="2"/>
              </a:rPr>
              <a:t>  </a:t>
            </a:r>
            <a:r>
              <a:rPr lang="en-US" altLang="zh-CN" sz="2800" dirty="0" smtClean="0"/>
              <a:t>β</a:t>
            </a:r>
            <a:r>
              <a:rPr lang="zh-CN" altLang="en-US" sz="2800" dirty="0"/>
              <a:t>，其中</a:t>
            </a:r>
            <a:r>
              <a:rPr lang="en-US" altLang="zh-CN" sz="2800" dirty="0"/>
              <a:t>α</a:t>
            </a:r>
            <a:r>
              <a:rPr lang="zh-CN" altLang="en-US" sz="2800" dirty="0"/>
              <a:t>、</a:t>
            </a:r>
            <a:r>
              <a:rPr lang="en-US" altLang="zh-CN" sz="2800" dirty="0"/>
              <a:t>β</a:t>
            </a:r>
            <a:r>
              <a:rPr lang="zh-CN" altLang="en-US" sz="2800" dirty="0"/>
              <a:t>是句型，都是对</a:t>
            </a:r>
            <a:r>
              <a:rPr lang="en-US" altLang="zh-CN" sz="2800" dirty="0"/>
              <a:t>α</a:t>
            </a:r>
            <a:r>
              <a:rPr lang="zh-CN" altLang="en-US" sz="2800" dirty="0"/>
              <a:t>中的最左（右）非终结符进行替换。</a:t>
            </a:r>
            <a:endParaRPr lang="zh-CN" altLang="en-US" sz="2800" dirty="0"/>
          </a:p>
          <a:p>
            <a:r>
              <a:rPr lang="zh-CN" altLang="en-US" sz="2800" dirty="0"/>
              <a:t>在形式语言中，</a:t>
            </a:r>
            <a:r>
              <a:rPr lang="zh-CN" altLang="en-US" sz="2800" dirty="0">
                <a:solidFill>
                  <a:srgbClr val="FF0000"/>
                </a:solidFill>
              </a:rPr>
              <a:t>最右推导被称为规范推导</a:t>
            </a:r>
            <a:r>
              <a:rPr lang="zh-CN" altLang="en-US" sz="2800" dirty="0"/>
              <a:t>。由规范推导所得的句型称为</a:t>
            </a:r>
            <a:r>
              <a:rPr lang="zh-CN" altLang="en-US" sz="2800" dirty="0">
                <a:solidFill>
                  <a:srgbClr val="FF0000"/>
                </a:solidFill>
              </a:rPr>
              <a:t>规范句型</a:t>
            </a:r>
            <a:r>
              <a:rPr lang="zh-CN" altLang="en-US" sz="2800" dirty="0"/>
              <a:t>。</a:t>
            </a:r>
            <a:endParaRPr lang="zh-CN" altLang="en-US" sz="2800" dirty="0"/>
          </a:p>
          <a:p>
            <a:r>
              <a:rPr lang="zh-CN" altLang="en-US" sz="2800" dirty="0">
                <a:ea typeface="华文楷体" panose="02010600040101010101" pitchFamily="2" charset="-122"/>
              </a:rPr>
              <a:t>思考：一棵语法树表示了一个句型的种种可能的</a:t>
            </a:r>
            <a:r>
              <a:rPr lang="en-US" altLang="zh-CN" sz="2800" dirty="0">
                <a:ea typeface="华文楷体" panose="02010600040101010101" pitchFamily="2" charset="-122"/>
              </a:rPr>
              <a:t>(</a:t>
            </a:r>
            <a:r>
              <a:rPr lang="zh-CN" altLang="en-US" sz="2800" dirty="0">
                <a:ea typeface="华文楷体" panose="02010600040101010101" pitchFamily="2" charset="-122"/>
              </a:rPr>
              <a:t>但未必是所有的</a:t>
            </a:r>
            <a:r>
              <a:rPr lang="en-US" altLang="zh-CN" sz="2800" dirty="0">
                <a:ea typeface="华文楷体" panose="02010600040101010101" pitchFamily="2" charset="-122"/>
              </a:rPr>
              <a:t>)</a:t>
            </a:r>
            <a:r>
              <a:rPr lang="zh-CN" altLang="en-US" sz="2800" dirty="0">
                <a:ea typeface="华文楷体" panose="02010600040101010101" pitchFamily="2" charset="-122"/>
              </a:rPr>
              <a:t>不同推导过程，包括最左</a:t>
            </a:r>
            <a:r>
              <a:rPr lang="en-US" altLang="zh-CN" sz="2800" dirty="0">
                <a:ea typeface="华文楷体" panose="02010600040101010101" pitchFamily="2" charset="-122"/>
              </a:rPr>
              <a:t>(</a:t>
            </a:r>
            <a:r>
              <a:rPr lang="zh-CN" altLang="en-US" sz="2800" dirty="0">
                <a:ea typeface="华文楷体" panose="02010600040101010101" pitchFamily="2" charset="-122"/>
              </a:rPr>
              <a:t>最右</a:t>
            </a:r>
            <a:r>
              <a:rPr lang="en-US" altLang="zh-CN" sz="2800" dirty="0">
                <a:ea typeface="华文楷体" panose="02010600040101010101" pitchFamily="2" charset="-122"/>
              </a:rPr>
              <a:t>)</a:t>
            </a:r>
            <a:r>
              <a:rPr lang="zh-CN" altLang="en-US" sz="2800" dirty="0">
                <a:ea typeface="华文楷体" panose="02010600040101010101" pitchFamily="2" charset="-122"/>
              </a:rPr>
              <a:t>推导。</a:t>
            </a:r>
            <a:endParaRPr lang="zh-CN" altLang="en-US" sz="2800" dirty="0">
              <a:ea typeface="华文楷体" panose="02010600040101010101" pitchFamily="2" charset="-122"/>
            </a:endParaRPr>
          </a:p>
          <a:p>
            <a:r>
              <a:rPr lang="zh-CN" altLang="en-US" sz="2800" dirty="0">
                <a:ea typeface="华文楷体" panose="02010600040101010101" pitchFamily="2" charset="-122"/>
              </a:rPr>
              <a:t>但是，一个句型是否只对应唯一的一棵语法树呢？</a:t>
            </a:r>
            <a:endParaRPr lang="zh-CN" altLang="en-US" sz="2800" dirty="0">
              <a:ea typeface="华文楷体" panose="02010600040101010101" pitchFamily="2" charset="-122"/>
            </a:endParaRPr>
          </a:p>
          <a:p>
            <a:r>
              <a:rPr lang="zh-CN" altLang="en-US" sz="2800" dirty="0">
                <a:ea typeface="华文楷体" panose="02010600040101010101" pitchFamily="2" charset="-122"/>
              </a:rPr>
              <a:t>一个句型是否只有唯一的一个最左</a:t>
            </a:r>
            <a:r>
              <a:rPr lang="en-US" altLang="zh-CN" sz="2800" dirty="0">
                <a:ea typeface="华文楷体" panose="02010600040101010101" pitchFamily="2" charset="-122"/>
              </a:rPr>
              <a:t>(</a:t>
            </a:r>
            <a:r>
              <a:rPr lang="zh-CN" altLang="en-US" sz="2800" dirty="0">
                <a:ea typeface="华文楷体" panose="02010600040101010101" pitchFamily="2" charset="-122"/>
              </a:rPr>
              <a:t>最右</a:t>
            </a:r>
            <a:r>
              <a:rPr lang="en-US" altLang="zh-CN" sz="2800" dirty="0">
                <a:ea typeface="华文楷体" panose="02010600040101010101" pitchFamily="2" charset="-122"/>
              </a:rPr>
              <a:t>)</a:t>
            </a:r>
            <a:r>
              <a:rPr lang="zh-CN" altLang="en-US" sz="2800" dirty="0">
                <a:ea typeface="华文楷体" panose="02010600040101010101" pitchFamily="2" charset="-122"/>
              </a:rPr>
              <a:t>推导呢</a:t>
            </a:r>
            <a:r>
              <a:rPr lang="zh-CN" altLang="en-US" sz="2800" dirty="0" smtClean="0">
                <a:ea typeface="华文楷体" panose="02010600040101010101" pitchFamily="2" charset="-122"/>
              </a:rPr>
              <a:t>？</a:t>
            </a:r>
            <a:endParaRPr lang="zh-CN" altLang="en-US" sz="2800" dirty="0">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smtClean="0"/>
              <a:t>例子</a:t>
            </a:r>
            <a:endParaRPr lang="zh-CN" altLang="en-US" dirty="0"/>
          </a:p>
        </p:txBody>
      </p:sp>
      <p:sp>
        <p:nvSpPr>
          <p:cNvPr id="4" name="内容占位符 3"/>
          <p:cNvSpPr>
            <a:spLocks noGrp="1"/>
          </p:cNvSpPr>
          <p:nvPr>
            <p:ph sz="quarter" idx="13"/>
          </p:nvPr>
        </p:nvSpPr>
        <p:spPr>
          <a:xfrm>
            <a:off x="768350" y="1322773"/>
            <a:ext cx="7771968" cy="1400107"/>
          </a:xfrm>
        </p:spPr>
        <p:txBody>
          <a:bodyPr>
            <a:normAutofit/>
          </a:bodyPr>
          <a:lstStyle/>
          <a:p>
            <a:r>
              <a:rPr lang="zh-CN" altLang="en-US" sz="2800" dirty="0" smtClean="0"/>
              <a:t>例：</a:t>
            </a:r>
            <a:r>
              <a:rPr lang="en-US" altLang="zh-CN" sz="2800" dirty="0" smtClean="0"/>
              <a:t>G[E]</a:t>
            </a:r>
            <a:r>
              <a:rPr lang="zh-CN" altLang="en-US" sz="2800" dirty="0" smtClean="0"/>
              <a:t>：</a:t>
            </a:r>
            <a:r>
              <a:rPr lang="en-US" altLang="zh-CN" sz="2800" dirty="0" smtClean="0"/>
              <a:t>E</a:t>
            </a:r>
            <a:r>
              <a:rPr lang="en-US" altLang="zh-CN" sz="2800" dirty="0"/>
              <a:t> </a:t>
            </a:r>
            <a:r>
              <a:rPr lang="en-US" altLang="zh-CN" sz="2800" dirty="0" smtClean="0"/>
              <a:t>→ i | E+E | E*E | (E)</a:t>
            </a:r>
            <a:endParaRPr lang="en-US" altLang="zh-CN" sz="2800" dirty="0" smtClean="0"/>
          </a:p>
          <a:p>
            <a:r>
              <a:rPr lang="zh-CN" altLang="en-US" sz="2800" dirty="0" smtClean="0"/>
              <a:t>句型</a:t>
            </a:r>
            <a:r>
              <a:rPr lang="en-US" altLang="zh-CN" sz="2800" dirty="0" smtClean="0"/>
              <a:t>i*</a:t>
            </a:r>
            <a:r>
              <a:rPr lang="en-US" altLang="zh-CN" sz="2800" dirty="0" err="1" smtClean="0"/>
              <a:t>i+i</a:t>
            </a:r>
            <a:r>
              <a:rPr lang="zh-CN" altLang="en-US" sz="2800" dirty="0" smtClean="0"/>
              <a:t>的两个不同的最左推导：</a:t>
            </a:r>
            <a:endParaRPr lang="en-US" altLang="zh-CN" sz="2800" dirty="0" smtClean="0"/>
          </a:p>
        </p:txBody>
      </p:sp>
      <p:pic>
        <p:nvPicPr>
          <p:cNvPr id="5" name="图片 4"/>
          <p:cNvPicPr/>
          <p:nvPr/>
        </p:nvPicPr>
        <p:blipFill rotWithShape="1">
          <a:blip r:embed="rId1">
            <a:extLst>
              <a:ext uri="{28A0092B-C50C-407E-A947-70E740481C1C}">
                <a14:useLocalDpi xmlns:a14="http://schemas.microsoft.com/office/drawing/2010/main" val="0"/>
              </a:ext>
            </a:extLst>
          </a:blip>
          <a:srcRect l="47356" r="33640" b="43352"/>
          <a:stretch>
            <a:fillRect/>
          </a:stretch>
        </p:blipFill>
        <p:spPr bwMode="auto">
          <a:xfrm>
            <a:off x="2877697" y="2731477"/>
            <a:ext cx="1800000" cy="2844000"/>
          </a:xfrm>
          <a:prstGeom prst="rect">
            <a:avLst/>
          </a:prstGeom>
          <a:noFill/>
          <a:ln>
            <a:noFill/>
          </a:ln>
        </p:spPr>
      </p:pic>
      <p:sp>
        <p:nvSpPr>
          <p:cNvPr id="6" name="矩形 5"/>
          <p:cNvSpPr/>
          <p:nvPr/>
        </p:nvSpPr>
        <p:spPr>
          <a:xfrm>
            <a:off x="1293698" y="2722880"/>
            <a:ext cx="1584000" cy="286232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nSpc>
                <a:spcPct val="150000"/>
              </a:lnSpc>
              <a:buFont typeface="Monotype Sorts" pitchFamily="2" charset="2"/>
              <a:buNone/>
            </a:pPr>
            <a:r>
              <a:rPr lang="en-US" altLang="zh-CN" sz="2400" dirty="0">
                <a:effectLst>
                  <a:outerShdw blurRad="38100" dist="38100" dir="2700000" algn="tl">
                    <a:srgbClr val="000000">
                      <a:alpha val="43137"/>
                    </a:srgbClr>
                  </a:outerShdw>
                </a:effectLst>
              </a:rPr>
              <a:t>E</a:t>
            </a:r>
            <a:r>
              <a:rPr lang="en-US" altLang="zh-CN" sz="2400" dirty="0">
                <a:effectLst>
                  <a:outerShdw blurRad="38100" dist="38100" dir="2700000" algn="tl">
                    <a:srgbClr val="000000">
                      <a:alpha val="43137"/>
                    </a:srgbClr>
                  </a:outerShdw>
                </a:effectLst>
                <a:sym typeface="Symbol" panose="05050102010706020507" pitchFamily="18" charset="2"/>
              </a:rPr>
              <a:t></a:t>
            </a:r>
            <a:r>
              <a:rPr lang="en-US" altLang="zh-CN" sz="2400" dirty="0" smtClean="0">
                <a:effectLst>
                  <a:outerShdw blurRad="38100" dist="38100" dir="2700000" algn="tl">
                    <a:srgbClr val="000000">
                      <a:alpha val="43137"/>
                    </a:srgbClr>
                  </a:outerShdw>
                </a:effectLst>
                <a:sym typeface="Symbol" panose="05050102010706020507" pitchFamily="18" charset="2"/>
              </a:rPr>
              <a:t>E+E</a:t>
            </a:r>
            <a:endParaRPr lang="en-US" altLang="zh-CN" sz="2400" dirty="0" smtClean="0">
              <a:effectLst>
                <a:outerShdw blurRad="38100" dist="38100" dir="2700000" algn="tl">
                  <a:srgbClr val="000000">
                    <a:alpha val="43137"/>
                  </a:srgbClr>
                </a:outerShdw>
              </a:effectLst>
              <a:sym typeface="Symbol" panose="05050102010706020507" pitchFamily="18" charset="2"/>
            </a:endParaRPr>
          </a:p>
          <a:p>
            <a:pPr>
              <a:lnSpc>
                <a:spcPct val="150000"/>
              </a:lnSpc>
              <a:buFont typeface="Monotype Sorts" pitchFamily="2" charset="2"/>
              <a:buNone/>
            </a:pPr>
            <a:r>
              <a:rPr lang="en-US" altLang="zh-CN" sz="2400" dirty="0" smtClean="0">
                <a:effectLst>
                  <a:outerShdw blurRad="38100" dist="38100" dir="2700000" algn="tl">
                    <a:srgbClr val="000000">
                      <a:alpha val="43137"/>
                    </a:srgbClr>
                  </a:outerShdw>
                </a:effectLst>
                <a:sym typeface="Symbol" panose="05050102010706020507" pitchFamily="18" charset="2"/>
              </a:rPr>
              <a:t>  E*E+E</a:t>
            </a:r>
            <a:endParaRPr lang="en-US" altLang="zh-CN" sz="2400" dirty="0" smtClean="0">
              <a:effectLst>
                <a:outerShdw blurRad="38100" dist="38100" dir="2700000" algn="tl">
                  <a:srgbClr val="000000">
                    <a:alpha val="43137"/>
                  </a:srgbClr>
                </a:outerShdw>
              </a:effectLst>
              <a:sym typeface="Symbol" panose="05050102010706020507" pitchFamily="18" charset="2"/>
            </a:endParaRPr>
          </a:p>
          <a:p>
            <a:pPr>
              <a:lnSpc>
                <a:spcPct val="150000"/>
              </a:lnSpc>
              <a:buFont typeface="Monotype Sorts" pitchFamily="2" charset="2"/>
              <a:buNone/>
            </a:pPr>
            <a:r>
              <a:rPr lang="en-US" altLang="zh-CN" sz="2400" dirty="0" smtClean="0">
                <a:effectLst>
                  <a:outerShdw blurRad="38100" dist="38100" dir="2700000" algn="tl">
                    <a:srgbClr val="000000">
                      <a:alpha val="43137"/>
                    </a:srgbClr>
                  </a:outerShdw>
                </a:effectLst>
                <a:sym typeface="Symbol" panose="05050102010706020507" pitchFamily="18" charset="2"/>
              </a:rPr>
              <a:t>  i*E+E</a:t>
            </a:r>
            <a:endParaRPr lang="en-US" altLang="zh-CN" sz="2400" dirty="0" smtClean="0">
              <a:effectLst>
                <a:outerShdw blurRad="38100" dist="38100" dir="2700000" algn="tl">
                  <a:srgbClr val="000000">
                    <a:alpha val="43137"/>
                  </a:srgbClr>
                </a:outerShdw>
              </a:effectLst>
              <a:sym typeface="Symbol" panose="05050102010706020507" pitchFamily="18" charset="2"/>
            </a:endParaRPr>
          </a:p>
          <a:p>
            <a:pPr>
              <a:lnSpc>
                <a:spcPct val="150000"/>
              </a:lnSpc>
              <a:buFont typeface="Monotype Sorts" pitchFamily="2" charset="2"/>
              <a:buNone/>
            </a:pPr>
            <a:r>
              <a:rPr lang="en-US" altLang="zh-CN" sz="2400" dirty="0" smtClean="0">
                <a:effectLst>
                  <a:outerShdw blurRad="38100" dist="38100" dir="2700000" algn="tl">
                    <a:srgbClr val="000000">
                      <a:alpha val="43137"/>
                    </a:srgbClr>
                  </a:outerShdw>
                </a:effectLst>
                <a:sym typeface="Symbol" panose="05050102010706020507" pitchFamily="18" charset="2"/>
              </a:rPr>
              <a:t>  i*</a:t>
            </a:r>
            <a:r>
              <a:rPr lang="en-US" altLang="zh-CN" sz="2400" dirty="0" err="1" smtClean="0">
                <a:effectLst>
                  <a:outerShdw blurRad="38100" dist="38100" dir="2700000" algn="tl">
                    <a:srgbClr val="000000">
                      <a:alpha val="43137"/>
                    </a:srgbClr>
                  </a:outerShdw>
                </a:effectLst>
                <a:sym typeface="Symbol" panose="05050102010706020507" pitchFamily="18" charset="2"/>
              </a:rPr>
              <a:t>i+E</a:t>
            </a:r>
            <a:endParaRPr lang="en-US" altLang="zh-CN" sz="2400" dirty="0" smtClean="0">
              <a:effectLst>
                <a:outerShdw blurRad="38100" dist="38100" dir="2700000" algn="tl">
                  <a:srgbClr val="000000">
                    <a:alpha val="43137"/>
                  </a:srgbClr>
                </a:outerShdw>
              </a:effectLst>
              <a:sym typeface="Symbol" panose="05050102010706020507" pitchFamily="18" charset="2"/>
            </a:endParaRPr>
          </a:p>
          <a:p>
            <a:pPr>
              <a:lnSpc>
                <a:spcPct val="150000"/>
              </a:lnSpc>
              <a:buFont typeface="Monotype Sorts" pitchFamily="2" charset="2"/>
              <a:buNone/>
            </a:pPr>
            <a:r>
              <a:rPr lang="en-US" altLang="zh-CN" sz="2400" dirty="0" smtClean="0">
                <a:effectLst>
                  <a:outerShdw blurRad="38100" dist="38100" dir="2700000" algn="tl">
                    <a:srgbClr val="000000">
                      <a:alpha val="43137"/>
                    </a:srgbClr>
                  </a:outerShdw>
                </a:effectLst>
                <a:sym typeface="Symbol" panose="05050102010706020507" pitchFamily="18" charset="2"/>
              </a:rPr>
              <a:t>  i*</a:t>
            </a:r>
            <a:r>
              <a:rPr lang="en-US" altLang="zh-CN" sz="2400" dirty="0" err="1" smtClean="0">
                <a:effectLst>
                  <a:outerShdw blurRad="38100" dist="38100" dir="2700000" algn="tl">
                    <a:srgbClr val="000000">
                      <a:alpha val="43137"/>
                    </a:srgbClr>
                  </a:outerShdw>
                </a:effectLst>
                <a:sym typeface="Symbol" panose="05050102010706020507" pitchFamily="18" charset="2"/>
              </a:rPr>
              <a:t>i+i</a:t>
            </a:r>
            <a:endParaRPr lang="en-US" altLang="zh-CN" sz="2400" dirty="0" smtClean="0">
              <a:effectLst>
                <a:outerShdw blurRad="38100" dist="38100" dir="2700000" algn="tl">
                  <a:srgbClr val="000000">
                    <a:alpha val="43137"/>
                  </a:srgbClr>
                </a:outerShdw>
              </a:effectLst>
              <a:sym typeface="Symbol" panose="05050102010706020507" pitchFamily="18" charset="2"/>
            </a:endParaRPr>
          </a:p>
        </p:txBody>
      </p:sp>
      <p:sp>
        <p:nvSpPr>
          <p:cNvPr id="7" name="矩形 6"/>
          <p:cNvSpPr/>
          <p:nvPr/>
        </p:nvSpPr>
        <p:spPr>
          <a:xfrm>
            <a:off x="4917008" y="2722880"/>
            <a:ext cx="1584000" cy="286232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nSpc>
                <a:spcPct val="150000"/>
              </a:lnSpc>
              <a:buFont typeface="Monotype Sorts" pitchFamily="2" charset="2"/>
              <a:buNone/>
            </a:pPr>
            <a:r>
              <a:rPr lang="en-US" altLang="zh-CN" sz="2400" dirty="0">
                <a:effectLst>
                  <a:outerShdw blurRad="38100" dist="38100" dir="2700000" algn="tl">
                    <a:srgbClr val="000000">
                      <a:alpha val="43137"/>
                    </a:srgbClr>
                  </a:outerShdw>
                </a:effectLst>
              </a:rPr>
              <a:t>E</a:t>
            </a:r>
            <a:r>
              <a:rPr lang="en-US" altLang="zh-CN" sz="2400">
                <a:effectLst>
                  <a:outerShdw blurRad="38100" dist="38100" dir="2700000" algn="tl">
                    <a:srgbClr val="000000">
                      <a:alpha val="43137"/>
                    </a:srgbClr>
                  </a:outerShdw>
                </a:effectLst>
                <a:sym typeface="Symbol" panose="05050102010706020507" pitchFamily="18" charset="2"/>
              </a:rPr>
              <a:t></a:t>
            </a:r>
            <a:r>
              <a:rPr lang="en-US" altLang="zh-CN" sz="2400" smtClean="0">
                <a:effectLst>
                  <a:outerShdw blurRad="38100" dist="38100" dir="2700000" algn="tl">
                    <a:srgbClr val="000000">
                      <a:alpha val="43137"/>
                    </a:srgbClr>
                  </a:outerShdw>
                </a:effectLst>
                <a:sym typeface="Symbol" panose="05050102010706020507" pitchFamily="18" charset="2"/>
              </a:rPr>
              <a:t>E*E</a:t>
            </a:r>
            <a:endParaRPr lang="en-US" altLang="zh-CN" sz="2400" dirty="0" smtClean="0">
              <a:effectLst>
                <a:outerShdw blurRad="38100" dist="38100" dir="2700000" algn="tl">
                  <a:srgbClr val="000000">
                    <a:alpha val="43137"/>
                  </a:srgbClr>
                </a:outerShdw>
              </a:effectLst>
              <a:sym typeface="Symbol" panose="05050102010706020507" pitchFamily="18" charset="2"/>
            </a:endParaRPr>
          </a:p>
          <a:p>
            <a:pPr>
              <a:lnSpc>
                <a:spcPct val="150000"/>
              </a:lnSpc>
              <a:buFont typeface="Monotype Sorts" pitchFamily="2" charset="2"/>
              <a:buNone/>
            </a:pPr>
            <a:r>
              <a:rPr lang="en-US" altLang="zh-CN" sz="2400" dirty="0" smtClean="0">
                <a:effectLst>
                  <a:outerShdw blurRad="38100" dist="38100" dir="2700000" algn="tl">
                    <a:srgbClr val="000000">
                      <a:alpha val="43137"/>
                    </a:srgbClr>
                  </a:outerShdw>
                </a:effectLst>
                <a:sym typeface="Symbol" panose="05050102010706020507" pitchFamily="18" charset="2"/>
              </a:rPr>
              <a:t>  i*E</a:t>
            </a:r>
            <a:endParaRPr lang="en-US" altLang="zh-CN" sz="2400" dirty="0" smtClean="0">
              <a:effectLst>
                <a:outerShdw blurRad="38100" dist="38100" dir="2700000" algn="tl">
                  <a:srgbClr val="000000">
                    <a:alpha val="43137"/>
                  </a:srgbClr>
                </a:outerShdw>
              </a:effectLst>
              <a:sym typeface="Symbol" panose="05050102010706020507" pitchFamily="18" charset="2"/>
            </a:endParaRPr>
          </a:p>
          <a:p>
            <a:pPr>
              <a:lnSpc>
                <a:spcPct val="150000"/>
              </a:lnSpc>
              <a:buFont typeface="Monotype Sorts" pitchFamily="2" charset="2"/>
              <a:buNone/>
            </a:pPr>
            <a:r>
              <a:rPr lang="en-US" altLang="zh-CN" sz="2400" dirty="0" smtClean="0">
                <a:effectLst>
                  <a:outerShdw blurRad="38100" dist="38100" dir="2700000" algn="tl">
                    <a:srgbClr val="000000">
                      <a:alpha val="43137"/>
                    </a:srgbClr>
                  </a:outerShdw>
                </a:effectLst>
                <a:sym typeface="Symbol" panose="05050102010706020507" pitchFamily="18" charset="2"/>
              </a:rPr>
              <a:t>  i*E+E</a:t>
            </a:r>
            <a:endParaRPr lang="en-US" altLang="zh-CN" sz="2400" dirty="0" smtClean="0">
              <a:effectLst>
                <a:outerShdw blurRad="38100" dist="38100" dir="2700000" algn="tl">
                  <a:srgbClr val="000000">
                    <a:alpha val="43137"/>
                  </a:srgbClr>
                </a:outerShdw>
              </a:effectLst>
              <a:sym typeface="Symbol" panose="05050102010706020507" pitchFamily="18" charset="2"/>
            </a:endParaRPr>
          </a:p>
          <a:p>
            <a:pPr>
              <a:lnSpc>
                <a:spcPct val="150000"/>
              </a:lnSpc>
              <a:buFont typeface="Monotype Sorts" pitchFamily="2" charset="2"/>
              <a:buNone/>
            </a:pPr>
            <a:r>
              <a:rPr lang="en-US" altLang="zh-CN" sz="2400" dirty="0" smtClean="0">
                <a:effectLst>
                  <a:outerShdw blurRad="38100" dist="38100" dir="2700000" algn="tl">
                    <a:srgbClr val="000000">
                      <a:alpha val="43137"/>
                    </a:srgbClr>
                  </a:outerShdw>
                </a:effectLst>
                <a:sym typeface="Symbol" panose="05050102010706020507" pitchFamily="18" charset="2"/>
              </a:rPr>
              <a:t>  i*</a:t>
            </a:r>
            <a:r>
              <a:rPr lang="en-US" altLang="zh-CN" sz="2400" dirty="0" err="1" smtClean="0">
                <a:effectLst>
                  <a:outerShdw blurRad="38100" dist="38100" dir="2700000" algn="tl">
                    <a:srgbClr val="000000">
                      <a:alpha val="43137"/>
                    </a:srgbClr>
                  </a:outerShdw>
                </a:effectLst>
                <a:sym typeface="Symbol" panose="05050102010706020507" pitchFamily="18" charset="2"/>
              </a:rPr>
              <a:t>i+E</a:t>
            </a:r>
            <a:endParaRPr lang="en-US" altLang="zh-CN" sz="2400" dirty="0" smtClean="0">
              <a:effectLst>
                <a:outerShdw blurRad="38100" dist="38100" dir="2700000" algn="tl">
                  <a:srgbClr val="000000">
                    <a:alpha val="43137"/>
                  </a:srgbClr>
                </a:outerShdw>
              </a:effectLst>
              <a:sym typeface="Symbol" panose="05050102010706020507" pitchFamily="18" charset="2"/>
            </a:endParaRPr>
          </a:p>
          <a:p>
            <a:pPr>
              <a:lnSpc>
                <a:spcPct val="150000"/>
              </a:lnSpc>
              <a:buFont typeface="Monotype Sorts" pitchFamily="2" charset="2"/>
              <a:buNone/>
            </a:pPr>
            <a:r>
              <a:rPr lang="en-US" altLang="zh-CN" sz="2400" dirty="0" smtClean="0">
                <a:effectLst>
                  <a:outerShdw blurRad="38100" dist="38100" dir="2700000" algn="tl">
                    <a:srgbClr val="000000">
                      <a:alpha val="43137"/>
                    </a:srgbClr>
                  </a:outerShdw>
                </a:effectLst>
                <a:sym typeface="Symbol" panose="05050102010706020507" pitchFamily="18" charset="2"/>
              </a:rPr>
              <a:t>  i*</a:t>
            </a:r>
            <a:r>
              <a:rPr lang="en-US" altLang="zh-CN" sz="2400" dirty="0" err="1" smtClean="0">
                <a:effectLst>
                  <a:outerShdw blurRad="38100" dist="38100" dir="2700000" algn="tl">
                    <a:srgbClr val="000000">
                      <a:alpha val="43137"/>
                    </a:srgbClr>
                  </a:outerShdw>
                </a:effectLst>
                <a:sym typeface="Symbol" panose="05050102010706020507" pitchFamily="18" charset="2"/>
              </a:rPr>
              <a:t>i+i</a:t>
            </a:r>
            <a:endParaRPr lang="en-US" altLang="zh-CN" sz="2400" dirty="0" smtClean="0">
              <a:effectLst>
                <a:outerShdw blurRad="38100" dist="38100" dir="2700000" algn="tl">
                  <a:srgbClr val="000000">
                    <a:alpha val="43137"/>
                  </a:srgbClr>
                </a:outerShdw>
              </a:effectLst>
              <a:sym typeface="Symbol" panose="05050102010706020507" pitchFamily="18" charset="2"/>
            </a:endParaRPr>
          </a:p>
        </p:txBody>
      </p:sp>
      <p:pic>
        <p:nvPicPr>
          <p:cNvPr id="8" name="图片 7"/>
          <p:cNvPicPr/>
          <p:nvPr/>
        </p:nvPicPr>
        <p:blipFill rotWithShape="1">
          <a:blip r:embed="rId1">
            <a:extLst>
              <a:ext uri="{28A0092B-C50C-407E-A947-70E740481C1C}">
                <a14:useLocalDpi xmlns:a14="http://schemas.microsoft.com/office/drawing/2010/main" val="0"/>
              </a:ext>
            </a:extLst>
          </a:blip>
          <a:srcRect l="81413" b="43352"/>
          <a:stretch>
            <a:fillRect/>
          </a:stretch>
        </p:blipFill>
        <p:spPr bwMode="auto">
          <a:xfrm>
            <a:off x="6501008" y="2644097"/>
            <a:ext cx="1800000" cy="2952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fade">
                                      <p:cBhvr>
                                        <p:cTn id="16" dur="500"/>
                                        <p:tgtEl>
                                          <p:spTgt spid="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500"/>
                                        <p:tgtEl>
                                          <p:spTgt spid="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fade">
                                      <p:cBhvr>
                                        <p:cTn id="26" dur="500"/>
                                        <p:tgtEl>
                                          <p:spTgt spid="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fade">
                                      <p:cBhvr>
                                        <p:cTn id="31" dur="500"/>
                                        <p:tgtEl>
                                          <p:spTgt spid="6">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
                                            <p:bg/>
                                          </p:spTgt>
                                        </p:tgtEl>
                                        <p:attrNameLst>
                                          <p:attrName>style.visibility</p:attrName>
                                        </p:attrNameLst>
                                      </p:cBhvr>
                                      <p:to>
                                        <p:strVal val="visible"/>
                                      </p:to>
                                    </p:set>
                                    <p:animEffect transition="in" filter="fade">
                                      <p:cBhvr>
                                        <p:cTn id="41" dur="500"/>
                                        <p:tgtEl>
                                          <p:spTgt spid="7">
                                            <p:bg/>
                                          </p:spTgt>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7">
                                            <p:txEl>
                                              <p:pRg st="0" end="0"/>
                                            </p:txEl>
                                          </p:spTgt>
                                        </p:tgtEl>
                                        <p:attrNameLst>
                                          <p:attrName>style.visibility</p:attrName>
                                        </p:attrNameLst>
                                      </p:cBhvr>
                                      <p:to>
                                        <p:strVal val="visible"/>
                                      </p:to>
                                    </p:set>
                                    <p:animEffect transition="in" filter="fade">
                                      <p:cBhvr>
                                        <p:cTn id="45" dur="500"/>
                                        <p:tgtEl>
                                          <p:spTgt spid="7">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7">
                                            <p:txEl>
                                              <p:pRg st="1" end="1"/>
                                            </p:txEl>
                                          </p:spTgt>
                                        </p:tgtEl>
                                        <p:attrNameLst>
                                          <p:attrName>style.visibility</p:attrName>
                                        </p:attrNameLst>
                                      </p:cBhvr>
                                      <p:to>
                                        <p:strVal val="visible"/>
                                      </p:to>
                                    </p:set>
                                    <p:animEffect transition="in" filter="fade">
                                      <p:cBhvr>
                                        <p:cTn id="50" dur="500"/>
                                        <p:tgtEl>
                                          <p:spTgt spid="7">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xEl>
                                              <p:pRg st="2" end="2"/>
                                            </p:txEl>
                                          </p:spTgt>
                                        </p:tgtEl>
                                        <p:attrNameLst>
                                          <p:attrName>style.visibility</p:attrName>
                                        </p:attrNameLst>
                                      </p:cBhvr>
                                      <p:to>
                                        <p:strVal val="visible"/>
                                      </p:to>
                                    </p:set>
                                    <p:animEffect transition="in" filter="fade">
                                      <p:cBhvr>
                                        <p:cTn id="55" dur="500"/>
                                        <p:tgtEl>
                                          <p:spTgt spid="7">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7">
                                            <p:txEl>
                                              <p:pRg st="3" end="3"/>
                                            </p:txEl>
                                          </p:spTgt>
                                        </p:tgtEl>
                                        <p:attrNameLst>
                                          <p:attrName>style.visibility</p:attrName>
                                        </p:attrNameLst>
                                      </p:cBhvr>
                                      <p:to>
                                        <p:strVal val="visible"/>
                                      </p:to>
                                    </p:set>
                                    <p:animEffect transition="in" filter="fade">
                                      <p:cBhvr>
                                        <p:cTn id="60" dur="500"/>
                                        <p:tgtEl>
                                          <p:spTgt spid="7">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7">
                                            <p:txEl>
                                              <p:pRg st="4" end="4"/>
                                            </p:txEl>
                                          </p:spTgt>
                                        </p:tgtEl>
                                        <p:attrNameLst>
                                          <p:attrName>style.visibility</p:attrName>
                                        </p:attrNameLst>
                                      </p:cBhvr>
                                      <p:to>
                                        <p:strVal val="visible"/>
                                      </p:to>
                                    </p:set>
                                    <p:animEffect transition="in" filter="fade">
                                      <p:cBhvr>
                                        <p:cTn id="65" dur="500"/>
                                        <p:tgtEl>
                                          <p:spTgt spid="7">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fade">
                                      <p:cBhvr>
                                        <p:cTn id="7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uiExpand="1" build="p"/>
      <p:bldP spid="7" grpId="0" animBg="1"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三、二义文法</a:t>
            </a:r>
            <a:endParaRPr lang="zh-CN" altLang="en-US" dirty="0"/>
          </a:p>
        </p:txBody>
      </p:sp>
      <p:sp>
        <p:nvSpPr>
          <p:cNvPr id="4" name="内容占位符 3"/>
          <p:cNvSpPr>
            <a:spLocks noGrp="1"/>
          </p:cNvSpPr>
          <p:nvPr>
            <p:ph sz="quarter" idx="13"/>
          </p:nvPr>
        </p:nvSpPr>
        <p:spPr/>
        <p:txBody>
          <a:bodyPr>
            <a:normAutofit/>
          </a:bodyPr>
          <a:lstStyle/>
          <a:p>
            <a:r>
              <a:rPr lang="zh-CN" altLang="en-US" sz="2800" dirty="0"/>
              <a:t>若一个文法存在某个句子</a:t>
            </a:r>
            <a:r>
              <a:rPr lang="zh-CN" altLang="en-US" sz="2800" dirty="0">
                <a:solidFill>
                  <a:srgbClr val="FF0000"/>
                </a:solidFill>
              </a:rPr>
              <a:t>对应两棵不同的语法树</a:t>
            </a:r>
            <a:r>
              <a:rPr lang="zh-CN" altLang="en-US" sz="2800" dirty="0"/>
              <a:t>，则称这个文法是</a:t>
            </a:r>
            <a:r>
              <a:rPr lang="zh-CN" altLang="en-US" sz="2800" dirty="0">
                <a:solidFill>
                  <a:srgbClr val="FF0000"/>
                </a:solidFill>
              </a:rPr>
              <a:t>二义</a:t>
            </a:r>
            <a:r>
              <a:rPr lang="zh-CN" altLang="en-US" sz="2800" dirty="0"/>
              <a:t>的。</a:t>
            </a:r>
            <a:endParaRPr lang="zh-CN" altLang="en-US" sz="2800" dirty="0"/>
          </a:p>
          <a:p>
            <a:r>
              <a:rPr lang="zh-CN" altLang="en-US" sz="2800" dirty="0"/>
              <a:t>或者，若一个文法存在某个句子</a:t>
            </a:r>
            <a:r>
              <a:rPr lang="zh-CN" altLang="en-US" sz="2800" dirty="0">
                <a:solidFill>
                  <a:srgbClr val="FF0000"/>
                </a:solidFill>
              </a:rPr>
              <a:t>有两个不同的最左（右）推导</a:t>
            </a:r>
            <a:r>
              <a:rPr lang="zh-CN" altLang="en-US" sz="2800" dirty="0"/>
              <a:t>，则称这个文法是二义的</a:t>
            </a:r>
            <a:endParaRPr lang="zh-CN" altLang="en-US" sz="2800" dirty="0"/>
          </a:p>
          <a:p>
            <a:r>
              <a:rPr lang="zh-CN" altLang="en-US" sz="2800" dirty="0"/>
              <a:t>若文法是二义性的，则在编译时就会产生不确定性。</a:t>
            </a:r>
            <a:endParaRPr lang="zh-CN" altLang="en-US" sz="2800" dirty="0"/>
          </a:p>
          <a:p>
            <a:r>
              <a:rPr lang="zh-CN" altLang="en-US" sz="2800" dirty="0"/>
              <a:t>文法的</a:t>
            </a:r>
            <a:r>
              <a:rPr lang="zh-CN" altLang="en-US" sz="2800" dirty="0">
                <a:solidFill>
                  <a:srgbClr val="FF0000"/>
                </a:solidFill>
              </a:rPr>
              <a:t>二义性是不可判定的</a:t>
            </a:r>
            <a:r>
              <a:rPr lang="zh-CN" altLang="en-US" sz="2800" dirty="0"/>
              <a:t>，即不可能构造出一个算法，通过有限步骤来判定任一文法是否有二义性</a:t>
            </a:r>
            <a:r>
              <a:rPr lang="zh-CN" altLang="en-US" sz="2800" dirty="0" smtClean="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三、二义文法</a:t>
            </a:r>
            <a:endParaRPr lang="zh-CN" altLang="en-US" dirty="0"/>
          </a:p>
        </p:txBody>
      </p:sp>
      <p:sp>
        <p:nvSpPr>
          <p:cNvPr id="4" name="内容占位符 3"/>
          <p:cNvSpPr>
            <a:spLocks noGrp="1"/>
          </p:cNvSpPr>
          <p:nvPr>
            <p:ph sz="quarter" idx="13"/>
          </p:nvPr>
        </p:nvSpPr>
        <p:spPr>
          <a:xfrm>
            <a:off x="768350" y="1322773"/>
            <a:ext cx="7771968" cy="5535227"/>
          </a:xfrm>
        </p:spPr>
        <p:txBody>
          <a:bodyPr>
            <a:normAutofit/>
          </a:bodyPr>
          <a:lstStyle/>
          <a:p>
            <a:r>
              <a:rPr lang="zh-CN" altLang="en-US" sz="2800" dirty="0"/>
              <a:t>可以采用两种途径来解决文法的二义性问题：</a:t>
            </a:r>
            <a:endParaRPr lang="zh-CN" altLang="en-US" sz="2800" dirty="0"/>
          </a:p>
          <a:p>
            <a:r>
              <a:rPr lang="en-US" altLang="zh-CN" sz="2800" dirty="0"/>
              <a:t>1</a:t>
            </a:r>
            <a:r>
              <a:rPr lang="zh-CN" altLang="en-US" sz="2800" dirty="0"/>
              <a:t>、不改变文法中原有的规则，仅加进一些语法的非形式规定。如规定“*”运算优先级高于“</a:t>
            </a:r>
            <a:r>
              <a:rPr lang="en-US" altLang="zh-CN" sz="2800" dirty="0"/>
              <a:t>+”</a:t>
            </a:r>
            <a:r>
              <a:rPr lang="zh-CN" altLang="en-US" sz="2800" dirty="0"/>
              <a:t>运算，且服从左结合。</a:t>
            </a:r>
            <a:endParaRPr lang="zh-CN" altLang="en-US" sz="2800" dirty="0"/>
          </a:p>
          <a:p>
            <a:r>
              <a:rPr lang="en-US" altLang="zh-CN" sz="2800" dirty="0"/>
              <a:t>2</a:t>
            </a:r>
            <a:r>
              <a:rPr lang="zh-CN" altLang="en-US" sz="2800" dirty="0"/>
              <a:t>、改写文法，把排除二义性的规则合并到原有文法中</a:t>
            </a:r>
            <a:r>
              <a:rPr lang="zh-CN" altLang="en-US" sz="2800" dirty="0" smtClean="0"/>
              <a:t>。</a:t>
            </a:r>
            <a:endParaRPr lang="en-US" altLang="zh-CN" sz="2800" dirty="0" smtClean="0"/>
          </a:p>
          <a:p>
            <a:r>
              <a:rPr lang="en-US" altLang="zh-CN" sz="2800" dirty="0"/>
              <a:t>G[E]: E → i         </a:t>
            </a:r>
            <a:r>
              <a:rPr lang="en-US" altLang="zh-CN" sz="2800" dirty="0" smtClean="0"/>
              <a:t>	G[E</a:t>
            </a:r>
            <a:r>
              <a:rPr lang="en-US" altLang="zh-CN" sz="2800" dirty="0"/>
              <a:t>]</a:t>
            </a:r>
            <a:r>
              <a:rPr lang="zh-CN" altLang="en-US" sz="2800" dirty="0"/>
              <a:t>：</a:t>
            </a:r>
            <a:r>
              <a:rPr lang="en-US" altLang="zh-CN" sz="2800" dirty="0"/>
              <a:t>E → T|E+T</a:t>
            </a:r>
            <a:endParaRPr lang="en-US" altLang="zh-CN" sz="2800" dirty="0"/>
          </a:p>
          <a:p>
            <a:r>
              <a:rPr lang="en-US" altLang="zh-CN" sz="2800" dirty="0"/>
              <a:t>	    </a:t>
            </a:r>
            <a:r>
              <a:rPr lang="en-US" altLang="zh-CN" sz="2800" dirty="0" smtClean="0"/>
              <a:t> E </a:t>
            </a:r>
            <a:r>
              <a:rPr lang="en-US" altLang="zh-CN" sz="2800" dirty="0"/>
              <a:t>→ E+E             </a:t>
            </a:r>
            <a:r>
              <a:rPr lang="en-US" altLang="zh-CN" sz="2800" dirty="0" smtClean="0"/>
              <a:t> 	  T </a:t>
            </a:r>
            <a:r>
              <a:rPr lang="en-US" altLang="zh-CN" sz="2800" dirty="0"/>
              <a:t>→ F|T*F</a:t>
            </a:r>
            <a:endParaRPr lang="en-US" altLang="zh-CN" sz="2800" dirty="0"/>
          </a:p>
          <a:p>
            <a:r>
              <a:rPr lang="en-US" altLang="zh-CN" sz="2800" dirty="0"/>
              <a:t>	    </a:t>
            </a:r>
            <a:r>
              <a:rPr lang="en-US" altLang="zh-CN" sz="2800" dirty="0" smtClean="0"/>
              <a:t> E </a:t>
            </a:r>
            <a:r>
              <a:rPr lang="en-US" altLang="zh-CN" sz="2800" dirty="0"/>
              <a:t>→ E*E             </a:t>
            </a:r>
            <a:r>
              <a:rPr lang="en-US" altLang="zh-CN" sz="2800" dirty="0" smtClean="0"/>
              <a:t>  	  F </a:t>
            </a:r>
            <a:r>
              <a:rPr lang="en-US" altLang="zh-CN" sz="2800" dirty="0"/>
              <a:t>→ </a:t>
            </a:r>
            <a:r>
              <a:rPr lang="en-US" altLang="zh-CN" sz="2800" dirty="0" smtClean="0"/>
              <a:t>(E)|</a:t>
            </a:r>
            <a:r>
              <a:rPr lang="en-US" altLang="zh-CN" sz="2800" dirty="0"/>
              <a:t>i</a:t>
            </a:r>
            <a:endParaRPr lang="en-US" altLang="zh-CN" sz="2800" dirty="0"/>
          </a:p>
          <a:p>
            <a:r>
              <a:rPr lang="en-US" altLang="zh-CN" sz="2800" dirty="0"/>
              <a:t>	    </a:t>
            </a:r>
            <a:r>
              <a:rPr lang="en-US" altLang="zh-CN" sz="2800" dirty="0" smtClean="0"/>
              <a:t> E </a:t>
            </a:r>
            <a:r>
              <a:rPr lang="en-US" altLang="zh-CN" sz="2800" dirty="0"/>
              <a:t>→ (E)       </a:t>
            </a:r>
            <a:r>
              <a:rPr lang="zh-CN" altLang="en-US" sz="2800" dirty="0">
                <a:solidFill>
                  <a:srgbClr val="FF0000"/>
                </a:solidFill>
              </a:rPr>
              <a:t>规定优先顺序和</a:t>
            </a:r>
            <a:r>
              <a:rPr lang="zh-CN" altLang="en-US" sz="2800" dirty="0" smtClean="0">
                <a:solidFill>
                  <a:srgbClr val="FF0000"/>
                </a:solidFill>
              </a:rPr>
              <a:t>结合律</a:t>
            </a:r>
            <a:endParaRPr lang="zh-CN" altLang="en-US" sz="2800" dirty="0">
              <a:solidFill>
                <a:srgbClr val="FF0000"/>
              </a:solidFill>
            </a:endParaRPr>
          </a:p>
        </p:txBody>
      </p:sp>
      <p:sp>
        <p:nvSpPr>
          <p:cNvPr id="5" name="燕尾形 4"/>
          <p:cNvSpPr/>
          <p:nvPr/>
        </p:nvSpPr>
        <p:spPr>
          <a:xfrm>
            <a:off x="3992880" y="5120640"/>
            <a:ext cx="477520" cy="49784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500"/>
                                        <p:tgtEl>
                                          <p:spTgt spid="4">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fade">
                                      <p:cBhvr>
                                        <p:cTn id="23" dur="500"/>
                                        <p:tgtEl>
                                          <p:spTgt spid="4">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fade">
                                      <p:cBhvr>
                                        <p:cTn id="26" dur="500"/>
                                        <p:tgtEl>
                                          <p:spTgt spid="4">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zh-CN" dirty="0"/>
              <a:t>文法的二义性和语言的二义性</a:t>
            </a:r>
            <a:endParaRPr lang="zh-CN" altLang="en-US" dirty="0"/>
          </a:p>
        </p:txBody>
      </p:sp>
      <p:sp>
        <p:nvSpPr>
          <p:cNvPr id="4" name="内容占位符 3"/>
          <p:cNvSpPr>
            <a:spLocks noGrp="1"/>
          </p:cNvSpPr>
          <p:nvPr>
            <p:ph sz="quarter" idx="13"/>
          </p:nvPr>
        </p:nvSpPr>
        <p:spPr/>
        <p:txBody>
          <a:bodyPr>
            <a:normAutofit/>
          </a:bodyPr>
          <a:lstStyle/>
          <a:p>
            <a:r>
              <a:rPr lang="zh-CN" altLang="en-US" sz="2800" dirty="0"/>
              <a:t>文法的二义性和语言的二义性是两个不同的概念。因为可能有两个不同的文法</a:t>
            </a:r>
            <a:r>
              <a:rPr lang="en-US" altLang="zh-CN" sz="2800" dirty="0"/>
              <a:t>G</a:t>
            </a:r>
            <a:r>
              <a:rPr lang="zh-CN" altLang="en-US" sz="2800" dirty="0"/>
              <a:t>和</a:t>
            </a:r>
            <a:r>
              <a:rPr lang="en-US" altLang="zh-CN" sz="2800" dirty="0"/>
              <a:t>G′</a:t>
            </a:r>
            <a:r>
              <a:rPr lang="zh-CN" altLang="en-US" sz="2800" dirty="0"/>
              <a:t>，其中</a:t>
            </a:r>
            <a:r>
              <a:rPr lang="en-US" altLang="zh-CN" sz="2800" dirty="0"/>
              <a:t>G</a:t>
            </a:r>
            <a:r>
              <a:rPr lang="zh-CN" altLang="en-US" sz="2800" dirty="0"/>
              <a:t>是二义的，但是却有</a:t>
            </a:r>
            <a:r>
              <a:rPr lang="en-US" altLang="zh-CN" sz="2800" dirty="0"/>
              <a:t>L(G)=L(G′)</a:t>
            </a:r>
            <a:r>
              <a:rPr lang="zh-CN" altLang="en-US" sz="2800" dirty="0"/>
              <a:t>，也就是说，这两个文法所产生的语言是相同的。</a:t>
            </a:r>
            <a:endParaRPr lang="zh-CN" altLang="en-US" sz="2800" dirty="0"/>
          </a:p>
          <a:p>
            <a:r>
              <a:rPr lang="zh-CN" altLang="en-US" sz="2800" dirty="0"/>
              <a:t>如果产生上下文无关语言的每一个文法都是二义的，则说此语言是先天二义的。对于一个程序设计语言来说，常常希望它的文法是无二义的，因为希望对它的每个语句的分析是唯一的</a:t>
            </a:r>
            <a:r>
              <a:rPr lang="zh-CN" altLang="en-US" sz="2800" dirty="0" smtClean="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normAutofit fontScale="90000"/>
          </a:bodyPr>
          <a:lstStyle/>
          <a:p>
            <a:r>
              <a:rPr lang="en-US" altLang="zh-CN" dirty="0"/>
              <a:t>3.6 </a:t>
            </a:r>
            <a:r>
              <a:rPr lang="zh-CN" altLang="en-US" dirty="0"/>
              <a:t>上下文无关文法的句型分析</a:t>
            </a:r>
            <a:endParaRPr lang="zh-CN" altLang="en-US" dirty="0"/>
          </a:p>
        </p:txBody>
      </p:sp>
      <p:sp>
        <p:nvSpPr>
          <p:cNvPr id="4" name="内容占位符 3"/>
          <p:cNvSpPr>
            <a:spLocks noGrp="1"/>
          </p:cNvSpPr>
          <p:nvPr>
            <p:ph sz="quarter" idx="13"/>
          </p:nvPr>
        </p:nvSpPr>
        <p:spPr/>
        <p:txBody>
          <a:bodyPr>
            <a:noAutofit/>
          </a:bodyPr>
          <a:lstStyle/>
          <a:p>
            <a:r>
              <a:rPr lang="zh-CN" altLang="en-US" sz="2800" dirty="0"/>
              <a:t>一、有关概念</a:t>
            </a:r>
            <a:endParaRPr lang="zh-CN" altLang="en-US" sz="2800" dirty="0"/>
          </a:p>
          <a:p>
            <a:r>
              <a:rPr lang="en-US" altLang="zh-CN" sz="2800" dirty="0">
                <a:solidFill>
                  <a:srgbClr val="FF0000"/>
                </a:solidFill>
              </a:rPr>
              <a:t>1.</a:t>
            </a:r>
            <a:r>
              <a:rPr lang="zh-CN" altLang="en-US" sz="2800" dirty="0">
                <a:solidFill>
                  <a:srgbClr val="FF0000"/>
                </a:solidFill>
              </a:rPr>
              <a:t>句型</a:t>
            </a:r>
            <a:r>
              <a:rPr lang="zh-CN" altLang="en-US" sz="2800" dirty="0" smtClean="0">
                <a:solidFill>
                  <a:srgbClr val="FF0000"/>
                </a:solidFill>
              </a:rPr>
              <a:t>分析</a:t>
            </a:r>
            <a:r>
              <a:rPr lang="zh-CN" altLang="en-US" sz="2800" dirty="0"/>
              <a:t>。</a:t>
            </a:r>
            <a:r>
              <a:rPr lang="zh-CN" altLang="en-US" sz="2800" dirty="0" smtClean="0"/>
              <a:t>句型</a:t>
            </a:r>
            <a:r>
              <a:rPr lang="zh-CN" altLang="en-US" sz="2800" dirty="0"/>
              <a:t>分析就是识别一个符号串是否为某文法的句型，是某个推导的构造过程。</a:t>
            </a:r>
            <a:endParaRPr lang="zh-CN" altLang="en-US" sz="2800" dirty="0"/>
          </a:p>
          <a:p>
            <a:r>
              <a:rPr lang="en-US" altLang="zh-CN" sz="2800" dirty="0">
                <a:solidFill>
                  <a:srgbClr val="FF0000"/>
                </a:solidFill>
              </a:rPr>
              <a:t>2.</a:t>
            </a:r>
            <a:r>
              <a:rPr lang="zh-CN" altLang="en-US" sz="2800" dirty="0" smtClean="0">
                <a:solidFill>
                  <a:srgbClr val="FF0000"/>
                </a:solidFill>
              </a:rPr>
              <a:t>分析程序</a:t>
            </a:r>
            <a:r>
              <a:rPr lang="zh-CN" altLang="en-US" sz="2800" dirty="0" smtClean="0"/>
              <a:t>。在</a:t>
            </a:r>
            <a:r>
              <a:rPr lang="zh-CN" altLang="en-US" sz="2800" dirty="0"/>
              <a:t>语言的编译实现中，把完成句型分析的程序称为分析程序</a:t>
            </a:r>
            <a:r>
              <a:rPr lang="zh-CN" altLang="en-US" sz="2800" dirty="0">
                <a:solidFill>
                  <a:srgbClr val="FF0000"/>
                </a:solidFill>
              </a:rPr>
              <a:t>或识别程序</a:t>
            </a:r>
            <a:r>
              <a:rPr lang="zh-CN" altLang="en-US" sz="2800" dirty="0"/>
              <a:t>。分析算法又称</a:t>
            </a:r>
            <a:r>
              <a:rPr lang="zh-CN" altLang="en-US" sz="2800" dirty="0">
                <a:solidFill>
                  <a:srgbClr val="FF0000"/>
                </a:solidFill>
              </a:rPr>
              <a:t>识别算法</a:t>
            </a:r>
            <a:r>
              <a:rPr lang="zh-CN" altLang="en-US" sz="2800" dirty="0"/>
              <a:t>。</a:t>
            </a:r>
            <a:endParaRPr lang="zh-CN" altLang="en-US" sz="2800" dirty="0"/>
          </a:p>
          <a:p>
            <a:r>
              <a:rPr lang="en-US" altLang="zh-CN" sz="2800" dirty="0">
                <a:solidFill>
                  <a:srgbClr val="FF0000"/>
                </a:solidFill>
              </a:rPr>
              <a:t>3.</a:t>
            </a:r>
            <a:r>
              <a:rPr lang="zh-CN" altLang="en-US" sz="2800" dirty="0">
                <a:solidFill>
                  <a:srgbClr val="FF0000"/>
                </a:solidFill>
              </a:rPr>
              <a:t>从左到右的分析</a:t>
            </a:r>
            <a:r>
              <a:rPr lang="zh-CN" altLang="en-US" sz="2800" dirty="0" smtClean="0">
                <a:solidFill>
                  <a:srgbClr val="FF0000"/>
                </a:solidFill>
              </a:rPr>
              <a:t>算法</a:t>
            </a:r>
            <a:r>
              <a:rPr lang="zh-CN" altLang="en-US" sz="2800" dirty="0" smtClean="0"/>
              <a:t>。从</a:t>
            </a:r>
            <a:r>
              <a:rPr lang="zh-CN" altLang="en-US" sz="2800" dirty="0"/>
              <a:t>左到右的分析算法，即总是从左到右地识别输入符号串，首先识别符号串中的最左符号，进而依次识别右边的一个符号，直到分析结束</a:t>
            </a:r>
            <a:r>
              <a:rPr lang="zh-CN" altLang="en-US" sz="2800" dirty="0" smtClean="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二、句型的分析算法分类</a:t>
            </a:r>
            <a:endParaRPr lang="zh-CN" altLang="en-US" dirty="0"/>
          </a:p>
        </p:txBody>
      </p:sp>
      <p:sp>
        <p:nvSpPr>
          <p:cNvPr id="4" name="内容占位符 3"/>
          <p:cNvSpPr>
            <a:spLocks noGrp="1"/>
          </p:cNvSpPr>
          <p:nvPr>
            <p:ph sz="quarter" idx="13"/>
          </p:nvPr>
        </p:nvSpPr>
        <p:spPr/>
        <p:txBody>
          <a:bodyPr>
            <a:noAutofit/>
          </a:bodyPr>
          <a:lstStyle/>
          <a:p>
            <a:r>
              <a:rPr lang="en-US" altLang="zh-CN" sz="2400" dirty="0" smtClean="0">
                <a:solidFill>
                  <a:srgbClr val="FF0000"/>
                </a:solidFill>
              </a:rPr>
              <a:t>1</a:t>
            </a:r>
            <a:r>
              <a:rPr lang="en-US" altLang="zh-CN" sz="2400" dirty="0">
                <a:solidFill>
                  <a:srgbClr val="FF0000"/>
                </a:solidFill>
              </a:rPr>
              <a:t>.</a:t>
            </a:r>
            <a:r>
              <a:rPr lang="zh-CN" altLang="en-US" sz="2400" dirty="0">
                <a:solidFill>
                  <a:srgbClr val="FF0000"/>
                </a:solidFill>
              </a:rPr>
              <a:t>自顶向下</a:t>
            </a:r>
            <a:r>
              <a:rPr lang="en-US" altLang="zh-CN" sz="2400" dirty="0">
                <a:solidFill>
                  <a:srgbClr val="FF0000"/>
                </a:solidFill>
              </a:rPr>
              <a:t>(</a:t>
            </a:r>
            <a:r>
              <a:rPr lang="zh-CN" altLang="en-US" sz="2400" dirty="0">
                <a:solidFill>
                  <a:srgbClr val="FF0000"/>
                </a:solidFill>
              </a:rPr>
              <a:t>自上而下</a:t>
            </a:r>
            <a:r>
              <a:rPr lang="en-US" altLang="zh-CN" sz="2400" dirty="0">
                <a:solidFill>
                  <a:srgbClr val="FF0000"/>
                </a:solidFill>
              </a:rPr>
              <a:t>)</a:t>
            </a:r>
            <a:r>
              <a:rPr lang="zh-CN" altLang="en-US" sz="2400" dirty="0">
                <a:solidFill>
                  <a:srgbClr val="FF0000"/>
                </a:solidFill>
              </a:rPr>
              <a:t>分析法</a:t>
            </a:r>
            <a:r>
              <a:rPr lang="zh-CN" altLang="en-US" sz="2400" dirty="0"/>
              <a:t>：从文法的开始符号出发，反复使用文法的产生式，寻找与输入符号串匹配的</a:t>
            </a:r>
            <a:r>
              <a:rPr lang="zh-CN" altLang="en-US" sz="2400" dirty="0">
                <a:solidFill>
                  <a:srgbClr val="FF0000"/>
                </a:solidFill>
              </a:rPr>
              <a:t>推导</a:t>
            </a:r>
            <a:r>
              <a:rPr lang="zh-CN" altLang="en-US" sz="2400" dirty="0"/>
              <a:t>。</a:t>
            </a:r>
            <a:endParaRPr lang="zh-CN" altLang="en-US" sz="2400" dirty="0"/>
          </a:p>
          <a:p>
            <a:r>
              <a:rPr lang="en-US" altLang="zh-CN" sz="2400" dirty="0">
                <a:solidFill>
                  <a:srgbClr val="FF0000"/>
                </a:solidFill>
              </a:rPr>
              <a:t>2.</a:t>
            </a:r>
            <a:r>
              <a:rPr lang="zh-CN" altLang="en-US" sz="2400" dirty="0">
                <a:solidFill>
                  <a:srgbClr val="FF0000"/>
                </a:solidFill>
              </a:rPr>
              <a:t>自底向上</a:t>
            </a:r>
            <a:r>
              <a:rPr lang="en-US" altLang="zh-CN" sz="2400" dirty="0">
                <a:solidFill>
                  <a:srgbClr val="FF0000"/>
                </a:solidFill>
              </a:rPr>
              <a:t>(</a:t>
            </a:r>
            <a:r>
              <a:rPr lang="zh-CN" altLang="en-US" sz="2400" dirty="0">
                <a:solidFill>
                  <a:srgbClr val="FF0000"/>
                </a:solidFill>
              </a:rPr>
              <a:t>自下而上</a:t>
            </a:r>
            <a:r>
              <a:rPr lang="en-US" altLang="zh-CN" sz="2400" dirty="0">
                <a:solidFill>
                  <a:srgbClr val="FF0000"/>
                </a:solidFill>
              </a:rPr>
              <a:t>)</a:t>
            </a:r>
            <a:r>
              <a:rPr lang="zh-CN" altLang="en-US" sz="2400" dirty="0">
                <a:solidFill>
                  <a:srgbClr val="FF0000"/>
                </a:solidFill>
              </a:rPr>
              <a:t>分析法</a:t>
            </a:r>
            <a:r>
              <a:rPr lang="zh-CN" altLang="en-US" sz="2400" dirty="0"/>
              <a:t>：从输入符号串开始，逐步进行</a:t>
            </a:r>
            <a:r>
              <a:rPr lang="zh-CN" altLang="en-US" sz="2400" dirty="0">
                <a:solidFill>
                  <a:srgbClr val="FF0000"/>
                </a:solidFill>
              </a:rPr>
              <a:t>归约</a:t>
            </a:r>
            <a:r>
              <a:rPr lang="zh-CN" altLang="en-US" sz="2400" dirty="0"/>
              <a:t>，直至归约到文法的开始符号</a:t>
            </a:r>
            <a:r>
              <a:rPr lang="zh-CN" altLang="en-US" sz="2400" dirty="0" smtClean="0"/>
              <a:t>。</a:t>
            </a:r>
            <a:endParaRPr lang="en-US" altLang="zh-CN" sz="2400" dirty="0" smtClean="0"/>
          </a:p>
          <a:p>
            <a:r>
              <a:rPr lang="zh-CN" altLang="en-US" sz="2400" dirty="0"/>
              <a:t>两种方法反映了两种语法树的构造过程：</a:t>
            </a:r>
            <a:endParaRPr lang="zh-CN" altLang="en-US" sz="2400" dirty="0"/>
          </a:p>
          <a:p>
            <a:r>
              <a:rPr lang="zh-CN" altLang="en-US" sz="2400" dirty="0">
                <a:solidFill>
                  <a:srgbClr val="FF0000"/>
                </a:solidFill>
              </a:rPr>
              <a:t>自顶向下</a:t>
            </a:r>
            <a:r>
              <a:rPr lang="zh-CN" altLang="en-US" sz="2400" dirty="0" smtClean="0">
                <a:solidFill>
                  <a:srgbClr val="FF0000"/>
                </a:solidFill>
              </a:rPr>
              <a:t>方法</a:t>
            </a:r>
            <a:r>
              <a:rPr lang="zh-CN" altLang="en-US" sz="2400" dirty="0" smtClean="0"/>
              <a:t>是</a:t>
            </a:r>
            <a:r>
              <a:rPr lang="zh-CN" altLang="en-US" sz="2400" dirty="0"/>
              <a:t>从文法符号开始，将它做为语法树的根，向下逐步建立语法树，使语法树的结果正好是输入符号串；</a:t>
            </a:r>
            <a:endParaRPr lang="zh-CN" altLang="en-US" sz="2400" dirty="0"/>
          </a:p>
          <a:p>
            <a:r>
              <a:rPr lang="zh-CN" altLang="en-US" sz="2400" dirty="0">
                <a:solidFill>
                  <a:srgbClr val="FF0000"/>
                </a:solidFill>
              </a:rPr>
              <a:t>自底向上</a:t>
            </a:r>
            <a:r>
              <a:rPr lang="zh-CN" altLang="en-US" sz="2400" dirty="0" smtClean="0">
                <a:solidFill>
                  <a:srgbClr val="FF0000"/>
                </a:solidFill>
              </a:rPr>
              <a:t>方法</a:t>
            </a:r>
            <a:r>
              <a:rPr lang="zh-CN" altLang="en-US" sz="2400" dirty="0" smtClean="0"/>
              <a:t>则</a:t>
            </a:r>
            <a:r>
              <a:rPr lang="zh-CN" altLang="en-US" sz="2400" dirty="0"/>
              <a:t>是从输入符号串开始，以它做为语法树的结果，自底向上地构造语法树</a:t>
            </a:r>
            <a:r>
              <a:rPr lang="zh-CN" altLang="en-US" sz="2400" dirty="0" smtClean="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zh-CN" dirty="0"/>
              <a:t>自顶向下语法分析的例子</a:t>
            </a:r>
            <a:endParaRPr lang="zh-CN" altLang="en-US" dirty="0"/>
          </a:p>
        </p:txBody>
      </p:sp>
      <p:sp>
        <p:nvSpPr>
          <p:cNvPr id="4" name="内容占位符 3"/>
          <p:cNvSpPr>
            <a:spLocks noGrp="1"/>
          </p:cNvSpPr>
          <p:nvPr>
            <p:ph sz="quarter" idx="13"/>
          </p:nvPr>
        </p:nvSpPr>
        <p:spPr>
          <a:xfrm>
            <a:off x="768350" y="1322773"/>
            <a:ext cx="7771968" cy="2598987"/>
          </a:xfrm>
        </p:spPr>
        <p:txBody>
          <a:bodyPr>
            <a:normAutofit/>
          </a:bodyPr>
          <a:lstStyle/>
          <a:p>
            <a:r>
              <a:rPr lang="zh-CN" altLang="en-US" sz="2800" dirty="0"/>
              <a:t>例：文法</a:t>
            </a:r>
            <a:r>
              <a:rPr lang="en-US" altLang="zh-CN" sz="2800" dirty="0"/>
              <a:t>G</a:t>
            </a:r>
            <a:r>
              <a:rPr lang="zh-CN" altLang="en-US" sz="2800" dirty="0"/>
              <a:t>：</a:t>
            </a:r>
            <a:r>
              <a:rPr lang="en-US" altLang="zh-CN" sz="2800" dirty="0"/>
              <a:t>S → </a:t>
            </a:r>
            <a:r>
              <a:rPr lang="en-US" altLang="zh-CN" sz="2800" dirty="0" err="1">
                <a:solidFill>
                  <a:srgbClr val="FF0000"/>
                </a:solidFill>
              </a:rPr>
              <a:t>c</a:t>
            </a:r>
            <a:r>
              <a:rPr lang="en-US" altLang="zh-CN" sz="2800" dirty="0" err="1"/>
              <a:t>A</a:t>
            </a:r>
            <a:r>
              <a:rPr lang="en-US" altLang="zh-CN" sz="2800" dirty="0" err="1">
                <a:solidFill>
                  <a:srgbClr val="FF0000"/>
                </a:solidFill>
              </a:rPr>
              <a:t>d</a:t>
            </a:r>
            <a:br>
              <a:rPr lang="en-US" altLang="zh-CN" sz="2800" dirty="0"/>
            </a:br>
            <a:r>
              <a:rPr lang="en-US" altLang="zh-CN" sz="2800" dirty="0" smtClean="0"/>
              <a:t>                     A </a:t>
            </a:r>
            <a:r>
              <a:rPr lang="en-US" altLang="zh-CN" sz="2800" dirty="0"/>
              <a:t>→ </a:t>
            </a:r>
            <a:r>
              <a:rPr lang="en-US" altLang="zh-CN" sz="2800" dirty="0">
                <a:solidFill>
                  <a:srgbClr val="FF0000"/>
                </a:solidFill>
              </a:rPr>
              <a:t>ab</a:t>
            </a:r>
            <a:br>
              <a:rPr lang="en-US" altLang="zh-CN" sz="2800" dirty="0"/>
            </a:br>
            <a:r>
              <a:rPr lang="en-US" altLang="zh-CN" sz="2800" dirty="0"/>
              <a:t>                     </a:t>
            </a:r>
            <a:r>
              <a:rPr lang="en-US" altLang="zh-CN" sz="2800" dirty="0" smtClean="0"/>
              <a:t>A </a:t>
            </a:r>
            <a:r>
              <a:rPr lang="en-US" altLang="zh-CN" sz="2800" dirty="0"/>
              <a:t>→ </a:t>
            </a:r>
            <a:r>
              <a:rPr lang="en-US" altLang="zh-CN" sz="2800" dirty="0">
                <a:solidFill>
                  <a:srgbClr val="FF0000"/>
                </a:solidFill>
              </a:rPr>
              <a:t>a</a:t>
            </a:r>
            <a:br>
              <a:rPr lang="en-US" altLang="zh-CN" sz="2800" dirty="0"/>
            </a:br>
            <a:r>
              <a:rPr lang="zh-CN" altLang="en-US" sz="2800" dirty="0"/>
              <a:t>识别输入串</a:t>
            </a:r>
            <a:r>
              <a:rPr lang="en-US" altLang="zh-CN" sz="2800" dirty="0"/>
              <a:t>w=</a:t>
            </a:r>
            <a:r>
              <a:rPr lang="en-US" altLang="zh-CN" sz="2800" dirty="0">
                <a:solidFill>
                  <a:srgbClr val="FF0000"/>
                </a:solidFill>
              </a:rPr>
              <a:t>cabd</a:t>
            </a:r>
            <a:r>
              <a:rPr lang="zh-CN" altLang="en-US" sz="2800" dirty="0"/>
              <a:t>是否为该文法的</a:t>
            </a:r>
            <a:r>
              <a:rPr lang="zh-CN" altLang="en-US" sz="2800" dirty="0">
                <a:solidFill>
                  <a:srgbClr val="FF0000"/>
                </a:solidFill>
              </a:rPr>
              <a:t>句子</a:t>
            </a:r>
            <a:endParaRPr lang="zh-CN" altLang="en-US" sz="2800" dirty="0">
              <a:solidFill>
                <a:srgbClr val="FF0000"/>
              </a:solidFill>
            </a:endParaRPr>
          </a:p>
          <a:p>
            <a:r>
              <a:rPr lang="zh-CN" altLang="en-US" sz="2800" dirty="0"/>
              <a:t>推导过程</a:t>
            </a:r>
            <a:r>
              <a:rPr lang="zh-CN" altLang="en-US" sz="2800" dirty="0" smtClean="0"/>
              <a:t>：</a:t>
            </a:r>
            <a:endParaRPr lang="zh-CN" altLang="en-US" sz="2800" dirty="0"/>
          </a:p>
        </p:txBody>
      </p:sp>
      <p:sp>
        <p:nvSpPr>
          <p:cNvPr id="14" name="矩形 13"/>
          <p:cNvSpPr/>
          <p:nvPr/>
        </p:nvSpPr>
        <p:spPr>
          <a:xfrm>
            <a:off x="2869044" y="3903574"/>
            <a:ext cx="1584000" cy="1200329"/>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nSpc>
                <a:spcPct val="150000"/>
              </a:lnSpc>
              <a:buFont typeface="Monotype Sorts" pitchFamily="2" charset="2"/>
              <a:buNone/>
            </a:pPr>
            <a:r>
              <a:rPr lang="en-US" altLang="zh-CN" sz="2400" dirty="0" err="1" smtClean="0">
                <a:effectLst>
                  <a:outerShdw blurRad="38100" dist="38100" dir="2700000" algn="tl">
                    <a:srgbClr val="000000">
                      <a:alpha val="43137"/>
                    </a:srgbClr>
                  </a:outerShdw>
                </a:effectLst>
                <a:sym typeface="Symbol" panose="05050102010706020507" pitchFamily="18" charset="2"/>
              </a:rPr>
              <a:t>S</a:t>
            </a:r>
            <a:r>
              <a:rPr lang="en-US" altLang="zh-CN" sz="2400" dirty="0" err="1" smtClean="0">
                <a:solidFill>
                  <a:srgbClr val="FF0000"/>
                </a:solidFill>
                <a:effectLst>
                  <a:outerShdw blurRad="38100" dist="38100" dir="2700000" algn="tl">
                    <a:srgbClr val="000000">
                      <a:alpha val="43137"/>
                    </a:srgbClr>
                  </a:outerShdw>
                </a:effectLst>
                <a:sym typeface="Symbol" panose="05050102010706020507" pitchFamily="18" charset="2"/>
              </a:rPr>
              <a:t>c</a:t>
            </a:r>
            <a:r>
              <a:rPr lang="en-US" altLang="zh-CN" sz="2400" dirty="0" err="1" smtClean="0">
                <a:effectLst>
                  <a:outerShdw blurRad="38100" dist="38100" dir="2700000" algn="tl">
                    <a:srgbClr val="000000">
                      <a:alpha val="43137"/>
                    </a:srgbClr>
                  </a:outerShdw>
                </a:effectLst>
                <a:sym typeface="Symbol" panose="05050102010706020507" pitchFamily="18" charset="2"/>
              </a:rPr>
              <a:t>A</a:t>
            </a:r>
            <a:r>
              <a:rPr lang="en-US" altLang="zh-CN" sz="2400" dirty="0" err="1" smtClean="0">
                <a:solidFill>
                  <a:srgbClr val="FF0000"/>
                </a:solidFill>
                <a:effectLst>
                  <a:outerShdw blurRad="38100" dist="38100" dir="2700000" algn="tl">
                    <a:srgbClr val="000000">
                      <a:alpha val="43137"/>
                    </a:srgbClr>
                  </a:outerShdw>
                </a:effectLst>
                <a:sym typeface="Symbol" panose="05050102010706020507" pitchFamily="18" charset="2"/>
              </a:rPr>
              <a:t>d</a:t>
            </a:r>
            <a:endParaRPr lang="en-US" altLang="zh-CN" sz="2400" dirty="0" smtClean="0">
              <a:solidFill>
                <a:srgbClr val="FF0000"/>
              </a:solidFill>
              <a:effectLst>
                <a:outerShdw blurRad="38100" dist="38100" dir="2700000" algn="tl">
                  <a:srgbClr val="000000">
                    <a:alpha val="43137"/>
                  </a:srgbClr>
                </a:outerShdw>
              </a:effectLst>
              <a:sym typeface="Symbol" panose="05050102010706020507" pitchFamily="18" charset="2"/>
            </a:endParaRPr>
          </a:p>
          <a:p>
            <a:pPr>
              <a:lnSpc>
                <a:spcPct val="150000"/>
              </a:lnSpc>
              <a:buFont typeface="Monotype Sorts" pitchFamily="2" charset="2"/>
              <a:buNone/>
            </a:pPr>
            <a:r>
              <a:rPr lang="en-US" altLang="zh-CN" sz="2400" dirty="0" smtClean="0">
                <a:effectLst>
                  <a:outerShdw blurRad="38100" dist="38100" dir="2700000" algn="tl">
                    <a:srgbClr val="000000">
                      <a:alpha val="43137"/>
                    </a:srgbClr>
                  </a:outerShdw>
                </a:effectLst>
                <a:sym typeface="Symbol" panose="05050102010706020507" pitchFamily="18" charset="2"/>
              </a:rPr>
              <a:t>  c</a:t>
            </a:r>
            <a:r>
              <a:rPr lang="en-US" altLang="zh-CN" sz="2400" dirty="0" smtClean="0">
                <a:solidFill>
                  <a:srgbClr val="FF0000"/>
                </a:solidFill>
                <a:effectLst>
                  <a:outerShdw blurRad="38100" dist="38100" dir="2700000" algn="tl">
                    <a:srgbClr val="000000">
                      <a:alpha val="43137"/>
                    </a:srgbClr>
                  </a:outerShdw>
                </a:effectLst>
                <a:sym typeface="Symbol" panose="05050102010706020507" pitchFamily="18" charset="2"/>
              </a:rPr>
              <a:t>ab</a:t>
            </a:r>
            <a:r>
              <a:rPr lang="en-US" altLang="zh-CN" sz="2400" dirty="0" smtClean="0">
                <a:effectLst>
                  <a:outerShdw blurRad="38100" dist="38100" dir="2700000" algn="tl">
                    <a:srgbClr val="000000">
                      <a:alpha val="43137"/>
                    </a:srgbClr>
                  </a:outerShdw>
                </a:effectLst>
                <a:sym typeface="Symbol" panose="05050102010706020507" pitchFamily="18" charset="2"/>
              </a:rPr>
              <a:t>d</a:t>
            </a:r>
            <a:endParaRPr lang="en-US" altLang="zh-CN" sz="2400" dirty="0" smtClean="0">
              <a:effectLst>
                <a:outerShdw blurRad="38100" dist="38100" dir="2700000" algn="tl">
                  <a:srgbClr val="000000">
                    <a:alpha val="43137"/>
                  </a:srgbClr>
                </a:outerShdw>
              </a:effectLst>
              <a:sym typeface="Symbol" panose="05050102010706020507" pitchFamily="18" charset="2"/>
            </a:endParaRPr>
          </a:p>
        </p:txBody>
      </p:sp>
      <p:sp>
        <p:nvSpPr>
          <p:cNvPr id="70" name="文本框 69"/>
          <p:cNvSpPr txBox="1"/>
          <p:nvPr/>
        </p:nvSpPr>
        <p:spPr>
          <a:xfrm>
            <a:off x="5938059" y="3707393"/>
            <a:ext cx="324000" cy="461665"/>
          </a:xfrm>
          <a:prstGeom prst="rect">
            <a:avLst/>
          </a:prstGeom>
          <a:noFill/>
        </p:spPr>
        <p:txBody>
          <a:bodyPr wrap="square" rtlCol="0">
            <a:spAutoFit/>
          </a:bodyPr>
          <a:lstStyle/>
          <a:p>
            <a:pPr algn="ctr"/>
            <a:r>
              <a:rPr lang="en-US" altLang="zh-CN" sz="2400" dirty="0"/>
              <a:t>S</a:t>
            </a:r>
            <a:endParaRPr lang="zh-CN" altLang="en-US" sz="2400" dirty="0"/>
          </a:p>
        </p:txBody>
      </p:sp>
      <p:grpSp>
        <p:nvGrpSpPr>
          <p:cNvPr id="90" name="组合 89"/>
          <p:cNvGrpSpPr/>
          <p:nvPr/>
        </p:nvGrpSpPr>
        <p:grpSpPr>
          <a:xfrm>
            <a:off x="5050640" y="3938226"/>
            <a:ext cx="2098837" cy="1027174"/>
            <a:chOff x="5050640" y="3938226"/>
            <a:chExt cx="2098837" cy="1027174"/>
          </a:xfrm>
        </p:grpSpPr>
        <p:cxnSp>
          <p:nvCxnSpPr>
            <p:cNvPr id="20" name="直接连接符 19"/>
            <p:cNvCxnSpPr>
              <a:stCxn id="73" idx="0"/>
              <a:endCxn id="70" idx="3"/>
            </p:cNvCxnSpPr>
            <p:nvPr/>
          </p:nvCxnSpPr>
          <p:spPr>
            <a:xfrm flipH="1" flipV="1">
              <a:off x="6262059" y="3938226"/>
              <a:ext cx="725418" cy="565509"/>
            </a:xfrm>
            <a:prstGeom prst="line">
              <a:avLst/>
            </a:prstGeom>
          </p:spPr>
          <p:style>
            <a:lnRef idx="3">
              <a:schemeClr val="dk1"/>
            </a:lnRef>
            <a:fillRef idx="0">
              <a:schemeClr val="dk1"/>
            </a:fillRef>
            <a:effectRef idx="2">
              <a:schemeClr val="dk1"/>
            </a:effectRef>
            <a:fontRef idx="minor">
              <a:schemeClr val="tx1"/>
            </a:fontRef>
          </p:style>
        </p:cxnSp>
        <p:cxnSp>
          <p:nvCxnSpPr>
            <p:cNvPr id="21" name="直接连接符 20"/>
            <p:cNvCxnSpPr>
              <a:stCxn id="71" idx="0"/>
              <a:endCxn id="70" idx="1"/>
            </p:cNvCxnSpPr>
            <p:nvPr/>
          </p:nvCxnSpPr>
          <p:spPr>
            <a:xfrm flipV="1">
              <a:off x="5212640" y="3938226"/>
              <a:ext cx="725419" cy="565509"/>
            </a:xfrm>
            <a:prstGeom prst="line">
              <a:avLst/>
            </a:prstGeom>
          </p:spPr>
          <p:style>
            <a:lnRef idx="3">
              <a:schemeClr val="dk1"/>
            </a:lnRef>
            <a:fillRef idx="0">
              <a:schemeClr val="dk1"/>
            </a:fillRef>
            <a:effectRef idx="2">
              <a:schemeClr val="dk1"/>
            </a:effectRef>
            <a:fontRef idx="minor">
              <a:schemeClr val="tx1"/>
            </a:fontRef>
          </p:style>
        </p:cxnSp>
        <p:cxnSp>
          <p:nvCxnSpPr>
            <p:cNvPr id="22" name="直接连接符 21"/>
            <p:cNvCxnSpPr>
              <a:stCxn id="72" idx="0"/>
              <a:endCxn id="70" idx="2"/>
            </p:cNvCxnSpPr>
            <p:nvPr/>
          </p:nvCxnSpPr>
          <p:spPr>
            <a:xfrm flipV="1">
              <a:off x="6100059" y="4169058"/>
              <a:ext cx="0" cy="334677"/>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5050640" y="4503735"/>
              <a:ext cx="324000" cy="461665"/>
            </a:xfrm>
            <a:prstGeom prst="rect">
              <a:avLst/>
            </a:prstGeom>
            <a:noFill/>
          </p:spPr>
          <p:txBody>
            <a:bodyPr wrap="square" rtlCol="0">
              <a:spAutoFit/>
            </a:bodyPr>
            <a:lstStyle/>
            <a:p>
              <a:pPr algn="ctr"/>
              <a:r>
                <a:rPr lang="en-US" altLang="zh-CN" sz="2400" dirty="0" smtClean="0">
                  <a:solidFill>
                    <a:srgbClr val="FF0000"/>
                  </a:solidFill>
                </a:rPr>
                <a:t>c</a:t>
              </a:r>
              <a:endParaRPr lang="zh-CN" altLang="en-US" sz="2400" dirty="0">
                <a:solidFill>
                  <a:srgbClr val="FF0000"/>
                </a:solidFill>
              </a:endParaRPr>
            </a:p>
          </p:txBody>
        </p:sp>
        <p:sp>
          <p:nvSpPr>
            <p:cNvPr id="72" name="文本框 71"/>
            <p:cNvSpPr txBox="1"/>
            <p:nvPr/>
          </p:nvSpPr>
          <p:spPr>
            <a:xfrm>
              <a:off x="5938059" y="4503735"/>
              <a:ext cx="324000" cy="461665"/>
            </a:xfrm>
            <a:prstGeom prst="rect">
              <a:avLst/>
            </a:prstGeom>
            <a:noFill/>
          </p:spPr>
          <p:txBody>
            <a:bodyPr wrap="square" rtlCol="0">
              <a:spAutoFit/>
            </a:bodyPr>
            <a:lstStyle/>
            <a:p>
              <a:pPr algn="ctr"/>
              <a:r>
                <a:rPr lang="en-US" altLang="zh-CN" sz="2400" dirty="0" smtClean="0"/>
                <a:t>A</a:t>
              </a:r>
              <a:endParaRPr lang="zh-CN" altLang="en-US" sz="2400" dirty="0"/>
            </a:p>
          </p:txBody>
        </p:sp>
        <p:sp>
          <p:nvSpPr>
            <p:cNvPr id="73" name="文本框 72"/>
            <p:cNvSpPr txBox="1"/>
            <p:nvPr/>
          </p:nvSpPr>
          <p:spPr>
            <a:xfrm>
              <a:off x="6825477" y="4503735"/>
              <a:ext cx="324000" cy="461665"/>
            </a:xfrm>
            <a:prstGeom prst="rect">
              <a:avLst/>
            </a:prstGeom>
            <a:noFill/>
          </p:spPr>
          <p:txBody>
            <a:bodyPr wrap="square" rtlCol="0">
              <a:spAutoFit/>
            </a:bodyPr>
            <a:lstStyle/>
            <a:p>
              <a:pPr algn="ctr"/>
              <a:r>
                <a:rPr lang="en-US" altLang="zh-CN" sz="2400" dirty="0" smtClean="0">
                  <a:solidFill>
                    <a:srgbClr val="FF0000"/>
                  </a:solidFill>
                </a:rPr>
                <a:t>d</a:t>
              </a:r>
              <a:endParaRPr lang="zh-CN" altLang="en-US" sz="2400" dirty="0">
                <a:solidFill>
                  <a:srgbClr val="FF0000"/>
                </a:solidFill>
              </a:endParaRPr>
            </a:p>
          </p:txBody>
        </p:sp>
      </p:grpSp>
      <p:grpSp>
        <p:nvGrpSpPr>
          <p:cNvPr id="91" name="组合 90"/>
          <p:cNvGrpSpPr/>
          <p:nvPr/>
        </p:nvGrpSpPr>
        <p:grpSpPr>
          <a:xfrm>
            <a:off x="5148910" y="4734568"/>
            <a:ext cx="1960375" cy="1027173"/>
            <a:chOff x="5148910" y="4734568"/>
            <a:chExt cx="1960375" cy="1027173"/>
          </a:xfrm>
        </p:grpSpPr>
        <p:sp>
          <p:nvSpPr>
            <p:cNvPr id="74" name="文本框 73"/>
            <p:cNvSpPr txBox="1"/>
            <p:nvPr/>
          </p:nvSpPr>
          <p:spPr>
            <a:xfrm>
              <a:off x="5148910" y="5300076"/>
              <a:ext cx="324000" cy="461665"/>
            </a:xfrm>
            <a:prstGeom prst="rect">
              <a:avLst/>
            </a:prstGeom>
            <a:noFill/>
          </p:spPr>
          <p:txBody>
            <a:bodyPr wrap="square" rtlCol="0">
              <a:spAutoFit/>
            </a:bodyPr>
            <a:lstStyle/>
            <a:p>
              <a:pPr algn="ctr"/>
              <a:r>
                <a:rPr lang="en-US" altLang="zh-CN" sz="2400" dirty="0" smtClean="0">
                  <a:solidFill>
                    <a:srgbClr val="FF0000"/>
                  </a:solidFill>
                </a:rPr>
                <a:t>a</a:t>
              </a:r>
              <a:endParaRPr lang="zh-CN" altLang="en-US" sz="2400" dirty="0">
                <a:solidFill>
                  <a:srgbClr val="FF0000"/>
                </a:solidFill>
              </a:endParaRPr>
            </a:p>
          </p:txBody>
        </p:sp>
        <p:sp>
          <p:nvSpPr>
            <p:cNvPr id="75" name="文本框 74"/>
            <p:cNvSpPr txBox="1"/>
            <p:nvPr/>
          </p:nvSpPr>
          <p:spPr>
            <a:xfrm>
              <a:off x="6785285" y="5300075"/>
              <a:ext cx="324000" cy="461665"/>
            </a:xfrm>
            <a:prstGeom prst="rect">
              <a:avLst/>
            </a:prstGeom>
            <a:noFill/>
          </p:spPr>
          <p:txBody>
            <a:bodyPr wrap="square" rtlCol="0">
              <a:spAutoFit/>
            </a:bodyPr>
            <a:lstStyle/>
            <a:p>
              <a:pPr algn="ctr"/>
              <a:r>
                <a:rPr lang="en-US" altLang="zh-CN" sz="2400" dirty="0" smtClean="0">
                  <a:solidFill>
                    <a:srgbClr val="FF0000"/>
                  </a:solidFill>
                </a:rPr>
                <a:t>b</a:t>
              </a:r>
              <a:endParaRPr lang="zh-CN" altLang="en-US" sz="2400" dirty="0">
                <a:solidFill>
                  <a:srgbClr val="FF0000"/>
                </a:solidFill>
              </a:endParaRPr>
            </a:p>
          </p:txBody>
        </p:sp>
        <p:cxnSp>
          <p:nvCxnSpPr>
            <p:cNvPr id="85" name="直接连接符 84"/>
            <p:cNvCxnSpPr>
              <a:stCxn id="72" idx="1"/>
              <a:endCxn id="74" idx="0"/>
            </p:cNvCxnSpPr>
            <p:nvPr/>
          </p:nvCxnSpPr>
          <p:spPr>
            <a:xfrm flipH="1">
              <a:off x="5310910" y="4734568"/>
              <a:ext cx="627149" cy="565508"/>
            </a:xfrm>
            <a:prstGeom prst="line">
              <a:avLst/>
            </a:prstGeom>
          </p:spPr>
          <p:style>
            <a:lnRef idx="3">
              <a:schemeClr val="dk1"/>
            </a:lnRef>
            <a:fillRef idx="0">
              <a:schemeClr val="dk1"/>
            </a:fillRef>
            <a:effectRef idx="2">
              <a:schemeClr val="dk1"/>
            </a:effectRef>
            <a:fontRef idx="minor">
              <a:schemeClr val="tx1"/>
            </a:fontRef>
          </p:style>
        </p:cxnSp>
        <p:cxnSp>
          <p:nvCxnSpPr>
            <p:cNvPr id="87" name="直接连接符 86"/>
            <p:cNvCxnSpPr>
              <a:stCxn id="72" idx="3"/>
              <a:endCxn id="75" idx="0"/>
            </p:cNvCxnSpPr>
            <p:nvPr/>
          </p:nvCxnSpPr>
          <p:spPr>
            <a:xfrm>
              <a:off x="6262059" y="4734568"/>
              <a:ext cx="685226" cy="565507"/>
            </a:xfrm>
            <a:prstGeom prst="line">
              <a:avLst/>
            </a:prstGeom>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bg/>
                                          </p:spTgt>
                                        </p:tgtEl>
                                        <p:attrNameLst>
                                          <p:attrName>style.visibility</p:attrName>
                                        </p:attrNameLst>
                                      </p:cBhvr>
                                      <p:to>
                                        <p:strVal val="visible"/>
                                      </p:to>
                                    </p:set>
                                    <p:animEffect transition="in" filter="fade">
                                      <p:cBhvr>
                                        <p:cTn id="7" dur="500"/>
                                        <p:tgtEl>
                                          <p:spTgt spid="14">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0"/>
                                        </p:tgtEl>
                                        <p:attrNameLst>
                                          <p:attrName>style.visibility</p:attrName>
                                        </p:attrNameLst>
                                      </p:cBhvr>
                                      <p:to>
                                        <p:strVal val="visible"/>
                                      </p:to>
                                    </p:set>
                                    <p:animEffect transition="in" filter="fade">
                                      <p:cBhvr>
                                        <p:cTn id="14" dur="500"/>
                                        <p:tgtEl>
                                          <p:spTgt spid="70"/>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90"/>
                                        </p:tgtEl>
                                        <p:attrNameLst>
                                          <p:attrName>style.visibility</p:attrName>
                                        </p:attrNameLst>
                                      </p:cBhvr>
                                      <p:to>
                                        <p:strVal val="visible"/>
                                      </p:to>
                                    </p:set>
                                    <p:animEffect transition="in" filter="wipe(up)">
                                      <p:cBhvr>
                                        <p:cTn id="18" dur="500"/>
                                        <p:tgtEl>
                                          <p:spTgt spid="9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animEffect transition="in" filter="fade">
                                      <p:cBhvr>
                                        <p:cTn id="23" dur="500"/>
                                        <p:tgtEl>
                                          <p:spTgt spid="14">
                                            <p:txEl>
                                              <p:pRg st="1" end="1"/>
                                            </p:txEl>
                                          </p:spTgt>
                                        </p:tgtEl>
                                      </p:cBhvr>
                                    </p:animEffect>
                                  </p:childTnLst>
                                </p:cTn>
                              </p:par>
                            </p:childTnLst>
                          </p:cTn>
                        </p:par>
                        <p:par>
                          <p:cTn id="24" fill="hold">
                            <p:stCondLst>
                              <p:cond delay="500"/>
                            </p:stCondLst>
                            <p:childTnLst>
                              <p:par>
                                <p:cTn id="25" presetID="22" presetClass="entr" presetSubtype="1" fill="hold" nodeType="after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wipe(up)">
                                      <p:cBhvr>
                                        <p:cTn id="2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uiExpand="1" build="p"/>
      <p:bldP spid="7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汉语描述规则</a:t>
            </a:r>
            <a:endParaRPr lang="zh-CN" altLang="en-US" dirty="0"/>
          </a:p>
        </p:txBody>
      </p:sp>
      <p:sp>
        <p:nvSpPr>
          <p:cNvPr id="4" name="内容占位符 3"/>
          <p:cNvSpPr>
            <a:spLocks noGrp="1"/>
          </p:cNvSpPr>
          <p:nvPr>
            <p:ph sz="quarter" idx="13"/>
          </p:nvPr>
        </p:nvSpPr>
        <p:spPr/>
        <p:txBody>
          <a:bodyPr>
            <a:normAutofit/>
          </a:bodyPr>
          <a:lstStyle/>
          <a:p>
            <a:r>
              <a:rPr lang="zh-CN" altLang="en-US" sz="2800" dirty="0"/>
              <a:t>有了这组规则以后，可按如下方式导出句子：</a:t>
            </a:r>
            <a:endParaRPr lang="zh-CN" altLang="en-US" sz="2800" dirty="0"/>
          </a:p>
          <a:p>
            <a:r>
              <a:rPr lang="zh-CN" altLang="en-US" sz="2800" dirty="0"/>
              <a:t>先找∷</a:t>
            </a:r>
            <a:r>
              <a:rPr lang="en-US" altLang="zh-CN" sz="2800" dirty="0"/>
              <a:t>=</a:t>
            </a:r>
            <a:r>
              <a:rPr lang="zh-CN" altLang="en-US" sz="2800" dirty="0"/>
              <a:t>左端的</a:t>
            </a:r>
            <a:r>
              <a:rPr lang="zh-CN" altLang="en-US" sz="2800" dirty="0" smtClean="0"/>
              <a:t>带有</a:t>
            </a:r>
            <a:r>
              <a:rPr lang="en-US" altLang="zh-CN" sz="2800" dirty="0"/>
              <a:t>&lt;</a:t>
            </a:r>
            <a:r>
              <a:rPr lang="zh-CN" altLang="en-US" sz="2800" dirty="0" smtClean="0"/>
              <a:t>句子</a:t>
            </a:r>
            <a:r>
              <a:rPr lang="en-US" altLang="zh-CN" sz="2800" dirty="0" smtClean="0"/>
              <a:t>&gt;</a:t>
            </a:r>
            <a:r>
              <a:rPr lang="zh-CN" altLang="en-US" sz="2800" dirty="0" smtClean="0"/>
              <a:t>的</a:t>
            </a:r>
            <a:r>
              <a:rPr lang="zh-CN" altLang="en-US" sz="2800" dirty="0"/>
              <a:t>规则，并将它用∷</a:t>
            </a:r>
            <a:r>
              <a:rPr lang="en-US" altLang="zh-CN" sz="2800" dirty="0"/>
              <a:t>=</a:t>
            </a:r>
            <a:r>
              <a:rPr lang="zh-CN" altLang="en-US" sz="2800" dirty="0"/>
              <a:t>右端的符号串代替，于是表示成：</a:t>
            </a:r>
            <a:endParaRPr lang="zh-CN" altLang="en-US" sz="2800" dirty="0"/>
          </a:p>
          <a:p>
            <a:pPr lvl="1"/>
            <a:r>
              <a:rPr lang="en-US" altLang="zh-CN" sz="2400" dirty="0"/>
              <a:t>&lt;</a:t>
            </a:r>
            <a:r>
              <a:rPr lang="zh-CN" altLang="en-US" sz="2400" dirty="0" smtClean="0"/>
              <a:t>句子</a:t>
            </a:r>
            <a:r>
              <a:rPr lang="en-US" altLang="zh-CN" sz="2400" dirty="0"/>
              <a:t>&gt; </a:t>
            </a:r>
            <a:r>
              <a:rPr lang="en-US" altLang="zh-CN" sz="2400" b="1" dirty="0" smtClean="0">
                <a:latin typeface="Times New Roman" panose="02020603050405020304" pitchFamily="18" charset="0"/>
                <a:sym typeface="Symbol" panose="05050102010706020507" pitchFamily="18" charset="2"/>
              </a:rPr>
              <a:t> </a:t>
            </a:r>
            <a:r>
              <a:rPr lang="en-US" altLang="zh-CN" sz="2400" dirty="0" smtClean="0"/>
              <a:t>&lt;</a:t>
            </a:r>
            <a:r>
              <a:rPr lang="zh-CN" altLang="en-US" sz="2400" dirty="0" smtClean="0"/>
              <a:t>主语</a:t>
            </a:r>
            <a:r>
              <a:rPr lang="en-US" altLang="zh-CN" sz="2400" dirty="0"/>
              <a:t>&gt; &lt;</a:t>
            </a:r>
            <a:r>
              <a:rPr lang="zh-CN" altLang="en-US" sz="2400" dirty="0" smtClean="0"/>
              <a:t>谓语</a:t>
            </a:r>
            <a:r>
              <a:rPr lang="en-US" altLang="zh-CN" sz="2400" dirty="0"/>
              <a:t>&gt;</a:t>
            </a:r>
            <a:endParaRPr lang="en-US" altLang="zh-CN" sz="2400" dirty="0"/>
          </a:p>
          <a:p>
            <a:r>
              <a:rPr lang="zh-CN" altLang="en-US" sz="2800" dirty="0"/>
              <a:t>然后在得到的</a:t>
            </a:r>
            <a:r>
              <a:rPr lang="zh-CN" altLang="en-US" sz="2800" dirty="0" smtClean="0"/>
              <a:t>串</a:t>
            </a:r>
            <a:r>
              <a:rPr lang="en-US" altLang="zh-CN" sz="2800" dirty="0"/>
              <a:t>&lt;</a:t>
            </a:r>
            <a:r>
              <a:rPr lang="zh-CN" altLang="en-US" sz="2800" dirty="0" smtClean="0"/>
              <a:t>主语</a:t>
            </a:r>
            <a:r>
              <a:rPr lang="en-US" altLang="zh-CN" sz="2800" dirty="0"/>
              <a:t>&gt;</a:t>
            </a:r>
            <a:r>
              <a:rPr lang="en-US" altLang="zh-CN" sz="2800" dirty="0" smtClean="0"/>
              <a:t> </a:t>
            </a:r>
            <a:r>
              <a:rPr lang="en-US" altLang="zh-CN" sz="2800" dirty="0"/>
              <a:t>&lt;</a:t>
            </a:r>
            <a:r>
              <a:rPr lang="zh-CN" altLang="en-US" sz="2800" dirty="0" smtClean="0"/>
              <a:t>谓语</a:t>
            </a:r>
            <a:r>
              <a:rPr lang="en-US" altLang="zh-CN" sz="2800" dirty="0"/>
              <a:t>&gt;</a:t>
            </a:r>
            <a:r>
              <a:rPr lang="zh-CN" altLang="en-US" sz="2800" dirty="0" smtClean="0"/>
              <a:t>中</a:t>
            </a:r>
            <a:r>
              <a:rPr lang="zh-CN" altLang="en-US" sz="2800" dirty="0"/>
              <a:t>，</a:t>
            </a:r>
            <a:r>
              <a:rPr lang="zh-CN" altLang="en-US" sz="2800" dirty="0" smtClean="0"/>
              <a:t>选取</a:t>
            </a:r>
            <a:r>
              <a:rPr lang="en-US" altLang="zh-CN" sz="2800" dirty="0"/>
              <a:t>&lt;</a:t>
            </a:r>
            <a:r>
              <a:rPr lang="zh-CN" altLang="en-US" sz="2800" dirty="0" smtClean="0"/>
              <a:t>主语</a:t>
            </a:r>
            <a:r>
              <a:rPr lang="en-US" altLang="zh-CN" sz="2800" dirty="0"/>
              <a:t>&gt;</a:t>
            </a:r>
            <a:r>
              <a:rPr lang="zh-CN" altLang="en-US" sz="2800" dirty="0" smtClean="0"/>
              <a:t>或</a:t>
            </a:r>
            <a:r>
              <a:rPr lang="en-US" altLang="zh-CN" sz="2800" dirty="0"/>
              <a:t>&lt;</a:t>
            </a:r>
            <a:r>
              <a:rPr lang="zh-CN" altLang="en-US" sz="2800" dirty="0" smtClean="0"/>
              <a:t>谓语</a:t>
            </a:r>
            <a:r>
              <a:rPr lang="en-US" altLang="zh-CN" sz="2800" dirty="0"/>
              <a:t>&gt; </a:t>
            </a:r>
            <a:r>
              <a:rPr lang="zh-CN" altLang="en-US" sz="2800" dirty="0" smtClean="0"/>
              <a:t>，</a:t>
            </a:r>
            <a:r>
              <a:rPr lang="zh-CN" altLang="en-US" sz="2800" dirty="0"/>
              <a:t>再用相应规则的∷</a:t>
            </a:r>
            <a:r>
              <a:rPr lang="en-US" altLang="zh-CN" sz="2800" dirty="0"/>
              <a:t>=</a:t>
            </a:r>
            <a:r>
              <a:rPr lang="zh-CN" altLang="en-US" sz="2800" dirty="0"/>
              <a:t>右端代替之。比如，选取</a:t>
            </a:r>
            <a:r>
              <a:rPr lang="zh-CN" altLang="en-US" sz="2800" dirty="0" smtClean="0"/>
              <a:t>了</a:t>
            </a:r>
            <a:r>
              <a:rPr lang="en-US" altLang="zh-CN" sz="2800" dirty="0"/>
              <a:t>&lt;</a:t>
            </a:r>
            <a:r>
              <a:rPr lang="zh-CN" altLang="en-US" sz="2800" dirty="0" smtClean="0"/>
              <a:t>主语</a:t>
            </a:r>
            <a:r>
              <a:rPr lang="en-US" altLang="zh-CN" sz="2800" dirty="0"/>
              <a:t>&gt; </a:t>
            </a:r>
            <a:r>
              <a:rPr lang="zh-CN" altLang="en-US" sz="2800" dirty="0" smtClean="0"/>
              <a:t>，</a:t>
            </a:r>
            <a:r>
              <a:rPr lang="zh-CN" altLang="en-US" sz="2800" dirty="0"/>
              <a:t>并采用</a:t>
            </a:r>
            <a:r>
              <a:rPr lang="zh-CN" altLang="en-US" sz="2800" dirty="0" smtClean="0"/>
              <a:t>规则</a:t>
            </a:r>
            <a:r>
              <a:rPr lang="en-US" altLang="zh-CN" sz="2800" dirty="0"/>
              <a:t>&lt;</a:t>
            </a:r>
            <a:r>
              <a:rPr lang="zh-CN" altLang="en-US" sz="2800" dirty="0" smtClean="0"/>
              <a:t>主语</a:t>
            </a:r>
            <a:r>
              <a:rPr lang="en-US" altLang="zh-CN" sz="2800" dirty="0"/>
              <a:t>&gt; </a:t>
            </a:r>
            <a:r>
              <a:rPr lang="en-US" altLang="zh-CN" sz="2800" dirty="0" smtClean="0"/>
              <a:t>∷=&lt;</a:t>
            </a:r>
            <a:r>
              <a:rPr lang="zh-CN" altLang="en-US" sz="2800" dirty="0" smtClean="0"/>
              <a:t>代词</a:t>
            </a:r>
            <a:r>
              <a:rPr lang="en-US" altLang="zh-CN" sz="2800" dirty="0"/>
              <a:t>&gt; </a:t>
            </a:r>
            <a:r>
              <a:rPr lang="zh-CN" altLang="en-US" sz="2800" dirty="0" smtClean="0"/>
              <a:t>，</a:t>
            </a:r>
            <a:r>
              <a:rPr lang="zh-CN" altLang="en-US" sz="2800" dirty="0"/>
              <a:t>那么得到：</a:t>
            </a:r>
            <a:endParaRPr lang="zh-CN" altLang="en-US" sz="2800" dirty="0"/>
          </a:p>
          <a:p>
            <a:pPr lvl="1"/>
            <a:r>
              <a:rPr lang="en-US" altLang="zh-CN" sz="2400" dirty="0"/>
              <a:t>&lt;</a:t>
            </a:r>
            <a:r>
              <a:rPr lang="zh-CN" altLang="en-US" sz="2400" dirty="0" smtClean="0"/>
              <a:t>主语</a:t>
            </a:r>
            <a:r>
              <a:rPr lang="en-US" altLang="zh-CN" sz="2400" dirty="0"/>
              <a:t>&gt; </a:t>
            </a:r>
            <a:r>
              <a:rPr lang="en-US" altLang="zh-CN" sz="2400" dirty="0" smtClean="0"/>
              <a:t>&lt;</a:t>
            </a:r>
            <a:r>
              <a:rPr lang="zh-CN" altLang="en-US" sz="2400" dirty="0" smtClean="0"/>
              <a:t>谓语</a:t>
            </a:r>
            <a:r>
              <a:rPr lang="en-US" altLang="zh-CN" sz="2400" dirty="0"/>
              <a:t>&gt;</a:t>
            </a:r>
            <a:r>
              <a:rPr lang="en-US" altLang="zh-CN" sz="2400" b="1" dirty="0" smtClean="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 </a:t>
            </a:r>
            <a:r>
              <a:rPr lang="en-US" altLang="zh-CN" sz="2400" dirty="0"/>
              <a:t>&lt;</a:t>
            </a:r>
            <a:r>
              <a:rPr lang="zh-CN" altLang="en-US" sz="2400" dirty="0" smtClean="0"/>
              <a:t>代词</a:t>
            </a:r>
            <a:r>
              <a:rPr lang="en-US" altLang="zh-CN" sz="2400" dirty="0" smtClean="0"/>
              <a:t>&gt;</a:t>
            </a:r>
            <a:r>
              <a:rPr lang="en-US" altLang="zh-CN" sz="2400" dirty="0"/>
              <a:t> </a:t>
            </a:r>
            <a:r>
              <a:rPr lang="en-US" altLang="zh-CN" sz="2400" dirty="0" smtClean="0"/>
              <a:t>&lt;</a:t>
            </a:r>
            <a:r>
              <a:rPr lang="zh-CN" altLang="en-US" sz="2400" dirty="0" smtClean="0"/>
              <a:t>谓语</a:t>
            </a:r>
            <a:r>
              <a:rPr lang="en-US" altLang="zh-CN" sz="2400" dirty="0"/>
              <a:t>&gt;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zh-CN" dirty="0"/>
              <a:t>自底向上语法分析的例子</a:t>
            </a:r>
            <a:endParaRPr lang="zh-CN" altLang="en-US" dirty="0"/>
          </a:p>
        </p:txBody>
      </p:sp>
      <p:sp>
        <p:nvSpPr>
          <p:cNvPr id="4" name="内容占位符 3"/>
          <p:cNvSpPr>
            <a:spLocks noGrp="1"/>
          </p:cNvSpPr>
          <p:nvPr>
            <p:ph sz="quarter" idx="13"/>
          </p:nvPr>
        </p:nvSpPr>
        <p:spPr>
          <a:xfrm>
            <a:off x="768350" y="1322773"/>
            <a:ext cx="7771968" cy="2598987"/>
          </a:xfrm>
        </p:spPr>
        <p:txBody>
          <a:bodyPr>
            <a:normAutofit/>
          </a:bodyPr>
          <a:lstStyle/>
          <a:p>
            <a:r>
              <a:rPr lang="zh-CN" altLang="en-US" sz="2800" dirty="0"/>
              <a:t>例：文法</a:t>
            </a:r>
            <a:r>
              <a:rPr lang="en-US" altLang="zh-CN" sz="2800" dirty="0"/>
              <a:t>G</a:t>
            </a:r>
            <a:r>
              <a:rPr lang="zh-CN" altLang="en-US" sz="2800" dirty="0"/>
              <a:t>：</a:t>
            </a:r>
            <a:r>
              <a:rPr lang="en-US" altLang="zh-CN" sz="2800" dirty="0"/>
              <a:t>S → </a:t>
            </a:r>
            <a:r>
              <a:rPr lang="en-US" altLang="zh-CN" sz="2800" dirty="0" err="1">
                <a:solidFill>
                  <a:srgbClr val="FF0000"/>
                </a:solidFill>
              </a:rPr>
              <a:t>c</a:t>
            </a:r>
            <a:r>
              <a:rPr lang="en-US" altLang="zh-CN" sz="2800" dirty="0" err="1"/>
              <a:t>A</a:t>
            </a:r>
            <a:r>
              <a:rPr lang="en-US" altLang="zh-CN" sz="2800" dirty="0" err="1">
                <a:solidFill>
                  <a:srgbClr val="FF0000"/>
                </a:solidFill>
              </a:rPr>
              <a:t>d</a:t>
            </a:r>
            <a:br>
              <a:rPr lang="en-US" altLang="zh-CN" sz="2800" dirty="0"/>
            </a:br>
            <a:r>
              <a:rPr lang="en-US" altLang="zh-CN" sz="2800" dirty="0" smtClean="0"/>
              <a:t>                     A </a:t>
            </a:r>
            <a:r>
              <a:rPr lang="en-US" altLang="zh-CN" sz="2800" dirty="0"/>
              <a:t>→ </a:t>
            </a:r>
            <a:r>
              <a:rPr lang="en-US" altLang="zh-CN" sz="2800" dirty="0">
                <a:solidFill>
                  <a:srgbClr val="FF0000"/>
                </a:solidFill>
              </a:rPr>
              <a:t>ab</a:t>
            </a:r>
            <a:br>
              <a:rPr lang="en-US" altLang="zh-CN" sz="2800" dirty="0"/>
            </a:br>
            <a:r>
              <a:rPr lang="en-US" altLang="zh-CN" sz="2800" dirty="0"/>
              <a:t>                     </a:t>
            </a:r>
            <a:r>
              <a:rPr lang="en-US" altLang="zh-CN" sz="2800" dirty="0" smtClean="0"/>
              <a:t>A </a:t>
            </a:r>
            <a:r>
              <a:rPr lang="en-US" altLang="zh-CN" sz="2800" dirty="0"/>
              <a:t>→ </a:t>
            </a:r>
            <a:r>
              <a:rPr lang="en-US" altLang="zh-CN" sz="2800" dirty="0">
                <a:solidFill>
                  <a:srgbClr val="FF0000"/>
                </a:solidFill>
              </a:rPr>
              <a:t>a</a:t>
            </a:r>
            <a:br>
              <a:rPr lang="en-US" altLang="zh-CN" sz="2800" dirty="0"/>
            </a:br>
            <a:r>
              <a:rPr lang="zh-CN" altLang="en-US" sz="2800" dirty="0"/>
              <a:t>识别输入串</a:t>
            </a:r>
            <a:r>
              <a:rPr lang="en-US" altLang="zh-CN" sz="2800" dirty="0"/>
              <a:t>w=</a:t>
            </a:r>
            <a:r>
              <a:rPr lang="en-US" altLang="zh-CN" sz="2800" dirty="0">
                <a:solidFill>
                  <a:srgbClr val="FF0000"/>
                </a:solidFill>
              </a:rPr>
              <a:t>cabd</a:t>
            </a:r>
            <a:r>
              <a:rPr lang="zh-CN" altLang="en-US" sz="2800" dirty="0"/>
              <a:t>是否为该文法的</a:t>
            </a:r>
            <a:r>
              <a:rPr lang="zh-CN" altLang="en-US" sz="2800" dirty="0">
                <a:solidFill>
                  <a:srgbClr val="FF0000"/>
                </a:solidFill>
              </a:rPr>
              <a:t>句子</a:t>
            </a:r>
            <a:endParaRPr lang="zh-CN" altLang="en-US" sz="2800" dirty="0">
              <a:solidFill>
                <a:srgbClr val="FF0000"/>
              </a:solidFill>
            </a:endParaRPr>
          </a:p>
          <a:p>
            <a:r>
              <a:rPr lang="zh-CN" altLang="en-US" sz="2800" dirty="0" smtClean="0">
                <a:solidFill>
                  <a:srgbClr val="FF0000"/>
                </a:solidFill>
              </a:rPr>
              <a:t>归约</a:t>
            </a:r>
            <a:r>
              <a:rPr lang="zh-CN" altLang="en-US" sz="2800" dirty="0" smtClean="0"/>
              <a:t>过程</a:t>
            </a:r>
            <a:r>
              <a:rPr lang="zh-CN" altLang="en-US" sz="2800" dirty="0"/>
              <a:t>构造的</a:t>
            </a:r>
            <a:r>
              <a:rPr lang="zh-CN" altLang="en-US" sz="2800" dirty="0" smtClean="0"/>
              <a:t>推导：</a:t>
            </a:r>
            <a:endParaRPr lang="zh-CN" altLang="en-US" sz="2800" dirty="0"/>
          </a:p>
        </p:txBody>
      </p:sp>
      <p:sp>
        <p:nvSpPr>
          <p:cNvPr id="14" name="矩形 13"/>
          <p:cNvSpPr/>
          <p:nvPr/>
        </p:nvSpPr>
        <p:spPr>
          <a:xfrm>
            <a:off x="2137021" y="3995902"/>
            <a:ext cx="1872000" cy="1200329"/>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nSpc>
                <a:spcPct val="150000"/>
              </a:lnSpc>
              <a:buFont typeface="Monotype Sorts" pitchFamily="2" charset="2"/>
              <a:buNone/>
            </a:pPr>
            <a:r>
              <a:rPr lang="en-US" altLang="zh-CN" sz="2400" dirty="0" err="1">
                <a:solidFill>
                  <a:srgbClr val="FF0000"/>
                </a:solidFill>
                <a:effectLst>
                  <a:outerShdw blurRad="38100" dist="38100" dir="2700000" algn="tl">
                    <a:srgbClr val="000000">
                      <a:alpha val="43137"/>
                    </a:srgbClr>
                  </a:outerShdw>
                </a:effectLst>
                <a:sym typeface="Symbol" panose="05050102010706020507" pitchFamily="18" charset="2"/>
              </a:rPr>
              <a:t>c</a:t>
            </a:r>
            <a:r>
              <a:rPr lang="en-US" altLang="zh-CN" sz="2400" dirty="0" err="1">
                <a:effectLst>
                  <a:outerShdw blurRad="38100" dist="38100" dir="2700000" algn="tl">
                    <a:srgbClr val="000000">
                      <a:alpha val="43137"/>
                    </a:srgbClr>
                  </a:outerShdw>
                </a:effectLst>
                <a:sym typeface="Symbol" panose="05050102010706020507" pitchFamily="18" charset="2"/>
              </a:rPr>
              <a:t>A</a:t>
            </a:r>
            <a:r>
              <a:rPr lang="en-US" altLang="zh-CN" sz="2400" dirty="0" err="1">
                <a:solidFill>
                  <a:srgbClr val="FF0000"/>
                </a:solidFill>
                <a:effectLst>
                  <a:outerShdw blurRad="38100" dist="38100" dir="2700000" algn="tl">
                    <a:srgbClr val="000000">
                      <a:alpha val="43137"/>
                    </a:srgbClr>
                  </a:outerShdw>
                </a:effectLst>
                <a:sym typeface="Symbol" panose="05050102010706020507" pitchFamily="18" charset="2"/>
              </a:rPr>
              <a:t>d</a:t>
            </a:r>
            <a:r>
              <a:rPr lang="en-US" altLang="zh-CN" sz="2400" dirty="0">
                <a:effectLst>
                  <a:outerShdw blurRad="38100" dist="38100" dir="2700000" algn="tl">
                    <a:srgbClr val="000000">
                      <a:alpha val="43137"/>
                    </a:srgbClr>
                  </a:outerShdw>
                </a:effectLst>
                <a:sym typeface="Symbol" panose="05050102010706020507" pitchFamily="18" charset="2"/>
              </a:rPr>
              <a:t> </a:t>
            </a:r>
            <a:r>
              <a:rPr lang="en-US" altLang="zh-CN" sz="2400" dirty="0" smtClean="0">
                <a:effectLst>
                  <a:outerShdw blurRad="38100" dist="38100" dir="2700000" algn="tl">
                    <a:srgbClr val="000000">
                      <a:alpha val="43137"/>
                    </a:srgbClr>
                  </a:outerShdw>
                </a:effectLst>
                <a:sym typeface="Symbol" panose="05050102010706020507" pitchFamily="18" charset="2"/>
              </a:rPr>
              <a:t> </a:t>
            </a:r>
            <a:r>
              <a:rPr lang="en-US" altLang="zh-CN" sz="2400" dirty="0" smtClean="0">
                <a:solidFill>
                  <a:srgbClr val="FF0000"/>
                </a:solidFill>
                <a:effectLst>
                  <a:outerShdw blurRad="38100" dist="38100" dir="2700000" algn="tl">
                    <a:srgbClr val="000000">
                      <a:alpha val="43137"/>
                    </a:srgbClr>
                  </a:outerShdw>
                </a:effectLst>
                <a:sym typeface="Symbol" panose="05050102010706020507" pitchFamily="18" charset="2"/>
              </a:rPr>
              <a:t>cabd</a:t>
            </a:r>
            <a:endParaRPr lang="en-US" altLang="zh-CN" sz="2400" dirty="0" smtClean="0">
              <a:solidFill>
                <a:srgbClr val="FF0000"/>
              </a:solidFill>
              <a:effectLst>
                <a:outerShdw blurRad="38100" dist="38100" dir="2700000" algn="tl">
                  <a:srgbClr val="000000">
                    <a:alpha val="43137"/>
                  </a:srgbClr>
                </a:outerShdw>
              </a:effectLst>
              <a:sym typeface="Symbol" panose="05050102010706020507" pitchFamily="18" charset="2"/>
            </a:endParaRPr>
          </a:p>
          <a:p>
            <a:pPr>
              <a:lnSpc>
                <a:spcPct val="150000"/>
              </a:lnSpc>
              <a:buFont typeface="Monotype Sorts" pitchFamily="2" charset="2"/>
              <a:buNone/>
            </a:pPr>
            <a:r>
              <a:rPr lang="en-US" altLang="zh-CN" sz="2400" dirty="0" smtClean="0">
                <a:effectLst>
                  <a:outerShdw blurRad="38100" dist="38100" dir="2700000" algn="tl">
                    <a:srgbClr val="000000">
                      <a:alpha val="43137"/>
                    </a:srgbClr>
                  </a:outerShdw>
                </a:effectLst>
                <a:sym typeface="Symbol" panose="05050102010706020507" pitchFamily="18" charset="2"/>
              </a:rPr>
              <a:t>S </a:t>
            </a:r>
            <a:r>
              <a:rPr lang="en-US" altLang="zh-CN" sz="2400" dirty="0">
                <a:effectLst>
                  <a:outerShdw blurRad="38100" dist="38100" dir="2700000" algn="tl">
                    <a:srgbClr val="000000">
                      <a:alpha val="43137"/>
                    </a:srgbClr>
                  </a:outerShdw>
                </a:effectLst>
                <a:sym typeface="Symbol" panose="05050102010706020507" pitchFamily="18" charset="2"/>
              </a:rPr>
              <a:t> </a:t>
            </a:r>
            <a:r>
              <a:rPr lang="en-US" altLang="zh-CN" sz="2400" dirty="0" err="1">
                <a:solidFill>
                  <a:srgbClr val="FF0000"/>
                </a:solidFill>
                <a:effectLst>
                  <a:outerShdw blurRad="38100" dist="38100" dir="2700000" algn="tl">
                    <a:srgbClr val="000000">
                      <a:alpha val="43137"/>
                    </a:srgbClr>
                  </a:outerShdw>
                </a:effectLst>
                <a:sym typeface="Symbol" panose="05050102010706020507" pitchFamily="18" charset="2"/>
              </a:rPr>
              <a:t>c</a:t>
            </a:r>
            <a:r>
              <a:rPr lang="en-US" altLang="zh-CN" sz="2400" dirty="0" err="1">
                <a:effectLst>
                  <a:outerShdw blurRad="38100" dist="38100" dir="2700000" algn="tl">
                    <a:srgbClr val="000000">
                      <a:alpha val="43137"/>
                    </a:srgbClr>
                  </a:outerShdw>
                </a:effectLst>
                <a:sym typeface="Symbol" panose="05050102010706020507" pitchFamily="18" charset="2"/>
              </a:rPr>
              <a:t>A</a:t>
            </a:r>
            <a:r>
              <a:rPr lang="en-US" altLang="zh-CN" sz="2400" dirty="0" err="1">
                <a:solidFill>
                  <a:srgbClr val="FF0000"/>
                </a:solidFill>
                <a:effectLst>
                  <a:outerShdw blurRad="38100" dist="38100" dir="2700000" algn="tl">
                    <a:srgbClr val="000000">
                      <a:alpha val="43137"/>
                    </a:srgbClr>
                  </a:outerShdw>
                </a:effectLst>
                <a:sym typeface="Symbol" panose="05050102010706020507" pitchFamily="18" charset="2"/>
              </a:rPr>
              <a:t>d</a:t>
            </a:r>
            <a:endParaRPr lang="en-US" altLang="zh-CN" sz="2400" dirty="0" smtClean="0">
              <a:solidFill>
                <a:srgbClr val="FF0000"/>
              </a:solidFill>
              <a:effectLst>
                <a:outerShdw blurRad="38100" dist="38100" dir="2700000" algn="tl">
                  <a:srgbClr val="000000">
                    <a:alpha val="43137"/>
                  </a:srgbClr>
                </a:outerShdw>
              </a:effectLst>
              <a:sym typeface="Symbol" panose="05050102010706020507" pitchFamily="18" charset="2"/>
            </a:endParaRPr>
          </a:p>
        </p:txBody>
      </p:sp>
      <p:grpSp>
        <p:nvGrpSpPr>
          <p:cNvPr id="10" name="组合 9"/>
          <p:cNvGrpSpPr/>
          <p:nvPr/>
        </p:nvGrpSpPr>
        <p:grpSpPr>
          <a:xfrm>
            <a:off x="4816207" y="3707393"/>
            <a:ext cx="2503580" cy="1470762"/>
            <a:chOff x="4816207" y="3707393"/>
            <a:chExt cx="2503580" cy="1470762"/>
          </a:xfrm>
        </p:grpSpPr>
        <p:sp>
          <p:nvSpPr>
            <p:cNvPr id="70" name="文本框 69"/>
            <p:cNvSpPr txBox="1"/>
            <p:nvPr/>
          </p:nvSpPr>
          <p:spPr>
            <a:xfrm>
              <a:off x="5938059" y="3707393"/>
              <a:ext cx="324000" cy="461665"/>
            </a:xfrm>
            <a:prstGeom prst="rect">
              <a:avLst/>
            </a:prstGeom>
            <a:noFill/>
          </p:spPr>
          <p:txBody>
            <a:bodyPr wrap="square" rtlCol="0">
              <a:spAutoFit/>
            </a:bodyPr>
            <a:lstStyle/>
            <a:p>
              <a:pPr algn="ctr"/>
              <a:r>
                <a:rPr lang="en-US" altLang="zh-CN" sz="2400" dirty="0"/>
                <a:t>S</a:t>
              </a:r>
              <a:endParaRPr lang="zh-CN" altLang="en-US" sz="2400" dirty="0"/>
            </a:p>
          </p:txBody>
        </p:sp>
        <p:cxnSp>
          <p:nvCxnSpPr>
            <p:cNvPr id="20" name="直接连接符 19"/>
            <p:cNvCxnSpPr>
              <a:stCxn id="73" idx="0"/>
              <a:endCxn id="70" idx="3"/>
            </p:cNvCxnSpPr>
            <p:nvPr/>
          </p:nvCxnSpPr>
          <p:spPr>
            <a:xfrm flipH="1" flipV="1">
              <a:off x="6262059" y="3938226"/>
              <a:ext cx="1057728" cy="1239929"/>
            </a:xfrm>
            <a:prstGeom prst="line">
              <a:avLst/>
            </a:prstGeom>
          </p:spPr>
          <p:style>
            <a:lnRef idx="3">
              <a:schemeClr val="dk1"/>
            </a:lnRef>
            <a:fillRef idx="0">
              <a:schemeClr val="dk1"/>
            </a:fillRef>
            <a:effectRef idx="2">
              <a:schemeClr val="dk1"/>
            </a:effectRef>
            <a:fontRef idx="minor">
              <a:schemeClr val="tx1"/>
            </a:fontRef>
          </p:style>
        </p:cxnSp>
        <p:cxnSp>
          <p:nvCxnSpPr>
            <p:cNvPr id="21" name="直接连接符 20"/>
            <p:cNvCxnSpPr>
              <a:stCxn id="71" idx="0"/>
              <a:endCxn id="70" idx="1"/>
            </p:cNvCxnSpPr>
            <p:nvPr/>
          </p:nvCxnSpPr>
          <p:spPr>
            <a:xfrm flipV="1">
              <a:off x="4816207" y="3938226"/>
              <a:ext cx="1121852" cy="1239929"/>
            </a:xfrm>
            <a:prstGeom prst="line">
              <a:avLst/>
            </a:prstGeom>
          </p:spPr>
          <p:style>
            <a:lnRef idx="3">
              <a:schemeClr val="dk1"/>
            </a:lnRef>
            <a:fillRef idx="0">
              <a:schemeClr val="dk1"/>
            </a:fillRef>
            <a:effectRef idx="2">
              <a:schemeClr val="dk1"/>
            </a:effectRef>
            <a:fontRef idx="minor">
              <a:schemeClr val="tx1"/>
            </a:fontRef>
          </p:style>
        </p:cxnSp>
        <p:cxnSp>
          <p:nvCxnSpPr>
            <p:cNvPr id="22" name="直接连接符 21"/>
            <p:cNvCxnSpPr>
              <a:stCxn id="72" idx="0"/>
              <a:endCxn id="70" idx="2"/>
            </p:cNvCxnSpPr>
            <p:nvPr/>
          </p:nvCxnSpPr>
          <p:spPr>
            <a:xfrm flipV="1">
              <a:off x="6100059" y="4169058"/>
              <a:ext cx="0" cy="334677"/>
            </a:xfrm>
            <a:prstGeom prst="line">
              <a:avLst/>
            </a:prstGeom>
          </p:spPr>
          <p:style>
            <a:lnRef idx="3">
              <a:schemeClr val="dk1"/>
            </a:lnRef>
            <a:fillRef idx="0">
              <a:schemeClr val="dk1"/>
            </a:fillRef>
            <a:effectRef idx="2">
              <a:schemeClr val="dk1"/>
            </a:effectRef>
            <a:fontRef idx="minor">
              <a:schemeClr val="tx1"/>
            </a:fontRef>
          </p:style>
        </p:cxnSp>
      </p:grpSp>
      <p:grpSp>
        <p:nvGrpSpPr>
          <p:cNvPr id="11" name="组合 10"/>
          <p:cNvGrpSpPr/>
          <p:nvPr/>
        </p:nvGrpSpPr>
        <p:grpSpPr>
          <a:xfrm>
            <a:off x="4654207" y="5178155"/>
            <a:ext cx="2827580" cy="461666"/>
            <a:chOff x="4654207" y="5178155"/>
            <a:chExt cx="2827580" cy="461666"/>
          </a:xfrm>
        </p:grpSpPr>
        <p:sp>
          <p:nvSpPr>
            <p:cNvPr id="71" name="文本框 70"/>
            <p:cNvSpPr txBox="1"/>
            <p:nvPr/>
          </p:nvSpPr>
          <p:spPr>
            <a:xfrm>
              <a:off x="4654207" y="5178155"/>
              <a:ext cx="324000" cy="461665"/>
            </a:xfrm>
            <a:prstGeom prst="rect">
              <a:avLst/>
            </a:prstGeom>
            <a:noFill/>
          </p:spPr>
          <p:txBody>
            <a:bodyPr wrap="square" rtlCol="0">
              <a:spAutoFit/>
            </a:bodyPr>
            <a:lstStyle/>
            <a:p>
              <a:pPr algn="ctr"/>
              <a:r>
                <a:rPr lang="en-US" altLang="zh-CN" sz="2400" dirty="0" smtClean="0">
                  <a:solidFill>
                    <a:srgbClr val="FF0000"/>
                  </a:solidFill>
                </a:rPr>
                <a:t>c</a:t>
              </a:r>
              <a:endParaRPr lang="zh-CN" altLang="en-US" sz="2400" dirty="0">
                <a:solidFill>
                  <a:srgbClr val="FF0000"/>
                </a:solidFill>
              </a:endParaRPr>
            </a:p>
          </p:txBody>
        </p:sp>
        <p:sp>
          <p:nvSpPr>
            <p:cNvPr id="73" name="文本框 72"/>
            <p:cNvSpPr txBox="1"/>
            <p:nvPr/>
          </p:nvSpPr>
          <p:spPr>
            <a:xfrm>
              <a:off x="7157787" y="5178155"/>
              <a:ext cx="324000" cy="461665"/>
            </a:xfrm>
            <a:prstGeom prst="rect">
              <a:avLst/>
            </a:prstGeom>
            <a:noFill/>
          </p:spPr>
          <p:txBody>
            <a:bodyPr wrap="square" rtlCol="0">
              <a:spAutoFit/>
            </a:bodyPr>
            <a:lstStyle/>
            <a:p>
              <a:pPr algn="ctr"/>
              <a:r>
                <a:rPr lang="en-US" altLang="zh-CN" sz="2400" dirty="0" smtClean="0">
                  <a:solidFill>
                    <a:srgbClr val="FF0000"/>
                  </a:solidFill>
                </a:rPr>
                <a:t>d</a:t>
              </a:r>
              <a:endParaRPr lang="zh-CN" altLang="en-US" sz="2400" dirty="0">
                <a:solidFill>
                  <a:srgbClr val="FF0000"/>
                </a:solidFill>
              </a:endParaRPr>
            </a:p>
          </p:txBody>
        </p:sp>
        <p:sp>
          <p:nvSpPr>
            <p:cNvPr id="74" name="文本框 73"/>
            <p:cNvSpPr txBox="1"/>
            <p:nvPr/>
          </p:nvSpPr>
          <p:spPr>
            <a:xfrm>
              <a:off x="5422949" y="5178156"/>
              <a:ext cx="324000" cy="461665"/>
            </a:xfrm>
            <a:prstGeom prst="rect">
              <a:avLst/>
            </a:prstGeom>
            <a:noFill/>
          </p:spPr>
          <p:txBody>
            <a:bodyPr wrap="square" rtlCol="0">
              <a:spAutoFit/>
            </a:bodyPr>
            <a:lstStyle/>
            <a:p>
              <a:pPr algn="ctr"/>
              <a:r>
                <a:rPr lang="en-US" altLang="zh-CN" sz="2400" dirty="0" smtClean="0">
                  <a:solidFill>
                    <a:srgbClr val="FF0000"/>
                  </a:solidFill>
                </a:rPr>
                <a:t>a</a:t>
              </a:r>
              <a:endParaRPr lang="zh-CN" altLang="en-US" sz="2400" dirty="0">
                <a:solidFill>
                  <a:srgbClr val="FF0000"/>
                </a:solidFill>
              </a:endParaRPr>
            </a:p>
          </p:txBody>
        </p:sp>
        <p:sp>
          <p:nvSpPr>
            <p:cNvPr id="75" name="文本框 74"/>
            <p:cNvSpPr txBox="1"/>
            <p:nvPr/>
          </p:nvSpPr>
          <p:spPr>
            <a:xfrm>
              <a:off x="6389045" y="5178156"/>
              <a:ext cx="324000" cy="461665"/>
            </a:xfrm>
            <a:prstGeom prst="rect">
              <a:avLst/>
            </a:prstGeom>
            <a:noFill/>
          </p:spPr>
          <p:txBody>
            <a:bodyPr wrap="square" rtlCol="0">
              <a:spAutoFit/>
            </a:bodyPr>
            <a:lstStyle/>
            <a:p>
              <a:pPr algn="ctr"/>
              <a:r>
                <a:rPr lang="en-US" altLang="zh-CN" sz="2400" dirty="0" smtClean="0">
                  <a:solidFill>
                    <a:srgbClr val="FF0000"/>
                  </a:solidFill>
                </a:rPr>
                <a:t>b</a:t>
              </a:r>
              <a:endParaRPr lang="zh-CN" altLang="en-US" sz="2400" dirty="0">
                <a:solidFill>
                  <a:srgbClr val="FF0000"/>
                </a:solidFill>
              </a:endParaRPr>
            </a:p>
          </p:txBody>
        </p:sp>
      </p:grpSp>
      <p:grpSp>
        <p:nvGrpSpPr>
          <p:cNvPr id="9" name="组合 8"/>
          <p:cNvGrpSpPr/>
          <p:nvPr/>
        </p:nvGrpSpPr>
        <p:grpSpPr>
          <a:xfrm>
            <a:off x="5584949" y="4503735"/>
            <a:ext cx="966096" cy="674421"/>
            <a:chOff x="5584949" y="4503735"/>
            <a:chExt cx="966096" cy="674421"/>
          </a:xfrm>
        </p:grpSpPr>
        <p:sp>
          <p:nvSpPr>
            <p:cNvPr id="72" name="文本框 71"/>
            <p:cNvSpPr txBox="1"/>
            <p:nvPr/>
          </p:nvSpPr>
          <p:spPr>
            <a:xfrm>
              <a:off x="5938059" y="4503735"/>
              <a:ext cx="324000" cy="461665"/>
            </a:xfrm>
            <a:prstGeom prst="rect">
              <a:avLst/>
            </a:prstGeom>
            <a:noFill/>
          </p:spPr>
          <p:txBody>
            <a:bodyPr wrap="square" rtlCol="0">
              <a:spAutoFit/>
            </a:bodyPr>
            <a:lstStyle/>
            <a:p>
              <a:pPr algn="ctr"/>
              <a:r>
                <a:rPr lang="en-US" altLang="zh-CN" sz="2400" dirty="0" smtClean="0"/>
                <a:t>A</a:t>
              </a:r>
              <a:endParaRPr lang="zh-CN" altLang="en-US" sz="2400" dirty="0"/>
            </a:p>
          </p:txBody>
        </p:sp>
        <p:cxnSp>
          <p:nvCxnSpPr>
            <p:cNvPr id="85" name="直接连接符 84"/>
            <p:cNvCxnSpPr>
              <a:stCxn id="72" idx="1"/>
              <a:endCxn id="74" idx="0"/>
            </p:cNvCxnSpPr>
            <p:nvPr/>
          </p:nvCxnSpPr>
          <p:spPr>
            <a:xfrm flipH="1">
              <a:off x="5584949" y="4734568"/>
              <a:ext cx="353110" cy="443588"/>
            </a:xfrm>
            <a:prstGeom prst="line">
              <a:avLst/>
            </a:prstGeom>
          </p:spPr>
          <p:style>
            <a:lnRef idx="3">
              <a:schemeClr val="dk1"/>
            </a:lnRef>
            <a:fillRef idx="0">
              <a:schemeClr val="dk1"/>
            </a:fillRef>
            <a:effectRef idx="2">
              <a:schemeClr val="dk1"/>
            </a:effectRef>
            <a:fontRef idx="minor">
              <a:schemeClr val="tx1"/>
            </a:fontRef>
          </p:style>
        </p:cxnSp>
        <p:cxnSp>
          <p:nvCxnSpPr>
            <p:cNvPr id="87" name="直接连接符 86"/>
            <p:cNvCxnSpPr>
              <a:stCxn id="72" idx="3"/>
              <a:endCxn id="75" idx="0"/>
            </p:cNvCxnSpPr>
            <p:nvPr/>
          </p:nvCxnSpPr>
          <p:spPr>
            <a:xfrm>
              <a:off x="6262059" y="4734568"/>
              <a:ext cx="288986" cy="443588"/>
            </a:xfrm>
            <a:prstGeom prst="line">
              <a:avLst/>
            </a:prstGeom>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bg/>
                                          </p:spTgt>
                                        </p:tgtEl>
                                        <p:attrNameLst>
                                          <p:attrName>style.visibility</p:attrName>
                                        </p:attrNameLst>
                                      </p:cBhvr>
                                      <p:to>
                                        <p:strVal val="visible"/>
                                      </p:to>
                                    </p:set>
                                    <p:animEffect transition="in" filter="fade">
                                      <p:cBhvr>
                                        <p:cTn id="7" dur="500"/>
                                        <p:tgtEl>
                                          <p:spTgt spid="14">
                                            <p:bg/>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Effect transition="in" filter="fade">
                                      <p:cBhvr>
                                        <p:cTn id="19" dur="500"/>
                                        <p:tgtEl>
                                          <p:spTgt spid="1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4">
                                            <p:txEl>
                                              <p:pRg st="1" end="1"/>
                                            </p:txEl>
                                          </p:spTgt>
                                        </p:tgtEl>
                                        <p:attrNameLst>
                                          <p:attrName>style.visibility</p:attrName>
                                        </p:attrNameLst>
                                      </p:cBhvr>
                                      <p:to>
                                        <p:strVal val="visible"/>
                                      </p:to>
                                    </p:set>
                                    <p:animEffect transition="in" filter="fade">
                                      <p:cBhvr>
                                        <p:cTn id="28"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三、句型分析的有关问题</a:t>
            </a:r>
            <a:endParaRPr lang="zh-CN" altLang="en-US" dirty="0"/>
          </a:p>
        </p:txBody>
      </p:sp>
      <p:sp>
        <p:nvSpPr>
          <p:cNvPr id="4" name="内容占位符 3"/>
          <p:cNvSpPr>
            <a:spLocks noGrp="1"/>
          </p:cNvSpPr>
          <p:nvPr>
            <p:ph sz="quarter" idx="13"/>
          </p:nvPr>
        </p:nvSpPr>
        <p:spPr>
          <a:xfrm>
            <a:off x="768350" y="1322773"/>
            <a:ext cx="7771968" cy="2598987"/>
          </a:xfrm>
        </p:spPr>
        <p:txBody>
          <a:bodyPr>
            <a:normAutofit/>
          </a:bodyPr>
          <a:lstStyle/>
          <a:p>
            <a:r>
              <a:rPr lang="zh-CN" altLang="en-US" sz="2800" dirty="0"/>
              <a:t>例：文法</a:t>
            </a:r>
            <a:r>
              <a:rPr lang="en-US" altLang="zh-CN" sz="2800" dirty="0"/>
              <a:t>G</a:t>
            </a:r>
            <a:r>
              <a:rPr lang="zh-CN" altLang="en-US" sz="2800" dirty="0"/>
              <a:t>：</a:t>
            </a:r>
            <a:r>
              <a:rPr lang="en-US" altLang="zh-CN" sz="2800" dirty="0"/>
              <a:t>S → </a:t>
            </a:r>
            <a:r>
              <a:rPr lang="en-US" altLang="zh-CN" sz="2800" dirty="0" err="1">
                <a:solidFill>
                  <a:srgbClr val="FF0000"/>
                </a:solidFill>
              </a:rPr>
              <a:t>c</a:t>
            </a:r>
            <a:r>
              <a:rPr lang="en-US" altLang="zh-CN" sz="2800" dirty="0" err="1"/>
              <a:t>A</a:t>
            </a:r>
            <a:r>
              <a:rPr lang="en-US" altLang="zh-CN" sz="2800" dirty="0" err="1">
                <a:solidFill>
                  <a:srgbClr val="FF0000"/>
                </a:solidFill>
              </a:rPr>
              <a:t>d</a:t>
            </a:r>
            <a:br>
              <a:rPr lang="en-US" altLang="zh-CN" sz="2800" dirty="0"/>
            </a:br>
            <a:r>
              <a:rPr lang="en-US" altLang="zh-CN" sz="2800" dirty="0" smtClean="0"/>
              <a:t>                     A </a:t>
            </a:r>
            <a:r>
              <a:rPr lang="en-US" altLang="zh-CN" sz="2800" dirty="0"/>
              <a:t>→ </a:t>
            </a:r>
            <a:r>
              <a:rPr lang="en-US" altLang="zh-CN" sz="2800" dirty="0">
                <a:solidFill>
                  <a:srgbClr val="FF0000"/>
                </a:solidFill>
              </a:rPr>
              <a:t>ab</a:t>
            </a:r>
            <a:br>
              <a:rPr lang="en-US" altLang="zh-CN" sz="2800" dirty="0"/>
            </a:br>
            <a:r>
              <a:rPr lang="en-US" altLang="zh-CN" sz="2800" dirty="0"/>
              <a:t>                     </a:t>
            </a:r>
            <a:r>
              <a:rPr lang="en-US" altLang="zh-CN" sz="2800" dirty="0" smtClean="0"/>
              <a:t>A </a:t>
            </a:r>
            <a:r>
              <a:rPr lang="en-US" altLang="zh-CN" sz="2800" dirty="0"/>
              <a:t>→ </a:t>
            </a:r>
            <a:r>
              <a:rPr lang="en-US" altLang="zh-CN" sz="2800" dirty="0">
                <a:solidFill>
                  <a:srgbClr val="FF0000"/>
                </a:solidFill>
              </a:rPr>
              <a:t>a</a:t>
            </a:r>
            <a:br>
              <a:rPr lang="en-US" altLang="zh-CN" sz="2800" dirty="0"/>
            </a:br>
            <a:r>
              <a:rPr lang="zh-CN" altLang="en-US" sz="2800" dirty="0"/>
              <a:t>识别输入串</a:t>
            </a:r>
            <a:r>
              <a:rPr lang="en-US" altLang="zh-CN" sz="2800" dirty="0"/>
              <a:t>w=</a:t>
            </a:r>
            <a:r>
              <a:rPr lang="en-US" altLang="zh-CN" sz="2800" dirty="0">
                <a:solidFill>
                  <a:srgbClr val="FF0000"/>
                </a:solidFill>
              </a:rPr>
              <a:t>cabd</a:t>
            </a:r>
            <a:r>
              <a:rPr lang="zh-CN" altLang="en-US" sz="2800" dirty="0"/>
              <a:t>是否为该文法的</a:t>
            </a:r>
            <a:r>
              <a:rPr lang="zh-CN" altLang="en-US" sz="2800" dirty="0">
                <a:solidFill>
                  <a:srgbClr val="FF0000"/>
                </a:solidFill>
              </a:rPr>
              <a:t>句子</a:t>
            </a:r>
            <a:endParaRPr lang="zh-CN" altLang="en-US" sz="2800" dirty="0">
              <a:solidFill>
                <a:srgbClr val="FF0000"/>
              </a:solidFill>
            </a:endParaRPr>
          </a:p>
          <a:p>
            <a:r>
              <a:rPr lang="zh-CN" altLang="en-US" sz="2800" dirty="0"/>
              <a:t>若</a:t>
            </a:r>
            <a:r>
              <a:rPr lang="en-US" altLang="zh-CN" sz="2800" dirty="0"/>
              <a:t>S </a:t>
            </a:r>
            <a:r>
              <a:rPr lang="en-US" altLang="zh-CN" sz="2800" dirty="0">
                <a:sym typeface="Symbol" panose="05050102010706020507" pitchFamily="18" charset="2"/>
              </a:rPr>
              <a:t></a:t>
            </a:r>
            <a:r>
              <a:rPr lang="en-US" altLang="zh-CN" sz="2800" dirty="0" smtClean="0"/>
              <a:t> </a:t>
            </a:r>
            <a:r>
              <a:rPr lang="en-US" altLang="zh-CN" sz="2800" dirty="0" err="1"/>
              <a:t>cAd</a:t>
            </a:r>
            <a:r>
              <a:rPr lang="en-US" altLang="zh-CN" sz="2800" dirty="0"/>
              <a:t>  </a:t>
            </a:r>
            <a:r>
              <a:rPr lang="zh-CN" altLang="en-US" sz="2800" dirty="0"/>
              <a:t>后选择</a:t>
            </a:r>
            <a:r>
              <a:rPr lang="en-US" altLang="zh-CN" sz="2800" dirty="0"/>
              <a:t>(3)</a:t>
            </a:r>
            <a:r>
              <a:rPr lang="zh-CN" altLang="en-US" sz="2800" dirty="0"/>
              <a:t>扩展</a:t>
            </a:r>
            <a:r>
              <a:rPr lang="en-US" altLang="zh-CN" sz="2800" dirty="0"/>
              <a:t>A</a:t>
            </a:r>
            <a:r>
              <a:rPr lang="zh-CN" altLang="en-US" sz="2800" dirty="0" smtClean="0"/>
              <a:t>，那</a:t>
            </a:r>
            <a:r>
              <a:rPr lang="zh-CN" altLang="en-US" sz="2800" dirty="0"/>
              <a:t>将会</a:t>
            </a:r>
            <a:r>
              <a:rPr lang="zh-CN" altLang="en-US" sz="2800" dirty="0" smtClean="0"/>
              <a:t>？</a:t>
            </a:r>
            <a:endParaRPr lang="zh-CN" altLang="en-US" sz="2800" dirty="0"/>
          </a:p>
        </p:txBody>
      </p:sp>
      <p:sp>
        <p:nvSpPr>
          <p:cNvPr id="14" name="矩形 13"/>
          <p:cNvSpPr/>
          <p:nvPr/>
        </p:nvSpPr>
        <p:spPr>
          <a:xfrm>
            <a:off x="2869044" y="3903574"/>
            <a:ext cx="1584000" cy="1200329"/>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nSpc>
                <a:spcPct val="150000"/>
              </a:lnSpc>
              <a:buFont typeface="Monotype Sorts" pitchFamily="2" charset="2"/>
              <a:buNone/>
            </a:pPr>
            <a:r>
              <a:rPr lang="en-US" altLang="zh-CN" sz="2400" dirty="0" err="1" smtClean="0">
                <a:effectLst>
                  <a:outerShdw blurRad="38100" dist="38100" dir="2700000" algn="tl">
                    <a:srgbClr val="000000">
                      <a:alpha val="43137"/>
                    </a:srgbClr>
                  </a:outerShdw>
                </a:effectLst>
                <a:sym typeface="Symbol" panose="05050102010706020507" pitchFamily="18" charset="2"/>
              </a:rPr>
              <a:t>S</a:t>
            </a:r>
            <a:r>
              <a:rPr lang="en-US" altLang="zh-CN" sz="2400" dirty="0" err="1" smtClean="0">
                <a:solidFill>
                  <a:srgbClr val="FF0000"/>
                </a:solidFill>
                <a:effectLst>
                  <a:outerShdw blurRad="38100" dist="38100" dir="2700000" algn="tl">
                    <a:srgbClr val="000000">
                      <a:alpha val="43137"/>
                    </a:srgbClr>
                  </a:outerShdw>
                </a:effectLst>
                <a:sym typeface="Symbol" panose="05050102010706020507" pitchFamily="18" charset="2"/>
              </a:rPr>
              <a:t>c</a:t>
            </a:r>
            <a:r>
              <a:rPr lang="en-US" altLang="zh-CN" sz="2400" dirty="0" err="1" smtClean="0">
                <a:effectLst>
                  <a:outerShdw blurRad="38100" dist="38100" dir="2700000" algn="tl">
                    <a:srgbClr val="000000">
                      <a:alpha val="43137"/>
                    </a:srgbClr>
                  </a:outerShdw>
                </a:effectLst>
                <a:sym typeface="Symbol" panose="05050102010706020507" pitchFamily="18" charset="2"/>
              </a:rPr>
              <a:t>A</a:t>
            </a:r>
            <a:r>
              <a:rPr lang="en-US" altLang="zh-CN" sz="2400" dirty="0" err="1" smtClean="0">
                <a:solidFill>
                  <a:srgbClr val="FF0000"/>
                </a:solidFill>
                <a:effectLst>
                  <a:outerShdw blurRad="38100" dist="38100" dir="2700000" algn="tl">
                    <a:srgbClr val="000000">
                      <a:alpha val="43137"/>
                    </a:srgbClr>
                  </a:outerShdw>
                </a:effectLst>
                <a:sym typeface="Symbol" panose="05050102010706020507" pitchFamily="18" charset="2"/>
              </a:rPr>
              <a:t>d</a:t>
            </a:r>
            <a:endParaRPr lang="en-US" altLang="zh-CN" sz="2400" dirty="0" smtClean="0">
              <a:solidFill>
                <a:srgbClr val="FF0000"/>
              </a:solidFill>
              <a:effectLst>
                <a:outerShdw blurRad="38100" dist="38100" dir="2700000" algn="tl">
                  <a:srgbClr val="000000">
                    <a:alpha val="43137"/>
                  </a:srgbClr>
                </a:outerShdw>
              </a:effectLst>
              <a:sym typeface="Symbol" panose="05050102010706020507" pitchFamily="18" charset="2"/>
            </a:endParaRPr>
          </a:p>
          <a:p>
            <a:pPr>
              <a:lnSpc>
                <a:spcPct val="150000"/>
              </a:lnSpc>
              <a:buFont typeface="Monotype Sorts" pitchFamily="2" charset="2"/>
              <a:buNone/>
            </a:pPr>
            <a:r>
              <a:rPr lang="en-US" altLang="zh-CN" sz="2400" dirty="0" smtClean="0">
                <a:effectLst>
                  <a:outerShdw blurRad="38100" dist="38100" dir="2700000" algn="tl">
                    <a:srgbClr val="000000">
                      <a:alpha val="43137"/>
                    </a:srgbClr>
                  </a:outerShdw>
                </a:effectLst>
                <a:sym typeface="Symbol" panose="05050102010706020507" pitchFamily="18" charset="2"/>
              </a:rPr>
              <a:t>  c</a:t>
            </a:r>
            <a:r>
              <a:rPr lang="en-US" altLang="zh-CN" sz="2400" dirty="0" smtClean="0">
                <a:solidFill>
                  <a:srgbClr val="FF0000"/>
                </a:solidFill>
                <a:effectLst>
                  <a:outerShdw blurRad="38100" dist="38100" dir="2700000" algn="tl">
                    <a:srgbClr val="000000">
                      <a:alpha val="43137"/>
                    </a:srgbClr>
                  </a:outerShdw>
                </a:effectLst>
                <a:sym typeface="Symbol" panose="05050102010706020507" pitchFamily="18" charset="2"/>
              </a:rPr>
              <a:t>ad</a:t>
            </a:r>
            <a:endParaRPr lang="en-US" altLang="zh-CN" sz="2400" dirty="0" smtClean="0">
              <a:effectLst>
                <a:outerShdw blurRad="38100" dist="38100" dir="2700000" algn="tl">
                  <a:srgbClr val="000000">
                    <a:alpha val="43137"/>
                  </a:srgbClr>
                </a:outerShdw>
              </a:effectLst>
              <a:sym typeface="Symbol" panose="05050102010706020507" pitchFamily="18" charset="2"/>
            </a:endParaRPr>
          </a:p>
        </p:txBody>
      </p:sp>
      <p:sp>
        <p:nvSpPr>
          <p:cNvPr id="70" name="文本框 69"/>
          <p:cNvSpPr txBox="1"/>
          <p:nvPr/>
        </p:nvSpPr>
        <p:spPr>
          <a:xfrm>
            <a:off x="5938059" y="3707393"/>
            <a:ext cx="324000" cy="461665"/>
          </a:xfrm>
          <a:prstGeom prst="rect">
            <a:avLst/>
          </a:prstGeom>
          <a:noFill/>
        </p:spPr>
        <p:txBody>
          <a:bodyPr wrap="square" rtlCol="0">
            <a:spAutoFit/>
          </a:bodyPr>
          <a:lstStyle/>
          <a:p>
            <a:pPr algn="ctr"/>
            <a:r>
              <a:rPr lang="en-US" altLang="zh-CN" sz="2400" dirty="0"/>
              <a:t>S</a:t>
            </a:r>
            <a:endParaRPr lang="zh-CN" altLang="en-US" sz="2400" dirty="0"/>
          </a:p>
        </p:txBody>
      </p:sp>
      <p:grpSp>
        <p:nvGrpSpPr>
          <p:cNvPr id="90" name="组合 89"/>
          <p:cNvGrpSpPr/>
          <p:nvPr/>
        </p:nvGrpSpPr>
        <p:grpSpPr>
          <a:xfrm>
            <a:off x="5050640" y="3938226"/>
            <a:ext cx="2098837" cy="1027174"/>
            <a:chOff x="5050640" y="3938226"/>
            <a:chExt cx="2098837" cy="1027174"/>
          </a:xfrm>
        </p:grpSpPr>
        <p:cxnSp>
          <p:nvCxnSpPr>
            <p:cNvPr id="20" name="直接连接符 19"/>
            <p:cNvCxnSpPr>
              <a:stCxn id="73" idx="0"/>
              <a:endCxn id="70" idx="3"/>
            </p:cNvCxnSpPr>
            <p:nvPr/>
          </p:nvCxnSpPr>
          <p:spPr>
            <a:xfrm flipH="1" flipV="1">
              <a:off x="6262059" y="3938226"/>
              <a:ext cx="725418" cy="565509"/>
            </a:xfrm>
            <a:prstGeom prst="line">
              <a:avLst/>
            </a:prstGeom>
          </p:spPr>
          <p:style>
            <a:lnRef idx="3">
              <a:schemeClr val="dk1"/>
            </a:lnRef>
            <a:fillRef idx="0">
              <a:schemeClr val="dk1"/>
            </a:fillRef>
            <a:effectRef idx="2">
              <a:schemeClr val="dk1"/>
            </a:effectRef>
            <a:fontRef idx="minor">
              <a:schemeClr val="tx1"/>
            </a:fontRef>
          </p:style>
        </p:cxnSp>
        <p:cxnSp>
          <p:nvCxnSpPr>
            <p:cNvPr id="21" name="直接连接符 20"/>
            <p:cNvCxnSpPr>
              <a:stCxn id="71" idx="0"/>
              <a:endCxn id="70" idx="1"/>
            </p:cNvCxnSpPr>
            <p:nvPr/>
          </p:nvCxnSpPr>
          <p:spPr>
            <a:xfrm flipV="1">
              <a:off x="5212640" y="3938226"/>
              <a:ext cx="725419" cy="565509"/>
            </a:xfrm>
            <a:prstGeom prst="line">
              <a:avLst/>
            </a:prstGeom>
          </p:spPr>
          <p:style>
            <a:lnRef idx="3">
              <a:schemeClr val="dk1"/>
            </a:lnRef>
            <a:fillRef idx="0">
              <a:schemeClr val="dk1"/>
            </a:fillRef>
            <a:effectRef idx="2">
              <a:schemeClr val="dk1"/>
            </a:effectRef>
            <a:fontRef idx="minor">
              <a:schemeClr val="tx1"/>
            </a:fontRef>
          </p:style>
        </p:cxnSp>
        <p:cxnSp>
          <p:nvCxnSpPr>
            <p:cNvPr id="22" name="直接连接符 21"/>
            <p:cNvCxnSpPr>
              <a:stCxn id="72" idx="0"/>
              <a:endCxn id="70" idx="2"/>
            </p:cNvCxnSpPr>
            <p:nvPr/>
          </p:nvCxnSpPr>
          <p:spPr>
            <a:xfrm flipV="1">
              <a:off x="6100059" y="4169058"/>
              <a:ext cx="0" cy="334677"/>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5050640" y="4503735"/>
              <a:ext cx="324000" cy="461665"/>
            </a:xfrm>
            <a:prstGeom prst="rect">
              <a:avLst/>
            </a:prstGeom>
            <a:noFill/>
          </p:spPr>
          <p:txBody>
            <a:bodyPr wrap="square" rtlCol="0">
              <a:spAutoFit/>
            </a:bodyPr>
            <a:lstStyle/>
            <a:p>
              <a:pPr algn="ctr"/>
              <a:r>
                <a:rPr lang="en-US" altLang="zh-CN" sz="2400" dirty="0" smtClean="0">
                  <a:solidFill>
                    <a:srgbClr val="FF0000"/>
                  </a:solidFill>
                </a:rPr>
                <a:t>c</a:t>
              </a:r>
              <a:endParaRPr lang="zh-CN" altLang="en-US" sz="2400" dirty="0">
                <a:solidFill>
                  <a:srgbClr val="FF0000"/>
                </a:solidFill>
              </a:endParaRPr>
            </a:p>
          </p:txBody>
        </p:sp>
        <p:sp>
          <p:nvSpPr>
            <p:cNvPr id="72" name="文本框 71"/>
            <p:cNvSpPr txBox="1"/>
            <p:nvPr/>
          </p:nvSpPr>
          <p:spPr>
            <a:xfrm>
              <a:off x="5938059" y="4503735"/>
              <a:ext cx="324000" cy="461665"/>
            </a:xfrm>
            <a:prstGeom prst="rect">
              <a:avLst/>
            </a:prstGeom>
            <a:noFill/>
          </p:spPr>
          <p:txBody>
            <a:bodyPr wrap="square" rtlCol="0">
              <a:spAutoFit/>
            </a:bodyPr>
            <a:lstStyle/>
            <a:p>
              <a:pPr algn="ctr"/>
              <a:r>
                <a:rPr lang="en-US" altLang="zh-CN" sz="2400" dirty="0" smtClean="0"/>
                <a:t>A</a:t>
              </a:r>
              <a:endParaRPr lang="zh-CN" altLang="en-US" sz="2400" dirty="0"/>
            </a:p>
          </p:txBody>
        </p:sp>
        <p:sp>
          <p:nvSpPr>
            <p:cNvPr id="73" name="文本框 72"/>
            <p:cNvSpPr txBox="1"/>
            <p:nvPr/>
          </p:nvSpPr>
          <p:spPr>
            <a:xfrm>
              <a:off x="6825477" y="4503735"/>
              <a:ext cx="324000" cy="461665"/>
            </a:xfrm>
            <a:prstGeom prst="rect">
              <a:avLst/>
            </a:prstGeom>
            <a:noFill/>
          </p:spPr>
          <p:txBody>
            <a:bodyPr wrap="square" rtlCol="0">
              <a:spAutoFit/>
            </a:bodyPr>
            <a:lstStyle/>
            <a:p>
              <a:pPr algn="ctr"/>
              <a:r>
                <a:rPr lang="en-US" altLang="zh-CN" sz="2400" dirty="0" smtClean="0">
                  <a:solidFill>
                    <a:srgbClr val="FF0000"/>
                  </a:solidFill>
                </a:rPr>
                <a:t>d</a:t>
              </a:r>
              <a:endParaRPr lang="zh-CN" altLang="en-US" sz="2400" dirty="0">
                <a:solidFill>
                  <a:srgbClr val="FF0000"/>
                </a:solidFill>
              </a:endParaRPr>
            </a:p>
          </p:txBody>
        </p:sp>
      </p:grpSp>
      <p:grpSp>
        <p:nvGrpSpPr>
          <p:cNvPr id="91" name="组合 90"/>
          <p:cNvGrpSpPr/>
          <p:nvPr/>
        </p:nvGrpSpPr>
        <p:grpSpPr>
          <a:xfrm>
            <a:off x="5938059" y="4965400"/>
            <a:ext cx="324000" cy="796342"/>
            <a:chOff x="5938059" y="4965400"/>
            <a:chExt cx="324000" cy="796342"/>
          </a:xfrm>
        </p:grpSpPr>
        <p:sp>
          <p:nvSpPr>
            <p:cNvPr id="74" name="文本框 73"/>
            <p:cNvSpPr txBox="1"/>
            <p:nvPr/>
          </p:nvSpPr>
          <p:spPr>
            <a:xfrm>
              <a:off x="5938059" y="5300077"/>
              <a:ext cx="324000" cy="461665"/>
            </a:xfrm>
            <a:prstGeom prst="rect">
              <a:avLst/>
            </a:prstGeom>
            <a:noFill/>
          </p:spPr>
          <p:txBody>
            <a:bodyPr wrap="square" rtlCol="0">
              <a:spAutoFit/>
            </a:bodyPr>
            <a:lstStyle/>
            <a:p>
              <a:pPr algn="ctr"/>
              <a:r>
                <a:rPr lang="en-US" altLang="zh-CN" sz="2400" dirty="0" smtClean="0">
                  <a:solidFill>
                    <a:srgbClr val="FF0000"/>
                  </a:solidFill>
                </a:rPr>
                <a:t>a</a:t>
              </a:r>
              <a:endParaRPr lang="zh-CN" altLang="en-US" sz="2400" dirty="0">
                <a:solidFill>
                  <a:srgbClr val="FF0000"/>
                </a:solidFill>
              </a:endParaRPr>
            </a:p>
          </p:txBody>
        </p:sp>
        <p:cxnSp>
          <p:nvCxnSpPr>
            <p:cNvPr id="85" name="直接连接符 84"/>
            <p:cNvCxnSpPr>
              <a:stCxn id="72" idx="2"/>
              <a:endCxn id="74" idx="0"/>
            </p:cNvCxnSpPr>
            <p:nvPr/>
          </p:nvCxnSpPr>
          <p:spPr>
            <a:xfrm>
              <a:off x="6100059" y="4965400"/>
              <a:ext cx="0" cy="334677"/>
            </a:xfrm>
            <a:prstGeom prst="line">
              <a:avLst/>
            </a:prstGeom>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bg/>
                                          </p:spTgt>
                                        </p:tgtEl>
                                        <p:attrNameLst>
                                          <p:attrName>style.visibility</p:attrName>
                                        </p:attrNameLst>
                                      </p:cBhvr>
                                      <p:to>
                                        <p:strVal val="visible"/>
                                      </p:to>
                                    </p:set>
                                    <p:animEffect transition="in" filter="fade">
                                      <p:cBhvr>
                                        <p:cTn id="7" dur="500"/>
                                        <p:tgtEl>
                                          <p:spTgt spid="14">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0"/>
                                        </p:tgtEl>
                                        <p:attrNameLst>
                                          <p:attrName>style.visibility</p:attrName>
                                        </p:attrNameLst>
                                      </p:cBhvr>
                                      <p:to>
                                        <p:strVal val="visible"/>
                                      </p:to>
                                    </p:set>
                                    <p:animEffect transition="in" filter="fade">
                                      <p:cBhvr>
                                        <p:cTn id="14" dur="500"/>
                                        <p:tgtEl>
                                          <p:spTgt spid="70"/>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90"/>
                                        </p:tgtEl>
                                        <p:attrNameLst>
                                          <p:attrName>style.visibility</p:attrName>
                                        </p:attrNameLst>
                                      </p:cBhvr>
                                      <p:to>
                                        <p:strVal val="visible"/>
                                      </p:to>
                                    </p:set>
                                    <p:animEffect transition="in" filter="wipe(up)">
                                      <p:cBhvr>
                                        <p:cTn id="18" dur="500"/>
                                        <p:tgtEl>
                                          <p:spTgt spid="9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animEffect transition="in" filter="fade">
                                      <p:cBhvr>
                                        <p:cTn id="23" dur="500"/>
                                        <p:tgtEl>
                                          <p:spTgt spid="14">
                                            <p:txEl>
                                              <p:pRg st="1" end="1"/>
                                            </p:txEl>
                                          </p:spTgt>
                                        </p:tgtEl>
                                      </p:cBhvr>
                                    </p:animEffect>
                                  </p:childTnLst>
                                </p:cTn>
                              </p:par>
                            </p:childTnLst>
                          </p:cTn>
                        </p:par>
                        <p:par>
                          <p:cTn id="24" fill="hold">
                            <p:stCondLst>
                              <p:cond delay="500"/>
                            </p:stCondLst>
                            <p:childTnLst>
                              <p:par>
                                <p:cTn id="25" presetID="22" presetClass="entr" presetSubtype="1" fill="hold" nodeType="after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wipe(up)">
                                      <p:cBhvr>
                                        <p:cTn id="2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build="p"/>
      <p:bldP spid="7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三、句型分析的有关问题</a:t>
            </a:r>
            <a:endParaRPr lang="zh-CN" altLang="en-US" dirty="0"/>
          </a:p>
        </p:txBody>
      </p:sp>
      <p:sp>
        <p:nvSpPr>
          <p:cNvPr id="4" name="内容占位符 3"/>
          <p:cNvSpPr>
            <a:spLocks noGrp="1"/>
          </p:cNvSpPr>
          <p:nvPr>
            <p:ph sz="quarter" idx="13"/>
          </p:nvPr>
        </p:nvSpPr>
        <p:spPr>
          <a:xfrm>
            <a:off x="768350" y="1322773"/>
            <a:ext cx="7771968" cy="5422251"/>
          </a:xfrm>
        </p:spPr>
        <p:txBody>
          <a:bodyPr>
            <a:noAutofit/>
          </a:bodyPr>
          <a:lstStyle/>
          <a:p>
            <a:r>
              <a:rPr lang="en-US" altLang="zh-CN" sz="2800" dirty="0"/>
              <a:t>1. </a:t>
            </a:r>
            <a:r>
              <a:rPr lang="zh-CN" altLang="en-US" sz="2800" dirty="0"/>
              <a:t>在自顶向下的分析方法中</a:t>
            </a:r>
            <a:r>
              <a:rPr lang="zh-CN" altLang="en-US" sz="2800" dirty="0">
                <a:solidFill>
                  <a:srgbClr val="FF0000"/>
                </a:solidFill>
              </a:rPr>
              <a:t>如何选择使用哪个产生式进行推导</a:t>
            </a:r>
            <a:r>
              <a:rPr lang="zh-CN" altLang="en-US" sz="2800" dirty="0"/>
              <a:t>？</a:t>
            </a:r>
            <a:endParaRPr lang="zh-CN" altLang="en-US" sz="2800" dirty="0"/>
          </a:p>
          <a:p>
            <a:r>
              <a:rPr lang="zh-CN" altLang="en-US" sz="2800" dirty="0"/>
              <a:t>假定要被代换的最左非终结符号是</a:t>
            </a:r>
            <a:r>
              <a:rPr lang="en-US" altLang="zh-CN" sz="2800" dirty="0"/>
              <a:t>B</a:t>
            </a:r>
            <a:r>
              <a:rPr lang="zh-CN" altLang="en-US" sz="2800" dirty="0"/>
              <a:t>，且有</a:t>
            </a:r>
            <a:r>
              <a:rPr lang="en-US" altLang="zh-CN" sz="2800" dirty="0"/>
              <a:t>n</a:t>
            </a:r>
            <a:r>
              <a:rPr lang="zh-CN" altLang="en-US" sz="2800" dirty="0"/>
              <a:t>条规则：</a:t>
            </a:r>
            <a:r>
              <a:rPr lang="en-US" altLang="zh-CN" sz="2800" dirty="0" smtClean="0"/>
              <a:t>B</a:t>
            </a:r>
            <a:r>
              <a:rPr lang="en-US" altLang="zh-CN" sz="2800" dirty="0"/>
              <a:t> → </a:t>
            </a:r>
            <a:r>
              <a:rPr lang="en-US" altLang="zh-CN" sz="2800" dirty="0" smtClean="0"/>
              <a:t>A</a:t>
            </a:r>
            <a:r>
              <a:rPr lang="en-US" altLang="zh-CN" sz="2800" baseline="-25000" dirty="0" smtClean="0"/>
              <a:t>1</a:t>
            </a:r>
            <a:r>
              <a:rPr lang="en-US" altLang="zh-CN" sz="2800" dirty="0" smtClean="0"/>
              <a:t>|A</a:t>
            </a:r>
            <a:r>
              <a:rPr lang="en-US" altLang="zh-CN" sz="2800" baseline="-25000" dirty="0" smtClean="0"/>
              <a:t>2</a:t>
            </a:r>
            <a:r>
              <a:rPr lang="en-US" altLang="zh-CN" sz="2800" dirty="0"/>
              <a:t>|…|A</a:t>
            </a:r>
            <a:r>
              <a:rPr lang="en-US" altLang="zh-CN" sz="2800" baseline="-25000" dirty="0"/>
              <a:t>n</a:t>
            </a:r>
            <a:r>
              <a:rPr lang="zh-CN" altLang="en-US" sz="2800" dirty="0"/>
              <a:t>，那么如何确定用哪个右部去替代</a:t>
            </a:r>
            <a:r>
              <a:rPr lang="en-US" altLang="zh-CN" sz="2800" dirty="0"/>
              <a:t>B</a:t>
            </a:r>
            <a:r>
              <a:rPr lang="zh-CN" altLang="en-US" sz="2800" dirty="0"/>
              <a:t>？</a:t>
            </a:r>
            <a:endParaRPr lang="zh-CN" altLang="en-US" sz="2800" dirty="0"/>
          </a:p>
          <a:p>
            <a:r>
              <a:rPr lang="zh-CN" altLang="en-US" sz="2800" dirty="0"/>
              <a:t>除非有办法预先知道哪个候选式有用，否则只能一个一个地试探。因此，推导过程可能是带</a:t>
            </a:r>
            <a:r>
              <a:rPr lang="zh-CN" altLang="en-US" sz="2800" dirty="0">
                <a:solidFill>
                  <a:srgbClr val="FF0000"/>
                </a:solidFill>
              </a:rPr>
              <a:t>回溯</a:t>
            </a:r>
            <a:r>
              <a:rPr lang="zh-CN" altLang="en-US" sz="2800" dirty="0"/>
              <a:t>的</a:t>
            </a:r>
            <a:r>
              <a:rPr lang="zh-CN" altLang="en-US" sz="2800" dirty="0" smtClean="0"/>
              <a:t>。</a:t>
            </a:r>
            <a:endParaRPr lang="zh-CN" altLang="en-US" sz="2800" dirty="0" smtClean="0"/>
          </a:p>
          <a:p>
            <a:r>
              <a:rPr lang="zh-CN" altLang="en-US" sz="2800" dirty="0" smtClean="0"/>
              <a:t>带回溯的语法分析效率大大降低，为提高效率，就应尽量避免回溯（不带回溯的</a:t>
            </a:r>
            <a:r>
              <a:rPr lang="en-US" altLang="zh-CN" sz="2800" dirty="0" smtClean="0"/>
              <a:t>LL</a:t>
            </a:r>
            <a:r>
              <a:rPr lang="zh-CN" altLang="en-US" sz="2800" dirty="0" smtClean="0"/>
              <a:t>分析方法）。</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三、句型分析的有关问题</a:t>
            </a:r>
            <a:endParaRPr lang="zh-CN" altLang="en-US" dirty="0"/>
          </a:p>
        </p:txBody>
      </p:sp>
      <p:sp>
        <p:nvSpPr>
          <p:cNvPr id="4" name="内容占位符 3"/>
          <p:cNvSpPr>
            <a:spLocks noGrp="1"/>
          </p:cNvSpPr>
          <p:nvPr>
            <p:ph sz="quarter" idx="13"/>
          </p:nvPr>
        </p:nvSpPr>
        <p:spPr>
          <a:xfrm>
            <a:off x="768350" y="1322773"/>
            <a:ext cx="7771968" cy="3077118"/>
          </a:xfrm>
        </p:spPr>
        <p:txBody>
          <a:bodyPr>
            <a:noAutofit/>
          </a:bodyPr>
          <a:lstStyle/>
          <a:p>
            <a:r>
              <a:rPr lang="zh-CN" altLang="en-US" sz="2800" dirty="0"/>
              <a:t>例：文法</a:t>
            </a:r>
            <a:r>
              <a:rPr lang="en-US" altLang="zh-CN" sz="2800" dirty="0"/>
              <a:t>G</a:t>
            </a:r>
            <a:r>
              <a:rPr lang="zh-CN" altLang="en-US" sz="2800" dirty="0"/>
              <a:t>：</a:t>
            </a:r>
            <a:r>
              <a:rPr lang="en-US" altLang="zh-CN" sz="2800" dirty="0"/>
              <a:t>S → </a:t>
            </a:r>
            <a:r>
              <a:rPr lang="en-US" altLang="zh-CN" sz="2800" dirty="0" err="1">
                <a:solidFill>
                  <a:srgbClr val="FF0000"/>
                </a:solidFill>
              </a:rPr>
              <a:t>c</a:t>
            </a:r>
            <a:r>
              <a:rPr lang="en-US" altLang="zh-CN" sz="2800" dirty="0" err="1"/>
              <a:t>A</a:t>
            </a:r>
            <a:r>
              <a:rPr lang="en-US" altLang="zh-CN" sz="2800" dirty="0" err="1">
                <a:solidFill>
                  <a:srgbClr val="FF0000"/>
                </a:solidFill>
              </a:rPr>
              <a:t>d</a:t>
            </a:r>
            <a:br>
              <a:rPr lang="en-US" altLang="zh-CN" sz="2800" dirty="0"/>
            </a:br>
            <a:r>
              <a:rPr lang="en-US" altLang="zh-CN" sz="2800" dirty="0" smtClean="0"/>
              <a:t>                     A </a:t>
            </a:r>
            <a:r>
              <a:rPr lang="en-US" altLang="zh-CN" sz="2800" dirty="0"/>
              <a:t>→ </a:t>
            </a:r>
            <a:r>
              <a:rPr lang="en-US" altLang="zh-CN" sz="2800" dirty="0">
                <a:solidFill>
                  <a:srgbClr val="FF0000"/>
                </a:solidFill>
              </a:rPr>
              <a:t>ab</a:t>
            </a:r>
            <a:br>
              <a:rPr lang="en-US" altLang="zh-CN" sz="2800" dirty="0"/>
            </a:br>
            <a:r>
              <a:rPr lang="en-US" altLang="zh-CN" sz="2800" dirty="0"/>
              <a:t>                     </a:t>
            </a:r>
            <a:r>
              <a:rPr lang="en-US" altLang="zh-CN" sz="2800" dirty="0" smtClean="0"/>
              <a:t>A </a:t>
            </a:r>
            <a:r>
              <a:rPr lang="en-US" altLang="zh-CN" sz="2800" dirty="0"/>
              <a:t>→ </a:t>
            </a:r>
            <a:r>
              <a:rPr lang="en-US" altLang="zh-CN" sz="2800" dirty="0">
                <a:solidFill>
                  <a:srgbClr val="FF0000"/>
                </a:solidFill>
              </a:rPr>
              <a:t>a</a:t>
            </a:r>
            <a:br>
              <a:rPr lang="en-US" altLang="zh-CN" sz="2800" dirty="0"/>
            </a:br>
            <a:r>
              <a:rPr lang="zh-CN" altLang="en-US" sz="2800" dirty="0"/>
              <a:t>识别输入串</a:t>
            </a:r>
            <a:r>
              <a:rPr lang="en-US" altLang="zh-CN" sz="2800" dirty="0"/>
              <a:t>w=</a:t>
            </a:r>
            <a:r>
              <a:rPr lang="en-US" altLang="zh-CN" sz="2800" dirty="0">
                <a:solidFill>
                  <a:srgbClr val="FF0000"/>
                </a:solidFill>
              </a:rPr>
              <a:t>cabd</a:t>
            </a:r>
            <a:r>
              <a:rPr lang="zh-CN" altLang="en-US" sz="2800" dirty="0"/>
              <a:t>是否为该文法的</a:t>
            </a:r>
            <a:r>
              <a:rPr lang="zh-CN" altLang="en-US" sz="2800" dirty="0">
                <a:solidFill>
                  <a:srgbClr val="FF0000"/>
                </a:solidFill>
              </a:rPr>
              <a:t>句子</a:t>
            </a:r>
            <a:endParaRPr lang="zh-CN" altLang="en-US" sz="2800" dirty="0">
              <a:solidFill>
                <a:srgbClr val="FF0000"/>
              </a:solidFill>
            </a:endParaRPr>
          </a:p>
          <a:p>
            <a:r>
              <a:rPr lang="zh-CN" altLang="en-US" sz="2400" dirty="0"/>
              <a:t>对串</a:t>
            </a:r>
            <a:r>
              <a:rPr lang="en-US" altLang="zh-CN" sz="2400" dirty="0"/>
              <a:t>cabd</a:t>
            </a:r>
            <a:r>
              <a:rPr lang="zh-CN" altLang="en-US" sz="2400" dirty="0"/>
              <a:t>的分析中，如果不是选择</a:t>
            </a:r>
            <a:r>
              <a:rPr lang="en-US" altLang="zh-CN" sz="2400" dirty="0"/>
              <a:t>ab</a:t>
            </a:r>
            <a:r>
              <a:rPr lang="zh-CN" altLang="en-US" sz="2400" dirty="0"/>
              <a:t>用产生式</a:t>
            </a:r>
            <a:r>
              <a:rPr lang="en-US" altLang="zh-CN" sz="2400" dirty="0"/>
              <a:t>(2),</a:t>
            </a:r>
            <a:r>
              <a:rPr lang="zh-CN" altLang="en-US" sz="2400" dirty="0"/>
              <a:t>而是选择</a:t>
            </a:r>
            <a:r>
              <a:rPr lang="en-US" altLang="zh-CN" sz="2400" dirty="0"/>
              <a:t>a</a:t>
            </a:r>
            <a:r>
              <a:rPr lang="zh-CN" altLang="en-US" sz="2400" dirty="0"/>
              <a:t>用产生式</a:t>
            </a:r>
            <a:r>
              <a:rPr lang="en-US" altLang="zh-CN" sz="2400" dirty="0"/>
              <a:t>(3)</a:t>
            </a:r>
            <a:r>
              <a:rPr lang="zh-CN" altLang="en-US" sz="2400" dirty="0"/>
              <a:t>将</a:t>
            </a:r>
            <a:r>
              <a:rPr lang="en-US" altLang="zh-CN" sz="2400" dirty="0"/>
              <a:t>a</a:t>
            </a:r>
            <a:r>
              <a:rPr lang="zh-CN" altLang="en-US" sz="2400" dirty="0"/>
              <a:t>归约到了</a:t>
            </a:r>
            <a:r>
              <a:rPr lang="en-US" altLang="zh-CN" sz="2400" dirty="0"/>
              <a:t>A</a:t>
            </a:r>
            <a:r>
              <a:rPr lang="zh-CN" altLang="en-US" sz="2400" dirty="0"/>
              <a:t>，那么最终就达不到归约到</a:t>
            </a:r>
            <a:r>
              <a:rPr lang="en-US" altLang="zh-CN" sz="2400" dirty="0"/>
              <a:t>S</a:t>
            </a:r>
            <a:r>
              <a:rPr lang="zh-CN" altLang="en-US" sz="2400" dirty="0"/>
              <a:t>的结果，因而也无从知道</a:t>
            </a:r>
            <a:r>
              <a:rPr lang="en-US" altLang="zh-CN" sz="2400" dirty="0"/>
              <a:t>cabd</a:t>
            </a:r>
            <a:r>
              <a:rPr lang="zh-CN" altLang="en-US" sz="2400" dirty="0"/>
              <a:t>是一个句子</a:t>
            </a:r>
            <a:r>
              <a:rPr lang="zh-CN" altLang="en-US" sz="2400" dirty="0" smtClean="0"/>
              <a:t>。</a:t>
            </a:r>
            <a:endParaRPr lang="zh-CN" altLang="en-US" sz="2400" dirty="0"/>
          </a:p>
        </p:txBody>
      </p:sp>
      <p:sp>
        <p:nvSpPr>
          <p:cNvPr id="14" name="矩形 13"/>
          <p:cNvSpPr/>
          <p:nvPr/>
        </p:nvSpPr>
        <p:spPr>
          <a:xfrm>
            <a:off x="2147181" y="4826785"/>
            <a:ext cx="2160000" cy="1200329"/>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nSpc>
                <a:spcPct val="150000"/>
              </a:lnSpc>
              <a:buFont typeface="Monotype Sorts" pitchFamily="2" charset="2"/>
              <a:buNone/>
            </a:pPr>
            <a:r>
              <a:rPr lang="en-US" altLang="zh-CN" sz="2400" dirty="0" err="1" smtClean="0">
                <a:solidFill>
                  <a:srgbClr val="FF0000"/>
                </a:solidFill>
                <a:effectLst>
                  <a:outerShdw blurRad="38100" dist="38100" dir="2700000" algn="tl">
                    <a:srgbClr val="000000">
                      <a:alpha val="43137"/>
                    </a:srgbClr>
                  </a:outerShdw>
                </a:effectLst>
                <a:sym typeface="Symbol" panose="05050102010706020507" pitchFamily="18" charset="2"/>
              </a:rPr>
              <a:t>c</a:t>
            </a:r>
            <a:r>
              <a:rPr lang="en-US" altLang="zh-CN" sz="2400" dirty="0" err="1" smtClean="0">
                <a:effectLst>
                  <a:outerShdw blurRad="38100" dist="38100" dir="2700000" algn="tl">
                    <a:srgbClr val="000000">
                      <a:alpha val="43137"/>
                    </a:srgbClr>
                  </a:outerShdw>
                </a:effectLst>
                <a:sym typeface="Symbol" panose="05050102010706020507" pitchFamily="18" charset="2"/>
              </a:rPr>
              <a:t>A</a:t>
            </a:r>
            <a:r>
              <a:rPr lang="en-US" altLang="zh-CN" sz="2400" dirty="0" err="1" smtClean="0">
                <a:solidFill>
                  <a:srgbClr val="FF0000"/>
                </a:solidFill>
                <a:effectLst>
                  <a:outerShdw blurRad="38100" dist="38100" dir="2700000" algn="tl">
                    <a:srgbClr val="000000">
                      <a:alpha val="43137"/>
                    </a:srgbClr>
                  </a:outerShdw>
                </a:effectLst>
                <a:sym typeface="Symbol" panose="05050102010706020507" pitchFamily="18" charset="2"/>
              </a:rPr>
              <a:t>bd</a:t>
            </a:r>
            <a:r>
              <a:rPr lang="en-US" altLang="zh-CN" sz="2400" dirty="0" smtClean="0">
                <a:effectLst>
                  <a:outerShdw blurRad="38100" dist="38100" dir="2700000" algn="tl">
                    <a:srgbClr val="000000">
                      <a:alpha val="43137"/>
                    </a:srgbClr>
                  </a:outerShdw>
                </a:effectLst>
                <a:sym typeface="Symbol" panose="05050102010706020507" pitchFamily="18" charset="2"/>
              </a:rPr>
              <a:t>  </a:t>
            </a:r>
            <a:r>
              <a:rPr lang="en-US" altLang="zh-CN" sz="2400" dirty="0" smtClean="0">
                <a:solidFill>
                  <a:srgbClr val="FF0000"/>
                </a:solidFill>
                <a:effectLst>
                  <a:outerShdw blurRad="38100" dist="38100" dir="2700000" algn="tl">
                    <a:srgbClr val="000000">
                      <a:alpha val="43137"/>
                    </a:srgbClr>
                  </a:outerShdw>
                </a:effectLst>
                <a:sym typeface="Symbol" panose="05050102010706020507" pitchFamily="18" charset="2"/>
              </a:rPr>
              <a:t>cabd</a:t>
            </a:r>
            <a:endParaRPr lang="en-US" altLang="zh-CN" sz="2400" dirty="0" smtClean="0">
              <a:solidFill>
                <a:srgbClr val="FF0000"/>
              </a:solidFill>
              <a:effectLst>
                <a:outerShdw blurRad="38100" dist="38100" dir="2700000" algn="tl">
                  <a:srgbClr val="000000">
                    <a:alpha val="43137"/>
                  </a:srgbClr>
                </a:outerShdw>
              </a:effectLst>
              <a:sym typeface="Symbol" panose="05050102010706020507" pitchFamily="18" charset="2"/>
            </a:endParaRPr>
          </a:p>
          <a:p>
            <a:pPr>
              <a:lnSpc>
                <a:spcPct val="150000"/>
              </a:lnSpc>
              <a:buFont typeface="Monotype Sorts" pitchFamily="2" charset="2"/>
              <a:buNone/>
            </a:pPr>
            <a:r>
              <a:rPr lang="en-US" altLang="zh-CN" sz="2400" dirty="0" smtClean="0">
                <a:effectLst>
                  <a:outerShdw blurRad="38100" dist="38100" dir="2700000" algn="tl">
                    <a:srgbClr val="000000">
                      <a:alpha val="43137"/>
                    </a:srgbClr>
                  </a:outerShdw>
                </a:effectLst>
                <a:sym typeface="Symbol" panose="05050102010706020507" pitchFamily="18" charset="2"/>
              </a:rPr>
              <a:t>S </a:t>
            </a:r>
            <a:r>
              <a:rPr lang="en-US" altLang="zh-CN" sz="2400" dirty="0">
                <a:effectLst>
                  <a:outerShdw blurRad="38100" dist="38100" dir="2700000" algn="tl">
                    <a:srgbClr val="000000">
                      <a:alpha val="43137"/>
                    </a:srgbClr>
                  </a:outerShdw>
                </a:effectLst>
                <a:sym typeface="Symbol" panose="05050102010706020507" pitchFamily="18" charset="2"/>
              </a:rPr>
              <a:t> </a:t>
            </a:r>
            <a:r>
              <a:rPr lang="en-US" altLang="zh-CN" sz="2400" dirty="0" err="1" smtClean="0">
                <a:solidFill>
                  <a:srgbClr val="FF0000"/>
                </a:solidFill>
                <a:effectLst>
                  <a:outerShdw blurRad="38100" dist="38100" dir="2700000" algn="tl">
                    <a:srgbClr val="000000">
                      <a:alpha val="43137"/>
                    </a:srgbClr>
                  </a:outerShdw>
                </a:effectLst>
                <a:sym typeface="Symbol" panose="05050102010706020507" pitchFamily="18" charset="2"/>
              </a:rPr>
              <a:t>c</a:t>
            </a:r>
            <a:r>
              <a:rPr lang="en-US" altLang="zh-CN" sz="2400" dirty="0" err="1" smtClean="0">
                <a:effectLst>
                  <a:outerShdw blurRad="38100" dist="38100" dir="2700000" algn="tl">
                    <a:srgbClr val="000000">
                      <a:alpha val="43137"/>
                    </a:srgbClr>
                  </a:outerShdw>
                </a:effectLst>
                <a:sym typeface="Symbol" panose="05050102010706020507" pitchFamily="18" charset="2"/>
              </a:rPr>
              <a:t>A</a:t>
            </a:r>
            <a:r>
              <a:rPr lang="en-US" altLang="zh-CN" sz="2400" dirty="0" err="1" smtClean="0">
                <a:solidFill>
                  <a:srgbClr val="FF0000"/>
                </a:solidFill>
                <a:effectLst>
                  <a:outerShdw blurRad="38100" dist="38100" dir="2700000" algn="tl">
                    <a:srgbClr val="000000">
                      <a:alpha val="43137"/>
                    </a:srgbClr>
                  </a:outerShdw>
                </a:effectLst>
                <a:sym typeface="Symbol" panose="05050102010706020507" pitchFamily="18" charset="2"/>
              </a:rPr>
              <a:t>bd</a:t>
            </a:r>
            <a:endParaRPr lang="en-US" altLang="zh-CN" sz="2400" dirty="0" smtClean="0">
              <a:solidFill>
                <a:srgbClr val="FF0000"/>
              </a:solidFill>
              <a:effectLst>
                <a:outerShdw blurRad="38100" dist="38100" dir="2700000" algn="tl">
                  <a:srgbClr val="000000">
                    <a:alpha val="43137"/>
                  </a:srgbClr>
                </a:outerShdw>
              </a:effectLst>
              <a:sym typeface="Symbol" panose="05050102010706020507" pitchFamily="18" charset="2"/>
            </a:endParaRPr>
          </a:p>
        </p:txBody>
      </p:sp>
      <p:sp>
        <p:nvSpPr>
          <p:cNvPr id="70" name="文本框 69"/>
          <p:cNvSpPr txBox="1"/>
          <p:nvPr/>
        </p:nvSpPr>
        <p:spPr>
          <a:xfrm>
            <a:off x="5948219" y="4538276"/>
            <a:ext cx="324000" cy="461665"/>
          </a:xfrm>
          <a:prstGeom prst="rect">
            <a:avLst/>
          </a:prstGeom>
          <a:noFill/>
        </p:spPr>
        <p:txBody>
          <a:bodyPr wrap="square" rtlCol="0">
            <a:spAutoFit/>
          </a:bodyPr>
          <a:lstStyle/>
          <a:p>
            <a:pPr algn="ctr"/>
            <a:r>
              <a:rPr lang="en-US" altLang="zh-CN" sz="2400" dirty="0"/>
              <a:t>S</a:t>
            </a:r>
            <a:endParaRPr lang="zh-CN" altLang="en-US" sz="2400" dirty="0"/>
          </a:p>
        </p:txBody>
      </p:sp>
      <p:grpSp>
        <p:nvGrpSpPr>
          <p:cNvPr id="11" name="组合 10"/>
          <p:cNvGrpSpPr/>
          <p:nvPr/>
        </p:nvGrpSpPr>
        <p:grpSpPr>
          <a:xfrm>
            <a:off x="4664367" y="6009038"/>
            <a:ext cx="2827580" cy="461666"/>
            <a:chOff x="4654207" y="5178155"/>
            <a:chExt cx="2827580" cy="461666"/>
          </a:xfrm>
        </p:grpSpPr>
        <p:sp>
          <p:nvSpPr>
            <p:cNvPr id="71" name="文本框 70"/>
            <p:cNvSpPr txBox="1"/>
            <p:nvPr/>
          </p:nvSpPr>
          <p:spPr>
            <a:xfrm>
              <a:off x="4654207" y="5178155"/>
              <a:ext cx="324000" cy="461665"/>
            </a:xfrm>
            <a:prstGeom prst="rect">
              <a:avLst/>
            </a:prstGeom>
            <a:noFill/>
          </p:spPr>
          <p:txBody>
            <a:bodyPr wrap="square" rtlCol="0">
              <a:spAutoFit/>
            </a:bodyPr>
            <a:lstStyle/>
            <a:p>
              <a:pPr algn="ctr"/>
              <a:r>
                <a:rPr lang="en-US" altLang="zh-CN" sz="2400" dirty="0" smtClean="0">
                  <a:solidFill>
                    <a:srgbClr val="FF0000"/>
                  </a:solidFill>
                </a:rPr>
                <a:t>c</a:t>
              </a:r>
              <a:endParaRPr lang="zh-CN" altLang="en-US" sz="2400" dirty="0">
                <a:solidFill>
                  <a:srgbClr val="FF0000"/>
                </a:solidFill>
              </a:endParaRPr>
            </a:p>
          </p:txBody>
        </p:sp>
        <p:sp>
          <p:nvSpPr>
            <p:cNvPr id="73" name="文本框 72"/>
            <p:cNvSpPr txBox="1"/>
            <p:nvPr/>
          </p:nvSpPr>
          <p:spPr>
            <a:xfrm>
              <a:off x="7157787" y="5178155"/>
              <a:ext cx="324000" cy="461665"/>
            </a:xfrm>
            <a:prstGeom prst="rect">
              <a:avLst/>
            </a:prstGeom>
            <a:noFill/>
          </p:spPr>
          <p:txBody>
            <a:bodyPr wrap="square" rtlCol="0">
              <a:spAutoFit/>
            </a:bodyPr>
            <a:lstStyle/>
            <a:p>
              <a:pPr algn="ctr"/>
              <a:r>
                <a:rPr lang="en-US" altLang="zh-CN" sz="2400" dirty="0" smtClean="0">
                  <a:solidFill>
                    <a:srgbClr val="FF0000"/>
                  </a:solidFill>
                </a:rPr>
                <a:t>d</a:t>
              </a:r>
              <a:endParaRPr lang="zh-CN" altLang="en-US" sz="2400" dirty="0">
                <a:solidFill>
                  <a:srgbClr val="FF0000"/>
                </a:solidFill>
              </a:endParaRPr>
            </a:p>
          </p:txBody>
        </p:sp>
        <p:sp>
          <p:nvSpPr>
            <p:cNvPr id="74" name="文本框 73"/>
            <p:cNvSpPr txBox="1"/>
            <p:nvPr/>
          </p:nvSpPr>
          <p:spPr>
            <a:xfrm>
              <a:off x="5422949" y="5178156"/>
              <a:ext cx="324000" cy="461665"/>
            </a:xfrm>
            <a:prstGeom prst="rect">
              <a:avLst/>
            </a:prstGeom>
            <a:noFill/>
          </p:spPr>
          <p:txBody>
            <a:bodyPr wrap="square" rtlCol="0">
              <a:spAutoFit/>
            </a:bodyPr>
            <a:lstStyle/>
            <a:p>
              <a:pPr algn="ctr"/>
              <a:r>
                <a:rPr lang="en-US" altLang="zh-CN" sz="2400" dirty="0" smtClean="0">
                  <a:solidFill>
                    <a:srgbClr val="FF0000"/>
                  </a:solidFill>
                </a:rPr>
                <a:t>a</a:t>
              </a:r>
              <a:endParaRPr lang="zh-CN" altLang="en-US" sz="2400" dirty="0">
                <a:solidFill>
                  <a:srgbClr val="FF0000"/>
                </a:solidFill>
              </a:endParaRPr>
            </a:p>
          </p:txBody>
        </p:sp>
        <p:sp>
          <p:nvSpPr>
            <p:cNvPr id="75" name="文本框 74"/>
            <p:cNvSpPr txBox="1"/>
            <p:nvPr/>
          </p:nvSpPr>
          <p:spPr>
            <a:xfrm>
              <a:off x="6389045" y="5178156"/>
              <a:ext cx="324000" cy="461665"/>
            </a:xfrm>
            <a:prstGeom prst="rect">
              <a:avLst/>
            </a:prstGeom>
            <a:noFill/>
          </p:spPr>
          <p:txBody>
            <a:bodyPr wrap="square" rtlCol="0">
              <a:spAutoFit/>
            </a:bodyPr>
            <a:lstStyle/>
            <a:p>
              <a:pPr algn="ctr"/>
              <a:r>
                <a:rPr lang="en-US" altLang="zh-CN" sz="2400" dirty="0" smtClean="0">
                  <a:solidFill>
                    <a:srgbClr val="FF0000"/>
                  </a:solidFill>
                </a:rPr>
                <a:t>b</a:t>
              </a:r>
              <a:endParaRPr lang="zh-CN" altLang="en-US" sz="2400" dirty="0">
                <a:solidFill>
                  <a:srgbClr val="FF0000"/>
                </a:solidFill>
              </a:endParaRPr>
            </a:p>
          </p:txBody>
        </p:sp>
      </p:grpSp>
      <p:grpSp>
        <p:nvGrpSpPr>
          <p:cNvPr id="9" name="组合 8"/>
          <p:cNvGrpSpPr/>
          <p:nvPr/>
        </p:nvGrpSpPr>
        <p:grpSpPr>
          <a:xfrm>
            <a:off x="5595109" y="5334618"/>
            <a:ext cx="677110" cy="674421"/>
            <a:chOff x="5584949" y="4503735"/>
            <a:chExt cx="677110" cy="674421"/>
          </a:xfrm>
        </p:grpSpPr>
        <p:sp>
          <p:nvSpPr>
            <p:cNvPr id="72" name="文本框 71"/>
            <p:cNvSpPr txBox="1"/>
            <p:nvPr/>
          </p:nvSpPr>
          <p:spPr>
            <a:xfrm>
              <a:off x="5938059" y="4503735"/>
              <a:ext cx="324000" cy="461665"/>
            </a:xfrm>
            <a:prstGeom prst="rect">
              <a:avLst/>
            </a:prstGeom>
            <a:noFill/>
          </p:spPr>
          <p:txBody>
            <a:bodyPr wrap="square" rtlCol="0">
              <a:spAutoFit/>
            </a:bodyPr>
            <a:lstStyle/>
            <a:p>
              <a:pPr algn="ctr"/>
              <a:r>
                <a:rPr lang="en-US" altLang="zh-CN" sz="2400" dirty="0" smtClean="0"/>
                <a:t>A</a:t>
              </a:r>
              <a:endParaRPr lang="zh-CN" altLang="en-US" sz="2400" dirty="0"/>
            </a:p>
          </p:txBody>
        </p:sp>
        <p:cxnSp>
          <p:nvCxnSpPr>
            <p:cNvPr id="85" name="直接连接符 84"/>
            <p:cNvCxnSpPr>
              <a:stCxn id="72" idx="1"/>
              <a:endCxn id="74" idx="0"/>
            </p:cNvCxnSpPr>
            <p:nvPr/>
          </p:nvCxnSpPr>
          <p:spPr>
            <a:xfrm flipH="1">
              <a:off x="5584949" y="4734568"/>
              <a:ext cx="353110" cy="443588"/>
            </a:xfrm>
            <a:prstGeom prst="line">
              <a:avLst/>
            </a:prstGeom>
          </p:spPr>
          <p:style>
            <a:lnRef idx="3">
              <a:schemeClr val="dk1"/>
            </a:lnRef>
            <a:fillRef idx="0">
              <a:schemeClr val="dk1"/>
            </a:fillRef>
            <a:effectRef idx="2">
              <a:schemeClr val="dk1"/>
            </a:effectRef>
            <a:fontRef idx="minor">
              <a:schemeClr val="tx1"/>
            </a:fontRef>
          </p:style>
        </p:cxnSp>
      </p:grpSp>
      <p:cxnSp>
        <p:nvCxnSpPr>
          <p:cNvPr id="13" name="直接连接符 12"/>
          <p:cNvCxnSpPr/>
          <p:nvPr/>
        </p:nvCxnSpPr>
        <p:spPr>
          <a:xfrm flipH="1">
            <a:off x="2540000" y="5565451"/>
            <a:ext cx="233680" cy="35782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bg/>
                                          </p:spTgt>
                                        </p:tgtEl>
                                        <p:attrNameLst>
                                          <p:attrName>style.visibility</p:attrName>
                                        </p:attrNameLst>
                                      </p:cBhvr>
                                      <p:to>
                                        <p:strVal val="visible"/>
                                      </p:to>
                                    </p:set>
                                    <p:animEffect transition="in" filter="fade">
                                      <p:cBhvr>
                                        <p:cTn id="12" dur="500"/>
                                        <p:tgtEl>
                                          <p:spTgt spid="14">
                                            <p:bg/>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4">
                                            <p:txEl>
                                              <p:pRg st="0" end="0"/>
                                            </p:txEl>
                                          </p:spTgt>
                                        </p:tgtEl>
                                        <p:attrNameLst>
                                          <p:attrName>style.visibility</p:attrName>
                                        </p:attrNameLst>
                                      </p:cBhvr>
                                      <p:to>
                                        <p:strVal val="visible"/>
                                      </p:to>
                                    </p:set>
                                    <p:animEffect transition="in" filter="fade">
                                      <p:cBhvr>
                                        <p:cTn id="24" dur="500"/>
                                        <p:tgtEl>
                                          <p:spTgt spid="14">
                                            <p:txEl>
                                              <p:pRg st="0" end="0"/>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70"/>
                                        </p:tgtEl>
                                        <p:attrNameLst>
                                          <p:attrName>style.visibility</p:attrName>
                                        </p:attrNameLst>
                                      </p:cBhvr>
                                      <p:to>
                                        <p:strVal val="visible"/>
                                      </p:to>
                                    </p:set>
                                    <p:animEffect transition="in" filter="fade">
                                      <p:cBhvr>
                                        <p:cTn id="28" dur="500"/>
                                        <p:tgtEl>
                                          <p:spTgt spid="70"/>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14">
                                            <p:txEl>
                                              <p:pRg st="1" end="1"/>
                                            </p:txEl>
                                          </p:spTgt>
                                        </p:tgtEl>
                                        <p:attrNameLst>
                                          <p:attrName>style.visibility</p:attrName>
                                        </p:attrNameLst>
                                      </p:cBhvr>
                                      <p:to>
                                        <p:strVal val="visible"/>
                                      </p:to>
                                    </p:set>
                                    <p:animEffect transition="in" filter="fade">
                                      <p:cBhvr>
                                        <p:cTn id="32" dur="500"/>
                                        <p:tgtEl>
                                          <p:spTgt spid="14">
                                            <p:txEl>
                                              <p:pRg st="1" end="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4" grpId="0" animBg="1" uiExpand="1" build="p"/>
      <p:bldP spid="7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三、句型分析的有关问题</a:t>
            </a:r>
            <a:endParaRPr lang="zh-CN" altLang="en-US" dirty="0"/>
          </a:p>
        </p:txBody>
      </p:sp>
      <p:sp>
        <p:nvSpPr>
          <p:cNvPr id="4" name="内容占位符 3"/>
          <p:cNvSpPr>
            <a:spLocks noGrp="1"/>
          </p:cNvSpPr>
          <p:nvPr>
            <p:ph sz="quarter" idx="13"/>
          </p:nvPr>
        </p:nvSpPr>
        <p:spPr/>
        <p:txBody>
          <a:bodyPr>
            <a:normAutofit/>
          </a:bodyPr>
          <a:lstStyle/>
          <a:p>
            <a:r>
              <a:rPr lang="en-US" altLang="zh-CN" sz="2800" dirty="0"/>
              <a:t>2.</a:t>
            </a:r>
            <a:r>
              <a:rPr lang="zh-CN" altLang="en-US" sz="2800" dirty="0"/>
              <a:t>在自底向上的分析方法中</a:t>
            </a:r>
            <a:r>
              <a:rPr lang="zh-CN" altLang="en-US" sz="2800" dirty="0">
                <a:solidFill>
                  <a:srgbClr val="FF0000"/>
                </a:solidFill>
              </a:rPr>
              <a:t>如何识别可归约的串</a:t>
            </a:r>
            <a:r>
              <a:rPr lang="zh-CN" altLang="en-US" sz="2800" dirty="0"/>
              <a:t>？</a:t>
            </a:r>
            <a:endParaRPr lang="zh-CN" altLang="en-US" sz="2800" dirty="0"/>
          </a:p>
          <a:p>
            <a:r>
              <a:rPr lang="zh-CN" altLang="en-US" sz="2800" dirty="0"/>
              <a:t>在分析程序工作的每一步，都是从当前串中</a:t>
            </a:r>
            <a:r>
              <a:rPr lang="zh-CN" altLang="en-US" sz="2800" dirty="0">
                <a:solidFill>
                  <a:srgbClr val="FF0000"/>
                </a:solidFill>
              </a:rPr>
              <a:t>选择一个子串，将它归约到某个非终结符号</a:t>
            </a:r>
            <a:r>
              <a:rPr lang="zh-CN" altLang="en-US" sz="2800" dirty="0"/>
              <a:t>，该子串称为</a:t>
            </a:r>
            <a:r>
              <a:rPr lang="zh-CN" altLang="en-US" sz="2800" dirty="0" smtClean="0"/>
              <a:t>“</a:t>
            </a:r>
            <a:r>
              <a:rPr lang="zh-CN" altLang="en-US" sz="2800" dirty="0" smtClean="0">
                <a:solidFill>
                  <a:srgbClr val="FF0000"/>
                </a:solidFill>
              </a:rPr>
              <a:t>可归约串</a:t>
            </a:r>
            <a:r>
              <a:rPr lang="zh-CN" altLang="en-US" sz="2800" dirty="0" smtClean="0"/>
              <a:t>”。</a:t>
            </a:r>
            <a:endParaRPr lang="en-US" altLang="zh-CN" sz="2800" dirty="0" smtClean="0"/>
          </a:p>
          <a:p>
            <a:r>
              <a:rPr lang="zh-CN" altLang="en-US" sz="2800" dirty="0" smtClean="0"/>
              <a:t>问题是，每一步如何确定这个“可归约串”，这是自下而上分析的关键问题，，因此需要精确定义“可归约串”。</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四、刻画</a:t>
            </a:r>
            <a:r>
              <a:rPr lang="zh-CN" altLang="en-US" dirty="0" smtClean="0"/>
              <a:t>“可归约串”</a:t>
            </a:r>
            <a:r>
              <a:rPr lang="en-US" altLang="zh-CN" dirty="0" smtClean="0"/>
              <a:t>(</a:t>
            </a:r>
            <a:r>
              <a:rPr lang="zh-CN" altLang="en-US" dirty="0" smtClean="0"/>
              <a:t>句柄</a:t>
            </a:r>
            <a:r>
              <a:rPr lang="en-US" altLang="zh-CN" dirty="0" smtClean="0"/>
              <a:t>)</a:t>
            </a:r>
            <a:endParaRPr lang="zh-CN" altLang="en-US" dirty="0"/>
          </a:p>
        </p:txBody>
      </p:sp>
      <mc:AlternateContent xmlns:mc="http://schemas.openxmlformats.org/markup-compatibility/2006">
        <mc:Choice xmlns:a14="http://schemas.microsoft.com/office/drawing/2010/main" Requires="a14">
          <p:sp>
            <p:nvSpPr>
              <p:cNvPr id="4" name="内容占位符 3"/>
              <p:cNvSpPr>
                <a:spLocks noGrp="1"/>
              </p:cNvSpPr>
              <p:nvPr>
                <p:ph sz="quarter" idx="13"/>
              </p:nvPr>
            </p:nvSpPr>
            <p:spPr/>
            <p:txBody>
              <a:bodyPr>
                <a:normAutofit/>
              </a:bodyPr>
              <a:lstStyle/>
              <a:p>
                <a:r>
                  <a:rPr lang="en-US" altLang="zh-CN" sz="2800" dirty="0">
                    <a:solidFill>
                      <a:srgbClr val="FF0000"/>
                    </a:solidFill>
                  </a:rPr>
                  <a:t>1.</a:t>
                </a:r>
                <a:r>
                  <a:rPr lang="zh-CN" altLang="en-US" sz="2800" dirty="0">
                    <a:solidFill>
                      <a:srgbClr val="FF0000"/>
                    </a:solidFill>
                  </a:rPr>
                  <a:t>句型的短语</a:t>
                </a:r>
              </a:p>
              <a:p>
                <a:r>
                  <a:rPr lang="en-US" altLang="zh-CN" sz="2800" dirty="0" smtClean="0"/>
                  <a:t>S </a:t>
                </a:r>
                <a14:m>
                  <m:oMath xmlns:m="http://schemas.openxmlformats.org/officeDocument/2006/math">
                    <m:groupChr>
                      <m:groupChrPr>
                        <m:chr m:val="⇒"/>
                        <m:vertJc m:val="bot"/>
                        <m:ctrlPr>
                          <a:rPr lang="en-US" altLang="zh-CN" sz="2800" i="1">
                            <a:latin typeface="Cambria Math" panose="02040503050406030204" pitchFamily="18" charset="0"/>
                            <a:sym typeface="Symbol" panose="05050102010706020507" pitchFamily="18" charset="2"/>
                          </a:rPr>
                        </m:ctrlPr>
                      </m:groupChrPr>
                      <m:e>
                        <m:r>
                          <m:rPr>
                            <m:brk m:alnAt="2"/>
                          </m:rPr>
                          <a:rPr lang="zh-CN" altLang="en-US" sz="2800">
                            <a:latin typeface="Cambria Math" panose="02040503050406030204" pitchFamily="18" charset="0"/>
                            <a:sym typeface="Symbol" panose="05050102010706020507" pitchFamily="18" charset="2"/>
                          </a:rPr>
                          <m:t>∗</m:t>
                        </m:r>
                      </m:e>
                    </m:groupChr>
                  </m:oMath>
                </a14:m>
                <a:r>
                  <a:rPr lang="en-US" altLang="zh-CN" sz="2800" dirty="0" smtClean="0"/>
                  <a:t> α</a:t>
                </a:r>
                <a:r>
                  <a:rPr lang="en-US" altLang="zh-CN" sz="2800" dirty="0" err="1" smtClean="0"/>
                  <a:t>Aδ</a:t>
                </a:r>
                <a:r>
                  <a:rPr lang="zh-CN" altLang="en-US" sz="2800" dirty="0"/>
                  <a:t>且  </a:t>
                </a:r>
                <a:r>
                  <a:rPr lang="en-US" altLang="zh-CN" sz="2800" dirty="0"/>
                  <a:t>A </a:t>
                </a:r>
                <a14:m>
                  <m:oMath xmlns:m="http://schemas.openxmlformats.org/officeDocument/2006/math">
                    <m:groupChr>
                      <m:groupChrPr>
                        <m:chr m:val="⇒"/>
                        <m:vertJc m:val="bot"/>
                        <m:ctrlPr>
                          <a:rPr lang="en-US" altLang="zh-CN" sz="2800" i="1">
                            <a:latin typeface="Cambria Math" panose="02040503050406030204" pitchFamily="18" charset="0"/>
                            <a:sym typeface="Symbol" panose="05050102010706020507" pitchFamily="18" charset="2"/>
                          </a:rPr>
                        </m:ctrlPr>
                      </m:groupChrPr>
                      <m:e>
                        <m:r>
                          <m:rPr>
                            <m:brk m:alnAt="2"/>
                          </m:rPr>
                          <a:rPr lang="en-US" altLang="zh-CN" sz="2800">
                            <a:latin typeface="Cambria Math" panose="02040503050406030204" pitchFamily="18" charset="0"/>
                            <a:sym typeface="Symbol" panose="05050102010706020507" pitchFamily="18" charset="2"/>
                          </a:rPr>
                          <m:t>+</m:t>
                        </m:r>
                      </m:e>
                    </m:groupChr>
                  </m:oMath>
                </a14:m>
                <a:r>
                  <a:rPr lang="en-US" altLang="zh-CN" sz="2800" dirty="0" smtClean="0"/>
                  <a:t> β</a:t>
                </a:r>
                <a:r>
                  <a:rPr lang="zh-CN" altLang="en-US" sz="2800" dirty="0"/>
                  <a:t>，则称</a:t>
                </a:r>
                <a:r>
                  <a:rPr lang="en-US" altLang="zh-CN" sz="2800" dirty="0"/>
                  <a:t>β</a:t>
                </a:r>
                <a:r>
                  <a:rPr lang="zh-CN" altLang="en-US" sz="2800" dirty="0"/>
                  <a:t>是句型</a:t>
                </a:r>
                <a:r>
                  <a:rPr lang="en-US" altLang="zh-CN" sz="2800" dirty="0"/>
                  <a:t>αβδ</a:t>
                </a:r>
                <a:r>
                  <a:rPr lang="zh-CN" altLang="en-US" sz="2800" dirty="0"/>
                  <a:t>相对于非终结符</a:t>
                </a:r>
                <a:r>
                  <a:rPr lang="en-US" altLang="zh-CN" sz="2800" dirty="0"/>
                  <a:t>A</a:t>
                </a:r>
                <a:r>
                  <a:rPr lang="zh-CN" altLang="en-US" sz="2800" dirty="0"/>
                  <a:t>的</a:t>
                </a:r>
                <a:r>
                  <a:rPr lang="zh-CN" altLang="en-US" sz="2800" dirty="0">
                    <a:solidFill>
                      <a:srgbClr val="FF0000"/>
                    </a:solidFill>
                  </a:rPr>
                  <a:t>短语</a:t>
                </a:r>
                <a:r>
                  <a:rPr lang="zh-CN" altLang="en-US" sz="2800" dirty="0"/>
                  <a:t>。</a:t>
                </a:r>
              </a:p>
              <a:p>
                <a:r>
                  <a:rPr lang="en-US" altLang="zh-CN" sz="2800" dirty="0">
                    <a:solidFill>
                      <a:srgbClr val="FF0000"/>
                    </a:solidFill>
                  </a:rPr>
                  <a:t>2.</a:t>
                </a:r>
                <a:r>
                  <a:rPr lang="zh-CN" altLang="en-US" sz="2800" dirty="0">
                    <a:solidFill>
                      <a:srgbClr val="FF0000"/>
                    </a:solidFill>
                  </a:rPr>
                  <a:t>句型的直接短语</a:t>
                </a:r>
                <a:r>
                  <a:rPr lang="en-US" altLang="zh-CN" sz="2800" dirty="0">
                    <a:solidFill>
                      <a:srgbClr val="FF0000"/>
                    </a:solidFill>
                  </a:rPr>
                  <a:t>(</a:t>
                </a:r>
                <a:r>
                  <a:rPr lang="zh-CN" altLang="en-US" sz="2800" dirty="0">
                    <a:solidFill>
                      <a:srgbClr val="FF0000"/>
                    </a:solidFill>
                  </a:rPr>
                  <a:t>或简单短语</a:t>
                </a:r>
                <a:r>
                  <a:rPr lang="en-US" altLang="zh-CN" sz="2800" dirty="0">
                    <a:solidFill>
                      <a:srgbClr val="FF0000"/>
                    </a:solidFill>
                  </a:rPr>
                  <a:t>)</a:t>
                </a:r>
              </a:p>
              <a:p>
                <a:r>
                  <a:rPr lang="zh-CN" altLang="en-US" sz="2800" dirty="0"/>
                  <a:t>若有</a:t>
                </a:r>
                <a:r>
                  <a:rPr lang="en-US" altLang="zh-CN" sz="2800" dirty="0" smtClean="0"/>
                  <a:t>A</a:t>
                </a:r>
                <a:r>
                  <a:rPr lang="en-US" altLang="zh-CN" sz="2800" b="1" dirty="0">
                    <a:sym typeface="Symbol" panose="05050102010706020507" pitchFamily="18" charset="2"/>
                  </a:rPr>
                  <a:t>  </a:t>
                </a:r>
                <a:r>
                  <a:rPr lang="en-US" altLang="zh-CN" sz="2800" dirty="0" smtClean="0"/>
                  <a:t>β</a:t>
                </a:r>
                <a:r>
                  <a:rPr lang="zh-CN" altLang="en-US" sz="2800" dirty="0"/>
                  <a:t>，则称</a:t>
                </a:r>
                <a:r>
                  <a:rPr lang="en-US" altLang="zh-CN" sz="2800" dirty="0"/>
                  <a:t>β</a:t>
                </a:r>
                <a:r>
                  <a:rPr lang="zh-CN" altLang="en-US" sz="2800" dirty="0"/>
                  <a:t>是句型</a:t>
                </a:r>
                <a:r>
                  <a:rPr lang="en-US" altLang="zh-CN" sz="2800" dirty="0"/>
                  <a:t>αβδ</a:t>
                </a:r>
                <a:r>
                  <a:rPr lang="zh-CN" altLang="en-US" sz="2800" dirty="0"/>
                  <a:t>相对于非终结符</a:t>
                </a:r>
                <a:r>
                  <a:rPr lang="en-US" altLang="zh-CN" sz="2800" dirty="0"/>
                  <a:t>A</a:t>
                </a:r>
                <a:r>
                  <a:rPr lang="zh-CN" altLang="en-US" sz="2800" dirty="0"/>
                  <a:t>的</a:t>
                </a:r>
                <a:r>
                  <a:rPr lang="zh-CN" altLang="en-US" sz="2800" dirty="0">
                    <a:solidFill>
                      <a:srgbClr val="FF0000"/>
                    </a:solidFill>
                  </a:rPr>
                  <a:t>直接短语</a:t>
                </a:r>
                <a:r>
                  <a:rPr lang="zh-CN" altLang="en-US" sz="2800" dirty="0"/>
                  <a:t>。</a:t>
                </a:r>
              </a:p>
              <a:p>
                <a:r>
                  <a:rPr lang="en-US" altLang="zh-CN" sz="2800" dirty="0"/>
                  <a:t>3.</a:t>
                </a:r>
                <a:r>
                  <a:rPr lang="zh-CN" altLang="en-US" sz="2800" dirty="0"/>
                  <a:t>句型的句柄</a:t>
                </a:r>
              </a:p>
              <a:p>
                <a:r>
                  <a:rPr lang="zh-CN" altLang="en-US" sz="2800" dirty="0"/>
                  <a:t>一个句型的</a:t>
                </a:r>
                <a:r>
                  <a:rPr lang="zh-CN" altLang="en-US" sz="2800" dirty="0">
                    <a:solidFill>
                      <a:srgbClr val="FF0000"/>
                    </a:solidFill>
                  </a:rPr>
                  <a:t>最左直接短语</a:t>
                </a:r>
                <a:r>
                  <a:rPr lang="zh-CN" altLang="en-US" sz="2800" dirty="0"/>
                  <a:t>称为该句型的</a:t>
                </a:r>
                <a:r>
                  <a:rPr lang="zh-CN" altLang="en-US" sz="2800" dirty="0">
                    <a:solidFill>
                      <a:srgbClr val="FF0000"/>
                    </a:solidFill>
                  </a:rPr>
                  <a:t>句柄</a:t>
                </a:r>
                <a:r>
                  <a:rPr lang="zh-CN" altLang="en-US" sz="2800" dirty="0" smtClean="0"/>
                  <a:t>。</a:t>
                </a:r>
                <a:endParaRPr lang="zh-CN" altLang="en-US" sz="2800" dirty="0"/>
              </a:p>
            </p:txBody>
          </p:sp>
        </mc:Choice>
        <mc:Fallback>
          <p:sp>
            <p:nvSpPr>
              <p:cNvPr id="4" name="内容占位符 3"/>
              <p:cNvSpPr>
                <a:spLocks noGrp="1" noRot="1" noChangeAspect="1" noMove="1" noResize="1" noEditPoints="1" noAdjustHandles="1" noChangeArrowheads="1" noChangeShapeType="1" noTextEdit="1"/>
              </p:cNvSpPr>
              <p:nvPr>
                <p:ph sz="quarter" idx="13"/>
              </p:nvPr>
            </p:nvSpPr>
            <p:spPr>
              <a:blipFill rotWithShape="0">
                <a:blip r:embed="rId1"/>
                <a:stretch>
                  <a:fillRect l="-1333" t="-1659" r="-2039"/>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smtClean="0"/>
              <a:t>句型的短语</a:t>
            </a:r>
            <a:r>
              <a:rPr lang="zh-CN" altLang="en-US" dirty="0"/>
              <a:t>、直接短语和句柄</a:t>
            </a:r>
            <a:endParaRPr lang="zh-CN" altLang="en-US" dirty="0"/>
          </a:p>
        </p:txBody>
      </p:sp>
      <p:sp>
        <p:nvSpPr>
          <p:cNvPr id="5" name="矩形 4"/>
          <p:cNvSpPr/>
          <p:nvPr/>
        </p:nvSpPr>
        <p:spPr>
          <a:xfrm>
            <a:off x="4795674" y="1667072"/>
            <a:ext cx="3582644" cy="1643527"/>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nSpc>
                <a:spcPct val="90000"/>
              </a:lnSpc>
              <a:buFont typeface="Monotype Sorts" pitchFamily="2" charset="2"/>
              <a:buNone/>
            </a:pPr>
            <a:r>
              <a:rPr lang="en-US" altLang="zh-CN" sz="2800" dirty="0">
                <a:effectLst>
                  <a:outerShdw blurRad="38100" dist="38100" dir="2700000" algn="tl">
                    <a:srgbClr val="000000">
                      <a:alpha val="43137"/>
                    </a:srgbClr>
                  </a:outerShdw>
                </a:effectLst>
              </a:rPr>
              <a:t>G[E]</a:t>
            </a:r>
            <a:r>
              <a:rPr lang="zh-CN" altLang="en-US" sz="2800" dirty="0">
                <a:effectLst>
                  <a:outerShdw blurRad="38100" dist="38100" dir="2700000" algn="tl">
                    <a:srgbClr val="000000">
                      <a:alpha val="43137"/>
                    </a:srgbClr>
                  </a:outerShdw>
                </a:effectLst>
              </a:rPr>
              <a:t>：</a:t>
            </a:r>
            <a:r>
              <a:rPr lang="en-US" altLang="zh-CN" sz="2800" dirty="0">
                <a:effectLst>
                  <a:outerShdw blurRad="38100" dist="38100" dir="2700000" algn="tl">
                    <a:srgbClr val="000000">
                      <a:alpha val="43137"/>
                    </a:srgbClr>
                  </a:outerShdw>
                </a:effectLst>
              </a:rPr>
              <a:t>E→E+T|T</a:t>
            </a:r>
            <a:br>
              <a:rPr lang="en-US" altLang="zh-CN" sz="2800" dirty="0">
                <a:effectLst>
                  <a:outerShdw blurRad="38100" dist="38100" dir="2700000" algn="tl">
                    <a:srgbClr val="000000">
                      <a:alpha val="43137"/>
                    </a:srgbClr>
                  </a:outerShdw>
                </a:effectLst>
              </a:rPr>
            </a:br>
            <a:r>
              <a:rPr lang="en-US" altLang="zh-CN" sz="2800" dirty="0">
                <a:effectLst>
                  <a:outerShdw blurRad="38100" dist="38100" dir="2700000" algn="tl">
                    <a:srgbClr val="000000">
                      <a:alpha val="43137"/>
                    </a:srgbClr>
                  </a:outerShdw>
                </a:effectLst>
              </a:rPr>
              <a:t>           T→T*F|F</a:t>
            </a:r>
            <a:br>
              <a:rPr lang="en-US" altLang="zh-CN" sz="2800" dirty="0">
                <a:effectLst>
                  <a:outerShdw blurRad="38100" dist="38100" dir="2700000" algn="tl">
                    <a:srgbClr val="000000">
                      <a:alpha val="43137"/>
                    </a:srgbClr>
                  </a:outerShdw>
                </a:effectLst>
              </a:rPr>
            </a:br>
            <a:r>
              <a:rPr lang="en-US" altLang="zh-CN" sz="2800" dirty="0">
                <a:effectLst>
                  <a:outerShdw blurRad="38100" dist="38100" dir="2700000" algn="tl">
                    <a:srgbClr val="000000">
                      <a:alpha val="43137"/>
                    </a:srgbClr>
                  </a:outerShdw>
                </a:effectLst>
              </a:rPr>
              <a:t>           F→(E)|a</a:t>
            </a:r>
            <a:endParaRPr lang="en-US" altLang="zh-CN" sz="2800" dirty="0">
              <a:effectLst>
                <a:outerShdw blurRad="38100" dist="38100" dir="2700000" algn="tl">
                  <a:srgbClr val="000000">
                    <a:alpha val="43137"/>
                  </a:srgbClr>
                </a:outerShdw>
              </a:effectLst>
            </a:endParaRPr>
          </a:p>
          <a:p>
            <a:pPr>
              <a:lnSpc>
                <a:spcPct val="90000"/>
              </a:lnSpc>
              <a:buFont typeface="Monotype Sorts" pitchFamily="2" charset="2"/>
              <a:buNone/>
            </a:pPr>
            <a:r>
              <a:rPr lang="zh-CN" altLang="en-US" sz="2800" dirty="0" smtClean="0">
                <a:effectLst>
                  <a:outerShdw blurRad="38100" dist="38100" dir="2700000" algn="tl">
                    <a:srgbClr val="000000">
                      <a:alpha val="43137"/>
                    </a:srgbClr>
                  </a:outerShdw>
                </a:effectLst>
              </a:rPr>
              <a:t>句型：</a:t>
            </a:r>
            <a:r>
              <a:rPr lang="en-US" altLang="zh-CN" sz="2800" dirty="0" smtClean="0">
                <a:solidFill>
                  <a:srgbClr val="FF0000"/>
                </a:solidFill>
                <a:effectLst>
                  <a:outerShdw blurRad="38100" dist="38100" dir="2700000" algn="tl">
                    <a:srgbClr val="000000">
                      <a:alpha val="43137"/>
                    </a:srgbClr>
                  </a:outerShdw>
                </a:effectLst>
              </a:rPr>
              <a:t>a * a + a</a:t>
            </a:r>
            <a:endParaRPr lang="en-US" altLang="zh-CN" sz="2800" dirty="0" smtClean="0">
              <a:solidFill>
                <a:srgbClr val="FF0000"/>
              </a:solidFill>
              <a:effectLst>
                <a:outerShdw blurRad="38100" dist="38100" dir="2700000" algn="tl">
                  <a:srgbClr val="000000">
                    <a:alpha val="43137"/>
                  </a:srgbClr>
                </a:outerShdw>
              </a:effectLst>
              <a:sym typeface="Symbol" panose="05050102010706020507" pitchFamily="18" charset="2"/>
            </a:endParaRPr>
          </a:p>
        </p:txBody>
      </p:sp>
      <p:grpSp>
        <p:nvGrpSpPr>
          <p:cNvPr id="55" name="组合 54"/>
          <p:cNvGrpSpPr/>
          <p:nvPr/>
        </p:nvGrpSpPr>
        <p:grpSpPr>
          <a:xfrm>
            <a:off x="838116" y="1032391"/>
            <a:ext cx="2707380" cy="3602288"/>
            <a:chOff x="-1460" y="1166952"/>
            <a:chExt cx="2707380" cy="3602288"/>
          </a:xfrm>
        </p:grpSpPr>
        <p:sp>
          <p:nvSpPr>
            <p:cNvPr id="6" name="文本框 5"/>
            <p:cNvSpPr txBox="1"/>
            <p:nvPr/>
          </p:nvSpPr>
          <p:spPr>
            <a:xfrm>
              <a:off x="1542145" y="1166952"/>
              <a:ext cx="324000" cy="461665"/>
            </a:xfrm>
            <a:prstGeom prst="rect">
              <a:avLst/>
            </a:prstGeom>
            <a:noFill/>
          </p:spPr>
          <p:txBody>
            <a:bodyPr wrap="square" rtlCol="0">
              <a:spAutoFit/>
            </a:bodyPr>
            <a:lstStyle/>
            <a:p>
              <a:pPr algn="ctr"/>
              <a:r>
                <a:rPr lang="en-US" altLang="zh-CN" sz="2400" dirty="0" smtClean="0"/>
                <a:t>E</a:t>
              </a:r>
              <a:endParaRPr lang="zh-CN" altLang="en-US" sz="2400" dirty="0"/>
            </a:p>
          </p:txBody>
        </p:sp>
        <p:sp>
          <p:nvSpPr>
            <p:cNvPr id="8" name="文本框 7"/>
            <p:cNvSpPr txBox="1"/>
            <p:nvPr/>
          </p:nvSpPr>
          <p:spPr>
            <a:xfrm>
              <a:off x="774837" y="1793458"/>
              <a:ext cx="324000" cy="461665"/>
            </a:xfrm>
            <a:prstGeom prst="rect">
              <a:avLst/>
            </a:prstGeom>
            <a:noFill/>
          </p:spPr>
          <p:txBody>
            <a:bodyPr wrap="square" rtlCol="0">
              <a:spAutoFit/>
            </a:bodyPr>
            <a:lstStyle/>
            <a:p>
              <a:pPr algn="ctr"/>
              <a:r>
                <a:rPr lang="en-US" altLang="zh-CN" sz="2400" dirty="0" smtClean="0"/>
                <a:t>E</a:t>
              </a:r>
              <a:endParaRPr lang="zh-CN" altLang="en-US" sz="2400" dirty="0"/>
            </a:p>
          </p:txBody>
        </p:sp>
        <p:sp>
          <p:nvSpPr>
            <p:cNvPr id="9" name="文本框 8"/>
            <p:cNvSpPr txBox="1"/>
            <p:nvPr/>
          </p:nvSpPr>
          <p:spPr>
            <a:xfrm>
              <a:off x="2309453" y="1806792"/>
              <a:ext cx="324000" cy="461665"/>
            </a:xfrm>
            <a:prstGeom prst="rect">
              <a:avLst/>
            </a:prstGeom>
            <a:noFill/>
          </p:spPr>
          <p:txBody>
            <a:bodyPr wrap="square" rtlCol="0">
              <a:spAutoFit/>
            </a:bodyPr>
            <a:lstStyle/>
            <a:p>
              <a:pPr algn="ctr"/>
              <a:r>
                <a:rPr lang="en-US" altLang="zh-CN" sz="2400" dirty="0" smtClean="0"/>
                <a:t>T</a:t>
              </a:r>
              <a:endParaRPr lang="zh-CN" altLang="en-US" sz="2400" dirty="0"/>
            </a:p>
          </p:txBody>
        </p:sp>
        <p:sp>
          <p:nvSpPr>
            <p:cNvPr id="10" name="文本框 9"/>
            <p:cNvSpPr txBox="1"/>
            <p:nvPr/>
          </p:nvSpPr>
          <p:spPr>
            <a:xfrm>
              <a:off x="1542145" y="1778467"/>
              <a:ext cx="324000" cy="461665"/>
            </a:xfrm>
            <a:prstGeom prst="rect">
              <a:avLst/>
            </a:prstGeom>
            <a:noFill/>
          </p:spPr>
          <p:txBody>
            <a:bodyPr wrap="square" rtlCol="0">
              <a:spAutoFit/>
            </a:bodyPr>
            <a:lstStyle/>
            <a:p>
              <a:pPr algn="ctr"/>
              <a:r>
                <a:rPr lang="en-US" altLang="zh-CN" sz="2400" dirty="0" smtClean="0"/>
                <a:t>+</a:t>
              </a:r>
              <a:endParaRPr lang="zh-CN" altLang="en-US" sz="2400" dirty="0"/>
            </a:p>
          </p:txBody>
        </p:sp>
        <p:cxnSp>
          <p:nvCxnSpPr>
            <p:cNvPr id="11" name="直接连接符 10"/>
            <p:cNvCxnSpPr>
              <a:stCxn id="6" idx="1"/>
              <a:endCxn id="8" idx="0"/>
            </p:cNvCxnSpPr>
            <p:nvPr/>
          </p:nvCxnSpPr>
          <p:spPr>
            <a:xfrm flipH="1">
              <a:off x="936837" y="1397785"/>
              <a:ext cx="605308" cy="395673"/>
            </a:xfrm>
            <a:prstGeom prst="line">
              <a:avLst/>
            </a:prstGeom>
          </p:spPr>
          <p:style>
            <a:lnRef idx="3">
              <a:schemeClr val="dk1"/>
            </a:lnRef>
            <a:fillRef idx="0">
              <a:schemeClr val="dk1"/>
            </a:fillRef>
            <a:effectRef idx="2">
              <a:schemeClr val="dk1"/>
            </a:effectRef>
            <a:fontRef idx="minor">
              <a:schemeClr val="tx1"/>
            </a:fontRef>
          </p:style>
        </p:cxnSp>
        <p:cxnSp>
          <p:nvCxnSpPr>
            <p:cNvPr id="12" name="直接连接符 11"/>
            <p:cNvCxnSpPr>
              <a:stCxn id="6" idx="3"/>
              <a:endCxn id="9" idx="0"/>
            </p:cNvCxnSpPr>
            <p:nvPr/>
          </p:nvCxnSpPr>
          <p:spPr>
            <a:xfrm>
              <a:off x="1866145" y="1397785"/>
              <a:ext cx="605308" cy="409007"/>
            </a:xfrm>
            <a:prstGeom prst="line">
              <a:avLst/>
            </a:prstGeom>
          </p:spPr>
          <p:style>
            <a:lnRef idx="3">
              <a:schemeClr val="dk1"/>
            </a:lnRef>
            <a:fillRef idx="0">
              <a:schemeClr val="dk1"/>
            </a:fillRef>
            <a:effectRef idx="2">
              <a:schemeClr val="dk1"/>
            </a:effectRef>
            <a:fontRef idx="minor">
              <a:schemeClr val="tx1"/>
            </a:fontRef>
          </p:style>
        </p:cxnSp>
        <p:cxnSp>
          <p:nvCxnSpPr>
            <p:cNvPr id="13" name="直接连接符 12"/>
            <p:cNvCxnSpPr>
              <a:stCxn id="6" idx="2"/>
              <a:endCxn id="10" idx="0"/>
            </p:cNvCxnSpPr>
            <p:nvPr/>
          </p:nvCxnSpPr>
          <p:spPr>
            <a:xfrm>
              <a:off x="1704145" y="1628617"/>
              <a:ext cx="0" cy="149850"/>
            </a:xfrm>
            <a:prstGeom prst="line">
              <a:avLst/>
            </a:prstGeom>
          </p:spPr>
          <p:style>
            <a:lnRef idx="3">
              <a:schemeClr val="dk1"/>
            </a:lnRef>
            <a:fillRef idx="0">
              <a:schemeClr val="dk1"/>
            </a:fillRef>
            <a:effectRef idx="2">
              <a:schemeClr val="dk1"/>
            </a:effectRef>
            <a:fontRef idx="minor">
              <a:schemeClr val="tx1"/>
            </a:fontRef>
          </p:style>
        </p:cxnSp>
        <p:sp>
          <p:nvSpPr>
            <p:cNvPr id="15" name="文本框 14"/>
            <p:cNvSpPr txBox="1"/>
            <p:nvPr/>
          </p:nvSpPr>
          <p:spPr>
            <a:xfrm>
              <a:off x="2237920" y="3033871"/>
              <a:ext cx="468000" cy="461665"/>
            </a:xfrm>
            <a:prstGeom prst="rect">
              <a:avLst/>
            </a:prstGeom>
            <a:noFill/>
          </p:spPr>
          <p:txBody>
            <a:bodyPr wrap="square" rtlCol="0">
              <a:spAutoFit/>
            </a:bodyPr>
            <a:lstStyle/>
            <a:p>
              <a:pPr algn="ctr"/>
              <a:r>
                <a:rPr lang="en-US" altLang="zh-CN" sz="2400" dirty="0" smtClean="0">
                  <a:solidFill>
                    <a:srgbClr val="00B050"/>
                  </a:solidFill>
                </a:rPr>
                <a:t>a</a:t>
              </a:r>
              <a:r>
                <a:rPr lang="en-US" altLang="zh-CN" sz="2400" baseline="-25000" dirty="0" smtClean="0">
                  <a:solidFill>
                    <a:srgbClr val="00B050"/>
                  </a:solidFill>
                </a:rPr>
                <a:t>3</a:t>
              </a:r>
              <a:endParaRPr lang="zh-CN" altLang="en-US" sz="2400" baseline="-25000" dirty="0">
                <a:solidFill>
                  <a:srgbClr val="00B050"/>
                </a:solidFill>
              </a:endParaRPr>
            </a:p>
          </p:txBody>
        </p:sp>
        <p:sp>
          <p:nvSpPr>
            <p:cNvPr id="16" name="文本框 15"/>
            <p:cNvSpPr txBox="1"/>
            <p:nvPr/>
          </p:nvSpPr>
          <p:spPr>
            <a:xfrm>
              <a:off x="-1460" y="4307575"/>
              <a:ext cx="468000" cy="461665"/>
            </a:xfrm>
            <a:prstGeom prst="rect">
              <a:avLst/>
            </a:prstGeom>
            <a:noFill/>
          </p:spPr>
          <p:txBody>
            <a:bodyPr wrap="square" rtlCol="0">
              <a:spAutoFit/>
            </a:bodyPr>
            <a:lstStyle/>
            <a:p>
              <a:pPr algn="ctr"/>
              <a:r>
                <a:rPr lang="en-US" altLang="zh-CN" sz="2400" dirty="0" smtClean="0">
                  <a:solidFill>
                    <a:srgbClr val="0070C0"/>
                  </a:solidFill>
                </a:rPr>
                <a:t>a</a:t>
              </a:r>
              <a:r>
                <a:rPr lang="en-US" altLang="zh-CN" sz="2400" baseline="-25000" dirty="0" smtClean="0">
                  <a:solidFill>
                    <a:srgbClr val="0070C0"/>
                  </a:solidFill>
                </a:rPr>
                <a:t>1</a:t>
              </a:r>
              <a:endParaRPr lang="zh-CN" altLang="en-US" sz="2400" baseline="-25000" dirty="0">
                <a:solidFill>
                  <a:srgbClr val="0070C0"/>
                </a:solidFill>
              </a:endParaRPr>
            </a:p>
          </p:txBody>
        </p:sp>
        <p:cxnSp>
          <p:nvCxnSpPr>
            <p:cNvPr id="17" name="直接连接符 16"/>
            <p:cNvCxnSpPr>
              <a:stCxn id="31" idx="2"/>
              <a:endCxn id="15" idx="0"/>
            </p:cNvCxnSpPr>
            <p:nvPr/>
          </p:nvCxnSpPr>
          <p:spPr>
            <a:xfrm flipH="1">
              <a:off x="2471920" y="2885489"/>
              <a:ext cx="1090" cy="148382"/>
            </a:xfrm>
            <a:prstGeom prst="line">
              <a:avLst/>
            </a:prstGeom>
          </p:spPr>
          <p:style>
            <a:lnRef idx="3">
              <a:schemeClr val="dk1"/>
            </a:lnRef>
            <a:fillRef idx="0">
              <a:schemeClr val="dk1"/>
            </a:fillRef>
            <a:effectRef idx="2">
              <a:schemeClr val="dk1"/>
            </a:effectRef>
            <a:fontRef idx="minor">
              <a:schemeClr val="tx1"/>
            </a:fontRef>
          </p:style>
        </p:cxnSp>
        <p:cxnSp>
          <p:nvCxnSpPr>
            <p:cNvPr id="18" name="直接连接符 17"/>
            <p:cNvCxnSpPr>
              <a:stCxn id="32" idx="2"/>
              <a:endCxn id="16" idx="0"/>
            </p:cNvCxnSpPr>
            <p:nvPr/>
          </p:nvCxnSpPr>
          <p:spPr>
            <a:xfrm flipH="1">
              <a:off x="232540" y="4163014"/>
              <a:ext cx="1090" cy="144561"/>
            </a:xfrm>
            <a:prstGeom prst="line">
              <a:avLst/>
            </a:prstGeom>
          </p:spPr>
          <p:style>
            <a:lnRef idx="3">
              <a:schemeClr val="dk1"/>
            </a:lnRef>
            <a:fillRef idx="0">
              <a:schemeClr val="dk1"/>
            </a:fillRef>
            <a:effectRef idx="2">
              <a:schemeClr val="dk1"/>
            </a:effectRef>
            <a:fontRef idx="minor">
              <a:schemeClr val="tx1"/>
            </a:fontRef>
          </p:style>
        </p:cxnSp>
        <p:sp>
          <p:nvSpPr>
            <p:cNvPr id="28" name="文本框 27"/>
            <p:cNvSpPr txBox="1"/>
            <p:nvPr/>
          </p:nvSpPr>
          <p:spPr>
            <a:xfrm>
              <a:off x="768096" y="2423824"/>
              <a:ext cx="324000" cy="461665"/>
            </a:xfrm>
            <a:prstGeom prst="rect">
              <a:avLst/>
            </a:prstGeom>
            <a:noFill/>
          </p:spPr>
          <p:txBody>
            <a:bodyPr wrap="square" rtlCol="0">
              <a:spAutoFit/>
            </a:bodyPr>
            <a:lstStyle/>
            <a:p>
              <a:pPr algn="ctr"/>
              <a:r>
                <a:rPr lang="en-US" altLang="zh-CN" sz="2400" dirty="0" smtClean="0"/>
                <a:t>T</a:t>
              </a:r>
              <a:endParaRPr lang="zh-CN" altLang="en-US" sz="2400" dirty="0"/>
            </a:p>
          </p:txBody>
        </p:sp>
        <p:cxnSp>
          <p:nvCxnSpPr>
            <p:cNvPr id="29" name="直接连接符 28"/>
            <p:cNvCxnSpPr>
              <a:stCxn id="8" idx="2"/>
              <a:endCxn id="28" idx="0"/>
            </p:cNvCxnSpPr>
            <p:nvPr/>
          </p:nvCxnSpPr>
          <p:spPr>
            <a:xfrm flipH="1">
              <a:off x="930096" y="2255123"/>
              <a:ext cx="0" cy="168701"/>
            </a:xfrm>
            <a:prstGeom prst="line">
              <a:avLst/>
            </a:prstGeom>
          </p:spPr>
          <p:style>
            <a:lnRef idx="3">
              <a:schemeClr val="dk1"/>
            </a:lnRef>
            <a:fillRef idx="0">
              <a:schemeClr val="dk1"/>
            </a:fillRef>
            <a:effectRef idx="2">
              <a:schemeClr val="dk1"/>
            </a:effectRef>
            <a:fontRef idx="minor">
              <a:schemeClr val="tx1"/>
            </a:fontRef>
          </p:style>
        </p:cxnSp>
        <p:sp>
          <p:nvSpPr>
            <p:cNvPr id="22" name="文本框 21"/>
            <p:cNvSpPr txBox="1"/>
            <p:nvPr/>
          </p:nvSpPr>
          <p:spPr>
            <a:xfrm>
              <a:off x="62919" y="3084964"/>
              <a:ext cx="324000" cy="461665"/>
            </a:xfrm>
            <a:prstGeom prst="rect">
              <a:avLst/>
            </a:prstGeom>
            <a:noFill/>
          </p:spPr>
          <p:txBody>
            <a:bodyPr wrap="square" rtlCol="0">
              <a:spAutoFit/>
            </a:bodyPr>
            <a:lstStyle/>
            <a:p>
              <a:pPr algn="ctr"/>
              <a:r>
                <a:rPr lang="en-US" altLang="zh-CN" sz="2400" dirty="0" smtClean="0"/>
                <a:t>T</a:t>
              </a:r>
              <a:endParaRPr lang="zh-CN" altLang="en-US" sz="2400" dirty="0"/>
            </a:p>
          </p:txBody>
        </p:sp>
        <p:sp>
          <p:nvSpPr>
            <p:cNvPr id="23" name="文本框 22"/>
            <p:cNvSpPr txBox="1"/>
            <p:nvPr/>
          </p:nvSpPr>
          <p:spPr>
            <a:xfrm>
              <a:off x="769771" y="3152890"/>
              <a:ext cx="324000" cy="461665"/>
            </a:xfrm>
            <a:prstGeom prst="rect">
              <a:avLst/>
            </a:prstGeom>
            <a:noFill/>
          </p:spPr>
          <p:txBody>
            <a:bodyPr wrap="square" rtlCol="0">
              <a:spAutoFit/>
            </a:bodyPr>
            <a:lstStyle/>
            <a:p>
              <a:pPr algn="ctr"/>
              <a:r>
                <a:rPr lang="en-US" altLang="zh-CN" sz="2400" dirty="0" smtClean="0"/>
                <a:t>*</a:t>
              </a:r>
              <a:endParaRPr lang="zh-CN" altLang="en-US" sz="2400" dirty="0"/>
            </a:p>
          </p:txBody>
        </p:sp>
        <p:sp>
          <p:nvSpPr>
            <p:cNvPr id="24" name="文本框 23"/>
            <p:cNvSpPr txBox="1"/>
            <p:nvPr/>
          </p:nvSpPr>
          <p:spPr>
            <a:xfrm>
              <a:off x="1537583" y="3111914"/>
              <a:ext cx="324000" cy="461665"/>
            </a:xfrm>
            <a:prstGeom prst="rect">
              <a:avLst/>
            </a:prstGeom>
            <a:noFill/>
          </p:spPr>
          <p:txBody>
            <a:bodyPr wrap="square" rtlCol="0">
              <a:spAutoFit/>
            </a:bodyPr>
            <a:lstStyle/>
            <a:p>
              <a:pPr algn="ctr"/>
              <a:r>
                <a:rPr lang="en-US" altLang="zh-CN" sz="2400" dirty="0" smtClean="0"/>
                <a:t>F</a:t>
              </a:r>
              <a:endParaRPr lang="zh-CN" altLang="en-US" sz="2400" dirty="0"/>
            </a:p>
          </p:txBody>
        </p:sp>
        <p:cxnSp>
          <p:nvCxnSpPr>
            <p:cNvPr id="25" name="直接连接符 24"/>
            <p:cNvCxnSpPr>
              <a:stCxn id="28" idx="1"/>
              <a:endCxn id="22" idx="0"/>
            </p:cNvCxnSpPr>
            <p:nvPr/>
          </p:nvCxnSpPr>
          <p:spPr>
            <a:xfrm flipH="1">
              <a:off x="224919" y="2654657"/>
              <a:ext cx="543177" cy="430307"/>
            </a:xfrm>
            <a:prstGeom prst="line">
              <a:avLst/>
            </a:prstGeom>
          </p:spPr>
          <p:style>
            <a:lnRef idx="3">
              <a:schemeClr val="dk1"/>
            </a:lnRef>
            <a:fillRef idx="0">
              <a:schemeClr val="dk1"/>
            </a:fillRef>
            <a:effectRef idx="2">
              <a:schemeClr val="dk1"/>
            </a:effectRef>
            <a:fontRef idx="minor">
              <a:schemeClr val="tx1"/>
            </a:fontRef>
          </p:style>
        </p:cxnSp>
        <p:cxnSp>
          <p:nvCxnSpPr>
            <p:cNvPr id="26" name="直接连接符 25"/>
            <p:cNvCxnSpPr>
              <a:stCxn id="28" idx="2"/>
              <a:endCxn id="23" idx="0"/>
            </p:cNvCxnSpPr>
            <p:nvPr/>
          </p:nvCxnSpPr>
          <p:spPr>
            <a:xfrm>
              <a:off x="930096" y="2885489"/>
              <a:ext cx="0" cy="267401"/>
            </a:xfrm>
            <a:prstGeom prst="line">
              <a:avLst/>
            </a:prstGeom>
          </p:spPr>
          <p:style>
            <a:lnRef idx="3">
              <a:schemeClr val="dk1"/>
            </a:lnRef>
            <a:fillRef idx="0">
              <a:schemeClr val="dk1"/>
            </a:fillRef>
            <a:effectRef idx="2">
              <a:schemeClr val="dk1"/>
            </a:effectRef>
            <a:fontRef idx="minor">
              <a:schemeClr val="tx1"/>
            </a:fontRef>
          </p:style>
        </p:cxnSp>
        <p:cxnSp>
          <p:nvCxnSpPr>
            <p:cNvPr id="27" name="直接连接符 26"/>
            <p:cNvCxnSpPr>
              <a:stCxn id="28" idx="3"/>
              <a:endCxn id="24" idx="0"/>
            </p:cNvCxnSpPr>
            <p:nvPr/>
          </p:nvCxnSpPr>
          <p:spPr>
            <a:xfrm>
              <a:off x="1092096" y="2654657"/>
              <a:ext cx="607487" cy="457257"/>
            </a:xfrm>
            <a:prstGeom prst="line">
              <a:avLst/>
            </a:prstGeom>
          </p:spPr>
          <p:style>
            <a:lnRef idx="3">
              <a:schemeClr val="dk1"/>
            </a:lnRef>
            <a:fillRef idx="0">
              <a:schemeClr val="dk1"/>
            </a:fillRef>
            <a:effectRef idx="2">
              <a:schemeClr val="dk1"/>
            </a:effectRef>
            <a:fontRef idx="minor">
              <a:schemeClr val="tx1"/>
            </a:fontRef>
          </p:style>
        </p:cxnSp>
        <p:sp>
          <p:nvSpPr>
            <p:cNvPr id="31" name="文本框 30"/>
            <p:cNvSpPr txBox="1"/>
            <p:nvPr/>
          </p:nvSpPr>
          <p:spPr>
            <a:xfrm>
              <a:off x="2311010" y="2423824"/>
              <a:ext cx="324000" cy="461665"/>
            </a:xfrm>
            <a:prstGeom prst="rect">
              <a:avLst/>
            </a:prstGeom>
            <a:noFill/>
          </p:spPr>
          <p:txBody>
            <a:bodyPr wrap="square" rtlCol="0">
              <a:spAutoFit/>
            </a:bodyPr>
            <a:lstStyle/>
            <a:p>
              <a:pPr algn="ctr"/>
              <a:r>
                <a:rPr lang="en-US" altLang="zh-CN" sz="2400" dirty="0" smtClean="0"/>
                <a:t>F</a:t>
              </a:r>
              <a:endParaRPr lang="zh-CN" altLang="en-US" sz="2400" dirty="0"/>
            </a:p>
          </p:txBody>
        </p:sp>
        <p:sp>
          <p:nvSpPr>
            <p:cNvPr id="32" name="文本框 31"/>
            <p:cNvSpPr txBox="1"/>
            <p:nvPr/>
          </p:nvSpPr>
          <p:spPr>
            <a:xfrm>
              <a:off x="71630" y="3701349"/>
              <a:ext cx="324000" cy="461665"/>
            </a:xfrm>
            <a:prstGeom prst="rect">
              <a:avLst/>
            </a:prstGeom>
            <a:noFill/>
          </p:spPr>
          <p:txBody>
            <a:bodyPr wrap="square" rtlCol="0">
              <a:spAutoFit/>
            </a:bodyPr>
            <a:lstStyle/>
            <a:p>
              <a:pPr algn="ctr"/>
              <a:r>
                <a:rPr lang="en-US" altLang="zh-CN" sz="2400" dirty="0" smtClean="0"/>
                <a:t>F</a:t>
              </a:r>
              <a:endParaRPr lang="zh-CN" altLang="en-US" sz="2400" dirty="0"/>
            </a:p>
          </p:txBody>
        </p:sp>
        <p:sp>
          <p:nvSpPr>
            <p:cNvPr id="33" name="文本框 32"/>
            <p:cNvSpPr txBox="1"/>
            <p:nvPr/>
          </p:nvSpPr>
          <p:spPr>
            <a:xfrm>
              <a:off x="1466463" y="3721669"/>
              <a:ext cx="468000" cy="461665"/>
            </a:xfrm>
            <a:prstGeom prst="rect">
              <a:avLst/>
            </a:prstGeom>
            <a:noFill/>
          </p:spPr>
          <p:txBody>
            <a:bodyPr wrap="square" rtlCol="0">
              <a:spAutoFit/>
            </a:bodyPr>
            <a:lstStyle/>
            <a:p>
              <a:pPr algn="ctr"/>
              <a:r>
                <a:rPr lang="en-US" altLang="zh-CN" sz="2400" dirty="0" smtClean="0">
                  <a:solidFill>
                    <a:srgbClr val="FF0000"/>
                  </a:solidFill>
                </a:rPr>
                <a:t>a</a:t>
              </a:r>
              <a:r>
                <a:rPr lang="en-US" altLang="zh-CN" sz="2400" baseline="-25000" dirty="0" smtClean="0">
                  <a:solidFill>
                    <a:srgbClr val="FF0000"/>
                  </a:solidFill>
                </a:rPr>
                <a:t>2</a:t>
              </a:r>
              <a:endParaRPr lang="zh-CN" altLang="en-US" sz="2400" baseline="-25000" dirty="0">
                <a:solidFill>
                  <a:srgbClr val="FF0000"/>
                </a:solidFill>
              </a:endParaRPr>
            </a:p>
          </p:txBody>
        </p:sp>
        <p:cxnSp>
          <p:nvCxnSpPr>
            <p:cNvPr id="34" name="直接连接符 33"/>
            <p:cNvCxnSpPr>
              <a:stCxn id="9" idx="2"/>
              <a:endCxn id="31" idx="0"/>
            </p:cNvCxnSpPr>
            <p:nvPr/>
          </p:nvCxnSpPr>
          <p:spPr>
            <a:xfrm>
              <a:off x="2471453" y="2268457"/>
              <a:ext cx="1557" cy="155367"/>
            </a:xfrm>
            <a:prstGeom prst="line">
              <a:avLst/>
            </a:prstGeom>
          </p:spPr>
          <p:style>
            <a:lnRef idx="3">
              <a:schemeClr val="dk1"/>
            </a:lnRef>
            <a:fillRef idx="0">
              <a:schemeClr val="dk1"/>
            </a:fillRef>
            <a:effectRef idx="2">
              <a:schemeClr val="dk1"/>
            </a:effectRef>
            <a:fontRef idx="minor">
              <a:schemeClr val="tx1"/>
            </a:fontRef>
          </p:style>
        </p:cxnSp>
        <p:cxnSp>
          <p:nvCxnSpPr>
            <p:cNvPr id="35" name="直接连接符 34"/>
            <p:cNvCxnSpPr>
              <a:stCxn id="22" idx="2"/>
              <a:endCxn id="32" idx="0"/>
            </p:cNvCxnSpPr>
            <p:nvPr/>
          </p:nvCxnSpPr>
          <p:spPr>
            <a:xfrm>
              <a:off x="224919" y="3546629"/>
              <a:ext cx="0" cy="154720"/>
            </a:xfrm>
            <a:prstGeom prst="line">
              <a:avLst/>
            </a:prstGeom>
          </p:spPr>
          <p:style>
            <a:lnRef idx="3">
              <a:schemeClr val="dk1"/>
            </a:lnRef>
            <a:fillRef idx="0">
              <a:schemeClr val="dk1"/>
            </a:fillRef>
            <a:effectRef idx="2">
              <a:schemeClr val="dk1"/>
            </a:effectRef>
            <a:fontRef idx="minor">
              <a:schemeClr val="tx1"/>
            </a:fontRef>
          </p:style>
        </p:cxnSp>
        <p:cxnSp>
          <p:nvCxnSpPr>
            <p:cNvPr id="36" name="直接连接符 35"/>
            <p:cNvCxnSpPr>
              <a:stCxn id="24" idx="2"/>
              <a:endCxn id="33" idx="0"/>
            </p:cNvCxnSpPr>
            <p:nvPr/>
          </p:nvCxnSpPr>
          <p:spPr>
            <a:xfrm>
              <a:off x="1699583" y="3573579"/>
              <a:ext cx="880" cy="148090"/>
            </a:xfrm>
            <a:prstGeom prst="line">
              <a:avLst/>
            </a:prstGeom>
          </p:spPr>
          <p:style>
            <a:lnRef idx="3">
              <a:schemeClr val="dk1"/>
            </a:lnRef>
            <a:fillRef idx="0">
              <a:schemeClr val="dk1"/>
            </a:fillRef>
            <a:effectRef idx="2">
              <a:schemeClr val="dk1"/>
            </a:effectRef>
            <a:fontRef idx="minor">
              <a:schemeClr val="tx1"/>
            </a:fontRef>
          </p:style>
        </p:cxnSp>
      </p:grpSp>
      <p:sp>
        <p:nvSpPr>
          <p:cNvPr id="56" name="矩形 55"/>
          <p:cNvSpPr/>
          <p:nvPr/>
        </p:nvSpPr>
        <p:spPr>
          <a:xfrm>
            <a:off x="1614413" y="4216200"/>
            <a:ext cx="6770646" cy="1933026"/>
          </a:xfrm>
          <a:prstGeom prst="rect">
            <a:avLst/>
          </a:prstGeom>
        </p:spPr>
        <p:style>
          <a:lnRef idx="0">
            <a:schemeClr val="accent1"/>
          </a:lnRef>
          <a:fillRef idx="3">
            <a:schemeClr val="accent1"/>
          </a:fillRef>
          <a:effectRef idx="3">
            <a:schemeClr val="accent1"/>
          </a:effectRef>
          <a:fontRef idx="minor">
            <a:schemeClr val="lt1"/>
          </a:fontRef>
        </p:style>
        <p:txBody>
          <a:bodyPr wrap="square">
            <a:noAutofit/>
          </a:bodyPr>
          <a:lstStyle/>
          <a:p>
            <a:pPr>
              <a:spcBef>
                <a:spcPts val="600"/>
              </a:spcBef>
              <a:spcAft>
                <a:spcPts val="600"/>
              </a:spcAft>
              <a:buFont typeface="Monotype Sorts" pitchFamily="2" charset="2"/>
              <a:buNone/>
            </a:pPr>
            <a:r>
              <a:rPr lang="zh-CN" altLang="en-US" sz="2800" dirty="0">
                <a:solidFill>
                  <a:srgbClr val="FF0000"/>
                </a:solidFill>
                <a:effectLst>
                  <a:outerShdw blurRad="38100" dist="38100" dir="2700000" algn="tl">
                    <a:srgbClr val="000000">
                      <a:alpha val="43137"/>
                    </a:srgbClr>
                  </a:outerShdw>
                </a:effectLst>
                <a:latin typeface="Times New Roman" panose="02020603050405020304" pitchFamily="18" charset="0"/>
              </a:rPr>
              <a:t>短语</a:t>
            </a:r>
            <a:r>
              <a:rPr lang="zh-CN" altLang="en-US" sz="2800" dirty="0" smtClean="0">
                <a:effectLst>
                  <a:outerShdw blurRad="38100" dist="38100" dir="2700000" algn="tl">
                    <a:srgbClr val="000000">
                      <a:alpha val="43137"/>
                    </a:srgbClr>
                  </a:outerShdw>
                </a:effectLst>
                <a:latin typeface="Times New Roman" panose="02020603050405020304" pitchFamily="18" charset="0"/>
              </a:rPr>
              <a:t>：</a:t>
            </a:r>
            <a:r>
              <a:rPr lang="en-US" altLang="zh-CN" sz="2800" dirty="0" smtClean="0">
                <a:solidFill>
                  <a:srgbClr val="002060"/>
                </a:solidFill>
                <a:effectLst>
                  <a:outerShdw blurRad="38100" dist="38100" dir="2700000" algn="tl">
                    <a:srgbClr val="000000">
                      <a:alpha val="43137"/>
                    </a:srgbClr>
                  </a:outerShdw>
                </a:effectLst>
                <a:latin typeface="Times New Roman" panose="02020603050405020304" pitchFamily="18" charset="0"/>
              </a:rPr>
              <a:t>a</a:t>
            </a:r>
            <a:r>
              <a:rPr lang="en-US" altLang="zh-CN" sz="2800" baseline="-25000" dirty="0" smtClean="0">
                <a:solidFill>
                  <a:srgbClr val="002060"/>
                </a:solidFill>
                <a:effectLst>
                  <a:outerShdw blurRad="38100" dist="38100" dir="2700000" algn="tl">
                    <a:srgbClr val="000000">
                      <a:alpha val="43137"/>
                    </a:srgbClr>
                  </a:outerShdw>
                </a:effectLst>
                <a:latin typeface="Times New Roman" panose="02020603050405020304" pitchFamily="18" charset="0"/>
              </a:rPr>
              <a:t>1</a:t>
            </a:r>
            <a:r>
              <a:rPr lang="en-US" altLang="zh-CN" sz="3200" dirty="0">
                <a:solidFill>
                  <a:schemeClr val="bg1"/>
                </a:solidFill>
                <a:effectLst>
                  <a:outerShdw blurRad="38100" dist="38100" dir="2700000" algn="tl">
                    <a:srgbClr val="000000">
                      <a:alpha val="43137"/>
                    </a:srgbClr>
                  </a:outerShdw>
                </a:effectLst>
                <a:latin typeface="宋体" pitchFamily="2" charset="-122"/>
              </a:rPr>
              <a:t>*</a:t>
            </a:r>
            <a:r>
              <a:rPr lang="en-US" altLang="zh-CN" sz="2800" dirty="0">
                <a:solidFill>
                  <a:schemeClr val="bg1"/>
                </a:solidFill>
                <a:effectLst>
                  <a:outerShdw blurRad="38100" dist="38100" dir="2700000" algn="tl">
                    <a:srgbClr val="000000">
                      <a:alpha val="43137"/>
                    </a:srgbClr>
                  </a:outerShdw>
                </a:effectLst>
                <a:latin typeface="Times New Roman" panose="02020603050405020304" pitchFamily="18" charset="0"/>
              </a:rPr>
              <a:t> </a:t>
            </a:r>
            <a:r>
              <a:rPr lang="en-US" altLang="zh-CN" sz="2800" dirty="0" smtClean="0">
                <a:solidFill>
                  <a:srgbClr val="FF0000"/>
                </a:solidFill>
                <a:effectLst>
                  <a:outerShdw blurRad="38100" dist="38100" dir="2700000" algn="tl">
                    <a:srgbClr val="000000">
                      <a:alpha val="43137"/>
                    </a:srgbClr>
                  </a:outerShdw>
                </a:effectLst>
                <a:latin typeface="Times New Roman" panose="02020603050405020304" pitchFamily="18" charset="0"/>
              </a:rPr>
              <a:t>a</a:t>
            </a:r>
            <a:r>
              <a:rPr lang="en-US" altLang="zh-CN" sz="2800" baseline="-25000" dirty="0" smtClean="0">
                <a:solidFill>
                  <a:srgbClr val="FF0000"/>
                </a:solidFill>
                <a:effectLst>
                  <a:outerShdw blurRad="38100" dist="38100" dir="2700000" algn="tl">
                    <a:srgbClr val="000000">
                      <a:alpha val="43137"/>
                    </a:srgbClr>
                  </a:outerShdw>
                </a:effectLst>
                <a:latin typeface="Times New Roman" panose="02020603050405020304" pitchFamily="18" charset="0"/>
              </a:rPr>
              <a:t>2</a:t>
            </a:r>
            <a:r>
              <a:rPr lang="en-US" altLang="zh-CN" sz="3200" dirty="0">
                <a:solidFill>
                  <a:schemeClr val="bg1"/>
                </a:solidFill>
                <a:effectLst>
                  <a:outerShdw blurRad="38100" dist="38100" dir="2700000" algn="tl">
                    <a:srgbClr val="000000">
                      <a:alpha val="43137"/>
                    </a:srgbClr>
                  </a:outerShdw>
                </a:effectLst>
                <a:latin typeface="宋体" pitchFamily="2" charset="-122"/>
              </a:rPr>
              <a:t>+</a:t>
            </a:r>
            <a:r>
              <a:rPr lang="en-US" altLang="zh-CN" sz="2800" dirty="0">
                <a:solidFill>
                  <a:schemeClr val="bg1"/>
                </a:solidFill>
                <a:effectLst>
                  <a:outerShdw blurRad="38100" dist="38100" dir="2700000" algn="tl">
                    <a:srgbClr val="000000">
                      <a:alpha val="43137"/>
                    </a:srgbClr>
                  </a:outerShdw>
                </a:effectLst>
                <a:latin typeface="Times New Roman" panose="02020603050405020304" pitchFamily="18" charset="0"/>
              </a:rPr>
              <a:t> </a:t>
            </a:r>
            <a:r>
              <a:rPr lang="en-US" altLang="zh-CN" sz="2800" dirty="0" smtClean="0">
                <a:solidFill>
                  <a:srgbClr val="66FF33"/>
                </a:solidFill>
                <a:effectLst>
                  <a:outerShdw blurRad="38100" dist="38100" dir="2700000" algn="tl">
                    <a:srgbClr val="000000">
                      <a:alpha val="43137"/>
                    </a:srgbClr>
                  </a:outerShdw>
                </a:effectLst>
                <a:latin typeface="Times New Roman" panose="02020603050405020304" pitchFamily="18" charset="0"/>
              </a:rPr>
              <a:t>a</a:t>
            </a:r>
            <a:r>
              <a:rPr lang="en-US" altLang="zh-CN" sz="2800" baseline="-25000" dirty="0" smtClean="0">
                <a:solidFill>
                  <a:srgbClr val="66FF33"/>
                </a:solidFill>
                <a:effectLst>
                  <a:outerShdw blurRad="38100" dist="38100" dir="2700000" algn="tl">
                    <a:srgbClr val="000000">
                      <a:alpha val="43137"/>
                    </a:srgbClr>
                  </a:outerShdw>
                </a:effectLst>
                <a:latin typeface="Times New Roman" panose="02020603050405020304" pitchFamily="18" charset="0"/>
              </a:rPr>
              <a:t>3</a:t>
            </a:r>
            <a:r>
              <a:rPr lang="zh-CN" altLang="en-US" sz="3200" dirty="0" smtClean="0">
                <a:solidFill>
                  <a:schemeClr val="bg1"/>
                </a:solidFill>
                <a:effectLst>
                  <a:outerShdw blurRad="38100" dist="38100" dir="2700000" algn="tl">
                    <a:srgbClr val="000000">
                      <a:alpha val="43137"/>
                    </a:srgbClr>
                  </a:outerShdw>
                </a:effectLst>
                <a:latin typeface="宋体" pitchFamily="2" charset="-122"/>
              </a:rPr>
              <a:t>，</a:t>
            </a:r>
            <a:r>
              <a:rPr lang="en-US" altLang="zh-CN" sz="2800" dirty="0" smtClean="0">
                <a:solidFill>
                  <a:srgbClr val="002060"/>
                </a:solidFill>
                <a:effectLst>
                  <a:outerShdw blurRad="38100" dist="38100" dir="2700000" algn="tl">
                    <a:srgbClr val="000000">
                      <a:alpha val="43137"/>
                    </a:srgbClr>
                  </a:outerShdw>
                </a:effectLst>
                <a:latin typeface="Times New Roman" panose="02020603050405020304" pitchFamily="18" charset="0"/>
              </a:rPr>
              <a:t>a</a:t>
            </a:r>
            <a:r>
              <a:rPr lang="en-US" altLang="zh-CN" sz="2800" baseline="-25000" dirty="0" smtClean="0">
                <a:solidFill>
                  <a:srgbClr val="002060"/>
                </a:solidFill>
                <a:effectLst>
                  <a:outerShdw blurRad="38100" dist="38100" dir="2700000" algn="tl">
                    <a:srgbClr val="000000">
                      <a:alpha val="43137"/>
                    </a:srgbClr>
                  </a:outerShdw>
                </a:effectLst>
                <a:latin typeface="Times New Roman" panose="02020603050405020304" pitchFamily="18" charset="0"/>
              </a:rPr>
              <a:t>1</a:t>
            </a:r>
            <a:r>
              <a:rPr lang="en-US" altLang="zh-CN" sz="3200" dirty="0">
                <a:solidFill>
                  <a:schemeClr val="bg1"/>
                </a:solidFill>
                <a:effectLst>
                  <a:outerShdw blurRad="38100" dist="38100" dir="2700000" algn="tl">
                    <a:srgbClr val="000000">
                      <a:alpha val="43137"/>
                    </a:srgbClr>
                  </a:outerShdw>
                </a:effectLst>
                <a:latin typeface="宋体" pitchFamily="2" charset="-122"/>
              </a:rPr>
              <a:t>*</a:t>
            </a:r>
            <a:r>
              <a:rPr lang="en-US" altLang="zh-CN" sz="2800" dirty="0">
                <a:solidFill>
                  <a:schemeClr val="bg1"/>
                </a:solidFill>
                <a:effectLst>
                  <a:outerShdw blurRad="38100" dist="38100" dir="2700000" algn="tl">
                    <a:srgbClr val="000000">
                      <a:alpha val="43137"/>
                    </a:srgbClr>
                  </a:outerShdw>
                </a:effectLst>
                <a:latin typeface="Times New Roman" panose="02020603050405020304" pitchFamily="18" charset="0"/>
              </a:rPr>
              <a:t> </a:t>
            </a:r>
            <a:r>
              <a:rPr lang="en-US" altLang="zh-CN" sz="2800" dirty="0" smtClean="0">
                <a:solidFill>
                  <a:srgbClr val="FF0000"/>
                </a:solidFill>
                <a:effectLst>
                  <a:outerShdw blurRad="38100" dist="38100" dir="2700000" algn="tl">
                    <a:srgbClr val="000000">
                      <a:alpha val="43137"/>
                    </a:srgbClr>
                  </a:outerShdw>
                </a:effectLst>
                <a:latin typeface="Times New Roman" panose="02020603050405020304" pitchFamily="18" charset="0"/>
              </a:rPr>
              <a:t>a</a:t>
            </a:r>
            <a:r>
              <a:rPr lang="en-US" altLang="zh-CN" sz="2800" baseline="-25000" dirty="0" smtClean="0">
                <a:solidFill>
                  <a:srgbClr val="FF0000"/>
                </a:solidFill>
                <a:effectLst>
                  <a:outerShdw blurRad="38100" dist="38100" dir="2700000" algn="tl">
                    <a:srgbClr val="000000">
                      <a:alpha val="43137"/>
                    </a:srgbClr>
                  </a:outerShdw>
                </a:effectLst>
                <a:latin typeface="Times New Roman" panose="02020603050405020304" pitchFamily="18" charset="0"/>
              </a:rPr>
              <a:t>2</a:t>
            </a:r>
            <a:r>
              <a:rPr lang="zh-CN" altLang="en-US" sz="2800" dirty="0" smtClean="0">
                <a:solidFill>
                  <a:schemeClr val="bg1"/>
                </a:solidFill>
                <a:effectLst>
                  <a:outerShdw blurRad="38100" dist="38100" dir="2700000" algn="tl">
                    <a:srgbClr val="000000">
                      <a:alpha val="43137"/>
                    </a:srgbClr>
                  </a:outerShdw>
                </a:effectLst>
                <a:latin typeface="宋体" pitchFamily="2" charset="-122"/>
              </a:rPr>
              <a:t> </a:t>
            </a:r>
            <a:r>
              <a:rPr lang="zh-CN" altLang="en-US" sz="2800" dirty="0">
                <a:solidFill>
                  <a:schemeClr val="bg1"/>
                </a:solidFill>
                <a:effectLst>
                  <a:outerShdw blurRad="38100" dist="38100" dir="2700000" algn="tl">
                    <a:srgbClr val="000000">
                      <a:alpha val="43137"/>
                    </a:srgbClr>
                  </a:outerShdw>
                </a:effectLst>
                <a:latin typeface="宋体" pitchFamily="2" charset="-122"/>
              </a:rPr>
              <a:t>，</a:t>
            </a:r>
            <a:r>
              <a:rPr lang="en-US" altLang="zh-CN" sz="2800" dirty="0" smtClean="0">
                <a:solidFill>
                  <a:srgbClr val="002060"/>
                </a:solidFill>
                <a:effectLst>
                  <a:outerShdw blurRad="38100" dist="38100" dir="2700000" algn="tl">
                    <a:srgbClr val="000000">
                      <a:alpha val="43137"/>
                    </a:srgbClr>
                  </a:outerShdw>
                </a:effectLst>
                <a:latin typeface="Times New Roman" panose="02020603050405020304" pitchFamily="18" charset="0"/>
              </a:rPr>
              <a:t>a</a:t>
            </a:r>
            <a:r>
              <a:rPr lang="en-US" altLang="zh-CN" sz="2800" baseline="-25000" dirty="0" smtClean="0">
                <a:solidFill>
                  <a:srgbClr val="002060"/>
                </a:solidFill>
                <a:effectLst>
                  <a:outerShdw blurRad="38100" dist="38100" dir="2700000" algn="tl">
                    <a:srgbClr val="000000">
                      <a:alpha val="43137"/>
                    </a:srgbClr>
                  </a:outerShdw>
                </a:effectLst>
                <a:latin typeface="Times New Roman" panose="02020603050405020304" pitchFamily="18" charset="0"/>
              </a:rPr>
              <a:t>1 </a:t>
            </a:r>
            <a:r>
              <a:rPr lang="zh-CN" altLang="en-US" sz="2800" dirty="0" smtClean="0">
                <a:solidFill>
                  <a:schemeClr val="bg1"/>
                </a:solidFill>
                <a:effectLst>
                  <a:outerShdw blurRad="38100" dist="38100" dir="2700000" algn="tl">
                    <a:srgbClr val="000000">
                      <a:alpha val="43137"/>
                    </a:srgbClr>
                  </a:outerShdw>
                </a:effectLst>
                <a:latin typeface="宋体" pitchFamily="2" charset="-122"/>
              </a:rPr>
              <a:t>，</a:t>
            </a:r>
            <a:r>
              <a:rPr lang="en-US" altLang="zh-CN" sz="2800" dirty="0" smtClean="0">
                <a:solidFill>
                  <a:srgbClr val="FF0000"/>
                </a:solidFill>
                <a:effectLst>
                  <a:outerShdw blurRad="38100" dist="38100" dir="2700000" algn="tl">
                    <a:srgbClr val="000000">
                      <a:alpha val="43137"/>
                    </a:srgbClr>
                  </a:outerShdw>
                </a:effectLst>
                <a:latin typeface="Times New Roman" panose="02020603050405020304" pitchFamily="18" charset="0"/>
              </a:rPr>
              <a:t>a</a:t>
            </a:r>
            <a:r>
              <a:rPr lang="en-US" altLang="zh-CN" sz="2800" baseline="-25000" dirty="0" smtClean="0">
                <a:solidFill>
                  <a:srgbClr val="FF0000"/>
                </a:solidFill>
                <a:effectLst>
                  <a:outerShdw blurRad="38100" dist="38100" dir="2700000" algn="tl">
                    <a:srgbClr val="000000">
                      <a:alpha val="43137"/>
                    </a:srgbClr>
                  </a:outerShdw>
                </a:effectLst>
                <a:latin typeface="Times New Roman" panose="02020603050405020304" pitchFamily="18" charset="0"/>
              </a:rPr>
              <a:t>2</a:t>
            </a:r>
            <a:r>
              <a:rPr lang="en-US" altLang="zh-CN" sz="2800" baseline="-25000" dirty="0" smtClean="0">
                <a:solidFill>
                  <a:schemeClr val="bg1"/>
                </a:solidFill>
                <a:effectLst>
                  <a:outerShdw blurRad="38100" dist="38100" dir="2700000" algn="tl">
                    <a:srgbClr val="000000">
                      <a:alpha val="43137"/>
                    </a:srgbClr>
                  </a:outerShdw>
                </a:effectLst>
                <a:latin typeface="Times New Roman" panose="02020603050405020304" pitchFamily="18" charset="0"/>
              </a:rPr>
              <a:t> </a:t>
            </a:r>
            <a:r>
              <a:rPr lang="zh-CN" altLang="en-US" sz="3200" dirty="0">
                <a:solidFill>
                  <a:schemeClr val="bg1"/>
                </a:solidFill>
                <a:effectLst>
                  <a:outerShdw blurRad="38100" dist="38100" dir="2700000" algn="tl">
                    <a:srgbClr val="000000">
                      <a:alpha val="43137"/>
                    </a:srgbClr>
                  </a:outerShdw>
                </a:effectLst>
                <a:latin typeface="宋体" pitchFamily="2" charset="-122"/>
              </a:rPr>
              <a:t>，</a:t>
            </a:r>
            <a:r>
              <a:rPr lang="zh-CN" altLang="en-US" sz="2800" dirty="0">
                <a:solidFill>
                  <a:schemeClr val="bg1"/>
                </a:solidFill>
                <a:effectLst>
                  <a:outerShdw blurRad="38100" dist="38100" dir="2700000" algn="tl">
                    <a:srgbClr val="000000">
                      <a:alpha val="43137"/>
                    </a:srgbClr>
                  </a:outerShdw>
                </a:effectLst>
                <a:latin typeface="Times New Roman" panose="02020603050405020304" pitchFamily="18" charset="0"/>
              </a:rPr>
              <a:t> </a:t>
            </a:r>
            <a:r>
              <a:rPr lang="en-US" altLang="zh-CN" sz="2800" dirty="0" smtClean="0">
                <a:solidFill>
                  <a:srgbClr val="66FF33"/>
                </a:solidFill>
                <a:effectLst>
                  <a:outerShdw blurRad="38100" dist="38100" dir="2700000" algn="tl">
                    <a:srgbClr val="000000">
                      <a:alpha val="43137"/>
                    </a:srgbClr>
                  </a:outerShdw>
                </a:effectLst>
                <a:latin typeface="Times New Roman" panose="02020603050405020304" pitchFamily="18" charset="0"/>
              </a:rPr>
              <a:t>a</a:t>
            </a:r>
            <a:r>
              <a:rPr lang="en-US" altLang="zh-CN" sz="2800" baseline="-25000" dirty="0" smtClean="0">
                <a:solidFill>
                  <a:srgbClr val="66FF33"/>
                </a:solidFill>
                <a:effectLst>
                  <a:outerShdw blurRad="38100" dist="38100" dir="2700000" algn="tl">
                    <a:srgbClr val="000000">
                      <a:alpha val="43137"/>
                    </a:srgbClr>
                  </a:outerShdw>
                </a:effectLst>
                <a:latin typeface="Times New Roman" panose="02020603050405020304" pitchFamily="18" charset="0"/>
              </a:rPr>
              <a:t>3</a:t>
            </a:r>
            <a:r>
              <a:rPr lang="en-US" altLang="zh-CN" sz="2800" baseline="-25000" dirty="0" smtClean="0">
                <a:solidFill>
                  <a:schemeClr val="bg1"/>
                </a:solidFill>
                <a:effectLst>
                  <a:outerShdw blurRad="38100" dist="38100" dir="2700000" algn="tl">
                    <a:srgbClr val="000000">
                      <a:alpha val="43137"/>
                    </a:srgbClr>
                  </a:outerShdw>
                </a:effectLst>
                <a:latin typeface="Times New Roman" panose="02020603050405020304" pitchFamily="18" charset="0"/>
              </a:rPr>
              <a:t> </a:t>
            </a:r>
            <a:endParaRPr lang="en-US" altLang="zh-CN" sz="2800" baseline="-25000" dirty="0" smtClean="0">
              <a:solidFill>
                <a:schemeClr val="bg1"/>
              </a:solidFill>
              <a:effectLst>
                <a:outerShdw blurRad="38100" dist="38100" dir="2700000" algn="tl">
                  <a:srgbClr val="000000">
                    <a:alpha val="43137"/>
                  </a:srgbClr>
                </a:outerShdw>
              </a:effectLst>
              <a:latin typeface="Times New Roman" panose="02020603050405020304" pitchFamily="18" charset="0"/>
            </a:endParaRPr>
          </a:p>
          <a:p>
            <a:pPr>
              <a:spcBef>
                <a:spcPts val="600"/>
              </a:spcBef>
              <a:spcAft>
                <a:spcPts val="600"/>
              </a:spcAft>
            </a:pPr>
            <a:r>
              <a:rPr lang="zh-CN" altLang="en-US" sz="2800" dirty="0">
                <a:solidFill>
                  <a:srgbClr val="FF0000"/>
                </a:solidFill>
                <a:effectLst>
                  <a:outerShdw blurRad="38100" dist="38100" dir="2700000" algn="tl">
                    <a:srgbClr val="000000">
                      <a:alpha val="43137"/>
                    </a:srgbClr>
                  </a:outerShdw>
                </a:effectLst>
                <a:latin typeface="Times New Roman" panose="02020603050405020304" pitchFamily="18" charset="0"/>
              </a:rPr>
              <a:t>直接短语</a:t>
            </a:r>
            <a:r>
              <a:rPr lang="zh-CN" altLang="en-US" sz="2800" dirty="0">
                <a:effectLst>
                  <a:outerShdw blurRad="38100" dist="38100" dir="2700000" algn="tl">
                    <a:srgbClr val="000000">
                      <a:alpha val="43137"/>
                    </a:srgbClr>
                  </a:outerShdw>
                </a:effectLst>
                <a:latin typeface="Times New Roman" panose="02020603050405020304" pitchFamily="18" charset="0"/>
              </a:rPr>
              <a:t>： </a:t>
            </a:r>
            <a:r>
              <a:rPr lang="en-US" altLang="zh-CN" sz="2800" dirty="0" smtClean="0">
                <a:solidFill>
                  <a:srgbClr val="002060"/>
                </a:solidFill>
                <a:effectLst>
                  <a:outerShdw blurRad="38100" dist="38100" dir="2700000" algn="tl">
                    <a:srgbClr val="000000">
                      <a:alpha val="43137"/>
                    </a:srgbClr>
                  </a:outerShdw>
                </a:effectLst>
                <a:latin typeface="Times New Roman" panose="02020603050405020304" pitchFamily="18" charset="0"/>
              </a:rPr>
              <a:t>a</a:t>
            </a:r>
            <a:r>
              <a:rPr lang="en-US" altLang="zh-CN" sz="2800" baseline="-25000" dirty="0" smtClean="0">
                <a:solidFill>
                  <a:srgbClr val="002060"/>
                </a:solidFill>
                <a:effectLst>
                  <a:outerShdw blurRad="38100" dist="38100" dir="2700000" algn="tl">
                    <a:srgbClr val="000000">
                      <a:alpha val="43137"/>
                    </a:srgbClr>
                  </a:outerShdw>
                </a:effectLst>
                <a:latin typeface="Times New Roman" panose="02020603050405020304" pitchFamily="18" charset="0"/>
              </a:rPr>
              <a:t>1</a:t>
            </a:r>
            <a:r>
              <a:rPr lang="en-US" altLang="zh-CN" sz="2800" baseline="-25000" dirty="0" smtClean="0">
                <a:solidFill>
                  <a:schemeClr val="bg1"/>
                </a:solidFill>
                <a:effectLst>
                  <a:outerShdw blurRad="38100" dist="38100" dir="2700000" algn="tl">
                    <a:srgbClr val="000000">
                      <a:alpha val="43137"/>
                    </a:srgbClr>
                  </a:outerShdw>
                </a:effectLst>
                <a:latin typeface="Times New Roman" panose="02020603050405020304" pitchFamily="18" charset="0"/>
              </a:rPr>
              <a:t> </a:t>
            </a:r>
            <a:r>
              <a:rPr lang="zh-CN" altLang="en-US" sz="3200" dirty="0">
                <a:solidFill>
                  <a:schemeClr val="bg1"/>
                </a:solidFill>
                <a:effectLst>
                  <a:outerShdw blurRad="38100" dist="38100" dir="2700000" algn="tl">
                    <a:srgbClr val="000000">
                      <a:alpha val="43137"/>
                    </a:srgbClr>
                  </a:outerShdw>
                </a:effectLst>
                <a:latin typeface="宋体" pitchFamily="2" charset="-122"/>
              </a:rPr>
              <a:t>，</a:t>
            </a:r>
            <a:r>
              <a:rPr lang="zh-CN" altLang="en-US" sz="2800" dirty="0">
                <a:solidFill>
                  <a:schemeClr val="bg1"/>
                </a:solidFill>
                <a:effectLst>
                  <a:outerShdw blurRad="38100" dist="38100" dir="2700000" algn="tl">
                    <a:srgbClr val="000000">
                      <a:alpha val="43137"/>
                    </a:srgbClr>
                  </a:outerShdw>
                </a:effectLst>
                <a:latin typeface="Times New Roman" panose="02020603050405020304" pitchFamily="18" charset="0"/>
              </a:rPr>
              <a:t> </a:t>
            </a:r>
            <a:r>
              <a:rPr lang="en-US" altLang="zh-CN" sz="2800" dirty="0" smtClean="0">
                <a:solidFill>
                  <a:srgbClr val="FF0000"/>
                </a:solidFill>
                <a:effectLst>
                  <a:outerShdw blurRad="38100" dist="38100" dir="2700000" algn="tl">
                    <a:srgbClr val="000000">
                      <a:alpha val="43137"/>
                    </a:srgbClr>
                  </a:outerShdw>
                </a:effectLst>
                <a:latin typeface="Times New Roman" panose="02020603050405020304" pitchFamily="18" charset="0"/>
              </a:rPr>
              <a:t>a</a:t>
            </a:r>
            <a:r>
              <a:rPr lang="en-US" altLang="zh-CN" sz="2800" baseline="-25000" dirty="0" smtClean="0">
                <a:solidFill>
                  <a:srgbClr val="FF0000"/>
                </a:solidFill>
                <a:effectLst>
                  <a:outerShdw blurRad="38100" dist="38100" dir="2700000" algn="tl">
                    <a:srgbClr val="000000">
                      <a:alpha val="43137"/>
                    </a:srgbClr>
                  </a:outerShdw>
                </a:effectLst>
                <a:latin typeface="Times New Roman" panose="02020603050405020304" pitchFamily="18" charset="0"/>
              </a:rPr>
              <a:t>2</a:t>
            </a:r>
            <a:r>
              <a:rPr lang="en-US" altLang="zh-CN" sz="2800" baseline="-25000" dirty="0" smtClean="0">
                <a:solidFill>
                  <a:schemeClr val="bg1"/>
                </a:solidFill>
                <a:effectLst>
                  <a:outerShdw blurRad="38100" dist="38100" dir="2700000" algn="tl">
                    <a:srgbClr val="000000">
                      <a:alpha val="43137"/>
                    </a:srgbClr>
                  </a:outerShdw>
                </a:effectLst>
                <a:latin typeface="Times New Roman" panose="02020603050405020304" pitchFamily="18" charset="0"/>
              </a:rPr>
              <a:t> </a:t>
            </a:r>
            <a:r>
              <a:rPr lang="zh-CN" altLang="en-US" sz="3200" dirty="0">
                <a:solidFill>
                  <a:schemeClr val="bg1"/>
                </a:solidFill>
                <a:effectLst>
                  <a:outerShdw blurRad="38100" dist="38100" dir="2700000" algn="tl">
                    <a:srgbClr val="000000">
                      <a:alpha val="43137"/>
                    </a:srgbClr>
                  </a:outerShdw>
                </a:effectLst>
                <a:latin typeface="宋体" pitchFamily="2" charset="-122"/>
              </a:rPr>
              <a:t>，</a:t>
            </a:r>
            <a:r>
              <a:rPr lang="zh-CN" altLang="en-US" sz="2800" dirty="0">
                <a:solidFill>
                  <a:schemeClr val="bg1"/>
                </a:solidFill>
                <a:effectLst>
                  <a:outerShdw blurRad="38100" dist="38100" dir="2700000" algn="tl">
                    <a:srgbClr val="000000">
                      <a:alpha val="43137"/>
                    </a:srgbClr>
                  </a:outerShdw>
                </a:effectLst>
                <a:latin typeface="Times New Roman" panose="02020603050405020304" pitchFamily="18" charset="0"/>
              </a:rPr>
              <a:t> </a:t>
            </a:r>
            <a:r>
              <a:rPr lang="en-US" altLang="zh-CN" sz="2800" dirty="0" smtClean="0">
                <a:solidFill>
                  <a:srgbClr val="66FF33"/>
                </a:solidFill>
                <a:effectLst>
                  <a:outerShdw blurRad="38100" dist="38100" dir="2700000" algn="tl">
                    <a:srgbClr val="000000">
                      <a:alpha val="43137"/>
                    </a:srgbClr>
                  </a:outerShdw>
                </a:effectLst>
                <a:latin typeface="Times New Roman" panose="02020603050405020304" pitchFamily="18" charset="0"/>
              </a:rPr>
              <a:t>a</a:t>
            </a:r>
            <a:r>
              <a:rPr lang="en-US" altLang="zh-CN" sz="2800" baseline="-25000" dirty="0" smtClean="0">
                <a:solidFill>
                  <a:srgbClr val="66FF33"/>
                </a:solidFill>
                <a:effectLst>
                  <a:outerShdw blurRad="38100" dist="38100" dir="2700000" algn="tl">
                    <a:srgbClr val="000000">
                      <a:alpha val="43137"/>
                    </a:srgbClr>
                  </a:outerShdw>
                </a:effectLst>
                <a:latin typeface="Times New Roman" panose="02020603050405020304" pitchFamily="18" charset="0"/>
              </a:rPr>
              <a:t>3</a:t>
            </a:r>
            <a:endParaRPr lang="en-US" altLang="zh-CN" sz="2800" baseline="-25000" dirty="0" smtClean="0">
              <a:solidFill>
                <a:srgbClr val="66FF33"/>
              </a:solidFill>
              <a:effectLst>
                <a:outerShdw blurRad="38100" dist="38100" dir="2700000" algn="tl">
                  <a:srgbClr val="000000">
                    <a:alpha val="43137"/>
                  </a:srgbClr>
                </a:outerShdw>
              </a:effectLst>
              <a:latin typeface="Times New Roman" panose="02020603050405020304" pitchFamily="18" charset="0"/>
            </a:endParaRPr>
          </a:p>
          <a:p>
            <a:pPr>
              <a:spcBef>
                <a:spcPts val="600"/>
              </a:spcBef>
              <a:spcAft>
                <a:spcPts val="600"/>
              </a:spcAft>
              <a:buFont typeface="Monotype Sorts" pitchFamily="2" charset="2"/>
              <a:buNone/>
            </a:pPr>
            <a:r>
              <a:rPr lang="zh-CN" altLang="en-US" sz="2800" dirty="0">
                <a:solidFill>
                  <a:srgbClr val="FF0000"/>
                </a:solidFill>
                <a:effectLst>
                  <a:outerShdw blurRad="38100" dist="38100" dir="2700000" algn="tl">
                    <a:srgbClr val="000000">
                      <a:alpha val="43137"/>
                    </a:srgbClr>
                  </a:outerShdw>
                </a:effectLst>
                <a:latin typeface="Times New Roman" panose="02020603050405020304" pitchFamily="18" charset="0"/>
              </a:rPr>
              <a:t>句柄</a:t>
            </a:r>
            <a:r>
              <a:rPr lang="zh-CN" altLang="en-US" sz="2800" dirty="0">
                <a:solidFill>
                  <a:schemeClr val="bg1"/>
                </a:solidFill>
                <a:effectLst>
                  <a:outerShdw blurRad="38100" dist="38100" dir="2700000" algn="tl">
                    <a:srgbClr val="000000">
                      <a:alpha val="43137"/>
                    </a:srgbClr>
                  </a:outerShdw>
                </a:effectLst>
                <a:latin typeface="Times New Roman" panose="02020603050405020304" pitchFamily="18" charset="0"/>
              </a:rPr>
              <a:t>： </a:t>
            </a:r>
            <a:r>
              <a:rPr lang="en-US" altLang="zh-CN" sz="2800" dirty="0" smtClean="0">
                <a:solidFill>
                  <a:srgbClr val="002060"/>
                </a:solidFill>
                <a:effectLst>
                  <a:outerShdw blurRad="38100" dist="38100" dir="2700000" algn="tl">
                    <a:srgbClr val="000000">
                      <a:alpha val="43137"/>
                    </a:srgbClr>
                  </a:outerShdw>
                </a:effectLst>
                <a:latin typeface="Times New Roman" panose="02020603050405020304" pitchFamily="18" charset="0"/>
              </a:rPr>
              <a:t>a</a:t>
            </a:r>
            <a:r>
              <a:rPr lang="en-US" altLang="zh-CN" sz="2800" baseline="-25000" dirty="0" smtClean="0">
                <a:solidFill>
                  <a:srgbClr val="002060"/>
                </a:solidFill>
                <a:effectLst>
                  <a:outerShdw blurRad="38100" dist="38100" dir="2700000" algn="tl">
                    <a:srgbClr val="000000">
                      <a:alpha val="43137"/>
                    </a:srgbClr>
                  </a:outerShdw>
                </a:effectLst>
                <a:latin typeface="Times New Roman" panose="02020603050405020304" pitchFamily="18" charset="0"/>
              </a:rPr>
              <a:t>1</a:t>
            </a:r>
            <a:endParaRPr lang="en-US" altLang="zh-CN" sz="2800" dirty="0" smtClean="0">
              <a:solidFill>
                <a:srgbClr val="002060"/>
              </a:solidFill>
              <a:effectLst>
                <a:outerShdw blurRad="38100" dist="38100" dir="2700000" algn="tl">
                  <a:srgbClr val="000000">
                    <a:alpha val="43137"/>
                  </a:srgbClr>
                </a:outerShdw>
              </a:effectLst>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bg/>
                                          </p:spTgt>
                                        </p:tgtEl>
                                        <p:attrNameLst>
                                          <p:attrName>style.visibility</p:attrName>
                                        </p:attrNameLst>
                                      </p:cBhvr>
                                      <p:to>
                                        <p:strVal val="visible"/>
                                      </p:to>
                                    </p:set>
                                    <p:animEffect transition="in" filter="fade">
                                      <p:cBhvr>
                                        <p:cTn id="12" dur="500"/>
                                        <p:tgtEl>
                                          <p:spTgt spid="56">
                                            <p:bg/>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6">
                                            <p:txEl>
                                              <p:pRg st="0" end="0"/>
                                            </p:txEl>
                                          </p:spTgt>
                                        </p:tgtEl>
                                        <p:attrNameLst>
                                          <p:attrName>style.visibility</p:attrName>
                                        </p:attrNameLst>
                                      </p:cBhvr>
                                      <p:to>
                                        <p:strVal val="visible"/>
                                      </p:to>
                                    </p:set>
                                    <p:animEffect transition="in" filter="fade">
                                      <p:cBhvr>
                                        <p:cTn id="16" dur="500"/>
                                        <p:tgtEl>
                                          <p:spTgt spid="5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6">
                                            <p:txEl>
                                              <p:pRg st="1" end="1"/>
                                            </p:txEl>
                                          </p:spTgt>
                                        </p:tgtEl>
                                        <p:attrNameLst>
                                          <p:attrName>style.visibility</p:attrName>
                                        </p:attrNameLst>
                                      </p:cBhvr>
                                      <p:to>
                                        <p:strVal val="visible"/>
                                      </p:to>
                                    </p:set>
                                    <p:animEffect transition="in" filter="fade">
                                      <p:cBhvr>
                                        <p:cTn id="21" dur="500"/>
                                        <p:tgtEl>
                                          <p:spTgt spid="5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6">
                                            <p:txEl>
                                              <p:pRg st="2" end="2"/>
                                            </p:txEl>
                                          </p:spTgt>
                                        </p:tgtEl>
                                        <p:attrNameLst>
                                          <p:attrName>style.visibility</p:attrName>
                                        </p:attrNameLst>
                                      </p:cBhvr>
                                      <p:to>
                                        <p:strVal val="visible"/>
                                      </p:to>
                                    </p:set>
                                    <p:animEffect transition="in" filter="fade">
                                      <p:cBhvr>
                                        <p:cTn id="26" dur="500"/>
                                        <p:tgtEl>
                                          <p:spTgt spid="5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z="2000" smtClean="0"/>
            </a:fld>
            <a:endParaRPr lang="zh-CN" altLang="en-US" sz="2000" dirty="0"/>
          </a:p>
        </p:txBody>
      </p:sp>
      <p:grpSp>
        <p:nvGrpSpPr>
          <p:cNvPr id="5" name="组合 4"/>
          <p:cNvGrpSpPr/>
          <p:nvPr/>
        </p:nvGrpSpPr>
        <p:grpSpPr>
          <a:xfrm>
            <a:off x="-20320" y="326656"/>
            <a:ext cx="2707380" cy="3602288"/>
            <a:chOff x="-1460" y="1166952"/>
            <a:chExt cx="2707380" cy="3602288"/>
          </a:xfrm>
        </p:grpSpPr>
        <p:sp>
          <p:nvSpPr>
            <p:cNvPr id="6" name="文本框 5"/>
            <p:cNvSpPr txBox="1"/>
            <p:nvPr/>
          </p:nvSpPr>
          <p:spPr>
            <a:xfrm>
              <a:off x="1542145" y="1166952"/>
              <a:ext cx="324000" cy="461665"/>
            </a:xfrm>
            <a:prstGeom prst="rect">
              <a:avLst/>
            </a:prstGeom>
            <a:noFill/>
          </p:spPr>
          <p:txBody>
            <a:bodyPr wrap="square" rtlCol="0">
              <a:spAutoFit/>
            </a:bodyPr>
            <a:lstStyle/>
            <a:p>
              <a:pPr algn="ctr"/>
              <a:r>
                <a:rPr lang="en-US" altLang="zh-CN" sz="2400" dirty="0" smtClean="0"/>
                <a:t>E</a:t>
              </a:r>
              <a:endParaRPr lang="zh-CN" altLang="en-US" sz="2400" dirty="0"/>
            </a:p>
          </p:txBody>
        </p:sp>
        <p:sp>
          <p:nvSpPr>
            <p:cNvPr id="7" name="文本框 6"/>
            <p:cNvSpPr txBox="1"/>
            <p:nvPr/>
          </p:nvSpPr>
          <p:spPr>
            <a:xfrm>
              <a:off x="774837" y="1793458"/>
              <a:ext cx="324000" cy="461665"/>
            </a:xfrm>
            <a:prstGeom prst="rect">
              <a:avLst/>
            </a:prstGeom>
            <a:noFill/>
          </p:spPr>
          <p:txBody>
            <a:bodyPr wrap="square" rtlCol="0">
              <a:spAutoFit/>
            </a:bodyPr>
            <a:lstStyle/>
            <a:p>
              <a:pPr algn="ctr"/>
              <a:r>
                <a:rPr lang="en-US" altLang="zh-CN" sz="2400" dirty="0" smtClean="0"/>
                <a:t>E</a:t>
              </a:r>
              <a:endParaRPr lang="zh-CN" altLang="en-US" sz="2400" dirty="0"/>
            </a:p>
          </p:txBody>
        </p:sp>
        <p:sp>
          <p:nvSpPr>
            <p:cNvPr id="8" name="文本框 7"/>
            <p:cNvSpPr txBox="1"/>
            <p:nvPr/>
          </p:nvSpPr>
          <p:spPr>
            <a:xfrm>
              <a:off x="2309453" y="1806792"/>
              <a:ext cx="324000" cy="461665"/>
            </a:xfrm>
            <a:prstGeom prst="rect">
              <a:avLst/>
            </a:prstGeom>
            <a:noFill/>
          </p:spPr>
          <p:txBody>
            <a:bodyPr wrap="square" rtlCol="0">
              <a:spAutoFit/>
            </a:bodyPr>
            <a:lstStyle/>
            <a:p>
              <a:pPr algn="ctr"/>
              <a:r>
                <a:rPr lang="en-US" altLang="zh-CN" sz="2400" dirty="0" smtClean="0"/>
                <a:t>T</a:t>
              </a:r>
              <a:endParaRPr lang="zh-CN" altLang="en-US" sz="2400" dirty="0"/>
            </a:p>
          </p:txBody>
        </p:sp>
        <p:sp>
          <p:nvSpPr>
            <p:cNvPr id="9" name="文本框 8"/>
            <p:cNvSpPr txBox="1"/>
            <p:nvPr/>
          </p:nvSpPr>
          <p:spPr>
            <a:xfrm>
              <a:off x="1542145" y="1778467"/>
              <a:ext cx="324000" cy="461665"/>
            </a:xfrm>
            <a:prstGeom prst="rect">
              <a:avLst/>
            </a:prstGeom>
            <a:noFill/>
          </p:spPr>
          <p:txBody>
            <a:bodyPr wrap="square" rtlCol="0">
              <a:spAutoFit/>
            </a:bodyPr>
            <a:lstStyle/>
            <a:p>
              <a:pPr algn="ctr"/>
              <a:r>
                <a:rPr lang="en-US" altLang="zh-CN" sz="2400" dirty="0" smtClean="0"/>
                <a:t>+</a:t>
              </a:r>
              <a:endParaRPr lang="zh-CN" altLang="en-US" sz="2400" dirty="0"/>
            </a:p>
          </p:txBody>
        </p:sp>
        <p:cxnSp>
          <p:nvCxnSpPr>
            <p:cNvPr id="10" name="直接连接符 9"/>
            <p:cNvCxnSpPr>
              <a:stCxn id="6" idx="1"/>
              <a:endCxn id="7" idx="0"/>
            </p:cNvCxnSpPr>
            <p:nvPr/>
          </p:nvCxnSpPr>
          <p:spPr>
            <a:xfrm flipH="1">
              <a:off x="936837" y="1397785"/>
              <a:ext cx="605308" cy="395673"/>
            </a:xfrm>
            <a:prstGeom prst="line">
              <a:avLst/>
            </a:prstGeom>
          </p:spPr>
          <p:style>
            <a:lnRef idx="3">
              <a:schemeClr val="dk1"/>
            </a:lnRef>
            <a:fillRef idx="0">
              <a:schemeClr val="dk1"/>
            </a:fillRef>
            <a:effectRef idx="2">
              <a:schemeClr val="dk1"/>
            </a:effectRef>
            <a:fontRef idx="minor">
              <a:schemeClr val="tx1"/>
            </a:fontRef>
          </p:style>
        </p:cxnSp>
        <p:cxnSp>
          <p:nvCxnSpPr>
            <p:cNvPr id="11" name="直接连接符 10"/>
            <p:cNvCxnSpPr>
              <a:stCxn id="6" idx="3"/>
              <a:endCxn id="8" idx="0"/>
            </p:cNvCxnSpPr>
            <p:nvPr/>
          </p:nvCxnSpPr>
          <p:spPr>
            <a:xfrm>
              <a:off x="1866145" y="1397785"/>
              <a:ext cx="605308" cy="409007"/>
            </a:xfrm>
            <a:prstGeom prst="line">
              <a:avLst/>
            </a:prstGeom>
          </p:spPr>
          <p:style>
            <a:lnRef idx="3">
              <a:schemeClr val="dk1"/>
            </a:lnRef>
            <a:fillRef idx="0">
              <a:schemeClr val="dk1"/>
            </a:fillRef>
            <a:effectRef idx="2">
              <a:schemeClr val="dk1"/>
            </a:effectRef>
            <a:fontRef idx="minor">
              <a:schemeClr val="tx1"/>
            </a:fontRef>
          </p:style>
        </p:cxnSp>
        <p:cxnSp>
          <p:nvCxnSpPr>
            <p:cNvPr id="12" name="直接连接符 11"/>
            <p:cNvCxnSpPr>
              <a:stCxn id="6" idx="2"/>
              <a:endCxn id="9" idx="0"/>
            </p:cNvCxnSpPr>
            <p:nvPr/>
          </p:nvCxnSpPr>
          <p:spPr>
            <a:xfrm>
              <a:off x="1704145" y="1628617"/>
              <a:ext cx="0" cy="149850"/>
            </a:xfrm>
            <a:prstGeom prst="line">
              <a:avLst/>
            </a:prstGeom>
          </p:spPr>
          <p:style>
            <a:lnRef idx="3">
              <a:schemeClr val="dk1"/>
            </a:lnRef>
            <a:fillRef idx="0">
              <a:schemeClr val="dk1"/>
            </a:fillRef>
            <a:effectRef idx="2">
              <a:schemeClr val="dk1"/>
            </a:effectRef>
            <a:fontRef idx="minor">
              <a:schemeClr val="tx1"/>
            </a:fontRef>
          </p:style>
        </p:cxnSp>
        <p:sp>
          <p:nvSpPr>
            <p:cNvPr id="13" name="文本框 12"/>
            <p:cNvSpPr txBox="1"/>
            <p:nvPr/>
          </p:nvSpPr>
          <p:spPr>
            <a:xfrm>
              <a:off x="2237920" y="3033871"/>
              <a:ext cx="468000" cy="461665"/>
            </a:xfrm>
            <a:prstGeom prst="rect">
              <a:avLst/>
            </a:prstGeom>
            <a:noFill/>
          </p:spPr>
          <p:txBody>
            <a:bodyPr wrap="square" rtlCol="0">
              <a:spAutoFit/>
            </a:bodyPr>
            <a:lstStyle/>
            <a:p>
              <a:pPr algn="ctr"/>
              <a:r>
                <a:rPr lang="en-US" altLang="zh-CN" sz="2400" dirty="0" smtClean="0">
                  <a:solidFill>
                    <a:srgbClr val="00B050"/>
                  </a:solidFill>
                </a:rPr>
                <a:t>a</a:t>
              </a:r>
              <a:r>
                <a:rPr lang="en-US" altLang="zh-CN" sz="2400" baseline="-25000" dirty="0" smtClean="0">
                  <a:solidFill>
                    <a:srgbClr val="00B050"/>
                  </a:solidFill>
                </a:rPr>
                <a:t>3</a:t>
              </a:r>
              <a:endParaRPr lang="zh-CN" altLang="en-US" sz="2400" baseline="-25000" dirty="0">
                <a:solidFill>
                  <a:srgbClr val="00B050"/>
                </a:solidFill>
              </a:endParaRPr>
            </a:p>
          </p:txBody>
        </p:sp>
        <p:sp>
          <p:nvSpPr>
            <p:cNvPr id="14" name="文本框 13"/>
            <p:cNvSpPr txBox="1"/>
            <p:nvPr/>
          </p:nvSpPr>
          <p:spPr>
            <a:xfrm>
              <a:off x="-1460" y="4307575"/>
              <a:ext cx="468000" cy="461665"/>
            </a:xfrm>
            <a:prstGeom prst="rect">
              <a:avLst/>
            </a:prstGeom>
            <a:noFill/>
          </p:spPr>
          <p:txBody>
            <a:bodyPr wrap="square" rtlCol="0">
              <a:spAutoFit/>
            </a:bodyPr>
            <a:lstStyle/>
            <a:p>
              <a:pPr algn="ctr"/>
              <a:r>
                <a:rPr lang="en-US" altLang="zh-CN" sz="2400" dirty="0" smtClean="0">
                  <a:solidFill>
                    <a:srgbClr val="0070C0"/>
                  </a:solidFill>
                </a:rPr>
                <a:t>a</a:t>
              </a:r>
              <a:r>
                <a:rPr lang="en-US" altLang="zh-CN" sz="2400" baseline="-25000" dirty="0" smtClean="0">
                  <a:solidFill>
                    <a:srgbClr val="0070C0"/>
                  </a:solidFill>
                </a:rPr>
                <a:t>1</a:t>
              </a:r>
              <a:endParaRPr lang="zh-CN" altLang="en-US" sz="2400" baseline="-25000" dirty="0">
                <a:solidFill>
                  <a:srgbClr val="0070C0"/>
                </a:solidFill>
              </a:endParaRPr>
            </a:p>
          </p:txBody>
        </p:sp>
        <p:cxnSp>
          <p:nvCxnSpPr>
            <p:cNvPr id="15" name="直接连接符 14"/>
            <p:cNvCxnSpPr>
              <a:stCxn id="25" idx="2"/>
              <a:endCxn id="13" idx="0"/>
            </p:cNvCxnSpPr>
            <p:nvPr/>
          </p:nvCxnSpPr>
          <p:spPr>
            <a:xfrm flipH="1">
              <a:off x="2471920" y="2885489"/>
              <a:ext cx="1090" cy="148382"/>
            </a:xfrm>
            <a:prstGeom prst="line">
              <a:avLst/>
            </a:prstGeom>
          </p:spPr>
          <p:style>
            <a:lnRef idx="3">
              <a:schemeClr val="dk1"/>
            </a:lnRef>
            <a:fillRef idx="0">
              <a:schemeClr val="dk1"/>
            </a:fillRef>
            <a:effectRef idx="2">
              <a:schemeClr val="dk1"/>
            </a:effectRef>
            <a:fontRef idx="minor">
              <a:schemeClr val="tx1"/>
            </a:fontRef>
          </p:style>
        </p:cxnSp>
        <p:cxnSp>
          <p:nvCxnSpPr>
            <p:cNvPr id="16" name="直接连接符 15"/>
            <p:cNvCxnSpPr>
              <a:stCxn id="26" idx="2"/>
              <a:endCxn id="14" idx="0"/>
            </p:cNvCxnSpPr>
            <p:nvPr/>
          </p:nvCxnSpPr>
          <p:spPr>
            <a:xfrm flipH="1">
              <a:off x="232540" y="4163014"/>
              <a:ext cx="1090" cy="144561"/>
            </a:xfrm>
            <a:prstGeom prst="line">
              <a:avLst/>
            </a:prstGeom>
          </p:spPr>
          <p:style>
            <a:lnRef idx="3">
              <a:schemeClr val="dk1"/>
            </a:lnRef>
            <a:fillRef idx="0">
              <a:schemeClr val="dk1"/>
            </a:fillRef>
            <a:effectRef idx="2">
              <a:schemeClr val="dk1"/>
            </a:effectRef>
            <a:fontRef idx="minor">
              <a:schemeClr val="tx1"/>
            </a:fontRef>
          </p:style>
        </p:cxnSp>
        <p:sp>
          <p:nvSpPr>
            <p:cNvPr id="17" name="文本框 16"/>
            <p:cNvSpPr txBox="1"/>
            <p:nvPr/>
          </p:nvSpPr>
          <p:spPr>
            <a:xfrm>
              <a:off x="768096" y="2423824"/>
              <a:ext cx="324000" cy="461665"/>
            </a:xfrm>
            <a:prstGeom prst="rect">
              <a:avLst/>
            </a:prstGeom>
            <a:noFill/>
          </p:spPr>
          <p:txBody>
            <a:bodyPr wrap="square" rtlCol="0">
              <a:spAutoFit/>
            </a:bodyPr>
            <a:lstStyle/>
            <a:p>
              <a:pPr algn="ctr"/>
              <a:r>
                <a:rPr lang="en-US" altLang="zh-CN" sz="2400" dirty="0" smtClean="0"/>
                <a:t>T</a:t>
              </a:r>
              <a:endParaRPr lang="zh-CN" altLang="en-US" sz="2400" dirty="0"/>
            </a:p>
          </p:txBody>
        </p:sp>
        <p:cxnSp>
          <p:nvCxnSpPr>
            <p:cNvPr id="18" name="直接连接符 17"/>
            <p:cNvCxnSpPr>
              <a:stCxn id="7" idx="2"/>
              <a:endCxn id="17" idx="0"/>
            </p:cNvCxnSpPr>
            <p:nvPr/>
          </p:nvCxnSpPr>
          <p:spPr>
            <a:xfrm flipH="1">
              <a:off x="930096" y="2255123"/>
              <a:ext cx="0" cy="168701"/>
            </a:xfrm>
            <a:prstGeom prst="line">
              <a:avLst/>
            </a:prstGeom>
          </p:spPr>
          <p:style>
            <a:lnRef idx="3">
              <a:schemeClr val="dk1"/>
            </a:lnRef>
            <a:fillRef idx="0">
              <a:schemeClr val="dk1"/>
            </a:fillRef>
            <a:effectRef idx="2">
              <a:schemeClr val="dk1"/>
            </a:effectRef>
            <a:fontRef idx="minor">
              <a:schemeClr val="tx1"/>
            </a:fontRef>
          </p:style>
        </p:cxnSp>
        <p:sp>
          <p:nvSpPr>
            <p:cNvPr id="19" name="文本框 18"/>
            <p:cNvSpPr txBox="1"/>
            <p:nvPr/>
          </p:nvSpPr>
          <p:spPr>
            <a:xfrm>
              <a:off x="62919" y="3084964"/>
              <a:ext cx="324000" cy="461665"/>
            </a:xfrm>
            <a:prstGeom prst="rect">
              <a:avLst/>
            </a:prstGeom>
            <a:noFill/>
          </p:spPr>
          <p:txBody>
            <a:bodyPr wrap="square" rtlCol="0">
              <a:spAutoFit/>
            </a:bodyPr>
            <a:lstStyle/>
            <a:p>
              <a:pPr algn="ctr"/>
              <a:r>
                <a:rPr lang="en-US" altLang="zh-CN" sz="2400" dirty="0" smtClean="0"/>
                <a:t>T</a:t>
              </a:r>
              <a:endParaRPr lang="zh-CN" altLang="en-US" sz="2400" dirty="0"/>
            </a:p>
          </p:txBody>
        </p:sp>
        <p:sp>
          <p:nvSpPr>
            <p:cNvPr id="20" name="文本框 19"/>
            <p:cNvSpPr txBox="1"/>
            <p:nvPr/>
          </p:nvSpPr>
          <p:spPr>
            <a:xfrm>
              <a:off x="769771" y="3152890"/>
              <a:ext cx="324000" cy="461665"/>
            </a:xfrm>
            <a:prstGeom prst="rect">
              <a:avLst/>
            </a:prstGeom>
            <a:noFill/>
          </p:spPr>
          <p:txBody>
            <a:bodyPr wrap="square" rtlCol="0">
              <a:spAutoFit/>
            </a:bodyPr>
            <a:lstStyle/>
            <a:p>
              <a:pPr algn="ctr"/>
              <a:r>
                <a:rPr lang="en-US" altLang="zh-CN" sz="2400" dirty="0" smtClean="0"/>
                <a:t>*</a:t>
              </a:r>
              <a:endParaRPr lang="zh-CN" altLang="en-US" sz="2400" dirty="0"/>
            </a:p>
          </p:txBody>
        </p:sp>
        <p:sp>
          <p:nvSpPr>
            <p:cNvPr id="21" name="文本框 20"/>
            <p:cNvSpPr txBox="1"/>
            <p:nvPr/>
          </p:nvSpPr>
          <p:spPr>
            <a:xfrm>
              <a:off x="1537583" y="3111914"/>
              <a:ext cx="324000" cy="461665"/>
            </a:xfrm>
            <a:prstGeom prst="rect">
              <a:avLst/>
            </a:prstGeom>
            <a:noFill/>
          </p:spPr>
          <p:txBody>
            <a:bodyPr wrap="square" rtlCol="0">
              <a:spAutoFit/>
            </a:bodyPr>
            <a:lstStyle/>
            <a:p>
              <a:pPr algn="ctr"/>
              <a:r>
                <a:rPr lang="en-US" altLang="zh-CN" sz="2400" dirty="0" smtClean="0"/>
                <a:t>F</a:t>
              </a:r>
              <a:endParaRPr lang="zh-CN" altLang="en-US" sz="2400" dirty="0"/>
            </a:p>
          </p:txBody>
        </p:sp>
        <p:cxnSp>
          <p:nvCxnSpPr>
            <p:cNvPr id="22" name="直接连接符 21"/>
            <p:cNvCxnSpPr>
              <a:stCxn id="17" idx="1"/>
              <a:endCxn id="19" idx="0"/>
            </p:cNvCxnSpPr>
            <p:nvPr/>
          </p:nvCxnSpPr>
          <p:spPr>
            <a:xfrm flipH="1">
              <a:off x="224919" y="2654657"/>
              <a:ext cx="543177" cy="430307"/>
            </a:xfrm>
            <a:prstGeom prst="line">
              <a:avLst/>
            </a:prstGeom>
          </p:spPr>
          <p:style>
            <a:lnRef idx="3">
              <a:schemeClr val="dk1"/>
            </a:lnRef>
            <a:fillRef idx="0">
              <a:schemeClr val="dk1"/>
            </a:fillRef>
            <a:effectRef idx="2">
              <a:schemeClr val="dk1"/>
            </a:effectRef>
            <a:fontRef idx="minor">
              <a:schemeClr val="tx1"/>
            </a:fontRef>
          </p:style>
        </p:cxnSp>
        <p:cxnSp>
          <p:nvCxnSpPr>
            <p:cNvPr id="23" name="直接连接符 22"/>
            <p:cNvCxnSpPr>
              <a:stCxn id="17" idx="2"/>
              <a:endCxn id="20" idx="0"/>
            </p:cNvCxnSpPr>
            <p:nvPr/>
          </p:nvCxnSpPr>
          <p:spPr>
            <a:xfrm>
              <a:off x="930096" y="2885489"/>
              <a:ext cx="0" cy="267401"/>
            </a:xfrm>
            <a:prstGeom prst="line">
              <a:avLst/>
            </a:prstGeom>
          </p:spPr>
          <p:style>
            <a:lnRef idx="3">
              <a:schemeClr val="dk1"/>
            </a:lnRef>
            <a:fillRef idx="0">
              <a:schemeClr val="dk1"/>
            </a:fillRef>
            <a:effectRef idx="2">
              <a:schemeClr val="dk1"/>
            </a:effectRef>
            <a:fontRef idx="minor">
              <a:schemeClr val="tx1"/>
            </a:fontRef>
          </p:style>
        </p:cxnSp>
        <p:cxnSp>
          <p:nvCxnSpPr>
            <p:cNvPr id="24" name="直接连接符 23"/>
            <p:cNvCxnSpPr>
              <a:stCxn id="17" idx="3"/>
              <a:endCxn id="21" idx="0"/>
            </p:cNvCxnSpPr>
            <p:nvPr/>
          </p:nvCxnSpPr>
          <p:spPr>
            <a:xfrm>
              <a:off x="1092096" y="2654657"/>
              <a:ext cx="607487" cy="457257"/>
            </a:xfrm>
            <a:prstGeom prst="line">
              <a:avLst/>
            </a:prstGeom>
          </p:spPr>
          <p:style>
            <a:lnRef idx="3">
              <a:schemeClr val="dk1"/>
            </a:lnRef>
            <a:fillRef idx="0">
              <a:schemeClr val="dk1"/>
            </a:fillRef>
            <a:effectRef idx="2">
              <a:schemeClr val="dk1"/>
            </a:effectRef>
            <a:fontRef idx="minor">
              <a:schemeClr val="tx1"/>
            </a:fontRef>
          </p:style>
        </p:cxnSp>
        <p:sp>
          <p:nvSpPr>
            <p:cNvPr id="25" name="文本框 24"/>
            <p:cNvSpPr txBox="1"/>
            <p:nvPr/>
          </p:nvSpPr>
          <p:spPr>
            <a:xfrm>
              <a:off x="2311010" y="2423824"/>
              <a:ext cx="324000" cy="461665"/>
            </a:xfrm>
            <a:prstGeom prst="rect">
              <a:avLst/>
            </a:prstGeom>
            <a:noFill/>
          </p:spPr>
          <p:txBody>
            <a:bodyPr wrap="square" rtlCol="0">
              <a:spAutoFit/>
            </a:bodyPr>
            <a:lstStyle/>
            <a:p>
              <a:pPr algn="ctr"/>
              <a:r>
                <a:rPr lang="en-US" altLang="zh-CN" sz="2400" dirty="0" smtClean="0"/>
                <a:t>F</a:t>
              </a:r>
              <a:endParaRPr lang="zh-CN" altLang="en-US" sz="2400" dirty="0"/>
            </a:p>
          </p:txBody>
        </p:sp>
        <p:sp>
          <p:nvSpPr>
            <p:cNvPr id="26" name="文本框 25"/>
            <p:cNvSpPr txBox="1"/>
            <p:nvPr/>
          </p:nvSpPr>
          <p:spPr>
            <a:xfrm>
              <a:off x="71630" y="3701349"/>
              <a:ext cx="324000" cy="461665"/>
            </a:xfrm>
            <a:prstGeom prst="rect">
              <a:avLst/>
            </a:prstGeom>
            <a:noFill/>
          </p:spPr>
          <p:txBody>
            <a:bodyPr wrap="square" rtlCol="0">
              <a:spAutoFit/>
            </a:bodyPr>
            <a:lstStyle/>
            <a:p>
              <a:pPr algn="ctr"/>
              <a:r>
                <a:rPr lang="en-US" altLang="zh-CN" sz="2400" dirty="0" smtClean="0"/>
                <a:t>F</a:t>
              </a:r>
              <a:endParaRPr lang="zh-CN" altLang="en-US" sz="2400" dirty="0"/>
            </a:p>
          </p:txBody>
        </p:sp>
        <p:sp>
          <p:nvSpPr>
            <p:cNvPr id="27" name="文本框 26"/>
            <p:cNvSpPr txBox="1"/>
            <p:nvPr/>
          </p:nvSpPr>
          <p:spPr>
            <a:xfrm>
              <a:off x="1466463" y="3721669"/>
              <a:ext cx="468000" cy="461665"/>
            </a:xfrm>
            <a:prstGeom prst="rect">
              <a:avLst/>
            </a:prstGeom>
            <a:noFill/>
          </p:spPr>
          <p:txBody>
            <a:bodyPr wrap="square" rtlCol="0">
              <a:spAutoFit/>
            </a:bodyPr>
            <a:lstStyle/>
            <a:p>
              <a:pPr algn="ctr"/>
              <a:r>
                <a:rPr lang="en-US" altLang="zh-CN" sz="2400" dirty="0" smtClean="0">
                  <a:solidFill>
                    <a:srgbClr val="FF0000"/>
                  </a:solidFill>
                </a:rPr>
                <a:t>a</a:t>
              </a:r>
              <a:r>
                <a:rPr lang="en-US" altLang="zh-CN" sz="2400" baseline="-25000" dirty="0" smtClean="0">
                  <a:solidFill>
                    <a:srgbClr val="FF0000"/>
                  </a:solidFill>
                </a:rPr>
                <a:t>2</a:t>
              </a:r>
              <a:endParaRPr lang="zh-CN" altLang="en-US" sz="2400" baseline="-25000" dirty="0">
                <a:solidFill>
                  <a:srgbClr val="FF0000"/>
                </a:solidFill>
              </a:endParaRPr>
            </a:p>
          </p:txBody>
        </p:sp>
        <p:cxnSp>
          <p:nvCxnSpPr>
            <p:cNvPr id="28" name="直接连接符 27"/>
            <p:cNvCxnSpPr>
              <a:stCxn id="8" idx="2"/>
              <a:endCxn id="25" idx="0"/>
            </p:cNvCxnSpPr>
            <p:nvPr/>
          </p:nvCxnSpPr>
          <p:spPr>
            <a:xfrm>
              <a:off x="2471453" y="2268457"/>
              <a:ext cx="1557" cy="155367"/>
            </a:xfrm>
            <a:prstGeom prst="line">
              <a:avLst/>
            </a:prstGeom>
          </p:spPr>
          <p:style>
            <a:lnRef idx="3">
              <a:schemeClr val="dk1"/>
            </a:lnRef>
            <a:fillRef idx="0">
              <a:schemeClr val="dk1"/>
            </a:fillRef>
            <a:effectRef idx="2">
              <a:schemeClr val="dk1"/>
            </a:effectRef>
            <a:fontRef idx="minor">
              <a:schemeClr val="tx1"/>
            </a:fontRef>
          </p:style>
        </p:cxnSp>
        <p:cxnSp>
          <p:nvCxnSpPr>
            <p:cNvPr id="29" name="直接连接符 28"/>
            <p:cNvCxnSpPr>
              <a:stCxn id="19" idx="2"/>
              <a:endCxn id="26" idx="0"/>
            </p:cNvCxnSpPr>
            <p:nvPr/>
          </p:nvCxnSpPr>
          <p:spPr>
            <a:xfrm>
              <a:off x="224919" y="3546629"/>
              <a:ext cx="0" cy="154720"/>
            </a:xfrm>
            <a:prstGeom prst="line">
              <a:avLst/>
            </a:prstGeom>
          </p:spPr>
          <p:style>
            <a:lnRef idx="3">
              <a:schemeClr val="dk1"/>
            </a:lnRef>
            <a:fillRef idx="0">
              <a:schemeClr val="dk1"/>
            </a:fillRef>
            <a:effectRef idx="2">
              <a:schemeClr val="dk1"/>
            </a:effectRef>
            <a:fontRef idx="minor">
              <a:schemeClr val="tx1"/>
            </a:fontRef>
          </p:style>
        </p:cxnSp>
        <p:cxnSp>
          <p:nvCxnSpPr>
            <p:cNvPr id="30" name="直接连接符 29"/>
            <p:cNvCxnSpPr>
              <a:stCxn id="21" idx="2"/>
              <a:endCxn id="27" idx="0"/>
            </p:cNvCxnSpPr>
            <p:nvPr/>
          </p:nvCxnSpPr>
          <p:spPr>
            <a:xfrm>
              <a:off x="1699583" y="3573579"/>
              <a:ext cx="880" cy="148090"/>
            </a:xfrm>
            <a:prstGeom prst="line">
              <a:avLst/>
            </a:prstGeom>
          </p:spPr>
          <p:style>
            <a:lnRef idx="3">
              <a:schemeClr val="dk1"/>
            </a:lnRef>
            <a:fillRef idx="0">
              <a:schemeClr val="dk1"/>
            </a:fillRef>
            <a:effectRef idx="2">
              <a:schemeClr val="dk1"/>
            </a:effectRef>
            <a:fontRef idx="minor">
              <a:schemeClr val="tx1"/>
            </a:fontRef>
          </p:style>
        </p:cxnSp>
      </p:grpSp>
      <mc:AlternateContent xmlns:mc="http://schemas.openxmlformats.org/markup-compatibility/2006">
        <mc:Choice xmlns:a14="http://schemas.microsoft.com/office/drawing/2010/main" Requires="a14">
          <p:sp>
            <p:nvSpPr>
              <p:cNvPr id="38" name="矩形 37"/>
              <p:cNvSpPr/>
              <p:nvPr/>
            </p:nvSpPr>
            <p:spPr>
              <a:xfrm>
                <a:off x="451274" y="5702262"/>
                <a:ext cx="1528816" cy="475323"/>
              </a:xfrm>
              <a:prstGeom prst="rect">
                <a:avLst/>
              </a:prstGeom>
            </p:spPr>
            <p:txBody>
              <a:bodyPr wrap="none">
                <a:spAutoFit/>
              </a:bodyPr>
              <a:lstStyle/>
              <a:p>
                <a:r>
                  <a:rPr lang="de-DE" altLang="zh-CN" sz="2000" dirty="0" smtClean="0">
                    <a:solidFill>
                      <a:srgbClr val="C00000"/>
                    </a:solidFill>
                  </a:rPr>
                  <a:t>E</a:t>
                </a:r>
                <a14:m>
                  <m:oMath xmlns:m="http://schemas.openxmlformats.org/officeDocument/2006/math">
                    <m:groupChr>
                      <m:groupChrPr>
                        <m:chr m:val="⇒"/>
                        <m:vertJc m:val="bot"/>
                        <m:ctrlPr>
                          <a:rPr lang="en-US" altLang="zh-CN" sz="2000" i="1">
                            <a:solidFill>
                              <a:srgbClr val="C00000"/>
                            </a:solidFill>
                            <a:latin typeface="Cambria Math" panose="02040503050406030204" pitchFamily="18" charset="0"/>
                            <a:sym typeface="Symbol" panose="05050102010706020507" pitchFamily="18" charset="2"/>
                          </a:rPr>
                        </m:ctrlPr>
                      </m:groupChrPr>
                      <m:e>
                        <m:r>
                          <m:rPr>
                            <m:brk m:alnAt="2"/>
                          </m:rPr>
                          <a:rPr lang="en-US" altLang="zh-CN" sz="2000" b="0" i="0" smtClean="0">
                            <a:solidFill>
                              <a:srgbClr val="C00000"/>
                            </a:solidFill>
                            <a:latin typeface="Cambria Math" panose="02040503050406030204" pitchFamily="18" charset="0"/>
                            <a:sym typeface="Symbol" panose="05050102010706020507" pitchFamily="18" charset="2"/>
                          </a:rPr>
                          <m:t>∗</m:t>
                        </m:r>
                      </m:e>
                    </m:groupChr>
                  </m:oMath>
                </a14:m>
                <a:r>
                  <a:rPr lang="de-DE" altLang="zh-CN" sz="2000" dirty="0" smtClean="0">
                    <a:solidFill>
                      <a:srgbClr val="C00000"/>
                    </a:solidFill>
                  </a:rPr>
                  <a:t> F*a</a:t>
                </a:r>
                <a:r>
                  <a:rPr lang="de-DE" altLang="zh-CN" sz="2000" baseline="-25000" dirty="0" smtClean="0">
                    <a:solidFill>
                      <a:srgbClr val="C00000"/>
                    </a:solidFill>
                  </a:rPr>
                  <a:t>2</a:t>
                </a:r>
                <a:r>
                  <a:rPr lang="de-DE" altLang="zh-CN" sz="2000" dirty="0" smtClean="0">
                    <a:solidFill>
                      <a:srgbClr val="C00000"/>
                    </a:solidFill>
                  </a:rPr>
                  <a:t>+a</a:t>
                </a:r>
                <a:r>
                  <a:rPr lang="de-DE" altLang="zh-CN" sz="2000" baseline="-25000" dirty="0" smtClean="0">
                    <a:solidFill>
                      <a:srgbClr val="C00000"/>
                    </a:solidFill>
                  </a:rPr>
                  <a:t>3</a:t>
                </a:r>
                <a:endParaRPr lang="zh-CN" altLang="en-US" sz="2000" dirty="0">
                  <a:solidFill>
                    <a:srgbClr val="C00000"/>
                  </a:solidFill>
                </a:endParaRPr>
              </a:p>
            </p:txBody>
          </p:sp>
        </mc:Choice>
        <mc:Fallback>
          <p:sp>
            <p:nvSpPr>
              <p:cNvPr id="38" name="矩形 37"/>
              <p:cNvSpPr>
                <a:spLocks noRot="1" noChangeAspect="1" noMove="1" noResize="1" noEditPoints="1" noAdjustHandles="1" noChangeArrowheads="1" noChangeShapeType="1" noTextEdit="1"/>
              </p:cNvSpPr>
              <p:nvPr/>
            </p:nvSpPr>
            <p:spPr>
              <a:xfrm>
                <a:off x="451274" y="5702262"/>
                <a:ext cx="1528816" cy="475323"/>
              </a:xfrm>
              <a:prstGeom prst="rect">
                <a:avLst/>
              </a:prstGeom>
              <a:blipFill rotWithShape="0">
                <a:blip r:embed="rId1"/>
                <a:stretch>
                  <a:fillRect l="-3984" r="-797" b="-23077"/>
                </a:stretch>
              </a:blipFill>
            </p:spPr>
            <p:txBody>
              <a:bodyPr/>
              <a:lstStyle/>
              <a:p>
                <a:r>
                  <a:rPr lang="zh-CN" altLang="en-US">
                    <a:noFill/>
                  </a:rPr>
                  <a:t> </a:t>
                </a:r>
                <a:endParaRPr lang="zh-CN" altLang="en-US">
                  <a:noFill/>
                </a:endParaRPr>
              </a:p>
            </p:txBody>
          </p:sp>
        </mc:Fallback>
      </mc:AlternateContent>
      <p:sp>
        <p:nvSpPr>
          <p:cNvPr id="39" name="矩形 38"/>
          <p:cNvSpPr/>
          <p:nvPr/>
        </p:nvSpPr>
        <p:spPr>
          <a:xfrm>
            <a:off x="1928211" y="5777475"/>
            <a:ext cx="1088760" cy="400110"/>
          </a:xfrm>
          <a:prstGeom prst="rect">
            <a:avLst/>
          </a:prstGeom>
        </p:spPr>
        <p:txBody>
          <a:bodyPr wrap="none">
            <a:spAutoFit/>
          </a:bodyPr>
          <a:lstStyle/>
          <a:p>
            <a:r>
              <a:rPr lang="zh-CN" altLang="en-US" sz="2000" dirty="0" smtClean="0">
                <a:solidFill>
                  <a:srgbClr val="C00000"/>
                </a:solidFill>
                <a:sym typeface="Symbol" panose="05050102010706020507" pitchFamily="18" charset="2"/>
              </a:rPr>
              <a:t>且</a:t>
            </a:r>
            <a:r>
              <a:rPr lang="en-US" altLang="zh-CN" sz="2000" dirty="0" smtClean="0">
                <a:solidFill>
                  <a:srgbClr val="C00000"/>
                </a:solidFill>
                <a:sym typeface="Symbol" panose="05050102010706020507" pitchFamily="18" charset="2"/>
              </a:rPr>
              <a:t>F</a:t>
            </a:r>
            <a:r>
              <a:rPr lang="en-US" altLang="zh-CN" sz="2000" b="1" dirty="0" smtClean="0">
                <a:solidFill>
                  <a:srgbClr val="C00000"/>
                </a:solidFill>
                <a:sym typeface="Symbol" panose="05050102010706020507" pitchFamily="18" charset="2"/>
              </a:rPr>
              <a:t></a:t>
            </a:r>
            <a:r>
              <a:rPr lang="de-DE" altLang="zh-CN" sz="2000" dirty="0">
                <a:solidFill>
                  <a:srgbClr val="C00000"/>
                </a:solidFill>
              </a:rPr>
              <a:t>a</a:t>
            </a:r>
            <a:r>
              <a:rPr lang="de-DE" altLang="zh-CN" sz="2000" baseline="-25000" dirty="0">
                <a:solidFill>
                  <a:srgbClr val="C00000"/>
                </a:solidFill>
              </a:rPr>
              <a:t>1</a:t>
            </a:r>
            <a:endParaRPr lang="zh-CN" altLang="en-US" sz="2000" dirty="0">
              <a:solidFill>
                <a:srgbClr val="C00000"/>
              </a:solidFill>
            </a:endParaRPr>
          </a:p>
        </p:txBody>
      </p:sp>
      <p:sp>
        <p:nvSpPr>
          <p:cNvPr id="40" name="矩形 39"/>
          <p:cNvSpPr/>
          <p:nvPr/>
        </p:nvSpPr>
        <p:spPr>
          <a:xfrm>
            <a:off x="3111582" y="5685755"/>
            <a:ext cx="5615858" cy="707886"/>
          </a:xfrm>
          <a:prstGeom prst="rect">
            <a:avLst/>
          </a:prstGeom>
        </p:spPr>
        <p:txBody>
          <a:bodyPr wrap="square">
            <a:spAutoFit/>
          </a:bodyPr>
          <a:lstStyle/>
          <a:p>
            <a:r>
              <a:rPr lang="zh-CN" altLang="zh-CN" sz="2000" dirty="0" smtClean="0">
                <a:solidFill>
                  <a:srgbClr val="C00000"/>
                </a:solidFill>
                <a:cs typeface="Times New Roman" panose="02020603050405020304" pitchFamily="18" charset="0"/>
              </a:rPr>
              <a:t>则</a:t>
            </a:r>
            <a:r>
              <a:rPr lang="zh-CN" altLang="en-US" sz="2000" dirty="0">
                <a:solidFill>
                  <a:srgbClr val="C00000"/>
                </a:solidFill>
                <a:cs typeface="Times New Roman" panose="02020603050405020304" pitchFamily="18" charset="0"/>
              </a:rPr>
              <a:t>称</a:t>
            </a:r>
            <a:r>
              <a:rPr lang="de-DE" altLang="zh-CN" sz="2000" dirty="0" smtClean="0">
                <a:solidFill>
                  <a:srgbClr val="C00000"/>
                </a:solidFill>
              </a:rPr>
              <a:t>a</a:t>
            </a:r>
            <a:r>
              <a:rPr lang="de-DE" altLang="zh-CN" sz="2000" baseline="-25000" dirty="0" smtClean="0">
                <a:solidFill>
                  <a:srgbClr val="C00000"/>
                </a:solidFill>
              </a:rPr>
              <a:t>1</a:t>
            </a:r>
            <a:r>
              <a:rPr lang="zh-CN" altLang="zh-CN" sz="2000" dirty="0" smtClean="0">
                <a:solidFill>
                  <a:srgbClr val="C00000"/>
                </a:solidFill>
                <a:cs typeface="Times New Roman" panose="02020603050405020304" pitchFamily="18" charset="0"/>
              </a:rPr>
              <a:t>是</a:t>
            </a:r>
            <a:r>
              <a:rPr lang="zh-CN" altLang="zh-CN" sz="2000" dirty="0">
                <a:solidFill>
                  <a:srgbClr val="C00000"/>
                </a:solidFill>
                <a:cs typeface="Times New Roman" panose="02020603050405020304" pitchFamily="18" charset="0"/>
              </a:rPr>
              <a:t>句型</a:t>
            </a:r>
            <a:r>
              <a:rPr lang="de-DE" altLang="zh-CN" sz="2000" dirty="0">
                <a:solidFill>
                  <a:srgbClr val="C00000"/>
                </a:solidFill>
              </a:rPr>
              <a:t>a</a:t>
            </a:r>
            <a:r>
              <a:rPr lang="de-DE" altLang="zh-CN" sz="2000" baseline="-25000" dirty="0">
                <a:solidFill>
                  <a:srgbClr val="C00000"/>
                </a:solidFill>
              </a:rPr>
              <a:t>1</a:t>
            </a:r>
            <a:r>
              <a:rPr lang="de-DE" altLang="zh-CN" sz="2000" dirty="0">
                <a:solidFill>
                  <a:srgbClr val="C00000"/>
                </a:solidFill>
              </a:rPr>
              <a:t>*a</a:t>
            </a:r>
            <a:r>
              <a:rPr lang="de-DE" altLang="zh-CN" sz="2000" baseline="-25000" dirty="0">
                <a:solidFill>
                  <a:srgbClr val="C00000"/>
                </a:solidFill>
              </a:rPr>
              <a:t>2</a:t>
            </a:r>
            <a:r>
              <a:rPr lang="de-DE" altLang="zh-CN" sz="2000" dirty="0">
                <a:solidFill>
                  <a:srgbClr val="C00000"/>
                </a:solidFill>
              </a:rPr>
              <a:t>+a</a:t>
            </a:r>
            <a:r>
              <a:rPr lang="de-DE" altLang="zh-CN" sz="2000" baseline="-25000" dirty="0">
                <a:solidFill>
                  <a:srgbClr val="C00000"/>
                </a:solidFill>
              </a:rPr>
              <a:t>3</a:t>
            </a:r>
            <a:r>
              <a:rPr lang="zh-CN" altLang="zh-CN" sz="2000" dirty="0">
                <a:solidFill>
                  <a:srgbClr val="C00000"/>
                </a:solidFill>
                <a:cs typeface="Times New Roman" panose="02020603050405020304" pitchFamily="18" charset="0"/>
              </a:rPr>
              <a:t>相对</a:t>
            </a:r>
            <a:r>
              <a:rPr lang="zh-CN" altLang="zh-CN" sz="2000" dirty="0" smtClean="0">
                <a:solidFill>
                  <a:srgbClr val="C00000"/>
                </a:solidFill>
                <a:cs typeface="Times New Roman" panose="02020603050405020304" pitchFamily="18" charset="0"/>
              </a:rPr>
              <a:t>于</a:t>
            </a:r>
            <a:r>
              <a:rPr lang="en-US" altLang="zh-CN" sz="2000" dirty="0" smtClean="0">
                <a:solidFill>
                  <a:srgbClr val="C00000"/>
                </a:solidFill>
                <a:cs typeface="Times New Roman" panose="02020603050405020304" pitchFamily="18" charset="0"/>
              </a:rPr>
              <a:t>F</a:t>
            </a:r>
            <a:r>
              <a:rPr lang="zh-CN" altLang="zh-CN" sz="2000" dirty="0" smtClean="0">
                <a:solidFill>
                  <a:srgbClr val="C00000"/>
                </a:solidFill>
                <a:cs typeface="Times New Roman" panose="02020603050405020304" pitchFamily="18" charset="0"/>
              </a:rPr>
              <a:t>的短语</a:t>
            </a:r>
            <a:r>
              <a:rPr lang="zh-CN" altLang="en-US" sz="2000" dirty="0" smtClean="0">
                <a:solidFill>
                  <a:srgbClr val="C00000"/>
                </a:solidFill>
                <a:cs typeface="Times New Roman" panose="02020603050405020304" pitchFamily="18" charset="0"/>
              </a:rPr>
              <a:t>，也是相对于规则</a:t>
            </a:r>
            <a:r>
              <a:rPr lang="en-US" altLang="zh-CN" sz="2000" dirty="0" err="1" smtClean="0">
                <a:solidFill>
                  <a:srgbClr val="C00000"/>
                </a:solidFill>
                <a:cs typeface="Times New Roman" panose="02020603050405020304" pitchFamily="18" charset="0"/>
              </a:rPr>
              <a:t>F</a:t>
            </a:r>
            <a:r>
              <a:rPr lang="en-US" altLang="zh-CN" sz="2000" dirty="0" err="1" smtClean="0">
                <a:solidFill>
                  <a:srgbClr val="C00000"/>
                </a:solidFill>
              </a:rPr>
              <a:t>→</a:t>
            </a:r>
            <a:r>
              <a:rPr lang="en-US" altLang="zh-CN" sz="2000" dirty="0" err="1" smtClean="0">
                <a:solidFill>
                  <a:srgbClr val="C00000"/>
                </a:solidFill>
                <a:cs typeface="Times New Roman" panose="02020603050405020304" pitchFamily="18" charset="0"/>
              </a:rPr>
              <a:t>a</a:t>
            </a:r>
            <a:r>
              <a:rPr lang="zh-CN" altLang="en-US" sz="2000" dirty="0" smtClean="0">
                <a:solidFill>
                  <a:srgbClr val="C00000"/>
                </a:solidFill>
                <a:cs typeface="Times New Roman" panose="02020603050405020304" pitchFamily="18" charset="0"/>
              </a:rPr>
              <a:t>的直接短语</a:t>
            </a:r>
            <a:endParaRPr lang="zh-CN" altLang="en-US" sz="2000" dirty="0">
              <a:solidFill>
                <a:srgbClr val="C00000"/>
              </a:solidFill>
            </a:endParaRPr>
          </a:p>
        </p:txBody>
      </p:sp>
      <mc:AlternateContent xmlns:mc="http://schemas.openxmlformats.org/markup-compatibility/2006">
        <mc:Choice xmlns:a14="http://schemas.microsoft.com/office/drawing/2010/main" Requires="a14">
          <p:sp>
            <p:nvSpPr>
              <p:cNvPr id="41" name="矩形 40"/>
              <p:cNvSpPr/>
              <p:nvPr/>
            </p:nvSpPr>
            <p:spPr>
              <a:xfrm>
                <a:off x="451274" y="4938954"/>
                <a:ext cx="1623393" cy="475323"/>
              </a:xfrm>
              <a:prstGeom prst="rect">
                <a:avLst/>
              </a:prstGeom>
            </p:spPr>
            <p:txBody>
              <a:bodyPr wrap="none">
                <a:spAutoFit/>
              </a:bodyPr>
              <a:lstStyle/>
              <a:p>
                <a:r>
                  <a:rPr lang="de-DE" altLang="zh-CN" sz="2000" dirty="0" smtClean="0">
                    <a:solidFill>
                      <a:srgbClr val="C00000"/>
                    </a:solidFill>
                  </a:rPr>
                  <a:t>E</a:t>
                </a:r>
                <a14:m>
                  <m:oMath xmlns:m="http://schemas.openxmlformats.org/officeDocument/2006/math">
                    <m:groupChr>
                      <m:groupChrPr>
                        <m:chr m:val="⇒"/>
                        <m:vertJc m:val="bot"/>
                        <m:ctrlPr>
                          <a:rPr lang="en-US" altLang="zh-CN" sz="2000" i="1">
                            <a:solidFill>
                              <a:srgbClr val="C00000"/>
                            </a:solidFill>
                            <a:latin typeface="Cambria Math" panose="02040503050406030204" pitchFamily="18" charset="0"/>
                            <a:sym typeface="Symbol" panose="05050102010706020507" pitchFamily="18" charset="2"/>
                          </a:rPr>
                        </m:ctrlPr>
                      </m:groupChrPr>
                      <m:e>
                        <m:r>
                          <m:rPr>
                            <m:brk m:alnAt="2"/>
                          </m:rPr>
                          <a:rPr lang="en-US" altLang="zh-CN" sz="2000" b="0" i="0" smtClean="0">
                            <a:solidFill>
                              <a:srgbClr val="C00000"/>
                            </a:solidFill>
                            <a:latin typeface="Cambria Math" panose="02040503050406030204" pitchFamily="18" charset="0"/>
                            <a:sym typeface="Symbol" panose="05050102010706020507" pitchFamily="18" charset="2"/>
                          </a:rPr>
                          <m:t>∗</m:t>
                        </m:r>
                      </m:e>
                    </m:groupChr>
                  </m:oMath>
                </a14:m>
                <a:r>
                  <a:rPr lang="de-DE" altLang="zh-CN" sz="2000" dirty="0" smtClean="0">
                    <a:solidFill>
                      <a:srgbClr val="C00000"/>
                    </a:solidFill>
                  </a:rPr>
                  <a:t> a</a:t>
                </a:r>
                <a:r>
                  <a:rPr lang="de-DE" altLang="zh-CN" sz="2000" baseline="-25000" dirty="0" smtClean="0">
                    <a:solidFill>
                      <a:srgbClr val="C00000"/>
                    </a:solidFill>
                  </a:rPr>
                  <a:t>1</a:t>
                </a:r>
                <a:r>
                  <a:rPr lang="de-DE" altLang="zh-CN" sz="2000" dirty="0" smtClean="0">
                    <a:solidFill>
                      <a:srgbClr val="C00000"/>
                    </a:solidFill>
                  </a:rPr>
                  <a:t>*F</a:t>
                </a:r>
                <a:r>
                  <a:rPr lang="de-DE" altLang="zh-CN" sz="2000" baseline="-25000" dirty="0" smtClean="0">
                    <a:solidFill>
                      <a:srgbClr val="C00000"/>
                    </a:solidFill>
                  </a:rPr>
                  <a:t>2</a:t>
                </a:r>
                <a:r>
                  <a:rPr lang="de-DE" altLang="zh-CN" sz="2000" dirty="0" smtClean="0">
                    <a:solidFill>
                      <a:srgbClr val="C00000"/>
                    </a:solidFill>
                  </a:rPr>
                  <a:t>+a</a:t>
                </a:r>
                <a:r>
                  <a:rPr lang="de-DE" altLang="zh-CN" sz="2000" baseline="-25000" dirty="0" smtClean="0">
                    <a:solidFill>
                      <a:srgbClr val="C00000"/>
                    </a:solidFill>
                  </a:rPr>
                  <a:t>3</a:t>
                </a:r>
                <a:endParaRPr lang="zh-CN" altLang="en-US" sz="2000" dirty="0">
                  <a:solidFill>
                    <a:srgbClr val="C00000"/>
                  </a:solidFill>
                </a:endParaRPr>
              </a:p>
            </p:txBody>
          </p:sp>
        </mc:Choice>
        <mc:Fallback>
          <p:sp>
            <p:nvSpPr>
              <p:cNvPr id="41" name="矩形 40"/>
              <p:cNvSpPr>
                <a:spLocks noRot="1" noChangeAspect="1" noMove="1" noResize="1" noEditPoints="1" noAdjustHandles="1" noChangeArrowheads="1" noChangeShapeType="1" noTextEdit="1"/>
              </p:cNvSpPr>
              <p:nvPr/>
            </p:nvSpPr>
            <p:spPr>
              <a:xfrm>
                <a:off x="451274" y="4938954"/>
                <a:ext cx="1623393" cy="475323"/>
              </a:xfrm>
              <a:prstGeom prst="rect">
                <a:avLst/>
              </a:prstGeom>
              <a:blipFill rotWithShape="0">
                <a:blip r:embed="rId2"/>
                <a:stretch>
                  <a:fillRect l="-3759" r="-1128" b="-23077"/>
                </a:stretch>
              </a:blipFill>
            </p:spPr>
            <p:txBody>
              <a:bodyPr/>
              <a:lstStyle/>
              <a:p>
                <a:r>
                  <a:rPr lang="zh-CN" altLang="en-US">
                    <a:noFill/>
                  </a:rPr>
                  <a:t> </a:t>
                </a:r>
                <a:endParaRPr lang="zh-CN" altLang="en-US">
                  <a:noFill/>
                </a:endParaRPr>
              </a:p>
            </p:txBody>
          </p:sp>
        </mc:Fallback>
      </mc:AlternateContent>
      <p:sp>
        <p:nvSpPr>
          <p:cNvPr id="42" name="矩形 41"/>
          <p:cNvSpPr/>
          <p:nvPr/>
        </p:nvSpPr>
        <p:spPr>
          <a:xfrm>
            <a:off x="1928211" y="5022645"/>
            <a:ext cx="1088760" cy="400110"/>
          </a:xfrm>
          <a:prstGeom prst="rect">
            <a:avLst/>
          </a:prstGeom>
        </p:spPr>
        <p:txBody>
          <a:bodyPr wrap="none">
            <a:spAutoFit/>
          </a:bodyPr>
          <a:lstStyle/>
          <a:p>
            <a:r>
              <a:rPr lang="zh-CN" altLang="en-US" sz="2000" dirty="0" smtClean="0">
                <a:solidFill>
                  <a:srgbClr val="C00000"/>
                </a:solidFill>
                <a:sym typeface="Symbol" panose="05050102010706020507" pitchFamily="18" charset="2"/>
              </a:rPr>
              <a:t>且</a:t>
            </a:r>
            <a:r>
              <a:rPr lang="en-US" altLang="zh-CN" sz="2000" dirty="0" smtClean="0">
                <a:solidFill>
                  <a:srgbClr val="C00000"/>
                </a:solidFill>
                <a:sym typeface="Symbol" panose="05050102010706020507" pitchFamily="18" charset="2"/>
              </a:rPr>
              <a:t>F</a:t>
            </a:r>
            <a:r>
              <a:rPr lang="en-US" altLang="zh-CN" sz="2000" b="1" dirty="0" smtClean="0">
                <a:solidFill>
                  <a:srgbClr val="C00000"/>
                </a:solidFill>
                <a:sym typeface="Symbol" panose="05050102010706020507" pitchFamily="18" charset="2"/>
              </a:rPr>
              <a:t></a:t>
            </a:r>
            <a:r>
              <a:rPr lang="de-DE" altLang="zh-CN" sz="2000" dirty="0" smtClean="0">
                <a:solidFill>
                  <a:srgbClr val="C00000"/>
                </a:solidFill>
              </a:rPr>
              <a:t>a</a:t>
            </a:r>
            <a:r>
              <a:rPr lang="de-DE" altLang="zh-CN" sz="2000" baseline="-25000" dirty="0" smtClean="0">
                <a:solidFill>
                  <a:srgbClr val="C00000"/>
                </a:solidFill>
              </a:rPr>
              <a:t>2</a:t>
            </a:r>
            <a:endParaRPr lang="zh-CN" altLang="en-US" sz="2000" dirty="0">
              <a:solidFill>
                <a:srgbClr val="C00000"/>
              </a:solidFill>
            </a:endParaRPr>
          </a:p>
        </p:txBody>
      </p:sp>
      <p:sp>
        <p:nvSpPr>
          <p:cNvPr id="43" name="矩形 42"/>
          <p:cNvSpPr/>
          <p:nvPr/>
        </p:nvSpPr>
        <p:spPr>
          <a:xfrm>
            <a:off x="3085214" y="4872761"/>
            <a:ext cx="5642226" cy="707886"/>
          </a:xfrm>
          <a:prstGeom prst="rect">
            <a:avLst/>
          </a:prstGeom>
        </p:spPr>
        <p:txBody>
          <a:bodyPr wrap="square">
            <a:spAutoFit/>
          </a:bodyPr>
          <a:lstStyle/>
          <a:p>
            <a:r>
              <a:rPr lang="zh-CN" altLang="zh-CN" sz="2000" dirty="0" smtClean="0">
                <a:solidFill>
                  <a:srgbClr val="C00000"/>
                </a:solidFill>
                <a:cs typeface="Times New Roman" panose="02020603050405020304" pitchFamily="18" charset="0"/>
              </a:rPr>
              <a:t>则</a:t>
            </a:r>
            <a:r>
              <a:rPr lang="zh-CN" altLang="en-US" sz="2000" dirty="0">
                <a:solidFill>
                  <a:srgbClr val="C00000"/>
                </a:solidFill>
                <a:cs typeface="Times New Roman" panose="02020603050405020304" pitchFamily="18" charset="0"/>
              </a:rPr>
              <a:t>称</a:t>
            </a:r>
            <a:r>
              <a:rPr lang="de-DE" altLang="zh-CN" sz="2000" dirty="0" smtClean="0">
                <a:solidFill>
                  <a:srgbClr val="C00000"/>
                </a:solidFill>
              </a:rPr>
              <a:t>a</a:t>
            </a:r>
            <a:r>
              <a:rPr lang="de-DE" altLang="zh-CN" sz="2000" baseline="-25000" dirty="0" smtClean="0">
                <a:solidFill>
                  <a:srgbClr val="C00000"/>
                </a:solidFill>
              </a:rPr>
              <a:t>2</a:t>
            </a:r>
            <a:r>
              <a:rPr lang="zh-CN" altLang="zh-CN" sz="2000" dirty="0" smtClean="0">
                <a:solidFill>
                  <a:srgbClr val="C00000"/>
                </a:solidFill>
                <a:cs typeface="Times New Roman" panose="02020603050405020304" pitchFamily="18" charset="0"/>
              </a:rPr>
              <a:t>是</a:t>
            </a:r>
            <a:r>
              <a:rPr lang="zh-CN" altLang="zh-CN" sz="2000" dirty="0">
                <a:solidFill>
                  <a:srgbClr val="C00000"/>
                </a:solidFill>
                <a:cs typeface="Times New Roman" panose="02020603050405020304" pitchFamily="18" charset="0"/>
              </a:rPr>
              <a:t>句型</a:t>
            </a:r>
            <a:r>
              <a:rPr lang="de-DE" altLang="zh-CN" sz="2000" dirty="0">
                <a:solidFill>
                  <a:srgbClr val="C00000"/>
                </a:solidFill>
              </a:rPr>
              <a:t>a</a:t>
            </a:r>
            <a:r>
              <a:rPr lang="de-DE" altLang="zh-CN" sz="2000" baseline="-25000" dirty="0">
                <a:solidFill>
                  <a:srgbClr val="C00000"/>
                </a:solidFill>
              </a:rPr>
              <a:t>1</a:t>
            </a:r>
            <a:r>
              <a:rPr lang="de-DE" altLang="zh-CN" sz="2000" dirty="0">
                <a:solidFill>
                  <a:srgbClr val="C00000"/>
                </a:solidFill>
              </a:rPr>
              <a:t>*a</a:t>
            </a:r>
            <a:r>
              <a:rPr lang="de-DE" altLang="zh-CN" sz="2000" baseline="-25000" dirty="0">
                <a:solidFill>
                  <a:srgbClr val="C00000"/>
                </a:solidFill>
              </a:rPr>
              <a:t>2</a:t>
            </a:r>
            <a:r>
              <a:rPr lang="de-DE" altLang="zh-CN" sz="2000" dirty="0">
                <a:solidFill>
                  <a:srgbClr val="C00000"/>
                </a:solidFill>
              </a:rPr>
              <a:t>+a</a:t>
            </a:r>
            <a:r>
              <a:rPr lang="de-DE" altLang="zh-CN" sz="2000" baseline="-25000" dirty="0">
                <a:solidFill>
                  <a:srgbClr val="C00000"/>
                </a:solidFill>
              </a:rPr>
              <a:t>3</a:t>
            </a:r>
            <a:r>
              <a:rPr lang="zh-CN" altLang="zh-CN" sz="2000" dirty="0">
                <a:solidFill>
                  <a:srgbClr val="C00000"/>
                </a:solidFill>
                <a:cs typeface="Times New Roman" panose="02020603050405020304" pitchFamily="18" charset="0"/>
              </a:rPr>
              <a:t>相对</a:t>
            </a:r>
            <a:r>
              <a:rPr lang="zh-CN" altLang="zh-CN" sz="2000" dirty="0" smtClean="0">
                <a:solidFill>
                  <a:srgbClr val="C00000"/>
                </a:solidFill>
                <a:cs typeface="Times New Roman" panose="02020603050405020304" pitchFamily="18" charset="0"/>
              </a:rPr>
              <a:t>于</a:t>
            </a:r>
            <a:r>
              <a:rPr lang="en-US" altLang="zh-CN" sz="2000" dirty="0" smtClean="0">
                <a:solidFill>
                  <a:srgbClr val="C00000"/>
                </a:solidFill>
                <a:cs typeface="Times New Roman" panose="02020603050405020304" pitchFamily="18" charset="0"/>
              </a:rPr>
              <a:t>F</a:t>
            </a:r>
            <a:r>
              <a:rPr lang="zh-CN" altLang="zh-CN" sz="2000" dirty="0" smtClean="0">
                <a:solidFill>
                  <a:srgbClr val="C00000"/>
                </a:solidFill>
                <a:cs typeface="Times New Roman" panose="02020603050405020304" pitchFamily="18" charset="0"/>
              </a:rPr>
              <a:t>的短语</a:t>
            </a:r>
            <a:r>
              <a:rPr lang="zh-CN" altLang="en-US" sz="2000" dirty="0" smtClean="0">
                <a:solidFill>
                  <a:srgbClr val="C00000"/>
                </a:solidFill>
                <a:cs typeface="Times New Roman" panose="02020603050405020304" pitchFamily="18" charset="0"/>
              </a:rPr>
              <a:t>，也是相对于规则</a:t>
            </a:r>
            <a:r>
              <a:rPr lang="en-US" altLang="zh-CN" sz="2000" dirty="0" err="1" smtClean="0">
                <a:solidFill>
                  <a:srgbClr val="C00000"/>
                </a:solidFill>
                <a:cs typeface="Times New Roman" panose="02020603050405020304" pitchFamily="18" charset="0"/>
              </a:rPr>
              <a:t>F</a:t>
            </a:r>
            <a:r>
              <a:rPr lang="en-US" altLang="zh-CN" sz="2000" dirty="0" err="1" smtClean="0">
                <a:solidFill>
                  <a:srgbClr val="C00000"/>
                </a:solidFill>
              </a:rPr>
              <a:t>→</a:t>
            </a:r>
            <a:r>
              <a:rPr lang="en-US" altLang="zh-CN" sz="2000" dirty="0" err="1" smtClean="0">
                <a:solidFill>
                  <a:srgbClr val="C00000"/>
                </a:solidFill>
                <a:cs typeface="Times New Roman" panose="02020603050405020304" pitchFamily="18" charset="0"/>
              </a:rPr>
              <a:t>a</a:t>
            </a:r>
            <a:r>
              <a:rPr lang="zh-CN" altLang="en-US" sz="2000" dirty="0" smtClean="0">
                <a:solidFill>
                  <a:srgbClr val="C00000"/>
                </a:solidFill>
                <a:cs typeface="Times New Roman" panose="02020603050405020304" pitchFamily="18" charset="0"/>
              </a:rPr>
              <a:t>的直接短语</a:t>
            </a:r>
            <a:endParaRPr lang="zh-CN" altLang="en-US" sz="2000" dirty="0">
              <a:solidFill>
                <a:srgbClr val="C00000"/>
              </a:solidFill>
            </a:endParaRPr>
          </a:p>
        </p:txBody>
      </p:sp>
      <mc:AlternateContent xmlns:mc="http://schemas.openxmlformats.org/markup-compatibility/2006">
        <mc:Choice xmlns:a14="http://schemas.microsoft.com/office/drawing/2010/main" Requires="a14">
          <p:sp>
            <p:nvSpPr>
              <p:cNvPr id="44" name="矩形 43"/>
              <p:cNvSpPr/>
              <p:nvPr/>
            </p:nvSpPr>
            <p:spPr>
              <a:xfrm>
                <a:off x="451274" y="4135817"/>
                <a:ext cx="1528816" cy="475323"/>
              </a:xfrm>
              <a:prstGeom prst="rect">
                <a:avLst/>
              </a:prstGeom>
            </p:spPr>
            <p:txBody>
              <a:bodyPr wrap="none">
                <a:spAutoFit/>
              </a:bodyPr>
              <a:lstStyle/>
              <a:p>
                <a:r>
                  <a:rPr lang="de-DE" altLang="zh-CN" sz="2000" dirty="0" smtClean="0">
                    <a:solidFill>
                      <a:srgbClr val="C00000"/>
                    </a:solidFill>
                  </a:rPr>
                  <a:t>E</a:t>
                </a:r>
                <a14:m>
                  <m:oMath xmlns:m="http://schemas.openxmlformats.org/officeDocument/2006/math">
                    <m:groupChr>
                      <m:groupChrPr>
                        <m:chr m:val="⇒"/>
                        <m:vertJc m:val="bot"/>
                        <m:ctrlPr>
                          <a:rPr lang="en-US" altLang="zh-CN" sz="2000" i="1">
                            <a:solidFill>
                              <a:srgbClr val="C00000"/>
                            </a:solidFill>
                            <a:latin typeface="Cambria Math" panose="02040503050406030204" pitchFamily="18" charset="0"/>
                            <a:sym typeface="Symbol" panose="05050102010706020507" pitchFamily="18" charset="2"/>
                          </a:rPr>
                        </m:ctrlPr>
                      </m:groupChrPr>
                      <m:e>
                        <m:r>
                          <m:rPr>
                            <m:brk m:alnAt="2"/>
                          </m:rPr>
                          <a:rPr lang="en-US" altLang="zh-CN" sz="2000" b="0" i="0" smtClean="0">
                            <a:solidFill>
                              <a:srgbClr val="C00000"/>
                            </a:solidFill>
                            <a:latin typeface="Cambria Math" panose="02040503050406030204" pitchFamily="18" charset="0"/>
                            <a:sym typeface="Symbol" panose="05050102010706020507" pitchFamily="18" charset="2"/>
                          </a:rPr>
                          <m:t>∗</m:t>
                        </m:r>
                      </m:e>
                    </m:groupChr>
                  </m:oMath>
                </a14:m>
                <a:r>
                  <a:rPr lang="de-DE" altLang="zh-CN" sz="2000" dirty="0" smtClean="0">
                    <a:solidFill>
                      <a:srgbClr val="C00000"/>
                    </a:solidFill>
                  </a:rPr>
                  <a:t> a</a:t>
                </a:r>
                <a:r>
                  <a:rPr lang="de-DE" altLang="zh-CN" sz="2000" baseline="-25000" dirty="0" smtClean="0">
                    <a:solidFill>
                      <a:srgbClr val="C00000"/>
                    </a:solidFill>
                  </a:rPr>
                  <a:t>1</a:t>
                </a:r>
                <a:r>
                  <a:rPr lang="de-DE" altLang="zh-CN" sz="2000" dirty="0" smtClean="0">
                    <a:solidFill>
                      <a:srgbClr val="C00000"/>
                    </a:solidFill>
                  </a:rPr>
                  <a:t>*a</a:t>
                </a:r>
                <a:r>
                  <a:rPr lang="de-DE" altLang="zh-CN" sz="2000" baseline="-25000" dirty="0" smtClean="0">
                    <a:solidFill>
                      <a:srgbClr val="C00000"/>
                    </a:solidFill>
                  </a:rPr>
                  <a:t>2</a:t>
                </a:r>
                <a:r>
                  <a:rPr lang="de-DE" altLang="zh-CN" sz="2000" dirty="0" smtClean="0">
                    <a:solidFill>
                      <a:srgbClr val="C00000"/>
                    </a:solidFill>
                  </a:rPr>
                  <a:t>+</a:t>
                </a:r>
                <a:r>
                  <a:rPr lang="en-US" altLang="zh-CN" sz="2000" dirty="0" smtClean="0">
                    <a:solidFill>
                      <a:srgbClr val="C00000"/>
                    </a:solidFill>
                  </a:rPr>
                  <a:t>F</a:t>
                </a:r>
                <a:endParaRPr lang="zh-CN" altLang="en-US" sz="2000" dirty="0">
                  <a:solidFill>
                    <a:srgbClr val="C00000"/>
                  </a:solidFill>
                </a:endParaRPr>
              </a:p>
            </p:txBody>
          </p:sp>
        </mc:Choice>
        <mc:Fallback>
          <p:sp>
            <p:nvSpPr>
              <p:cNvPr id="44" name="矩形 43"/>
              <p:cNvSpPr>
                <a:spLocks noRot="1" noChangeAspect="1" noMove="1" noResize="1" noEditPoints="1" noAdjustHandles="1" noChangeArrowheads="1" noChangeShapeType="1" noTextEdit="1"/>
              </p:cNvSpPr>
              <p:nvPr/>
            </p:nvSpPr>
            <p:spPr>
              <a:xfrm>
                <a:off x="451274" y="4135817"/>
                <a:ext cx="1528816" cy="475323"/>
              </a:xfrm>
              <a:prstGeom prst="rect">
                <a:avLst/>
              </a:prstGeom>
              <a:blipFill rotWithShape="0">
                <a:blip r:embed="rId3"/>
                <a:stretch>
                  <a:fillRect l="-3984" r="-3984" b="-23077"/>
                </a:stretch>
              </a:blipFill>
            </p:spPr>
            <p:txBody>
              <a:bodyPr/>
              <a:lstStyle/>
              <a:p>
                <a:r>
                  <a:rPr lang="zh-CN" altLang="en-US">
                    <a:noFill/>
                  </a:rPr>
                  <a:t> </a:t>
                </a:r>
                <a:endParaRPr lang="zh-CN" altLang="en-US">
                  <a:noFill/>
                </a:endParaRPr>
              </a:p>
            </p:txBody>
          </p:sp>
        </mc:Fallback>
      </mc:AlternateContent>
      <p:sp>
        <p:nvSpPr>
          <p:cNvPr id="45" name="矩形 44"/>
          <p:cNvSpPr/>
          <p:nvPr/>
        </p:nvSpPr>
        <p:spPr>
          <a:xfrm>
            <a:off x="1930429" y="4218648"/>
            <a:ext cx="1088760" cy="400110"/>
          </a:xfrm>
          <a:prstGeom prst="rect">
            <a:avLst/>
          </a:prstGeom>
        </p:spPr>
        <p:txBody>
          <a:bodyPr wrap="none">
            <a:spAutoFit/>
          </a:bodyPr>
          <a:lstStyle/>
          <a:p>
            <a:r>
              <a:rPr lang="zh-CN" altLang="en-US" sz="2000" dirty="0" smtClean="0">
                <a:solidFill>
                  <a:srgbClr val="C00000"/>
                </a:solidFill>
                <a:sym typeface="Symbol" panose="05050102010706020507" pitchFamily="18" charset="2"/>
              </a:rPr>
              <a:t>且</a:t>
            </a:r>
            <a:r>
              <a:rPr lang="en-US" altLang="zh-CN" sz="2000" dirty="0" smtClean="0">
                <a:solidFill>
                  <a:srgbClr val="C00000"/>
                </a:solidFill>
                <a:sym typeface="Symbol" panose="05050102010706020507" pitchFamily="18" charset="2"/>
              </a:rPr>
              <a:t>F</a:t>
            </a:r>
            <a:r>
              <a:rPr lang="en-US" altLang="zh-CN" sz="2000" b="1" dirty="0" smtClean="0">
                <a:solidFill>
                  <a:srgbClr val="C00000"/>
                </a:solidFill>
                <a:sym typeface="Symbol" panose="05050102010706020507" pitchFamily="18" charset="2"/>
              </a:rPr>
              <a:t></a:t>
            </a:r>
            <a:r>
              <a:rPr lang="de-DE" altLang="zh-CN" sz="2000" dirty="0" smtClean="0">
                <a:solidFill>
                  <a:srgbClr val="C00000"/>
                </a:solidFill>
              </a:rPr>
              <a:t>a</a:t>
            </a:r>
            <a:r>
              <a:rPr lang="de-DE" altLang="zh-CN" sz="2000" baseline="-25000" dirty="0" smtClean="0">
                <a:solidFill>
                  <a:srgbClr val="C00000"/>
                </a:solidFill>
              </a:rPr>
              <a:t>3</a:t>
            </a:r>
            <a:endParaRPr lang="zh-CN" altLang="en-US" sz="2000" dirty="0">
              <a:solidFill>
                <a:srgbClr val="C00000"/>
              </a:solidFill>
            </a:endParaRPr>
          </a:p>
        </p:txBody>
      </p:sp>
      <p:sp>
        <p:nvSpPr>
          <p:cNvPr id="46" name="矩形 45"/>
          <p:cNvSpPr/>
          <p:nvPr/>
        </p:nvSpPr>
        <p:spPr>
          <a:xfrm>
            <a:off x="3085214" y="4060842"/>
            <a:ext cx="5237790" cy="707886"/>
          </a:xfrm>
          <a:prstGeom prst="rect">
            <a:avLst/>
          </a:prstGeom>
        </p:spPr>
        <p:txBody>
          <a:bodyPr wrap="square">
            <a:spAutoFit/>
          </a:bodyPr>
          <a:lstStyle/>
          <a:p>
            <a:r>
              <a:rPr lang="zh-CN" altLang="zh-CN" sz="2000" dirty="0" smtClean="0">
                <a:solidFill>
                  <a:srgbClr val="C00000"/>
                </a:solidFill>
                <a:cs typeface="Times New Roman" panose="02020603050405020304" pitchFamily="18" charset="0"/>
              </a:rPr>
              <a:t>则</a:t>
            </a:r>
            <a:r>
              <a:rPr lang="zh-CN" altLang="en-US" sz="2000" dirty="0">
                <a:solidFill>
                  <a:srgbClr val="C00000"/>
                </a:solidFill>
                <a:cs typeface="Times New Roman" panose="02020603050405020304" pitchFamily="18" charset="0"/>
              </a:rPr>
              <a:t>称</a:t>
            </a:r>
            <a:r>
              <a:rPr lang="de-DE" altLang="zh-CN" sz="2000" dirty="0" smtClean="0">
                <a:solidFill>
                  <a:srgbClr val="C00000"/>
                </a:solidFill>
              </a:rPr>
              <a:t>a3</a:t>
            </a:r>
            <a:r>
              <a:rPr lang="zh-CN" altLang="zh-CN" sz="2000" dirty="0" smtClean="0">
                <a:solidFill>
                  <a:srgbClr val="C00000"/>
                </a:solidFill>
                <a:cs typeface="Times New Roman" panose="02020603050405020304" pitchFamily="18" charset="0"/>
              </a:rPr>
              <a:t>是</a:t>
            </a:r>
            <a:r>
              <a:rPr lang="zh-CN" altLang="zh-CN" sz="2000" dirty="0">
                <a:solidFill>
                  <a:srgbClr val="C00000"/>
                </a:solidFill>
                <a:cs typeface="Times New Roman" panose="02020603050405020304" pitchFamily="18" charset="0"/>
              </a:rPr>
              <a:t>句型</a:t>
            </a:r>
            <a:r>
              <a:rPr lang="de-DE" altLang="zh-CN" sz="2000" dirty="0">
                <a:solidFill>
                  <a:srgbClr val="C00000"/>
                </a:solidFill>
              </a:rPr>
              <a:t>a</a:t>
            </a:r>
            <a:r>
              <a:rPr lang="de-DE" altLang="zh-CN" sz="2000" baseline="-25000" dirty="0">
                <a:solidFill>
                  <a:srgbClr val="C00000"/>
                </a:solidFill>
              </a:rPr>
              <a:t>1</a:t>
            </a:r>
            <a:r>
              <a:rPr lang="de-DE" altLang="zh-CN" sz="2000" dirty="0">
                <a:solidFill>
                  <a:srgbClr val="C00000"/>
                </a:solidFill>
              </a:rPr>
              <a:t>*a</a:t>
            </a:r>
            <a:r>
              <a:rPr lang="de-DE" altLang="zh-CN" sz="2000" baseline="-25000" dirty="0">
                <a:solidFill>
                  <a:srgbClr val="C00000"/>
                </a:solidFill>
              </a:rPr>
              <a:t>2</a:t>
            </a:r>
            <a:r>
              <a:rPr lang="de-DE" altLang="zh-CN" sz="2000" dirty="0">
                <a:solidFill>
                  <a:srgbClr val="C00000"/>
                </a:solidFill>
              </a:rPr>
              <a:t>+a</a:t>
            </a:r>
            <a:r>
              <a:rPr lang="de-DE" altLang="zh-CN" sz="2000" baseline="-25000" dirty="0">
                <a:solidFill>
                  <a:srgbClr val="C00000"/>
                </a:solidFill>
              </a:rPr>
              <a:t>3</a:t>
            </a:r>
            <a:r>
              <a:rPr lang="zh-CN" altLang="zh-CN" sz="2000" dirty="0">
                <a:solidFill>
                  <a:srgbClr val="C00000"/>
                </a:solidFill>
                <a:cs typeface="Times New Roman" panose="02020603050405020304" pitchFamily="18" charset="0"/>
              </a:rPr>
              <a:t>相对</a:t>
            </a:r>
            <a:r>
              <a:rPr lang="zh-CN" altLang="zh-CN" sz="2000" dirty="0" smtClean="0">
                <a:solidFill>
                  <a:srgbClr val="C00000"/>
                </a:solidFill>
                <a:cs typeface="Times New Roman" panose="02020603050405020304" pitchFamily="18" charset="0"/>
              </a:rPr>
              <a:t>于</a:t>
            </a:r>
            <a:r>
              <a:rPr lang="en-US" altLang="zh-CN" sz="2000" dirty="0" smtClean="0">
                <a:solidFill>
                  <a:srgbClr val="C00000"/>
                </a:solidFill>
                <a:cs typeface="Times New Roman" panose="02020603050405020304" pitchFamily="18" charset="0"/>
              </a:rPr>
              <a:t>F</a:t>
            </a:r>
            <a:r>
              <a:rPr lang="zh-CN" altLang="zh-CN" sz="2000" dirty="0" smtClean="0">
                <a:solidFill>
                  <a:srgbClr val="C00000"/>
                </a:solidFill>
                <a:cs typeface="Times New Roman" panose="02020603050405020304" pitchFamily="18" charset="0"/>
              </a:rPr>
              <a:t>的短语</a:t>
            </a:r>
            <a:r>
              <a:rPr lang="zh-CN" altLang="en-US" sz="2000" dirty="0" smtClean="0">
                <a:solidFill>
                  <a:srgbClr val="C00000"/>
                </a:solidFill>
                <a:cs typeface="Times New Roman" panose="02020603050405020304" pitchFamily="18" charset="0"/>
              </a:rPr>
              <a:t>，</a:t>
            </a:r>
            <a:endParaRPr lang="en-US" altLang="zh-CN" sz="2000" dirty="0" smtClean="0">
              <a:solidFill>
                <a:srgbClr val="C00000"/>
              </a:solidFill>
              <a:cs typeface="Times New Roman" panose="02020603050405020304" pitchFamily="18" charset="0"/>
            </a:endParaRPr>
          </a:p>
          <a:p>
            <a:r>
              <a:rPr lang="zh-CN" altLang="en-US" sz="2000" dirty="0" smtClean="0">
                <a:solidFill>
                  <a:srgbClr val="C00000"/>
                </a:solidFill>
                <a:cs typeface="Times New Roman" panose="02020603050405020304" pitchFamily="18" charset="0"/>
              </a:rPr>
              <a:t>也是相对于规则</a:t>
            </a:r>
            <a:r>
              <a:rPr lang="en-US" altLang="zh-CN" sz="2000" dirty="0" err="1" smtClean="0">
                <a:solidFill>
                  <a:srgbClr val="C00000"/>
                </a:solidFill>
                <a:cs typeface="Times New Roman" panose="02020603050405020304" pitchFamily="18" charset="0"/>
              </a:rPr>
              <a:t>F</a:t>
            </a:r>
            <a:r>
              <a:rPr lang="en-US" altLang="zh-CN" sz="2000" dirty="0" err="1" smtClean="0">
                <a:solidFill>
                  <a:srgbClr val="C00000"/>
                </a:solidFill>
              </a:rPr>
              <a:t>→</a:t>
            </a:r>
            <a:r>
              <a:rPr lang="en-US" altLang="zh-CN" sz="2000" dirty="0" err="1" smtClean="0">
                <a:solidFill>
                  <a:srgbClr val="C00000"/>
                </a:solidFill>
                <a:cs typeface="Times New Roman" panose="02020603050405020304" pitchFamily="18" charset="0"/>
              </a:rPr>
              <a:t>a</a:t>
            </a:r>
            <a:r>
              <a:rPr lang="zh-CN" altLang="en-US" sz="2000" dirty="0" smtClean="0">
                <a:solidFill>
                  <a:srgbClr val="C00000"/>
                </a:solidFill>
                <a:cs typeface="Times New Roman" panose="02020603050405020304" pitchFamily="18" charset="0"/>
              </a:rPr>
              <a:t>的直接短语</a:t>
            </a:r>
            <a:endParaRPr lang="zh-CN" altLang="en-US" sz="2000" dirty="0">
              <a:solidFill>
                <a:srgbClr val="C00000"/>
              </a:solidFill>
            </a:endParaRPr>
          </a:p>
        </p:txBody>
      </p:sp>
      <mc:AlternateContent xmlns:mc="http://schemas.openxmlformats.org/markup-compatibility/2006">
        <mc:Choice xmlns:a14="http://schemas.microsoft.com/office/drawing/2010/main" Requires="a14">
          <p:sp>
            <p:nvSpPr>
              <p:cNvPr id="47" name="矩形 46"/>
              <p:cNvSpPr/>
              <p:nvPr/>
            </p:nvSpPr>
            <p:spPr>
              <a:xfrm>
                <a:off x="4124153" y="400201"/>
                <a:ext cx="1080000" cy="495905"/>
              </a:xfrm>
              <a:prstGeom prst="rect">
                <a:avLst/>
              </a:prstGeom>
            </p:spPr>
            <p:txBody>
              <a:bodyPr wrap="square">
                <a:spAutoFit/>
              </a:bodyPr>
              <a:lstStyle/>
              <a:p>
                <a:r>
                  <a:rPr lang="zh-CN" altLang="zh-CN" sz="2000" dirty="0" smtClean="0">
                    <a:solidFill>
                      <a:srgbClr val="002060"/>
                    </a:solidFill>
                    <a:cs typeface="Times New Roman" panose="02020603050405020304" pitchFamily="18" charset="0"/>
                  </a:rPr>
                  <a:t>且</a:t>
                </a:r>
                <a:r>
                  <a:rPr lang="de-DE" altLang="zh-CN" sz="2000" dirty="0">
                    <a:solidFill>
                      <a:srgbClr val="002060"/>
                    </a:solidFill>
                  </a:rPr>
                  <a:t>T</a:t>
                </a:r>
                <a14:m>
                  <m:oMath xmlns:m="http://schemas.openxmlformats.org/officeDocument/2006/math">
                    <m:groupChr>
                      <m:groupChrPr>
                        <m:chr m:val="⇒"/>
                        <m:vertJc m:val="bot"/>
                        <m:ctrlPr>
                          <a:rPr lang="en-US" altLang="zh-CN" sz="2000" i="1">
                            <a:solidFill>
                              <a:srgbClr val="002060"/>
                            </a:solidFill>
                            <a:latin typeface="Cambria Math" panose="02040503050406030204" pitchFamily="18" charset="0"/>
                            <a:sym typeface="Symbol" panose="05050102010706020507" pitchFamily="18" charset="2"/>
                          </a:rPr>
                        </m:ctrlPr>
                      </m:groupChrPr>
                      <m:e>
                        <m:r>
                          <m:rPr>
                            <m:brk m:alnAt="2"/>
                          </m:rPr>
                          <a:rPr lang="en-US" altLang="zh-CN" sz="2000">
                            <a:solidFill>
                              <a:srgbClr val="002060"/>
                            </a:solidFill>
                            <a:latin typeface="Cambria Math" panose="02040503050406030204" pitchFamily="18" charset="0"/>
                            <a:sym typeface="Symbol" panose="05050102010706020507" pitchFamily="18" charset="2"/>
                          </a:rPr>
                          <m:t>+</m:t>
                        </m:r>
                      </m:e>
                    </m:groupChr>
                  </m:oMath>
                </a14:m>
                <a:r>
                  <a:rPr lang="de-DE" altLang="zh-CN" sz="2000" dirty="0">
                    <a:solidFill>
                      <a:srgbClr val="002060"/>
                    </a:solidFill>
                  </a:rPr>
                  <a:t>a</a:t>
                </a:r>
                <a:r>
                  <a:rPr lang="de-DE" altLang="zh-CN" sz="2000" baseline="-25000" dirty="0">
                    <a:solidFill>
                      <a:srgbClr val="002060"/>
                    </a:solidFill>
                  </a:rPr>
                  <a:t>1</a:t>
                </a:r>
                <a:endParaRPr lang="zh-CN" altLang="en-US" sz="2000" dirty="0">
                  <a:solidFill>
                    <a:srgbClr val="002060"/>
                  </a:solidFill>
                </a:endParaRPr>
              </a:p>
            </p:txBody>
          </p:sp>
        </mc:Choice>
        <mc:Fallback>
          <p:sp>
            <p:nvSpPr>
              <p:cNvPr id="47" name="矩形 46"/>
              <p:cNvSpPr>
                <a:spLocks noRot="1" noChangeAspect="1" noMove="1" noResize="1" noEditPoints="1" noAdjustHandles="1" noChangeArrowheads="1" noChangeShapeType="1" noTextEdit="1"/>
              </p:cNvSpPr>
              <p:nvPr/>
            </p:nvSpPr>
            <p:spPr>
              <a:xfrm>
                <a:off x="4124153" y="400201"/>
                <a:ext cx="1080000" cy="495905"/>
              </a:xfrm>
              <a:prstGeom prst="rect">
                <a:avLst/>
              </a:prstGeom>
              <a:blipFill rotWithShape="0">
                <a:blip r:embed="rId4"/>
                <a:stretch>
                  <a:fillRect l="-6215" b="-22222"/>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8" name="矩形 47"/>
              <p:cNvSpPr/>
              <p:nvPr/>
            </p:nvSpPr>
            <p:spPr>
              <a:xfrm>
                <a:off x="2788660" y="420783"/>
                <a:ext cx="1476000" cy="475323"/>
              </a:xfrm>
              <a:prstGeom prst="rect">
                <a:avLst/>
              </a:prstGeom>
            </p:spPr>
            <p:txBody>
              <a:bodyPr wrap="square">
                <a:spAutoFit/>
              </a:bodyPr>
              <a:lstStyle/>
              <a:p>
                <a:r>
                  <a:rPr lang="de-DE" altLang="zh-CN" sz="2000" dirty="0" smtClean="0">
                    <a:solidFill>
                      <a:srgbClr val="002060"/>
                    </a:solidFill>
                  </a:rPr>
                  <a:t>E</a:t>
                </a:r>
                <a14:m>
                  <m:oMath xmlns:m="http://schemas.openxmlformats.org/officeDocument/2006/math">
                    <m:groupChr>
                      <m:groupChrPr>
                        <m:chr m:val="⇒"/>
                        <m:vertJc m:val="bot"/>
                        <m:ctrlPr>
                          <a:rPr lang="en-US" altLang="zh-CN" sz="2000" i="1">
                            <a:solidFill>
                              <a:srgbClr val="002060"/>
                            </a:solidFill>
                            <a:latin typeface="Cambria Math" panose="02040503050406030204" pitchFamily="18" charset="0"/>
                            <a:sym typeface="Symbol" panose="05050102010706020507" pitchFamily="18" charset="2"/>
                          </a:rPr>
                        </m:ctrlPr>
                      </m:groupChrPr>
                      <m:e>
                        <m:r>
                          <m:rPr>
                            <m:brk m:alnAt="2"/>
                          </m:rPr>
                          <a:rPr lang="zh-CN" altLang="en-US" sz="2000">
                            <a:solidFill>
                              <a:srgbClr val="002060"/>
                            </a:solidFill>
                            <a:latin typeface="Cambria Math" panose="02040503050406030204" pitchFamily="18" charset="0"/>
                            <a:sym typeface="Symbol" panose="05050102010706020507" pitchFamily="18" charset="2"/>
                          </a:rPr>
                          <m:t>∗</m:t>
                        </m:r>
                      </m:e>
                    </m:groupChr>
                  </m:oMath>
                </a14:m>
                <a:r>
                  <a:rPr lang="en-US" altLang="zh-CN" sz="2000" dirty="0">
                    <a:solidFill>
                      <a:srgbClr val="002060"/>
                    </a:solidFill>
                  </a:rPr>
                  <a:t>T</a:t>
                </a:r>
                <a:r>
                  <a:rPr lang="de-DE" altLang="zh-CN" sz="2000" dirty="0">
                    <a:solidFill>
                      <a:srgbClr val="002060"/>
                    </a:solidFill>
                  </a:rPr>
                  <a:t>*a</a:t>
                </a:r>
                <a:r>
                  <a:rPr lang="de-DE" altLang="zh-CN" sz="2000" baseline="-25000" dirty="0">
                    <a:solidFill>
                      <a:srgbClr val="002060"/>
                    </a:solidFill>
                  </a:rPr>
                  <a:t>2</a:t>
                </a:r>
                <a:r>
                  <a:rPr lang="de-DE" altLang="zh-CN" sz="2000" dirty="0">
                    <a:solidFill>
                      <a:srgbClr val="002060"/>
                    </a:solidFill>
                  </a:rPr>
                  <a:t>+a</a:t>
                </a:r>
                <a:r>
                  <a:rPr lang="de-DE" altLang="zh-CN" sz="2000" baseline="-25000" dirty="0">
                    <a:solidFill>
                      <a:srgbClr val="002060"/>
                    </a:solidFill>
                  </a:rPr>
                  <a:t>3</a:t>
                </a:r>
                <a:endParaRPr lang="zh-CN" altLang="en-US" sz="2000" dirty="0">
                  <a:solidFill>
                    <a:srgbClr val="002060"/>
                  </a:solidFill>
                </a:endParaRPr>
              </a:p>
            </p:txBody>
          </p:sp>
        </mc:Choice>
        <mc:Fallback>
          <p:sp>
            <p:nvSpPr>
              <p:cNvPr id="48" name="矩形 47"/>
              <p:cNvSpPr>
                <a:spLocks noRot="1" noChangeAspect="1" noMove="1" noResize="1" noEditPoints="1" noAdjustHandles="1" noChangeArrowheads="1" noChangeShapeType="1" noTextEdit="1"/>
              </p:cNvSpPr>
              <p:nvPr/>
            </p:nvSpPr>
            <p:spPr>
              <a:xfrm>
                <a:off x="2788660" y="420783"/>
                <a:ext cx="1476000" cy="475323"/>
              </a:xfrm>
              <a:prstGeom prst="rect">
                <a:avLst/>
              </a:prstGeom>
              <a:blipFill rotWithShape="0">
                <a:blip r:embed="rId5"/>
                <a:stretch>
                  <a:fillRect l="-4115" b="-23077"/>
                </a:stretch>
              </a:blipFill>
            </p:spPr>
            <p:txBody>
              <a:bodyPr/>
              <a:lstStyle/>
              <a:p>
                <a:r>
                  <a:rPr lang="zh-CN" altLang="en-US">
                    <a:noFill/>
                  </a:rPr>
                  <a:t> </a:t>
                </a:r>
                <a:endParaRPr lang="zh-CN" altLang="en-US">
                  <a:noFill/>
                </a:endParaRPr>
              </a:p>
            </p:txBody>
          </p:sp>
        </mc:Fallback>
      </mc:AlternateContent>
      <p:sp>
        <p:nvSpPr>
          <p:cNvPr id="49" name="矩形 48"/>
          <p:cNvSpPr/>
          <p:nvPr/>
        </p:nvSpPr>
        <p:spPr>
          <a:xfrm>
            <a:off x="5084192" y="517669"/>
            <a:ext cx="4091729" cy="400110"/>
          </a:xfrm>
          <a:prstGeom prst="rect">
            <a:avLst/>
          </a:prstGeom>
        </p:spPr>
        <p:txBody>
          <a:bodyPr wrap="square">
            <a:spAutoFit/>
          </a:bodyPr>
          <a:lstStyle/>
          <a:p>
            <a:r>
              <a:rPr lang="zh-CN" altLang="zh-CN" sz="2000" dirty="0" smtClean="0">
                <a:solidFill>
                  <a:srgbClr val="002060"/>
                </a:solidFill>
                <a:effectLst/>
                <a:cs typeface="Times New Roman" panose="02020603050405020304" pitchFamily="18" charset="0"/>
              </a:rPr>
              <a:t>则</a:t>
            </a:r>
            <a:r>
              <a:rPr lang="de-DE" altLang="zh-CN" sz="2000" dirty="0" smtClean="0">
                <a:solidFill>
                  <a:srgbClr val="002060"/>
                </a:solidFill>
                <a:effectLst/>
              </a:rPr>
              <a:t>a</a:t>
            </a:r>
            <a:r>
              <a:rPr lang="de-DE" altLang="zh-CN" sz="2000" baseline="-25000" dirty="0" smtClean="0">
                <a:solidFill>
                  <a:srgbClr val="002060"/>
                </a:solidFill>
                <a:effectLst/>
              </a:rPr>
              <a:t>1</a:t>
            </a:r>
            <a:r>
              <a:rPr lang="zh-CN" altLang="zh-CN" sz="2000" dirty="0" smtClean="0">
                <a:solidFill>
                  <a:srgbClr val="002060"/>
                </a:solidFill>
                <a:effectLst/>
                <a:cs typeface="Times New Roman" panose="02020603050405020304" pitchFamily="18" charset="0"/>
              </a:rPr>
              <a:t>是</a:t>
            </a:r>
            <a:r>
              <a:rPr lang="zh-CN" altLang="zh-CN" sz="2000" dirty="0">
                <a:solidFill>
                  <a:srgbClr val="002060"/>
                </a:solidFill>
                <a:effectLst/>
                <a:cs typeface="Times New Roman" panose="02020603050405020304" pitchFamily="18" charset="0"/>
              </a:rPr>
              <a:t>句型</a:t>
            </a:r>
            <a:r>
              <a:rPr lang="de-DE" altLang="zh-CN" sz="2000" dirty="0">
                <a:solidFill>
                  <a:srgbClr val="002060"/>
                </a:solidFill>
                <a:effectLst/>
              </a:rPr>
              <a:t>a</a:t>
            </a:r>
            <a:r>
              <a:rPr lang="de-DE" altLang="zh-CN" sz="2000" baseline="-25000" dirty="0">
                <a:solidFill>
                  <a:srgbClr val="002060"/>
                </a:solidFill>
                <a:effectLst/>
              </a:rPr>
              <a:t>1</a:t>
            </a:r>
            <a:r>
              <a:rPr lang="de-DE" altLang="zh-CN" sz="2000" dirty="0">
                <a:solidFill>
                  <a:srgbClr val="002060"/>
                </a:solidFill>
                <a:effectLst/>
              </a:rPr>
              <a:t>*a</a:t>
            </a:r>
            <a:r>
              <a:rPr lang="de-DE" altLang="zh-CN" sz="2000" baseline="-25000" dirty="0">
                <a:solidFill>
                  <a:srgbClr val="002060"/>
                </a:solidFill>
                <a:effectLst/>
              </a:rPr>
              <a:t>2</a:t>
            </a:r>
            <a:r>
              <a:rPr lang="de-DE" altLang="zh-CN" sz="2000" dirty="0">
                <a:solidFill>
                  <a:srgbClr val="002060"/>
                </a:solidFill>
                <a:effectLst/>
              </a:rPr>
              <a:t>+a</a:t>
            </a:r>
            <a:r>
              <a:rPr lang="de-DE" altLang="zh-CN" sz="2000" baseline="-25000" dirty="0">
                <a:solidFill>
                  <a:srgbClr val="002060"/>
                </a:solidFill>
                <a:effectLst/>
              </a:rPr>
              <a:t>3</a:t>
            </a:r>
            <a:r>
              <a:rPr lang="zh-CN" altLang="zh-CN" sz="2000" dirty="0">
                <a:solidFill>
                  <a:srgbClr val="002060"/>
                </a:solidFill>
                <a:effectLst/>
                <a:cs typeface="Times New Roman" panose="02020603050405020304" pitchFamily="18" charset="0"/>
              </a:rPr>
              <a:t>相对</a:t>
            </a:r>
            <a:r>
              <a:rPr lang="zh-CN" altLang="zh-CN" sz="2000" dirty="0" smtClean="0">
                <a:solidFill>
                  <a:srgbClr val="002060"/>
                </a:solidFill>
                <a:effectLst/>
                <a:cs typeface="Times New Roman" panose="02020603050405020304" pitchFamily="18" charset="0"/>
              </a:rPr>
              <a:t>于</a:t>
            </a:r>
            <a:r>
              <a:rPr lang="en-US" altLang="zh-CN" sz="2000" dirty="0" smtClean="0">
                <a:solidFill>
                  <a:srgbClr val="002060"/>
                </a:solidFill>
                <a:effectLst/>
                <a:cs typeface="Times New Roman" panose="02020603050405020304" pitchFamily="18" charset="0"/>
              </a:rPr>
              <a:t>T</a:t>
            </a:r>
            <a:r>
              <a:rPr lang="zh-CN" altLang="zh-CN" sz="2000" dirty="0" smtClean="0">
                <a:solidFill>
                  <a:srgbClr val="002060"/>
                </a:solidFill>
                <a:effectLst/>
                <a:cs typeface="Times New Roman" panose="02020603050405020304" pitchFamily="18" charset="0"/>
              </a:rPr>
              <a:t>的</a:t>
            </a:r>
            <a:r>
              <a:rPr lang="zh-CN" altLang="zh-CN" sz="2000" dirty="0">
                <a:solidFill>
                  <a:srgbClr val="002060"/>
                </a:solidFill>
                <a:effectLst/>
                <a:cs typeface="Times New Roman" panose="02020603050405020304" pitchFamily="18" charset="0"/>
              </a:rPr>
              <a:t>短语</a:t>
            </a:r>
            <a:endParaRPr lang="zh-CN" altLang="en-US" sz="2000" dirty="0">
              <a:solidFill>
                <a:srgbClr val="002060"/>
              </a:solidFill>
            </a:endParaRPr>
          </a:p>
        </p:txBody>
      </p:sp>
      <mc:AlternateContent xmlns:mc="http://schemas.openxmlformats.org/markup-compatibility/2006">
        <mc:Choice xmlns:a14="http://schemas.microsoft.com/office/drawing/2010/main" Requires="a14">
          <p:sp>
            <p:nvSpPr>
              <p:cNvPr id="50" name="矩形 49"/>
              <p:cNvSpPr/>
              <p:nvPr/>
            </p:nvSpPr>
            <p:spPr>
              <a:xfrm>
                <a:off x="4087338" y="1116982"/>
                <a:ext cx="1080000" cy="495905"/>
              </a:xfrm>
              <a:prstGeom prst="rect">
                <a:avLst/>
              </a:prstGeom>
            </p:spPr>
            <p:txBody>
              <a:bodyPr wrap="square">
                <a:spAutoFit/>
              </a:bodyPr>
              <a:lstStyle/>
              <a:p>
                <a:r>
                  <a:rPr lang="zh-CN" altLang="zh-CN" sz="2000" dirty="0" smtClean="0">
                    <a:solidFill>
                      <a:srgbClr val="002060"/>
                    </a:solidFill>
                    <a:cs typeface="Times New Roman" panose="02020603050405020304" pitchFamily="18" charset="0"/>
                  </a:rPr>
                  <a:t>且</a:t>
                </a:r>
                <a:r>
                  <a:rPr lang="de-DE" altLang="zh-CN" sz="2000" dirty="0" smtClean="0">
                    <a:solidFill>
                      <a:srgbClr val="002060"/>
                    </a:solidFill>
                  </a:rPr>
                  <a:t>T</a:t>
                </a:r>
                <a14:m>
                  <m:oMath xmlns:m="http://schemas.openxmlformats.org/officeDocument/2006/math">
                    <m:groupChr>
                      <m:groupChrPr>
                        <m:chr m:val="⇒"/>
                        <m:vertJc m:val="bot"/>
                        <m:ctrlPr>
                          <a:rPr lang="en-US" altLang="zh-CN" sz="2000" i="1">
                            <a:solidFill>
                              <a:srgbClr val="002060"/>
                            </a:solidFill>
                            <a:latin typeface="Cambria Math" panose="02040503050406030204" pitchFamily="18" charset="0"/>
                            <a:sym typeface="Symbol" panose="05050102010706020507" pitchFamily="18" charset="2"/>
                          </a:rPr>
                        </m:ctrlPr>
                      </m:groupChrPr>
                      <m:e>
                        <m:r>
                          <m:rPr>
                            <m:brk m:alnAt="2"/>
                          </m:rPr>
                          <a:rPr lang="en-US" altLang="zh-CN" sz="2000">
                            <a:solidFill>
                              <a:srgbClr val="002060"/>
                            </a:solidFill>
                            <a:latin typeface="Cambria Math" panose="02040503050406030204" pitchFamily="18" charset="0"/>
                            <a:sym typeface="Symbol" panose="05050102010706020507" pitchFamily="18" charset="2"/>
                          </a:rPr>
                          <m:t>+</m:t>
                        </m:r>
                      </m:e>
                    </m:groupChr>
                  </m:oMath>
                </a14:m>
                <a:r>
                  <a:rPr lang="de-DE" altLang="zh-CN" sz="2000" dirty="0" smtClean="0">
                    <a:solidFill>
                      <a:srgbClr val="002060"/>
                    </a:solidFill>
                  </a:rPr>
                  <a:t>a</a:t>
                </a:r>
                <a:r>
                  <a:rPr lang="de-DE" altLang="zh-CN" sz="2000" baseline="-25000" dirty="0" smtClean="0">
                    <a:solidFill>
                      <a:srgbClr val="002060"/>
                    </a:solidFill>
                  </a:rPr>
                  <a:t>3</a:t>
                </a:r>
                <a:endParaRPr lang="zh-CN" altLang="en-US" sz="2000" dirty="0">
                  <a:solidFill>
                    <a:srgbClr val="002060"/>
                  </a:solidFill>
                </a:endParaRPr>
              </a:p>
            </p:txBody>
          </p:sp>
        </mc:Choice>
        <mc:Fallback>
          <p:sp>
            <p:nvSpPr>
              <p:cNvPr id="50" name="矩形 49"/>
              <p:cNvSpPr>
                <a:spLocks noRot="1" noChangeAspect="1" noMove="1" noResize="1" noEditPoints="1" noAdjustHandles="1" noChangeArrowheads="1" noChangeShapeType="1" noTextEdit="1"/>
              </p:cNvSpPr>
              <p:nvPr/>
            </p:nvSpPr>
            <p:spPr>
              <a:xfrm>
                <a:off x="4087338" y="1116982"/>
                <a:ext cx="1080000" cy="495905"/>
              </a:xfrm>
              <a:prstGeom prst="rect">
                <a:avLst/>
              </a:prstGeom>
              <a:blipFill rotWithShape="0">
                <a:blip r:embed="rId6"/>
                <a:stretch>
                  <a:fillRect l="-5618" b="-20732"/>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51" name="矩形 50"/>
              <p:cNvSpPr/>
              <p:nvPr/>
            </p:nvSpPr>
            <p:spPr>
              <a:xfrm>
                <a:off x="2798654" y="1128968"/>
                <a:ext cx="1476000" cy="475323"/>
              </a:xfrm>
              <a:prstGeom prst="rect">
                <a:avLst/>
              </a:prstGeom>
            </p:spPr>
            <p:txBody>
              <a:bodyPr wrap="square">
                <a:spAutoFit/>
              </a:bodyPr>
              <a:lstStyle/>
              <a:p>
                <a:r>
                  <a:rPr lang="de-DE" altLang="zh-CN" sz="2000" dirty="0" smtClean="0">
                    <a:solidFill>
                      <a:srgbClr val="002060"/>
                    </a:solidFill>
                  </a:rPr>
                  <a:t>E</a:t>
                </a:r>
                <a14:m>
                  <m:oMath xmlns:m="http://schemas.openxmlformats.org/officeDocument/2006/math">
                    <m:groupChr>
                      <m:groupChrPr>
                        <m:chr m:val="⇒"/>
                        <m:vertJc m:val="bot"/>
                        <m:ctrlPr>
                          <a:rPr lang="en-US" altLang="zh-CN" sz="2000" i="1">
                            <a:solidFill>
                              <a:srgbClr val="002060"/>
                            </a:solidFill>
                            <a:latin typeface="Cambria Math" panose="02040503050406030204" pitchFamily="18" charset="0"/>
                            <a:sym typeface="Symbol" panose="05050102010706020507" pitchFamily="18" charset="2"/>
                          </a:rPr>
                        </m:ctrlPr>
                      </m:groupChrPr>
                      <m:e>
                        <m:r>
                          <m:rPr>
                            <m:brk m:alnAt="2"/>
                          </m:rPr>
                          <a:rPr lang="zh-CN" altLang="en-US" sz="2000">
                            <a:solidFill>
                              <a:srgbClr val="002060"/>
                            </a:solidFill>
                            <a:latin typeface="Cambria Math" panose="02040503050406030204" pitchFamily="18" charset="0"/>
                            <a:sym typeface="Symbol" panose="05050102010706020507" pitchFamily="18" charset="2"/>
                          </a:rPr>
                          <m:t>∗</m:t>
                        </m:r>
                      </m:e>
                    </m:groupChr>
                  </m:oMath>
                </a14:m>
                <a:r>
                  <a:rPr lang="de-DE" altLang="zh-CN" sz="2000" dirty="0" smtClean="0">
                    <a:solidFill>
                      <a:srgbClr val="002060"/>
                    </a:solidFill>
                  </a:rPr>
                  <a:t>a</a:t>
                </a:r>
                <a:r>
                  <a:rPr lang="de-DE" altLang="zh-CN" sz="2000" baseline="-25000" dirty="0" smtClean="0">
                    <a:solidFill>
                      <a:srgbClr val="002060"/>
                    </a:solidFill>
                  </a:rPr>
                  <a:t>1</a:t>
                </a:r>
                <a:r>
                  <a:rPr lang="de-DE" altLang="zh-CN" sz="2000" dirty="0" smtClean="0">
                    <a:solidFill>
                      <a:srgbClr val="002060"/>
                    </a:solidFill>
                  </a:rPr>
                  <a:t>*a</a:t>
                </a:r>
                <a:r>
                  <a:rPr lang="de-DE" altLang="zh-CN" sz="2000" baseline="-25000" dirty="0" smtClean="0">
                    <a:solidFill>
                      <a:srgbClr val="002060"/>
                    </a:solidFill>
                  </a:rPr>
                  <a:t>2</a:t>
                </a:r>
                <a:r>
                  <a:rPr lang="de-DE" altLang="zh-CN" sz="2000" dirty="0" smtClean="0">
                    <a:solidFill>
                      <a:srgbClr val="002060"/>
                    </a:solidFill>
                  </a:rPr>
                  <a:t>+</a:t>
                </a:r>
                <a:r>
                  <a:rPr lang="en-US" altLang="zh-CN" sz="2000" dirty="0" smtClean="0">
                    <a:solidFill>
                      <a:srgbClr val="002060"/>
                    </a:solidFill>
                  </a:rPr>
                  <a:t>T</a:t>
                </a:r>
                <a:endParaRPr lang="zh-CN" altLang="en-US" sz="2000" dirty="0">
                  <a:solidFill>
                    <a:srgbClr val="002060"/>
                  </a:solidFill>
                </a:endParaRPr>
              </a:p>
            </p:txBody>
          </p:sp>
        </mc:Choice>
        <mc:Fallback>
          <p:sp>
            <p:nvSpPr>
              <p:cNvPr id="51" name="矩形 50"/>
              <p:cNvSpPr>
                <a:spLocks noRot="1" noChangeAspect="1" noMove="1" noResize="1" noEditPoints="1" noAdjustHandles="1" noChangeArrowheads="1" noChangeShapeType="1" noTextEdit="1"/>
              </p:cNvSpPr>
              <p:nvPr/>
            </p:nvSpPr>
            <p:spPr>
              <a:xfrm>
                <a:off x="2798654" y="1128968"/>
                <a:ext cx="1476000" cy="475323"/>
              </a:xfrm>
              <a:prstGeom prst="rect">
                <a:avLst/>
              </a:prstGeom>
              <a:blipFill rotWithShape="0">
                <a:blip r:embed="rId7"/>
                <a:stretch>
                  <a:fillRect l="-4132" r="-3306" b="-23077"/>
                </a:stretch>
              </a:blipFill>
            </p:spPr>
            <p:txBody>
              <a:bodyPr/>
              <a:lstStyle/>
              <a:p>
                <a:r>
                  <a:rPr lang="zh-CN" altLang="en-US">
                    <a:noFill/>
                  </a:rPr>
                  <a:t> </a:t>
                </a:r>
                <a:endParaRPr lang="zh-CN" altLang="en-US">
                  <a:noFill/>
                </a:endParaRPr>
              </a:p>
            </p:txBody>
          </p:sp>
        </mc:Fallback>
      </mc:AlternateContent>
      <p:sp>
        <p:nvSpPr>
          <p:cNvPr id="52" name="矩形 51"/>
          <p:cNvSpPr/>
          <p:nvPr/>
        </p:nvSpPr>
        <p:spPr>
          <a:xfrm>
            <a:off x="5081897" y="1213733"/>
            <a:ext cx="4094024" cy="400110"/>
          </a:xfrm>
          <a:prstGeom prst="rect">
            <a:avLst/>
          </a:prstGeom>
        </p:spPr>
        <p:txBody>
          <a:bodyPr wrap="square">
            <a:spAutoFit/>
          </a:bodyPr>
          <a:lstStyle/>
          <a:p>
            <a:r>
              <a:rPr lang="zh-CN" altLang="zh-CN" sz="2000" dirty="0" smtClean="0">
                <a:solidFill>
                  <a:srgbClr val="002060"/>
                </a:solidFill>
                <a:effectLst/>
                <a:cs typeface="Times New Roman" panose="02020603050405020304" pitchFamily="18" charset="0"/>
              </a:rPr>
              <a:t>则</a:t>
            </a:r>
            <a:r>
              <a:rPr lang="de-DE" altLang="zh-CN" sz="2000" dirty="0" smtClean="0">
                <a:solidFill>
                  <a:srgbClr val="002060"/>
                </a:solidFill>
                <a:effectLst/>
              </a:rPr>
              <a:t>a</a:t>
            </a:r>
            <a:r>
              <a:rPr lang="de-DE" altLang="zh-CN" sz="2000" baseline="-25000" dirty="0" smtClean="0">
                <a:solidFill>
                  <a:srgbClr val="002060"/>
                </a:solidFill>
                <a:effectLst/>
              </a:rPr>
              <a:t>3</a:t>
            </a:r>
            <a:r>
              <a:rPr lang="zh-CN" altLang="zh-CN" sz="2000" dirty="0" smtClean="0">
                <a:solidFill>
                  <a:srgbClr val="002060"/>
                </a:solidFill>
                <a:effectLst/>
                <a:cs typeface="Times New Roman" panose="02020603050405020304" pitchFamily="18" charset="0"/>
              </a:rPr>
              <a:t>是</a:t>
            </a:r>
            <a:r>
              <a:rPr lang="zh-CN" altLang="zh-CN" sz="2000" dirty="0">
                <a:solidFill>
                  <a:srgbClr val="002060"/>
                </a:solidFill>
                <a:effectLst/>
                <a:cs typeface="Times New Roman" panose="02020603050405020304" pitchFamily="18" charset="0"/>
              </a:rPr>
              <a:t>句型</a:t>
            </a:r>
            <a:r>
              <a:rPr lang="de-DE" altLang="zh-CN" sz="2000" dirty="0">
                <a:solidFill>
                  <a:srgbClr val="002060"/>
                </a:solidFill>
                <a:effectLst/>
              </a:rPr>
              <a:t>a</a:t>
            </a:r>
            <a:r>
              <a:rPr lang="de-DE" altLang="zh-CN" sz="2000" baseline="-25000" dirty="0">
                <a:solidFill>
                  <a:srgbClr val="002060"/>
                </a:solidFill>
                <a:effectLst/>
              </a:rPr>
              <a:t>1</a:t>
            </a:r>
            <a:r>
              <a:rPr lang="de-DE" altLang="zh-CN" sz="2000" dirty="0">
                <a:solidFill>
                  <a:srgbClr val="002060"/>
                </a:solidFill>
                <a:effectLst/>
              </a:rPr>
              <a:t>*a</a:t>
            </a:r>
            <a:r>
              <a:rPr lang="de-DE" altLang="zh-CN" sz="2000" baseline="-25000" dirty="0">
                <a:solidFill>
                  <a:srgbClr val="002060"/>
                </a:solidFill>
                <a:effectLst/>
              </a:rPr>
              <a:t>2</a:t>
            </a:r>
            <a:r>
              <a:rPr lang="de-DE" altLang="zh-CN" sz="2000" dirty="0">
                <a:solidFill>
                  <a:srgbClr val="002060"/>
                </a:solidFill>
                <a:effectLst/>
              </a:rPr>
              <a:t>+a</a:t>
            </a:r>
            <a:r>
              <a:rPr lang="de-DE" altLang="zh-CN" sz="2000" baseline="-25000" dirty="0">
                <a:solidFill>
                  <a:srgbClr val="002060"/>
                </a:solidFill>
                <a:effectLst/>
              </a:rPr>
              <a:t>3</a:t>
            </a:r>
            <a:r>
              <a:rPr lang="zh-CN" altLang="zh-CN" sz="2000" dirty="0">
                <a:solidFill>
                  <a:srgbClr val="002060"/>
                </a:solidFill>
                <a:effectLst/>
                <a:cs typeface="Times New Roman" panose="02020603050405020304" pitchFamily="18" charset="0"/>
              </a:rPr>
              <a:t>相对</a:t>
            </a:r>
            <a:r>
              <a:rPr lang="zh-CN" altLang="zh-CN" sz="2000" dirty="0" smtClean="0">
                <a:solidFill>
                  <a:srgbClr val="002060"/>
                </a:solidFill>
                <a:effectLst/>
                <a:cs typeface="Times New Roman" panose="02020603050405020304" pitchFamily="18" charset="0"/>
              </a:rPr>
              <a:t>于</a:t>
            </a:r>
            <a:r>
              <a:rPr lang="en-US" altLang="zh-CN" sz="2000" dirty="0" smtClean="0">
                <a:solidFill>
                  <a:srgbClr val="002060"/>
                </a:solidFill>
                <a:effectLst/>
                <a:cs typeface="Times New Roman" panose="02020603050405020304" pitchFamily="18" charset="0"/>
              </a:rPr>
              <a:t>T</a:t>
            </a:r>
            <a:r>
              <a:rPr lang="zh-CN" altLang="zh-CN" sz="2000" dirty="0" smtClean="0">
                <a:solidFill>
                  <a:srgbClr val="002060"/>
                </a:solidFill>
                <a:effectLst/>
                <a:cs typeface="Times New Roman" panose="02020603050405020304" pitchFamily="18" charset="0"/>
              </a:rPr>
              <a:t>的</a:t>
            </a:r>
            <a:r>
              <a:rPr lang="zh-CN" altLang="zh-CN" sz="2000" dirty="0">
                <a:solidFill>
                  <a:srgbClr val="002060"/>
                </a:solidFill>
                <a:effectLst/>
                <a:cs typeface="Times New Roman" panose="02020603050405020304" pitchFamily="18" charset="0"/>
              </a:rPr>
              <a:t>短语</a:t>
            </a:r>
            <a:endParaRPr lang="zh-CN" altLang="en-US" sz="2000" dirty="0">
              <a:solidFill>
                <a:srgbClr val="002060"/>
              </a:solidFill>
            </a:endParaRPr>
          </a:p>
        </p:txBody>
      </p:sp>
      <mc:AlternateContent xmlns:mc="http://schemas.openxmlformats.org/markup-compatibility/2006">
        <mc:Choice xmlns:a14="http://schemas.microsoft.com/office/drawing/2010/main" Requires="a14">
          <p:sp>
            <p:nvSpPr>
              <p:cNvPr id="53" name="矩形 52"/>
              <p:cNvSpPr/>
              <p:nvPr/>
            </p:nvSpPr>
            <p:spPr>
              <a:xfrm>
                <a:off x="2508934" y="1869125"/>
                <a:ext cx="1116000" cy="475323"/>
              </a:xfrm>
              <a:prstGeom prst="rect">
                <a:avLst/>
              </a:prstGeom>
            </p:spPr>
            <p:txBody>
              <a:bodyPr wrap="square">
                <a:spAutoFit/>
              </a:bodyPr>
              <a:lstStyle/>
              <a:p>
                <a:r>
                  <a:rPr lang="de-DE" altLang="zh-CN" sz="2000" dirty="0" smtClean="0">
                    <a:solidFill>
                      <a:srgbClr val="002060"/>
                    </a:solidFill>
                  </a:rPr>
                  <a:t>E</a:t>
                </a:r>
                <a14:m>
                  <m:oMath xmlns:m="http://schemas.openxmlformats.org/officeDocument/2006/math">
                    <m:groupChr>
                      <m:groupChrPr>
                        <m:chr m:val="⇒"/>
                        <m:vertJc m:val="bot"/>
                        <m:ctrlPr>
                          <a:rPr lang="en-US" altLang="zh-CN" sz="2000" i="1">
                            <a:solidFill>
                              <a:srgbClr val="002060"/>
                            </a:solidFill>
                            <a:latin typeface="Cambria Math" panose="02040503050406030204" pitchFamily="18" charset="0"/>
                            <a:sym typeface="Symbol" panose="05050102010706020507" pitchFamily="18" charset="2"/>
                          </a:rPr>
                        </m:ctrlPr>
                      </m:groupChrPr>
                      <m:e>
                        <m:r>
                          <m:rPr>
                            <m:brk m:alnAt="2"/>
                          </m:rPr>
                          <a:rPr lang="zh-CN" altLang="en-US" sz="2000">
                            <a:solidFill>
                              <a:srgbClr val="002060"/>
                            </a:solidFill>
                            <a:latin typeface="Cambria Math" panose="02040503050406030204" pitchFamily="18" charset="0"/>
                            <a:sym typeface="Symbol" panose="05050102010706020507" pitchFamily="18" charset="2"/>
                          </a:rPr>
                          <m:t>∗</m:t>
                        </m:r>
                      </m:e>
                    </m:groupChr>
                  </m:oMath>
                </a14:m>
                <a:r>
                  <a:rPr lang="en-US" altLang="zh-CN" sz="2000" dirty="0" smtClean="0">
                    <a:solidFill>
                      <a:srgbClr val="002060"/>
                    </a:solidFill>
                  </a:rPr>
                  <a:t>T+</a:t>
                </a:r>
                <a:r>
                  <a:rPr lang="de-DE" altLang="zh-CN" sz="2000" dirty="0" smtClean="0">
                    <a:solidFill>
                      <a:srgbClr val="002060"/>
                    </a:solidFill>
                  </a:rPr>
                  <a:t>a</a:t>
                </a:r>
                <a:r>
                  <a:rPr lang="de-DE" altLang="zh-CN" sz="2000" baseline="-25000" dirty="0" smtClean="0">
                    <a:solidFill>
                      <a:srgbClr val="002060"/>
                    </a:solidFill>
                  </a:rPr>
                  <a:t>3</a:t>
                </a:r>
                <a:endParaRPr lang="zh-CN" altLang="en-US" sz="2000" dirty="0">
                  <a:solidFill>
                    <a:srgbClr val="002060"/>
                  </a:solidFill>
                </a:endParaRPr>
              </a:p>
            </p:txBody>
          </p:sp>
        </mc:Choice>
        <mc:Fallback>
          <p:sp>
            <p:nvSpPr>
              <p:cNvPr id="53" name="矩形 52"/>
              <p:cNvSpPr>
                <a:spLocks noRot="1" noChangeAspect="1" noMove="1" noResize="1" noEditPoints="1" noAdjustHandles="1" noChangeArrowheads="1" noChangeShapeType="1" noTextEdit="1"/>
              </p:cNvSpPr>
              <p:nvPr/>
            </p:nvSpPr>
            <p:spPr>
              <a:xfrm>
                <a:off x="2508934" y="1869125"/>
                <a:ext cx="1116000" cy="475323"/>
              </a:xfrm>
              <a:prstGeom prst="rect">
                <a:avLst/>
              </a:prstGeom>
              <a:blipFill rotWithShape="0">
                <a:blip r:embed="rId8"/>
                <a:stretch>
                  <a:fillRect l="-6011" r="-1093" b="-2307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54" name="矩形 53"/>
              <p:cNvSpPr/>
              <p:nvPr/>
            </p:nvSpPr>
            <p:spPr>
              <a:xfrm>
                <a:off x="3477397" y="1841741"/>
                <a:ext cx="1404000" cy="495905"/>
              </a:xfrm>
              <a:prstGeom prst="rect">
                <a:avLst/>
              </a:prstGeom>
            </p:spPr>
            <p:txBody>
              <a:bodyPr wrap="square">
                <a:spAutoFit/>
              </a:bodyPr>
              <a:lstStyle/>
              <a:p>
                <a:r>
                  <a:rPr lang="zh-CN" altLang="zh-CN" sz="2000" dirty="0" smtClean="0">
                    <a:solidFill>
                      <a:srgbClr val="002060"/>
                    </a:solidFill>
                    <a:cs typeface="Times New Roman" panose="02020603050405020304" pitchFamily="18" charset="0"/>
                  </a:rPr>
                  <a:t>且</a:t>
                </a:r>
                <a:r>
                  <a:rPr lang="de-DE" altLang="zh-CN" sz="2000" dirty="0" smtClean="0">
                    <a:solidFill>
                      <a:srgbClr val="002060"/>
                    </a:solidFill>
                  </a:rPr>
                  <a:t>T</a:t>
                </a:r>
                <a14:m>
                  <m:oMath xmlns:m="http://schemas.openxmlformats.org/officeDocument/2006/math">
                    <m:groupChr>
                      <m:groupChrPr>
                        <m:chr m:val="⇒"/>
                        <m:vertJc m:val="bot"/>
                        <m:ctrlPr>
                          <a:rPr lang="en-US" altLang="zh-CN" sz="2000" i="1">
                            <a:solidFill>
                              <a:srgbClr val="002060"/>
                            </a:solidFill>
                            <a:latin typeface="Cambria Math" panose="02040503050406030204" pitchFamily="18" charset="0"/>
                            <a:sym typeface="Symbol" panose="05050102010706020507" pitchFamily="18" charset="2"/>
                          </a:rPr>
                        </m:ctrlPr>
                      </m:groupChrPr>
                      <m:e>
                        <m:r>
                          <m:rPr>
                            <m:brk m:alnAt="2"/>
                          </m:rPr>
                          <a:rPr lang="en-US" altLang="zh-CN" sz="2000">
                            <a:solidFill>
                              <a:srgbClr val="002060"/>
                            </a:solidFill>
                            <a:latin typeface="Cambria Math" panose="02040503050406030204" pitchFamily="18" charset="0"/>
                            <a:sym typeface="Symbol" panose="05050102010706020507" pitchFamily="18" charset="2"/>
                          </a:rPr>
                          <m:t>+</m:t>
                        </m:r>
                      </m:e>
                    </m:groupChr>
                  </m:oMath>
                </a14:m>
                <a:r>
                  <a:rPr lang="de-DE" altLang="zh-CN" sz="2000" dirty="0">
                    <a:solidFill>
                      <a:srgbClr val="002060"/>
                    </a:solidFill>
                  </a:rPr>
                  <a:t>a</a:t>
                </a:r>
                <a:r>
                  <a:rPr lang="de-DE" altLang="zh-CN" sz="2000" baseline="-25000" dirty="0">
                    <a:solidFill>
                      <a:srgbClr val="002060"/>
                    </a:solidFill>
                  </a:rPr>
                  <a:t>1</a:t>
                </a:r>
                <a:r>
                  <a:rPr lang="de-DE" altLang="zh-CN" sz="2000" dirty="0">
                    <a:solidFill>
                      <a:srgbClr val="002060"/>
                    </a:solidFill>
                  </a:rPr>
                  <a:t>*a</a:t>
                </a:r>
                <a:r>
                  <a:rPr lang="de-DE" altLang="zh-CN" sz="2000" baseline="-25000" dirty="0">
                    <a:solidFill>
                      <a:srgbClr val="002060"/>
                    </a:solidFill>
                  </a:rPr>
                  <a:t>2</a:t>
                </a:r>
                <a:endParaRPr lang="zh-CN" altLang="en-US" sz="2000" dirty="0">
                  <a:solidFill>
                    <a:srgbClr val="002060"/>
                  </a:solidFill>
                </a:endParaRPr>
              </a:p>
            </p:txBody>
          </p:sp>
        </mc:Choice>
        <mc:Fallback>
          <p:sp>
            <p:nvSpPr>
              <p:cNvPr id="54" name="矩形 53"/>
              <p:cNvSpPr>
                <a:spLocks noRot="1" noChangeAspect="1" noMove="1" noResize="1" noEditPoints="1" noAdjustHandles="1" noChangeArrowheads="1" noChangeShapeType="1" noTextEdit="1"/>
              </p:cNvSpPr>
              <p:nvPr/>
            </p:nvSpPr>
            <p:spPr>
              <a:xfrm>
                <a:off x="3477397" y="1841741"/>
                <a:ext cx="1404000" cy="495905"/>
              </a:xfrm>
              <a:prstGeom prst="rect">
                <a:avLst/>
              </a:prstGeom>
              <a:blipFill rotWithShape="0">
                <a:blip r:embed="rId9"/>
                <a:stretch>
                  <a:fillRect l="-4329" b="-22222"/>
                </a:stretch>
              </a:blipFill>
            </p:spPr>
            <p:txBody>
              <a:bodyPr/>
              <a:lstStyle/>
              <a:p>
                <a:r>
                  <a:rPr lang="zh-CN" altLang="en-US">
                    <a:noFill/>
                  </a:rPr>
                  <a:t> </a:t>
                </a:r>
                <a:endParaRPr lang="zh-CN" altLang="en-US">
                  <a:noFill/>
                </a:endParaRPr>
              </a:p>
            </p:txBody>
          </p:sp>
        </mc:Fallback>
      </mc:AlternateContent>
      <p:sp>
        <p:nvSpPr>
          <p:cNvPr id="55" name="矩形 54"/>
          <p:cNvSpPr/>
          <p:nvPr/>
        </p:nvSpPr>
        <p:spPr>
          <a:xfrm>
            <a:off x="4763813" y="1960155"/>
            <a:ext cx="4428000" cy="400110"/>
          </a:xfrm>
          <a:prstGeom prst="rect">
            <a:avLst/>
          </a:prstGeom>
        </p:spPr>
        <p:txBody>
          <a:bodyPr wrap="square">
            <a:spAutoFit/>
          </a:bodyPr>
          <a:lstStyle/>
          <a:p>
            <a:r>
              <a:rPr lang="zh-CN" altLang="zh-CN" sz="2000" dirty="0" smtClean="0">
                <a:solidFill>
                  <a:srgbClr val="002060"/>
                </a:solidFill>
                <a:effectLst/>
                <a:cs typeface="Times New Roman" panose="02020603050405020304" pitchFamily="18" charset="0"/>
              </a:rPr>
              <a:t>则</a:t>
            </a:r>
            <a:r>
              <a:rPr lang="de-DE" altLang="zh-CN" sz="2000" dirty="0" smtClean="0">
                <a:solidFill>
                  <a:srgbClr val="002060"/>
                </a:solidFill>
              </a:rPr>
              <a:t>a</a:t>
            </a:r>
            <a:r>
              <a:rPr lang="de-DE" altLang="zh-CN" sz="2000" baseline="-25000" dirty="0" smtClean="0">
                <a:solidFill>
                  <a:srgbClr val="002060"/>
                </a:solidFill>
              </a:rPr>
              <a:t>1</a:t>
            </a:r>
            <a:r>
              <a:rPr lang="de-DE" altLang="zh-CN" sz="2000" dirty="0" smtClean="0">
                <a:solidFill>
                  <a:srgbClr val="002060"/>
                </a:solidFill>
              </a:rPr>
              <a:t>*a</a:t>
            </a:r>
            <a:r>
              <a:rPr lang="de-DE" altLang="zh-CN" sz="2000" baseline="-25000" dirty="0" smtClean="0">
                <a:solidFill>
                  <a:srgbClr val="002060"/>
                </a:solidFill>
              </a:rPr>
              <a:t>2</a:t>
            </a:r>
            <a:r>
              <a:rPr lang="zh-CN" altLang="zh-CN" sz="2000" dirty="0" smtClean="0">
                <a:solidFill>
                  <a:srgbClr val="002060"/>
                </a:solidFill>
                <a:effectLst/>
                <a:cs typeface="Times New Roman" panose="02020603050405020304" pitchFamily="18" charset="0"/>
              </a:rPr>
              <a:t>是</a:t>
            </a:r>
            <a:r>
              <a:rPr lang="zh-CN" altLang="zh-CN" sz="2000" dirty="0">
                <a:solidFill>
                  <a:srgbClr val="002060"/>
                </a:solidFill>
                <a:effectLst/>
                <a:cs typeface="Times New Roman" panose="02020603050405020304" pitchFamily="18" charset="0"/>
              </a:rPr>
              <a:t>句型</a:t>
            </a:r>
            <a:r>
              <a:rPr lang="de-DE" altLang="zh-CN" sz="2000" dirty="0">
                <a:solidFill>
                  <a:srgbClr val="002060"/>
                </a:solidFill>
                <a:effectLst/>
              </a:rPr>
              <a:t>a</a:t>
            </a:r>
            <a:r>
              <a:rPr lang="de-DE" altLang="zh-CN" sz="2000" baseline="-25000" dirty="0">
                <a:solidFill>
                  <a:srgbClr val="002060"/>
                </a:solidFill>
                <a:effectLst/>
              </a:rPr>
              <a:t>1</a:t>
            </a:r>
            <a:r>
              <a:rPr lang="de-DE" altLang="zh-CN" sz="2000" dirty="0">
                <a:solidFill>
                  <a:srgbClr val="002060"/>
                </a:solidFill>
                <a:effectLst/>
              </a:rPr>
              <a:t>*a</a:t>
            </a:r>
            <a:r>
              <a:rPr lang="de-DE" altLang="zh-CN" sz="2000" baseline="-25000" dirty="0">
                <a:solidFill>
                  <a:srgbClr val="002060"/>
                </a:solidFill>
                <a:effectLst/>
              </a:rPr>
              <a:t>2</a:t>
            </a:r>
            <a:r>
              <a:rPr lang="de-DE" altLang="zh-CN" sz="2000" dirty="0">
                <a:solidFill>
                  <a:srgbClr val="002060"/>
                </a:solidFill>
                <a:effectLst/>
              </a:rPr>
              <a:t>+a</a:t>
            </a:r>
            <a:r>
              <a:rPr lang="de-DE" altLang="zh-CN" sz="2000" baseline="-25000" dirty="0">
                <a:solidFill>
                  <a:srgbClr val="002060"/>
                </a:solidFill>
                <a:effectLst/>
              </a:rPr>
              <a:t>3</a:t>
            </a:r>
            <a:r>
              <a:rPr lang="zh-CN" altLang="zh-CN" sz="2000" dirty="0">
                <a:solidFill>
                  <a:srgbClr val="002060"/>
                </a:solidFill>
                <a:effectLst/>
                <a:cs typeface="Times New Roman" panose="02020603050405020304" pitchFamily="18" charset="0"/>
              </a:rPr>
              <a:t>相对</a:t>
            </a:r>
            <a:r>
              <a:rPr lang="zh-CN" altLang="zh-CN" sz="2000" dirty="0" smtClean="0">
                <a:solidFill>
                  <a:srgbClr val="002060"/>
                </a:solidFill>
                <a:effectLst/>
                <a:cs typeface="Times New Roman" panose="02020603050405020304" pitchFamily="18" charset="0"/>
              </a:rPr>
              <a:t>于</a:t>
            </a:r>
            <a:r>
              <a:rPr lang="en-US" altLang="zh-CN" sz="2000" dirty="0" smtClean="0">
                <a:solidFill>
                  <a:srgbClr val="002060"/>
                </a:solidFill>
                <a:effectLst/>
                <a:cs typeface="Times New Roman" panose="02020603050405020304" pitchFamily="18" charset="0"/>
              </a:rPr>
              <a:t>T</a:t>
            </a:r>
            <a:r>
              <a:rPr lang="zh-CN" altLang="zh-CN" sz="2000" dirty="0" smtClean="0">
                <a:solidFill>
                  <a:srgbClr val="002060"/>
                </a:solidFill>
                <a:effectLst/>
                <a:cs typeface="Times New Roman" panose="02020603050405020304" pitchFamily="18" charset="0"/>
              </a:rPr>
              <a:t>的</a:t>
            </a:r>
            <a:r>
              <a:rPr lang="zh-CN" altLang="zh-CN" sz="2000" dirty="0">
                <a:solidFill>
                  <a:srgbClr val="002060"/>
                </a:solidFill>
                <a:effectLst/>
                <a:cs typeface="Times New Roman" panose="02020603050405020304" pitchFamily="18" charset="0"/>
              </a:rPr>
              <a:t>短语</a:t>
            </a:r>
            <a:endParaRPr lang="zh-CN" altLang="en-US" sz="2000" dirty="0">
              <a:solidFill>
                <a:srgbClr val="002060"/>
              </a:solidFill>
            </a:endParaRPr>
          </a:p>
        </p:txBody>
      </p:sp>
      <mc:AlternateContent xmlns:mc="http://schemas.openxmlformats.org/markup-compatibility/2006">
        <mc:Choice xmlns:a14="http://schemas.microsoft.com/office/drawing/2010/main" Requires="a14">
          <p:sp>
            <p:nvSpPr>
              <p:cNvPr id="56" name="矩形 55"/>
              <p:cNvSpPr/>
              <p:nvPr/>
            </p:nvSpPr>
            <p:spPr>
              <a:xfrm>
                <a:off x="2441353" y="2614544"/>
                <a:ext cx="1152000" cy="475323"/>
              </a:xfrm>
              <a:prstGeom prst="rect">
                <a:avLst/>
              </a:prstGeom>
            </p:spPr>
            <p:txBody>
              <a:bodyPr wrap="square">
                <a:spAutoFit/>
              </a:bodyPr>
              <a:lstStyle/>
              <a:p>
                <a:r>
                  <a:rPr lang="de-DE" altLang="zh-CN" sz="2000" dirty="0" smtClean="0">
                    <a:solidFill>
                      <a:srgbClr val="002060"/>
                    </a:solidFill>
                  </a:rPr>
                  <a:t>E</a:t>
                </a:r>
                <a14:m>
                  <m:oMath xmlns:m="http://schemas.openxmlformats.org/officeDocument/2006/math">
                    <m:groupChr>
                      <m:groupChrPr>
                        <m:chr m:val="⇒"/>
                        <m:vertJc m:val="bot"/>
                        <m:ctrlPr>
                          <a:rPr lang="en-US" altLang="zh-CN" sz="2000" i="1">
                            <a:solidFill>
                              <a:srgbClr val="002060"/>
                            </a:solidFill>
                            <a:latin typeface="Cambria Math" panose="02040503050406030204" pitchFamily="18" charset="0"/>
                            <a:sym typeface="Symbol" panose="05050102010706020507" pitchFamily="18" charset="2"/>
                          </a:rPr>
                        </m:ctrlPr>
                      </m:groupChrPr>
                      <m:e>
                        <m:r>
                          <m:rPr>
                            <m:brk m:alnAt="2"/>
                          </m:rPr>
                          <a:rPr lang="zh-CN" altLang="en-US" sz="2000">
                            <a:solidFill>
                              <a:srgbClr val="002060"/>
                            </a:solidFill>
                            <a:latin typeface="Cambria Math" panose="02040503050406030204" pitchFamily="18" charset="0"/>
                            <a:sym typeface="Symbol" panose="05050102010706020507" pitchFamily="18" charset="2"/>
                          </a:rPr>
                          <m:t>∗</m:t>
                        </m:r>
                      </m:e>
                    </m:groupChr>
                  </m:oMath>
                </a14:m>
                <a:r>
                  <a:rPr lang="en-US" altLang="zh-CN" sz="2000" dirty="0" smtClean="0">
                    <a:solidFill>
                      <a:srgbClr val="002060"/>
                    </a:solidFill>
                  </a:rPr>
                  <a:t>E+</a:t>
                </a:r>
                <a:r>
                  <a:rPr lang="de-DE" altLang="zh-CN" sz="2000" dirty="0" smtClean="0">
                    <a:solidFill>
                      <a:srgbClr val="002060"/>
                    </a:solidFill>
                  </a:rPr>
                  <a:t>a</a:t>
                </a:r>
                <a:r>
                  <a:rPr lang="de-DE" altLang="zh-CN" sz="2000" baseline="-25000" dirty="0" smtClean="0">
                    <a:solidFill>
                      <a:srgbClr val="002060"/>
                    </a:solidFill>
                  </a:rPr>
                  <a:t>3</a:t>
                </a:r>
                <a:endParaRPr lang="zh-CN" altLang="en-US" sz="2000" dirty="0">
                  <a:solidFill>
                    <a:srgbClr val="002060"/>
                  </a:solidFill>
                </a:endParaRPr>
              </a:p>
            </p:txBody>
          </p:sp>
        </mc:Choice>
        <mc:Fallback>
          <p:sp>
            <p:nvSpPr>
              <p:cNvPr id="56" name="矩形 55"/>
              <p:cNvSpPr>
                <a:spLocks noRot="1" noChangeAspect="1" noMove="1" noResize="1" noEditPoints="1" noAdjustHandles="1" noChangeArrowheads="1" noChangeShapeType="1" noTextEdit="1"/>
              </p:cNvSpPr>
              <p:nvPr/>
            </p:nvSpPr>
            <p:spPr>
              <a:xfrm>
                <a:off x="2441353" y="2614544"/>
                <a:ext cx="1152000" cy="475323"/>
              </a:xfrm>
              <a:prstGeom prst="rect">
                <a:avLst/>
              </a:prstGeom>
              <a:blipFill rotWithShape="0">
                <a:blip r:embed="rId10"/>
                <a:stretch>
                  <a:fillRect l="-5291" b="-2307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57" name="矩形 56"/>
              <p:cNvSpPr/>
              <p:nvPr/>
            </p:nvSpPr>
            <p:spPr>
              <a:xfrm>
                <a:off x="3427972" y="2607742"/>
                <a:ext cx="1404000" cy="495905"/>
              </a:xfrm>
              <a:prstGeom prst="rect">
                <a:avLst/>
              </a:prstGeom>
            </p:spPr>
            <p:txBody>
              <a:bodyPr wrap="square">
                <a:spAutoFit/>
              </a:bodyPr>
              <a:lstStyle/>
              <a:p>
                <a:r>
                  <a:rPr lang="zh-CN" altLang="zh-CN" sz="2000" dirty="0" smtClean="0">
                    <a:solidFill>
                      <a:srgbClr val="002060"/>
                    </a:solidFill>
                    <a:cs typeface="Times New Roman" panose="02020603050405020304" pitchFamily="18" charset="0"/>
                  </a:rPr>
                  <a:t>且</a:t>
                </a:r>
                <a:r>
                  <a:rPr lang="en-US" altLang="zh-CN" sz="2000" dirty="0" smtClean="0">
                    <a:solidFill>
                      <a:srgbClr val="002060"/>
                    </a:solidFill>
                    <a:cs typeface="Times New Roman" panose="02020603050405020304" pitchFamily="18" charset="0"/>
                  </a:rPr>
                  <a:t>E</a:t>
                </a:r>
                <a14:m>
                  <m:oMath xmlns:m="http://schemas.openxmlformats.org/officeDocument/2006/math">
                    <m:groupChr>
                      <m:groupChrPr>
                        <m:chr m:val="⇒"/>
                        <m:vertJc m:val="bot"/>
                        <m:ctrlPr>
                          <a:rPr lang="en-US" altLang="zh-CN" sz="2000" i="1">
                            <a:solidFill>
                              <a:srgbClr val="002060"/>
                            </a:solidFill>
                            <a:latin typeface="Cambria Math" panose="02040503050406030204" pitchFamily="18" charset="0"/>
                            <a:sym typeface="Symbol" panose="05050102010706020507" pitchFamily="18" charset="2"/>
                          </a:rPr>
                        </m:ctrlPr>
                      </m:groupChrPr>
                      <m:e>
                        <m:r>
                          <m:rPr>
                            <m:brk m:alnAt="2"/>
                          </m:rPr>
                          <a:rPr lang="en-US" altLang="zh-CN" sz="2000">
                            <a:solidFill>
                              <a:srgbClr val="002060"/>
                            </a:solidFill>
                            <a:latin typeface="Cambria Math" panose="02040503050406030204" pitchFamily="18" charset="0"/>
                            <a:sym typeface="Symbol" panose="05050102010706020507" pitchFamily="18" charset="2"/>
                          </a:rPr>
                          <m:t>+</m:t>
                        </m:r>
                      </m:e>
                    </m:groupChr>
                  </m:oMath>
                </a14:m>
                <a:r>
                  <a:rPr lang="de-DE" altLang="zh-CN" sz="2000" dirty="0">
                    <a:solidFill>
                      <a:srgbClr val="002060"/>
                    </a:solidFill>
                  </a:rPr>
                  <a:t>a</a:t>
                </a:r>
                <a:r>
                  <a:rPr lang="de-DE" altLang="zh-CN" sz="2000" baseline="-25000" dirty="0">
                    <a:solidFill>
                      <a:srgbClr val="002060"/>
                    </a:solidFill>
                  </a:rPr>
                  <a:t>1</a:t>
                </a:r>
                <a:r>
                  <a:rPr lang="de-DE" altLang="zh-CN" sz="2000" dirty="0">
                    <a:solidFill>
                      <a:srgbClr val="002060"/>
                    </a:solidFill>
                  </a:rPr>
                  <a:t>*a</a:t>
                </a:r>
                <a:r>
                  <a:rPr lang="de-DE" altLang="zh-CN" sz="2000" baseline="-25000" dirty="0">
                    <a:solidFill>
                      <a:srgbClr val="002060"/>
                    </a:solidFill>
                  </a:rPr>
                  <a:t>2</a:t>
                </a:r>
                <a:endParaRPr lang="zh-CN" altLang="en-US" sz="2000" dirty="0">
                  <a:solidFill>
                    <a:srgbClr val="002060"/>
                  </a:solidFill>
                </a:endParaRPr>
              </a:p>
            </p:txBody>
          </p:sp>
        </mc:Choice>
        <mc:Fallback>
          <p:sp>
            <p:nvSpPr>
              <p:cNvPr id="57" name="矩形 56"/>
              <p:cNvSpPr>
                <a:spLocks noRot="1" noChangeAspect="1" noMove="1" noResize="1" noEditPoints="1" noAdjustHandles="1" noChangeArrowheads="1" noChangeShapeType="1" noTextEdit="1"/>
              </p:cNvSpPr>
              <p:nvPr/>
            </p:nvSpPr>
            <p:spPr>
              <a:xfrm>
                <a:off x="3427972" y="2607742"/>
                <a:ext cx="1404000" cy="495905"/>
              </a:xfrm>
              <a:prstGeom prst="rect">
                <a:avLst/>
              </a:prstGeom>
              <a:blipFill rotWithShape="0">
                <a:blip r:embed="rId11"/>
                <a:stretch>
                  <a:fillRect l="-4329" r="-866" b="-22222"/>
                </a:stretch>
              </a:blipFill>
            </p:spPr>
            <p:txBody>
              <a:bodyPr/>
              <a:lstStyle/>
              <a:p>
                <a:r>
                  <a:rPr lang="zh-CN" altLang="en-US">
                    <a:noFill/>
                  </a:rPr>
                  <a:t> </a:t>
                </a:r>
                <a:endParaRPr lang="zh-CN" altLang="en-US">
                  <a:noFill/>
                </a:endParaRPr>
              </a:p>
            </p:txBody>
          </p:sp>
        </mc:Fallback>
      </mc:AlternateContent>
      <p:sp>
        <p:nvSpPr>
          <p:cNvPr id="58" name="矩形 57"/>
          <p:cNvSpPr/>
          <p:nvPr/>
        </p:nvSpPr>
        <p:spPr>
          <a:xfrm>
            <a:off x="4729935" y="2705651"/>
            <a:ext cx="4412198" cy="400110"/>
          </a:xfrm>
          <a:prstGeom prst="rect">
            <a:avLst/>
          </a:prstGeom>
        </p:spPr>
        <p:txBody>
          <a:bodyPr wrap="square">
            <a:spAutoFit/>
          </a:bodyPr>
          <a:lstStyle/>
          <a:p>
            <a:r>
              <a:rPr lang="zh-CN" altLang="zh-CN" sz="2000" dirty="0" smtClean="0">
                <a:solidFill>
                  <a:srgbClr val="002060"/>
                </a:solidFill>
                <a:effectLst/>
                <a:cs typeface="Times New Roman" panose="02020603050405020304" pitchFamily="18" charset="0"/>
              </a:rPr>
              <a:t>则</a:t>
            </a:r>
            <a:r>
              <a:rPr lang="de-DE" altLang="zh-CN" sz="2000" dirty="0" smtClean="0">
                <a:solidFill>
                  <a:srgbClr val="002060"/>
                </a:solidFill>
              </a:rPr>
              <a:t>a</a:t>
            </a:r>
            <a:r>
              <a:rPr lang="de-DE" altLang="zh-CN" sz="2000" baseline="-25000" dirty="0" smtClean="0">
                <a:solidFill>
                  <a:srgbClr val="002060"/>
                </a:solidFill>
              </a:rPr>
              <a:t>1</a:t>
            </a:r>
            <a:r>
              <a:rPr lang="de-DE" altLang="zh-CN" sz="2000" dirty="0" smtClean="0">
                <a:solidFill>
                  <a:srgbClr val="002060"/>
                </a:solidFill>
              </a:rPr>
              <a:t>*a</a:t>
            </a:r>
            <a:r>
              <a:rPr lang="de-DE" altLang="zh-CN" sz="2000" baseline="-25000" dirty="0" smtClean="0">
                <a:solidFill>
                  <a:srgbClr val="002060"/>
                </a:solidFill>
              </a:rPr>
              <a:t>2</a:t>
            </a:r>
            <a:r>
              <a:rPr lang="zh-CN" altLang="zh-CN" sz="2000" dirty="0" smtClean="0">
                <a:solidFill>
                  <a:srgbClr val="002060"/>
                </a:solidFill>
                <a:effectLst/>
                <a:cs typeface="Times New Roman" panose="02020603050405020304" pitchFamily="18" charset="0"/>
              </a:rPr>
              <a:t>是</a:t>
            </a:r>
            <a:r>
              <a:rPr lang="zh-CN" altLang="zh-CN" sz="2000" dirty="0">
                <a:solidFill>
                  <a:srgbClr val="002060"/>
                </a:solidFill>
                <a:effectLst/>
                <a:cs typeface="Times New Roman" panose="02020603050405020304" pitchFamily="18" charset="0"/>
              </a:rPr>
              <a:t>句型</a:t>
            </a:r>
            <a:r>
              <a:rPr lang="de-DE" altLang="zh-CN" sz="2000" dirty="0">
                <a:solidFill>
                  <a:srgbClr val="002060"/>
                </a:solidFill>
                <a:effectLst/>
              </a:rPr>
              <a:t>a</a:t>
            </a:r>
            <a:r>
              <a:rPr lang="de-DE" altLang="zh-CN" sz="2000" baseline="-25000" dirty="0">
                <a:solidFill>
                  <a:srgbClr val="002060"/>
                </a:solidFill>
                <a:effectLst/>
              </a:rPr>
              <a:t>1</a:t>
            </a:r>
            <a:r>
              <a:rPr lang="de-DE" altLang="zh-CN" sz="2000" dirty="0">
                <a:solidFill>
                  <a:srgbClr val="002060"/>
                </a:solidFill>
                <a:effectLst/>
              </a:rPr>
              <a:t>*a</a:t>
            </a:r>
            <a:r>
              <a:rPr lang="de-DE" altLang="zh-CN" sz="2000" baseline="-25000" dirty="0">
                <a:solidFill>
                  <a:srgbClr val="002060"/>
                </a:solidFill>
                <a:effectLst/>
              </a:rPr>
              <a:t>2</a:t>
            </a:r>
            <a:r>
              <a:rPr lang="de-DE" altLang="zh-CN" sz="2000" dirty="0">
                <a:solidFill>
                  <a:srgbClr val="002060"/>
                </a:solidFill>
                <a:effectLst/>
              </a:rPr>
              <a:t>+a</a:t>
            </a:r>
            <a:r>
              <a:rPr lang="de-DE" altLang="zh-CN" sz="2000" baseline="-25000" dirty="0">
                <a:solidFill>
                  <a:srgbClr val="002060"/>
                </a:solidFill>
                <a:effectLst/>
              </a:rPr>
              <a:t>3</a:t>
            </a:r>
            <a:r>
              <a:rPr lang="zh-CN" altLang="zh-CN" sz="2000" dirty="0">
                <a:solidFill>
                  <a:srgbClr val="002060"/>
                </a:solidFill>
                <a:effectLst/>
                <a:cs typeface="Times New Roman" panose="02020603050405020304" pitchFamily="18" charset="0"/>
              </a:rPr>
              <a:t>相对</a:t>
            </a:r>
            <a:r>
              <a:rPr lang="zh-CN" altLang="zh-CN" sz="2000" dirty="0" smtClean="0">
                <a:solidFill>
                  <a:srgbClr val="002060"/>
                </a:solidFill>
                <a:effectLst/>
                <a:cs typeface="Times New Roman" panose="02020603050405020304" pitchFamily="18" charset="0"/>
              </a:rPr>
              <a:t>于</a:t>
            </a:r>
            <a:r>
              <a:rPr lang="en-US" altLang="zh-CN" sz="2000" dirty="0" smtClean="0">
                <a:solidFill>
                  <a:srgbClr val="002060"/>
                </a:solidFill>
                <a:effectLst/>
                <a:cs typeface="Times New Roman" panose="02020603050405020304" pitchFamily="18" charset="0"/>
              </a:rPr>
              <a:t>E</a:t>
            </a:r>
            <a:r>
              <a:rPr lang="zh-CN" altLang="zh-CN" sz="2000" dirty="0" smtClean="0">
                <a:solidFill>
                  <a:srgbClr val="002060"/>
                </a:solidFill>
                <a:effectLst/>
                <a:cs typeface="Times New Roman" panose="02020603050405020304" pitchFamily="18" charset="0"/>
              </a:rPr>
              <a:t>的</a:t>
            </a:r>
            <a:r>
              <a:rPr lang="zh-CN" altLang="zh-CN" sz="2000" dirty="0">
                <a:solidFill>
                  <a:srgbClr val="002060"/>
                </a:solidFill>
                <a:effectLst/>
                <a:cs typeface="Times New Roman" panose="02020603050405020304" pitchFamily="18" charset="0"/>
              </a:rPr>
              <a:t>短语</a:t>
            </a:r>
            <a:endParaRPr lang="zh-CN" altLang="en-US" sz="2000" dirty="0">
              <a:solidFill>
                <a:srgbClr val="002060"/>
              </a:solidFill>
            </a:endParaRPr>
          </a:p>
        </p:txBody>
      </p:sp>
      <mc:AlternateContent xmlns:mc="http://schemas.openxmlformats.org/markup-compatibility/2006">
        <mc:Choice xmlns:a14="http://schemas.microsoft.com/office/drawing/2010/main" Requires="a14">
          <p:sp>
            <p:nvSpPr>
              <p:cNvPr id="59" name="矩形 58"/>
              <p:cNvSpPr/>
              <p:nvPr/>
            </p:nvSpPr>
            <p:spPr>
              <a:xfrm>
                <a:off x="2037604" y="3344067"/>
                <a:ext cx="756000" cy="475323"/>
              </a:xfrm>
              <a:prstGeom prst="rect">
                <a:avLst/>
              </a:prstGeom>
            </p:spPr>
            <p:txBody>
              <a:bodyPr wrap="square">
                <a:spAutoFit/>
              </a:bodyPr>
              <a:lstStyle/>
              <a:p>
                <a:r>
                  <a:rPr lang="de-DE" altLang="zh-CN" sz="2000" dirty="0" smtClean="0">
                    <a:solidFill>
                      <a:srgbClr val="002060"/>
                    </a:solidFill>
                  </a:rPr>
                  <a:t>E</a:t>
                </a:r>
                <a14:m>
                  <m:oMath xmlns:m="http://schemas.openxmlformats.org/officeDocument/2006/math">
                    <m:groupChr>
                      <m:groupChrPr>
                        <m:chr m:val="⇒"/>
                        <m:vertJc m:val="bot"/>
                        <m:ctrlPr>
                          <a:rPr lang="en-US" altLang="zh-CN" sz="2000" i="1">
                            <a:solidFill>
                              <a:srgbClr val="002060"/>
                            </a:solidFill>
                            <a:latin typeface="Cambria Math" panose="02040503050406030204" pitchFamily="18" charset="0"/>
                            <a:sym typeface="Symbol" panose="05050102010706020507" pitchFamily="18" charset="2"/>
                          </a:rPr>
                        </m:ctrlPr>
                      </m:groupChrPr>
                      <m:e>
                        <m:r>
                          <m:rPr>
                            <m:brk m:alnAt="2"/>
                          </m:rPr>
                          <a:rPr lang="zh-CN" altLang="en-US" sz="2000">
                            <a:solidFill>
                              <a:srgbClr val="002060"/>
                            </a:solidFill>
                            <a:latin typeface="Cambria Math" panose="02040503050406030204" pitchFamily="18" charset="0"/>
                            <a:sym typeface="Symbol" panose="05050102010706020507" pitchFamily="18" charset="2"/>
                          </a:rPr>
                          <m:t>∗</m:t>
                        </m:r>
                      </m:e>
                    </m:groupChr>
                  </m:oMath>
                </a14:m>
                <a:r>
                  <a:rPr lang="en-US" altLang="zh-CN" sz="2000" dirty="0" smtClean="0">
                    <a:solidFill>
                      <a:srgbClr val="002060"/>
                    </a:solidFill>
                  </a:rPr>
                  <a:t>E</a:t>
                </a:r>
                <a:endParaRPr lang="zh-CN" altLang="en-US" sz="2000" dirty="0">
                  <a:solidFill>
                    <a:srgbClr val="002060"/>
                  </a:solidFill>
                </a:endParaRPr>
              </a:p>
            </p:txBody>
          </p:sp>
        </mc:Choice>
        <mc:Fallback>
          <p:sp>
            <p:nvSpPr>
              <p:cNvPr id="59" name="矩形 58"/>
              <p:cNvSpPr>
                <a:spLocks noRot="1" noChangeAspect="1" noMove="1" noResize="1" noEditPoints="1" noAdjustHandles="1" noChangeArrowheads="1" noChangeShapeType="1" noTextEdit="1"/>
              </p:cNvSpPr>
              <p:nvPr/>
            </p:nvSpPr>
            <p:spPr>
              <a:xfrm>
                <a:off x="2037604" y="3344067"/>
                <a:ext cx="756000" cy="475323"/>
              </a:xfrm>
              <a:prstGeom prst="rect">
                <a:avLst/>
              </a:prstGeom>
              <a:blipFill rotWithShape="0">
                <a:blip r:embed="rId12"/>
                <a:stretch>
                  <a:fillRect l="-8065" r="-7258" b="-2307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60" name="矩形 59"/>
              <p:cNvSpPr/>
              <p:nvPr/>
            </p:nvSpPr>
            <p:spPr>
              <a:xfrm>
                <a:off x="2635924" y="3325984"/>
                <a:ext cx="1800000" cy="495905"/>
              </a:xfrm>
              <a:prstGeom prst="rect">
                <a:avLst/>
              </a:prstGeom>
            </p:spPr>
            <p:txBody>
              <a:bodyPr wrap="square">
                <a:spAutoFit/>
              </a:bodyPr>
              <a:lstStyle/>
              <a:p>
                <a:r>
                  <a:rPr lang="zh-CN" altLang="zh-CN" sz="2000" dirty="0" smtClean="0">
                    <a:solidFill>
                      <a:srgbClr val="002060"/>
                    </a:solidFill>
                    <a:cs typeface="Times New Roman" panose="02020603050405020304" pitchFamily="18" charset="0"/>
                  </a:rPr>
                  <a:t>且</a:t>
                </a:r>
                <a:r>
                  <a:rPr lang="en-US" altLang="zh-CN" sz="2000" dirty="0" smtClean="0">
                    <a:solidFill>
                      <a:srgbClr val="002060"/>
                    </a:solidFill>
                    <a:cs typeface="Times New Roman" panose="02020603050405020304" pitchFamily="18" charset="0"/>
                  </a:rPr>
                  <a:t>E</a:t>
                </a:r>
                <a14:m>
                  <m:oMath xmlns:m="http://schemas.openxmlformats.org/officeDocument/2006/math">
                    <m:groupChr>
                      <m:groupChrPr>
                        <m:chr m:val="⇒"/>
                        <m:vertJc m:val="bot"/>
                        <m:ctrlPr>
                          <a:rPr lang="en-US" altLang="zh-CN" sz="2000" i="1">
                            <a:solidFill>
                              <a:srgbClr val="002060"/>
                            </a:solidFill>
                            <a:latin typeface="Cambria Math" panose="02040503050406030204" pitchFamily="18" charset="0"/>
                            <a:sym typeface="Symbol" panose="05050102010706020507" pitchFamily="18" charset="2"/>
                          </a:rPr>
                        </m:ctrlPr>
                      </m:groupChrPr>
                      <m:e>
                        <m:r>
                          <m:rPr>
                            <m:brk m:alnAt="2"/>
                          </m:rPr>
                          <a:rPr lang="en-US" altLang="zh-CN" sz="2000">
                            <a:solidFill>
                              <a:srgbClr val="002060"/>
                            </a:solidFill>
                            <a:latin typeface="Cambria Math" panose="02040503050406030204" pitchFamily="18" charset="0"/>
                            <a:sym typeface="Symbol" panose="05050102010706020507" pitchFamily="18" charset="2"/>
                          </a:rPr>
                          <m:t>+</m:t>
                        </m:r>
                      </m:e>
                    </m:groupChr>
                  </m:oMath>
                </a14:m>
                <a:r>
                  <a:rPr lang="de-DE" altLang="zh-CN" sz="2000" dirty="0" smtClean="0">
                    <a:solidFill>
                      <a:srgbClr val="002060"/>
                    </a:solidFill>
                  </a:rPr>
                  <a:t>a</a:t>
                </a:r>
                <a:r>
                  <a:rPr lang="de-DE" altLang="zh-CN" sz="2000" baseline="-25000" dirty="0" smtClean="0">
                    <a:solidFill>
                      <a:srgbClr val="002060"/>
                    </a:solidFill>
                  </a:rPr>
                  <a:t>1</a:t>
                </a:r>
                <a:r>
                  <a:rPr lang="de-DE" altLang="zh-CN" sz="2000" dirty="0" smtClean="0">
                    <a:solidFill>
                      <a:srgbClr val="002060"/>
                    </a:solidFill>
                  </a:rPr>
                  <a:t>*a</a:t>
                </a:r>
                <a:r>
                  <a:rPr lang="de-DE" altLang="zh-CN" sz="2000" baseline="-25000" dirty="0" smtClean="0">
                    <a:solidFill>
                      <a:srgbClr val="002060"/>
                    </a:solidFill>
                  </a:rPr>
                  <a:t>2</a:t>
                </a:r>
                <a:r>
                  <a:rPr lang="de-DE" altLang="zh-CN" sz="2000" dirty="0" smtClean="0">
                    <a:solidFill>
                      <a:srgbClr val="002060"/>
                    </a:solidFill>
                  </a:rPr>
                  <a:t>+a</a:t>
                </a:r>
                <a:r>
                  <a:rPr lang="de-DE" altLang="zh-CN" sz="2000" baseline="-25000" dirty="0" smtClean="0">
                    <a:solidFill>
                      <a:srgbClr val="002060"/>
                    </a:solidFill>
                  </a:rPr>
                  <a:t>3</a:t>
                </a:r>
                <a:endParaRPr lang="zh-CN" altLang="en-US" sz="2000" dirty="0">
                  <a:solidFill>
                    <a:srgbClr val="002060"/>
                  </a:solidFill>
                </a:endParaRPr>
              </a:p>
            </p:txBody>
          </p:sp>
        </mc:Choice>
        <mc:Fallback>
          <p:sp>
            <p:nvSpPr>
              <p:cNvPr id="60" name="矩形 59"/>
              <p:cNvSpPr>
                <a:spLocks noRot="1" noChangeAspect="1" noMove="1" noResize="1" noEditPoints="1" noAdjustHandles="1" noChangeArrowheads="1" noChangeShapeType="1" noTextEdit="1"/>
              </p:cNvSpPr>
              <p:nvPr/>
            </p:nvSpPr>
            <p:spPr>
              <a:xfrm>
                <a:off x="2635924" y="3325984"/>
                <a:ext cx="1800000" cy="495905"/>
              </a:xfrm>
              <a:prstGeom prst="rect">
                <a:avLst/>
              </a:prstGeom>
              <a:blipFill rotWithShape="0">
                <a:blip r:embed="rId13"/>
                <a:stretch>
                  <a:fillRect l="-3378" r="-338" b="-22222"/>
                </a:stretch>
              </a:blipFill>
            </p:spPr>
            <p:txBody>
              <a:bodyPr/>
              <a:lstStyle/>
              <a:p>
                <a:r>
                  <a:rPr lang="zh-CN" altLang="en-US">
                    <a:noFill/>
                  </a:rPr>
                  <a:t> </a:t>
                </a:r>
                <a:endParaRPr lang="zh-CN" altLang="en-US">
                  <a:noFill/>
                </a:endParaRPr>
              </a:p>
            </p:txBody>
          </p:sp>
        </mc:Fallback>
      </mc:AlternateContent>
      <p:sp>
        <p:nvSpPr>
          <p:cNvPr id="61" name="矩形 60"/>
          <p:cNvSpPr/>
          <p:nvPr/>
        </p:nvSpPr>
        <p:spPr>
          <a:xfrm>
            <a:off x="4318133" y="3424686"/>
            <a:ext cx="4824000" cy="400110"/>
          </a:xfrm>
          <a:prstGeom prst="rect">
            <a:avLst/>
          </a:prstGeom>
        </p:spPr>
        <p:txBody>
          <a:bodyPr wrap="square">
            <a:spAutoFit/>
          </a:bodyPr>
          <a:lstStyle/>
          <a:p>
            <a:r>
              <a:rPr lang="zh-CN" altLang="zh-CN" sz="2000" dirty="0" smtClean="0">
                <a:solidFill>
                  <a:srgbClr val="002060"/>
                </a:solidFill>
                <a:effectLst/>
                <a:cs typeface="Times New Roman" panose="02020603050405020304" pitchFamily="18" charset="0"/>
              </a:rPr>
              <a:t>则</a:t>
            </a:r>
            <a:r>
              <a:rPr lang="de-DE" altLang="zh-CN" sz="2000" dirty="0">
                <a:solidFill>
                  <a:srgbClr val="002060"/>
                </a:solidFill>
              </a:rPr>
              <a:t>a</a:t>
            </a:r>
            <a:r>
              <a:rPr lang="de-DE" altLang="zh-CN" sz="2000" baseline="-25000" dirty="0">
                <a:solidFill>
                  <a:srgbClr val="002060"/>
                </a:solidFill>
              </a:rPr>
              <a:t>1</a:t>
            </a:r>
            <a:r>
              <a:rPr lang="de-DE" altLang="zh-CN" sz="2000" dirty="0">
                <a:solidFill>
                  <a:srgbClr val="002060"/>
                </a:solidFill>
              </a:rPr>
              <a:t>*a</a:t>
            </a:r>
            <a:r>
              <a:rPr lang="de-DE" altLang="zh-CN" sz="2000" baseline="-25000" dirty="0">
                <a:solidFill>
                  <a:srgbClr val="002060"/>
                </a:solidFill>
              </a:rPr>
              <a:t>2</a:t>
            </a:r>
            <a:r>
              <a:rPr lang="de-DE" altLang="zh-CN" sz="2000" dirty="0">
                <a:solidFill>
                  <a:srgbClr val="002060"/>
                </a:solidFill>
              </a:rPr>
              <a:t>+a</a:t>
            </a:r>
            <a:r>
              <a:rPr lang="de-DE" altLang="zh-CN" sz="2000" baseline="-25000" dirty="0">
                <a:solidFill>
                  <a:srgbClr val="002060"/>
                </a:solidFill>
              </a:rPr>
              <a:t>3</a:t>
            </a:r>
            <a:r>
              <a:rPr lang="zh-CN" altLang="zh-CN" sz="2000" dirty="0" smtClean="0">
                <a:solidFill>
                  <a:srgbClr val="002060"/>
                </a:solidFill>
                <a:effectLst/>
                <a:cs typeface="Times New Roman" panose="02020603050405020304" pitchFamily="18" charset="0"/>
              </a:rPr>
              <a:t>是</a:t>
            </a:r>
            <a:r>
              <a:rPr lang="zh-CN" altLang="zh-CN" sz="2000" dirty="0">
                <a:solidFill>
                  <a:srgbClr val="002060"/>
                </a:solidFill>
                <a:effectLst/>
                <a:cs typeface="Times New Roman" panose="02020603050405020304" pitchFamily="18" charset="0"/>
              </a:rPr>
              <a:t>句型</a:t>
            </a:r>
            <a:r>
              <a:rPr lang="de-DE" altLang="zh-CN" sz="2000" dirty="0">
                <a:solidFill>
                  <a:srgbClr val="002060"/>
                </a:solidFill>
                <a:effectLst/>
              </a:rPr>
              <a:t>a</a:t>
            </a:r>
            <a:r>
              <a:rPr lang="de-DE" altLang="zh-CN" sz="2000" baseline="-25000" dirty="0">
                <a:solidFill>
                  <a:srgbClr val="002060"/>
                </a:solidFill>
                <a:effectLst/>
              </a:rPr>
              <a:t>1</a:t>
            </a:r>
            <a:r>
              <a:rPr lang="de-DE" altLang="zh-CN" sz="2000" dirty="0">
                <a:solidFill>
                  <a:srgbClr val="002060"/>
                </a:solidFill>
                <a:effectLst/>
              </a:rPr>
              <a:t>*a</a:t>
            </a:r>
            <a:r>
              <a:rPr lang="de-DE" altLang="zh-CN" sz="2000" baseline="-25000" dirty="0">
                <a:solidFill>
                  <a:srgbClr val="002060"/>
                </a:solidFill>
                <a:effectLst/>
              </a:rPr>
              <a:t>2</a:t>
            </a:r>
            <a:r>
              <a:rPr lang="de-DE" altLang="zh-CN" sz="2000" dirty="0">
                <a:solidFill>
                  <a:srgbClr val="002060"/>
                </a:solidFill>
                <a:effectLst/>
              </a:rPr>
              <a:t>+a</a:t>
            </a:r>
            <a:r>
              <a:rPr lang="de-DE" altLang="zh-CN" sz="2000" baseline="-25000" dirty="0">
                <a:solidFill>
                  <a:srgbClr val="002060"/>
                </a:solidFill>
                <a:effectLst/>
              </a:rPr>
              <a:t>3</a:t>
            </a:r>
            <a:r>
              <a:rPr lang="zh-CN" altLang="zh-CN" sz="2000" dirty="0">
                <a:solidFill>
                  <a:srgbClr val="002060"/>
                </a:solidFill>
                <a:effectLst/>
                <a:cs typeface="Times New Roman" panose="02020603050405020304" pitchFamily="18" charset="0"/>
              </a:rPr>
              <a:t>相对</a:t>
            </a:r>
            <a:r>
              <a:rPr lang="zh-CN" altLang="zh-CN" sz="2000" dirty="0" smtClean="0">
                <a:solidFill>
                  <a:srgbClr val="002060"/>
                </a:solidFill>
                <a:effectLst/>
                <a:cs typeface="Times New Roman" panose="02020603050405020304" pitchFamily="18" charset="0"/>
              </a:rPr>
              <a:t>于</a:t>
            </a:r>
            <a:r>
              <a:rPr lang="en-US" altLang="zh-CN" sz="2000" dirty="0" smtClean="0">
                <a:solidFill>
                  <a:srgbClr val="002060"/>
                </a:solidFill>
                <a:effectLst/>
                <a:cs typeface="Times New Roman" panose="02020603050405020304" pitchFamily="18" charset="0"/>
              </a:rPr>
              <a:t>E</a:t>
            </a:r>
            <a:r>
              <a:rPr lang="zh-CN" altLang="zh-CN" sz="2000" dirty="0" smtClean="0">
                <a:solidFill>
                  <a:srgbClr val="002060"/>
                </a:solidFill>
                <a:effectLst/>
                <a:cs typeface="Times New Roman" panose="02020603050405020304" pitchFamily="18" charset="0"/>
              </a:rPr>
              <a:t>的</a:t>
            </a:r>
            <a:r>
              <a:rPr lang="zh-CN" altLang="zh-CN" sz="2000" dirty="0">
                <a:solidFill>
                  <a:srgbClr val="002060"/>
                </a:solidFill>
                <a:effectLst/>
                <a:cs typeface="Times New Roman" panose="02020603050405020304" pitchFamily="18" charset="0"/>
              </a:rPr>
              <a:t>短语</a:t>
            </a:r>
            <a:endParaRPr lang="zh-CN" altLang="en-US" sz="2000"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left)">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left)">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left)">
                                      <p:cBhvr>
                                        <p:cTn id="22" dur="500"/>
                                        <p:tgtEl>
                                          <p:spTgt spid="5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left)">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left)">
                                      <p:cBhvr>
                                        <p:cTn id="32" dur="5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wipe(left)">
                                      <p:cBhvr>
                                        <p:cTn id="37" dur="500"/>
                                        <p:tgtEl>
                                          <p:spTgt spid="5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wipe(left)">
                                      <p:cBhvr>
                                        <p:cTn id="42" dur="500"/>
                                        <p:tgtEl>
                                          <p:spTgt spid="5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wipe(left)">
                                      <p:cBhvr>
                                        <p:cTn id="47" dur="500"/>
                                        <p:tgtEl>
                                          <p:spTgt spid="5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wipe(left)">
                                      <p:cBhvr>
                                        <p:cTn id="52" dur="500"/>
                                        <p:tgtEl>
                                          <p:spTgt spid="5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7"/>
                                        </p:tgtEl>
                                        <p:attrNameLst>
                                          <p:attrName>style.visibility</p:attrName>
                                        </p:attrNameLst>
                                      </p:cBhvr>
                                      <p:to>
                                        <p:strVal val="visible"/>
                                      </p:to>
                                    </p:set>
                                    <p:animEffect transition="in" filter="wipe(left)">
                                      <p:cBhvr>
                                        <p:cTn id="57" dur="500"/>
                                        <p:tgtEl>
                                          <p:spTgt spid="5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wipe(left)">
                                      <p:cBhvr>
                                        <p:cTn id="62" dur="500"/>
                                        <p:tgtEl>
                                          <p:spTgt spid="5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wipe(left)">
                                      <p:cBhvr>
                                        <p:cTn id="67" dur="500"/>
                                        <p:tgtEl>
                                          <p:spTgt spid="5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60"/>
                                        </p:tgtEl>
                                        <p:attrNameLst>
                                          <p:attrName>style.visibility</p:attrName>
                                        </p:attrNameLst>
                                      </p:cBhvr>
                                      <p:to>
                                        <p:strVal val="visible"/>
                                      </p:to>
                                    </p:set>
                                    <p:animEffect transition="in" filter="wipe(left)">
                                      <p:cBhvr>
                                        <p:cTn id="72" dur="500"/>
                                        <p:tgtEl>
                                          <p:spTgt spid="6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wipe(left)">
                                      <p:cBhvr>
                                        <p:cTn id="77" dur="500"/>
                                        <p:tgtEl>
                                          <p:spTgt spid="6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wipe(left)">
                                      <p:cBhvr>
                                        <p:cTn id="82" dur="500"/>
                                        <p:tgtEl>
                                          <p:spTgt spid="4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wipe(left)">
                                      <p:cBhvr>
                                        <p:cTn id="87" dur="500"/>
                                        <p:tgtEl>
                                          <p:spTgt spid="4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wipe(left)">
                                      <p:cBhvr>
                                        <p:cTn id="92" dur="500"/>
                                        <p:tgtEl>
                                          <p:spTgt spid="4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wipe(left)">
                                      <p:cBhvr>
                                        <p:cTn id="97" dur="500"/>
                                        <p:tgtEl>
                                          <p:spTgt spid="4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42"/>
                                        </p:tgtEl>
                                        <p:attrNameLst>
                                          <p:attrName>style.visibility</p:attrName>
                                        </p:attrNameLst>
                                      </p:cBhvr>
                                      <p:to>
                                        <p:strVal val="visible"/>
                                      </p:to>
                                    </p:set>
                                    <p:animEffect transition="in" filter="wipe(left)">
                                      <p:cBhvr>
                                        <p:cTn id="102" dur="500"/>
                                        <p:tgtEl>
                                          <p:spTgt spid="42"/>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43"/>
                                        </p:tgtEl>
                                        <p:attrNameLst>
                                          <p:attrName>style.visibility</p:attrName>
                                        </p:attrNameLst>
                                      </p:cBhvr>
                                      <p:to>
                                        <p:strVal val="visible"/>
                                      </p:to>
                                    </p:set>
                                    <p:animEffect transition="in" filter="wipe(left)">
                                      <p:cBhvr>
                                        <p:cTn id="107" dur="500"/>
                                        <p:tgtEl>
                                          <p:spTgt spid="43"/>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38"/>
                                        </p:tgtEl>
                                        <p:attrNameLst>
                                          <p:attrName>style.visibility</p:attrName>
                                        </p:attrNameLst>
                                      </p:cBhvr>
                                      <p:to>
                                        <p:strVal val="visible"/>
                                      </p:to>
                                    </p:set>
                                    <p:animEffect transition="in" filter="wipe(left)">
                                      <p:cBhvr>
                                        <p:cTn id="112" dur="500"/>
                                        <p:tgtEl>
                                          <p:spTgt spid="38"/>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39"/>
                                        </p:tgtEl>
                                        <p:attrNameLst>
                                          <p:attrName>style.visibility</p:attrName>
                                        </p:attrNameLst>
                                      </p:cBhvr>
                                      <p:to>
                                        <p:strVal val="visible"/>
                                      </p:to>
                                    </p:set>
                                    <p:animEffect transition="in" filter="wipe(left)">
                                      <p:cBhvr>
                                        <p:cTn id="117" dur="500"/>
                                        <p:tgtEl>
                                          <p:spTgt spid="39"/>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40"/>
                                        </p:tgtEl>
                                        <p:attrNameLst>
                                          <p:attrName>style.visibility</p:attrName>
                                        </p:attrNameLst>
                                      </p:cBhvr>
                                      <p:to>
                                        <p:strVal val="visible"/>
                                      </p:to>
                                    </p:set>
                                    <p:animEffect transition="in" filter="wipe(left)">
                                      <p:cBhvr>
                                        <p:cTn id="12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normAutofit/>
          </a:bodyPr>
          <a:lstStyle/>
          <a:p>
            <a:r>
              <a:rPr lang="en-US" altLang="zh-CN" sz="3600" dirty="0"/>
              <a:t>3.7 </a:t>
            </a:r>
            <a:r>
              <a:rPr lang="zh-CN" altLang="en-US" sz="3600" dirty="0"/>
              <a:t>文法实用中的一些</a:t>
            </a:r>
            <a:r>
              <a:rPr lang="zh-CN" altLang="en-US" sz="3600" dirty="0" smtClean="0"/>
              <a:t>说明</a:t>
            </a:r>
            <a:r>
              <a:rPr lang="en-US" altLang="zh-CN" sz="3600" dirty="0" smtClean="0"/>
              <a:t>-</a:t>
            </a:r>
            <a:r>
              <a:rPr lang="zh-CN" altLang="en-US" sz="3200" dirty="0" smtClean="0"/>
              <a:t>化简文法</a:t>
            </a:r>
            <a:endParaRPr lang="zh-CN" altLang="en-US" sz="3200" dirty="0"/>
          </a:p>
        </p:txBody>
      </p:sp>
      <p:sp>
        <p:nvSpPr>
          <p:cNvPr id="4" name="内容占位符 3"/>
          <p:cNvSpPr>
            <a:spLocks noGrp="1"/>
          </p:cNvSpPr>
          <p:nvPr>
            <p:ph sz="quarter" idx="13"/>
          </p:nvPr>
        </p:nvSpPr>
        <p:spPr>
          <a:xfrm>
            <a:off x="768349" y="1322773"/>
            <a:ext cx="7908059" cy="5147877"/>
          </a:xfrm>
        </p:spPr>
        <p:txBody>
          <a:bodyPr>
            <a:noAutofit/>
          </a:bodyPr>
          <a:lstStyle/>
          <a:p>
            <a:r>
              <a:rPr lang="zh-CN" altLang="en-US" sz="2800" dirty="0"/>
              <a:t>一、文法中不含有害规则和多余规则</a:t>
            </a:r>
            <a:endParaRPr lang="zh-CN" altLang="en-US" sz="2800" dirty="0"/>
          </a:p>
          <a:p>
            <a:r>
              <a:rPr lang="en-US" altLang="zh-CN" sz="2800" dirty="0">
                <a:solidFill>
                  <a:srgbClr val="FF0000"/>
                </a:solidFill>
              </a:rPr>
              <a:t>1. </a:t>
            </a:r>
            <a:r>
              <a:rPr lang="zh-CN" altLang="en-US" sz="2800" dirty="0">
                <a:solidFill>
                  <a:srgbClr val="FF0000"/>
                </a:solidFill>
              </a:rPr>
              <a:t>有害规则</a:t>
            </a:r>
            <a:r>
              <a:rPr lang="zh-CN" altLang="en-US" sz="2800" dirty="0"/>
              <a:t>：形如</a:t>
            </a:r>
            <a:r>
              <a:rPr lang="en-US" altLang="zh-CN" sz="2800" dirty="0" smtClean="0"/>
              <a:t>U→U</a:t>
            </a:r>
            <a:r>
              <a:rPr lang="zh-CN" altLang="en-US" sz="2800" dirty="0"/>
              <a:t>的产生式。会引起文法的二义性。</a:t>
            </a:r>
            <a:endParaRPr lang="zh-CN" altLang="en-US" sz="2800" dirty="0"/>
          </a:p>
          <a:p>
            <a:r>
              <a:rPr lang="en-US" altLang="zh-CN" sz="2800" dirty="0">
                <a:solidFill>
                  <a:srgbClr val="FF0000"/>
                </a:solidFill>
              </a:rPr>
              <a:t>2. </a:t>
            </a:r>
            <a:r>
              <a:rPr lang="zh-CN" altLang="en-US" sz="2800" dirty="0">
                <a:solidFill>
                  <a:srgbClr val="FF0000"/>
                </a:solidFill>
              </a:rPr>
              <a:t>多余规则</a:t>
            </a:r>
            <a:r>
              <a:rPr lang="zh-CN" altLang="en-US" sz="2800" dirty="0"/>
              <a:t>：指文法中任何句子的推导都不会用到的规则。</a:t>
            </a:r>
            <a:endParaRPr lang="zh-CN" altLang="en-US" sz="2800" dirty="0"/>
          </a:p>
          <a:p>
            <a:pPr lvl="1"/>
            <a:r>
              <a:rPr lang="zh-CN" altLang="en-US" sz="2400" dirty="0"/>
              <a:t>文法中不含有不可到达和不可终止的非终结符。</a:t>
            </a:r>
            <a:endParaRPr lang="zh-CN" altLang="en-US" sz="2400" dirty="0"/>
          </a:p>
          <a:p>
            <a:r>
              <a:rPr lang="en-US" altLang="zh-CN" sz="2800" dirty="0">
                <a:solidFill>
                  <a:srgbClr val="FF0000"/>
                </a:solidFill>
              </a:rPr>
              <a:t>3. </a:t>
            </a:r>
            <a:r>
              <a:rPr lang="zh-CN" altLang="en-US" sz="2800" dirty="0">
                <a:solidFill>
                  <a:srgbClr val="FF0000"/>
                </a:solidFill>
              </a:rPr>
              <a:t>不可到达</a:t>
            </a:r>
            <a:r>
              <a:rPr lang="zh-CN" altLang="en-US" sz="2800" dirty="0"/>
              <a:t>：文法中某些非终结符不在任何规则的右部出现，该非终结符称为不可到达。</a:t>
            </a:r>
            <a:endParaRPr lang="zh-CN" altLang="en-US" sz="2800" dirty="0"/>
          </a:p>
          <a:p>
            <a:r>
              <a:rPr lang="en-US" altLang="zh-CN" sz="2800" dirty="0">
                <a:solidFill>
                  <a:srgbClr val="FF0000"/>
                </a:solidFill>
              </a:rPr>
              <a:t>4. </a:t>
            </a:r>
            <a:r>
              <a:rPr lang="zh-CN" altLang="en-US" sz="2800" dirty="0">
                <a:solidFill>
                  <a:srgbClr val="FF0000"/>
                </a:solidFill>
              </a:rPr>
              <a:t>不可终止</a:t>
            </a:r>
            <a:r>
              <a:rPr lang="zh-CN" altLang="en-US" sz="2800" dirty="0"/>
              <a:t>：文法中某些非终结符，由它不能推出终结符号串，该非终结符称为不可终止</a:t>
            </a:r>
            <a:r>
              <a:rPr lang="zh-CN" altLang="en-US" sz="2800" dirty="0" smtClean="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fade">
                                      <p:cBhvr>
                                        <p:cTn id="25"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二、不含多余非终结符的条件</a:t>
            </a:r>
            <a:endParaRPr lang="zh-CN" altLang="en-US" dirty="0"/>
          </a:p>
        </p:txBody>
      </p:sp>
      <mc:AlternateContent xmlns:mc="http://schemas.openxmlformats.org/markup-compatibility/2006">
        <mc:Choice xmlns:a14="http://schemas.microsoft.com/office/drawing/2010/main" Requires="a14">
          <p:sp>
            <p:nvSpPr>
              <p:cNvPr id="4" name="内容占位符 3"/>
              <p:cNvSpPr>
                <a:spLocks noGrp="1"/>
              </p:cNvSpPr>
              <p:nvPr>
                <p:ph sz="quarter" idx="13"/>
              </p:nvPr>
            </p:nvSpPr>
            <p:spPr/>
            <p:txBody>
              <a:bodyPr>
                <a:normAutofit/>
              </a:bodyPr>
              <a:lstStyle/>
              <a:p>
                <a:r>
                  <a:rPr lang="zh-CN" altLang="en-US" sz="2800" dirty="0"/>
                  <a:t>对于文法</a:t>
                </a:r>
                <a:r>
                  <a:rPr lang="en-US" altLang="zh-CN" sz="2800" dirty="0"/>
                  <a:t>G[S]</a:t>
                </a:r>
                <a:r>
                  <a:rPr lang="zh-CN" altLang="en-US" sz="2800" dirty="0"/>
                  <a:t>，为了保证任一非终结符</a:t>
                </a:r>
                <a:r>
                  <a:rPr lang="en-US" altLang="zh-CN" sz="2800" dirty="0"/>
                  <a:t>A</a:t>
                </a:r>
                <a:r>
                  <a:rPr lang="zh-CN" altLang="en-US" sz="2800" dirty="0"/>
                  <a:t>在句子推导中出现，必须满足如下两个条件：</a:t>
                </a:r>
              </a:p>
              <a:p>
                <a:r>
                  <a:rPr lang="en-US" altLang="zh-CN" sz="2800" dirty="0"/>
                  <a:t>1. A</a:t>
                </a:r>
                <a:r>
                  <a:rPr lang="zh-CN" altLang="en-US" sz="2800" dirty="0"/>
                  <a:t>必须在某句型中出现</a:t>
                </a:r>
              </a:p>
              <a:p>
                <a:r>
                  <a:rPr lang="zh-CN" altLang="en-US" sz="2800" dirty="0"/>
                  <a:t>即有</a:t>
                </a:r>
                <a:r>
                  <a:rPr lang="en-US" altLang="zh-CN" sz="2800" dirty="0"/>
                  <a:t>S </a:t>
                </a:r>
                <a14:m>
                  <m:oMath xmlns:m="http://schemas.openxmlformats.org/officeDocument/2006/math">
                    <m:groupChr>
                      <m:groupChrPr>
                        <m:chr m:val="⇒"/>
                        <m:vertJc m:val="bot"/>
                        <m:ctrlPr>
                          <a:rPr lang="en-US" altLang="zh-CN" sz="2800" i="1">
                            <a:latin typeface="Cambria Math" panose="02040503050406030204" pitchFamily="18" charset="0"/>
                            <a:sym typeface="Symbol" panose="05050102010706020507" pitchFamily="18" charset="2"/>
                          </a:rPr>
                        </m:ctrlPr>
                      </m:groupChrPr>
                      <m:e>
                        <m:r>
                          <m:rPr>
                            <m:brk m:alnAt="2"/>
                          </m:rPr>
                          <a:rPr lang="zh-CN" altLang="en-US" sz="2800">
                            <a:latin typeface="Cambria Math" panose="02040503050406030204" pitchFamily="18" charset="0"/>
                            <a:sym typeface="Symbol" panose="05050102010706020507" pitchFamily="18" charset="2"/>
                          </a:rPr>
                          <m:t>∗</m:t>
                        </m:r>
                      </m:e>
                    </m:groupChr>
                  </m:oMath>
                </a14:m>
                <a:r>
                  <a:rPr lang="en-US" altLang="zh-CN" sz="2800" b="1" dirty="0">
                    <a:sym typeface="Symbol" panose="05050102010706020507" pitchFamily="18" charset="2"/>
                  </a:rPr>
                  <a:t> </a:t>
                </a:r>
                <a:r>
                  <a:rPr lang="en-US" altLang="zh-CN" sz="2800" dirty="0"/>
                  <a:t>αAβ</a:t>
                </a:r>
                <a:r>
                  <a:rPr lang="zh-CN" altLang="en-US" sz="2800" dirty="0"/>
                  <a:t>，其中</a:t>
                </a:r>
                <a:r>
                  <a:rPr lang="en-US" altLang="zh-CN" sz="2800" dirty="0"/>
                  <a:t>α</a:t>
                </a:r>
                <a:r>
                  <a:rPr lang="zh-CN" altLang="en-US" sz="2800" dirty="0"/>
                  <a:t>，</a:t>
                </a:r>
                <a:r>
                  <a:rPr lang="en-US" altLang="zh-CN" sz="2800" dirty="0"/>
                  <a:t>β</a:t>
                </a:r>
                <a:r>
                  <a:rPr lang="zh-CN" altLang="en-US" sz="2800" dirty="0"/>
                  <a:t>属于</a:t>
                </a:r>
                <a:r>
                  <a:rPr lang="en-US" altLang="zh-CN" sz="2800" dirty="0"/>
                  <a:t>V*</a:t>
                </a:r>
                <a:r>
                  <a:rPr lang="zh-CN" altLang="en-US" sz="2800" dirty="0"/>
                  <a:t>。</a:t>
                </a:r>
              </a:p>
              <a:p>
                <a:r>
                  <a:rPr lang="en-US" altLang="zh-CN" sz="2800" dirty="0"/>
                  <a:t>2. </a:t>
                </a:r>
                <a:r>
                  <a:rPr lang="zh-CN" altLang="en-US" sz="2800" dirty="0"/>
                  <a:t>必须能够从</a:t>
                </a:r>
                <a:r>
                  <a:rPr lang="en-US" altLang="zh-CN" sz="2800" dirty="0"/>
                  <a:t>A</a:t>
                </a:r>
                <a:r>
                  <a:rPr lang="zh-CN" altLang="en-US" sz="2800" dirty="0"/>
                  <a:t>推出终结符号串</a:t>
                </a:r>
                <a:r>
                  <a:rPr lang="en-US" altLang="zh-CN" sz="2800" dirty="0"/>
                  <a:t>t</a:t>
                </a:r>
                <a:r>
                  <a:rPr lang="zh-CN" altLang="en-US" sz="2800" dirty="0"/>
                  <a:t>来</a:t>
                </a:r>
              </a:p>
              <a:p>
                <a:r>
                  <a:rPr lang="zh-CN" altLang="en-US" sz="2800" dirty="0"/>
                  <a:t>即</a:t>
                </a:r>
                <a:r>
                  <a:rPr lang="en-US" altLang="zh-CN" sz="2800" dirty="0"/>
                  <a:t>A </a:t>
                </a:r>
                <a14:m>
                  <m:oMath xmlns:m="http://schemas.openxmlformats.org/officeDocument/2006/math">
                    <m:groupChr>
                      <m:groupChrPr>
                        <m:chr m:val="⇒"/>
                        <m:vertJc m:val="bot"/>
                        <m:ctrlPr>
                          <a:rPr lang="en-US" altLang="zh-CN" sz="2800" i="1">
                            <a:latin typeface="Cambria Math" panose="02040503050406030204" pitchFamily="18" charset="0"/>
                            <a:sym typeface="Symbol" panose="05050102010706020507" pitchFamily="18" charset="2"/>
                          </a:rPr>
                        </m:ctrlPr>
                      </m:groupChrPr>
                      <m:e>
                        <m:r>
                          <m:rPr>
                            <m:brk m:alnAt="2"/>
                          </m:rPr>
                          <a:rPr lang="en-US" altLang="zh-CN" sz="2800">
                            <a:latin typeface="Cambria Math" panose="02040503050406030204" pitchFamily="18" charset="0"/>
                            <a:sym typeface="Symbol" panose="05050102010706020507" pitchFamily="18" charset="2"/>
                          </a:rPr>
                          <m:t>+</m:t>
                        </m:r>
                      </m:e>
                    </m:groupChr>
                  </m:oMath>
                </a14:m>
                <a:r>
                  <a:rPr lang="en-US" altLang="zh-CN" sz="2800" dirty="0"/>
                  <a:t>t</a:t>
                </a:r>
                <a:r>
                  <a:rPr lang="zh-CN" altLang="en-US" sz="2800" dirty="0"/>
                  <a:t>，其中</a:t>
                </a:r>
                <a:r>
                  <a:rPr lang="en-US" altLang="zh-CN" sz="2800" dirty="0"/>
                  <a:t>t∈V</a:t>
                </a:r>
                <a:r>
                  <a:rPr lang="en-US" altLang="zh-CN" sz="2800" baseline="-25000" dirty="0"/>
                  <a:t>T</a:t>
                </a:r>
                <a:r>
                  <a:rPr lang="en-US" altLang="zh-CN" sz="2800" dirty="0"/>
                  <a:t>*</a:t>
                </a:r>
                <a:r>
                  <a:rPr lang="zh-CN" altLang="en-US" sz="2800" dirty="0" smtClean="0"/>
                  <a:t>。</a:t>
                </a:r>
                <a:endParaRPr lang="zh-CN" altLang="en-US" sz="2800" dirty="0"/>
              </a:p>
            </p:txBody>
          </p:sp>
        </mc:Choice>
        <mc:Fallback>
          <p:sp>
            <p:nvSpPr>
              <p:cNvPr id="4" name="内容占位符 3"/>
              <p:cNvSpPr>
                <a:spLocks noGrp="1" noRot="1" noChangeAspect="1" noMove="1" noResize="1" noEditPoints="1" noAdjustHandles="1" noChangeArrowheads="1" noChangeShapeType="1" noTextEdit="1"/>
              </p:cNvSpPr>
              <p:nvPr>
                <p:ph sz="quarter" idx="13"/>
              </p:nvPr>
            </p:nvSpPr>
            <p:spPr>
              <a:blipFill rotWithShape="0">
                <a:blip r:embed="rId1"/>
                <a:stretch>
                  <a:fillRect l="-1333" t="-1659" r="-78"/>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fade">
                                      <p:cBhvr>
                                        <p:cTn id="11" dur="500"/>
                                        <p:tgtEl>
                                          <p:spTgt spid="4">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normAutofit/>
          </a:bodyPr>
          <a:lstStyle/>
          <a:p>
            <a:r>
              <a:rPr lang="zh-CN" altLang="en-US" dirty="0" smtClean="0"/>
              <a:t>汉语描述规则</a:t>
            </a:r>
            <a:r>
              <a:rPr lang="zh-CN" altLang="zh-CN" dirty="0" smtClean="0"/>
              <a:t>导出</a:t>
            </a:r>
            <a:r>
              <a:rPr lang="zh-CN" altLang="zh-CN" dirty="0"/>
              <a:t>过程</a:t>
            </a:r>
            <a:endParaRPr lang="zh-CN" altLang="en-US" dirty="0"/>
          </a:p>
        </p:txBody>
      </p:sp>
      <p:sp>
        <p:nvSpPr>
          <p:cNvPr id="4" name="内容占位符 3"/>
          <p:cNvSpPr>
            <a:spLocks noGrp="1"/>
          </p:cNvSpPr>
          <p:nvPr>
            <p:ph sz="quarter" idx="13"/>
          </p:nvPr>
        </p:nvSpPr>
        <p:spPr/>
        <p:txBody>
          <a:bodyPr>
            <a:normAutofit/>
          </a:bodyPr>
          <a:lstStyle/>
          <a:p>
            <a:r>
              <a:rPr lang="zh-CN" altLang="en-US" sz="2800" dirty="0"/>
              <a:t>依此类推，句子“我是大学生”的全部导出过程是：</a:t>
            </a:r>
            <a:endParaRPr lang="zh-CN" altLang="en-US" sz="2800" dirty="0"/>
          </a:p>
          <a:p>
            <a:r>
              <a:rPr lang="en-US" altLang="zh-CN" sz="2800" dirty="0"/>
              <a:t>&lt;</a:t>
            </a:r>
            <a:r>
              <a:rPr lang="zh-CN" altLang="en-US" sz="2800" dirty="0" smtClean="0"/>
              <a:t>句子</a:t>
            </a:r>
            <a:r>
              <a:rPr lang="en-US" altLang="zh-CN" sz="2800" dirty="0" smtClean="0"/>
              <a:t>&gt;</a:t>
            </a:r>
            <a:r>
              <a:rPr lang="en-US" altLang="zh-CN" sz="2800" b="1" dirty="0" smtClean="0">
                <a:latin typeface="Times New Roman" panose="02020603050405020304" pitchFamily="18" charset="0"/>
                <a:sym typeface="Symbol" panose="05050102010706020507" pitchFamily="18" charset="2"/>
              </a:rPr>
              <a:t> </a:t>
            </a:r>
            <a:r>
              <a:rPr lang="en-US" altLang="zh-CN" sz="2800" dirty="0">
                <a:solidFill>
                  <a:srgbClr val="0070C0"/>
                </a:solidFill>
              </a:rPr>
              <a:t>&lt;</a:t>
            </a:r>
            <a:r>
              <a:rPr lang="zh-CN" altLang="en-US" sz="2800" dirty="0" smtClean="0">
                <a:solidFill>
                  <a:srgbClr val="0070C0"/>
                </a:solidFill>
              </a:rPr>
              <a:t>主语</a:t>
            </a:r>
            <a:r>
              <a:rPr lang="en-US" altLang="zh-CN" sz="2800" dirty="0" smtClean="0">
                <a:solidFill>
                  <a:srgbClr val="0070C0"/>
                </a:solidFill>
              </a:rPr>
              <a:t>&gt;</a:t>
            </a:r>
            <a:r>
              <a:rPr lang="en-US" altLang="zh-CN" sz="2800" dirty="0" smtClean="0"/>
              <a:t>&lt;</a:t>
            </a:r>
            <a:r>
              <a:rPr lang="zh-CN" altLang="en-US" sz="2800" dirty="0" smtClean="0"/>
              <a:t>谓语</a:t>
            </a:r>
            <a:r>
              <a:rPr lang="en-US" altLang="zh-CN" sz="2800" dirty="0" smtClean="0"/>
              <a:t>&gt;</a:t>
            </a:r>
            <a:endParaRPr lang="en-US" altLang="zh-CN" sz="2800" dirty="0" smtClean="0"/>
          </a:p>
          <a:p>
            <a:pPr marL="1611630" indent="-503555"/>
            <a:r>
              <a:rPr lang="en-US" altLang="zh-CN" sz="2800" b="1" dirty="0" smtClean="0">
                <a:latin typeface="Times New Roman" panose="02020603050405020304" pitchFamily="18" charset="0"/>
                <a:sym typeface="Symbol" panose="05050102010706020507" pitchFamily="18" charset="2"/>
              </a:rPr>
              <a:t> </a:t>
            </a:r>
            <a:r>
              <a:rPr lang="en-US" altLang="zh-CN" sz="2800" dirty="0" smtClean="0">
                <a:solidFill>
                  <a:srgbClr val="0070C0"/>
                </a:solidFill>
              </a:rPr>
              <a:t>&lt;</a:t>
            </a:r>
            <a:r>
              <a:rPr lang="zh-CN" altLang="en-US" sz="2800" dirty="0" smtClean="0">
                <a:solidFill>
                  <a:srgbClr val="0070C0"/>
                </a:solidFill>
              </a:rPr>
              <a:t>代词</a:t>
            </a:r>
            <a:r>
              <a:rPr lang="en-US" altLang="zh-CN" sz="2800" dirty="0" smtClean="0">
                <a:solidFill>
                  <a:srgbClr val="0070C0"/>
                </a:solidFill>
              </a:rPr>
              <a:t>&gt;</a:t>
            </a:r>
            <a:r>
              <a:rPr lang="en-US" altLang="zh-CN" sz="2800" dirty="0" smtClean="0"/>
              <a:t>&lt;</a:t>
            </a:r>
            <a:r>
              <a:rPr lang="zh-CN" altLang="en-US" sz="2800" dirty="0" smtClean="0"/>
              <a:t>谓语</a:t>
            </a:r>
            <a:r>
              <a:rPr lang="en-US" altLang="zh-CN" sz="2800" dirty="0" smtClean="0"/>
              <a:t>&gt;</a:t>
            </a:r>
            <a:endParaRPr lang="en-US" altLang="zh-CN" sz="2800" dirty="0" smtClean="0"/>
          </a:p>
          <a:p>
            <a:pPr marL="1611630" indent="-503555"/>
            <a:r>
              <a:rPr lang="en-US" altLang="zh-CN" sz="2800" b="1" dirty="0" smtClean="0">
                <a:latin typeface="Times New Roman" panose="02020603050405020304" pitchFamily="18" charset="0"/>
                <a:sym typeface="Symbol" panose="05050102010706020507" pitchFamily="18" charset="2"/>
              </a:rPr>
              <a:t> </a:t>
            </a:r>
            <a:r>
              <a:rPr lang="zh-CN" altLang="en-US" sz="2800" dirty="0" smtClean="0"/>
              <a:t>我</a:t>
            </a:r>
            <a:r>
              <a:rPr lang="en-US" altLang="zh-CN" sz="2800" dirty="0" smtClean="0">
                <a:solidFill>
                  <a:srgbClr val="0070C0"/>
                </a:solidFill>
              </a:rPr>
              <a:t>&lt;</a:t>
            </a:r>
            <a:r>
              <a:rPr lang="zh-CN" altLang="en-US" sz="2800" dirty="0" smtClean="0">
                <a:solidFill>
                  <a:srgbClr val="0070C0"/>
                </a:solidFill>
              </a:rPr>
              <a:t>谓语</a:t>
            </a:r>
            <a:r>
              <a:rPr lang="en-US" altLang="zh-CN" sz="2800" dirty="0" smtClean="0">
                <a:solidFill>
                  <a:srgbClr val="0070C0"/>
                </a:solidFill>
              </a:rPr>
              <a:t>&gt;</a:t>
            </a:r>
            <a:endParaRPr lang="en-US" altLang="zh-CN" sz="2800" dirty="0" smtClean="0">
              <a:solidFill>
                <a:srgbClr val="0070C0"/>
              </a:solidFill>
            </a:endParaRPr>
          </a:p>
          <a:p>
            <a:pPr marL="1611630" indent="-503555"/>
            <a:r>
              <a:rPr lang="en-US" altLang="zh-CN" sz="2800" b="1" dirty="0" smtClean="0">
                <a:latin typeface="Times New Roman" panose="02020603050405020304" pitchFamily="18" charset="0"/>
                <a:sym typeface="Symbol" panose="05050102010706020507" pitchFamily="18" charset="2"/>
              </a:rPr>
              <a:t> </a:t>
            </a:r>
            <a:r>
              <a:rPr lang="zh-CN" altLang="en-US" sz="2800" dirty="0" smtClean="0"/>
              <a:t>我</a:t>
            </a:r>
            <a:r>
              <a:rPr lang="en-US" altLang="zh-CN" sz="2800" dirty="0" smtClean="0">
                <a:solidFill>
                  <a:srgbClr val="0070C0"/>
                </a:solidFill>
              </a:rPr>
              <a:t>&lt;</a:t>
            </a:r>
            <a:r>
              <a:rPr lang="zh-CN" altLang="en-US" sz="2800" dirty="0" smtClean="0">
                <a:solidFill>
                  <a:srgbClr val="0070C0"/>
                </a:solidFill>
              </a:rPr>
              <a:t>动词</a:t>
            </a:r>
            <a:r>
              <a:rPr lang="en-US" altLang="zh-CN" sz="2800" dirty="0" smtClean="0">
                <a:solidFill>
                  <a:srgbClr val="0070C0"/>
                </a:solidFill>
              </a:rPr>
              <a:t>&gt;</a:t>
            </a:r>
            <a:r>
              <a:rPr lang="en-US" altLang="zh-CN" sz="2800" dirty="0" smtClean="0"/>
              <a:t>&lt;</a:t>
            </a:r>
            <a:r>
              <a:rPr lang="zh-CN" altLang="en-US" sz="2800" dirty="0" smtClean="0"/>
              <a:t>直接宾语</a:t>
            </a:r>
            <a:r>
              <a:rPr lang="en-US" altLang="zh-CN" sz="2800" dirty="0" smtClean="0"/>
              <a:t>&gt;</a:t>
            </a:r>
            <a:endParaRPr lang="en-US" altLang="zh-CN" sz="2800" dirty="0" smtClean="0"/>
          </a:p>
          <a:p>
            <a:pPr marL="1611630" indent="-503555"/>
            <a:r>
              <a:rPr lang="en-US" altLang="zh-CN" sz="2800" b="1" dirty="0" smtClean="0">
                <a:latin typeface="Times New Roman" panose="02020603050405020304" pitchFamily="18" charset="0"/>
                <a:sym typeface="Symbol" panose="05050102010706020507" pitchFamily="18" charset="2"/>
              </a:rPr>
              <a:t> </a:t>
            </a:r>
            <a:r>
              <a:rPr lang="zh-CN" altLang="en-US" sz="2800" dirty="0" smtClean="0"/>
              <a:t>我是</a:t>
            </a:r>
            <a:r>
              <a:rPr lang="en-US" altLang="zh-CN" sz="2800" dirty="0">
                <a:solidFill>
                  <a:srgbClr val="0070C0"/>
                </a:solidFill>
              </a:rPr>
              <a:t>&lt;</a:t>
            </a:r>
            <a:r>
              <a:rPr lang="zh-CN" altLang="en-US" sz="2800" dirty="0" smtClean="0">
                <a:solidFill>
                  <a:srgbClr val="0070C0"/>
                </a:solidFill>
              </a:rPr>
              <a:t>直接宾语</a:t>
            </a:r>
            <a:r>
              <a:rPr lang="en-US" altLang="zh-CN" sz="2800" dirty="0" smtClean="0">
                <a:solidFill>
                  <a:srgbClr val="0070C0"/>
                </a:solidFill>
              </a:rPr>
              <a:t>&gt;</a:t>
            </a:r>
            <a:endParaRPr lang="en-US" altLang="zh-CN" sz="2800" dirty="0" smtClean="0">
              <a:solidFill>
                <a:srgbClr val="0070C0"/>
              </a:solidFill>
            </a:endParaRPr>
          </a:p>
          <a:p>
            <a:pPr marL="1611630" indent="-503555"/>
            <a:r>
              <a:rPr lang="en-US" altLang="zh-CN" sz="2800" b="1" dirty="0" smtClean="0">
                <a:latin typeface="Times New Roman" panose="02020603050405020304" pitchFamily="18" charset="0"/>
                <a:sym typeface="Symbol" panose="05050102010706020507" pitchFamily="18" charset="2"/>
              </a:rPr>
              <a:t> </a:t>
            </a:r>
            <a:r>
              <a:rPr lang="zh-CN" altLang="en-US" sz="2800" dirty="0" smtClean="0"/>
              <a:t>我是</a:t>
            </a:r>
            <a:r>
              <a:rPr lang="en-US" altLang="zh-CN" sz="2800" dirty="0">
                <a:solidFill>
                  <a:srgbClr val="0070C0"/>
                </a:solidFill>
              </a:rPr>
              <a:t>&lt;</a:t>
            </a:r>
            <a:r>
              <a:rPr lang="zh-CN" altLang="en-US" sz="2800" dirty="0" smtClean="0">
                <a:solidFill>
                  <a:srgbClr val="0070C0"/>
                </a:solidFill>
              </a:rPr>
              <a:t>名词</a:t>
            </a:r>
            <a:r>
              <a:rPr lang="en-US" altLang="zh-CN" sz="2800" dirty="0" smtClean="0">
                <a:solidFill>
                  <a:srgbClr val="0070C0"/>
                </a:solidFill>
              </a:rPr>
              <a:t>&gt;</a:t>
            </a:r>
            <a:endParaRPr lang="en-US" altLang="zh-CN" sz="2800" dirty="0" smtClean="0">
              <a:solidFill>
                <a:srgbClr val="0070C0"/>
              </a:solidFill>
            </a:endParaRPr>
          </a:p>
          <a:p>
            <a:pPr marL="1611630" indent="-503555"/>
            <a:r>
              <a:rPr lang="en-US" altLang="zh-CN" sz="2800" b="1" dirty="0" smtClean="0">
                <a:latin typeface="Times New Roman" panose="02020603050405020304" pitchFamily="18" charset="0"/>
                <a:sym typeface="Symbol" panose="05050102010706020507" pitchFamily="18" charset="2"/>
              </a:rPr>
              <a:t> </a:t>
            </a:r>
            <a:r>
              <a:rPr lang="zh-CN" altLang="en-US" sz="2800" dirty="0" smtClean="0"/>
              <a:t>我</a:t>
            </a:r>
            <a:r>
              <a:rPr lang="zh-CN" altLang="en-US" sz="2800" dirty="0"/>
              <a:t>是</a:t>
            </a:r>
            <a:r>
              <a:rPr lang="zh-CN" altLang="en-US" sz="2800" dirty="0" smtClean="0"/>
              <a:t>大学生</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三、化简文法</a:t>
            </a:r>
            <a:endParaRPr lang="zh-CN" altLang="en-US" dirty="0"/>
          </a:p>
        </p:txBody>
      </p:sp>
      <p:sp>
        <p:nvSpPr>
          <p:cNvPr id="4" name="内容占位符 3"/>
          <p:cNvSpPr>
            <a:spLocks noGrp="1"/>
          </p:cNvSpPr>
          <p:nvPr>
            <p:ph sz="quarter" idx="13"/>
          </p:nvPr>
        </p:nvSpPr>
        <p:spPr>
          <a:xfrm>
            <a:off x="768350" y="5184695"/>
            <a:ext cx="7771968" cy="1285955"/>
          </a:xfrm>
        </p:spPr>
        <p:txBody>
          <a:bodyPr>
            <a:normAutofit/>
          </a:bodyPr>
          <a:lstStyle/>
          <a:p>
            <a:r>
              <a:rPr lang="zh-CN" altLang="en-US" dirty="0" smtClean="0"/>
              <a:t>产生</a:t>
            </a:r>
            <a:r>
              <a:rPr lang="zh-CN" altLang="en-US" dirty="0"/>
              <a:t>式  </a:t>
            </a:r>
            <a:r>
              <a:rPr lang="en-US" altLang="zh-CN" dirty="0"/>
              <a:t>2</a:t>
            </a:r>
            <a:r>
              <a:rPr lang="zh-CN" altLang="en-US" dirty="0"/>
              <a:t>），</a:t>
            </a:r>
            <a:r>
              <a:rPr lang="en-US" altLang="zh-CN" dirty="0"/>
              <a:t>6</a:t>
            </a:r>
            <a:r>
              <a:rPr lang="zh-CN" altLang="en-US" dirty="0"/>
              <a:t>），</a:t>
            </a:r>
            <a:r>
              <a:rPr lang="en-US" altLang="zh-CN" dirty="0"/>
              <a:t>7</a:t>
            </a:r>
            <a:r>
              <a:rPr lang="zh-CN" altLang="en-US" dirty="0"/>
              <a:t>）为多余规则，应去掉</a:t>
            </a:r>
            <a:endParaRPr lang="zh-CN" altLang="en-US" dirty="0"/>
          </a:p>
        </p:txBody>
      </p:sp>
      <p:sp>
        <p:nvSpPr>
          <p:cNvPr id="5" name="矩形 4"/>
          <p:cNvSpPr/>
          <p:nvPr/>
        </p:nvSpPr>
        <p:spPr>
          <a:xfrm>
            <a:off x="1385414" y="1480036"/>
            <a:ext cx="3582644" cy="353943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sz="3200" dirty="0" smtClean="0">
                <a:solidFill>
                  <a:schemeClr val="bg1"/>
                </a:solidFill>
                <a:effectLst>
                  <a:outerShdw blurRad="38100" dist="38100" dir="2700000" algn="tl">
                    <a:srgbClr val="000000">
                      <a:alpha val="43137"/>
                    </a:srgbClr>
                  </a:outerShdw>
                </a:effectLst>
              </a:rPr>
              <a:t>G[S</a:t>
            </a:r>
            <a:r>
              <a:rPr lang="en-US" altLang="zh-CN" sz="3200" dirty="0">
                <a:solidFill>
                  <a:schemeClr val="bg1"/>
                </a:solidFill>
                <a:effectLst>
                  <a:outerShdw blurRad="38100" dist="38100" dir="2700000" algn="tl">
                    <a:srgbClr val="000000">
                      <a:alpha val="43137"/>
                    </a:srgbClr>
                  </a:outerShdw>
                </a:effectLst>
              </a:rPr>
              <a:t>] </a:t>
            </a:r>
            <a:r>
              <a:rPr lang="zh-CN" altLang="en-US" sz="3200" dirty="0" smtClean="0">
                <a:solidFill>
                  <a:schemeClr val="bg1"/>
                </a:solidFill>
                <a:effectLst>
                  <a:outerShdw blurRad="38100" dist="38100" dir="2700000" algn="tl">
                    <a:srgbClr val="000000">
                      <a:alpha val="43137"/>
                    </a:srgbClr>
                  </a:outerShdw>
                </a:effectLst>
              </a:rPr>
              <a:t>：</a:t>
            </a:r>
            <a:r>
              <a:rPr lang="en-US" altLang="zh-CN" sz="3200" dirty="0" smtClean="0">
                <a:solidFill>
                  <a:schemeClr val="bg1"/>
                </a:solidFill>
                <a:effectLst>
                  <a:outerShdw blurRad="38100" dist="38100" dir="2700000" algn="tl">
                    <a:srgbClr val="000000">
                      <a:alpha val="43137"/>
                    </a:srgbClr>
                  </a:outerShdw>
                </a:effectLst>
              </a:rPr>
              <a:t>1</a:t>
            </a:r>
            <a:r>
              <a:rPr lang="en-US" altLang="zh-CN" sz="3200" dirty="0">
                <a:solidFill>
                  <a:schemeClr val="bg1"/>
                </a:solidFill>
                <a:effectLst>
                  <a:outerShdw blurRad="38100" dist="38100" dir="2700000" algn="tl">
                    <a:srgbClr val="000000">
                      <a:alpha val="43137"/>
                    </a:srgbClr>
                  </a:outerShdw>
                </a:effectLst>
              </a:rPr>
              <a:t>) </a:t>
            </a:r>
            <a:r>
              <a:rPr lang="en-US" altLang="zh-CN" sz="3200" dirty="0" err="1">
                <a:solidFill>
                  <a:schemeClr val="bg1"/>
                </a:solidFill>
                <a:effectLst>
                  <a:outerShdw blurRad="38100" dist="38100" dir="2700000" algn="tl">
                    <a:srgbClr val="000000">
                      <a:alpha val="43137"/>
                    </a:srgbClr>
                  </a:outerShdw>
                </a:effectLst>
              </a:rPr>
              <a:t>S→Be</a:t>
            </a:r>
            <a:endParaRPr lang="en-US" altLang="zh-CN" sz="3200" dirty="0">
              <a:solidFill>
                <a:schemeClr val="bg1"/>
              </a:solidFill>
              <a:effectLst>
                <a:outerShdw blurRad="38100" dist="38100" dir="2700000" algn="tl">
                  <a:srgbClr val="000000">
                    <a:alpha val="43137"/>
                  </a:srgbClr>
                </a:outerShdw>
              </a:effectLst>
            </a:endParaRPr>
          </a:p>
          <a:p>
            <a:pPr marL="1339850">
              <a:tabLst>
                <a:tab pos="1163320" algn="l"/>
              </a:tabLst>
            </a:pPr>
            <a:r>
              <a:rPr lang="en-US" altLang="zh-CN" sz="3200" dirty="0">
                <a:solidFill>
                  <a:schemeClr val="bg1"/>
                </a:solidFill>
                <a:effectLst>
                  <a:outerShdw blurRad="38100" dist="38100" dir="2700000" algn="tl">
                    <a:srgbClr val="000000">
                      <a:alpha val="43137"/>
                    </a:srgbClr>
                  </a:outerShdw>
                </a:effectLst>
              </a:rPr>
              <a:t>2) </a:t>
            </a:r>
            <a:r>
              <a:rPr lang="en-US" altLang="zh-CN" sz="3200" dirty="0" err="1">
                <a:solidFill>
                  <a:schemeClr val="bg1"/>
                </a:solidFill>
                <a:effectLst>
                  <a:outerShdw blurRad="38100" dist="38100" dir="2700000" algn="tl">
                    <a:srgbClr val="000000">
                      <a:alpha val="43137"/>
                    </a:srgbClr>
                  </a:outerShdw>
                </a:effectLst>
              </a:rPr>
              <a:t>B→Ce</a:t>
            </a:r>
            <a:endParaRPr lang="en-US" altLang="zh-CN" sz="3200" dirty="0">
              <a:solidFill>
                <a:schemeClr val="bg1"/>
              </a:solidFill>
              <a:effectLst>
                <a:outerShdw blurRad="38100" dist="38100" dir="2700000" algn="tl">
                  <a:srgbClr val="000000">
                    <a:alpha val="43137"/>
                  </a:srgbClr>
                </a:outerShdw>
              </a:effectLst>
            </a:endParaRPr>
          </a:p>
          <a:p>
            <a:pPr marL="1339850">
              <a:tabLst>
                <a:tab pos="1163320" algn="l"/>
              </a:tabLst>
            </a:pPr>
            <a:r>
              <a:rPr lang="en-US" altLang="zh-CN" sz="3200" dirty="0">
                <a:solidFill>
                  <a:schemeClr val="bg1"/>
                </a:solidFill>
                <a:effectLst>
                  <a:outerShdw blurRad="38100" dist="38100" dir="2700000" algn="tl">
                    <a:srgbClr val="000000">
                      <a:alpha val="43137"/>
                    </a:srgbClr>
                  </a:outerShdw>
                </a:effectLst>
              </a:rPr>
              <a:t>3) </a:t>
            </a:r>
            <a:r>
              <a:rPr lang="en-US" altLang="zh-CN" sz="3200" dirty="0" err="1">
                <a:solidFill>
                  <a:schemeClr val="bg1"/>
                </a:solidFill>
                <a:effectLst>
                  <a:outerShdw blurRad="38100" dist="38100" dir="2700000" algn="tl">
                    <a:srgbClr val="000000">
                      <a:alpha val="43137"/>
                    </a:srgbClr>
                  </a:outerShdw>
                </a:effectLst>
              </a:rPr>
              <a:t>B→Af</a:t>
            </a:r>
            <a:endParaRPr lang="en-US" altLang="zh-CN" sz="3200" dirty="0">
              <a:solidFill>
                <a:schemeClr val="bg1"/>
              </a:solidFill>
              <a:effectLst>
                <a:outerShdw blurRad="38100" dist="38100" dir="2700000" algn="tl">
                  <a:srgbClr val="000000">
                    <a:alpha val="43137"/>
                  </a:srgbClr>
                </a:outerShdw>
              </a:effectLst>
            </a:endParaRPr>
          </a:p>
          <a:p>
            <a:pPr marL="1339850">
              <a:tabLst>
                <a:tab pos="1163320" algn="l"/>
              </a:tabLst>
            </a:pPr>
            <a:r>
              <a:rPr lang="en-US" altLang="zh-CN" sz="3200" dirty="0">
                <a:solidFill>
                  <a:schemeClr val="bg1"/>
                </a:solidFill>
                <a:effectLst>
                  <a:outerShdw blurRad="38100" dist="38100" dir="2700000" algn="tl">
                    <a:srgbClr val="000000">
                      <a:alpha val="43137"/>
                    </a:srgbClr>
                  </a:outerShdw>
                </a:effectLst>
              </a:rPr>
              <a:t>4) </a:t>
            </a:r>
            <a:r>
              <a:rPr lang="en-US" altLang="zh-CN" sz="3200" dirty="0" err="1">
                <a:solidFill>
                  <a:schemeClr val="bg1"/>
                </a:solidFill>
                <a:effectLst>
                  <a:outerShdw blurRad="38100" dist="38100" dir="2700000" algn="tl">
                    <a:srgbClr val="000000">
                      <a:alpha val="43137"/>
                    </a:srgbClr>
                  </a:outerShdw>
                </a:effectLst>
              </a:rPr>
              <a:t>A→Ae</a:t>
            </a:r>
            <a:r>
              <a:rPr lang="en-US" altLang="zh-CN" sz="3200" dirty="0">
                <a:solidFill>
                  <a:schemeClr val="bg1"/>
                </a:solidFill>
                <a:effectLst>
                  <a:outerShdw blurRad="38100" dist="38100" dir="2700000" algn="tl">
                    <a:srgbClr val="000000">
                      <a:alpha val="43137"/>
                    </a:srgbClr>
                  </a:outerShdw>
                </a:effectLst>
              </a:rPr>
              <a:t>           </a:t>
            </a:r>
            <a:endParaRPr lang="en-US" altLang="zh-CN" sz="3200" dirty="0">
              <a:solidFill>
                <a:schemeClr val="bg1"/>
              </a:solidFill>
              <a:effectLst>
                <a:outerShdw blurRad="38100" dist="38100" dir="2700000" algn="tl">
                  <a:srgbClr val="000000">
                    <a:alpha val="43137"/>
                  </a:srgbClr>
                </a:outerShdw>
              </a:effectLst>
            </a:endParaRPr>
          </a:p>
          <a:p>
            <a:pPr marL="1339850">
              <a:tabLst>
                <a:tab pos="1163320" algn="l"/>
              </a:tabLst>
            </a:pPr>
            <a:r>
              <a:rPr lang="en-US" altLang="zh-CN" sz="3200" dirty="0">
                <a:solidFill>
                  <a:schemeClr val="bg1"/>
                </a:solidFill>
                <a:effectLst>
                  <a:outerShdw blurRad="38100" dist="38100" dir="2700000" algn="tl">
                    <a:srgbClr val="000000">
                      <a:alpha val="43137"/>
                    </a:srgbClr>
                  </a:outerShdw>
                </a:effectLst>
              </a:rPr>
              <a:t>5) </a:t>
            </a:r>
            <a:r>
              <a:rPr lang="en-US" altLang="zh-CN" sz="3200" dirty="0" err="1">
                <a:solidFill>
                  <a:schemeClr val="bg1"/>
                </a:solidFill>
                <a:effectLst>
                  <a:outerShdw blurRad="38100" dist="38100" dir="2700000" algn="tl">
                    <a:srgbClr val="000000">
                      <a:alpha val="43137"/>
                    </a:srgbClr>
                  </a:outerShdw>
                </a:effectLst>
              </a:rPr>
              <a:t>A→e</a:t>
            </a:r>
            <a:endParaRPr lang="en-US" altLang="zh-CN" sz="3200" dirty="0">
              <a:solidFill>
                <a:schemeClr val="bg1"/>
              </a:solidFill>
              <a:effectLst>
                <a:outerShdw blurRad="38100" dist="38100" dir="2700000" algn="tl">
                  <a:srgbClr val="000000">
                    <a:alpha val="43137"/>
                  </a:srgbClr>
                </a:outerShdw>
              </a:effectLst>
            </a:endParaRPr>
          </a:p>
          <a:p>
            <a:pPr marL="1339850">
              <a:tabLst>
                <a:tab pos="1163320" algn="l"/>
              </a:tabLst>
            </a:pPr>
            <a:r>
              <a:rPr lang="en-US" altLang="zh-CN" sz="3200" dirty="0">
                <a:solidFill>
                  <a:schemeClr val="bg1"/>
                </a:solidFill>
                <a:effectLst>
                  <a:outerShdw blurRad="38100" dist="38100" dir="2700000" algn="tl">
                    <a:srgbClr val="000000">
                      <a:alpha val="43137"/>
                    </a:srgbClr>
                  </a:outerShdw>
                </a:effectLst>
              </a:rPr>
              <a:t>6</a:t>
            </a:r>
            <a:r>
              <a:rPr lang="en-US" altLang="zh-CN" sz="3200" dirty="0" smtClean="0">
                <a:solidFill>
                  <a:schemeClr val="bg1"/>
                </a:solidFill>
                <a:effectLst>
                  <a:outerShdw blurRad="38100" dist="38100" dir="2700000" algn="tl">
                    <a:srgbClr val="000000">
                      <a:alpha val="43137"/>
                    </a:srgbClr>
                  </a:outerShdw>
                </a:effectLst>
              </a:rPr>
              <a:t>) </a:t>
            </a:r>
            <a:r>
              <a:rPr lang="en-US" altLang="zh-CN" sz="3200" dirty="0" err="1" smtClean="0">
                <a:solidFill>
                  <a:schemeClr val="bg1"/>
                </a:solidFill>
                <a:effectLst>
                  <a:outerShdw blurRad="38100" dist="38100" dir="2700000" algn="tl">
                    <a:srgbClr val="000000">
                      <a:alpha val="43137"/>
                    </a:srgbClr>
                  </a:outerShdw>
                </a:effectLst>
              </a:rPr>
              <a:t>C</a:t>
            </a:r>
            <a:r>
              <a:rPr lang="en-US" altLang="zh-CN" sz="3200" dirty="0" err="1">
                <a:solidFill>
                  <a:schemeClr val="bg1"/>
                </a:solidFill>
                <a:effectLst>
                  <a:outerShdw blurRad="38100" dist="38100" dir="2700000" algn="tl">
                    <a:srgbClr val="000000">
                      <a:alpha val="43137"/>
                    </a:srgbClr>
                  </a:outerShdw>
                </a:effectLst>
              </a:rPr>
              <a:t>→Cf</a:t>
            </a:r>
            <a:endParaRPr lang="en-US" altLang="zh-CN" sz="3200" dirty="0">
              <a:solidFill>
                <a:schemeClr val="bg1"/>
              </a:solidFill>
              <a:effectLst>
                <a:outerShdw blurRad="38100" dist="38100" dir="2700000" algn="tl">
                  <a:srgbClr val="000000">
                    <a:alpha val="43137"/>
                  </a:srgbClr>
                </a:outerShdw>
              </a:effectLst>
            </a:endParaRPr>
          </a:p>
          <a:p>
            <a:pPr marL="1339850">
              <a:tabLst>
                <a:tab pos="1163320" algn="l"/>
              </a:tabLst>
            </a:pPr>
            <a:r>
              <a:rPr lang="en-US" altLang="zh-CN" sz="3200" dirty="0">
                <a:solidFill>
                  <a:schemeClr val="bg1"/>
                </a:solidFill>
                <a:effectLst>
                  <a:outerShdw blurRad="38100" dist="38100" dir="2700000" algn="tl">
                    <a:srgbClr val="000000">
                      <a:alpha val="43137"/>
                    </a:srgbClr>
                  </a:outerShdw>
                </a:effectLst>
              </a:rPr>
              <a:t>7) </a:t>
            </a:r>
            <a:r>
              <a:rPr lang="en-US" altLang="zh-CN" sz="3200" dirty="0" err="1">
                <a:solidFill>
                  <a:schemeClr val="bg1"/>
                </a:solidFill>
                <a:effectLst>
                  <a:outerShdw blurRad="38100" dist="38100" dir="2700000" algn="tl">
                    <a:srgbClr val="000000">
                      <a:alpha val="43137"/>
                    </a:srgbClr>
                  </a:outerShdw>
                </a:effectLst>
              </a:rPr>
              <a:t>D→f</a:t>
            </a:r>
            <a:endParaRPr lang="en-US" altLang="zh-CN" sz="3200" dirty="0">
              <a:solidFill>
                <a:schemeClr val="bg1"/>
              </a:solidFill>
              <a:effectLst>
                <a:outerShdw blurRad="38100" dist="38100" dir="2700000" algn="tl">
                  <a:srgbClr val="000000">
                    <a:alpha val="43137"/>
                  </a:srgbClr>
                </a:outerShdw>
              </a:effectLst>
            </a:endParaRPr>
          </a:p>
        </p:txBody>
      </p:sp>
      <p:grpSp>
        <p:nvGrpSpPr>
          <p:cNvPr id="35" name="组合 34"/>
          <p:cNvGrpSpPr/>
          <p:nvPr/>
        </p:nvGrpSpPr>
        <p:grpSpPr>
          <a:xfrm>
            <a:off x="4572000" y="1972618"/>
            <a:ext cx="3968318" cy="2299287"/>
            <a:chOff x="4572000" y="1972618"/>
            <a:chExt cx="3968318" cy="2299287"/>
          </a:xfrm>
        </p:grpSpPr>
        <p:cxnSp>
          <p:nvCxnSpPr>
            <p:cNvPr id="8" name="直接连接符 7"/>
            <p:cNvCxnSpPr>
              <a:endCxn id="12" idx="1"/>
            </p:cNvCxnSpPr>
            <p:nvPr/>
          </p:nvCxnSpPr>
          <p:spPr>
            <a:xfrm>
              <a:off x="4572000" y="2264952"/>
              <a:ext cx="1435252" cy="54"/>
            </a:xfrm>
            <a:prstGeom prst="line">
              <a:avLst/>
            </a:prstGeom>
            <a:ln w="57150">
              <a:solidFill>
                <a:srgbClr val="FFFF00"/>
              </a:solidFill>
              <a:headEnd type="triangl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6007252" y="1972618"/>
              <a:ext cx="2533066" cy="584775"/>
            </a:xfrm>
            <a:prstGeom prst="rect">
              <a:avLst/>
            </a:prstGeom>
          </p:spPr>
          <p:txBody>
            <a:bodyPr wrap="none">
              <a:spAutoFit/>
            </a:bodyPr>
            <a:lstStyle/>
            <a:p>
              <a:r>
                <a:rPr lang="en-US" altLang="zh-CN" sz="3200" dirty="0"/>
                <a:t>C</a:t>
              </a:r>
              <a:r>
                <a:rPr lang="zh-CN" altLang="en-US" sz="3200" dirty="0"/>
                <a:t>为不可终止</a:t>
              </a:r>
              <a:endParaRPr lang="zh-CN" altLang="en-US" sz="3200" dirty="0"/>
            </a:p>
          </p:txBody>
        </p:sp>
        <p:cxnSp>
          <p:nvCxnSpPr>
            <p:cNvPr id="15" name="直接连接符 14"/>
            <p:cNvCxnSpPr>
              <a:endCxn id="12" idx="1"/>
            </p:cNvCxnSpPr>
            <p:nvPr/>
          </p:nvCxnSpPr>
          <p:spPr>
            <a:xfrm flipV="1">
              <a:off x="4572000" y="2265006"/>
              <a:ext cx="1435252" cy="2006899"/>
            </a:xfrm>
            <a:prstGeom prst="line">
              <a:avLst/>
            </a:prstGeom>
            <a:ln w="57150">
              <a:solidFill>
                <a:srgbClr val="FFFF00"/>
              </a:solidFill>
              <a:headEnd type="triangl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4572000" y="4425669"/>
            <a:ext cx="3968318" cy="584775"/>
            <a:chOff x="4572000" y="4425669"/>
            <a:chExt cx="3968318" cy="584775"/>
          </a:xfrm>
        </p:grpSpPr>
        <p:sp>
          <p:nvSpPr>
            <p:cNvPr id="18" name="矩形 17"/>
            <p:cNvSpPr/>
            <p:nvPr/>
          </p:nvSpPr>
          <p:spPr>
            <a:xfrm>
              <a:off x="6007252" y="4425669"/>
              <a:ext cx="2533066" cy="584775"/>
            </a:xfrm>
            <a:prstGeom prst="rect">
              <a:avLst/>
            </a:prstGeom>
          </p:spPr>
          <p:txBody>
            <a:bodyPr wrap="none">
              <a:spAutoFit/>
            </a:bodyPr>
            <a:lstStyle/>
            <a:p>
              <a:r>
                <a:rPr lang="en-US" altLang="zh-CN" sz="3200" dirty="0"/>
                <a:t>D</a:t>
              </a:r>
              <a:r>
                <a:rPr lang="zh-CN" altLang="en-US" sz="3200" dirty="0"/>
                <a:t>为不可到达</a:t>
              </a:r>
              <a:endParaRPr lang="en-US" altLang="zh-CN" sz="3200" dirty="0"/>
            </a:p>
          </p:txBody>
        </p:sp>
        <p:cxnSp>
          <p:nvCxnSpPr>
            <p:cNvPr id="19" name="直接连接符 18"/>
            <p:cNvCxnSpPr>
              <a:endCxn id="18" idx="1"/>
            </p:cNvCxnSpPr>
            <p:nvPr/>
          </p:nvCxnSpPr>
          <p:spPr>
            <a:xfrm flipV="1">
              <a:off x="4572000" y="4718057"/>
              <a:ext cx="1435252" cy="1866"/>
            </a:xfrm>
            <a:prstGeom prst="line">
              <a:avLst/>
            </a:prstGeom>
            <a:ln w="57150">
              <a:solidFill>
                <a:srgbClr val="66FF33"/>
              </a:solidFill>
              <a:headEnd type="triangl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0"/>
                                  </p:stCondLst>
                                  <p:iterate type="lt">
                                    <p:tmPct val="0"/>
                                  </p:iterate>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par>
                                <p:cTn id="23" presetID="10" presetClass="entr" presetSubtype="0" fill="hold" grpId="0" nodeType="withEffect">
                                  <p:stCondLst>
                                    <p:cond delay="0"/>
                                  </p:stCondLst>
                                  <p:iterate type="lt">
                                    <p:tmPct val="0"/>
                                  </p:iterate>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500"/>
                                        <p:tgtEl>
                                          <p:spTgt spid="5">
                                            <p:txEl>
                                              <p:pRg st="5" end="5"/>
                                            </p:txEl>
                                          </p:spTgt>
                                        </p:tgtEl>
                                      </p:cBhvr>
                                    </p:animEffect>
                                  </p:childTnLst>
                                </p:cTn>
                              </p:par>
                              <p:par>
                                <p:cTn id="26" presetID="10" presetClass="entr" presetSubtype="0" fill="hold" grpId="0" nodeType="withEffect">
                                  <p:stCondLst>
                                    <p:cond delay="0"/>
                                  </p:stCondLst>
                                  <p:iterate type="lt">
                                    <p:tmPct val="0"/>
                                  </p:iterate>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9" presetClass="emph" presetSubtype="0" fill="hold" nodeType="clickEffect">
                                  <p:stCondLst>
                                    <p:cond delay="0"/>
                                  </p:stCondLst>
                                  <p:iterate type="lt">
                                    <p:tmPct val="0"/>
                                  </p:iterate>
                                  <p:childTnLst>
                                    <p:animClr clrSpc="rgb" dir="cw">
                                      <p:cBhvr override="childStyle">
                                        <p:cTn id="32" dur="500" fill="hold"/>
                                        <p:tgtEl>
                                          <p:spTgt spid="5">
                                            <p:txEl>
                                              <p:pRg st="1" end="1"/>
                                            </p:txEl>
                                          </p:spTgt>
                                        </p:tgtEl>
                                        <p:attrNameLst>
                                          <p:attrName>style.color</p:attrName>
                                        </p:attrNameLst>
                                      </p:cBhvr>
                                      <p:to>
                                        <a:srgbClr val="FFFF00"/>
                                      </p:to>
                                    </p:animClr>
                                    <p:animClr clrSpc="rgb" dir="cw">
                                      <p:cBhvr>
                                        <p:cTn id="33" dur="500" fill="hold"/>
                                        <p:tgtEl>
                                          <p:spTgt spid="5">
                                            <p:txEl>
                                              <p:pRg st="1" end="1"/>
                                            </p:txEl>
                                          </p:spTgt>
                                        </p:tgtEl>
                                        <p:attrNameLst>
                                          <p:attrName>fillcolor</p:attrName>
                                        </p:attrNameLst>
                                      </p:cBhvr>
                                      <p:to>
                                        <a:srgbClr val="FFFF00"/>
                                      </p:to>
                                    </p:animClr>
                                    <p:set>
                                      <p:cBhvr>
                                        <p:cTn id="34" dur="500" fill="hold"/>
                                        <p:tgtEl>
                                          <p:spTgt spid="5">
                                            <p:txEl>
                                              <p:pRg st="1" end="1"/>
                                            </p:txEl>
                                          </p:spTgt>
                                        </p:tgtEl>
                                        <p:attrNameLst>
                                          <p:attrName>fill.type</p:attrName>
                                        </p:attrNameLst>
                                      </p:cBhvr>
                                      <p:to>
                                        <p:strVal val="solid"/>
                                      </p:to>
                                    </p:set>
                                    <p:set>
                                      <p:cBhvr>
                                        <p:cTn id="35" dur="500" fill="hold"/>
                                        <p:tgtEl>
                                          <p:spTgt spid="5">
                                            <p:txEl>
                                              <p:pRg st="1" end="1"/>
                                            </p:txEl>
                                          </p:spTgt>
                                        </p:tgtEl>
                                        <p:attrNameLst>
                                          <p:attrName>fill.on</p:attrName>
                                        </p:attrNameLst>
                                      </p:cBhvr>
                                      <p:to>
                                        <p:strVal val="true"/>
                                      </p:to>
                                    </p:set>
                                  </p:childTnLst>
                                </p:cTn>
                              </p:par>
                            </p:childTnLst>
                          </p:cTn>
                        </p:par>
                        <p:par>
                          <p:cTn id="36" fill="hold">
                            <p:stCondLst>
                              <p:cond delay="500"/>
                            </p:stCondLst>
                            <p:childTnLst>
                              <p:par>
                                <p:cTn id="37" presetID="19" presetClass="emph" presetSubtype="0" fill="hold" nodeType="afterEffect">
                                  <p:stCondLst>
                                    <p:cond delay="0"/>
                                  </p:stCondLst>
                                  <p:iterate type="lt">
                                    <p:tmPct val="0"/>
                                  </p:iterate>
                                  <p:childTnLst>
                                    <p:animClr clrSpc="rgb" dir="cw">
                                      <p:cBhvr override="childStyle">
                                        <p:cTn id="38" dur="500" fill="hold"/>
                                        <p:tgtEl>
                                          <p:spTgt spid="5">
                                            <p:txEl>
                                              <p:pRg st="5" end="5"/>
                                            </p:txEl>
                                          </p:spTgt>
                                        </p:tgtEl>
                                        <p:attrNameLst>
                                          <p:attrName>style.color</p:attrName>
                                        </p:attrNameLst>
                                      </p:cBhvr>
                                      <p:to>
                                        <a:srgbClr val="FFFF00"/>
                                      </p:to>
                                    </p:animClr>
                                    <p:animClr clrSpc="rgb" dir="cw">
                                      <p:cBhvr>
                                        <p:cTn id="39" dur="500" fill="hold"/>
                                        <p:tgtEl>
                                          <p:spTgt spid="5">
                                            <p:txEl>
                                              <p:pRg st="5" end="5"/>
                                            </p:txEl>
                                          </p:spTgt>
                                        </p:tgtEl>
                                        <p:attrNameLst>
                                          <p:attrName>fillcolor</p:attrName>
                                        </p:attrNameLst>
                                      </p:cBhvr>
                                      <p:to>
                                        <a:srgbClr val="FFFF00"/>
                                      </p:to>
                                    </p:animClr>
                                    <p:set>
                                      <p:cBhvr>
                                        <p:cTn id="40" dur="500" fill="hold"/>
                                        <p:tgtEl>
                                          <p:spTgt spid="5">
                                            <p:txEl>
                                              <p:pRg st="5" end="5"/>
                                            </p:txEl>
                                          </p:spTgt>
                                        </p:tgtEl>
                                        <p:attrNameLst>
                                          <p:attrName>fill.type</p:attrName>
                                        </p:attrNameLst>
                                      </p:cBhvr>
                                      <p:to>
                                        <p:strVal val="solid"/>
                                      </p:to>
                                    </p:set>
                                    <p:set>
                                      <p:cBhvr>
                                        <p:cTn id="41" dur="500" fill="hold"/>
                                        <p:tgtEl>
                                          <p:spTgt spid="5">
                                            <p:txEl>
                                              <p:pRg st="5" end="5"/>
                                            </p:txEl>
                                          </p:spTgt>
                                        </p:tgtEl>
                                        <p:attrNameLst>
                                          <p:attrName>fill.on</p:attrName>
                                        </p:attrNameLst>
                                      </p:cBhvr>
                                      <p:to>
                                        <p:strVal val="true"/>
                                      </p:to>
                                    </p:set>
                                  </p:childTnLst>
                                </p:cTn>
                              </p:par>
                            </p:childTnLst>
                          </p:cTn>
                        </p:par>
                        <p:par>
                          <p:cTn id="42" fill="hold">
                            <p:stCondLst>
                              <p:cond delay="1000"/>
                            </p:stCondLst>
                            <p:childTnLst>
                              <p:par>
                                <p:cTn id="43" presetID="22" presetClass="entr" presetSubtype="2" fill="hold" nodeType="after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wipe(right)">
                                      <p:cBhvr>
                                        <p:cTn id="45" dur="1000"/>
                                        <p:tgtEl>
                                          <p:spTgt spid="35"/>
                                        </p:tgtEl>
                                      </p:cBhvr>
                                    </p:animEffect>
                                  </p:childTnLst>
                                </p:cTn>
                              </p:par>
                            </p:childTnLst>
                          </p:cTn>
                        </p:par>
                      </p:childTnLst>
                    </p:cTn>
                  </p:par>
                  <p:par>
                    <p:cTn id="46" fill="hold">
                      <p:stCondLst>
                        <p:cond delay="indefinite"/>
                      </p:stCondLst>
                      <p:childTnLst>
                        <p:par>
                          <p:cTn id="47" fill="hold">
                            <p:stCondLst>
                              <p:cond delay="0"/>
                            </p:stCondLst>
                            <p:childTnLst>
                              <p:par>
                                <p:cTn id="48" presetID="19" presetClass="emph" presetSubtype="0" fill="hold" nodeType="clickEffect">
                                  <p:stCondLst>
                                    <p:cond delay="0"/>
                                  </p:stCondLst>
                                  <p:iterate type="lt">
                                    <p:tmPct val="0"/>
                                  </p:iterate>
                                  <p:childTnLst>
                                    <p:animClr clrSpc="rgb" dir="cw">
                                      <p:cBhvr override="childStyle">
                                        <p:cTn id="49" dur="500" fill="hold"/>
                                        <p:tgtEl>
                                          <p:spTgt spid="5">
                                            <p:txEl>
                                              <p:pRg st="6" end="6"/>
                                            </p:txEl>
                                          </p:spTgt>
                                        </p:tgtEl>
                                        <p:attrNameLst>
                                          <p:attrName>style.color</p:attrName>
                                        </p:attrNameLst>
                                      </p:cBhvr>
                                      <p:to>
                                        <a:srgbClr val="66FF33"/>
                                      </p:to>
                                    </p:animClr>
                                    <p:animClr clrSpc="rgb" dir="cw">
                                      <p:cBhvr>
                                        <p:cTn id="50" dur="500" fill="hold"/>
                                        <p:tgtEl>
                                          <p:spTgt spid="5">
                                            <p:txEl>
                                              <p:pRg st="6" end="6"/>
                                            </p:txEl>
                                          </p:spTgt>
                                        </p:tgtEl>
                                        <p:attrNameLst>
                                          <p:attrName>fillcolor</p:attrName>
                                        </p:attrNameLst>
                                      </p:cBhvr>
                                      <p:to>
                                        <a:srgbClr val="66FF33"/>
                                      </p:to>
                                    </p:animClr>
                                    <p:set>
                                      <p:cBhvr>
                                        <p:cTn id="51" dur="500" fill="hold"/>
                                        <p:tgtEl>
                                          <p:spTgt spid="5">
                                            <p:txEl>
                                              <p:pRg st="6" end="6"/>
                                            </p:txEl>
                                          </p:spTgt>
                                        </p:tgtEl>
                                        <p:attrNameLst>
                                          <p:attrName>fill.type</p:attrName>
                                        </p:attrNameLst>
                                      </p:cBhvr>
                                      <p:to>
                                        <p:strVal val="solid"/>
                                      </p:to>
                                    </p:set>
                                    <p:set>
                                      <p:cBhvr>
                                        <p:cTn id="52" dur="500" fill="hold"/>
                                        <p:tgtEl>
                                          <p:spTgt spid="5">
                                            <p:txEl>
                                              <p:pRg st="6" end="6"/>
                                            </p:txEl>
                                          </p:spTgt>
                                        </p:tgtEl>
                                        <p:attrNameLst>
                                          <p:attrName>fill.on</p:attrName>
                                        </p:attrNameLst>
                                      </p:cBhvr>
                                      <p:to>
                                        <p:strVal val="true"/>
                                      </p:to>
                                    </p:set>
                                  </p:childTnLst>
                                </p:cTn>
                              </p:par>
                            </p:childTnLst>
                          </p:cTn>
                        </p:par>
                        <p:par>
                          <p:cTn id="53" fill="hold">
                            <p:stCondLst>
                              <p:cond delay="500"/>
                            </p:stCondLst>
                            <p:childTnLst>
                              <p:par>
                                <p:cTn id="54" presetID="22" presetClass="entr" presetSubtype="2" fill="hold" nodeType="after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ipe(right)">
                                      <p:cBhvr>
                                        <p:cTn id="56" dur="500"/>
                                        <p:tgtEl>
                                          <p:spTgt spid="36"/>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4">
                                            <p:txEl>
                                              <p:pRg st="0" end="0"/>
                                            </p:txEl>
                                          </p:spTgt>
                                        </p:tgtEl>
                                        <p:attrNameLst>
                                          <p:attrName>style.visibility</p:attrName>
                                        </p:attrNameLst>
                                      </p:cBhvr>
                                      <p:to>
                                        <p:strVal val="visible"/>
                                      </p:to>
                                    </p:set>
                                    <p:animEffect transition="in" filter="fade">
                                      <p:cBhvr>
                                        <p:cTn id="61" dur="1000"/>
                                        <p:tgtEl>
                                          <p:spTgt spid="4">
                                            <p:txEl>
                                              <p:pRg st="0" end="0"/>
                                            </p:txEl>
                                          </p:spTgt>
                                        </p:tgtEl>
                                      </p:cBhvr>
                                    </p:animEffect>
                                    <p:anim calcmode="lin" valueType="num">
                                      <p:cBhvr>
                                        <p:cTn id="6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6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64" fill="hold">
                            <p:stCondLst>
                              <p:cond delay="1000"/>
                            </p:stCondLst>
                            <p:childTnLst>
                              <p:par>
                                <p:cTn id="65" presetID="22" presetClass="exit" presetSubtype="8" fill="hold" nodeType="afterEffect">
                                  <p:stCondLst>
                                    <p:cond delay="0"/>
                                  </p:stCondLst>
                                  <p:iterate type="lt">
                                    <p:tmPct val="0"/>
                                  </p:iterate>
                                  <p:childTnLst>
                                    <p:animEffect transition="out" filter="wipe(left)">
                                      <p:cBhvr>
                                        <p:cTn id="66" dur="500"/>
                                        <p:tgtEl>
                                          <p:spTgt spid="5">
                                            <p:txEl>
                                              <p:pRg st="1" end="1"/>
                                            </p:txEl>
                                          </p:spTgt>
                                        </p:tgtEl>
                                      </p:cBhvr>
                                    </p:animEffect>
                                    <p:set>
                                      <p:cBhvr>
                                        <p:cTn id="67" dur="1" fill="hold">
                                          <p:stCondLst>
                                            <p:cond delay="499"/>
                                          </p:stCondLst>
                                        </p:cTn>
                                        <p:tgtEl>
                                          <p:spTgt spid="5">
                                            <p:txEl>
                                              <p:pRg st="1" end="1"/>
                                            </p:txEl>
                                          </p:spTgt>
                                        </p:tgtEl>
                                        <p:attrNameLst>
                                          <p:attrName>style.visibility</p:attrName>
                                        </p:attrNameLst>
                                      </p:cBhvr>
                                      <p:to>
                                        <p:strVal val="hidden"/>
                                      </p:to>
                                    </p:set>
                                  </p:childTnLst>
                                </p:cTn>
                              </p:par>
                            </p:childTnLst>
                          </p:cTn>
                        </p:par>
                        <p:par>
                          <p:cTn id="68" fill="hold">
                            <p:stCondLst>
                              <p:cond delay="1500"/>
                            </p:stCondLst>
                            <p:childTnLst>
                              <p:par>
                                <p:cTn id="69" presetID="22" presetClass="exit" presetSubtype="8" fill="hold" nodeType="afterEffect">
                                  <p:stCondLst>
                                    <p:cond delay="0"/>
                                  </p:stCondLst>
                                  <p:iterate type="lt">
                                    <p:tmPct val="0"/>
                                  </p:iterate>
                                  <p:childTnLst>
                                    <p:animEffect transition="out" filter="wipe(left)">
                                      <p:cBhvr>
                                        <p:cTn id="70" dur="500"/>
                                        <p:tgtEl>
                                          <p:spTgt spid="5">
                                            <p:txEl>
                                              <p:pRg st="5" end="5"/>
                                            </p:txEl>
                                          </p:spTgt>
                                        </p:tgtEl>
                                      </p:cBhvr>
                                    </p:animEffect>
                                    <p:set>
                                      <p:cBhvr>
                                        <p:cTn id="71" dur="1" fill="hold">
                                          <p:stCondLst>
                                            <p:cond delay="499"/>
                                          </p:stCondLst>
                                        </p:cTn>
                                        <p:tgtEl>
                                          <p:spTgt spid="5">
                                            <p:txEl>
                                              <p:pRg st="5" end="5"/>
                                            </p:txEl>
                                          </p:spTgt>
                                        </p:tgtEl>
                                        <p:attrNameLst>
                                          <p:attrName>style.visibility</p:attrName>
                                        </p:attrNameLst>
                                      </p:cBhvr>
                                      <p:to>
                                        <p:strVal val="hidden"/>
                                      </p:to>
                                    </p:set>
                                  </p:childTnLst>
                                </p:cTn>
                              </p:par>
                            </p:childTnLst>
                          </p:cTn>
                        </p:par>
                        <p:par>
                          <p:cTn id="72" fill="hold">
                            <p:stCondLst>
                              <p:cond delay="2000"/>
                            </p:stCondLst>
                            <p:childTnLst>
                              <p:par>
                                <p:cTn id="73" presetID="22" presetClass="exit" presetSubtype="8" fill="hold" nodeType="afterEffect">
                                  <p:stCondLst>
                                    <p:cond delay="0"/>
                                  </p:stCondLst>
                                  <p:iterate type="lt">
                                    <p:tmPct val="0"/>
                                  </p:iterate>
                                  <p:childTnLst>
                                    <p:animEffect transition="out" filter="wipe(left)">
                                      <p:cBhvr>
                                        <p:cTn id="74" dur="500"/>
                                        <p:tgtEl>
                                          <p:spTgt spid="5">
                                            <p:txEl>
                                              <p:pRg st="6" end="6"/>
                                            </p:txEl>
                                          </p:spTgt>
                                        </p:tgtEl>
                                      </p:cBhvr>
                                    </p:animEffect>
                                    <p:set>
                                      <p:cBhvr>
                                        <p:cTn id="75" dur="1" fill="hold">
                                          <p:stCondLst>
                                            <p:cond delay="499"/>
                                          </p:stCondLst>
                                        </p:cTn>
                                        <p:tgtEl>
                                          <p:spTgt spid="5">
                                            <p:txEl>
                                              <p:pRg st="6" end="6"/>
                                            </p:txEl>
                                          </p:spTgt>
                                        </p:tgtEl>
                                        <p:attrNameLst>
                                          <p:attrName>style.visibility</p:attrName>
                                        </p:attrNameLst>
                                      </p:cBhvr>
                                      <p:to>
                                        <p:strVal val="hidden"/>
                                      </p:to>
                                    </p:set>
                                  </p:childTnLst>
                                </p:cTn>
                              </p:par>
                            </p:childTnLst>
                          </p:cTn>
                        </p:par>
                        <p:par>
                          <p:cTn id="76" fill="hold">
                            <p:stCondLst>
                              <p:cond delay="2500"/>
                            </p:stCondLst>
                            <p:childTnLst>
                              <p:par>
                                <p:cTn id="77" presetID="22" presetClass="exit" presetSubtype="8" fill="hold" nodeType="afterEffect">
                                  <p:stCondLst>
                                    <p:cond delay="0"/>
                                  </p:stCondLst>
                                  <p:iterate type="lt">
                                    <p:tmPct val="0"/>
                                  </p:iterate>
                                  <p:childTnLst>
                                    <p:animEffect transition="out" filter="wipe(left)">
                                      <p:cBhvr>
                                        <p:cTn id="78" dur="500"/>
                                        <p:tgtEl>
                                          <p:spTgt spid="5">
                                            <p:txEl>
                                              <p:pRg st="6" end="6"/>
                                            </p:txEl>
                                          </p:spTgt>
                                        </p:tgtEl>
                                      </p:cBhvr>
                                    </p:animEffect>
                                    <p:set>
                                      <p:cBhvr>
                                        <p:cTn id="79" dur="1" fill="hold">
                                          <p:stCondLst>
                                            <p:cond delay="499"/>
                                          </p:stCondLst>
                                        </p:cTn>
                                        <p:tgtEl>
                                          <p:spTgt spid="5">
                                            <p:txEl>
                                              <p:pRg st="6" end="6"/>
                                            </p:txEl>
                                          </p:spTgt>
                                        </p:tgtEl>
                                        <p:attrNameLst>
                                          <p:attrName>style.visibility</p:attrName>
                                        </p:attrNameLst>
                                      </p:cBhvr>
                                      <p:to>
                                        <p:strVal val="hidden"/>
                                      </p:to>
                                    </p:set>
                                  </p:childTnLst>
                                </p:cTn>
                              </p:par>
                              <p:par>
                                <p:cTn id="80" presetID="22" presetClass="exit" presetSubtype="4" fill="hold" nodeType="withEffect">
                                  <p:stCondLst>
                                    <p:cond delay="0"/>
                                  </p:stCondLst>
                                  <p:childTnLst>
                                    <p:animEffect transition="out" filter="wipe(down)">
                                      <p:cBhvr>
                                        <p:cTn id="81" dur="500"/>
                                        <p:tgtEl>
                                          <p:spTgt spid="35"/>
                                        </p:tgtEl>
                                      </p:cBhvr>
                                    </p:animEffect>
                                    <p:set>
                                      <p:cBhvr>
                                        <p:cTn id="82" dur="1" fill="hold">
                                          <p:stCondLst>
                                            <p:cond delay="499"/>
                                          </p:stCondLst>
                                        </p:cTn>
                                        <p:tgtEl>
                                          <p:spTgt spid="35"/>
                                        </p:tgtEl>
                                        <p:attrNameLst>
                                          <p:attrName>style.visibility</p:attrName>
                                        </p:attrNameLst>
                                      </p:cBhvr>
                                      <p:to>
                                        <p:strVal val="hidden"/>
                                      </p:to>
                                    </p:set>
                                  </p:childTnLst>
                                </p:cTn>
                              </p:par>
                              <p:par>
                                <p:cTn id="83" presetID="22" presetClass="exit" presetSubtype="4" fill="hold" nodeType="withEffect">
                                  <p:stCondLst>
                                    <p:cond delay="0"/>
                                  </p:stCondLst>
                                  <p:childTnLst>
                                    <p:animEffect transition="out" filter="wipe(down)">
                                      <p:cBhvr>
                                        <p:cTn id="84" dur="500"/>
                                        <p:tgtEl>
                                          <p:spTgt spid="36"/>
                                        </p:tgtEl>
                                      </p:cBhvr>
                                    </p:animEffect>
                                    <p:set>
                                      <p:cBhvr>
                                        <p:cTn id="85"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normAutofit fontScale="90000"/>
          </a:bodyPr>
          <a:lstStyle/>
          <a:p>
            <a:r>
              <a:rPr lang="zh-CN" altLang="en-US" dirty="0"/>
              <a:t>四、上下文无关文法中</a:t>
            </a:r>
            <a:r>
              <a:rPr lang="zh-CN" altLang="en-US" dirty="0" smtClean="0"/>
              <a:t>的</a:t>
            </a:r>
            <a:r>
              <a:rPr lang="el-GR" altLang="zh-CN" cap="none" dirty="0" smtClean="0"/>
              <a:t>ε</a:t>
            </a:r>
            <a:r>
              <a:rPr lang="zh-CN" altLang="en-US" dirty="0" smtClean="0"/>
              <a:t>规则</a:t>
            </a:r>
            <a:endParaRPr lang="zh-CN" altLang="en-US" dirty="0"/>
          </a:p>
        </p:txBody>
      </p:sp>
      <p:sp>
        <p:nvSpPr>
          <p:cNvPr id="4" name="内容占位符 3"/>
          <p:cNvSpPr>
            <a:spLocks noGrp="1"/>
          </p:cNvSpPr>
          <p:nvPr>
            <p:ph sz="quarter" idx="13"/>
          </p:nvPr>
        </p:nvSpPr>
        <p:spPr/>
        <p:txBody>
          <a:bodyPr>
            <a:normAutofit/>
          </a:bodyPr>
          <a:lstStyle/>
          <a:p>
            <a:r>
              <a:rPr lang="en-US" altLang="zh-CN" sz="2800" dirty="0">
                <a:solidFill>
                  <a:srgbClr val="FF0000"/>
                </a:solidFill>
              </a:rPr>
              <a:t>1.</a:t>
            </a:r>
            <a:r>
              <a:rPr lang="zh-CN" altLang="en-US" sz="2800" dirty="0">
                <a:solidFill>
                  <a:srgbClr val="FF0000"/>
                </a:solidFill>
              </a:rPr>
              <a:t>什么是</a:t>
            </a:r>
            <a:r>
              <a:rPr lang="en-US" altLang="zh-CN" sz="2800" dirty="0">
                <a:solidFill>
                  <a:srgbClr val="FF0000"/>
                </a:solidFill>
              </a:rPr>
              <a:t>ε</a:t>
            </a:r>
            <a:r>
              <a:rPr lang="zh-CN" altLang="en-US" sz="2800" dirty="0">
                <a:solidFill>
                  <a:srgbClr val="FF0000"/>
                </a:solidFill>
              </a:rPr>
              <a:t>规则</a:t>
            </a:r>
            <a:endParaRPr lang="zh-CN" altLang="en-US" sz="2800" dirty="0">
              <a:solidFill>
                <a:srgbClr val="FF0000"/>
              </a:solidFill>
            </a:endParaRPr>
          </a:p>
          <a:p>
            <a:r>
              <a:rPr lang="zh-CN" altLang="en-US" sz="2800" dirty="0"/>
              <a:t>具有形式</a:t>
            </a:r>
            <a:r>
              <a:rPr lang="en-US" altLang="zh-CN" sz="2800" dirty="0" smtClean="0"/>
              <a:t>A</a:t>
            </a:r>
            <a:r>
              <a:rPr lang="en-US" altLang="zh-CN" sz="2800" dirty="0"/>
              <a:t> → </a:t>
            </a:r>
            <a:r>
              <a:rPr lang="en-US" altLang="zh-CN" sz="2800" dirty="0" smtClean="0"/>
              <a:t>ε</a:t>
            </a:r>
            <a:r>
              <a:rPr lang="zh-CN" altLang="en-US" sz="2800" dirty="0"/>
              <a:t>的规则称为</a:t>
            </a:r>
            <a:r>
              <a:rPr lang="en-US" altLang="zh-CN" sz="2800" dirty="0"/>
              <a:t>ε</a:t>
            </a:r>
            <a:r>
              <a:rPr lang="zh-CN" altLang="en-US" sz="2800" dirty="0"/>
              <a:t>规则，其中</a:t>
            </a:r>
            <a:r>
              <a:rPr lang="en-US" altLang="zh-CN" sz="2800" dirty="0"/>
              <a:t>A∈V</a:t>
            </a:r>
            <a:r>
              <a:rPr lang="en-US" altLang="zh-CN" sz="2800" baseline="-25000" dirty="0"/>
              <a:t>N</a:t>
            </a:r>
            <a:r>
              <a:rPr lang="zh-CN" altLang="en-US" sz="2800" dirty="0"/>
              <a:t>。</a:t>
            </a:r>
            <a:endParaRPr lang="zh-CN" altLang="en-US" sz="2800" dirty="0"/>
          </a:p>
          <a:p>
            <a:r>
              <a:rPr lang="zh-CN" altLang="en-US" sz="2800" dirty="0"/>
              <a:t>某些著作和讲义中限制这种规则的出现。因为</a:t>
            </a:r>
            <a:r>
              <a:rPr lang="en-US" altLang="zh-CN" sz="2800" dirty="0"/>
              <a:t>ε</a:t>
            </a:r>
            <a:r>
              <a:rPr lang="zh-CN" altLang="en-US" sz="2800" dirty="0"/>
              <a:t>规则会使有关文法的一些讨论和证明变得复杂。</a:t>
            </a:r>
            <a:endParaRPr lang="zh-CN" altLang="en-US" sz="2800" dirty="0"/>
          </a:p>
          <a:p>
            <a:r>
              <a:rPr lang="zh-CN" altLang="en-US" sz="2800" dirty="0"/>
              <a:t>上下文无关文法的两种定义的唯一差别是</a:t>
            </a:r>
            <a:r>
              <a:rPr lang="en-US" altLang="zh-CN" sz="2800" dirty="0"/>
              <a:t>ε</a:t>
            </a:r>
            <a:r>
              <a:rPr lang="zh-CN" altLang="en-US" sz="2800" dirty="0"/>
              <a:t>句子在不在语言中</a:t>
            </a:r>
            <a:r>
              <a:rPr lang="zh-CN" altLang="en-US" sz="2800" dirty="0" smtClean="0"/>
              <a:t>。</a:t>
            </a:r>
            <a:endParaRPr lang="zh-CN" altLang="en-US" sz="28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2. </a:t>
            </a:r>
            <a:r>
              <a:rPr lang="el-GR" altLang="zh-CN" cap="none" dirty="0"/>
              <a:t>ε</a:t>
            </a:r>
            <a:r>
              <a:rPr lang="zh-CN" altLang="en-US" dirty="0" smtClean="0"/>
              <a:t>规则</a:t>
            </a:r>
            <a:r>
              <a:rPr lang="zh-CN" altLang="en-US" dirty="0"/>
              <a:t>不影响语言的性质</a:t>
            </a:r>
            <a:endParaRPr lang="zh-CN" altLang="en-US" dirty="0"/>
          </a:p>
        </p:txBody>
      </p:sp>
      <p:sp>
        <p:nvSpPr>
          <p:cNvPr id="4" name="内容占位符 3"/>
          <p:cNvSpPr>
            <a:spLocks noGrp="1"/>
          </p:cNvSpPr>
          <p:nvPr>
            <p:ph sz="quarter" idx="13"/>
          </p:nvPr>
        </p:nvSpPr>
        <p:spPr/>
        <p:txBody>
          <a:bodyPr>
            <a:normAutofit/>
          </a:bodyPr>
          <a:lstStyle/>
          <a:p>
            <a:r>
              <a:rPr lang="zh-CN" altLang="en-US" sz="2800" dirty="0"/>
              <a:t>如果语言</a:t>
            </a:r>
            <a:r>
              <a:rPr lang="en-US" altLang="zh-CN" sz="2800" dirty="0"/>
              <a:t>L</a:t>
            </a:r>
            <a:r>
              <a:rPr lang="zh-CN" altLang="en-US" sz="2800" dirty="0"/>
              <a:t>有一个有穷的描述，则</a:t>
            </a:r>
            <a:r>
              <a:rPr lang="en-US" altLang="zh-CN" sz="2800" dirty="0"/>
              <a:t>L∪{ε}</a:t>
            </a:r>
            <a:r>
              <a:rPr lang="zh-CN" altLang="en-US" sz="2800" dirty="0"/>
              <a:t>也同样有一个有穷描述。</a:t>
            </a:r>
            <a:endParaRPr lang="zh-CN" altLang="en-US" sz="2800" dirty="0"/>
          </a:p>
          <a:p>
            <a:r>
              <a:rPr lang="zh-CN" altLang="en-US" sz="2800" dirty="0"/>
              <a:t>并且可以证明，若</a:t>
            </a:r>
            <a:r>
              <a:rPr lang="en-US" altLang="zh-CN" sz="2800" dirty="0"/>
              <a:t>L</a:t>
            </a:r>
            <a:r>
              <a:rPr lang="zh-CN" altLang="en-US" sz="2800" dirty="0"/>
              <a:t>是上下文有关语言、上下文无关语言或正规语言，则</a:t>
            </a:r>
            <a:r>
              <a:rPr lang="en-US" altLang="zh-CN" sz="2800" dirty="0">
                <a:solidFill>
                  <a:srgbClr val="FF0000"/>
                </a:solidFill>
              </a:rPr>
              <a:t>L∪{ε}</a:t>
            </a:r>
            <a:r>
              <a:rPr lang="zh-CN" altLang="en-US" sz="2800" dirty="0">
                <a:solidFill>
                  <a:srgbClr val="FF0000"/>
                </a:solidFill>
              </a:rPr>
              <a:t>和</a:t>
            </a:r>
            <a:r>
              <a:rPr lang="en-US" altLang="zh-CN" sz="2800" dirty="0">
                <a:solidFill>
                  <a:srgbClr val="FF0000"/>
                </a:solidFill>
              </a:rPr>
              <a:t>L-{ε}</a:t>
            </a:r>
            <a:r>
              <a:rPr lang="zh-CN" altLang="en-US" sz="2800" dirty="0"/>
              <a:t>分别是上下文有关语言、上下文无关语言和正规语言</a:t>
            </a:r>
            <a:endParaRPr lang="zh-CN" altLang="en-US" sz="2800" dirty="0"/>
          </a:p>
          <a:p>
            <a:endParaRPr lang="zh-CN" altLang="en-US" sz="28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3. </a:t>
            </a:r>
            <a:r>
              <a:rPr lang="zh-CN" altLang="en-US" dirty="0" smtClean="0"/>
              <a:t>有关</a:t>
            </a:r>
            <a:r>
              <a:rPr lang="en-US" altLang="zh-CN" cap="none" dirty="0" smtClean="0"/>
              <a:t>ε</a:t>
            </a:r>
            <a:r>
              <a:rPr lang="zh-CN" altLang="en-US" dirty="0" smtClean="0"/>
              <a:t>规则</a:t>
            </a:r>
            <a:r>
              <a:rPr lang="zh-CN" altLang="en-US" dirty="0"/>
              <a:t>的定理</a:t>
            </a:r>
            <a:endParaRPr lang="zh-CN" altLang="en-US" dirty="0"/>
          </a:p>
        </p:txBody>
      </p:sp>
      <p:sp>
        <p:nvSpPr>
          <p:cNvPr id="4" name="内容占位符 3"/>
          <p:cNvSpPr>
            <a:spLocks noGrp="1"/>
          </p:cNvSpPr>
          <p:nvPr>
            <p:ph sz="quarter" idx="13"/>
          </p:nvPr>
        </p:nvSpPr>
        <p:spPr/>
        <p:txBody>
          <a:bodyPr>
            <a:normAutofit/>
          </a:bodyPr>
          <a:lstStyle/>
          <a:p>
            <a:r>
              <a:rPr lang="zh-CN" altLang="zh-CN" sz="2800" dirty="0">
                <a:solidFill>
                  <a:srgbClr val="FF0000"/>
                </a:solidFill>
              </a:rPr>
              <a:t>定理</a:t>
            </a:r>
            <a:r>
              <a:rPr lang="de-DE" altLang="zh-CN" sz="2800" dirty="0">
                <a:solidFill>
                  <a:srgbClr val="FF0000"/>
                </a:solidFill>
              </a:rPr>
              <a:t>1 </a:t>
            </a:r>
            <a:r>
              <a:rPr lang="zh-CN" altLang="zh-CN" sz="2800" dirty="0"/>
              <a:t>文法</a:t>
            </a:r>
            <a:r>
              <a:rPr lang="de-DE" altLang="zh-CN" sz="2800" dirty="0"/>
              <a:t>G</a:t>
            </a:r>
            <a:r>
              <a:rPr lang="zh-CN" altLang="zh-CN" sz="2800" dirty="0"/>
              <a:t>，任一</a:t>
            </a:r>
            <a:r>
              <a:rPr lang="de-DE" altLang="zh-CN" sz="2800" dirty="0"/>
              <a:t>P</a:t>
            </a:r>
            <a:r>
              <a:rPr lang="zh-CN" altLang="zh-CN" sz="2800" dirty="0"/>
              <a:t>中的产生式</a:t>
            </a:r>
            <a:r>
              <a:rPr lang="de-DE" altLang="zh-CN" sz="2800" dirty="0" smtClean="0"/>
              <a:t>A</a:t>
            </a:r>
            <a:r>
              <a:rPr lang="en-US" altLang="zh-CN" sz="2800" dirty="0"/>
              <a:t> → </a:t>
            </a:r>
            <a:r>
              <a:rPr lang="zh-CN" altLang="zh-CN" sz="2800" dirty="0" smtClean="0"/>
              <a:t>α</a:t>
            </a:r>
            <a:r>
              <a:rPr lang="zh-CN" altLang="zh-CN" sz="2800" dirty="0"/>
              <a:t>，都有</a:t>
            </a:r>
            <a:r>
              <a:rPr lang="de-DE" altLang="zh-CN" sz="2800" dirty="0"/>
              <a:t>A</a:t>
            </a:r>
            <a:r>
              <a:rPr lang="zh-CN" altLang="zh-CN" sz="2800" dirty="0"/>
              <a:t>∈</a:t>
            </a:r>
            <a:r>
              <a:rPr lang="de-DE" altLang="zh-CN" sz="2800" dirty="0"/>
              <a:t>V</a:t>
            </a:r>
            <a:r>
              <a:rPr lang="de-DE" altLang="zh-CN" sz="2800" baseline="-25000" dirty="0"/>
              <a:t>N</a:t>
            </a:r>
            <a:r>
              <a:rPr lang="zh-CN" altLang="zh-CN" sz="2800" dirty="0"/>
              <a:t>，α∈</a:t>
            </a:r>
            <a:r>
              <a:rPr lang="de-DE" altLang="zh-CN" sz="2800" dirty="0"/>
              <a:t>(V</a:t>
            </a:r>
            <a:r>
              <a:rPr lang="de-DE" altLang="zh-CN" sz="2800" baseline="-25000" dirty="0"/>
              <a:t>N</a:t>
            </a:r>
            <a:r>
              <a:rPr lang="de-DE" altLang="zh-CN" sz="2800" dirty="0"/>
              <a:t> </a:t>
            </a:r>
            <a:r>
              <a:rPr lang="zh-CN" altLang="zh-CN" sz="2800" dirty="0"/>
              <a:t>∪</a:t>
            </a:r>
            <a:r>
              <a:rPr lang="de-DE" altLang="zh-CN" sz="2800" dirty="0"/>
              <a:t>V</a:t>
            </a:r>
            <a:r>
              <a:rPr lang="de-DE" altLang="zh-CN" sz="2800" baseline="-25000" dirty="0"/>
              <a:t>T</a:t>
            </a:r>
            <a:r>
              <a:rPr lang="de-DE" altLang="zh-CN" sz="2800" dirty="0"/>
              <a:t>)*</a:t>
            </a:r>
            <a:r>
              <a:rPr lang="zh-CN" altLang="zh-CN" sz="2800" dirty="0"/>
              <a:t>，</a:t>
            </a:r>
            <a:r>
              <a:rPr lang="de-DE" altLang="zh-CN" sz="2800" dirty="0"/>
              <a:t>(</a:t>
            </a:r>
            <a:r>
              <a:rPr lang="zh-CN" altLang="zh-CN" sz="2800" dirty="0"/>
              <a:t>即α可能为ε</a:t>
            </a:r>
            <a:r>
              <a:rPr lang="de-DE" altLang="zh-CN" sz="2800" dirty="0"/>
              <a:t>)</a:t>
            </a:r>
            <a:r>
              <a:rPr lang="zh-CN" altLang="zh-CN" sz="2800" dirty="0"/>
              <a:t>，则</a:t>
            </a:r>
            <a:r>
              <a:rPr lang="de-DE" altLang="zh-CN" sz="2800" dirty="0"/>
              <a:t>L(G)</a:t>
            </a:r>
            <a:r>
              <a:rPr lang="zh-CN" altLang="zh-CN" sz="2800" dirty="0"/>
              <a:t>也能以这样一种文法产生，任一产生式</a:t>
            </a:r>
            <a:r>
              <a:rPr lang="de-DE" altLang="zh-CN" sz="2800" dirty="0" smtClean="0"/>
              <a:t>A</a:t>
            </a:r>
            <a:r>
              <a:rPr lang="en-US" altLang="zh-CN" sz="2800" dirty="0"/>
              <a:t> → </a:t>
            </a:r>
            <a:r>
              <a:rPr lang="zh-CN" altLang="zh-CN" sz="2800" dirty="0" smtClean="0"/>
              <a:t>β</a:t>
            </a:r>
            <a:r>
              <a:rPr lang="zh-CN" altLang="zh-CN" sz="2800" dirty="0"/>
              <a:t>，只有如下两种形式：</a:t>
            </a:r>
            <a:r>
              <a:rPr lang="de-DE" altLang="zh-CN" sz="2800" dirty="0"/>
              <a:t>A</a:t>
            </a:r>
            <a:r>
              <a:rPr lang="zh-CN" altLang="zh-CN" sz="2800" dirty="0"/>
              <a:t>∈</a:t>
            </a:r>
            <a:r>
              <a:rPr lang="de-DE" altLang="zh-CN" sz="2800" dirty="0"/>
              <a:t>V</a:t>
            </a:r>
            <a:r>
              <a:rPr lang="de-DE" altLang="zh-CN" sz="2800" baseline="-25000" dirty="0"/>
              <a:t>N</a:t>
            </a:r>
            <a:r>
              <a:rPr lang="zh-CN" altLang="zh-CN" sz="2800" dirty="0"/>
              <a:t>，β∈</a:t>
            </a:r>
            <a:r>
              <a:rPr lang="de-DE" altLang="zh-CN" sz="2800" dirty="0"/>
              <a:t>(V</a:t>
            </a:r>
            <a:r>
              <a:rPr lang="de-DE" altLang="zh-CN" sz="2800" baseline="-25000" dirty="0"/>
              <a:t>N</a:t>
            </a:r>
            <a:r>
              <a:rPr lang="zh-CN" altLang="zh-CN" sz="2800" dirty="0"/>
              <a:t>∪</a:t>
            </a:r>
            <a:r>
              <a:rPr lang="de-DE" altLang="zh-CN" sz="2800" dirty="0"/>
              <a:t>V</a:t>
            </a:r>
            <a:r>
              <a:rPr lang="de-DE" altLang="zh-CN" sz="2800" baseline="-25000" dirty="0"/>
              <a:t>T</a:t>
            </a:r>
            <a:r>
              <a:rPr lang="de-DE" altLang="zh-CN" sz="2800" dirty="0"/>
              <a:t>)</a:t>
            </a:r>
            <a:r>
              <a:rPr lang="de-DE" altLang="zh-CN" sz="2800" baseline="30000" dirty="0"/>
              <a:t>+</a:t>
            </a:r>
            <a:r>
              <a:rPr lang="zh-CN" altLang="zh-CN" sz="2800" dirty="0"/>
              <a:t>，</a:t>
            </a:r>
            <a:r>
              <a:rPr lang="de-DE" altLang="zh-CN" sz="2800" dirty="0"/>
              <a:t>(</a:t>
            </a:r>
            <a:r>
              <a:rPr lang="zh-CN" altLang="zh-CN" sz="2800" dirty="0"/>
              <a:t>即β≠ε</a:t>
            </a:r>
            <a:r>
              <a:rPr lang="de-DE" altLang="zh-CN" sz="2800" dirty="0"/>
              <a:t>)</a:t>
            </a:r>
            <a:r>
              <a:rPr lang="zh-CN" altLang="zh-CN" sz="2800" dirty="0"/>
              <a:t>或者</a:t>
            </a:r>
            <a:r>
              <a:rPr lang="de-DE" altLang="zh-CN" sz="2800" dirty="0" smtClean="0"/>
              <a:t>S</a:t>
            </a:r>
            <a:r>
              <a:rPr lang="en-US" altLang="zh-CN" sz="2800" dirty="0"/>
              <a:t> → </a:t>
            </a:r>
            <a:r>
              <a:rPr lang="zh-CN" altLang="zh-CN" sz="2800" dirty="0" smtClean="0"/>
              <a:t>ε</a:t>
            </a:r>
            <a:r>
              <a:rPr lang="zh-CN" altLang="zh-CN" sz="2800" dirty="0"/>
              <a:t>且</a:t>
            </a:r>
            <a:r>
              <a:rPr lang="de-DE" altLang="zh-CN" sz="2800" dirty="0"/>
              <a:t> S</a:t>
            </a:r>
            <a:r>
              <a:rPr lang="zh-CN" altLang="zh-CN" sz="2800" dirty="0"/>
              <a:t>不出现在任何产生式右边。</a:t>
            </a:r>
            <a:endParaRPr lang="zh-CN" altLang="zh-CN" sz="2800" dirty="0"/>
          </a:p>
          <a:p>
            <a:r>
              <a:rPr lang="zh-CN" altLang="zh-CN" sz="2800" dirty="0">
                <a:solidFill>
                  <a:srgbClr val="FF0000"/>
                </a:solidFill>
              </a:rPr>
              <a:t>定理</a:t>
            </a:r>
            <a:r>
              <a:rPr lang="de-DE" altLang="zh-CN" sz="2800" dirty="0" smtClean="0">
                <a:solidFill>
                  <a:srgbClr val="FF0000"/>
                </a:solidFill>
              </a:rPr>
              <a:t>2</a:t>
            </a:r>
            <a:r>
              <a:rPr lang="de-DE" altLang="zh-CN" sz="2800" dirty="0" smtClean="0"/>
              <a:t> </a:t>
            </a:r>
            <a:r>
              <a:rPr lang="de-DE" altLang="zh-CN" sz="2800" dirty="0"/>
              <a:t>G</a:t>
            </a:r>
            <a:r>
              <a:rPr lang="zh-CN" altLang="zh-CN" sz="2800" dirty="0"/>
              <a:t>是上下文有关文法，则存在另一个上下文有关文法</a:t>
            </a:r>
            <a:r>
              <a:rPr lang="de-DE" altLang="zh-CN" sz="2800" dirty="0"/>
              <a:t>G1</a:t>
            </a:r>
            <a:r>
              <a:rPr lang="zh-CN" altLang="zh-CN" sz="2800" dirty="0"/>
              <a:t>，</a:t>
            </a:r>
            <a:r>
              <a:rPr lang="de-DE" altLang="zh-CN" sz="2800" dirty="0"/>
              <a:t>L(G)=L(G1)</a:t>
            </a:r>
            <a:r>
              <a:rPr lang="zh-CN" altLang="zh-CN" sz="2800" dirty="0"/>
              <a:t>，且</a:t>
            </a:r>
            <a:r>
              <a:rPr lang="de-DE" altLang="zh-CN" sz="2800" dirty="0"/>
              <a:t>G1</a:t>
            </a:r>
            <a:r>
              <a:rPr lang="zh-CN" altLang="zh-CN" sz="2800" dirty="0"/>
              <a:t>的开始符号不出现在</a:t>
            </a:r>
            <a:r>
              <a:rPr lang="de-DE" altLang="zh-CN" sz="2800" dirty="0"/>
              <a:t>G1</a:t>
            </a:r>
            <a:r>
              <a:rPr lang="zh-CN" altLang="zh-CN" sz="2800" dirty="0"/>
              <a:t>的任何产生式的右边。若</a:t>
            </a:r>
            <a:r>
              <a:rPr lang="de-DE" altLang="zh-CN" sz="2800" dirty="0"/>
              <a:t>G</a:t>
            </a:r>
            <a:r>
              <a:rPr lang="zh-CN" altLang="zh-CN" sz="2800" dirty="0"/>
              <a:t>为上下文无关文法或正规文法，类似结论成立。</a:t>
            </a:r>
            <a:endParaRPr lang="zh-CN"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第</a:t>
            </a:r>
            <a:r>
              <a:rPr lang="en-US" altLang="zh-CN" dirty="0"/>
              <a:t>3</a:t>
            </a:r>
            <a:r>
              <a:rPr lang="zh-CN" altLang="en-US" dirty="0"/>
              <a:t>章 思考</a:t>
            </a:r>
            <a:endParaRPr lang="zh-CN" altLang="en-US" dirty="0"/>
          </a:p>
        </p:txBody>
      </p:sp>
      <p:sp>
        <p:nvSpPr>
          <p:cNvPr id="4" name="内容占位符 3"/>
          <p:cNvSpPr>
            <a:spLocks noGrp="1"/>
          </p:cNvSpPr>
          <p:nvPr>
            <p:ph sz="quarter" idx="13"/>
          </p:nvPr>
        </p:nvSpPr>
        <p:spPr>
          <a:xfrm>
            <a:off x="768350" y="1322773"/>
            <a:ext cx="7771968" cy="5422251"/>
          </a:xfrm>
        </p:spPr>
        <p:txBody>
          <a:bodyPr>
            <a:noAutofit/>
          </a:bodyPr>
          <a:lstStyle/>
          <a:p>
            <a:r>
              <a:rPr lang="zh-CN" altLang="zh-CN" sz="2800" dirty="0"/>
              <a:t>本章目的为语言的语法描述寻求工具，以便：</a:t>
            </a:r>
            <a:endParaRPr lang="zh-CN" altLang="zh-CN" sz="2800" dirty="0"/>
          </a:p>
          <a:p>
            <a:pPr lvl="1"/>
            <a:r>
              <a:rPr lang="zh-CN" altLang="zh-CN" sz="2400" dirty="0">
                <a:latin typeface="华文楷体" panose="02010600040101010101" pitchFamily="2" charset="-122"/>
                <a:ea typeface="华文楷体" panose="02010600040101010101" pitchFamily="2" charset="-122"/>
              </a:rPr>
              <a:t>对源程序给出精确无二义的语法描述</a:t>
            </a:r>
            <a:r>
              <a:rPr lang="zh-CN" altLang="zh-CN" sz="2400" dirty="0" smtClean="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a:t>
            </a:r>
            <a:r>
              <a:rPr lang="zh-CN" altLang="zh-CN" sz="2400" dirty="0" smtClean="0">
                <a:latin typeface="华文楷体" panose="02010600040101010101" pitchFamily="2" charset="-122"/>
                <a:ea typeface="华文楷体" panose="02010600040101010101" pitchFamily="2" charset="-122"/>
              </a:rPr>
              <a:t>严谨</a:t>
            </a:r>
            <a:r>
              <a:rPr lang="zh-CN" altLang="zh-CN" sz="2400" dirty="0">
                <a:latin typeface="华文楷体" panose="02010600040101010101" pitchFamily="2" charset="-122"/>
                <a:ea typeface="华文楷体" panose="02010600040101010101" pitchFamily="2" charset="-122"/>
              </a:rPr>
              <a:t>、简洁、</a:t>
            </a:r>
            <a:r>
              <a:rPr lang="zh-CN" altLang="zh-CN" sz="2400" dirty="0" smtClean="0">
                <a:latin typeface="华文楷体" panose="02010600040101010101" pitchFamily="2" charset="-122"/>
                <a:ea typeface="华文楷体" panose="02010600040101010101" pitchFamily="2" charset="-122"/>
              </a:rPr>
              <a:t>易读</a:t>
            </a:r>
            <a:r>
              <a:rPr lang="zh-CN" altLang="en-US" sz="2400" dirty="0">
                <a:latin typeface="华文楷体" panose="02010600040101010101" pitchFamily="2" charset="-122"/>
                <a:ea typeface="华文楷体" panose="02010600040101010101" pitchFamily="2" charset="-122"/>
              </a:rPr>
              <a:t>）</a:t>
            </a:r>
            <a:endParaRPr lang="zh-CN" altLang="zh-CN" sz="2400" dirty="0">
              <a:latin typeface="华文楷体" panose="02010600040101010101" pitchFamily="2" charset="-122"/>
              <a:ea typeface="华文楷体" panose="02010600040101010101" pitchFamily="2" charset="-122"/>
            </a:endParaRPr>
          </a:p>
          <a:p>
            <a:pPr lvl="1"/>
            <a:r>
              <a:rPr lang="zh-CN" altLang="zh-CN" sz="2400" dirty="0">
                <a:latin typeface="华文楷体" panose="02010600040101010101" pitchFamily="2" charset="-122"/>
                <a:ea typeface="华文楷体" panose="02010600040101010101" pitchFamily="2" charset="-122"/>
              </a:rPr>
              <a:t>根据语言文法的特点来进行语法分析</a:t>
            </a:r>
            <a:endParaRPr lang="zh-CN" altLang="zh-CN" sz="2400" dirty="0">
              <a:latin typeface="华文楷体" panose="02010600040101010101" pitchFamily="2" charset="-122"/>
              <a:ea typeface="华文楷体" panose="02010600040101010101" pitchFamily="2" charset="-122"/>
            </a:endParaRPr>
          </a:p>
          <a:p>
            <a:pPr lvl="1"/>
            <a:r>
              <a:rPr lang="zh-CN" altLang="zh-CN" sz="2400" dirty="0">
                <a:latin typeface="华文楷体" panose="02010600040101010101" pitchFamily="2" charset="-122"/>
                <a:ea typeface="华文楷体" panose="02010600040101010101" pitchFamily="2" charset="-122"/>
              </a:rPr>
              <a:t>从描述语言的文法可以自动构造出可用的分析程序</a:t>
            </a:r>
            <a:endParaRPr lang="zh-CN" altLang="zh-CN" sz="2400" dirty="0">
              <a:latin typeface="华文楷体" panose="02010600040101010101" pitchFamily="2" charset="-122"/>
              <a:ea typeface="华文楷体" panose="02010600040101010101" pitchFamily="2" charset="-122"/>
            </a:endParaRPr>
          </a:p>
          <a:p>
            <a:pPr lvl="1"/>
            <a:r>
              <a:rPr lang="zh-CN" altLang="zh-CN" sz="2400" dirty="0">
                <a:latin typeface="华文楷体" panose="02010600040101010101" pitchFamily="2" charset="-122"/>
                <a:ea typeface="华文楷体" panose="02010600040101010101" pitchFamily="2" charset="-122"/>
              </a:rPr>
              <a:t>制导语义翻译</a:t>
            </a:r>
            <a:endParaRPr lang="zh-CN" altLang="zh-CN" sz="2400" dirty="0">
              <a:latin typeface="华文楷体" panose="02010600040101010101" pitchFamily="2" charset="-122"/>
              <a:ea typeface="华文楷体" panose="02010600040101010101" pitchFamily="2" charset="-122"/>
            </a:endParaRPr>
          </a:p>
          <a:p>
            <a:r>
              <a:rPr lang="de-DE" altLang="zh-CN" sz="2800" dirty="0"/>
              <a:t>1.</a:t>
            </a:r>
            <a:r>
              <a:rPr lang="zh-CN" altLang="zh-CN" sz="2800" dirty="0"/>
              <a:t>什么是文法，什么是它的语言</a:t>
            </a:r>
            <a:r>
              <a:rPr lang="de-DE" altLang="zh-CN" sz="2800" dirty="0"/>
              <a:t>?</a:t>
            </a:r>
            <a:endParaRPr lang="zh-CN" altLang="zh-CN" sz="2800" dirty="0"/>
          </a:p>
          <a:p>
            <a:r>
              <a:rPr lang="de-DE" altLang="zh-CN" sz="2800" dirty="0"/>
              <a:t>2.</a:t>
            </a:r>
            <a:r>
              <a:rPr lang="zh-CN" altLang="zh-CN" sz="2800" dirty="0"/>
              <a:t>我们为什么关注上下文无关文法</a:t>
            </a:r>
            <a:r>
              <a:rPr lang="de-DE" altLang="zh-CN" sz="2800" dirty="0"/>
              <a:t>?</a:t>
            </a:r>
            <a:endParaRPr lang="zh-CN" altLang="zh-CN" sz="2800" dirty="0"/>
          </a:p>
          <a:p>
            <a:r>
              <a:rPr lang="de-DE" altLang="zh-CN" sz="2800" dirty="0"/>
              <a:t>3.</a:t>
            </a:r>
            <a:r>
              <a:rPr lang="zh-CN" altLang="zh-CN" sz="2800" dirty="0"/>
              <a:t>语法分析方法的分类</a:t>
            </a:r>
            <a:r>
              <a:rPr lang="de-DE" altLang="zh-CN" sz="2800" dirty="0" smtClean="0"/>
              <a:t>?</a:t>
            </a:r>
            <a:endParaRPr lang="zh-CN"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fade">
                                      <p:cBhvr>
                                        <p:cTn id="16" dur="500"/>
                                        <p:tgtEl>
                                          <p:spTgt spid="4">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fade">
                                      <p:cBhvr>
                                        <p:cTn id="26" dur="500"/>
                                        <p:tgtEl>
                                          <p:spTgt spid="4">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fade">
                                      <p:cBhvr>
                                        <p:cTn id="31"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第</a:t>
            </a:r>
            <a:r>
              <a:rPr lang="en-US" altLang="zh-CN" dirty="0"/>
              <a:t>3</a:t>
            </a:r>
            <a:r>
              <a:rPr lang="zh-CN" altLang="en-US" dirty="0"/>
              <a:t>章 小结</a:t>
            </a:r>
            <a:endParaRPr lang="zh-CN" altLang="en-US" dirty="0"/>
          </a:p>
        </p:txBody>
      </p:sp>
      <p:sp>
        <p:nvSpPr>
          <p:cNvPr id="4" name="内容占位符 3"/>
          <p:cNvSpPr>
            <a:spLocks noGrp="1"/>
          </p:cNvSpPr>
          <p:nvPr>
            <p:ph sz="quarter" idx="13"/>
          </p:nvPr>
        </p:nvSpPr>
        <p:spPr>
          <a:xfrm>
            <a:off x="768350" y="1322773"/>
            <a:ext cx="7920000" cy="5535227"/>
          </a:xfrm>
        </p:spPr>
        <p:txBody>
          <a:bodyPr lIns="0" rIns="0">
            <a:noAutofit/>
          </a:bodyPr>
          <a:lstStyle/>
          <a:p>
            <a:r>
              <a:rPr lang="en-US" altLang="zh-CN" sz="2800" dirty="0"/>
              <a:t>1.</a:t>
            </a:r>
            <a:r>
              <a:rPr lang="zh-CN" altLang="en-US" sz="2800" dirty="0"/>
              <a:t>本章出现的概念较多，应重点理解文法、推导、句型句子及语言的定义等概念，语法分析有关内容在后面章节会详细讨论。</a:t>
            </a:r>
            <a:endParaRPr lang="zh-CN" altLang="en-US" sz="2800" dirty="0"/>
          </a:p>
          <a:p>
            <a:r>
              <a:rPr lang="en-US" altLang="zh-CN" sz="2800" dirty="0"/>
              <a:t>2.</a:t>
            </a:r>
            <a:r>
              <a:rPr lang="zh-CN" altLang="en-US" sz="2800" dirty="0"/>
              <a:t>文法作为程序语言的语法的描述工具。它用规则只能陈述的是：语言的所有句子以什么样的符号串能出现。请记住文法和语言的形式定义中的“形式”的含义只涉及语言的语法不涉及语言的语义。</a:t>
            </a:r>
            <a:endParaRPr lang="zh-CN" altLang="en-US" sz="2800" dirty="0"/>
          </a:p>
          <a:p>
            <a:r>
              <a:rPr lang="en-US" altLang="zh-CN" sz="2800" dirty="0"/>
              <a:t>3.</a:t>
            </a:r>
            <a:r>
              <a:rPr lang="zh-CN" altLang="en-US" sz="2800" dirty="0"/>
              <a:t>本章内容是形式语言理论的一部分，形式语言理论是对符号串集合的表示法、结构及其特性的研究。是程序设计语言语法分析研究的基础。</a:t>
            </a:r>
            <a:endParaRPr lang="zh-CN" altLang="en-US" sz="2800" dirty="0"/>
          </a:p>
          <a:p>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考察本章知识点最典型的题目</a:t>
            </a:r>
            <a:endParaRPr lang="zh-CN" altLang="en-US" dirty="0"/>
          </a:p>
        </p:txBody>
      </p:sp>
      <p:sp>
        <p:nvSpPr>
          <p:cNvPr id="4" name="内容占位符 3"/>
          <p:cNvSpPr>
            <a:spLocks noGrp="1"/>
          </p:cNvSpPr>
          <p:nvPr>
            <p:ph sz="quarter" idx="13"/>
          </p:nvPr>
        </p:nvSpPr>
        <p:spPr/>
        <p:txBody>
          <a:bodyPr>
            <a:noAutofit/>
          </a:bodyPr>
          <a:lstStyle/>
          <a:p>
            <a:r>
              <a:rPr lang="en-US" altLang="zh-CN" sz="2400" dirty="0"/>
              <a:t>1.</a:t>
            </a:r>
            <a:r>
              <a:rPr lang="zh-CN" altLang="en-US" sz="2400" dirty="0"/>
              <a:t>已知文法</a:t>
            </a:r>
            <a:r>
              <a:rPr lang="en-US" altLang="zh-CN" sz="2400" dirty="0"/>
              <a:t>G[S]</a:t>
            </a:r>
            <a:r>
              <a:rPr lang="zh-CN" altLang="en-US" sz="2400" dirty="0"/>
              <a:t>，写出它定义的语言</a:t>
            </a:r>
            <a:r>
              <a:rPr lang="zh-CN" altLang="en-US" sz="2400" dirty="0" smtClean="0"/>
              <a:t>描述，如</a:t>
            </a:r>
            <a:r>
              <a:rPr lang="zh-CN" altLang="en-US" sz="2400" dirty="0"/>
              <a:t>：</a:t>
            </a:r>
            <a:r>
              <a:rPr lang="en-US" altLang="zh-CN" sz="2400" dirty="0"/>
              <a:t>G[S]: S → </a:t>
            </a:r>
            <a:r>
              <a:rPr lang="en-US" altLang="zh-CN" sz="2400" dirty="0" smtClean="0"/>
              <a:t>0S|1S|0|1</a:t>
            </a:r>
            <a:endParaRPr lang="en-US" altLang="zh-CN" sz="2400" dirty="0" smtClean="0"/>
          </a:p>
          <a:p>
            <a:r>
              <a:rPr lang="zh-CN" altLang="en-US" sz="2400" dirty="0" smtClean="0">
                <a:ea typeface="华文楷体" panose="02010600040101010101" pitchFamily="2" charset="-122"/>
              </a:rPr>
              <a:t>答案</a:t>
            </a:r>
            <a:r>
              <a:rPr lang="en-US" altLang="zh-CN" sz="2400" dirty="0">
                <a:ea typeface="华文楷体" panose="02010600040101010101" pitchFamily="2" charset="-122"/>
              </a:rPr>
              <a:t>: G[S]</a:t>
            </a:r>
            <a:r>
              <a:rPr lang="zh-CN" altLang="en-US" sz="2400" dirty="0">
                <a:ea typeface="华文楷体" panose="02010600040101010101" pitchFamily="2" charset="-122"/>
              </a:rPr>
              <a:t>定义的语言是：由</a:t>
            </a:r>
            <a:r>
              <a:rPr lang="en-US" altLang="zh-CN" sz="2400" dirty="0">
                <a:ea typeface="华文楷体" panose="02010600040101010101" pitchFamily="2" charset="-122"/>
              </a:rPr>
              <a:t>0</a:t>
            </a:r>
            <a:r>
              <a:rPr lang="zh-CN" altLang="en-US" sz="2400" dirty="0">
                <a:ea typeface="华文楷体" panose="02010600040101010101" pitchFamily="2" charset="-122"/>
              </a:rPr>
              <a:t>、</a:t>
            </a:r>
            <a:r>
              <a:rPr lang="en-US" altLang="zh-CN" sz="2400" dirty="0">
                <a:ea typeface="华文楷体" panose="02010600040101010101" pitchFamily="2" charset="-122"/>
              </a:rPr>
              <a:t>1</a:t>
            </a:r>
            <a:r>
              <a:rPr lang="zh-CN" altLang="en-US" sz="2400" dirty="0">
                <a:ea typeface="华文楷体" panose="02010600040101010101" pitchFamily="2" charset="-122"/>
              </a:rPr>
              <a:t>组成的非空符号串（或：二进制数）。</a:t>
            </a:r>
            <a:endParaRPr lang="zh-CN" altLang="en-US" sz="2400" dirty="0">
              <a:ea typeface="华文楷体" panose="02010600040101010101" pitchFamily="2" charset="-122"/>
            </a:endParaRPr>
          </a:p>
          <a:p>
            <a:r>
              <a:rPr lang="en-US" altLang="zh-CN" sz="2400" dirty="0"/>
              <a:t>2.</a:t>
            </a:r>
            <a:r>
              <a:rPr lang="zh-CN" altLang="en-US" sz="2400" dirty="0"/>
              <a:t>给出语言描述，构造</a:t>
            </a:r>
            <a:r>
              <a:rPr lang="zh-CN" altLang="en-US" sz="2400" dirty="0" smtClean="0"/>
              <a:t>文法，如</a:t>
            </a:r>
            <a:r>
              <a:rPr lang="zh-CN" altLang="en-US" sz="2400" dirty="0"/>
              <a:t>：构造一文法</a:t>
            </a:r>
            <a:r>
              <a:rPr lang="en-US" altLang="zh-CN" sz="2400" dirty="0"/>
              <a:t>,</a:t>
            </a:r>
            <a:r>
              <a:rPr lang="zh-CN" altLang="en-US" sz="2400" dirty="0"/>
              <a:t>其定义的语言是由算符</a:t>
            </a:r>
            <a:r>
              <a:rPr lang="en-US" altLang="zh-CN" sz="2400" dirty="0"/>
              <a:t>+, *, (,)</a:t>
            </a:r>
            <a:r>
              <a:rPr lang="zh-CN" altLang="en-US" sz="2400" dirty="0"/>
              <a:t>和运算</a:t>
            </a:r>
            <a:r>
              <a:rPr lang="zh-CN" altLang="en-US" sz="2400" dirty="0" smtClean="0"/>
              <a:t>对象</a:t>
            </a:r>
            <a:r>
              <a:rPr lang="en-US" altLang="zh-CN" sz="2400" dirty="0" smtClean="0"/>
              <a:t>a</a:t>
            </a:r>
            <a:r>
              <a:rPr lang="zh-CN" altLang="en-US" sz="2400" dirty="0" smtClean="0"/>
              <a:t>构成</a:t>
            </a:r>
            <a:r>
              <a:rPr lang="zh-CN" altLang="en-US" sz="2400" dirty="0"/>
              <a:t>的算术表达式的集合</a:t>
            </a:r>
            <a:r>
              <a:rPr lang="en-US" altLang="zh-CN" sz="2400" dirty="0"/>
              <a:t>.</a:t>
            </a:r>
            <a:endParaRPr lang="en-US" altLang="zh-CN" sz="2400" dirty="0"/>
          </a:p>
          <a:p>
            <a:r>
              <a:rPr lang="zh-CN" altLang="en-US" sz="2400" dirty="0">
                <a:ea typeface="华文楷体" panose="02010600040101010101" pitchFamily="2" charset="-122"/>
              </a:rPr>
              <a:t>答案</a:t>
            </a:r>
            <a:r>
              <a:rPr lang="en-US" altLang="zh-CN" sz="2400" dirty="0">
                <a:ea typeface="华文楷体" panose="02010600040101010101" pitchFamily="2" charset="-122"/>
              </a:rPr>
              <a:t>1: G[E</a:t>
            </a:r>
            <a:r>
              <a:rPr lang="en-US" altLang="zh-CN" sz="2400" dirty="0" smtClean="0">
                <a:ea typeface="华文楷体" panose="02010600040101010101" pitchFamily="2" charset="-122"/>
              </a:rPr>
              <a:t>]: </a:t>
            </a:r>
            <a:r>
              <a:rPr lang="en-US" altLang="zh-CN" sz="2400" dirty="0">
                <a:ea typeface="华文楷体" panose="02010600040101010101" pitchFamily="2" charset="-122"/>
              </a:rPr>
              <a:t>E→</a:t>
            </a:r>
            <a:r>
              <a:rPr lang="en-US" altLang="zh-CN" sz="2400" dirty="0" smtClean="0">
                <a:ea typeface="华文楷体" panose="02010600040101010101" pitchFamily="2" charset="-122"/>
              </a:rPr>
              <a:t>E+T|T</a:t>
            </a:r>
            <a:endParaRPr lang="en-US" altLang="zh-CN" sz="2400" dirty="0" smtClean="0">
              <a:ea typeface="华文楷体" panose="02010600040101010101" pitchFamily="2" charset="-122"/>
            </a:endParaRPr>
          </a:p>
          <a:p>
            <a:pPr marL="2241550" indent="-503555">
              <a:tabLst>
                <a:tab pos="2330450" algn="l"/>
              </a:tabLst>
            </a:pPr>
            <a:r>
              <a:rPr lang="en-US" altLang="zh-CN" sz="2400" dirty="0" smtClean="0">
                <a:ea typeface="华文楷体" panose="02010600040101010101" pitchFamily="2" charset="-122"/>
              </a:rPr>
              <a:t>T</a:t>
            </a:r>
            <a:r>
              <a:rPr lang="en-US" altLang="zh-CN" sz="2400" dirty="0">
                <a:ea typeface="华文楷体" panose="02010600040101010101" pitchFamily="2" charset="-122"/>
              </a:rPr>
              <a:t>→</a:t>
            </a:r>
            <a:r>
              <a:rPr lang="en-US" altLang="zh-CN" sz="2400" dirty="0" smtClean="0">
                <a:ea typeface="华文楷体" panose="02010600040101010101" pitchFamily="2" charset="-122"/>
              </a:rPr>
              <a:t>T*F|F</a:t>
            </a:r>
            <a:endParaRPr lang="en-US" altLang="zh-CN" sz="2400" dirty="0" smtClean="0">
              <a:ea typeface="华文楷体" panose="02010600040101010101" pitchFamily="2" charset="-122"/>
            </a:endParaRPr>
          </a:p>
          <a:p>
            <a:pPr marL="2241550" indent="-503555">
              <a:tabLst>
                <a:tab pos="2330450" algn="l"/>
              </a:tabLst>
            </a:pPr>
            <a:r>
              <a:rPr lang="en-US" altLang="zh-CN" sz="2400" dirty="0" smtClean="0">
                <a:ea typeface="华文楷体" panose="02010600040101010101" pitchFamily="2" charset="-122"/>
              </a:rPr>
              <a:t>F</a:t>
            </a:r>
            <a:r>
              <a:rPr lang="en-US" altLang="zh-CN" sz="2400" dirty="0">
                <a:ea typeface="华文楷体" panose="02010600040101010101" pitchFamily="2" charset="-122"/>
              </a:rPr>
              <a:t>→(E</a:t>
            </a:r>
            <a:r>
              <a:rPr lang="en-US" altLang="zh-CN" sz="2400" dirty="0" smtClean="0">
                <a:ea typeface="华文楷体" panose="02010600040101010101" pitchFamily="2" charset="-122"/>
              </a:rPr>
              <a:t>)|a</a:t>
            </a:r>
            <a:endParaRPr lang="en-US" altLang="zh-CN" sz="2400" dirty="0">
              <a:ea typeface="华文楷体" panose="02010600040101010101" pitchFamily="2" charset="-122"/>
            </a:endParaRPr>
          </a:p>
          <a:p>
            <a:r>
              <a:rPr lang="zh-CN" altLang="en-US" sz="2400" dirty="0">
                <a:ea typeface="华文楷体" panose="02010600040101010101" pitchFamily="2" charset="-122"/>
              </a:rPr>
              <a:t>答案</a:t>
            </a:r>
            <a:r>
              <a:rPr lang="en-US" altLang="zh-CN" sz="2400" dirty="0">
                <a:ea typeface="华文楷体" panose="02010600040101010101" pitchFamily="2" charset="-122"/>
              </a:rPr>
              <a:t>2: </a:t>
            </a:r>
            <a:r>
              <a:rPr lang="en-US" altLang="zh-CN" sz="2400" dirty="0" smtClean="0">
                <a:ea typeface="华文楷体" panose="02010600040101010101" pitchFamily="2" charset="-122"/>
              </a:rPr>
              <a:t>G[E]: E</a:t>
            </a:r>
            <a:r>
              <a:rPr lang="en-US" altLang="zh-CN" sz="2400" dirty="0">
                <a:ea typeface="华文楷体" panose="02010600040101010101" pitchFamily="2" charset="-122"/>
              </a:rPr>
              <a:t>→E+E|E*E|(E</a:t>
            </a:r>
            <a:r>
              <a:rPr lang="en-US" altLang="zh-CN" sz="2400" dirty="0" smtClean="0">
                <a:ea typeface="华文楷体" panose="02010600040101010101" pitchFamily="2" charset="-122"/>
              </a:rPr>
              <a:t>)|a</a:t>
            </a:r>
            <a:endParaRPr lang="en-US" altLang="zh-CN" sz="2400" dirty="0">
              <a:ea typeface="华文楷体" panose="02010600040101010101" pitchFamily="2" charset="-122"/>
            </a:endParaRPr>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相关术语的回顾</a:t>
            </a:r>
            <a:endParaRPr lang="zh-CN" altLang="en-US" dirty="0"/>
          </a:p>
        </p:txBody>
      </p:sp>
      <p:sp>
        <p:nvSpPr>
          <p:cNvPr id="4" name="内容占位符 3"/>
          <p:cNvSpPr>
            <a:spLocks noGrp="1"/>
          </p:cNvSpPr>
          <p:nvPr>
            <p:ph sz="quarter" idx="13"/>
          </p:nvPr>
        </p:nvSpPr>
        <p:spPr/>
        <p:txBody>
          <a:bodyPr/>
          <a:lstStyle/>
          <a:p>
            <a:r>
              <a:rPr lang="zh-CN" altLang="en-US" dirty="0"/>
              <a:t>上下文无关文法</a:t>
            </a:r>
            <a:endParaRPr lang="zh-CN" altLang="en-US" dirty="0"/>
          </a:p>
          <a:p>
            <a:r>
              <a:rPr lang="zh-CN" altLang="en-US" dirty="0"/>
              <a:t>句型、句子和语言</a:t>
            </a:r>
            <a:endParaRPr lang="zh-CN" altLang="en-US" dirty="0"/>
          </a:p>
          <a:p>
            <a:r>
              <a:rPr lang="zh-CN" altLang="en-US" dirty="0"/>
              <a:t>验证文法生成的语言</a:t>
            </a:r>
            <a:endParaRPr lang="zh-CN" altLang="en-US" dirty="0"/>
          </a:p>
          <a:p>
            <a:r>
              <a:rPr lang="zh-CN" altLang="en-US" dirty="0"/>
              <a:t>语法树和推导</a:t>
            </a:r>
            <a:endParaRPr lang="zh-CN" altLang="en-US" dirty="0"/>
          </a:p>
          <a:p>
            <a:r>
              <a:rPr lang="zh-CN" altLang="en-US" dirty="0"/>
              <a:t>句型分析，语法分析</a:t>
            </a:r>
            <a:endParaRPr lang="zh-CN" altLang="en-US" dirty="0"/>
          </a:p>
          <a:p>
            <a:r>
              <a:rPr lang="zh-CN" altLang="en-US" dirty="0" smtClean="0"/>
              <a:t>二义性</a:t>
            </a:r>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第</a:t>
            </a:r>
            <a:r>
              <a:rPr lang="en-US" altLang="zh-CN" dirty="0"/>
              <a:t>3</a:t>
            </a:r>
            <a:r>
              <a:rPr lang="zh-CN" altLang="en-US" dirty="0"/>
              <a:t>章 作业</a:t>
            </a:r>
            <a:endParaRPr lang="zh-CN" altLang="en-US" dirty="0"/>
          </a:p>
        </p:txBody>
      </p:sp>
      <p:sp>
        <p:nvSpPr>
          <p:cNvPr id="4" name="内容占位符 3"/>
          <p:cNvSpPr>
            <a:spLocks noGrp="1"/>
          </p:cNvSpPr>
          <p:nvPr>
            <p:ph sz="quarter" idx="13"/>
          </p:nvPr>
        </p:nvSpPr>
        <p:spPr/>
        <p:txBody>
          <a:bodyPr/>
          <a:lstStyle/>
          <a:p>
            <a:r>
              <a:rPr lang="pt-BR" altLang="zh-CN" dirty="0">
                <a:solidFill>
                  <a:srgbClr val="FF0000"/>
                </a:solidFill>
              </a:rPr>
              <a:t>P</a:t>
            </a:r>
            <a:r>
              <a:rPr lang="pt-BR" altLang="zh-CN" baseline="-25000" dirty="0">
                <a:solidFill>
                  <a:srgbClr val="FF0000"/>
                </a:solidFill>
              </a:rPr>
              <a:t>47</a:t>
            </a:r>
            <a:r>
              <a:rPr lang="pt-BR" altLang="zh-CN" dirty="0">
                <a:solidFill>
                  <a:srgbClr val="FF0000"/>
                </a:solidFill>
              </a:rPr>
              <a:t>    4 </a:t>
            </a:r>
            <a:r>
              <a:rPr lang="zh-CN" altLang="zh-CN" dirty="0">
                <a:solidFill>
                  <a:srgbClr val="FF0000"/>
                </a:solidFill>
              </a:rPr>
              <a:t>，</a:t>
            </a:r>
            <a:r>
              <a:rPr lang="pt-BR" altLang="zh-CN" dirty="0">
                <a:solidFill>
                  <a:srgbClr val="FF0000"/>
                </a:solidFill>
              </a:rPr>
              <a:t>9</a:t>
            </a:r>
            <a:r>
              <a:rPr lang="zh-CN" altLang="zh-CN" dirty="0">
                <a:solidFill>
                  <a:srgbClr val="FF0000"/>
                </a:solidFill>
              </a:rPr>
              <a:t>，</a:t>
            </a:r>
            <a:r>
              <a:rPr lang="pt-BR" altLang="zh-CN" dirty="0">
                <a:solidFill>
                  <a:srgbClr val="FF0000"/>
                </a:solidFill>
              </a:rPr>
              <a:t>11</a:t>
            </a:r>
            <a:r>
              <a:rPr lang="zh-CN" altLang="zh-CN" dirty="0">
                <a:solidFill>
                  <a:srgbClr val="FF0000"/>
                </a:solidFill>
              </a:rPr>
              <a:t>，</a:t>
            </a:r>
            <a:r>
              <a:rPr lang="pt-BR" altLang="zh-CN" dirty="0">
                <a:solidFill>
                  <a:srgbClr val="FF0000"/>
                </a:solidFill>
              </a:rPr>
              <a:t>14(1)      </a:t>
            </a:r>
            <a:endParaRPr lang="zh-CN" altLang="zh-CN" dirty="0">
              <a:solidFill>
                <a:srgbClr val="FF0000"/>
              </a:solidFill>
            </a:endParaRPr>
          </a:p>
          <a:p>
            <a:r>
              <a:rPr lang="zh-CN" altLang="zh-CN" dirty="0"/>
              <a:t>作业要求及说明</a:t>
            </a:r>
            <a:r>
              <a:rPr lang="zh-CN" altLang="zh-CN" b="1" dirty="0"/>
              <a:t>：</a:t>
            </a:r>
            <a:endParaRPr lang="zh-CN" altLang="zh-CN" dirty="0"/>
          </a:p>
          <a:p>
            <a:pPr lvl="1"/>
            <a:r>
              <a:rPr lang="pt-BR" altLang="zh-CN" dirty="0"/>
              <a:t>(1) </a:t>
            </a:r>
            <a:r>
              <a:rPr lang="zh-CN" altLang="zh-CN" dirty="0"/>
              <a:t>作业一律用</a:t>
            </a:r>
            <a:r>
              <a:rPr lang="pt-BR" altLang="zh-CN" b="1" dirty="0">
                <a:solidFill>
                  <a:srgbClr val="FF0000"/>
                </a:solidFill>
              </a:rPr>
              <a:t>B5</a:t>
            </a:r>
            <a:r>
              <a:rPr lang="zh-CN" altLang="zh-CN" dirty="0"/>
              <a:t>纸张（小</a:t>
            </a:r>
            <a:r>
              <a:rPr lang="pt-BR" altLang="zh-CN" dirty="0"/>
              <a:t>16</a:t>
            </a:r>
            <a:r>
              <a:rPr lang="zh-CN" altLang="zh-CN" dirty="0"/>
              <a:t>开）；</a:t>
            </a:r>
            <a:endParaRPr lang="zh-CN" altLang="zh-CN" dirty="0"/>
          </a:p>
          <a:p>
            <a:pPr lvl="1"/>
            <a:r>
              <a:rPr lang="pt-BR" altLang="zh-CN" dirty="0"/>
              <a:t>(2) </a:t>
            </a:r>
            <a:r>
              <a:rPr lang="zh-CN" altLang="zh-CN" dirty="0"/>
              <a:t>一般每章交一次作业，该章学完后上交。特殊情况另作说明；</a:t>
            </a:r>
            <a:endParaRPr lang="zh-CN" altLang="zh-CN" dirty="0"/>
          </a:p>
          <a:p>
            <a:pPr lvl="1"/>
            <a:r>
              <a:rPr lang="pt-BR" altLang="zh-CN" dirty="0"/>
              <a:t>(3</a:t>
            </a:r>
            <a:r>
              <a:rPr lang="pt-BR" altLang="zh-CN" dirty="0" smtClean="0"/>
              <a:t>)</a:t>
            </a:r>
            <a:r>
              <a:rPr lang="zh-CN" altLang="en-US" dirty="0"/>
              <a:t>作业页眉写：班级、班内序号、姓名。</a:t>
            </a:r>
            <a:r>
              <a:rPr lang="zh-CN" altLang="zh-CN" dirty="0" smtClean="0"/>
              <a:t>交</a:t>
            </a:r>
            <a:r>
              <a:rPr lang="zh-CN" altLang="zh-CN" dirty="0"/>
              <a:t>作业时以班为单位，由课代表负责收齐，按</a:t>
            </a:r>
            <a:r>
              <a:rPr lang="zh-CN" altLang="zh-CN" b="1" dirty="0">
                <a:solidFill>
                  <a:srgbClr val="FF0000"/>
                </a:solidFill>
              </a:rPr>
              <a:t>学号排好序后再交</a:t>
            </a:r>
            <a:r>
              <a:rPr lang="zh-CN" altLang="zh-CN" dirty="0"/>
              <a:t>，否则按未做处理</a:t>
            </a:r>
            <a:r>
              <a:rPr lang="zh-CN" altLang="zh-CN" dirty="0" smtClean="0"/>
              <a:t>。</a:t>
            </a:r>
            <a:endParaRPr lang="zh-CN"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a:t>
            </a:r>
            <a:r>
              <a:rPr lang="en-US" altLang="zh-CN" dirty="0"/>
              <a:t>1</a:t>
            </a:r>
            <a:r>
              <a:rPr lang="zh-CN" altLang="en-US" dirty="0"/>
              <a:t>）文法的直观概念</a:t>
            </a:r>
            <a:endParaRPr lang="zh-CN" altLang="en-US" dirty="0"/>
          </a:p>
        </p:txBody>
      </p:sp>
      <p:sp>
        <p:nvSpPr>
          <p:cNvPr id="4" name="内容占位符 3"/>
          <p:cNvSpPr>
            <a:spLocks noGrp="1"/>
          </p:cNvSpPr>
          <p:nvPr>
            <p:ph sz="quarter" idx="13"/>
          </p:nvPr>
        </p:nvSpPr>
        <p:spPr/>
        <p:txBody>
          <a:bodyPr>
            <a:normAutofit/>
          </a:bodyPr>
          <a:lstStyle/>
          <a:p>
            <a:r>
              <a:rPr lang="zh-CN" altLang="en-US" sz="2800" dirty="0"/>
              <a:t>“我是大学生”的构成符合上述规则，而“我大学生是”不符合上述规则，我们说它不是句子</a:t>
            </a:r>
            <a:r>
              <a:rPr lang="zh-CN" altLang="en-US" sz="2800" dirty="0" smtClean="0"/>
              <a:t>。</a:t>
            </a:r>
            <a:endParaRPr lang="en-US" altLang="zh-CN" sz="2800" dirty="0" smtClean="0"/>
          </a:p>
          <a:p>
            <a:r>
              <a:rPr lang="zh-CN" altLang="en-US" sz="2800" dirty="0" smtClean="0"/>
              <a:t>这些</a:t>
            </a:r>
            <a:r>
              <a:rPr lang="zh-CN" altLang="en-US" sz="2800" dirty="0"/>
              <a:t>规则成为我们判别句子结构合法与否的依据。换句话说，这些规则看成是一种元语言，用它描述</a:t>
            </a:r>
            <a:r>
              <a:rPr lang="zh-CN" altLang="en-US" sz="2800" dirty="0" smtClean="0"/>
              <a:t>汉语。</a:t>
            </a:r>
            <a:endParaRPr lang="en-US" altLang="zh-CN" sz="2800" dirty="0" smtClean="0"/>
          </a:p>
          <a:p>
            <a:r>
              <a:rPr lang="zh-CN" altLang="en-US" sz="2800" dirty="0"/>
              <a:t>这里仅仅涉及汉语句子的结构描述</a:t>
            </a:r>
            <a:r>
              <a:rPr lang="zh-CN" altLang="en-US" sz="2800" dirty="0" smtClean="0"/>
              <a:t>。这样的一种元语言描述称为</a:t>
            </a:r>
            <a:r>
              <a:rPr lang="zh-CN" altLang="en-US" sz="2800" dirty="0">
                <a:solidFill>
                  <a:srgbClr val="FF0000"/>
                </a:solidFill>
              </a:rPr>
              <a:t>文法</a:t>
            </a:r>
            <a:r>
              <a:rPr lang="zh-CN" altLang="en-US" sz="2800" dirty="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1000"/>
                                        <p:tgtEl>
                                          <p:spTgt spid="4">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50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1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smtClean="0">
                <a:latin typeface="Times New Roman" panose="02020603050405020304" pitchFamily="18" charset="0"/>
                <a:sym typeface="Symbol" panose="05050102010706020507" pitchFamily="18" charset="2"/>
              </a:rPr>
              <a:t></a:t>
            </a:r>
            <a:r>
              <a:rPr lang="zh-CN" altLang="en-US" dirty="0" smtClean="0">
                <a:latin typeface="Times New Roman" panose="02020603050405020304" pitchFamily="18" charset="0"/>
                <a:sym typeface="Symbol" panose="05050102010706020507" pitchFamily="18" charset="2"/>
              </a:rPr>
              <a:t>符号和</a:t>
            </a:r>
            <a:r>
              <a:rPr lang="en-US" altLang="zh-CN" dirty="0"/>
              <a:t>∷</a:t>
            </a:r>
            <a:r>
              <a:rPr lang="en-US" altLang="zh-CN" dirty="0" smtClean="0"/>
              <a:t>=</a:t>
            </a:r>
            <a:r>
              <a:rPr lang="zh-CN" altLang="en-US" dirty="0" smtClean="0"/>
              <a:t>符号</a:t>
            </a:r>
            <a:endParaRPr lang="zh-CN" altLang="en-US" dirty="0"/>
          </a:p>
        </p:txBody>
      </p:sp>
      <p:sp>
        <p:nvSpPr>
          <p:cNvPr id="4" name="内容占位符 3"/>
          <p:cNvSpPr>
            <a:spLocks noGrp="1"/>
          </p:cNvSpPr>
          <p:nvPr>
            <p:ph sz="quarter" idx="13"/>
          </p:nvPr>
        </p:nvSpPr>
        <p:spPr/>
        <p:txBody>
          <a:bodyPr>
            <a:normAutofit/>
          </a:bodyPr>
          <a:lstStyle/>
          <a:p>
            <a:r>
              <a:rPr lang="zh-CN" altLang="en-US" sz="2800" dirty="0"/>
              <a:t>这里</a:t>
            </a:r>
            <a:r>
              <a:rPr lang="zh-CN" altLang="en-US" sz="2800" dirty="0" smtClean="0"/>
              <a:t>“</a:t>
            </a:r>
            <a:r>
              <a:rPr lang="en-US" altLang="zh-CN" sz="2800" dirty="0" smtClean="0">
                <a:solidFill>
                  <a:srgbClr val="FF0000"/>
                </a:solidFill>
                <a:latin typeface="Times New Roman" panose="02020603050405020304" pitchFamily="18" charset="0"/>
                <a:sym typeface="Symbol" panose="05050102010706020507" pitchFamily="18" charset="2"/>
              </a:rPr>
              <a:t></a:t>
            </a:r>
            <a:r>
              <a:rPr lang="zh-CN" altLang="en-US" sz="2800" dirty="0" smtClean="0"/>
              <a:t>”</a:t>
            </a:r>
            <a:r>
              <a:rPr lang="zh-CN" altLang="en-US" sz="2800" dirty="0"/>
              <a:t>读作“</a:t>
            </a:r>
            <a:r>
              <a:rPr lang="zh-CN" altLang="en-US" sz="2800" dirty="0">
                <a:solidFill>
                  <a:srgbClr val="FF0000"/>
                </a:solidFill>
              </a:rPr>
              <a:t>导出</a:t>
            </a:r>
            <a:r>
              <a:rPr lang="zh-CN" altLang="en-US" sz="2800" dirty="0"/>
              <a:t>”或“</a:t>
            </a:r>
            <a:r>
              <a:rPr lang="zh-CN" altLang="en-US" sz="2800" dirty="0">
                <a:solidFill>
                  <a:srgbClr val="FF0000"/>
                </a:solidFill>
              </a:rPr>
              <a:t>派生出</a:t>
            </a:r>
            <a:r>
              <a:rPr lang="zh-CN" altLang="en-US" sz="2800" dirty="0"/>
              <a:t>”，含义是使用一条规则，</a:t>
            </a:r>
            <a:r>
              <a:rPr lang="zh-CN" altLang="en-US" sz="2800" dirty="0" smtClean="0"/>
              <a:t>代替</a:t>
            </a:r>
            <a:r>
              <a:rPr lang="en-US" altLang="zh-CN" sz="2800" dirty="0" smtClean="0">
                <a:latin typeface="Times New Roman" panose="02020603050405020304" pitchFamily="18" charset="0"/>
                <a:sym typeface="Symbol" panose="05050102010706020507" pitchFamily="18" charset="2"/>
              </a:rPr>
              <a:t></a:t>
            </a:r>
            <a:r>
              <a:rPr lang="zh-CN" altLang="en-US" sz="2800" dirty="0" smtClean="0"/>
              <a:t>左端</a:t>
            </a:r>
            <a:r>
              <a:rPr lang="zh-CN" altLang="en-US" sz="2800" dirty="0"/>
              <a:t>的某个符号，</a:t>
            </a:r>
            <a:r>
              <a:rPr lang="zh-CN" altLang="en-US" sz="2800" dirty="0" smtClean="0"/>
              <a:t>产生</a:t>
            </a:r>
            <a:r>
              <a:rPr lang="en-US" altLang="zh-CN" sz="2800" dirty="0" smtClean="0">
                <a:latin typeface="Times New Roman" panose="02020603050405020304" pitchFamily="18" charset="0"/>
                <a:sym typeface="Symbol" panose="05050102010706020507" pitchFamily="18" charset="2"/>
              </a:rPr>
              <a:t></a:t>
            </a:r>
            <a:r>
              <a:rPr lang="zh-CN" altLang="en-US" sz="2800" dirty="0" smtClean="0"/>
              <a:t>右</a:t>
            </a:r>
            <a:r>
              <a:rPr lang="zh-CN" altLang="en-US" sz="2800" dirty="0"/>
              <a:t>端的符号串。</a:t>
            </a:r>
            <a:endParaRPr lang="zh-CN" altLang="en-US" sz="2800" dirty="0"/>
          </a:p>
          <a:p>
            <a:r>
              <a:rPr lang="zh-CN" altLang="en-US" sz="2800" dirty="0"/>
              <a:t>而“</a:t>
            </a:r>
            <a:r>
              <a:rPr lang="en-US" altLang="zh-CN" sz="2800" dirty="0">
                <a:solidFill>
                  <a:srgbClr val="FF0000"/>
                </a:solidFill>
              </a:rPr>
              <a:t>::=</a:t>
            </a:r>
            <a:r>
              <a:rPr lang="en-US" altLang="zh-CN" sz="2800" dirty="0"/>
              <a:t>”</a:t>
            </a:r>
            <a:r>
              <a:rPr lang="zh-CN" altLang="en-US" sz="2800" dirty="0"/>
              <a:t>（通常又简记为</a:t>
            </a:r>
            <a:r>
              <a:rPr lang="zh-CN" altLang="en-US" sz="2800" dirty="0" smtClean="0"/>
              <a:t>“</a:t>
            </a:r>
            <a:r>
              <a:rPr lang="en-US" altLang="zh-CN" sz="2800" dirty="0">
                <a:solidFill>
                  <a:srgbClr val="FF0000"/>
                </a:solidFill>
              </a:rPr>
              <a:t>→</a:t>
            </a:r>
            <a:r>
              <a:rPr lang="zh-CN" altLang="en-US" sz="2800" dirty="0" smtClean="0"/>
              <a:t>”</a:t>
            </a:r>
            <a:r>
              <a:rPr lang="zh-CN" altLang="en-US" sz="2800" dirty="0"/>
              <a:t>）读作“</a:t>
            </a:r>
            <a:r>
              <a:rPr lang="zh-CN" altLang="en-US" sz="2800" dirty="0">
                <a:solidFill>
                  <a:srgbClr val="FF0000"/>
                </a:solidFill>
              </a:rPr>
              <a:t>定义为</a:t>
            </a:r>
            <a:r>
              <a:rPr lang="zh-CN" altLang="en-US" sz="2800" dirty="0"/>
              <a:t>”或“</a:t>
            </a:r>
            <a:r>
              <a:rPr lang="zh-CN" altLang="en-US" sz="2800" dirty="0">
                <a:solidFill>
                  <a:srgbClr val="FF0000"/>
                </a:solidFill>
              </a:rPr>
              <a:t>由</a:t>
            </a:r>
            <a:r>
              <a:rPr lang="en-US" altLang="zh-CN" sz="2800" dirty="0">
                <a:solidFill>
                  <a:srgbClr val="FF0000"/>
                </a:solidFill>
              </a:rPr>
              <a:t>…</a:t>
            </a:r>
            <a:r>
              <a:rPr lang="zh-CN" altLang="en-US" sz="2800" dirty="0">
                <a:solidFill>
                  <a:srgbClr val="FF0000"/>
                </a:solidFill>
              </a:rPr>
              <a:t>组成</a:t>
            </a:r>
            <a:r>
              <a:rPr lang="zh-CN" altLang="en-US" sz="2800" dirty="0"/>
              <a:t>”，而每一条规则又称作是产生式或重写式。这样的一种描述形式就称作是</a:t>
            </a:r>
            <a:r>
              <a:rPr lang="en-US" altLang="zh-CN" sz="2800" dirty="0">
                <a:solidFill>
                  <a:srgbClr val="FF0000"/>
                </a:solidFill>
              </a:rPr>
              <a:t>BNF</a:t>
            </a:r>
            <a:r>
              <a:rPr lang="zh-CN" altLang="en-US" sz="2800" dirty="0"/>
              <a:t>（</a:t>
            </a:r>
            <a:r>
              <a:rPr lang="en-US" altLang="zh-CN" sz="2800" dirty="0"/>
              <a:t>Backus Normal Form</a:t>
            </a:r>
            <a:r>
              <a:rPr lang="zh-CN" altLang="en-US" sz="2800" dirty="0"/>
              <a:t>，</a:t>
            </a:r>
            <a:r>
              <a:rPr lang="zh-CN" altLang="en-US" sz="2800" dirty="0">
                <a:solidFill>
                  <a:srgbClr val="FF0000"/>
                </a:solidFill>
              </a:rPr>
              <a:t>巴科斯范式</a:t>
            </a:r>
            <a:r>
              <a:rPr lang="zh-CN" altLang="en-US" sz="2800" dirty="0"/>
              <a:t>）。</a:t>
            </a:r>
            <a:endParaRPr lang="zh-CN" altLang="en-US" sz="2800" dirty="0"/>
          </a:p>
          <a:p>
            <a:endParaRPr lang="zh-CN" altLang="en-US" sz="2800"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积分">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11712</Words>
  <Application>WWO_wpscloud_20201224180613-baf52bfa57</Application>
  <PresentationFormat>全屏显示(4:3)</PresentationFormat>
  <Paragraphs>1045</Paragraphs>
  <Slides>78</Slides>
  <Notes>78</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78</vt:i4>
      </vt:variant>
    </vt:vector>
  </HeadingPairs>
  <TitlesOfParts>
    <vt:vector size="96" baseType="lpstr">
      <vt:lpstr>Arial</vt:lpstr>
      <vt:lpstr>宋体</vt:lpstr>
      <vt:lpstr>Wingdings</vt:lpstr>
      <vt:lpstr>Tw Cen MT</vt:lpstr>
      <vt:lpstr>Wingdings 3</vt:lpstr>
      <vt:lpstr>Kingsoft Confetti</vt:lpstr>
      <vt:lpstr>Times New Roman</vt:lpstr>
      <vt:lpstr>Symbol</vt:lpstr>
      <vt:lpstr>Kingsoft Sign</vt:lpstr>
      <vt:lpstr>Calibri</vt:lpstr>
      <vt:lpstr>Monotype Sorts</vt:lpstr>
      <vt:lpstr>华文楷体</vt:lpstr>
      <vt:lpstr>汉仪楷体KW</vt:lpstr>
      <vt:lpstr>黑体</vt:lpstr>
      <vt:lpstr>汉仪中黑KW</vt:lpstr>
      <vt:lpstr>汉仪书宋二KW</vt:lpstr>
      <vt:lpstr>webwppDefTheme</vt:lpstr>
      <vt:lpstr>积分</vt:lpstr>
      <vt:lpstr>第3章 文法和语言</vt:lpstr>
      <vt:lpstr>第3章 文法和语言</vt:lpstr>
      <vt:lpstr>第3章 文法和语言</vt:lpstr>
      <vt:lpstr>3.1文法和语言的概念</vt:lpstr>
      <vt:lpstr>汉语描述规则</vt:lpstr>
      <vt:lpstr>汉语描述规则</vt:lpstr>
      <vt:lpstr>汉语描述规则导出过程</vt:lpstr>
      <vt:lpstr>（1）文法的直观概念</vt:lpstr>
      <vt:lpstr>符号和∷=符号</vt:lpstr>
      <vt:lpstr>C语言中的赋值表达式</vt:lpstr>
      <vt:lpstr>（2）语言概述</vt:lpstr>
      <vt:lpstr>（2）语言概述</vt:lpstr>
      <vt:lpstr>（2）语言概述</vt:lpstr>
      <vt:lpstr>3.2 符号和符号串</vt:lpstr>
      <vt:lpstr>（1）符号和符号串</vt:lpstr>
      <vt:lpstr>（1）符号和符号串</vt:lpstr>
      <vt:lpstr>（2）符号串的运算</vt:lpstr>
      <vt:lpstr>（2）符号串的运算</vt:lpstr>
      <vt:lpstr>符号串的闭包</vt:lpstr>
      <vt:lpstr>（3）为什么对符号、符号串、符号串集合以及它们的运算感兴趣？</vt:lpstr>
      <vt:lpstr>语言和符号</vt:lpstr>
      <vt:lpstr>3.3 文法和语言的形式定义</vt:lpstr>
      <vt:lpstr>一、如何来描述一种语言</vt:lpstr>
      <vt:lpstr>二、文法的定义</vt:lpstr>
      <vt:lpstr>二、文法的定义</vt:lpstr>
      <vt:lpstr>二、文法的定义</vt:lpstr>
      <vt:lpstr>三、文法的写法</vt:lpstr>
      <vt:lpstr>三、文法的写法</vt:lpstr>
      <vt:lpstr>四、直接推导、推导的定义</vt:lpstr>
      <vt:lpstr> </vt:lpstr>
      <vt:lpstr>推导的例子</vt:lpstr>
      <vt:lpstr>五、句型、句子的定义</vt:lpstr>
      <vt:lpstr>例子</vt:lpstr>
      <vt:lpstr>六、语言的定义</vt:lpstr>
      <vt:lpstr>例子</vt:lpstr>
      <vt:lpstr>进一步说明</vt:lpstr>
      <vt:lpstr>进一步说明</vt:lpstr>
      <vt:lpstr>七、文法的等价</vt:lpstr>
      <vt:lpstr>3.4 文法的类型</vt:lpstr>
      <vt:lpstr>一、文法的类型</vt:lpstr>
      <vt:lpstr>文法的类型举例</vt:lpstr>
      <vt:lpstr>二、四种文法之间的逐级“包含”关系</vt:lpstr>
      <vt:lpstr>三、文法和语言</vt:lpstr>
      <vt:lpstr>三、文法和语言</vt:lpstr>
      <vt:lpstr>四、文法和自动机</vt:lpstr>
      <vt:lpstr>4种类型的文法的主要特点</vt:lpstr>
      <vt:lpstr>3.5 上下文无关文法及其语法树</vt:lpstr>
      <vt:lpstr>一、语法树</vt:lpstr>
      <vt:lpstr>2、语法树的定义</vt:lpstr>
      <vt:lpstr>3、语法树的构造</vt:lpstr>
      <vt:lpstr>句型a + a * a的语法树</vt:lpstr>
      <vt:lpstr>二、句型、推导</vt:lpstr>
      <vt:lpstr>例子</vt:lpstr>
      <vt:lpstr>三、二义文法</vt:lpstr>
      <vt:lpstr>三、二义文法</vt:lpstr>
      <vt:lpstr>文法的二义性和语言的二义性</vt:lpstr>
      <vt:lpstr>3.6 上下文无关文法的句型分析</vt:lpstr>
      <vt:lpstr>二、句型的分析算法分类</vt:lpstr>
      <vt:lpstr>自顶向下语法分析的例子</vt:lpstr>
      <vt:lpstr>自底向上语法分析的例子</vt:lpstr>
      <vt:lpstr>三、句型分析的有关问题</vt:lpstr>
      <vt:lpstr>三、句型分析的有关问题</vt:lpstr>
      <vt:lpstr>三、句型分析的有关问题</vt:lpstr>
      <vt:lpstr>三、句型分析的有关问题</vt:lpstr>
      <vt:lpstr>四、刻画“可归约串”(句柄)</vt:lpstr>
      <vt:lpstr>句型的短语、直接短语和句柄</vt:lpstr>
      <vt:lpstr>PowerPoint 演示文稿</vt:lpstr>
      <vt:lpstr>3.7 文法实用中的一些说明-化简文法</vt:lpstr>
      <vt:lpstr>二、不含多余非终结符的条件</vt:lpstr>
      <vt:lpstr>三、化简文法</vt:lpstr>
      <vt:lpstr>四、上下文无关文法中的ε规则</vt:lpstr>
      <vt:lpstr>2. ε规则不影响语言的性质</vt:lpstr>
      <vt:lpstr>3. 有关ε规则的定理</vt:lpstr>
      <vt:lpstr>第3章 思考</vt:lpstr>
      <vt:lpstr>第3章 小结</vt:lpstr>
      <vt:lpstr>考察本章知识点最典型的题目</vt:lpstr>
      <vt:lpstr>相关术语的回顾</vt:lpstr>
      <vt:lpstr>第3章 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文法和语言</dc:title>
  <dc:creator>sun</dc:creator>
  <cp:lastModifiedBy>yunlei sun</cp:lastModifiedBy>
  <dcterms:created xsi:type="dcterms:W3CDTF">2021-01-02T01:39:04Z</dcterms:created>
  <dcterms:modified xsi:type="dcterms:W3CDTF">2021-01-02T01:39:04Z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